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70"/>
  </p:notesMasterIdLst>
  <p:sldIdLst>
    <p:sldId id="664" r:id="rId2"/>
    <p:sldId id="665" r:id="rId3"/>
    <p:sldId id="666" r:id="rId4"/>
    <p:sldId id="667" r:id="rId5"/>
    <p:sldId id="668" r:id="rId6"/>
    <p:sldId id="669" r:id="rId7"/>
    <p:sldId id="670" r:id="rId8"/>
    <p:sldId id="671" r:id="rId9"/>
    <p:sldId id="672" r:id="rId10"/>
    <p:sldId id="673" r:id="rId11"/>
    <p:sldId id="674" r:id="rId12"/>
    <p:sldId id="675" r:id="rId13"/>
    <p:sldId id="888" r:id="rId14"/>
    <p:sldId id="889" r:id="rId15"/>
    <p:sldId id="890" r:id="rId16"/>
    <p:sldId id="676" r:id="rId17"/>
    <p:sldId id="677" r:id="rId18"/>
    <p:sldId id="498" r:id="rId19"/>
    <p:sldId id="499" r:id="rId20"/>
    <p:sldId id="500" r:id="rId21"/>
    <p:sldId id="501" r:id="rId22"/>
    <p:sldId id="502" r:id="rId23"/>
    <p:sldId id="614" r:id="rId24"/>
    <p:sldId id="615" r:id="rId25"/>
    <p:sldId id="735" r:id="rId26"/>
    <p:sldId id="736" r:id="rId27"/>
    <p:sldId id="620" r:id="rId28"/>
    <p:sldId id="621" r:id="rId29"/>
    <p:sldId id="810" r:id="rId30"/>
    <p:sldId id="848" r:id="rId31"/>
    <p:sldId id="771" r:id="rId32"/>
    <p:sldId id="772" r:id="rId33"/>
    <p:sldId id="773" r:id="rId34"/>
    <p:sldId id="774" r:id="rId35"/>
    <p:sldId id="775" r:id="rId36"/>
    <p:sldId id="572" r:id="rId37"/>
    <p:sldId id="571" r:id="rId38"/>
    <p:sldId id="573" r:id="rId39"/>
    <p:sldId id="574" r:id="rId40"/>
    <p:sldId id="575" r:id="rId41"/>
    <p:sldId id="576" r:id="rId42"/>
    <p:sldId id="578" r:id="rId43"/>
    <p:sldId id="579" r:id="rId44"/>
    <p:sldId id="580" r:id="rId45"/>
    <p:sldId id="581" r:id="rId46"/>
    <p:sldId id="582" r:id="rId47"/>
    <p:sldId id="603" r:id="rId48"/>
    <p:sldId id="623" r:id="rId49"/>
    <p:sldId id="622" r:id="rId50"/>
    <p:sldId id="715" r:id="rId51"/>
    <p:sldId id="716" r:id="rId52"/>
    <p:sldId id="719" r:id="rId53"/>
    <p:sldId id="720" r:id="rId54"/>
    <p:sldId id="718" r:id="rId55"/>
    <p:sldId id="721" r:id="rId56"/>
    <p:sldId id="722" r:id="rId57"/>
    <p:sldId id="723" r:id="rId58"/>
    <p:sldId id="600" r:id="rId59"/>
    <p:sldId id="604" r:id="rId60"/>
    <p:sldId id="602" r:id="rId61"/>
    <p:sldId id="606" r:id="rId62"/>
    <p:sldId id="607" r:id="rId63"/>
    <p:sldId id="608" r:id="rId64"/>
    <p:sldId id="609" r:id="rId65"/>
    <p:sldId id="610" r:id="rId66"/>
    <p:sldId id="611" r:id="rId67"/>
    <p:sldId id="597" r:id="rId68"/>
    <p:sldId id="887" r:id="rId6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00CC"/>
    <a:srgbClr val="00CC00"/>
    <a:srgbClr val="FFFFCC"/>
    <a:srgbClr val="FFFF00"/>
    <a:srgbClr val="99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0A15C55-8517-42AA-B614-E9B94910E393}" styleName="中度样式 2 - 强调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3" d="100"/>
          <a:sy n="63" d="100"/>
        </p:scale>
        <p:origin x="808" y="3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9DD6BFE1-42B9-4D13-A75D-DEDFC3D3E44D}" type="doc">
      <dgm:prSet loTypeId="urn:microsoft.com/office/officeart/2005/8/layout/vProcess5" loCatId="process" qsTypeId="urn:microsoft.com/office/officeart/2005/8/quickstyle/simple1#1" qsCatId="simple" csTypeId="urn:microsoft.com/office/officeart/2005/8/colors/accent1_2#1" csCatId="accent1" phldr="1"/>
      <dgm:spPr/>
      <dgm:t>
        <a:bodyPr/>
        <a:lstStyle/>
        <a:p>
          <a:endParaRPr lang="en-US"/>
        </a:p>
      </dgm:t>
    </dgm:pt>
    <dgm:pt modelId="{A9E1C41A-52F8-4023-97B0-F413AA1C1137}">
      <dgm:prSet phldrT="[Text]"/>
      <dgm:spPr/>
      <dgm:t>
        <a:bodyPr/>
        <a:lstStyle/>
        <a:p>
          <a:pPr algn="just"/>
          <a:r>
            <a:rPr lang="en-US" dirty="0" smtClean="0">
              <a:latin typeface="Times New Roman" panose="02020603050405020304" pitchFamily="18" charset="0"/>
              <a:cs typeface="Times New Roman" panose="02020603050405020304" pitchFamily="18" charset="0"/>
            </a:rPr>
            <a:t>B1-Xác </a:t>
          </a:r>
          <a:r>
            <a:rPr lang="en-US" dirty="0" err="1" smtClean="0">
              <a:latin typeface="Times New Roman" panose="02020603050405020304" pitchFamily="18" charset="0"/>
              <a:cs typeface="Times New Roman" panose="02020603050405020304" pitchFamily="18" charset="0"/>
            </a:rPr>
            <a:t>định</a:t>
          </a:r>
          <a:r>
            <a:rPr lang="en-US" dirty="0" smtClean="0">
              <a:latin typeface="Times New Roman" panose="02020603050405020304" pitchFamily="18" charset="0"/>
              <a:cs typeface="Times New Roman" panose="02020603050405020304" pitchFamily="18" charset="0"/>
            </a:rPr>
            <a:t> chi </a:t>
          </a:r>
          <a:r>
            <a:rPr lang="en-US" dirty="0" err="1" smtClean="0">
              <a:latin typeface="Times New Roman" panose="02020603050405020304" pitchFamily="18" charset="0"/>
              <a:cs typeface="Times New Roman" panose="02020603050405020304" pitchFamily="18" charset="0"/>
            </a:rPr>
            <a:t>tiết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đối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tượng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kế</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toán</a:t>
          </a:r>
          <a:endParaRPr lang="en-US" dirty="0">
            <a:latin typeface="Times New Roman" panose="02020603050405020304" pitchFamily="18" charset="0"/>
            <a:cs typeface="Times New Roman" panose="02020603050405020304" pitchFamily="18" charset="0"/>
          </a:endParaRPr>
        </a:p>
      </dgm:t>
    </dgm:pt>
    <dgm:pt modelId="{D2FF327F-E4F8-4545-8936-8721B7C3F6CA}" type="parTrans" cxnId="{E3C5B2E2-84DA-407C-8A2F-567DE7461BB6}">
      <dgm:prSet/>
      <dgm:spPr/>
      <dgm:t>
        <a:bodyPr/>
        <a:lstStyle/>
        <a:p>
          <a:endParaRPr lang="en-US">
            <a:latin typeface="Times New Roman" panose="02020603050405020304" pitchFamily="18" charset="0"/>
            <a:cs typeface="Times New Roman" panose="02020603050405020304" pitchFamily="18" charset="0"/>
          </a:endParaRPr>
        </a:p>
      </dgm:t>
    </dgm:pt>
    <dgm:pt modelId="{510B1ED1-990B-4F6B-A390-2DDCD84BDCB6}" type="sibTrans" cxnId="{E3C5B2E2-84DA-407C-8A2F-567DE7461BB6}">
      <dgm:prSet/>
      <dgm:spPr/>
      <dgm:t>
        <a:bodyPr/>
        <a:lstStyle/>
        <a:p>
          <a:endParaRPr lang="en-US">
            <a:latin typeface="Times New Roman" panose="02020603050405020304" pitchFamily="18" charset="0"/>
            <a:cs typeface="Times New Roman" panose="02020603050405020304" pitchFamily="18" charset="0"/>
          </a:endParaRPr>
        </a:p>
      </dgm:t>
    </dgm:pt>
    <dgm:pt modelId="{C8A704B1-BA90-40D1-831D-9CE92AC57D49}">
      <dgm:prSet phldrT="[Text]"/>
      <dgm:spPr/>
      <dgm:t>
        <a:bodyPr/>
        <a:lstStyle/>
        <a:p>
          <a:pPr algn="just"/>
          <a:r>
            <a:rPr lang="en-US" dirty="0" smtClean="0">
              <a:latin typeface="Times New Roman" panose="02020603050405020304" pitchFamily="18" charset="0"/>
              <a:cs typeface="Times New Roman" panose="02020603050405020304" pitchFamily="18" charset="0"/>
            </a:rPr>
            <a:t>B2- </a:t>
          </a:r>
          <a:r>
            <a:rPr lang="en-US" dirty="0" err="1" smtClean="0">
              <a:latin typeface="Times New Roman" panose="02020603050405020304" pitchFamily="18" charset="0"/>
              <a:cs typeface="Times New Roman" panose="02020603050405020304" pitchFamily="18" charset="0"/>
            </a:rPr>
            <a:t>Xem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xét</a:t>
          </a:r>
          <a:r>
            <a:rPr lang="en-US" dirty="0" smtClean="0">
              <a:latin typeface="Times New Roman" panose="02020603050405020304" pitchFamily="18" charset="0"/>
              <a:cs typeface="Times New Roman" panose="02020603050405020304" pitchFamily="18" charset="0"/>
            </a:rPr>
            <a:t> chi </a:t>
          </a:r>
          <a:r>
            <a:rPr lang="en-US" dirty="0" err="1" smtClean="0">
              <a:latin typeface="Times New Roman" panose="02020603050405020304" pitchFamily="18" charset="0"/>
              <a:cs typeface="Times New Roman" panose="02020603050405020304" pitchFamily="18" charset="0"/>
            </a:rPr>
            <a:t>tiết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đối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tượng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kế</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toán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thuộc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loại</a:t>
          </a:r>
          <a:r>
            <a:rPr lang="en-US" dirty="0" smtClean="0">
              <a:latin typeface="Times New Roman" panose="02020603050405020304" pitchFamily="18" charset="0"/>
              <a:cs typeface="Times New Roman" panose="02020603050405020304" pitchFamily="18" charset="0"/>
            </a:rPr>
            <a:t> TK </a:t>
          </a:r>
          <a:r>
            <a:rPr lang="en-US" dirty="0" err="1" smtClean="0">
              <a:latin typeface="Times New Roman" panose="02020603050405020304" pitchFamily="18" charset="0"/>
              <a:cs typeface="Times New Roman" panose="02020603050405020304" pitchFamily="18" charset="0"/>
            </a:rPr>
            <a:t>nào</a:t>
          </a:r>
          <a:endParaRPr lang="en-US" dirty="0">
            <a:latin typeface="Times New Roman" panose="02020603050405020304" pitchFamily="18" charset="0"/>
            <a:cs typeface="Times New Roman" panose="02020603050405020304" pitchFamily="18" charset="0"/>
          </a:endParaRPr>
        </a:p>
      </dgm:t>
    </dgm:pt>
    <dgm:pt modelId="{AB3C7BD1-5078-488D-AF33-C6B082AD876C}" type="parTrans" cxnId="{9FC05560-C24F-4D72-9B05-CE7CE77F365A}">
      <dgm:prSet/>
      <dgm:spPr/>
      <dgm:t>
        <a:bodyPr/>
        <a:lstStyle/>
        <a:p>
          <a:endParaRPr lang="en-US">
            <a:latin typeface="Times New Roman" panose="02020603050405020304" pitchFamily="18" charset="0"/>
            <a:cs typeface="Times New Roman" panose="02020603050405020304" pitchFamily="18" charset="0"/>
          </a:endParaRPr>
        </a:p>
      </dgm:t>
    </dgm:pt>
    <dgm:pt modelId="{7151679D-0C66-46E6-A11F-FF1D35CE9F4B}" type="sibTrans" cxnId="{9FC05560-C24F-4D72-9B05-CE7CE77F365A}">
      <dgm:prSet/>
      <dgm:spPr/>
      <dgm:t>
        <a:bodyPr/>
        <a:lstStyle/>
        <a:p>
          <a:endParaRPr lang="en-US">
            <a:latin typeface="Times New Roman" panose="02020603050405020304" pitchFamily="18" charset="0"/>
            <a:cs typeface="Times New Roman" panose="02020603050405020304" pitchFamily="18" charset="0"/>
          </a:endParaRPr>
        </a:p>
      </dgm:t>
    </dgm:pt>
    <dgm:pt modelId="{09883490-04BC-44F5-B79C-48FD68B5E45F}">
      <dgm:prSet phldrT="[Text]"/>
      <dgm:spPr/>
      <dgm:t>
        <a:bodyPr/>
        <a:lstStyle/>
        <a:p>
          <a:pPr algn="just"/>
          <a:r>
            <a:rPr lang="en-US" dirty="0" smtClean="0">
              <a:latin typeface="Times New Roman" panose="02020603050405020304" pitchFamily="18" charset="0"/>
              <a:cs typeface="Times New Roman" panose="02020603050405020304" pitchFamily="18" charset="0"/>
            </a:rPr>
            <a:t>B3-Xác </a:t>
          </a:r>
          <a:r>
            <a:rPr lang="en-US" dirty="0" err="1" smtClean="0">
              <a:latin typeface="Times New Roman" panose="02020603050405020304" pitchFamily="18" charset="0"/>
              <a:cs typeface="Times New Roman" panose="02020603050405020304" pitchFamily="18" charset="0"/>
            </a:rPr>
            <a:t>định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sự</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tăng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giảm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của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đối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tượng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kế</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toán</a:t>
          </a:r>
          <a:endParaRPr lang="en-US" dirty="0">
            <a:latin typeface="Times New Roman" panose="02020603050405020304" pitchFamily="18" charset="0"/>
            <a:cs typeface="Times New Roman" panose="02020603050405020304" pitchFamily="18" charset="0"/>
          </a:endParaRPr>
        </a:p>
      </dgm:t>
    </dgm:pt>
    <dgm:pt modelId="{C663B948-008A-435A-9888-DFCC87AB32FD}" type="parTrans" cxnId="{CC4998A8-44FC-44A9-9338-B3BD86A4F2A3}">
      <dgm:prSet/>
      <dgm:spPr/>
      <dgm:t>
        <a:bodyPr/>
        <a:lstStyle/>
        <a:p>
          <a:endParaRPr lang="en-US">
            <a:latin typeface="Times New Roman" panose="02020603050405020304" pitchFamily="18" charset="0"/>
            <a:cs typeface="Times New Roman" panose="02020603050405020304" pitchFamily="18" charset="0"/>
          </a:endParaRPr>
        </a:p>
      </dgm:t>
    </dgm:pt>
    <dgm:pt modelId="{30916BDC-2878-4F98-BA19-593E7B05F9C0}" type="sibTrans" cxnId="{CC4998A8-44FC-44A9-9338-B3BD86A4F2A3}">
      <dgm:prSet/>
      <dgm:spPr/>
      <dgm:t>
        <a:bodyPr/>
        <a:lstStyle/>
        <a:p>
          <a:endParaRPr lang="en-US">
            <a:latin typeface="Times New Roman" panose="02020603050405020304" pitchFamily="18" charset="0"/>
            <a:cs typeface="Times New Roman" panose="02020603050405020304" pitchFamily="18" charset="0"/>
          </a:endParaRPr>
        </a:p>
      </dgm:t>
    </dgm:pt>
    <dgm:pt modelId="{620446EB-06B3-4A58-9C78-2DC9A3FEA059}">
      <dgm:prSet/>
      <dgm:spPr/>
      <dgm:t>
        <a:bodyPr/>
        <a:lstStyle/>
        <a:p>
          <a:pPr algn="just"/>
          <a:r>
            <a:rPr lang="en-US" dirty="0" smtClean="0">
              <a:latin typeface="Times New Roman" panose="02020603050405020304" pitchFamily="18" charset="0"/>
              <a:cs typeface="Times New Roman" panose="02020603050405020304" pitchFamily="18" charset="0"/>
            </a:rPr>
            <a:t>B4- </a:t>
          </a:r>
          <a:r>
            <a:rPr lang="en-US" dirty="0" err="1" smtClean="0">
              <a:latin typeface="Times New Roman" panose="02020603050405020304" pitchFamily="18" charset="0"/>
              <a:cs typeface="Times New Roman" panose="02020603050405020304" pitchFamily="18" charset="0"/>
            </a:rPr>
            <a:t>Tra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cứu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số</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hiệu</a:t>
          </a:r>
          <a:r>
            <a:rPr lang="en-US" dirty="0" smtClean="0">
              <a:latin typeface="Times New Roman" panose="02020603050405020304" pitchFamily="18" charset="0"/>
              <a:cs typeface="Times New Roman" panose="02020603050405020304" pitchFamily="18" charset="0"/>
            </a:rPr>
            <a:t> TK </a:t>
          </a:r>
          <a:r>
            <a:rPr lang="en-US" dirty="0" err="1" smtClean="0">
              <a:latin typeface="Times New Roman" panose="02020603050405020304" pitchFamily="18" charset="0"/>
              <a:cs typeface="Times New Roman" panose="02020603050405020304" pitchFamily="18" charset="0"/>
            </a:rPr>
            <a:t>và</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dựa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vào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nguyên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tắc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ghi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chép</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để</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định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khoản</a:t>
          </a:r>
          <a:endParaRPr lang="en-US" dirty="0">
            <a:latin typeface="Times New Roman" panose="02020603050405020304" pitchFamily="18" charset="0"/>
            <a:cs typeface="Times New Roman" panose="02020603050405020304" pitchFamily="18" charset="0"/>
          </a:endParaRPr>
        </a:p>
      </dgm:t>
    </dgm:pt>
    <dgm:pt modelId="{0BE9CB5A-0EAE-491C-8D95-AB3D5A6A8048}" type="parTrans" cxnId="{5EBCE8AB-3ABF-45FB-A0F4-9EB0691D42AE}">
      <dgm:prSet/>
      <dgm:spPr/>
      <dgm:t>
        <a:bodyPr/>
        <a:lstStyle/>
        <a:p>
          <a:endParaRPr lang="en-US">
            <a:latin typeface="Times New Roman" panose="02020603050405020304" pitchFamily="18" charset="0"/>
            <a:cs typeface="Times New Roman" panose="02020603050405020304" pitchFamily="18" charset="0"/>
          </a:endParaRPr>
        </a:p>
      </dgm:t>
    </dgm:pt>
    <dgm:pt modelId="{858DB8F5-3F27-472B-AB1C-F5F805C07B08}" type="sibTrans" cxnId="{5EBCE8AB-3ABF-45FB-A0F4-9EB0691D42AE}">
      <dgm:prSet/>
      <dgm:spPr/>
      <dgm:t>
        <a:bodyPr/>
        <a:lstStyle/>
        <a:p>
          <a:endParaRPr lang="en-US">
            <a:latin typeface="Times New Roman" panose="02020603050405020304" pitchFamily="18" charset="0"/>
            <a:cs typeface="Times New Roman" panose="02020603050405020304" pitchFamily="18" charset="0"/>
          </a:endParaRPr>
        </a:p>
      </dgm:t>
    </dgm:pt>
    <dgm:pt modelId="{02F6D1E3-8C33-4117-AD7E-D5A43CA439FE}" type="pres">
      <dgm:prSet presAssocID="{9DD6BFE1-42B9-4D13-A75D-DEDFC3D3E44D}" presName="outerComposite" presStyleCnt="0">
        <dgm:presLayoutVars>
          <dgm:chMax val="5"/>
          <dgm:dir/>
          <dgm:resizeHandles val="exact"/>
        </dgm:presLayoutVars>
      </dgm:prSet>
      <dgm:spPr/>
      <dgm:t>
        <a:bodyPr/>
        <a:lstStyle/>
        <a:p>
          <a:endParaRPr lang="en-US"/>
        </a:p>
      </dgm:t>
    </dgm:pt>
    <dgm:pt modelId="{E0EF60DC-FB7C-44D0-BE9D-B8F53BF20E9F}" type="pres">
      <dgm:prSet presAssocID="{9DD6BFE1-42B9-4D13-A75D-DEDFC3D3E44D}" presName="dummyMaxCanvas" presStyleCnt="0">
        <dgm:presLayoutVars/>
      </dgm:prSet>
      <dgm:spPr/>
    </dgm:pt>
    <dgm:pt modelId="{15995993-0D51-437D-A59E-1CDEF6C86B63}" type="pres">
      <dgm:prSet presAssocID="{9DD6BFE1-42B9-4D13-A75D-DEDFC3D3E44D}" presName="FourNodes_1" presStyleLbl="node1" presStyleIdx="0" presStyleCnt="4">
        <dgm:presLayoutVars>
          <dgm:bulletEnabled val="1"/>
        </dgm:presLayoutVars>
      </dgm:prSet>
      <dgm:spPr/>
      <dgm:t>
        <a:bodyPr/>
        <a:lstStyle/>
        <a:p>
          <a:endParaRPr lang="en-US"/>
        </a:p>
      </dgm:t>
    </dgm:pt>
    <dgm:pt modelId="{8D02B74B-DBCC-439B-BB8A-D4D24B46AA7B}" type="pres">
      <dgm:prSet presAssocID="{9DD6BFE1-42B9-4D13-A75D-DEDFC3D3E44D}" presName="FourNodes_2" presStyleLbl="node1" presStyleIdx="1" presStyleCnt="4">
        <dgm:presLayoutVars>
          <dgm:bulletEnabled val="1"/>
        </dgm:presLayoutVars>
      </dgm:prSet>
      <dgm:spPr/>
      <dgm:t>
        <a:bodyPr/>
        <a:lstStyle/>
        <a:p>
          <a:endParaRPr lang="en-US"/>
        </a:p>
      </dgm:t>
    </dgm:pt>
    <dgm:pt modelId="{96470EF0-3981-43D2-8C8A-B6B9F4BB49F5}" type="pres">
      <dgm:prSet presAssocID="{9DD6BFE1-42B9-4D13-A75D-DEDFC3D3E44D}" presName="FourNodes_3" presStyleLbl="node1" presStyleIdx="2" presStyleCnt="4">
        <dgm:presLayoutVars>
          <dgm:bulletEnabled val="1"/>
        </dgm:presLayoutVars>
      </dgm:prSet>
      <dgm:spPr/>
      <dgm:t>
        <a:bodyPr/>
        <a:lstStyle/>
        <a:p>
          <a:endParaRPr lang="en-US"/>
        </a:p>
      </dgm:t>
    </dgm:pt>
    <dgm:pt modelId="{C505CAC3-9F63-4488-94B6-652C82CCF67D}" type="pres">
      <dgm:prSet presAssocID="{9DD6BFE1-42B9-4D13-A75D-DEDFC3D3E44D}" presName="FourNodes_4" presStyleLbl="node1" presStyleIdx="3" presStyleCnt="4">
        <dgm:presLayoutVars>
          <dgm:bulletEnabled val="1"/>
        </dgm:presLayoutVars>
      </dgm:prSet>
      <dgm:spPr/>
      <dgm:t>
        <a:bodyPr/>
        <a:lstStyle/>
        <a:p>
          <a:endParaRPr lang="en-US"/>
        </a:p>
      </dgm:t>
    </dgm:pt>
    <dgm:pt modelId="{C0066F3E-A284-4550-AFF8-936088BC6C7D}" type="pres">
      <dgm:prSet presAssocID="{9DD6BFE1-42B9-4D13-A75D-DEDFC3D3E44D}" presName="FourConn_1-2" presStyleLbl="fgAccFollowNode1" presStyleIdx="0" presStyleCnt="3">
        <dgm:presLayoutVars>
          <dgm:bulletEnabled val="1"/>
        </dgm:presLayoutVars>
      </dgm:prSet>
      <dgm:spPr/>
      <dgm:t>
        <a:bodyPr/>
        <a:lstStyle/>
        <a:p>
          <a:endParaRPr lang="en-US"/>
        </a:p>
      </dgm:t>
    </dgm:pt>
    <dgm:pt modelId="{17B8204F-A00B-478A-B7E4-A79BBBA54922}" type="pres">
      <dgm:prSet presAssocID="{9DD6BFE1-42B9-4D13-A75D-DEDFC3D3E44D}" presName="FourConn_2-3" presStyleLbl="fgAccFollowNode1" presStyleIdx="1" presStyleCnt="3">
        <dgm:presLayoutVars>
          <dgm:bulletEnabled val="1"/>
        </dgm:presLayoutVars>
      </dgm:prSet>
      <dgm:spPr/>
      <dgm:t>
        <a:bodyPr/>
        <a:lstStyle/>
        <a:p>
          <a:endParaRPr lang="en-US"/>
        </a:p>
      </dgm:t>
    </dgm:pt>
    <dgm:pt modelId="{D7E9F906-3CBD-4BEF-81B6-0EEF6646ECE4}" type="pres">
      <dgm:prSet presAssocID="{9DD6BFE1-42B9-4D13-A75D-DEDFC3D3E44D}" presName="FourConn_3-4" presStyleLbl="fgAccFollowNode1" presStyleIdx="2" presStyleCnt="3">
        <dgm:presLayoutVars>
          <dgm:bulletEnabled val="1"/>
        </dgm:presLayoutVars>
      </dgm:prSet>
      <dgm:spPr/>
      <dgm:t>
        <a:bodyPr/>
        <a:lstStyle/>
        <a:p>
          <a:endParaRPr lang="en-US"/>
        </a:p>
      </dgm:t>
    </dgm:pt>
    <dgm:pt modelId="{8C44C0ED-61B1-4476-847A-D5FDD01F0D86}" type="pres">
      <dgm:prSet presAssocID="{9DD6BFE1-42B9-4D13-A75D-DEDFC3D3E44D}" presName="FourNodes_1_text" presStyleLbl="node1" presStyleIdx="3" presStyleCnt="4">
        <dgm:presLayoutVars>
          <dgm:bulletEnabled val="1"/>
        </dgm:presLayoutVars>
      </dgm:prSet>
      <dgm:spPr/>
      <dgm:t>
        <a:bodyPr/>
        <a:lstStyle/>
        <a:p>
          <a:endParaRPr lang="en-US"/>
        </a:p>
      </dgm:t>
    </dgm:pt>
    <dgm:pt modelId="{A1F86279-E30E-4661-83CE-F71F19F63355}" type="pres">
      <dgm:prSet presAssocID="{9DD6BFE1-42B9-4D13-A75D-DEDFC3D3E44D}" presName="FourNodes_2_text" presStyleLbl="node1" presStyleIdx="3" presStyleCnt="4">
        <dgm:presLayoutVars>
          <dgm:bulletEnabled val="1"/>
        </dgm:presLayoutVars>
      </dgm:prSet>
      <dgm:spPr/>
      <dgm:t>
        <a:bodyPr/>
        <a:lstStyle/>
        <a:p>
          <a:endParaRPr lang="en-US"/>
        </a:p>
      </dgm:t>
    </dgm:pt>
    <dgm:pt modelId="{4C50591B-5D9D-4D20-AC93-0DD31C636947}" type="pres">
      <dgm:prSet presAssocID="{9DD6BFE1-42B9-4D13-A75D-DEDFC3D3E44D}" presName="FourNodes_3_text" presStyleLbl="node1" presStyleIdx="3" presStyleCnt="4">
        <dgm:presLayoutVars>
          <dgm:bulletEnabled val="1"/>
        </dgm:presLayoutVars>
      </dgm:prSet>
      <dgm:spPr/>
      <dgm:t>
        <a:bodyPr/>
        <a:lstStyle/>
        <a:p>
          <a:endParaRPr lang="en-US"/>
        </a:p>
      </dgm:t>
    </dgm:pt>
    <dgm:pt modelId="{BAC34646-DFA3-4C6F-86F6-A166E56396DB}" type="pres">
      <dgm:prSet presAssocID="{9DD6BFE1-42B9-4D13-A75D-DEDFC3D3E44D}" presName="FourNodes_4_text" presStyleLbl="node1" presStyleIdx="3" presStyleCnt="4">
        <dgm:presLayoutVars>
          <dgm:bulletEnabled val="1"/>
        </dgm:presLayoutVars>
      </dgm:prSet>
      <dgm:spPr/>
      <dgm:t>
        <a:bodyPr/>
        <a:lstStyle/>
        <a:p>
          <a:endParaRPr lang="en-US"/>
        </a:p>
      </dgm:t>
    </dgm:pt>
  </dgm:ptLst>
  <dgm:cxnLst>
    <dgm:cxn modelId="{FBC4EDEF-5444-407B-9288-159EEEB2DA49}" type="presOf" srcId="{620446EB-06B3-4A58-9C78-2DC9A3FEA059}" destId="{BAC34646-DFA3-4C6F-86F6-A166E56396DB}" srcOrd="1" destOrd="0" presId="urn:microsoft.com/office/officeart/2005/8/layout/vProcess5"/>
    <dgm:cxn modelId="{E3C5B2E2-84DA-407C-8A2F-567DE7461BB6}" srcId="{9DD6BFE1-42B9-4D13-A75D-DEDFC3D3E44D}" destId="{A9E1C41A-52F8-4023-97B0-F413AA1C1137}" srcOrd="0" destOrd="0" parTransId="{D2FF327F-E4F8-4545-8936-8721B7C3F6CA}" sibTransId="{510B1ED1-990B-4F6B-A390-2DDCD84BDCB6}"/>
    <dgm:cxn modelId="{0FCA7F02-7651-4DE4-B909-307A4D60AB1D}" type="presOf" srcId="{30916BDC-2878-4F98-BA19-593E7B05F9C0}" destId="{D7E9F906-3CBD-4BEF-81B6-0EEF6646ECE4}" srcOrd="0" destOrd="0" presId="urn:microsoft.com/office/officeart/2005/8/layout/vProcess5"/>
    <dgm:cxn modelId="{5EBCE8AB-3ABF-45FB-A0F4-9EB0691D42AE}" srcId="{9DD6BFE1-42B9-4D13-A75D-DEDFC3D3E44D}" destId="{620446EB-06B3-4A58-9C78-2DC9A3FEA059}" srcOrd="3" destOrd="0" parTransId="{0BE9CB5A-0EAE-491C-8D95-AB3D5A6A8048}" sibTransId="{858DB8F5-3F27-472B-AB1C-F5F805C07B08}"/>
    <dgm:cxn modelId="{4462EFA6-77B3-48F5-BB76-660C7ED2DCDA}" type="presOf" srcId="{510B1ED1-990B-4F6B-A390-2DDCD84BDCB6}" destId="{C0066F3E-A284-4550-AFF8-936088BC6C7D}" srcOrd="0" destOrd="0" presId="urn:microsoft.com/office/officeart/2005/8/layout/vProcess5"/>
    <dgm:cxn modelId="{922AD91B-75C5-41C5-9CAB-DFB4EA26434A}" type="presOf" srcId="{C8A704B1-BA90-40D1-831D-9CE92AC57D49}" destId="{A1F86279-E30E-4661-83CE-F71F19F63355}" srcOrd="1" destOrd="0" presId="urn:microsoft.com/office/officeart/2005/8/layout/vProcess5"/>
    <dgm:cxn modelId="{9346AE8C-D6E5-4C97-A19D-CE3C9545D1BC}" type="presOf" srcId="{A9E1C41A-52F8-4023-97B0-F413AA1C1137}" destId="{15995993-0D51-437D-A59E-1CDEF6C86B63}" srcOrd="0" destOrd="0" presId="urn:microsoft.com/office/officeart/2005/8/layout/vProcess5"/>
    <dgm:cxn modelId="{7E42DD29-E68A-43CD-82A4-E376ACA0CFCE}" type="presOf" srcId="{09883490-04BC-44F5-B79C-48FD68B5E45F}" destId="{96470EF0-3981-43D2-8C8A-B6B9F4BB49F5}" srcOrd="0" destOrd="0" presId="urn:microsoft.com/office/officeart/2005/8/layout/vProcess5"/>
    <dgm:cxn modelId="{9259033D-979A-419D-A1D6-CEB7273F0E16}" type="presOf" srcId="{09883490-04BC-44F5-B79C-48FD68B5E45F}" destId="{4C50591B-5D9D-4D20-AC93-0DD31C636947}" srcOrd="1" destOrd="0" presId="urn:microsoft.com/office/officeart/2005/8/layout/vProcess5"/>
    <dgm:cxn modelId="{E3B19FC7-059B-4A9F-B270-F8CC973FFE37}" type="presOf" srcId="{9DD6BFE1-42B9-4D13-A75D-DEDFC3D3E44D}" destId="{02F6D1E3-8C33-4117-AD7E-D5A43CA439FE}" srcOrd="0" destOrd="0" presId="urn:microsoft.com/office/officeart/2005/8/layout/vProcess5"/>
    <dgm:cxn modelId="{9FC05560-C24F-4D72-9B05-CE7CE77F365A}" srcId="{9DD6BFE1-42B9-4D13-A75D-DEDFC3D3E44D}" destId="{C8A704B1-BA90-40D1-831D-9CE92AC57D49}" srcOrd="1" destOrd="0" parTransId="{AB3C7BD1-5078-488D-AF33-C6B082AD876C}" sibTransId="{7151679D-0C66-46E6-A11F-FF1D35CE9F4B}"/>
    <dgm:cxn modelId="{AE510571-A906-4517-AFD5-20EF050A2AC7}" type="presOf" srcId="{620446EB-06B3-4A58-9C78-2DC9A3FEA059}" destId="{C505CAC3-9F63-4488-94B6-652C82CCF67D}" srcOrd="0" destOrd="0" presId="urn:microsoft.com/office/officeart/2005/8/layout/vProcess5"/>
    <dgm:cxn modelId="{CC4998A8-44FC-44A9-9338-B3BD86A4F2A3}" srcId="{9DD6BFE1-42B9-4D13-A75D-DEDFC3D3E44D}" destId="{09883490-04BC-44F5-B79C-48FD68B5E45F}" srcOrd="2" destOrd="0" parTransId="{C663B948-008A-435A-9888-DFCC87AB32FD}" sibTransId="{30916BDC-2878-4F98-BA19-593E7B05F9C0}"/>
    <dgm:cxn modelId="{F5544A7E-5A64-46DE-B941-3CFC10212345}" type="presOf" srcId="{7151679D-0C66-46E6-A11F-FF1D35CE9F4B}" destId="{17B8204F-A00B-478A-B7E4-A79BBBA54922}" srcOrd="0" destOrd="0" presId="urn:microsoft.com/office/officeart/2005/8/layout/vProcess5"/>
    <dgm:cxn modelId="{4744A004-CA71-4325-AE86-6547E551F6AF}" type="presOf" srcId="{A9E1C41A-52F8-4023-97B0-F413AA1C1137}" destId="{8C44C0ED-61B1-4476-847A-D5FDD01F0D86}" srcOrd="1" destOrd="0" presId="urn:microsoft.com/office/officeart/2005/8/layout/vProcess5"/>
    <dgm:cxn modelId="{79BC531F-55A0-4300-9450-8AD658B8481D}" type="presOf" srcId="{C8A704B1-BA90-40D1-831D-9CE92AC57D49}" destId="{8D02B74B-DBCC-439B-BB8A-D4D24B46AA7B}" srcOrd="0" destOrd="0" presId="urn:microsoft.com/office/officeart/2005/8/layout/vProcess5"/>
    <dgm:cxn modelId="{6DDE4BDE-2BE0-4FCD-9022-F7E615AF54E2}" type="presParOf" srcId="{02F6D1E3-8C33-4117-AD7E-D5A43CA439FE}" destId="{E0EF60DC-FB7C-44D0-BE9D-B8F53BF20E9F}" srcOrd="0" destOrd="0" presId="urn:microsoft.com/office/officeart/2005/8/layout/vProcess5"/>
    <dgm:cxn modelId="{A91115DB-50E4-4E36-918B-84498B496A6D}" type="presParOf" srcId="{02F6D1E3-8C33-4117-AD7E-D5A43CA439FE}" destId="{15995993-0D51-437D-A59E-1CDEF6C86B63}" srcOrd="1" destOrd="0" presId="urn:microsoft.com/office/officeart/2005/8/layout/vProcess5"/>
    <dgm:cxn modelId="{F34F072E-601C-4109-8832-DA9C6762A7DC}" type="presParOf" srcId="{02F6D1E3-8C33-4117-AD7E-D5A43CA439FE}" destId="{8D02B74B-DBCC-439B-BB8A-D4D24B46AA7B}" srcOrd="2" destOrd="0" presId="urn:microsoft.com/office/officeart/2005/8/layout/vProcess5"/>
    <dgm:cxn modelId="{79F9030E-C097-4701-A739-A2E14DB2E5F0}" type="presParOf" srcId="{02F6D1E3-8C33-4117-AD7E-D5A43CA439FE}" destId="{96470EF0-3981-43D2-8C8A-B6B9F4BB49F5}" srcOrd="3" destOrd="0" presId="urn:microsoft.com/office/officeart/2005/8/layout/vProcess5"/>
    <dgm:cxn modelId="{0FCBCB18-FBE5-4B85-8F2C-23203F42B491}" type="presParOf" srcId="{02F6D1E3-8C33-4117-AD7E-D5A43CA439FE}" destId="{C505CAC3-9F63-4488-94B6-652C82CCF67D}" srcOrd="4" destOrd="0" presId="urn:microsoft.com/office/officeart/2005/8/layout/vProcess5"/>
    <dgm:cxn modelId="{25BE1B35-E2AC-4586-8E3B-6A452E7FD84E}" type="presParOf" srcId="{02F6D1E3-8C33-4117-AD7E-D5A43CA439FE}" destId="{C0066F3E-A284-4550-AFF8-936088BC6C7D}" srcOrd="5" destOrd="0" presId="urn:microsoft.com/office/officeart/2005/8/layout/vProcess5"/>
    <dgm:cxn modelId="{F86BBA94-7646-4EEC-B664-7D63A60ED2C9}" type="presParOf" srcId="{02F6D1E3-8C33-4117-AD7E-D5A43CA439FE}" destId="{17B8204F-A00B-478A-B7E4-A79BBBA54922}" srcOrd="6" destOrd="0" presId="urn:microsoft.com/office/officeart/2005/8/layout/vProcess5"/>
    <dgm:cxn modelId="{8A7011DA-4E4C-4BC3-A6C5-9CE20D633443}" type="presParOf" srcId="{02F6D1E3-8C33-4117-AD7E-D5A43CA439FE}" destId="{D7E9F906-3CBD-4BEF-81B6-0EEF6646ECE4}" srcOrd="7" destOrd="0" presId="urn:microsoft.com/office/officeart/2005/8/layout/vProcess5"/>
    <dgm:cxn modelId="{98960EEB-6BE5-4A66-8116-4B45E125F6FE}" type="presParOf" srcId="{02F6D1E3-8C33-4117-AD7E-D5A43CA439FE}" destId="{8C44C0ED-61B1-4476-847A-D5FDD01F0D86}" srcOrd="8" destOrd="0" presId="urn:microsoft.com/office/officeart/2005/8/layout/vProcess5"/>
    <dgm:cxn modelId="{C0ADB1C7-A02D-40ED-B815-A0AA6C42C21B}" type="presParOf" srcId="{02F6D1E3-8C33-4117-AD7E-D5A43CA439FE}" destId="{A1F86279-E30E-4661-83CE-F71F19F63355}" srcOrd="9" destOrd="0" presId="urn:microsoft.com/office/officeart/2005/8/layout/vProcess5"/>
    <dgm:cxn modelId="{08D81DA9-A4C6-49D1-A7DC-CB7058B7DB35}" type="presParOf" srcId="{02F6D1E3-8C33-4117-AD7E-D5A43CA439FE}" destId="{4C50591B-5D9D-4D20-AC93-0DD31C636947}" srcOrd="10" destOrd="0" presId="urn:microsoft.com/office/officeart/2005/8/layout/vProcess5"/>
    <dgm:cxn modelId="{3C44E865-890D-4487-A97E-552CACCE1AEF}" type="presParOf" srcId="{02F6D1E3-8C33-4117-AD7E-D5A43CA439FE}" destId="{BAC34646-DFA3-4C6F-86F6-A166E56396DB}"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E662116-17E7-4B4F-B581-2674F5114CB2}" type="doc">
      <dgm:prSet loTypeId="urn:microsoft.com/office/officeart/2005/8/layout/vList5" loCatId="list" qsTypeId="urn:microsoft.com/office/officeart/2005/8/quickstyle/simple3#1" qsCatId="simple" csTypeId="urn:microsoft.com/office/officeart/2005/8/colors/accent1_2#2" csCatId="accent1" phldr="1"/>
      <dgm:spPr/>
      <dgm:t>
        <a:bodyPr/>
        <a:lstStyle/>
        <a:p>
          <a:endParaRPr lang="en-US"/>
        </a:p>
      </dgm:t>
    </dgm:pt>
    <dgm:pt modelId="{C17E5C93-A17F-43EF-B49C-9AF60A090C88}">
      <dgm:prSet phldrT="[Text]" custT="1"/>
      <dgm:spPr/>
      <dgm:t>
        <a:bodyPr/>
        <a:lstStyle/>
        <a:p>
          <a:r>
            <a:rPr lang="en-US" sz="3600" b="1" dirty="0" smtClean="0">
              <a:solidFill>
                <a:srgbClr val="0000FF"/>
              </a:solidFill>
              <a:latin typeface="Times New Roman" panose="02020603050405020304" pitchFamily="18" charset="0"/>
              <a:cs typeface="Times New Roman" panose="02020603050405020304" pitchFamily="18" charset="0"/>
            </a:rPr>
            <a:t>ĐK </a:t>
          </a:r>
        </a:p>
        <a:p>
          <a:r>
            <a:rPr lang="en-US" sz="3600" b="1" dirty="0" err="1" smtClean="0">
              <a:solidFill>
                <a:srgbClr val="0000FF"/>
              </a:solidFill>
              <a:latin typeface="Times New Roman" panose="02020603050405020304" pitchFamily="18" charset="0"/>
              <a:cs typeface="Times New Roman" panose="02020603050405020304" pitchFamily="18" charset="0"/>
            </a:rPr>
            <a:t>giản</a:t>
          </a:r>
          <a:r>
            <a:rPr lang="en-US" sz="3600" b="1" dirty="0" smtClean="0">
              <a:solidFill>
                <a:srgbClr val="0000FF"/>
              </a:solidFill>
              <a:latin typeface="Times New Roman" panose="02020603050405020304" pitchFamily="18" charset="0"/>
              <a:cs typeface="Times New Roman" panose="02020603050405020304" pitchFamily="18" charset="0"/>
            </a:rPr>
            <a:t> </a:t>
          </a:r>
          <a:r>
            <a:rPr lang="en-US" sz="3600" b="1" dirty="0" err="1" smtClean="0">
              <a:solidFill>
                <a:srgbClr val="0000FF"/>
              </a:solidFill>
              <a:latin typeface="Times New Roman" panose="02020603050405020304" pitchFamily="18" charset="0"/>
              <a:cs typeface="Times New Roman" panose="02020603050405020304" pitchFamily="18" charset="0"/>
            </a:rPr>
            <a:t>đơn</a:t>
          </a:r>
          <a:endParaRPr lang="en-US" sz="3600" b="1" dirty="0">
            <a:solidFill>
              <a:srgbClr val="0000FF"/>
            </a:solidFill>
            <a:latin typeface="Times New Roman" panose="02020603050405020304" pitchFamily="18" charset="0"/>
            <a:cs typeface="Times New Roman" panose="02020603050405020304" pitchFamily="18" charset="0"/>
          </a:endParaRPr>
        </a:p>
      </dgm:t>
    </dgm:pt>
    <dgm:pt modelId="{06DAEC4C-8773-4652-8277-C125CF81087D}" type="parTrans" cxnId="{19E9A630-2D05-45E0-AD96-5ACBDCBA6D78}">
      <dgm:prSet/>
      <dgm:spPr/>
      <dgm:t>
        <a:bodyPr/>
        <a:lstStyle/>
        <a:p>
          <a:endParaRPr lang="en-US">
            <a:latin typeface="Times New Roman" panose="02020603050405020304" pitchFamily="18" charset="0"/>
            <a:cs typeface="Times New Roman" panose="02020603050405020304" pitchFamily="18" charset="0"/>
          </a:endParaRPr>
        </a:p>
      </dgm:t>
    </dgm:pt>
    <dgm:pt modelId="{A0BE90AC-97F5-40DD-A4F1-2A16D6AFEB77}" type="sibTrans" cxnId="{19E9A630-2D05-45E0-AD96-5ACBDCBA6D78}">
      <dgm:prSet/>
      <dgm:spPr/>
      <dgm:t>
        <a:bodyPr/>
        <a:lstStyle/>
        <a:p>
          <a:endParaRPr lang="en-US">
            <a:latin typeface="Times New Roman" panose="02020603050405020304" pitchFamily="18" charset="0"/>
            <a:cs typeface="Times New Roman" panose="02020603050405020304" pitchFamily="18" charset="0"/>
          </a:endParaRPr>
        </a:p>
      </dgm:t>
    </dgm:pt>
    <dgm:pt modelId="{C185B49B-64D3-4DD2-9484-B20F8D85DC8D}">
      <dgm:prSet phldrT="[Text]" custT="1"/>
      <dgm:spPr/>
      <dgm:t>
        <a:bodyPr/>
        <a:lstStyle/>
        <a:p>
          <a:r>
            <a:rPr lang="en-US" sz="3600" dirty="0" smtClean="0">
              <a:solidFill>
                <a:srgbClr val="0000FF"/>
              </a:solidFill>
              <a:latin typeface="Times New Roman" panose="02020603050405020304" pitchFamily="18" charset="0"/>
              <a:cs typeface="Times New Roman" panose="02020603050405020304" pitchFamily="18" charset="0"/>
            </a:rPr>
            <a:t>Đ</a:t>
          </a:r>
          <a:r>
            <a:rPr lang="vi-VN" sz="3600" dirty="0" smtClean="0">
              <a:solidFill>
                <a:srgbClr val="0000FF"/>
              </a:solidFill>
              <a:latin typeface="Times New Roman" panose="02020603050405020304" pitchFamily="18" charset="0"/>
              <a:cs typeface="Times New Roman" panose="02020603050405020304" pitchFamily="18" charset="0"/>
            </a:rPr>
            <a:t>ịnh khoản liên quan đến 2 TK.</a:t>
          </a:r>
          <a:endParaRPr lang="en-US" sz="3600" dirty="0">
            <a:solidFill>
              <a:srgbClr val="0000FF"/>
            </a:solidFill>
            <a:latin typeface="Times New Roman" panose="02020603050405020304" pitchFamily="18" charset="0"/>
            <a:cs typeface="Times New Roman" panose="02020603050405020304" pitchFamily="18" charset="0"/>
          </a:endParaRPr>
        </a:p>
      </dgm:t>
    </dgm:pt>
    <dgm:pt modelId="{6B6E60BD-6A51-4942-816C-49FBEF2F55A0}" type="parTrans" cxnId="{84BAAD52-390F-4DDC-BAF3-7E081C3FB542}">
      <dgm:prSet/>
      <dgm:spPr/>
      <dgm:t>
        <a:bodyPr/>
        <a:lstStyle/>
        <a:p>
          <a:endParaRPr lang="en-US">
            <a:latin typeface="Times New Roman" panose="02020603050405020304" pitchFamily="18" charset="0"/>
            <a:cs typeface="Times New Roman" panose="02020603050405020304" pitchFamily="18" charset="0"/>
          </a:endParaRPr>
        </a:p>
      </dgm:t>
    </dgm:pt>
    <dgm:pt modelId="{8426D195-52FC-4586-B0F5-55E5DAFF2C37}" type="sibTrans" cxnId="{84BAAD52-390F-4DDC-BAF3-7E081C3FB542}">
      <dgm:prSet/>
      <dgm:spPr/>
      <dgm:t>
        <a:bodyPr/>
        <a:lstStyle/>
        <a:p>
          <a:endParaRPr lang="en-US">
            <a:latin typeface="Times New Roman" panose="02020603050405020304" pitchFamily="18" charset="0"/>
            <a:cs typeface="Times New Roman" panose="02020603050405020304" pitchFamily="18" charset="0"/>
          </a:endParaRPr>
        </a:p>
      </dgm:t>
    </dgm:pt>
    <dgm:pt modelId="{981F7652-445E-45FD-805E-74EDD6604AC1}">
      <dgm:prSet phldrT="[Text]" custT="1"/>
      <dgm:spPr/>
      <dgm:t>
        <a:bodyPr/>
        <a:lstStyle/>
        <a:p>
          <a:r>
            <a:rPr lang="en-US" sz="3600" b="1" dirty="0" smtClean="0">
              <a:solidFill>
                <a:srgbClr val="0000FF"/>
              </a:solidFill>
              <a:latin typeface="Times New Roman" panose="02020603050405020304" pitchFamily="18" charset="0"/>
              <a:cs typeface="Times New Roman" panose="02020603050405020304" pitchFamily="18" charset="0"/>
            </a:rPr>
            <a:t>ĐK </a:t>
          </a:r>
        </a:p>
        <a:p>
          <a:r>
            <a:rPr lang="en-US" sz="3600" b="1" dirty="0" err="1" smtClean="0">
              <a:solidFill>
                <a:srgbClr val="0000FF"/>
              </a:solidFill>
              <a:latin typeface="Times New Roman" panose="02020603050405020304" pitchFamily="18" charset="0"/>
              <a:cs typeface="Times New Roman" panose="02020603050405020304" pitchFamily="18" charset="0"/>
            </a:rPr>
            <a:t>Phức</a:t>
          </a:r>
          <a:r>
            <a:rPr lang="en-US" sz="3600" b="1" dirty="0" smtClean="0">
              <a:solidFill>
                <a:srgbClr val="0000FF"/>
              </a:solidFill>
              <a:latin typeface="Times New Roman" panose="02020603050405020304" pitchFamily="18" charset="0"/>
              <a:cs typeface="Times New Roman" panose="02020603050405020304" pitchFamily="18" charset="0"/>
            </a:rPr>
            <a:t> </a:t>
          </a:r>
          <a:r>
            <a:rPr lang="en-US" sz="3600" b="1" dirty="0" err="1" smtClean="0">
              <a:solidFill>
                <a:srgbClr val="0000FF"/>
              </a:solidFill>
              <a:latin typeface="Times New Roman" panose="02020603050405020304" pitchFamily="18" charset="0"/>
              <a:cs typeface="Times New Roman" panose="02020603050405020304" pitchFamily="18" charset="0"/>
            </a:rPr>
            <a:t>tạp</a:t>
          </a:r>
          <a:endParaRPr lang="en-US" sz="3600" b="1" dirty="0">
            <a:solidFill>
              <a:srgbClr val="0000FF"/>
            </a:solidFill>
            <a:latin typeface="Times New Roman" panose="02020603050405020304" pitchFamily="18" charset="0"/>
            <a:cs typeface="Times New Roman" panose="02020603050405020304" pitchFamily="18" charset="0"/>
          </a:endParaRPr>
        </a:p>
      </dgm:t>
    </dgm:pt>
    <dgm:pt modelId="{2B4E2B29-BBB0-4230-9C7F-569D4E42E98F}" type="parTrans" cxnId="{8866E0F0-1F8C-454F-91BA-4384CDF23EB8}">
      <dgm:prSet/>
      <dgm:spPr/>
      <dgm:t>
        <a:bodyPr/>
        <a:lstStyle/>
        <a:p>
          <a:endParaRPr lang="en-US">
            <a:latin typeface="Times New Roman" panose="02020603050405020304" pitchFamily="18" charset="0"/>
            <a:cs typeface="Times New Roman" panose="02020603050405020304" pitchFamily="18" charset="0"/>
          </a:endParaRPr>
        </a:p>
      </dgm:t>
    </dgm:pt>
    <dgm:pt modelId="{A0BA8E22-ACDC-43B6-85A8-CC946C70E3BF}" type="sibTrans" cxnId="{8866E0F0-1F8C-454F-91BA-4384CDF23EB8}">
      <dgm:prSet/>
      <dgm:spPr/>
      <dgm:t>
        <a:bodyPr/>
        <a:lstStyle/>
        <a:p>
          <a:endParaRPr lang="en-US">
            <a:latin typeface="Times New Roman" panose="02020603050405020304" pitchFamily="18" charset="0"/>
            <a:cs typeface="Times New Roman" panose="02020603050405020304" pitchFamily="18" charset="0"/>
          </a:endParaRPr>
        </a:p>
      </dgm:t>
    </dgm:pt>
    <dgm:pt modelId="{BD09DCA2-BEC9-4C79-B4AF-1A47D0F6516D}">
      <dgm:prSet phldrT="[Text]" custT="1"/>
      <dgm:spPr/>
      <dgm:t>
        <a:bodyPr/>
        <a:lstStyle/>
        <a:p>
          <a:r>
            <a:rPr lang="en-US" sz="3600" dirty="0" smtClean="0">
              <a:solidFill>
                <a:srgbClr val="0000FF"/>
              </a:solidFill>
              <a:latin typeface="Times New Roman" panose="02020603050405020304" pitchFamily="18" charset="0"/>
              <a:cs typeface="Times New Roman" panose="02020603050405020304" pitchFamily="18" charset="0"/>
            </a:rPr>
            <a:t>Đ</a:t>
          </a:r>
          <a:r>
            <a:rPr lang="vi-VN" sz="3600" dirty="0" smtClean="0">
              <a:solidFill>
                <a:srgbClr val="0000FF"/>
              </a:solidFill>
              <a:latin typeface="Times New Roman" panose="02020603050405020304" pitchFamily="18" charset="0"/>
              <a:cs typeface="Times New Roman" panose="02020603050405020304" pitchFamily="18" charset="0"/>
            </a:rPr>
            <a:t>ịnh khoản liên quan đến ít nhất 3 TK</a:t>
          </a:r>
          <a:r>
            <a:rPr lang="en-US" sz="3600" dirty="0" smtClean="0">
              <a:solidFill>
                <a:srgbClr val="0000FF"/>
              </a:solidFill>
              <a:latin typeface="Times New Roman" panose="02020603050405020304" pitchFamily="18" charset="0"/>
              <a:cs typeface="Times New Roman" panose="02020603050405020304" pitchFamily="18" charset="0"/>
            </a:rPr>
            <a:t> </a:t>
          </a:r>
          <a:r>
            <a:rPr lang="en-US" sz="3600" dirty="0" err="1" smtClean="0">
              <a:solidFill>
                <a:srgbClr val="0000FF"/>
              </a:solidFill>
              <a:latin typeface="Times New Roman" panose="02020603050405020304" pitchFamily="18" charset="0"/>
              <a:cs typeface="Times New Roman" panose="02020603050405020304" pitchFamily="18" charset="0"/>
            </a:rPr>
            <a:t>trở</a:t>
          </a:r>
          <a:r>
            <a:rPr lang="en-US" sz="3600" dirty="0" smtClean="0">
              <a:solidFill>
                <a:srgbClr val="0000FF"/>
              </a:solidFill>
              <a:latin typeface="Times New Roman" panose="02020603050405020304" pitchFamily="18" charset="0"/>
              <a:cs typeface="Times New Roman" panose="02020603050405020304" pitchFamily="18" charset="0"/>
            </a:rPr>
            <a:t> </a:t>
          </a:r>
          <a:r>
            <a:rPr lang="en-US" sz="3600" dirty="0" err="1" smtClean="0">
              <a:solidFill>
                <a:srgbClr val="0000FF"/>
              </a:solidFill>
              <a:latin typeface="Times New Roman" panose="02020603050405020304" pitchFamily="18" charset="0"/>
              <a:cs typeface="Times New Roman" panose="02020603050405020304" pitchFamily="18" charset="0"/>
            </a:rPr>
            <a:t>lên</a:t>
          </a:r>
          <a:r>
            <a:rPr lang="en-US" sz="3600" dirty="0" smtClean="0">
              <a:solidFill>
                <a:srgbClr val="0000FF"/>
              </a:solidFill>
              <a:latin typeface="Times New Roman" panose="02020603050405020304" pitchFamily="18" charset="0"/>
              <a:cs typeface="Times New Roman" panose="02020603050405020304" pitchFamily="18" charset="0"/>
            </a:rPr>
            <a:t>.</a:t>
          </a:r>
          <a:endParaRPr lang="en-US" sz="3600" dirty="0">
            <a:solidFill>
              <a:srgbClr val="0000FF"/>
            </a:solidFill>
            <a:latin typeface="Times New Roman" panose="02020603050405020304" pitchFamily="18" charset="0"/>
            <a:cs typeface="Times New Roman" panose="02020603050405020304" pitchFamily="18" charset="0"/>
          </a:endParaRPr>
        </a:p>
      </dgm:t>
    </dgm:pt>
    <dgm:pt modelId="{29BFD5DE-2013-49BE-A321-E8F94330CF0F}" type="parTrans" cxnId="{53D0E124-8AAD-4411-8E23-B5D98D60FCB9}">
      <dgm:prSet/>
      <dgm:spPr/>
      <dgm:t>
        <a:bodyPr/>
        <a:lstStyle/>
        <a:p>
          <a:endParaRPr lang="en-US">
            <a:latin typeface="Times New Roman" panose="02020603050405020304" pitchFamily="18" charset="0"/>
            <a:cs typeface="Times New Roman" panose="02020603050405020304" pitchFamily="18" charset="0"/>
          </a:endParaRPr>
        </a:p>
      </dgm:t>
    </dgm:pt>
    <dgm:pt modelId="{B0DCC66B-3E95-45B1-9D52-7E5B4BAC4083}" type="sibTrans" cxnId="{53D0E124-8AAD-4411-8E23-B5D98D60FCB9}">
      <dgm:prSet/>
      <dgm:spPr/>
      <dgm:t>
        <a:bodyPr/>
        <a:lstStyle/>
        <a:p>
          <a:endParaRPr lang="en-US">
            <a:latin typeface="Times New Roman" panose="02020603050405020304" pitchFamily="18" charset="0"/>
            <a:cs typeface="Times New Roman" panose="02020603050405020304" pitchFamily="18" charset="0"/>
          </a:endParaRPr>
        </a:p>
      </dgm:t>
    </dgm:pt>
    <dgm:pt modelId="{E15A1EF0-C007-4324-8003-BC4B302A43F6}" type="pres">
      <dgm:prSet presAssocID="{0E662116-17E7-4B4F-B581-2674F5114CB2}" presName="Name0" presStyleCnt="0">
        <dgm:presLayoutVars>
          <dgm:dir/>
          <dgm:animLvl val="lvl"/>
          <dgm:resizeHandles val="exact"/>
        </dgm:presLayoutVars>
      </dgm:prSet>
      <dgm:spPr/>
      <dgm:t>
        <a:bodyPr/>
        <a:lstStyle/>
        <a:p>
          <a:endParaRPr lang="en-US"/>
        </a:p>
      </dgm:t>
    </dgm:pt>
    <dgm:pt modelId="{856B72D4-5586-4B07-A9A9-1034DC4980A1}" type="pres">
      <dgm:prSet presAssocID="{C17E5C93-A17F-43EF-B49C-9AF60A090C88}" presName="linNode" presStyleCnt="0"/>
      <dgm:spPr/>
    </dgm:pt>
    <dgm:pt modelId="{AB1714F8-0CA7-4F39-9423-BDD9176141D2}" type="pres">
      <dgm:prSet presAssocID="{C17E5C93-A17F-43EF-B49C-9AF60A090C88}" presName="parentText" presStyleLbl="node1" presStyleIdx="0" presStyleCnt="2" custLinFactNeighborX="0">
        <dgm:presLayoutVars>
          <dgm:chMax val="1"/>
          <dgm:bulletEnabled val="1"/>
        </dgm:presLayoutVars>
      </dgm:prSet>
      <dgm:spPr/>
      <dgm:t>
        <a:bodyPr/>
        <a:lstStyle/>
        <a:p>
          <a:endParaRPr lang="en-US"/>
        </a:p>
      </dgm:t>
    </dgm:pt>
    <dgm:pt modelId="{AB4171D2-F0DE-4218-B3D0-23428FB42E7C}" type="pres">
      <dgm:prSet presAssocID="{C17E5C93-A17F-43EF-B49C-9AF60A090C88}" presName="descendantText" presStyleLbl="alignAccFollowNode1" presStyleIdx="0" presStyleCnt="2">
        <dgm:presLayoutVars>
          <dgm:bulletEnabled val="1"/>
        </dgm:presLayoutVars>
      </dgm:prSet>
      <dgm:spPr/>
      <dgm:t>
        <a:bodyPr/>
        <a:lstStyle/>
        <a:p>
          <a:endParaRPr lang="en-US"/>
        </a:p>
      </dgm:t>
    </dgm:pt>
    <dgm:pt modelId="{6A69F23F-1529-4FBC-94E6-B07AF09259C7}" type="pres">
      <dgm:prSet presAssocID="{A0BE90AC-97F5-40DD-A4F1-2A16D6AFEB77}" presName="sp" presStyleCnt="0"/>
      <dgm:spPr/>
    </dgm:pt>
    <dgm:pt modelId="{D5D81F3F-7E84-4BAC-B9C2-AE99C7619B64}" type="pres">
      <dgm:prSet presAssocID="{981F7652-445E-45FD-805E-74EDD6604AC1}" presName="linNode" presStyleCnt="0"/>
      <dgm:spPr/>
    </dgm:pt>
    <dgm:pt modelId="{8E33DE1D-93C3-4836-B13E-45D70509BF19}" type="pres">
      <dgm:prSet presAssocID="{981F7652-445E-45FD-805E-74EDD6604AC1}" presName="parentText" presStyleLbl="node1" presStyleIdx="1" presStyleCnt="2">
        <dgm:presLayoutVars>
          <dgm:chMax val="1"/>
          <dgm:bulletEnabled val="1"/>
        </dgm:presLayoutVars>
      </dgm:prSet>
      <dgm:spPr/>
      <dgm:t>
        <a:bodyPr/>
        <a:lstStyle/>
        <a:p>
          <a:endParaRPr lang="en-US"/>
        </a:p>
      </dgm:t>
    </dgm:pt>
    <dgm:pt modelId="{3179B965-B3F5-40BA-A203-B16A05265CEF}" type="pres">
      <dgm:prSet presAssocID="{981F7652-445E-45FD-805E-74EDD6604AC1}" presName="descendantText" presStyleLbl="alignAccFollowNode1" presStyleIdx="1" presStyleCnt="2">
        <dgm:presLayoutVars>
          <dgm:bulletEnabled val="1"/>
        </dgm:presLayoutVars>
      </dgm:prSet>
      <dgm:spPr/>
      <dgm:t>
        <a:bodyPr/>
        <a:lstStyle/>
        <a:p>
          <a:endParaRPr lang="en-US"/>
        </a:p>
      </dgm:t>
    </dgm:pt>
  </dgm:ptLst>
  <dgm:cxnLst>
    <dgm:cxn modelId="{53D0E124-8AAD-4411-8E23-B5D98D60FCB9}" srcId="{981F7652-445E-45FD-805E-74EDD6604AC1}" destId="{BD09DCA2-BEC9-4C79-B4AF-1A47D0F6516D}" srcOrd="0" destOrd="0" parTransId="{29BFD5DE-2013-49BE-A321-E8F94330CF0F}" sibTransId="{B0DCC66B-3E95-45B1-9D52-7E5B4BAC4083}"/>
    <dgm:cxn modelId="{1688665C-ABE6-4D83-934B-D510968E047B}" type="presOf" srcId="{0E662116-17E7-4B4F-B581-2674F5114CB2}" destId="{E15A1EF0-C007-4324-8003-BC4B302A43F6}" srcOrd="0" destOrd="0" presId="urn:microsoft.com/office/officeart/2005/8/layout/vList5"/>
    <dgm:cxn modelId="{2E415B1E-A5E3-437B-AE6E-C6414ADA8674}" type="presOf" srcId="{981F7652-445E-45FD-805E-74EDD6604AC1}" destId="{8E33DE1D-93C3-4836-B13E-45D70509BF19}" srcOrd="0" destOrd="0" presId="urn:microsoft.com/office/officeart/2005/8/layout/vList5"/>
    <dgm:cxn modelId="{19E9A630-2D05-45E0-AD96-5ACBDCBA6D78}" srcId="{0E662116-17E7-4B4F-B581-2674F5114CB2}" destId="{C17E5C93-A17F-43EF-B49C-9AF60A090C88}" srcOrd="0" destOrd="0" parTransId="{06DAEC4C-8773-4652-8277-C125CF81087D}" sibTransId="{A0BE90AC-97F5-40DD-A4F1-2A16D6AFEB77}"/>
    <dgm:cxn modelId="{84BAAD52-390F-4DDC-BAF3-7E081C3FB542}" srcId="{C17E5C93-A17F-43EF-B49C-9AF60A090C88}" destId="{C185B49B-64D3-4DD2-9484-B20F8D85DC8D}" srcOrd="0" destOrd="0" parTransId="{6B6E60BD-6A51-4942-816C-49FBEF2F55A0}" sibTransId="{8426D195-52FC-4586-B0F5-55E5DAFF2C37}"/>
    <dgm:cxn modelId="{8866E0F0-1F8C-454F-91BA-4384CDF23EB8}" srcId="{0E662116-17E7-4B4F-B581-2674F5114CB2}" destId="{981F7652-445E-45FD-805E-74EDD6604AC1}" srcOrd="1" destOrd="0" parTransId="{2B4E2B29-BBB0-4230-9C7F-569D4E42E98F}" sibTransId="{A0BA8E22-ACDC-43B6-85A8-CC946C70E3BF}"/>
    <dgm:cxn modelId="{6E5ECE3F-4353-45AA-BDFB-14582A75B5E2}" type="presOf" srcId="{BD09DCA2-BEC9-4C79-B4AF-1A47D0F6516D}" destId="{3179B965-B3F5-40BA-A203-B16A05265CEF}" srcOrd="0" destOrd="0" presId="urn:microsoft.com/office/officeart/2005/8/layout/vList5"/>
    <dgm:cxn modelId="{3FAE0E0F-4E63-41EA-9568-265B0DF79075}" type="presOf" srcId="{C17E5C93-A17F-43EF-B49C-9AF60A090C88}" destId="{AB1714F8-0CA7-4F39-9423-BDD9176141D2}" srcOrd="0" destOrd="0" presId="urn:microsoft.com/office/officeart/2005/8/layout/vList5"/>
    <dgm:cxn modelId="{63FC3046-3763-4067-BFA6-1C427D0D208A}" type="presOf" srcId="{C185B49B-64D3-4DD2-9484-B20F8D85DC8D}" destId="{AB4171D2-F0DE-4218-B3D0-23428FB42E7C}" srcOrd="0" destOrd="0" presId="urn:microsoft.com/office/officeart/2005/8/layout/vList5"/>
    <dgm:cxn modelId="{309EE402-827C-459E-B454-C78C0EE4FE9C}" type="presParOf" srcId="{E15A1EF0-C007-4324-8003-BC4B302A43F6}" destId="{856B72D4-5586-4B07-A9A9-1034DC4980A1}" srcOrd="0" destOrd="0" presId="urn:microsoft.com/office/officeart/2005/8/layout/vList5"/>
    <dgm:cxn modelId="{B2F19D65-A912-4D27-8352-AB5B8DB596F7}" type="presParOf" srcId="{856B72D4-5586-4B07-A9A9-1034DC4980A1}" destId="{AB1714F8-0CA7-4F39-9423-BDD9176141D2}" srcOrd="0" destOrd="0" presId="urn:microsoft.com/office/officeart/2005/8/layout/vList5"/>
    <dgm:cxn modelId="{DA3AE7A9-EED5-4807-97CE-CDEA1E6EA466}" type="presParOf" srcId="{856B72D4-5586-4B07-A9A9-1034DC4980A1}" destId="{AB4171D2-F0DE-4218-B3D0-23428FB42E7C}" srcOrd="1" destOrd="0" presId="urn:microsoft.com/office/officeart/2005/8/layout/vList5"/>
    <dgm:cxn modelId="{7E9F880C-ECC9-4EDC-ACA1-DA51EB814FE0}" type="presParOf" srcId="{E15A1EF0-C007-4324-8003-BC4B302A43F6}" destId="{6A69F23F-1529-4FBC-94E6-B07AF09259C7}" srcOrd="1" destOrd="0" presId="urn:microsoft.com/office/officeart/2005/8/layout/vList5"/>
    <dgm:cxn modelId="{427E8C22-81A5-4347-AA6C-8211759F2795}" type="presParOf" srcId="{E15A1EF0-C007-4324-8003-BC4B302A43F6}" destId="{D5D81F3F-7E84-4BAC-B9C2-AE99C7619B64}" srcOrd="2" destOrd="0" presId="urn:microsoft.com/office/officeart/2005/8/layout/vList5"/>
    <dgm:cxn modelId="{68D21A0B-2F90-4CAC-BF3E-CD28BEB28A94}" type="presParOf" srcId="{D5D81F3F-7E84-4BAC-B9C2-AE99C7619B64}" destId="{8E33DE1D-93C3-4836-B13E-45D70509BF19}" srcOrd="0" destOrd="0" presId="urn:microsoft.com/office/officeart/2005/8/layout/vList5"/>
    <dgm:cxn modelId="{EC0B5E53-9E12-4A69-8F55-A5CD0F7647BE}" type="presParOf" srcId="{D5D81F3F-7E84-4BAC-B9C2-AE99C7619B64}" destId="{3179B965-B3F5-40BA-A203-B16A05265CEF}"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1">
  <dgm:title val=""/>
  <dgm:desc val=""/>
  <dgm:catLst>
    <dgm:cat type="simple" pri="10300"/>
  </dgm:catLst>
  <dgm:scene3d>
    <a:camera prst="orthographicFront"/>
    <a:lightRig rig="threePt" dir="t"/>
  </dgm:scene3d>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DD22843-BE8E-4C23-8747-DBE8EA654733}" type="datetimeFigureOut">
              <a:rPr lang="en-US" smtClean="0"/>
              <a:t>20/02/2021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20A0A9A-DE0D-4D70-B1BB-4CD34A1EB16C}" type="slidenum">
              <a:rPr lang="en-US" smtClean="0"/>
              <a:t>‹#›</a:t>
            </a:fld>
            <a:endParaRPr lang="en-US"/>
          </a:p>
        </p:txBody>
      </p:sp>
    </p:spTree>
    <p:extLst>
      <p:ext uri="{BB962C8B-B14F-4D97-AF65-F5344CB8AC3E}">
        <p14:creationId xmlns:p14="http://schemas.microsoft.com/office/powerpoint/2010/main" val="10657194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endParaRPr lang="en-US"/>
          </a:p>
        </p:txBody>
      </p:sp>
      <p:sp>
        <p:nvSpPr>
          <p:cNvPr id="4" name="Date Placeholder 3"/>
          <p:cNvSpPr>
            <a:spLocks noGrp="1"/>
          </p:cNvSpPr>
          <p:nvPr>
            <p:ph type="dt" idx="1"/>
          </p:nvPr>
        </p:nvSpPr>
        <p:spPr/>
        <p:txBody>
          <a:bodyPr/>
          <a:lstStyle/>
          <a:p>
            <a:fld id="{EDD22843-BE8E-4C23-8747-DBE8EA654733}" type="datetime1">
              <a:rPr lang="en-US" smtClean="0"/>
              <a:t>20/02/2021</a:t>
            </a:fld>
            <a:endParaRPr lang="en-US"/>
          </a:p>
        </p:txBody>
      </p:sp>
    </p:spTree>
    <p:extLst>
      <p:ext uri="{BB962C8B-B14F-4D97-AF65-F5344CB8AC3E}">
        <p14:creationId xmlns:p14="http://schemas.microsoft.com/office/powerpoint/2010/main" val="21563738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endParaRPr lang="en-US"/>
          </a:p>
        </p:txBody>
      </p:sp>
      <p:sp>
        <p:nvSpPr>
          <p:cNvPr id="4" name="Date Placeholder 3"/>
          <p:cNvSpPr>
            <a:spLocks noGrp="1"/>
          </p:cNvSpPr>
          <p:nvPr>
            <p:ph type="dt" idx="1"/>
          </p:nvPr>
        </p:nvSpPr>
        <p:spPr/>
        <p:txBody>
          <a:bodyPr/>
          <a:lstStyle/>
          <a:p>
            <a:fld id="{EDD22843-BE8E-4C23-8747-DBE8EA654733}" type="datetime1">
              <a:rPr lang="en-US" smtClean="0"/>
              <a:t>20/02/2021</a:t>
            </a:fld>
            <a:endParaRPr lang="en-US"/>
          </a:p>
        </p:txBody>
      </p:sp>
    </p:spTree>
    <p:extLst>
      <p:ext uri="{BB962C8B-B14F-4D97-AF65-F5344CB8AC3E}">
        <p14:creationId xmlns:p14="http://schemas.microsoft.com/office/powerpoint/2010/main" val="21305565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endParaRPr lang="en-US"/>
          </a:p>
        </p:txBody>
      </p:sp>
      <p:sp>
        <p:nvSpPr>
          <p:cNvPr id="4" name="Date Placeholder 3"/>
          <p:cNvSpPr>
            <a:spLocks noGrp="1"/>
          </p:cNvSpPr>
          <p:nvPr>
            <p:ph type="dt" idx="1"/>
          </p:nvPr>
        </p:nvSpPr>
        <p:spPr/>
        <p:txBody>
          <a:bodyPr/>
          <a:lstStyle/>
          <a:p>
            <a:fld id="{EDD22843-BE8E-4C23-8747-DBE8EA654733}" type="datetime1">
              <a:rPr lang="en-US" smtClean="0"/>
              <a:t>20/02/2021</a:t>
            </a:fld>
            <a:endParaRPr lang="en-US"/>
          </a:p>
        </p:txBody>
      </p:sp>
    </p:spTree>
    <p:extLst>
      <p:ext uri="{BB962C8B-B14F-4D97-AF65-F5344CB8AC3E}">
        <p14:creationId xmlns:p14="http://schemas.microsoft.com/office/powerpoint/2010/main" val="40452010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endParaRPr lang="en-US"/>
          </a:p>
        </p:txBody>
      </p:sp>
      <p:sp>
        <p:nvSpPr>
          <p:cNvPr id="4" name="Date Placeholder 3"/>
          <p:cNvSpPr>
            <a:spLocks noGrp="1"/>
          </p:cNvSpPr>
          <p:nvPr>
            <p:ph type="dt" idx="1"/>
          </p:nvPr>
        </p:nvSpPr>
        <p:spPr/>
        <p:txBody>
          <a:bodyPr/>
          <a:lstStyle/>
          <a:p>
            <a:fld id="{EDD22843-BE8E-4C23-8747-DBE8EA654733}" type="datetime1">
              <a:rPr lang="en-US" smtClean="0"/>
              <a:t>20/02/2021</a:t>
            </a:fld>
            <a:endParaRPr lang="en-US"/>
          </a:p>
        </p:txBody>
      </p:sp>
    </p:spTree>
    <p:extLst>
      <p:ext uri="{BB962C8B-B14F-4D97-AF65-F5344CB8AC3E}">
        <p14:creationId xmlns:p14="http://schemas.microsoft.com/office/powerpoint/2010/main" val="35423514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endParaRPr lang="en-US"/>
          </a:p>
        </p:txBody>
      </p:sp>
      <p:sp>
        <p:nvSpPr>
          <p:cNvPr id="4" name="Date Placeholder 3"/>
          <p:cNvSpPr>
            <a:spLocks noGrp="1"/>
          </p:cNvSpPr>
          <p:nvPr>
            <p:ph type="dt" idx="1"/>
          </p:nvPr>
        </p:nvSpPr>
        <p:spPr/>
        <p:txBody>
          <a:bodyPr/>
          <a:lstStyle/>
          <a:p>
            <a:fld id="{EDD22843-BE8E-4C23-8747-DBE8EA654733}" type="datetime1">
              <a:rPr lang="en-US" smtClean="0"/>
              <a:t>20/02/2021</a:t>
            </a:fld>
            <a:endParaRPr lang="en-US"/>
          </a:p>
        </p:txBody>
      </p:sp>
    </p:spTree>
    <p:extLst>
      <p:ext uri="{BB962C8B-B14F-4D97-AF65-F5344CB8AC3E}">
        <p14:creationId xmlns:p14="http://schemas.microsoft.com/office/powerpoint/2010/main" val="42312686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endParaRPr lang="en-US"/>
          </a:p>
        </p:txBody>
      </p:sp>
      <p:sp>
        <p:nvSpPr>
          <p:cNvPr id="4" name="Date Placeholder 3"/>
          <p:cNvSpPr>
            <a:spLocks noGrp="1"/>
          </p:cNvSpPr>
          <p:nvPr>
            <p:ph type="dt" idx="1"/>
          </p:nvPr>
        </p:nvSpPr>
        <p:spPr/>
        <p:txBody>
          <a:bodyPr/>
          <a:lstStyle/>
          <a:p>
            <a:fld id="{EDD22843-BE8E-4C23-8747-DBE8EA654733}" type="datetime1">
              <a:rPr lang="en-US" smtClean="0"/>
              <a:t>20/02/2021</a:t>
            </a:fld>
            <a:endParaRPr lang="en-US"/>
          </a:p>
        </p:txBody>
      </p:sp>
    </p:spTree>
    <p:extLst>
      <p:ext uri="{BB962C8B-B14F-4D97-AF65-F5344CB8AC3E}">
        <p14:creationId xmlns:p14="http://schemas.microsoft.com/office/powerpoint/2010/main" val="15372020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20A0A9A-DE0D-4D70-B1BB-4CD34A1EB16C}" type="slidenum">
              <a:rPr lang="en-US" smtClean="0"/>
              <a:t>45</a:t>
            </a:fld>
            <a:endParaRPr lang="en-US"/>
          </a:p>
        </p:txBody>
      </p:sp>
    </p:spTree>
    <p:extLst>
      <p:ext uri="{BB962C8B-B14F-4D97-AF65-F5344CB8AC3E}">
        <p14:creationId xmlns:p14="http://schemas.microsoft.com/office/powerpoint/2010/main" val="222922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endParaRPr lang="en-US"/>
          </a:p>
        </p:txBody>
      </p:sp>
    </p:spTree>
    <p:extLst>
      <p:ext uri="{BB962C8B-B14F-4D97-AF65-F5344CB8AC3E}">
        <p14:creationId xmlns:p14="http://schemas.microsoft.com/office/powerpoint/2010/main" val="35028732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3600">
                <a:solidFill>
                  <a:srgbClr val="2B08BE"/>
                </a:solidFill>
                <a:latin typeface="Times New Roman" panose="02020603050405020304" pitchFamily="18" charset="0"/>
              </a:defRPr>
            </a:lvl1pPr>
            <a:lvl2pPr marL="742950" indent="-285750">
              <a:defRPr sz="3600">
                <a:solidFill>
                  <a:srgbClr val="2B08BE"/>
                </a:solidFill>
                <a:latin typeface="Times New Roman" panose="02020603050405020304" pitchFamily="18" charset="0"/>
              </a:defRPr>
            </a:lvl2pPr>
            <a:lvl3pPr marL="1143000" indent="-228600">
              <a:defRPr sz="3600">
                <a:solidFill>
                  <a:srgbClr val="2B08BE"/>
                </a:solidFill>
                <a:latin typeface="Times New Roman" panose="02020603050405020304" pitchFamily="18" charset="0"/>
              </a:defRPr>
            </a:lvl3pPr>
            <a:lvl4pPr marL="1600200" indent="-228600">
              <a:defRPr sz="3600">
                <a:solidFill>
                  <a:srgbClr val="2B08BE"/>
                </a:solidFill>
                <a:latin typeface="Times New Roman" panose="02020603050405020304" pitchFamily="18" charset="0"/>
              </a:defRPr>
            </a:lvl4pPr>
            <a:lvl5pPr marL="2057400" indent="-228600">
              <a:defRPr sz="3600">
                <a:solidFill>
                  <a:srgbClr val="2B08BE"/>
                </a:solidFill>
                <a:latin typeface="Times New Roman" panose="02020603050405020304" pitchFamily="18" charset="0"/>
              </a:defRPr>
            </a:lvl5pPr>
            <a:lvl6pPr marL="2514600" indent="-228600" eaLnBrk="0" fontAlgn="base" hangingPunct="0">
              <a:spcBef>
                <a:spcPct val="0"/>
              </a:spcBef>
              <a:spcAft>
                <a:spcPct val="0"/>
              </a:spcAft>
              <a:defRPr sz="3600">
                <a:solidFill>
                  <a:srgbClr val="2B08BE"/>
                </a:solidFill>
                <a:latin typeface="Times New Roman" panose="02020603050405020304" pitchFamily="18" charset="0"/>
              </a:defRPr>
            </a:lvl6pPr>
            <a:lvl7pPr marL="2971800" indent="-228600" eaLnBrk="0" fontAlgn="base" hangingPunct="0">
              <a:spcBef>
                <a:spcPct val="0"/>
              </a:spcBef>
              <a:spcAft>
                <a:spcPct val="0"/>
              </a:spcAft>
              <a:defRPr sz="3600">
                <a:solidFill>
                  <a:srgbClr val="2B08BE"/>
                </a:solidFill>
                <a:latin typeface="Times New Roman" panose="02020603050405020304" pitchFamily="18" charset="0"/>
              </a:defRPr>
            </a:lvl7pPr>
            <a:lvl8pPr marL="3429000" indent="-228600" eaLnBrk="0" fontAlgn="base" hangingPunct="0">
              <a:spcBef>
                <a:spcPct val="0"/>
              </a:spcBef>
              <a:spcAft>
                <a:spcPct val="0"/>
              </a:spcAft>
              <a:defRPr sz="3600">
                <a:solidFill>
                  <a:srgbClr val="2B08BE"/>
                </a:solidFill>
                <a:latin typeface="Times New Roman" panose="02020603050405020304" pitchFamily="18" charset="0"/>
              </a:defRPr>
            </a:lvl8pPr>
            <a:lvl9pPr marL="3886200" indent="-228600" eaLnBrk="0" fontAlgn="base" hangingPunct="0">
              <a:spcBef>
                <a:spcPct val="0"/>
              </a:spcBef>
              <a:spcAft>
                <a:spcPct val="0"/>
              </a:spcAft>
              <a:defRPr sz="3600">
                <a:solidFill>
                  <a:srgbClr val="2B08BE"/>
                </a:solidFill>
                <a:latin typeface="Times New Roman" panose="02020603050405020304" pitchFamily="18" charset="0"/>
              </a:defRPr>
            </a:lvl9pPr>
          </a:lstStyle>
          <a:p>
            <a:pPr algn="r" eaLnBrk="1" hangingPunct="1"/>
            <a:fld id="{D290B643-8A51-46B9-9793-5A5837E62C76}" type="slidenum">
              <a:rPr lang="en-US" sz="1200">
                <a:solidFill>
                  <a:schemeClr val="tx1"/>
                </a:solidFill>
                <a:latin typeface="Arial" panose="020B0604020202020204" pitchFamily="34" charset="0"/>
              </a:rPr>
              <a:t>68</a:t>
            </a:fld>
            <a:endParaRPr lang="en-US" sz="1200">
              <a:solidFill>
                <a:schemeClr val="tx1"/>
              </a:solidFill>
              <a:latin typeface="Arial" panose="020B0604020202020204" pitchFamily="34" charset="0"/>
            </a:endParaRPr>
          </a:p>
        </p:txBody>
      </p:sp>
      <p:sp>
        <p:nvSpPr>
          <p:cNvPr id="89091" name="Rectangle 2"/>
          <p:cNvSpPr>
            <a:spLocks noGrp="1" noRot="1" noChangeAspect="1" noChangeArrowheads="1" noTextEdit="1"/>
          </p:cNvSpPr>
          <p:nvPr>
            <p:ph type="sldImg"/>
          </p:nvPr>
        </p:nvSpPr>
        <p:spPr/>
      </p:sp>
      <p:sp>
        <p:nvSpPr>
          <p:cNvPr id="8909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
        <p:nvSpPr>
          <p:cNvPr id="89093" name="Date Placeholder 1"/>
          <p:cNvSpPr>
            <a:spLocks noGrp="1"/>
          </p:cNvSpPr>
          <p:nvPr>
            <p:ph type="dt" sz="quarter" idx="1"/>
          </p:nvPr>
        </p:nvSpPr>
        <p:spPr>
          <a:noFill/>
        </p:spPr>
        <p:txBody>
          <a:bodyPr/>
          <a:lstStyle>
            <a:lvl1pPr>
              <a:defRPr sz="3600">
                <a:solidFill>
                  <a:srgbClr val="2B08BE"/>
                </a:solidFill>
                <a:latin typeface="Times New Roman" panose="02020603050405020304" pitchFamily="18" charset="0"/>
              </a:defRPr>
            </a:lvl1pPr>
            <a:lvl2pPr marL="742950" indent="-285750">
              <a:defRPr sz="3600">
                <a:solidFill>
                  <a:srgbClr val="2B08BE"/>
                </a:solidFill>
                <a:latin typeface="Times New Roman" panose="02020603050405020304" pitchFamily="18" charset="0"/>
              </a:defRPr>
            </a:lvl2pPr>
            <a:lvl3pPr marL="1143000" indent="-228600">
              <a:defRPr sz="3600">
                <a:solidFill>
                  <a:srgbClr val="2B08BE"/>
                </a:solidFill>
                <a:latin typeface="Times New Roman" panose="02020603050405020304" pitchFamily="18" charset="0"/>
              </a:defRPr>
            </a:lvl3pPr>
            <a:lvl4pPr marL="1600200" indent="-228600">
              <a:defRPr sz="3600">
                <a:solidFill>
                  <a:srgbClr val="2B08BE"/>
                </a:solidFill>
                <a:latin typeface="Times New Roman" panose="02020603050405020304" pitchFamily="18" charset="0"/>
              </a:defRPr>
            </a:lvl4pPr>
            <a:lvl5pPr marL="2057400" indent="-228600">
              <a:defRPr sz="3600">
                <a:solidFill>
                  <a:srgbClr val="2B08BE"/>
                </a:solidFill>
                <a:latin typeface="Times New Roman" panose="02020603050405020304" pitchFamily="18" charset="0"/>
              </a:defRPr>
            </a:lvl5pPr>
            <a:lvl6pPr marL="2514600" indent="-228600" eaLnBrk="0" fontAlgn="base" hangingPunct="0">
              <a:spcBef>
                <a:spcPct val="0"/>
              </a:spcBef>
              <a:spcAft>
                <a:spcPct val="0"/>
              </a:spcAft>
              <a:defRPr sz="3600">
                <a:solidFill>
                  <a:srgbClr val="2B08BE"/>
                </a:solidFill>
                <a:latin typeface="Times New Roman" panose="02020603050405020304" pitchFamily="18" charset="0"/>
              </a:defRPr>
            </a:lvl6pPr>
            <a:lvl7pPr marL="2971800" indent="-228600" eaLnBrk="0" fontAlgn="base" hangingPunct="0">
              <a:spcBef>
                <a:spcPct val="0"/>
              </a:spcBef>
              <a:spcAft>
                <a:spcPct val="0"/>
              </a:spcAft>
              <a:defRPr sz="3600">
                <a:solidFill>
                  <a:srgbClr val="2B08BE"/>
                </a:solidFill>
                <a:latin typeface="Times New Roman" panose="02020603050405020304" pitchFamily="18" charset="0"/>
              </a:defRPr>
            </a:lvl7pPr>
            <a:lvl8pPr marL="3429000" indent="-228600" eaLnBrk="0" fontAlgn="base" hangingPunct="0">
              <a:spcBef>
                <a:spcPct val="0"/>
              </a:spcBef>
              <a:spcAft>
                <a:spcPct val="0"/>
              </a:spcAft>
              <a:defRPr sz="3600">
                <a:solidFill>
                  <a:srgbClr val="2B08BE"/>
                </a:solidFill>
                <a:latin typeface="Times New Roman" panose="02020603050405020304" pitchFamily="18" charset="0"/>
              </a:defRPr>
            </a:lvl8pPr>
            <a:lvl9pPr marL="3886200" indent="-228600" eaLnBrk="0" fontAlgn="base" hangingPunct="0">
              <a:spcBef>
                <a:spcPct val="0"/>
              </a:spcBef>
              <a:spcAft>
                <a:spcPct val="0"/>
              </a:spcAft>
              <a:defRPr sz="3600">
                <a:solidFill>
                  <a:srgbClr val="2B08BE"/>
                </a:solidFill>
                <a:latin typeface="Times New Roman" panose="02020603050405020304" pitchFamily="18" charset="0"/>
              </a:defRPr>
            </a:lvl9pPr>
          </a:lstStyle>
          <a:p>
            <a:fld id="{4B20D012-0745-42D0-81CF-6752AF7B1236}" type="datetime12">
              <a:rPr lang="en-US" sz="1200" smtClean="0">
                <a:latin typeface="VNI-Times" pitchFamily="2" charset="0"/>
              </a:rPr>
              <a:t>4:33 PM</a:t>
            </a:fld>
            <a:endParaRPr lang="en-US" sz="1200" smtClean="0">
              <a:latin typeface="VNI-Times" pitchFamily="2" charset="0"/>
            </a:endParaRPr>
          </a:p>
        </p:txBody>
      </p:sp>
    </p:spTree>
    <p:extLst>
      <p:ext uri="{BB962C8B-B14F-4D97-AF65-F5344CB8AC3E}">
        <p14:creationId xmlns:p14="http://schemas.microsoft.com/office/powerpoint/2010/main" val="14099505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305"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p>
            <a:fld id="{6BE2EF99-53E6-47DE-8D4A-016C64EEFF3C}" type="datetimeFigureOut">
              <a:rPr lang="en-US" smtClean="0"/>
              <a:t>20/02/2021</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41ED9A43-D87F-4B53-92AC-9F05123BCF10}" type="slidenum">
              <a:rPr lang="en-US" smtClean="0"/>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BE2EF99-53E6-47DE-8D4A-016C64EEFF3C}" type="datetimeFigureOut">
              <a:rPr lang="en-US" smtClean="0"/>
              <a:t>20/02/2021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1ED9A43-D87F-4B53-92AC-9F05123BCF10}"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415"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BE2EF99-53E6-47DE-8D4A-016C64EEFF3C}" type="datetimeFigureOut">
              <a:rPr lang="en-US" smtClean="0"/>
              <a:t>20/02/2021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1ED9A43-D87F-4B53-92AC-9F05123BCF10}" type="slidenum">
              <a:rPr lang="en-US" smtClean="0"/>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6BE2EF99-53E6-47DE-8D4A-016C64EEFF3C}" type="datetimeFigureOut">
              <a:rPr lang="en-US" smtClean="0"/>
              <a:t>20/02/2021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1ED9A43-D87F-4B53-92AC-9F05123BCF10}"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135"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135"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065"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065"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6BE2EF99-53E6-47DE-8D4A-016C64EEFF3C}" type="datetimeFigureOut">
              <a:rPr lang="en-US" smtClean="0"/>
              <a:t>20/02/2021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1ED9A43-D87F-4B53-92AC-9F05123BCF10}"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BE2EF99-53E6-47DE-8D4A-016C64EEFF3C}" type="datetimeFigureOut">
              <a:rPr lang="en-US" smtClean="0"/>
              <a:t>20/02/2021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1ED9A43-D87F-4B53-92AC-9F05123BCF10}"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6BE2EF99-53E6-47DE-8D4A-016C64EEFF3C}" type="datetimeFigureOut">
              <a:rPr lang="en-US" smtClean="0"/>
              <a:t>20/02/2021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1ED9A43-D87F-4B53-92AC-9F05123BCF10}" type="slidenum">
              <a:rPr lang="en-US" smtClean="0"/>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6BE2EF99-53E6-47DE-8D4A-016C64EEFF3C}" type="datetimeFigureOut">
              <a:rPr lang="en-US" smtClean="0"/>
              <a:t>20/02/2021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1ED9A43-D87F-4B53-92AC-9F05123BCF10}"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6BE2EF99-53E6-47DE-8D4A-016C64EEFF3C}" type="datetimeFigureOut">
              <a:rPr lang="en-US" smtClean="0"/>
              <a:t>20/02/2021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1ED9A43-D87F-4B53-92AC-9F05123BCF10}" type="slidenum">
              <a:rPr lang="en-US" smtClean="0"/>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210" algn="l" rtl="0" eaLnBrk="1" latinLnBrk="0" hangingPunct="1">
              <a:lnSpc>
                <a:spcPts val="3000"/>
              </a:lnSpc>
              <a:spcBef>
                <a:spcPts val="600"/>
              </a:spcBef>
              <a:buClr>
                <a:schemeClr val="accent1"/>
              </a:buClr>
              <a:buSzPct val="80000"/>
              <a:buFont typeface="Wingdings 2" panose="05020102010507070707"/>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lstStyle>
          <a:p>
            <a:pPr marL="0" algn="l" eaLnBrk="1" latinLnBrk="0" hangingPunct="1"/>
            <a:r>
              <a:rPr kumimoji="0" lang="en-US" smtClean="0"/>
              <a:t>Click icon to add picture</a:t>
            </a:r>
            <a:endParaRPr kumimoji="0" lang="en-US"/>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BE2EF99-53E6-47DE-8D4A-016C64EEFF3C}" type="datetimeFigureOut">
              <a:rPr lang="en-US" smtClean="0"/>
              <a:t>20/02/2021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1ED9A43-D87F-4B53-92AC-9F05123BCF10}"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BE2EF99-53E6-47DE-8D4A-016C64EEFF3C}" type="datetimeFigureOut">
              <a:rPr lang="en-US" smtClean="0"/>
              <a:t>20/02/2021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1ED9A43-D87F-4B53-92AC-9F05123BCF10}"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lstStyle>
          <a:p>
            <a:fld id="{6BE2EF99-53E6-47DE-8D4A-016C64EEFF3C}" type="datetimeFigureOut">
              <a:rPr lang="en-US" smtClean="0"/>
              <a:t>20/02/2021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lstStyle>
          <a:p>
            <a:fld id="{41ED9A43-D87F-4B53-92AC-9F05123BCF10}" type="slidenum">
              <a:rPr lang="en-US" smtClean="0"/>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p:titleStyle>
    <p:bodyStyle>
      <a:lvl1pPr marL="365760" indent="-283210" algn="l" rtl="0" eaLnBrk="1" latinLnBrk="0" hangingPunct="1">
        <a:lnSpc>
          <a:spcPct val="100000"/>
        </a:lnSpc>
        <a:spcBef>
          <a:spcPts val="600"/>
        </a:spcBef>
        <a:buClr>
          <a:schemeClr val="accent1"/>
        </a:buClr>
        <a:buSzPct val="80000"/>
        <a:buFont typeface="Wingdings 2" panose="05020102010507070707"/>
        <a:buChar char=""/>
        <a:defRPr kumimoji="0" sz="3200" kern="1200">
          <a:solidFill>
            <a:schemeClr val="tx1"/>
          </a:solidFill>
          <a:latin typeface="+mn-lt"/>
          <a:ea typeface="+mn-ea"/>
          <a:cs typeface="+mn-cs"/>
        </a:defRPr>
      </a:lvl1pPr>
      <a:lvl2pPr marL="640080" indent="-237490" algn="l" rtl="0" eaLnBrk="1" latinLnBrk="0" hangingPunct="1">
        <a:lnSpc>
          <a:spcPct val="100000"/>
        </a:lnSpc>
        <a:spcBef>
          <a:spcPts val="550"/>
        </a:spcBef>
        <a:buClr>
          <a:schemeClr val="accent1"/>
        </a:buClr>
        <a:buFont typeface="Verdana" panose="020B0604030504040204"/>
        <a:buChar char="◦"/>
        <a:defRPr kumimoji="0" sz="2800" kern="1200">
          <a:solidFill>
            <a:schemeClr val="tx1"/>
          </a:solidFill>
          <a:latin typeface="+mn-lt"/>
          <a:ea typeface="+mn-ea"/>
          <a:cs typeface="+mn-cs"/>
        </a:defRPr>
      </a:lvl2pPr>
      <a:lvl3pPr marL="887095" indent="-228600" algn="l" rtl="0" eaLnBrk="1" latinLnBrk="0" hangingPunct="1">
        <a:lnSpc>
          <a:spcPct val="100000"/>
        </a:lnSpc>
        <a:spcBef>
          <a:spcPct val="20000"/>
        </a:spcBef>
        <a:buClr>
          <a:schemeClr val="accent2"/>
        </a:buClr>
        <a:buFont typeface="Wingdings 2" panose="05020102010507070707"/>
        <a:buChar char=""/>
        <a:defRPr kumimoji="0" sz="2400" kern="1200">
          <a:solidFill>
            <a:schemeClr val="tx1"/>
          </a:solidFill>
          <a:latin typeface="+mn-lt"/>
          <a:ea typeface="+mn-ea"/>
          <a:cs typeface="+mn-cs"/>
        </a:defRPr>
      </a:lvl3pPr>
      <a:lvl4pPr marL="1097280" indent="-173990" algn="l" rtl="0" eaLnBrk="1" latinLnBrk="0" hangingPunct="1">
        <a:lnSpc>
          <a:spcPct val="100000"/>
        </a:lnSpc>
        <a:spcBef>
          <a:spcPct val="20000"/>
        </a:spcBef>
        <a:buClr>
          <a:schemeClr val="accent3"/>
        </a:buClr>
        <a:buFont typeface="Wingdings 2" panose="05020102010507070707"/>
        <a:buChar char=""/>
        <a:defRPr kumimoji="0" sz="2000" kern="1200">
          <a:solidFill>
            <a:schemeClr val="tx1"/>
          </a:solidFill>
          <a:latin typeface="+mn-lt"/>
          <a:ea typeface="+mn-ea"/>
          <a:cs typeface="+mn-cs"/>
        </a:defRPr>
      </a:lvl4pPr>
      <a:lvl5pPr marL="1298575" indent="-182880" algn="l" rtl="0" eaLnBrk="1" latinLnBrk="0" hangingPunct="1">
        <a:lnSpc>
          <a:spcPct val="100000"/>
        </a:lnSpc>
        <a:spcBef>
          <a:spcPct val="20000"/>
        </a:spcBef>
        <a:buClr>
          <a:schemeClr val="accent4"/>
        </a:buClr>
        <a:buFont typeface="Wingdings 2" panose="05020102010507070707"/>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panose="05020102010507070707"/>
        <a:buChar char=""/>
        <a:defRPr kumimoji="0" sz="2000" kern="1200">
          <a:solidFill>
            <a:schemeClr val="tx1"/>
          </a:solidFill>
          <a:latin typeface="+mn-lt"/>
          <a:ea typeface="+mn-ea"/>
          <a:cs typeface="+mn-cs"/>
        </a:defRPr>
      </a:lvl6pPr>
      <a:lvl7pPr marL="1718945" indent="-182880" algn="l" rtl="0" eaLnBrk="1" latinLnBrk="0" hangingPunct="1">
        <a:lnSpc>
          <a:spcPct val="100000"/>
        </a:lnSpc>
        <a:spcBef>
          <a:spcPct val="20000"/>
        </a:spcBef>
        <a:buClr>
          <a:schemeClr val="accent6"/>
        </a:buClr>
        <a:buFont typeface="Wingdings 2" panose="05020102010507070707"/>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panose="05020102010507070707"/>
        <a:buChar char=""/>
        <a:defRPr kumimoji="0" sz="2000" kern="1200">
          <a:solidFill>
            <a:schemeClr val="tx1"/>
          </a:solidFill>
          <a:latin typeface="+mn-lt"/>
          <a:ea typeface="+mn-ea"/>
          <a:cs typeface="+mn-cs"/>
        </a:defRPr>
      </a:lvl8pPr>
      <a:lvl9pPr marL="2130425" indent="-182880" algn="l" rtl="0" eaLnBrk="1" latinLnBrk="0" hangingPunct="1">
        <a:lnSpc>
          <a:spcPct val="100000"/>
        </a:lnSpc>
        <a:spcBef>
          <a:spcPct val="20000"/>
        </a:spcBef>
        <a:buClr>
          <a:schemeClr val="accent6"/>
        </a:buClr>
        <a:buFont typeface="Wingdings 2" panose="05020102010507070707"/>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p:nvPr/>
        </p:nvSpPr>
        <p:spPr>
          <a:xfrm>
            <a:off x="1066800" y="76201"/>
            <a:ext cx="7772400" cy="838200"/>
          </a:xfrm>
          <a:prstGeom prst="rect">
            <a:avLst/>
          </a:prstGeom>
        </p:spPr>
        <p:txBody>
          <a:bodyPr anchor="b">
            <a:normAutofit/>
          </a:bodyPr>
          <a:lst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lstStyle>
          <a:p>
            <a:pPr algn="ctr"/>
            <a:r>
              <a:rPr lang="vi-VN" b="1" dirty="0" smtClean="0">
                <a:solidFill>
                  <a:srgbClr val="002060"/>
                </a:solidFill>
                <a:latin typeface="Times New Roman" panose="02020603050405020304" pitchFamily="18" charset="0"/>
                <a:cs typeface="Times New Roman" panose="02020603050405020304" pitchFamily="18" charset="0"/>
              </a:rPr>
              <a:t>Chương </a:t>
            </a:r>
            <a:r>
              <a:rPr lang="en-US" b="1" dirty="0">
                <a:solidFill>
                  <a:srgbClr val="002060"/>
                </a:solidFill>
                <a:latin typeface="Times New Roman" panose="02020603050405020304" pitchFamily="18" charset="0"/>
                <a:cs typeface="Times New Roman" panose="02020603050405020304" pitchFamily="18" charset="0"/>
              </a:rPr>
              <a:t>2</a:t>
            </a:r>
            <a:r>
              <a:rPr lang="vi-VN" b="1" dirty="0" smtClean="0">
                <a:solidFill>
                  <a:srgbClr val="002060"/>
                </a:solidFill>
                <a:latin typeface="Times New Roman" panose="02020603050405020304" pitchFamily="18" charset="0"/>
                <a:cs typeface="Times New Roman" panose="02020603050405020304" pitchFamily="18" charset="0"/>
              </a:rPr>
              <a:t> </a:t>
            </a:r>
            <a:endParaRPr lang="en-US" b="1" dirty="0">
              <a:solidFill>
                <a:srgbClr val="002060"/>
              </a:solidFill>
              <a:latin typeface="Times New Roman" panose="02020603050405020304" pitchFamily="18" charset="0"/>
              <a:cs typeface="Times New Roman" panose="02020603050405020304" pitchFamily="18" charset="0"/>
            </a:endParaRPr>
          </a:p>
        </p:txBody>
      </p:sp>
      <p:sp>
        <p:nvSpPr>
          <p:cNvPr id="11" name="Subtitle 2"/>
          <p:cNvSpPr txBox="1"/>
          <p:nvPr/>
        </p:nvSpPr>
        <p:spPr>
          <a:xfrm>
            <a:off x="1066800" y="990600"/>
            <a:ext cx="7924800" cy="1295400"/>
          </a:xfrm>
          <a:prstGeom prst="rect">
            <a:avLst/>
          </a:prstGeom>
        </p:spPr>
        <p:txBody>
          <a:bodyPr tIns="0">
            <a:noAutofit/>
          </a:bodyPr>
          <a:lstStyle>
            <a:lvl1pPr marL="27305" indent="0" algn="l" rtl="0" eaLnBrk="1" latinLnBrk="0" hangingPunct="1">
              <a:lnSpc>
                <a:spcPct val="100000"/>
              </a:lnSpc>
              <a:spcBef>
                <a:spcPts val="600"/>
              </a:spcBef>
              <a:buClr>
                <a:schemeClr val="accent1"/>
              </a:buClr>
              <a:buSzPct val="80000"/>
              <a:buFont typeface="Wingdings 2" panose="05020102010507070707"/>
              <a:buNone/>
              <a:defRPr kumimoji="0" sz="2600" kern="1200">
                <a:solidFill>
                  <a:schemeClr val="tx2">
                    <a:shade val="30000"/>
                    <a:satMod val="150000"/>
                  </a:schemeClr>
                </a:solidFill>
                <a:latin typeface="+mn-lt"/>
                <a:ea typeface="+mn-ea"/>
                <a:cs typeface="+mn-cs"/>
              </a:defRPr>
            </a:lvl1pPr>
            <a:lvl2pPr marL="457200" indent="0" algn="ctr" rtl="0" eaLnBrk="1" latinLnBrk="0" hangingPunct="1">
              <a:lnSpc>
                <a:spcPct val="100000"/>
              </a:lnSpc>
              <a:spcBef>
                <a:spcPts val="550"/>
              </a:spcBef>
              <a:buClr>
                <a:schemeClr val="accent1"/>
              </a:buClr>
              <a:buFont typeface="Verdana" panose="020B0604030504040204"/>
              <a:buNone/>
              <a:defRPr kumimoji="0" sz="2800" kern="1200">
                <a:solidFill>
                  <a:schemeClr val="tx1"/>
                </a:solidFill>
                <a:latin typeface="+mn-lt"/>
                <a:ea typeface="+mn-ea"/>
                <a:cs typeface="+mn-cs"/>
              </a:defRPr>
            </a:lvl2pPr>
            <a:lvl3pPr marL="914400" indent="0" algn="ctr" rtl="0" eaLnBrk="1" latinLnBrk="0" hangingPunct="1">
              <a:lnSpc>
                <a:spcPct val="100000"/>
              </a:lnSpc>
              <a:spcBef>
                <a:spcPct val="20000"/>
              </a:spcBef>
              <a:buClr>
                <a:schemeClr val="accent2"/>
              </a:buClr>
              <a:buFont typeface="Wingdings 2" panose="05020102010507070707"/>
              <a:buNone/>
              <a:defRPr kumimoji="0" sz="2400" kern="1200">
                <a:solidFill>
                  <a:schemeClr val="tx1"/>
                </a:solidFill>
                <a:latin typeface="+mn-lt"/>
                <a:ea typeface="+mn-ea"/>
                <a:cs typeface="+mn-cs"/>
              </a:defRPr>
            </a:lvl3pPr>
            <a:lvl4pPr marL="1371600" indent="0" algn="ctr" rtl="0" eaLnBrk="1" latinLnBrk="0" hangingPunct="1">
              <a:lnSpc>
                <a:spcPct val="100000"/>
              </a:lnSpc>
              <a:spcBef>
                <a:spcPct val="20000"/>
              </a:spcBef>
              <a:buClr>
                <a:schemeClr val="accent3"/>
              </a:buClr>
              <a:buFont typeface="Wingdings 2" panose="05020102010507070707"/>
              <a:buNone/>
              <a:defRPr kumimoji="0" sz="2000" kern="1200">
                <a:solidFill>
                  <a:schemeClr val="tx1"/>
                </a:solidFill>
                <a:latin typeface="+mn-lt"/>
                <a:ea typeface="+mn-ea"/>
                <a:cs typeface="+mn-cs"/>
              </a:defRPr>
            </a:lvl4pPr>
            <a:lvl5pPr marL="1828800" indent="0" algn="ctr" rtl="0" eaLnBrk="1" latinLnBrk="0" hangingPunct="1">
              <a:lnSpc>
                <a:spcPct val="100000"/>
              </a:lnSpc>
              <a:spcBef>
                <a:spcPct val="20000"/>
              </a:spcBef>
              <a:buClr>
                <a:schemeClr val="accent4"/>
              </a:buClr>
              <a:buFont typeface="Wingdings 2" panose="05020102010507070707"/>
              <a:buNone/>
              <a:defRPr kumimoji="0" sz="2000" kern="1200">
                <a:solidFill>
                  <a:schemeClr val="tx1"/>
                </a:solidFill>
                <a:latin typeface="+mn-lt"/>
                <a:ea typeface="+mn-ea"/>
                <a:cs typeface="+mn-cs"/>
              </a:defRPr>
            </a:lvl5pPr>
            <a:lvl6pPr marL="2286000" indent="0" algn="ctr" rtl="0" eaLnBrk="1" latinLnBrk="0" hangingPunct="1">
              <a:lnSpc>
                <a:spcPct val="100000"/>
              </a:lnSpc>
              <a:spcBef>
                <a:spcPct val="20000"/>
              </a:spcBef>
              <a:buClr>
                <a:schemeClr val="accent5"/>
              </a:buClr>
              <a:buFont typeface="Wingdings 2" panose="05020102010507070707"/>
              <a:buNone/>
              <a:defRPr kumimoji="0" sz="2000" kern="1200">
                <a:solidFill>
                  <a:schemeClr val="tx1"/>
                </a:solidFill>
                <a:latin typeface="+mn-lt"/>
                <a:ea typeface="+mn-ea"/>
                <a:cs typeface="+mn-cs"/>
              </a:defRPr>
            </a:lvl6pPr>
            <a:lvl7pPr marL="27432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7pPr>
            <a:lvl8pPr marL="32004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8pPr>
            <a:lvl9pPr marL="36576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9pPr>
          </a:lstStyle>
          <a:p>
            <a:pPr algn="ctr"/>
            <a:r>
              <a:rPr lang="en-US" sz="4000" b="1" dirty="0" err="1" smtClean="0">
                <a:solidFill>
                  <a:srgbClr val="002060"/>
                </a:solidFill>
                <a:latin typeface="Times New Roman" panose="02020603050405020304" pitchFamily="18" charset="0"/>
                <a:cs typeface="Times New Roman" panose="02020603050405020304" pitchFamily="18" charset="0"/>
              </a:rPr>
              <a:t>TÀI</a:t>
            </a:r>
            <a:r>
              <a:rPr lang="en-US" sz="4000" b="1" dirty="0" smtClean="0">
                <a:solidFill>
                  <a:srgbClr val="002060"/>
                </a:solidFill>
                <a:latin typeface="Times New Roman" panose="02020603050405020304" pitchFamily="18" charset="0"/>
                <a:cs typeface="Times New Roman" panose="02020603050405020304" pitchFamily="18" charset="0"/>
              </a:rPr>
              <a:t> </a:t>
            </a:r>
            <a:r>
              <a:rPr lang="en-US" sz="4000" b="1" dirty="0" err="1" smtClean="0">
                <a:solidFill>
                  <a:srgbClr val="002060"/>
                </a:solidFill>
                <a:latin typeface="Times New Roman" panose="02020603050405020304" pitchFamily="18" charset="0"/>
                <a:cs typeface="Times New Roman" panose="02020603050405020304" pitchFamily="18" charset="0"/>
              </a:rPr>
              <a:t>KHOẢN</a:t>
            </a:r>
            <a:r>
              <a:rPr lang="en-US" sz="4000" b="1" dirty="0" smtClean="0">
                <a:solidFill>
                  <a:srgbClr val="002060"/>
                </a:solidFill>
                <a:latin typeface="Times New Roman" panose="02020603050405020304" pitchFamily="18" charset="0"/>
                <a:cs typeface="Times New Roman" panose="02020603050405020304" pitchFamily="18" charset="0"/>
              </a:rPr>
              <a:t> </a:t>
            </a:r>
            <a:r>
              <a:rPr lang="en-US" sz="4000" b="1" dirty="0" err="1" smtClean="0">
                <a:solidFill>
                  <a:srgbClr val="002060"/>
                </a:solidFill>
                <a:latin typeface="Times New Roman" panose="02020603050405020304" pitchFamily="18" charset="0"/>
                <a:cs typeface="Times New Roman" panose="02020603050405020304" pitchFamily="18" charset="0"/>
              </a:rPr>
              <a:t>KẾ</a:t>
            </a:r>
            <a:r>
              <a:rPr lang="en-US" sz="4000" b="1" dirty="0" smtClean="0">
                <a:solidFill>
                  <a:srgbClr val="002060"/>
                </a:solidFill>
                <a:latin typeface="Times New Roman" panose="02020603050405020304" pitchFamily="18" charset="0"/>
                <a:cs typeface="Times New Roman" panose="02020603050405020304" pitchFamily="18" charset="0"/>
              </a:rPr>
              <a:t> </a:t>
            </a:r>
            <a:r>
              <a:rPr lang="en-US" sz="4000" b="1" dirty="0" err="1" smtClean="0">
                <a:solidFill>
                  <a:srgbClr val="002060"/>
                </a:solidFill>
                <a:latin typeface="Times New Roman" panose="02020603050405020304" pitchFamily="18" charset="0"/>
                <a:cs typeface="Times New Roman" panose="02020603050405020304" pitchFamily="18" charset="0"/>
              </a:rPr>
              <a:t>TOÁN</a:t>
            </a:r>
            <a:r>
              <a:rPr lang="en-US" sz="4000" b="1" dirty="0" smtClean="0">
                <a:solidFill>
                  <a:srgbClr val="002060"/>
                </a:solidFill>
                <a:latin typeface="Times New Roman" panose="02020603050405020304" pitchFamily="18" charset="0"/>
                <a:cs typeface="Times New Roman" panose="02020603050405020304" pitchFamily="18" charset="0"/>
              </a:rPr>
              <a:t> </a:t>
            </a:r>
            <a:r>
              <a:rPr lang="en-US" sz="4000" b="1" dirty="0" err="1" smtClean="0">
                <a:solidFill>
                  <a:srgbClr val="002060"/>
                </a:solidFill>
                <a:latin typeface="Times New Roman" panose="02020603050405020304" pitchFamily="18" charset="0"/>
                <a:cs typeface="Times New Roman" panose="02020603050405020304" pitchFamily="18" charset="0"/>
              </a:rPr>
              <a:t>VÀ</a:t>
            </a:r>
            <a:endParaRPr lang="en-US" sz="4000" b="1" dirty="0" smtClean="0">
              <a:solidFill>
                <a:srgbClr val="002060"/>
              </a:solidFill>
              <a:latin typeface="Times New Roman" panose="02020603050405020304" pitchFamily="18" charset="0"/>
              <a:cs typeface="Times New Roman" panose="02020603050405020304" pitchFamily="18" charset="0"/>
            </a:endParaRPr>
          </a:p>
          <a:p>
            <a:pPr algn="ctr"/>
            <a:r>
              <a:rPr lang="en-US" sz="4000" b="1" dirty="0" err="1" smtClean="0">
                <a:solidFill>
                  <a:srgbClr val="002060"/>
                </a:solidFill>
                <a:latin typeface="Times New Roman" panose="02020603050405020304" pitchFamily="18" charset="0"/>
                <a:cs typeface="Times New Roman" panose="02020603050405020304" pitchFamily="18" charset="0"/>
              </a:rPr>
              <a:t>GHI</a:t>
            </a:r>
            <a:r>
              <a:rPr lang="en-US" sz="4000" b="1" dirty="0" smtClean="0">
                <a:solidFill>
                  <a:srgbClr val="002060"/>
                </a:solidFill>
                <a:latin typeface="Times New Roman" panose="02020603050405020304" pitchFamily="18" charset="0"/>
                <a:cs typeface="Times New Roman" panose="02020603050405020304" pitchFamily="18" charset="0"/>
              </a:rPr>
              <a:t> </a:t>
            </a:r>
            <a:r>
              <a:rPr lang="en-US" sz="4000" b="1" dirty="0" err="1" smtClean="0">
                <a:solidFill>
                  <a:srgbClr val="002060"/>
                </a:solidFill>
                <a:latin typeface="Times New Roman" panose="02020603050405020304" pitchFamily="18" charset="0"/>
                <a:cs typeface="Times New Roman" panose="02020603050405020304" pitchFamily="18" charset="0"/>
              </a:rPr>
              <a:t>SỔ</a:t>
            </a:r>
            <a:r>
              <a:rPr lang="en-US" sz="4000" b="1" dirty="0" smtClean="0">
                <a:solidFill>
                  <a:srgbClr val="002060"/>
                </a:solidFill>
                <a:latin typeface="Times New Roman" panose="02020603050405020304" pitchFamily="18" charset="0"/>
                <a:cs typeface="Times New Roman" panose="02020603050405020304" pitchFamily="18" charset="0"/>
              </a:rPr>
              <a:t> </a:t>
            </a:r>
            <a:r>
              <a:rPr lang="en-US" sz="4000" b="1" dirty="0" err="1" smtClean="0">
                <a:solidFill>
                  <a:srgbClr val="002060"/>
                </a:solidFill>
                <a:latin typeface="Times New Roman" panose="02020603050405020304" pitchFamily="18" charset="0"/>
                <a:cs typeface="Times New Roman" panose="02020603050405020304" pitchFamily="18" charset="0"/>
              </a:rPr>
              <a:t>KÉP</a:t>
            </a:r>
            <a:endParaRPr lang="en-US" sz="4000" dirty="0">
              <a:solidFill>
                <a:srgbClr val="002060"/>
              </a:solidFill>
              <a:latin typeface="Times New Roman" panose="02020603050405020304" pitchFamily="18" charset="0"/>
              <a:cs typeface="Times New Roman" panose="02020603050405020304" pitchFamily="18" charset="0"/>
            </a:endParaRPr>
          </a:p>
        </p:txBody>
      </p:sp>
      <p:pic>
        <p:nvPicPr>
          <p:cNvPr id="12" name="Picture 3"/>
          <p:cNvPicPr>
            <a:picLocks noChangeAspect="1"/>
          </p:cNvPicPr>
          <p:nvPr/>
        </p:nvPicPr>
        <p:blipFill>
          <a:blip r:embed="rId2"/>
          <a:srcRect/>
          <a:stretch>
            <a:fillRect/>
          </a:stretch>
        </p:blipFill>
        <p:spPr bwMode="auto">
          <a:xfrm>
            <a:off x="2438400" y="2297377"/>
            <a:ext cx="4953000" cy="3112823"/>
          </a:xfrm>
          <a:prstGeom prst="rect">
            <a:avLst/>
          </a:prstGeom>
          <a:noFill/>
          <a:ln w="9525">
            <a:noFill/>
            <a:miter lim="800000"/>
            <a:headEnd/>
            <a:tailEnd/>
          </a:ln>
        </p:spPr>
      </p:pic>
      <p:sp>
        <p:nvSpPr>
          <p:cNvPr id="3" name="Rounded Rectangle 2"/>
          <p:cNvSpPr/>
          <p:nvPr/>
        </p:nvSpPr>
        <p:spPr>
          <a:xfrm>
            <a:off x="1752600" y="5715000"/>
            <a:ext cx="6172200" cy="91440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vi-VN" sz="2800" b="1" dirty="0" smtClean="0">
                <a:latin typeface="Times New Roman" panose="02020603050405020304" pitchFamily="18" charset="0"/>
                <a:cs typeface="Times New Roman" panose="02020603050405020304" pitchFamily="18" charset="0"/>
              </a:rPr>
              <a:t>Giảng viên: ThS.Lưu Thị Thúy</a:t>
            </a:r>
            <a:endParaRPr lang="en-US" sz="2800" b="1"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p:nvPr/>
        </p:nvSpPr>
        <p:spPr>
          <a:xfrm>
            <a:off x="1066800" y="0"/>
            <a:ext cx="8077200" cy="792162"/>
          </a:xfrm>
          <a:prstGeom prst="rect">
            <a:avLst/>
          </a:prstGeom>
        </p:spPr>
        <p:txBody>
          <a:bodyPr anchor="b">
            <a:normAutofit/>
          </a:bodyPr>
          <a:lst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lstStyle>
          <a:p>
            <a:pPr algn="ctr"/>
            <a:r>
              <a:rPr lang="en-US" smtClean="0">
                <a:latin typeface="Times New Roman" panose="02020603050405020304" pitchFamily="18" charset="0"/>
                <a:cs typeface="Times New Roman" panose="02020603050405020304" pitchFamily="18" charset="0"/>
              </a:rPr>
              <a:t>Mục tiêu </a:t>
            </a:r>
            <a:endParaRPr lang="en-US" dirty="0">
              <a:latin typeface="Times New Roman" panose="02020603050405020304" pitchFamily="18" charset="0"/>
              <a:cs typeface="Times New Roman" panose="02020603050405020304" pitchFamily="18" charset="0"/>
            </a:endParaRPr>
          </a:p>
        </p:txBody>
      </p:sp>
      <p:sp>
        <p:nvSpPr>
          <p:cNvPr id="8" name="Content Placeholder 2"/>
          <p:cNvSpPr txBox="1"/>
          <p:nvPr/>
        </p:nvSpPr>
        <p:spPr>
          <a:xfrm>
            <a:off x="685800" y="914400"/>
            <a:ext cx="8382000" cy="5562600"/>
          </a:xfrm>
          <a:prstGeom prst="rect">
            <a:avLst/>
          </a:prstGeom>
        </p:spPr>
        <p:txBody>
          <a:bodyPr tIns="0">
            <a:noAutofit/>
          </a:bodyPr>
          <a:lstStyle>
            <a:lvl1pPr marL="27305" indent="0" algn="l" rtl="0" eaLnBrk="1" latinLnBrk="0" hangingPunct="1">
              <a:lnSpc>
                <a:spcPct val="100000"/>
              </a:lnSpc>
              <a:spcBef>
                <a:spcPts val="600"/>
              </a:spcBef>
              <a:buClr>
                <a:schemeClr val="accent1"/>
              </a:buClr>
              <a:buSzPct val="80000"/>
              <a:buFont typeface="Wingdings 2" panose="05020102010507070707"/>
              <a:buNone/>
              <a:defRPr kumimoji="0" sz="2600" kern="1200">
                <a:solidFill>
                  <a:schemeClr val="tx2">
                    <a:shade val="30000"/>
                    <a:satMod val="150000"/>
                  </a:schemeClr>
                </a:solidFill>
                <a:latin typeface="+mn-lt"/>
                <a:ea typeface="+mn-ea"/>
                <a:cs typeface="+mn-cs"/>
              </a:defRPr>
            </a:lvl1pPr>
            <a:lvl2pPr marL="457200" indent="0" algn="ctr" rtl="0" eaLnBrk="1" latinLnBrk="0" hangingPunct="1">
              <a:lnSpc>
                <a:spcPct val="100000"/>
              </a:lnSpc>
              <a:spcBef>
                <a:spcPts val="550"/>
              </a:spcBef>
              <a:buClr>
                <a:schemeClr val="accent1"/>
              </a:buClr>
              <a:buFont typeface="Verdana" panose="020B0604030504040204"/>
              <a:buNone/>
              <a:defRPr kumimoji="0" sz="2800" kern="1200">
                <a:solidFill>
                  <a:schemeClr val="tx1"/>
                </a:solidFill>
                <a:latin typeface="+mn-lt"/>
                <a:ea typeface="+mn-ea"/>
                <a:cs typeface="+mn-cs"/>
              </a:defRPr>
            </a:lvl2pPr>
            <a:lvl3pPr marL="914400" indent="0" algn="ctr" rtl="0" eaLnBrk="1" latinLnBrk="0" hangingPunct="1">
              <a:lnSpc>
                <a:spcPct val="100000"/>
              </a:lnSpc>
              <a:spcBef>
                <a:spcPct val="20000"/>
              </a:spcBef>
              <a:buClr>
                <a:schemeClr val="accent2"/>
              </a:buClr>
              <a:buFont typeface="Wingdings 2" panose="05020102010507070707"/>
              <a:buNone/>
              <a:defRPr kumimoji="0" sz="2400" kern="1200">
                <a:solidFill>
                  <a:schemeClr val="tx1"/>
                </a:solidFill>
                <a:latin typeface="+mn-lt"/>
                <a:ea typeface="+mn-ea"/>
                <a:cs typeface="+mn-cs"/>
              </a:defRPr>
            </a:lvl3pPr>
            <a:lvl4pPr marL="1371600" indent="0" algn="ctr" rtl="0" eaLnBrk="1" latinLnBrk="0" hangingPunct="1">
              <a:lnSpc>
                <a:spcPct val="100000"/>
              </a:lnSpc>
              <a:spcBef>
                <a:spcPct val="20000"/>
              </a:spcBef>
              <a:buClr>
                <a:schemeClr val="accent3"/>
              </a:buClr>
              <a:buFont typeface="Wingdings 2" panose="05020102010507070707"/>
              <a:buNone/>
              <a:defRPr kumimoji="0" sz="2000" kern="1200">
                <a:solidFill>
                  <a:schemeClr val="tx1"/>
                </a:solidFill>
                <a:latin typeface="+mn-lt"/>
                <a:ea typeface="+mn-ea"/>
                <a:cs typeface="+mn-cs"/>
              </a:defRPr>
            </a:lvl4pPr>
            <a:lvl5pPr marL="1828800" indent="0" algn="ctr" rtl="0" eaLnBrk="1" latinLnBrk="0" hangingPunct="1">
              <a:lnSpc>
                <a:spcPct val="100000"/>
              </a:lnSpc>
              <a:spcBef>
                <a:spcPct val="20000"/>
              </a:spcBef>
              <a:buClr>
                <a:schemeClr val="accent4"/>
              </a:buClr>
              <a:buFont typeface="Wingdings 2" panose="05020102010507070707"/>
              <a:buNone/>
              <a:defRPr kumimoji="0" sz="2000" kern="1200">
                <a:solidFill>
                  <a:schemeClr val="tx1"/>
                </a:solidFill>
                <a:latin typeface="+mn-lt"/>
                <a:ea typeface="+mn-ea"/>
                <a:cs typeface="+mn-cs"/>
              </a:defRPr>
            </a:lvl5pPr>
            <a:lvl6pPr marL="2286000" indent="0" algn="ctr" rtl="0" eaLnBrk="1" latinLnBrk="0" hangingPunct="1">
              <a:lnSpc>
                <a:spcPct val="100000"/>
              </a:lnSpc>
              <a:spcBef>
                <a:spcPct val="20000"/>
              </a:spcBef>
              <a:buClr>
                <a:schemeClr val="accent5"/>
              </a:buClr>
              <a:buFont typeface="Wingdings 2" panose="05020102010507070707"/>
              <a:buNone/>
              <a:defRPr kumimoji="0" sz="2000" kern="1200">
                <a:solidFill>
                  <a:schemeClr val="tx1"/>
                </a:solidFill>
                <a:latin typeface="+mn-lt"/>
                <a:ea typeface="+mn-ea"/>
                <a:cs typeface="+mn-cs"/>
              </a:defRPr>
            </a:lvl6pPr>
            <a:lvl7pPr marL="27432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7pPr>
            <a:lvl8pPr marL="32004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8pPr>
            <a:lvl9pPr marL="36576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9pPr>
          </a:lstStyle>
          <a:p>
            <a:pPr marL="0" algn="just"/>
            <a:r>
              <a:rPr lang="vi-VN" sz="2900" b="1" dirty="0" smtClean="0">
                <a:solidFill>
                  <a:srgbClr val="0070C0"/>
                </a:solidFill>
                <a:latin typeface="Times New Roman" panose="02020603050405020304" pitchFamily="18" charset="0"/>
                <a:cs typeface="Times New Roman" panose="02020603050405020304" pitchFamily="18" charset="0"/>
              </a:rPr>
              <a:t>Mục tiêu kiến thức :</a:t>
            </a:r>
          </a:p>
          <a:p>
            <a:r>
              <a:rPr lang="en-US" sz="2900" dirty="0" smtClean="0">
                <a:latin typeface="Times New Roman" panose="02020603050405020304" pitchFamily="18" charset="0"/>
                <a:cs typeface="Times New Roman" panose="02020603050405020304" pitchFamily="18" charset="0"/>
              </a:rPr>
              <a:t> </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Nhận</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biết</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và</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hiểu</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được</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khái</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niệm</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tài</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khoản</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kết</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cấu</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tài</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khoản</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nguyên</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tắc</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phản</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ảnh</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vào</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tài</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khoản</a:t>
            </a:r>
            <a:endParaRPr lang="en-US" sz="2900" dirty="0">
              <a:latin typeface="Times New Roman" panose="02020603050405020304" pitchFamily="18" charset="0"/>
              <a:cs typeface="Times New Roman" panose="02020603050405020304" pitchFamily="18" charset="0"/>
            </a:endParaRPr>
          </a:p>
          <a:p>
            <a:pPr marL="484505" indent="-457200">
              <a:buFontTx/>
              <a:buChar char="-"/>
            </a:pPr>
            <a:r>
              <a:rPr lang="en-US" sz="2900" dirty="0" err="1" smtClean="0">
                <a:latin typeface="Times New Roman" panose="02020603050405020304" pitchFamily="18" charset="0"/>
                <a:cs typeface="Times New Roman" panose="02020603050405020304" pitchFamily="18" charset="0"/>
              </a:rPr>
              <a:t>Vận</a:t>
            </a:r>
            <a:r>
              <a:rPr lang="en-US" sz="2900" dirty="0" smtClean="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dụng</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phương</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pháp</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tài</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khoản</a:t>
            </a:r>
            <a:r>
              <a:rPr lang="en-US" sz="2900" dirty="0">
                <a:latin typeface="Times New Roman" panose="02020603050405020304" pitchFamily="18" charset="0"/>
                <a:cs typeface="Times New Roman" panose="02020603050405020304" pitchFamily="18" charset="0"/>
              </a:rPr>
              <a:t> để </a:t>
            </a:r>
            <a:r>
              <a:rPr lang="en-US" sz="2900" dirty="0" err="1">
                <a:latin typeface="Times New Roman" panose="02020603050405020304" pitchFamily="18" charset="0"/>
                <a:cs typeface="Times New Roman" panose="02020603050405020304" pitchFamily="18" charset="0"/>
              </a:rPr>
              <a:t>ghi</a:t>
            </a:r>
            <a:r>
              <a:rPr lang="en-US" sz="2900" dirty="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chép</a:t>
            </a:r>
            <a:endParaRPr lang="en-US" sz="2900" dirty="0" smtClean="0">
              <a:latin typeface="Times New Roman" panose="02020603050405020304" pitchFamily="18" charset="0"/>
              <a:cs typeface="Times New Roman" panose="02020603050405020304" pitchFamily="18" charset="0"/>
            </a:endParaRPr>
          </a:p>
          <a:p>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Lập</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được</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định</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khoản</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kế</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toán</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các</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nghiệp</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vụ</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kinh</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tế</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phát</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sinh</a:t>
            </a:r>
            <a:r>
              <a:rPr lang="en-US" sz="2900" dirty="0">
                <a:latin typeface="Times New Roman" pitchFamily="18" charset="0"/>
                <a:cs typeface="Times New Roman" pitchFamily="18" charset="0"/>
              </a:rPr>
              <a:t>.</a:t>
            </a:r>
          </a:p>
          <a:p>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Thực</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hiện</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được</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việc</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kiểm</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tra</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số</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liệu</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ghi</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chép</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trên</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tài</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khoản</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kế</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toán</a:t>
            </a:r>
            <a:r>
              <a:rPr lang="en-US" sz="2900" dirty="0">
                <a:latin typeface="Times New Roman" pitchFamily="18" charset="0"/>
                <a:cs typeface="Times New Roman" pitchFamily="18" charset="0"/>
              </a:rPr>
              <a:t> chi </a:t>
            </a:r>
            <a:r>
              <a:rPr lang="en-US" sz="2900" dirty="0" err="1">
                <a:latin typeface="Times New Roman" pitchFamily="18" charset="0"/>
                <a:cs typeface="Times New Roman" pitchFamily="18" charset="0"/>
              </a:rPr>
              <a:t>tiết</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và</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tài</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khoản</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kế</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toán</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tổng</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hợp</a:t>
            </a:r>
            <a:r>
              <a:rPr lang="en-US" sz="2900" dirty="0">
                <a:latin typeface="Times New Roman" pitchFamily="18" charset="0"/>
                <a:cs typeface="Times New Roman" pitchFamily="18" charset="0"/>
              </a:rPr>
              <a:t>.</a:t>
            </a:r>
          </a:p>
          <a:p>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Phân</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loại</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được</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các</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tài</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khoản</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phản</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ảnh</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trong</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hệ</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thống</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tài</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khoản</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kế</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toán</a:t>
            </a:r>
            <a:endParaRPr lang="en-US" sz="2900" dirty="0">
              <a:latin typeface="Times New Roman" pitchFamily="18" charset="0"/>
              <a:cs typeface="Times New Roman" pitchFamily="18" charset="0"/>
            </a:endParaRPr>
          </a:p>
          <a:p>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Có</a:t>
            </a:r>
            <a:r>
              <a:rPr lang="en-US" sz="2900" dirty="0">
                <a:latin typeface="Times New Roman" pitchFamily="18" charset="0"/>
                <a:cs typeface="Times New Roman" pitchFamily="18" charset="0"/>
              </a:rPr>
              <a:t> ý </a:t>
            </a:r>
            <a:r>
              <a:rPr lang="en-US" sz="2900" dirty="0" err="1">
                <a:latin typeface="Times New Roman" pitchFamily="18" charset="0"/>
                <a:cs typeface="Times New Roman" pitchFamily="18" charset="0"/>
              </a:rPr>
              <a:t>thức</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tích</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cực</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chủ</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động</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trong</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quá</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trình</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học</a:t>
            </a:r>
            <a:r>
              <a:rPr lang="en-US" sz="2900" dirty="0">
                <a:latin typeface="Times New Roman" pitchFamily="18" charset="0"/>
                <a:cs typeface="Times New Roman" pitchFamily="18" charset="0"/>
              </a:rPr>
              <a:t> </a:t>
            </a:r>
            <a:r>
              <a:rPr lang="en-US" sz="2900" dirty="0" err="1">
                <a:latin typeface="Times New Roman" pitchFamily="18" charset="0"/>
                <a:cs typeface="Times New Roman" pitchFamily="18" charset="0"/>
              </a:rPr>
              <a:t>tập</a:t>
            </a:r>
            <a:r>
              <a:rPr lang="en-US" sz="2900" dirty="0">
                <a:latin typeface="Times New Roman" pitchFamily="18" charset="0"/>
                <a:cs typeface="Times New Roman" pitchFamily="18" charset="0"/>
              </a:rPr>
              <a:t>.</a:t>
            </a:r>
          </a:p>
          <a:p>
            <a:pPr marL="484505" indent="-457200">
              <a:buFontTx/>
              <a:buChar char="-"/>
            </a:pPr>
            <a:endParaRPr lang="en-US" sz="2900" dirty="0" smtClean="0">
              <a:latin typeface="Times New Roman" panose="02020603050405020304" pitchFamily="18" charset="0"/>
              <a:cs typeface="Times New Roman" panose="02020603050405020304" pitchFamily="18" charset="0"/>
            </a:endParaRPr>
          </a:p>
          <a:p>
            <a:endParaRPr lang="en-US" sz="29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990600" y="76200"/>
            <a:ext cx="8153400" cy="3170099"/>
          </a:xfrm>
          <a:prstGeom prst="rect">
            <a:avLst/>
          </a:prstGeom>
          <a:noFill/>
        </p:spPr>
        <p:txBody>
          <a:bodyPr wrap="square" rtlCol="0">
            <a:spAutoFit/>
          </a:bodyPr>
          <a:lstStyle/>
          <a:p>
            <a:pPr algn="ctr"/>
            <a:r>
              <a:rPr lang="en-US" sz="4000" dirty="0" err="1" smtClean="0">
                <a:solidFill>
                  <a:srgbClr val="FF0000"/>
                </a:solidFill>
                <a:latin typeface="Times New Roman" panose="02020603050405020304" pitchFamily="18" charset="0"/>
                <a:cs typeface="Times New Roman" panose="02020603050405020304" pitchFamily="18" charset="0"/>
              </a:rPr>
              <a:t>Nội</a:t>
            </a:r>
            <a:r>
              <a:rPr lang="en-US" sz="4000" dirty="0" smtClean="0">
                <a:solidFill>
                  <a:srgbClr val="FF0000"/>
                </a:solidFill>
                <a:latin typeface="Times New Roman" panose="02020603050405020304" pitchFamily="18" charset="0"/>
                <a:cs typeface="Times New Roman" panose="02020603050405020304" pitchFamily="18" charset="0"/>
              </a:rPr>
              <a:t> dung </a:t>
            </a:r>
            <a:r>
              <a:rPr lang="en-US" sz="4000" dirty="0" err="1" smtClean="0">
                <a:solidFill>
                  <a:srgbClr val="FF0000"/>
                </a:solidFill>
                <a:latin typeface="Times New Roman" panose="02020603050405020304" pitchFamily="18" charset="0"/>
                <a:cs typeface="Times New Roman" panose="02020603050405020304" pitchFamily="18" charset="0"/>
              </a:rPr>
              <a:t>nghiên</a:t>
            </a:r>
            <a:r>
              <a:rPr lang="en-US" sz="4000" dirty="0" smtClean="0">
                <a:solidFill>
                  <a:srgbClr val="FF0000"/>
                </a:solidFill>
                <a:latin typeface="Times New Roman" panose="02020603050405020304" pitchFamily="18" charset="0"/>
                <a:cs typeface="Times New Roman" panose="02020603050405020304" pitchFamily="18" charset="0"/>
              </a:rPr>
              <a:t> </a:t>
            </a:r>
            <a:r>
              <a:rPr lang="en-US" sz="4000" dirty="0" err="1" smtClean="0">
                <a:solidFill>
                  <a:srgbClr val="FF0000"/>
                </a:solidFill>
                <a:latin typeface="Times New Roman" panose="02020603050405020304" pitchFamily="18" charset="0"/>
                <a:cs typeface="Times New Roman" panose="02020603050405020304" pitchFamily="18" charset="0"/>
              </a:rPr>
              <a:t>cứu</a:t>
            </a:r>
            <a:endParaRPr lang="en-US" sz="4000" dirty="0" smtClean="0">
              <a:solidFill>
                <a:srgbClr val="FF0000"/>
              </a:solidFill>
              <a:latin typeface="Times New Roman" panose="02020603050405020304" pitchFamily="18" charset="0"/>
              <a:cs typeface="Times New Roman" panose="02020603050405020304" pitchFamily="18" charset="0"/>
            </a:endParaRPr>
          </a:p>
          <a:p>
            <a:r>
              <a:rPr lang="en-US" sz="4000" dirty="0" smtClean="0">
                <a:latin typeface="Times New Roman" panose="02020603050405020304" pitchFamily="18" charset="0"/>
                <a:cs typeface="Times New Roman" panose="02020603050405020304" pitchFamily="18" charset="0"/>
              </a:rPr>
              <a:t>2.1</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Tài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khoản</a:t>
            </a:r>
            <a:endParaRPr lang="en-US" sz="4000" dirty="0">
              <a:latin typeface="Times New Roman" panose="02020603050405020304" pitchFamily="18" charset="0"/>
              <a:cs typeface="Times New Roman" panose="02020603050405020304" pitchFamily="18" charset="0"/>
            </a:endParaRPr>
          </a:p>
          <a:p>
            <a:r>
              <a:rPr lang="en-US" sz="4000" dirty="0">
                <a:latin typeface="Times New Roman" panose="02020603050405020304" pitchFamily="18" charset="0"/>
                <a:cs typeface="Times New Roman" panose="02020603050405020304" pitchFamily="18" charset="0"/>
              </a:rPr>
              <a:t>2.1.1. </a:t>
            </a:r>
            <a:r>
              <a:rPr lang="en-US" sz="4000" dirty="0" err="1">
                <a:latin typeface="Times New Roman" panose="02020603050405020304" pitchFamily="18" charset="0"/>
                <a:cs typeface="Times New Roman" panose="02020603050405020304" pitchFamily="18" charset="0"/>
              </a:rPr>
              <a:t>Khái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niệm</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tài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khoản</a:t>
            </a:r>
            <a:endParaRPr lang="en-US" sz="4000" dirty="0">
              <a:latin typeface="Times New Roman" panose="02020603050405020304" pitchFamily="18" charset="0"/>
              <a:cs typeface="Times New Roman" panose="02020603050405020304" pitchFamily="18" charset="0"/>
            </a:endParaRPr>
          </a:p>
          <a:p>
            <a:r>
              <a:rPr lang="en-US" sz="4000" dirty="0">
                <a:latin typeface="Times New Roman" panose="02020603050405020304" pitchFamily="18" charset="0"/>
                <a:cs typeface="Times New Roman" panose="02020603050405020304" pitchFamily="18" charset="0"/>
              </a:rPr>
              <a:t>2.1.2. </a:t>
            </a:r>
            <a:r>
              <a:rPr lang="en-US" sz="4000" dirty="0" err="1">
                <a:latin typeface="Times New Roman" panose="02020603050405020304" pitchFamily="18" charset="0"/>
                <a:cs typeface="Times New Roman" panose="02020603050405020304" pitchFamily="18" charset="0"/>
              </a:rPr>
              <a:t>Phân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loại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tài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khoản</a:t>
            </a:r>
            <a:endParaRPr lang="en-US" sz="4000" dirty="0">
              <a:latin typeface="Times New Roman" panose="02020603050405020304" pitchFamily="18" charset="0"/>
              <a:cs typeface="Times New Roman" panose="02020603050405020304" pitchFamily="18" charset="0"/>
            </a:endParaRPr>
          </a:p>
          <a:p>
            <a:r>
              <a:rPr lang="en-US" sz="4000" dirty="0">
                <a:latin typeface="Times New Roman" panose="02020603050405020304" pitchFamily="18" charset="0"/>
                <a:cs typeface="Times New Roman" panose="02020603050405020304" pitchFamily="18" charset="0"/>
              </a:rPr>
              <a:t>2.1.3. </a:t>
            </a:r>
            <a:r>
              <a:rPr lang="en-US" sz="4000" dirty="0" err="1">
                <a:latin typeface="Times New Roman" panose="02020603050405020304" pitchFamily="18" charset="0"/>
                <a:cs typeface="Times New Roman" panose="02020603050405020304" pitchFamily="18" charset="0"/>
              </a:rPr>
              <a:t>Kết</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cấu</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của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tài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khoản</a:t>
            </a:r>
            <a:endParaRPr lang="en-US" sz="40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p:wipe dir="d"/>
      </p:transition>
    </mc:Choice>
    <mc:Fallback xmlns="">
      <p:transition spd="slow">
        <p:wipe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anim calcmode="lin" valueType="num">
                                      <p:cBhvr additive="base">
                                        <p:cTn id="11"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 calcmode="lin" valueType="num">
                                      <p:cBhvr additive="base">
                                        <p:cTn id="17"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7">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xEl>
                                              <p:pRg st="3" end="3"/>
                                            </p:txEl>
                                          </p:spTgt>
                                        </p:tgtEl>
                                        <p:attrNameLst>
                                          <p:attrName>style.visibility</p:attrName>
                                        </p:attrNameLst>
                                      </p:cBhvr>
                                      <p:to>
                                        <p:strVal val="visible"/>
                                      </p:to>
                                    </p:set>
                                    <p:anim calcmode="lin" valueType="num">
                                      <p:cBhvr additive="base">
                                        <p:cTn id="21"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7">
                                            <p:txEl>
                                              <p:pRg st="3" end="3"/>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xEl>
                                              <p:pRg st="4" end="4"/>
                                            </p:txEl>
                                          </p:spTgt>
                                        </p:tgtEl>
                                        <p:attrNameLst>
                                          <p:attrName>style.visibility</p:attrName>
                                        </p:attrNameLst>
                                      </p:cBhvr>
                                      <p:to>
                                        <p:strVal val="visible"/>
                                      </p:to>
                                    </p:set>
                                    <p:anim calcmode="lin" valueType="num">
                                      <p:cBhvr additive="base">
                                        <p:cTn id="25"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76200"/>
            <a:ext cx="7498080" cy="838200"/>
          </a:xfrm>
        </p:spPr>
        <p:txBody>
          <a:bodyPr>
            <a:normAutofit fontScale="90000"/>
          </a:bodyPr>
          <a:lstStyle/>
          <a:p>
            <a:r>
              <a:rPr lang="en-US" b="1" dirty="0">
                <a:solidFill>
                  <a:srgbClr val="FF0000"/>
                </a:solidFill>
                <a:latin typeface="Times New Roman" panose="02020603050405020304" pitchFamily="18" charset="0"/>
                <a:cs typeface="Times New Roman" panose="02020603050405020304" pitchFamily="18" charset="0"/>
              </a:rPr>
              <a:t>2</a:t>
            </a:r>
            <a:r>
              <a:rPr lang="en-US" b="1" dirty="0" smtClean="0">
                <a:solidFill>
                  <a:srgbClr val="FF0000"/>
                </a:solidFill>
                <a:latin typeface="Times New Roman" panose="02020603050405020304" pitchFamily="18" charset="0"/>
                <a:cs typeface="Times New Roman" panose="02020603050405020304" pitchFamily="18" charset="0"/>
              </a:rPr>
              <a:t>.1</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Tài</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khoản</a:t>
            </a:r>
            <a:r>
              <a:rPr lang="en-US" b="1" dirty="0">
                <a:solidFill>
                  <a:srgbClr val="FF0000"/>
                </a:solidFill>
                <a:latin typeface="Times New Roman" panose="02020603050405020304" pitchFamily="18" charset="0"/>
                <a:cs typeface="Times New Roman" panose="02020603050405020304" pitchFamily="18" charset="0"/>
              </a:rPr>
              <a:t> </a:t>
            </a:r>
            <a:br>
              <a:rPr lang="en-US" b="1" dirty="0">
                <a:solidFill>
                  <a:srgbClr val="FF0000"/>
                </a:solidFill>
                <a:latin typeface="Times New Roman" panose="02020603050405020304" pitchFamily="18" charset="0"/>
                <a:cs typeface="Times New Roman" panose="02020603050405020304" pitchFamily="18" charset="0"/>
              </a:rPr>
            </a:br>
            <a:r>
              <a:rPr lang="en-US" b="1" dirty="0">
                <a:solidFill>
                  <a:srgbClr val="FF0000"/>
                </a:solidFill>
                <a:latin typeface="Times New Roman" panose="02020603050405020304" pitchFamily="18" charset="0"/>
                <a:cs typeface="Times New Roman" panose="02020603050405020304" pitchFamily="18" charset="0"/>
              </a:rPr>
              <a:t>2</a:t>
            </a:r>
            <a:r>
              <a:rPr lang="en-US" b="1" dirty="0" smtClean="0">
                <a:solidFill>
                  <a:srgbClr val="FF0000"/>
                </a:solidFill>
                <a:latin typeface="Times New Roman" panose="02020603050405020304" pitchFamily="18" charset="0"/>
                <a:cs typeface="Times New Roman" panose="02020603050405020304" pitchFamily="18" charset="0"/>
              </a:rPr>
              <a:t>.1.1. </a:t>
            </a:r>
            <a:r>
              <a:rPr lang="en-US" b="1" dirty="0" err="1" smtClean="0">
                <a:solidFill>
                  <a:srgbClr val="FF0000"/>
                </a:solidFill>
                <a:latin typeface="Times New Roman" panose="02020603050405020304" pitchFamily="18" charset="0"/>
                <a:cs typeface="Times New Roman" panose="02020603050405020304" pitchFamily="18" charset="0"/>
              </a:rPr>
              <a:t>Khái</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niệm </a:t>
            </a:r>
            <a:r>
              <a:rPr lang="en-US" b="1" dirty="0" err="1">
                <a:solidFill>
                  <a:srgbClr val="FF0000"/>
                </a:solidFill>
                <a:latin typeface="Times New Roman" panose="02020603050405020304" pitchFamily="18" charset="0"/>
                <a:cs typeface="Times New Roman" panose="02020603050405020304" pitchFamily="18" charset="0"/>
                <a:sym typeface="+mn-ea"/>
              </a:rPr>
              <a:t>kế</a:t>
            </a:r>
            <a:r>
              <a:rPr lang="en-US" b="1" dirty="0">
                <a:solidFill>
                  <a:srgbClr val="FF0000"/>
                </a:solidFill>
                <a:latin typeface="Times New Roman" panose="02020603050405020304" pitchFamily="18" charset="0"/>
                <a:cs typeface="Times New Roman" panose="02020603050405020304" pitchFamily="18" charset="0"/>
                <a:sym typeface="+mn-ea"/>
              </a:rPr>
              <a:t> </a:t>
            </a:r>
            <a:r>
              <a:rPr lang="en-US" b="1" dirty="0" err="1">
                <a:solidFill>
                  <a:srgbClr val="FF0000"/>
                </a:solidFill>
                <a:latin typeface="Times New Roman" panose="02020603050405020304" pitchFamily="18" charset="0"/>
                <a:cs typeface="Times New Roman" panose="02020603050405020304" pitchFamily="18" charset="0"/>
                <a:sym typeface="+mn-ea"/>
              </a:rPr>
              <a:t>toán</a:t>
            </a:r>
            <a:endParaRPr lang="en-US" b="1"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143000" y="990600"/>
            <a:ext cx="7790688" cy="5867400"/>
          </a:xfrm>
        </p:spPr>
        <p:txBody>
          <a:bodyPr>
            <a:noAutofit/>
          </a:bodyPr>
          <a:lstStyle/>
          <a:p>
            <a:pPr marL="82550" indent="0" algn="just">
              <a:buClr>
                <a:srgbClr val="2F20EC"/>
              </a:buClr>
              <a:buNone/>
            </a:pPr>
            <a:r>
              <a:rPr lang="en-US" sz="3000" dirty="0">
                <a:latin typeface="Times New Roman" panose="02020603050405020304" pitchFamily="18" charset="0"/>
                <a:ea typeface="Tahoma" panose="020B0604030504040204" pitchFamily="34"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b="1" dirty="0" err="1">
                <a:solidFill>
                  <a:srgbClr val="D00C6E"/>
                </a:solidFill>
                <a:latin typeface="Times New Roman" panose="02020603050405020304" pitchFamily="18" charset="0"/>
                <a:cs typeface="Times New Roman" panose="02020603050405020304" pitchFamily="18" charset="0"/>
              </a:rPr>
              <a:t>phương</a:t>
            </a:r>
            <a:r>
              <a:rPr lang="en-US" sz="2800" b="1" dirty="0">
                <a:solidFill>
                  <a:srgbClr val="D00C6E"/>
                </a:solidFill>
                <a:latin typeface="Times New Roman" panose="02020603050405020304" pitchFamily="18" charset="0"/>
                <a:cs typeface="Times New Roman" panose="02020603050405020304" pitchFamily="18" charset="0"/>
              </a:rPr>
              <a:t> </a:t>
            </a:r>
            <a:r>
              <a:rPr lang="en-US" sz="2800" b="1" dirty="0" err="1">
                <a:solidFill>
                  <a:srgbClr val="D00C6E"/>
                </a:solidFill>
                <a:latin typeface="Times New Roman" panose="02020603050405020304" pitchFamily="18" charset="0"/>
                <a:cs typeface="Times New Roman" panose="02020603050405020304" pitchFamily="18" charset="0"/>
              </a:rPr>
              <a:t>pháp</a:t>
            </a:r>
            <a:r>
              <a:rPr lang="en-US" sz="2800" b="1" dirty="0">
                <a:solidFill>
                  <a:srgbClr val="D00C6E"/>
                </a:solidFill>
                <a:latin typeface="Times New Roman" panose="02020603050405020304" pitchFamily="18" charset="0"/>
                <a:cs typeface="Times New Roman" panose="02020603050405020304" pitchFamily="18" charset="0"/>
              </a:rPr>
              <a:t> </a:t>
            </a:r>
            <a:r>
              <a:rPr lang="en-US" sz="2800" b="1" dirty="0" err="1">
                <a:solidFill>
                  <a:srgbClr val="D00C6E"/>
                </a:solidFill>
                <a:latin typeface="Times New Roman" panose="02020603050405020304" pitchFamily="18" charset="0"/>
                <a:cs typeface="Times New Roman" panose="02020603050405020304" pitchFamily="18" charset="0"/>
              </a:rPr>
              <a:t>kế</a:t>
            </a:r>
            <a:r>
              <a:rPr lang="en-US" sz="2800" b="1" dirty="0">
                <a:solidFill>
                  <a:srgbClr val="D00C6E"/>
                </a:solidFill>
                <a:latin typeface="Times New Roman" panose="02020603050405020304" pitchFamily="18" charset="0"/>
                <a:cs typeface="Times New Roman" panose="02020603050405020304" pitchFamily="18" charset="0"/>
              </a:rPr>
              <a:t> </a:t>
            </a:r>
            <a:r>
              <a:rPr lang="en-US" sz="2800" b="1" dirty="0" err="1">
                <a:solidFill>
                  <a:srgbClr val="D00C6E"/>
                </a:solidFill>
                <a:latin typeface="Times New Roman" panose="02020603050405020304" pitchFamily="18" charset="0"/>
                <a:cs typeface="Times New Roman" panose="02020603050405020304" pitchFamily="18" charset="0"/>
              </a:rPr>
              <a:t>toán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dùng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để</a:t>
            </a:r>
            <a:r>
              <a:rPr lang="en-US" sz="2800" dirty="0">
                <a:latin typeface="Times New Roman" panose="02020603050405020304" pitchFamily="18" charset="0"/>
                <a:cs typeface="Times New Roman" panose="02020603050405020304" pitchFamily="18" charset="0"/>
              </a:rPr>
              <a:t> </a:t>
            </a:r>
            <a:r>
              <a:rPr lang="en-US" sz="2800" b="1" dirty="0" err="1">
                <a:solidFill>
                  <a:srgbClr val="D00C6E"/>
                </a:solidFill>
                <a:latin typeface="Times New Roman" panose="02020603050405020304" pitchFamily="18" charset="0"/>
                <a:cs typeface="Times New Roman" panose="02020603050405020304" pitchFamily="18" charset="0"/>
              </a:rPr>
              <a:t>theo</a:t>
            </a:r>
            <a:r>
              <a:rPr lang="en-US" sz="2800" b="1" dirty="0">
                <a:solidFill>
                  <a:srgbClr val="D00C6E"/>
                </a:solidFill>
                <a:latin typeface="Times New Roman" panose="02020603050405020304" pitchFamily="18" charset="0"/>
                <a:cs typeface="Times New Roman" panose="02020603050405020304" pitchFamily="18" charset="0"/>
              </a:rPr>
              <a:t> </a:t>
            </a:r>
            <a:r>
              <a:rPr lang="en-US" sz="2800" b="1" dirty="0" err="1">
                <a:solidFill>
                  <a:srgbClr val="D00C6E"/>
                </a:solidFill>
                <a:latin typeface="Times New Roman" panose="02020603050405020304" pitchFamily="18" charset="0"/>
                <a:cs typeface="Times New Roman" panose="02020603050405020304" pitchFamily="18" charset="0"/>
              </a:rPr>
              <a:t>dõi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một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thường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xuyên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liên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tục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hệ</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thống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về</a:t>
            </a:r>
            <a:r>
              <a:rPr lang="en-US" sz="2800" dirty="0">
                <a:latin typeface="Times New Roman" panose="02020603050405020304" pitchFamily="18" charset="0"/>
                <a:cs typeface="Times New Roman" panose="02020603050405020304" pitchFamily="18" charset="0"/>
              </a:rPr>
              <a:t> </a:t>
            </a:r>
            <a:r>
              <a:rPr lang="en-US" sz="2800" b="1" dirty="0" err="1">
                <a:solidFill>
                  <a:srgbClr val="D00C6E"/>
                </a:solidFill>
                <a:latin typeface="Times New Roman" panose="02020603050405020304" pitchFamily="18" charset="0"/>
                <a:cs typeface="Times New Roman" panose="02020603050405020304" pitchFamily="18" charset="0"/>
              </a:rPr>
              <a:t>tình</a:t>
            </a:r>
            <a:r>
              <a:rPr lang="en-US" sz="2800" b="1" dirty="0">
                <a:solidFill>
                  <a:srgbClr val="D00C6E"/>
                </a:solidFill>
                <a:latin typeface="Times New Roman" panose="02020603050405020304" pitchFamily="18" charset="0"/>
                <a:cs typeface="Times New Roman" panose="02020603050405020304" pitchFamily="18" charset="0"/>
              </a:rPr>
              <a:t> </a:t>
            </a:r>
            <a:r>
              <a:rPr lang="en-US" sz="2800" b="1" dirty="0" err="1">
                <a:solidFill>
                  <a:srgbClr val="D00C6E"/>
                </a:solidFill>
                <a:latin typeface="Times New Roman" panose="02020603050405020304" pitchFamily="18" charset="0"/>
                <a:cs typeface="Times New Roman" panose="02020603050405020304" pitchFamily="18" charset="0"/>
              </a:rPr>
              <a:t>hình</a:t>
            </a:r>
            <a:r>
              <a:rPr lang="en-US" sz="2800" b="1" dirty="0">
                <a:solidFill>
                  <a:srgbClr val="D00C6E"/>
                </a:solidFill>
                <a:latin typeface="Times New Roman" panose="02020603050405020304" pitchFamily="18" charset="0"/>
                <a:cs typeface="Times New Roman" panose="02020603050405020304" pitchFamily="18" charset="0"/>
              </a:rPr>
              <a:t> </a:t>
            </a:r>
            <a:r>
              <a:rPr lang="en-US" sz="2800" b="1" dirty="0" err="1">
                <a:solidFill>
                  <a:srgbClr val="D00C6E"/>
                </a:solidFill>
                <a:latin typeface="Times New Roman" panose="02020603050405020304" pitchFamily="18" charset="0"/>
                <a:cs typeface="Times New Roman" panose="02020603050405020304" pitchFamily="18" charset="0"/>
              </a:rPr>
              <a:t>hiện</a:t>
            </a:r>
            <a:r>
              <a:rPr lang="en-US" sz="2800" b="1" dirty="0">
                <a:solidFill>
                  <a:srgbClr val="D00C6E"/>
                </a:solidFill>
                <a:latin typeface="Times New Roman" panose="02020603050405020304" pitchFamily="18" charset="0"/>
                <a:cs typeface="Times New Roman" panose="02020603050405020304" pitchFamily="18" charset="0"/>
              </a:rPr>
              <a:t> </a:t>
            </a:r>
            <a:r>
              <a:rPr lang="en-US" sz="2800" b="1" dirty="0" err="1">
                <a:solidFill>
                  <a:srgbClr val="D00C6E"/>
                </a:solidFill>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b="1" dirty="0" err="1">
                <a:solidFill>
                  <a:srgbClr val="D00C6E"/>
                </a:solidFill>
                <a:latin typeface="Times New Roman" panose="02020603050405020304" pitchFamily="18" charset="0"/>
                <a:cs typeface="Times New Roman" panose="02020603050405020304" pitchFamily="18" charset="0"/>
              </a:rPr>
              <a:t>sự</a:t>
            </a:r>
            <a:r>
              <a:rPr lang="en-US" sz="2800" b="1" dirty="0">
                <a:solidFill>
                  <a:srgbClr val="D00C6E"/>
                </a:solidFill>
                <a:latin typeface="Times New Roman" panose="02020603050405020304" pitchFamily="18" charset="0"/>
                <a:cs typeface="Times New Roman" panose="02020603050405020304" pitchFamily="18" charset="0"/>
              </a:rPr>
              <a:t> </a:t>
            </a:r>
            <a:r>
              <a:rPr lang="en-US" sz="2800" b="1" dirty="0" err="1">
                <a:solidFill>
                  <a:srgbClr val="D00C6E"/>
                </a:solidFill>
                <a:latin typeface="Times New Roman" panose="02020603050405020304" pitchFamily="18" charset="0"/>
                <a:cs typeface="Times New Roman" panose="02020603050405020304" pitchFamily="18" charset="0"/>
              </a:rPr>
              <a:t>biến</a:t>
            </a:r>
            <a:r>
              <a:rPr lang="en-US" sz="2800" b="1" dirty="0">
                <a:solidFill>
                  <a:srgbClr val="D00C6E"/>
                </a:solidFill>
                <a:latin typeface="Times New Roman" panose="02020603050405020304" pitchFamily="18" charset="0"/>
                <a:cs typeface="Times New Roman" panose="02020603050405020304" pitchFamily="18" charset="0"/>
              </a:rPr>
              <a:t> </a:t>
            </a:r>
            <a:r>
              <a:rPr lang="en-US" sz="2800" b="1" dirty="0" err="1">
                <a:solidFill>
                  <a:srgbClr val="D00C6E"/>
                </a:solidFill>
                <a:latin typeface="Times New Roman" panose="02020603050405020304" pitchFamily="18" charset="0"/>
                <a:cs typeface="Times New Roman" panose="02020603050405020304" pitchFamily="18" charset="0"/>
              </a:rPr>
              <a:t>động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từng</a:t>
            </a:r>
            <a:r>
              <a:rPr lang="en-US" sz="2800" dirty="0">
                <a:latin typeface="Times New Roman" panose="02020603050405020304" pitchFamily="18" charset="0"/>
                <a:cs typeface="Times New Roman" panose="02020603050405020304" pitchFamily="18" charset="0"/>
              </a:rPr>
              <a:t> </a:t>
            </a:r>
            <a:r>
              <a:rPr lang="en-US" sz="2800" b="1" dirty="0" err="1">
                <a:solidFill>
                  <a:srgbClr val="D00C6E"/>
                </a:solidFill>
                <a:latin typeface="Times New Roman" panose="02020603050405020304" pitchFamily="18" charset="0"/>
                <a:cs typeface="Times New Roman" panose="02020603050405020304" pitchFamily="18" charset="0"/>
              </a:rPr>
              <a:t>đối</a:t>
            </a:r>
            <a:r>
              <a:rPr lang="en-US" sz="2800" b="1" dirty="0">
                <a:solidFill>
                  <a:srgbClr val="D00C6E"/>
                </a:solidFill>
                <a:latin typeface="Times New Roman" panose="02020603050405020304" pitchFamily="18" charset="0"/>
                <a:cs typeface="Times New Roman" panose="02020603050405020304" pitchFamily="18" charset="0"/>
              </a:rPr>
              <a:t> </a:t>
            </a:r>
            <a:r>
              <a:rPr lang="en-US" sz="2800" b="1" dirty="0" err="1">
                <a:solidFill>
                  <a:srgbClr val="D00C6E"/>
                </a:solidFill>
                <a:latin typeface="Times New Roman" panose="02020603050405020304" pitchFamily="18" charset="0"/>
                <a:cs typeface="Times New Roman" panose="02020603050405020304" pitchFamily="18" charset="0"/>
              </a:rPr>
              <a:t>tượng</a:t>
            </a:r>
            <a:r>
              <a:rPr lang="en-US" sz="2800" b="1" dirty="0">
                <a:solidFill>
                  <a:srgbClr val="D00C6E"/>
                </a:solidFill>
                <a:latin typeface="Times New Roman" panose="02020603050405020304" pitchFamily="18" charset="0"/>
                <a:cs typeface="Times New Roman" panose="02020603050405020304" pitchFamily="18" charset="0"/>
              </a:rPr>
              <a:t> </a:t>
            </a:r>
            <a:r>
              <a:rPr lang="en-US" sz="2800" b="1" dirty="0" err="1">
                <a:solidFill>
                  <a:srgbClr val="D00C6E"/>
                </a:solidFill>
                <a:latin typeface="Times New Roman" panose="02020603050405020304" pitchFamily="18" charset="0"/>
                <a:cs typeface="Times New Roman" panose="02020603050405020304" pitchFamily="18" charset="0"/>
              </a:rPr>
              <a:t>kế</a:t>
            </a:r>
            <a:r>
              <a:rPr lang="en-US" sz="2800" b="1" dirty="0">
                <a:solidFill>
                  <a:srgbClr val="D00C6E"/>
                </a:solidFill>
                <a:latin typeface="Times New Roman" panose="02020603050405020304" pitchFamily="18" charset="0"/>
                <a:cs typeface="Times New Roman" panose="02020603050405020304" pitchFamily="18" charset="0"/>
              </a:rPr>
              <a:t> </a:t>
            </a:r>
            <a:r>
              <a:rPr lang="en-US" sz="2800" b="1" dirty="0" err="1">
                <a:solidFill>
                  <a:srgbClr val="D00C6E"/>
                </a:solidFill>
                <a:latin typeface="Times New Roman" panose="02020603050405020304" pitchFamily="18" charset="0"/>
                <a:cs typeface="Times New Roman" panose="02020603050405020304" pitchFamily="18" charset="0"/>
              </a:rPr>
              <a:t>toán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cụ</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thể</a:t>
            </a:r>
            <a:r>
              <a:rPr lang="en-US" sz="2800" dirty="0" smtClean="0">
                <a:latin typeface="Times New Roman" panose="02020603050405020304" pitchFamily="18" charset="0"/>
                <a:cs typeface="Times New Roman" panose="02020603050405020304" pitchFamily="18" charset="0"/>
              </a:rPr>
              <a:t>.</a:t>
            </a:r>
          </a:p>
          <a:p>
            <a:pPr marL="82550" indent="0" algn="just">
              <a:buClr>
                <a:srgbClr val="2F20EC"/>
              </a:buClr>
              <a:buNone/>
            </a:pPr>
            <a:r>
              <a:rPr lang="en-US" sz="2800" dirty="0" err="1" smtClean="0">
                <a:latin typeface="Times New Roman" panose="02020603050405020304" pitchFamily="18" charset="0"/>
                <a:cs typeface="Times New Roman" panose="02020603050405020304" pitchFamily="18" charset="0"/>
              </a:rPr>
              <a:t>Mỗi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một</a:t>
            </a:r>
            <a:r>
              <a:rPr lang="en-US" sz="2800" dirty="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đối</a:t>
            </a:r>
            <a:r>
              <a:rPr lang="en-US" sz="2800" dirty="0" smtClean="0">
                <a:latin typeface="Times New Roman" panose="02020603050405020304" pitchFamily="18" charset="0"/>
                <a:cs typeface="Times New Roman" panose="02020603050405020304" pitchFamily="18" charset="0"/>
              </a:rPr>
              <a:t> t</a:t>
            </a:r>
            <a:r>
              <a:rPr lang="vi-VN" sz="2800" dirty="0" smtClean="0">
                <a:latin typeface="Times New Roman" panose="02020603050405020304" pitchFamily="18" charset="0"/>
                <a:cs typeface="Times New Roman" panose="02020603050405020304" pitchFamily="18" charset="0"/>
              </a:rPr>
              <a:t>ượng</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kế</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toán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riêng</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biệt</a:t>
            </a:r>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được</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mở</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một</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tài</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khoản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kế</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toán</a:t>
            </a:r>
            <a:r>
              <a:rPr lang="en-US" sz="2800" dirty="0" smtClean="0">
                <a:latin typeface="Times New Roman" panose="02020603050405020304" pitchFamily="18" charset="0"/>
                <a:cs typeface="Times New Roman" panose="02020603050405020304" pitchFamily="18" charset="0"/>
              </a:rPr>
              <a:t>.</a:t>
            </a:r>
          </a:p>
          <a:p>
            <a:pPr marL="82550" indent="0" algn="just">
              <a:buClr>
                <a:srgbClr val="2F20EC"/>
              </a:buClr>
              <a:buNone/>
            </a:pPr>
            <a:r>
              <a:rPr lang="en-US" sz="2800" dirty="0" err="1" smtClean="0">
                <a:latin typeface="Times New Roman" panose="02020603050405020304" pitchFamily="18" charset="0"/>
                <a:cs typeface="Times New Roman" panose="02020603050405020304" pitchFamily="18" charset="0"/>
              </a:rPr>
              <a:t>Tên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gọi</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tài</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khoản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kế</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toán</a:t>
            </a:r>
            <a:r>
              <a:rPr lang="en-US" sz="2800" dirty="0" smtClean="0">
                <a:latin typeface="Times New Roman" panose="02020603050405020304" pitchFamily="18" charset="0"/>
                <a:cs typeface="Times New Roman" panose="02020603050405020304" pitchFamily="18" charset="0"/>
              </a:rPr>
              <a:t>:</a:t>
            </a:r>
          </a:p>
          <a:p>
            <a:pPr marL="82550" indent="0" algn="just">
              <a:buClr>
                <a:srgbClr val="2F20EC"/>
              </a:buClr>
              <a:buNone/>
            </a:pPr>
            <a:r>
              <a:rPr lang="en-US" sz="2800" b="1" dirty="0" err="1" smtClean="0">
                <a:solidFill>
                  <a:srgbClr val="FF0000"/>
                </a:solidFill>
                <a:latin typeface="Times New Roman" panose="02020603050405020304" pitchFamily="18" charset="0"/>
                <a:cs typeface="Times New Roman" panose="02020603050405020304" pitchFamily="18" charset="0"/>
              </a:rPr>
              <a:t>Tài</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khoản</a:t>
            </a:r>
            <a:r>
              <a:rPr lang="en-US" sz="2800" b="1" dirty="0" smtClean="0">
                <a:solidFill>
                  <a:srgbClr val="FF0000"/>
                </a:solidFill>
                <a:latin typeface="Times New Roman" panose="02020603050405020304" pitchFamily="18" charset="0"/>
                <a:cs typeface="Times New Roman" panose="02020603050405020304" pitchFamily="18" charset="0"/>
              </a:rPr>
              <a:t> (TK) </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Tên</a:t>
            </a:r>
            <a:r>
              <a:rPr lang="en-US" sz="2800" b="1" dirty="0" smtClean="0">
                <a:solidFill>
                  <a:srgbClr val="FF0000"/>
                </a:solidFill>
                <a:latin typeface="Times New Roman" panose="02020603050405020304" pitchFamily="18" charset="0"/>
                <a:cs typeface="Times New Roman" panose="02020603050405020304" pitchFamily="18" charset="0"/>
              </a:rPr>
              <a:t> </a:t>
            </a:r>
            <a:r>
              <a:rPr lang="vi-VN" sz="2800" b="1" dirty="0" smtClean="0">
                <a:solidFill>
                  <a:srgbClr val="FF0000"/>
                </a:solidFill>
                <a:latin typeface="Times New Roman" panose="02020603050405020304" pitchFamily="18" charset="0"/>
                <a:cs typeface="Times New Roman" panose="02020603050405020304" pitchFamily="18" charset="0"/>
              </a:rPr>
              <a:t>đối</a:t>
            </a:r>
            <a:r>
              <a:rPr lang="en-US" sz="2800" b="1" dirty="0" smtClean="0">
                <a:solidFill>
                  <a:srgbClr val="FF0000"/>
                </a:solidFill>
                <a:latin typeface="Times New Roman" panose="02020603050405020304" pitchFamily="18" charset="0"/>
                <a:cs typeface="Times New Roman" panose="02020603050405020304" pitchFamily="18" charset="0"/>
              </a:rPr>
              <a:t> t</a:t>
            </a:r>
            <a:r>
              <a:rPr lang="vi-VN" sz="2800" b="1" dirty="0" smtClean="0">
                <a:solidFill>
                  <a:srgbClr val="FF0000"/>
                </a:solidFill>
                <a:latin typeface="Times New Roman" panose="02020603050405020304" pitchFamily="18" charset="0"/>
                <a:cs typeface="Times New Roman" panose="02020603050405020304" pitchFamily="18" charset="0"/>
              </a:rPr>
              <a:t>ượng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kế</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toán</a:t>
            </a:r>
            <a:endParaRPr lang="en-US" sz="2800" b="1" dirty="0" smtClean="0">
              <a:solidFill>
                <a:srgbClr val="FF0000"/>
              </a:solidFill>
              <a:latin typeface="Times New Roman" panose="02020603050405020304" pitchFamily="18" charset="0"/>
              <a:cs typeface="Times New Roman" panose="02020603050405020304" pitchFamily="18" charset="0"/>
            </a:endParaRPr>
          </a:p>
          <a:p>
            <a:pPr marL="82550" indent="0" algn="just">
              <a:buClr>
                <a:srgbClr val="2F20EC"/>
              </a:buClr>
              <a:buNone/>
            </a:pPr>
            <a:r>
              <a:rPr lang="en-US" sz="2800" dirty="0" err="1" smtClean="0">
                <a:latin typeface="Times New Roman" panose="02020603050405020304" pitchFamily="18" charset="0"/>
                <a:cs typeface="Times New Roman" panose="02020603050405020304" pitchFamily="18" charset="0"/>
              </a:rPr>
              <a:t>Ví</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dụ</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TK </a:t>
            </a:r>
            <a:r>
              <a:rPr lang="en-US" sz="2800" dirty="0" err="1" smtClean="0">
                <a:latin typeface="Times New Roman" panose="02020603050405020304" pitchFamily="18" charset="0"/>
                <a:cs typeface="Times New Roman" panose="02020603050405020304" pitchFamily="18" charset="0"/>
              </a:rPr>
              <a:t>tiền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mặt</a:t>
            </a:r>
            <a:endParaRPr lang="en-US" sz="2800" dirty="0" smtClean="0">
              <a:latin typeface="Times New Roman" panose="02020603050405020304" pitchFamily="18" charset="0"/>
              <a:cs typeface="Times New Roman" panose="02020603050405020304" pitchFamily="18" charset="0"/>
            </a:endParaRPr>
          </a:p>
          <a:p>
            <a:pPr marL="82550" indent="0" algn="just">
              <a:buClr>
                <a:srgbClr val="2F20EC"/>
              </a:buClr>
              <a:buNone/>
            </a:pP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TK </a:t>
            </a:r>
            <a:r>
              <a:rPr lang="en-US" sz="2800" dirty="0" err="1" smtClean="0">
                <a:latin typeface="Times New Roman" panose="02020603050405020304" pitchFamily="18" charset="0"/>
                <a:cs typeface="Times New Roman" panose="02020603050405020304" pitchFamily="18" charset="0"/>
              </a:rPr>
              <a:t>tiền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gửi</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ngân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hàng</a:t>
            </a:r>
            <a:endParaRPr lang="en-US" sz="2800" dirty="0" smtClean="0">
              <a:latin typeface="Times New Roman" panose="02020603050405020304" pitchFamily="18" charset="0"/>
              <a:cs typeface="Times New Roman" panose="02020603050405020304" pitchFamily="18" charset="0"/>
            </a:endParaRPr>
          </a:p>
          <a:p>
            <a:pPr marL="82550" indent="0" algn="just">
              <a:buClr>
                <a:srgbClr val="2F20EC"/>
              </a:buClr>
              <a:buNone/>
            </a:pPr>
            <a:r>
              <a:rPr lang="en-US" sz="2800" dirty="0">
                <a:latin typeface="Times New Roman" panose="02020603050405020304" pitchFamily="18" charset="0"/>
                <a:cs typeface="Times New Roman" panose="02020603050405020304" pitchFamily="18" charset="0"/>
              </a:rPr>
              <a:t>	   TK </a:t>
            </a:r>
            <a:r>
              <a:rPr lang="en-US" sz="2800" dirty="0" err="1" smtClean="0">
                <a:latin typeface="Times New Roman" panose="02020603050405020304" pitchFamily="18" charset="0"/>
                <a:cs typeface="Times New Roman" panose="02020603050405020304" pitchFamily="18" charset="0"/>
              </a:rPr>
              <a:t>tài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cố</a:t>
            </a:r>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đị</a:t>
            </a:r>
            <a:r>
              <a:rPr lang="en-US" sz="2800" dirty="0" err="1" smtClean="0">
                <a:latin typeface="Times New Roman" panose="02020603050405020304" pitchFamily="18" charset="0"/>
                <a:cs typeface="Times New Roman" panose="02020603050405020304" pitchFamily="18" charset="0"/>
              </a:rPr>
              <a:t>nh</a:t>
            </a:r>
            <a:r>
              <a:rPr lang="en-US" sz="2800" dirty="0" smtClean="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circle(in)">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circle(in)">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circle(in)">
                                      <p:cBhvr>
                                        <p:cTn id="32" dur="20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circle(in)">
                                      <p:cBhvr>
                                        <p:cTn id="37"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333375"/>
            <a:ext cx="7498080" cy="609600"/>
          </a:xfrm>
        </p:spPr>
        <p:txBody>
          <a:bodyPr>
            <a:normAutofit fontScale="90000"/>
          </a:bodyPr>
          <a:lstStyle/>
          <a:p>
            <a:r>
              <a:rPr lang="en-US" b="1" dirty="0">
                <a:solidFill>
                  <a:srgbClr val="FF0000"/>
                </a:solidFill>
                <a:latin typeface="Times New Roman" panose="02020603050405020304" pitchFamily="18" charset="0"/>
                <a:cs typeface="Times New Roman" panose="02020603050405020304" pitchFamily="18" charset="0"/>
              </a:rPr>
              <a:t>2</a:t>
            </a:r>
            <a:r>
              <a:rPr lang="en-US" b="1" dirty="0" smtClean="0">
                <a:solidFill>
                  <a:srgbClr val="FF0000"/>
                </a:solidFill>
                <a:latin typeface="Times New Roman" panose="02020603050405020304" pitchFamily="18" charset="0"/>
                <a:cs typeface="Times New Roman" panose="02020603050405020304" pitchFamily="18" charset="0"/>
              </a:rPr>
              <a:t>.1</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Tài</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khoản</a:t>
            </a:r>
            <a:r>
              <a:rPr lang="en-US" b="1" dirty="0">
                <a:solidFill>
                  <a:srgbClr val="FF0000"/>
                </a:solidFill>
                <a:latin typeface="Times New Roman" panose="02020603050405020304" pitchFamily="18" charset="0"/>
                <a:cs typeface="Times New Roman" panose="02020603050405020304" pitchFamily="18" charset="0"/>
              </a:rPr>
              <a:t> </a:t>
            </a:r>
            <a:br>
              <a:rPr lang="en-US" b="1" dirty="0">
                <a:solidFill>
                  <a:srgbClr val="FF0000"/>
                </a:solidFill>
                <a:latin typeface="Times New Roman" panose="02020603050405020304" pitchFamily="18" charset="0"/>
                <a:cs typeface="Times New Roman" panose="02020603050405020304" pitchFamily="18" charset="0"/>
              </a:rPr>
            </a:br>
            <a:r>
              <a:rPr lang="en-US" b="1" dirty="0">
                <a:solidFill>
                  <a:srgbClr val="FF0000"/>
                </a:solidFill>
                <a:latin typeface="Times New Roman" panose="02020603050405020304" pitchFamily="18" charset="0"/>
                <a:cs typeface="Times New Roman" panose="02020603050405020304" pitchFamily="18" charset="0"/>
              </a:rPr>
              <a:t>2</a:t>
            </a:r>
            <a:r>
              <a:rPr lang="en-US" b="1" dirty="0" smtClean="0">
                <a:solidFill>
                  <a:srgbClr val="FF0000"/>
                </a:solidFill>
                <a:latin typeface="Times New Roman" panose="02020603050405020304" pitchFamily="18" charset="0"/>
                <a:cs typeface="Times New Roman" panose="02020603050405020304" pitchFamily="18" charset="0"/>
              </a:rPr>
              <a:t>.1.1. </a:t>
            </a:r>
            <a:r>
              <a:rPr lang="en-US" b="1" dirty="0" err="1" smtClean="0">
                <a:solidFill>
                  <a:srgbClr val="FF0000"/>
                </a:solidFill>
                <a:latin typeface="Times New Roman" panose="02020603050405020304" pitchFamily="18" charset="0"/>
                <a:cs typeface="Times New Roman" panose="02020603050405020304" pitchFamily="18" charset="0"/>
              </a:rPr>
              <a:t>Khái</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niệm </a:t>
            </a:r>
            <a:r>
              <a:rPr lang="en-US" b="1" dirty="0" err="1">
                <a:solidFill>
                  <a:srgbClr val="FF0000"/>
                </a:solidFill>
                <a:latin typeface="Times New Roman" panose="02020603050405020304" pitchFamily="18" charset="0"/>
                <a:cs typeface="Times New Roman" panose="02020603050405020304" pitchFamily="18" charset="0"/>
                <a:sym typeface="+mn-ea"/>
              </a:rPr>
              <a:t>kế</a:t>
            </a:r>
            <a:r>
              <a:rPr lang="en-US" b="1" dirty="0">
                <a:solidFill>
                  <a:srgbClr val="FF0000"/>
                </a:solidFill>
                <a:latin typeface="Times New Roman" panose="02020603050405020304" pitchFamily="18" charset="0"/>
                <a:cs typeface="Times New Roman" panose="02020603050405020304" pitchFamily="18" charset="0"/>
                <a:sym typeface="+mn-ea"/>
              </a:rPr>
              <a:t> </a:t>
            </a:r>
            <a:r>
              <a:rPr lang="en-US" b="1" dirty="0" err="1">
                <a:solidFill>
                  <a:srgbClr val="FF0000"/>
                </a:solidFill>
                <a:latin typeface="Times New Roman" panose="02020603050405020304" pitchFamily="18" charset="0"/>
                <a:cs typeface="Times New Roman" panose="02020603050405020304" pitchFamily="18" charset="0"/>
                <a:sym typeface="+mn-ea"/>
              </a:rPr>
              <a:t>toán</a:t>
            </a:r>
            <a:endParaRPr lang="en-US" b="1"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078865" y="1204595"/>
            <a:ext cx="7790688" cy="5867400"/>
          </a:xfrm>
        </p:spPr>
        <p:txBody>
          <a:bodyPr>
            <a:noAutofit/>
          </a:bodyPr>
          <a:lstStyle/>
          <a:p>
            <a:pPr marL="82550" indent="0" algn="just">
              <a:buClr>
                <a:srgbClr val="2F20EC"/>
              </a:buClr>
              <a:buNone/>
            </a:pPr>
            <a:r>
              <a:rPr lang="en-US" sz="2800" b="1" dirty="0" err="1" smtClean="0">
                <a:solidFill>
                  <a:srgbClr val="FF0000"/>
                </a:solidFill>
                <a:latin typeface="Times New Roman" panose="02020603050405020304" pitchFamily="18" charset="0"/>
                <a:cs typeface="Times New Roman" panose="02020603050405020304" pitchFamily="18" charset="0"/>
              </a:rPr>
              <a:t>Số</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hiệu</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tài</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khoản</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kế</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toán</a:t>
            </a:r>
            <a:endParaRPr lang="en-US" sz="2800" b="1" dirty="0" smtClean="0">
              <a:solidFill>
                <a:srgbClr val="FF0000"/>
              </a:solidFill>
              <a:latin typeface="Times New Roman" panose="02020603050405020304" pitchFamily="18" charset="0"/>
              <a:cs typeface="Times New Roman" panose="02020603050405020304" pitchFamily="18" charset="0"/>
            </a:endParaRPr>
          </a:p>
          <a:p>
            <a:pPr algn="just">
              <a:buClr>
                <a:srgbClr val="2F20EC"/>
              </a:buClr>
              <a:buFontTx/>
              <a:buChar char="-"/>
            </a:pPr>
            <a:r>
              <a:rPr lang="en-US" sz="2800" b="1" dirty="0" err="1" smtClean="0">
                <a:solidFill>
                  <a:srgbClr val="FF0000"/>
                </a:solidFill>
                <a:latin typeface="Times New Roman" panose="02020603050405020304" pitchFamily="18" charset="0"/>
                <a:cs typeface="Times New Roman" panose="02020603050405020304" pitchFamily="18" charset="0"/>
              </a:rPr>
              <a:t>Mỗi</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tài</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khoản</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kế</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toán</a:t>
            </a:r>
            <a:r>
              <a:rPr lang="en-US" sz="2800" b="1" dirty="0" smtClean="0">
                <a:solidFill>
                  <a:srgbClr val="FF0000"/>
                </a:solidFill>
                <a:latin typeface="Times New Roman" panose="02020603050405020304" pitchFamily="18" charset="0"/>
                <a:cs typeface="Times New Roman" panose="02020603050405020304" pitchFamily="18" charset="0"/>
              </a:rPr>
              <a:t> </a:t>
            </a:r>
            <a:r>
              <a:rPr lang="vi-VN" sz="2800" b="1" dirty="0" smtClean="0">
                <a:solidFill>
                  <a:srgbClr val="FF0000"/>
                </a:solidFill>
                <a:latin typeface="Times New Roman" panose="02020603050405020304" pitchFamily="18" charset="0"/>
                <a:cs typeface="Times New Roman" panose="02020603050405020304" pitchFamily="18" charset="0"/>
              </a:rPr>
              <a:t>được</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gắn</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cho</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một</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số</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hiệu</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tài</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khoản</a:t>
            </a:r>
            <a:r>
              <a:rPr lang="en-US" sz="2800" b="1" dirty="0" smtClean="0">
                <a:solidFill>
                  <a:srgbClr val="FF0000"/>
                </a:solidFill>
                <a:latin typeface="Times New Roman" panose="02020603050405020304" pitchFamily="18" charset="0"/>
                <a:cs typeface="Times New Roman" panose="02020603050405020304" pitchFamily="18" charset="0"/>
              </a:rPr>
              <a:t>.</a:t>
            </a:r>
          </a:p>
          <a:p>
            <a:pPr marL="82550" indent="0" algn="just">
              <a:buClr>
                <a:srgbClr val="2F20EC"/>
              </a:buClr>
              <a:buNone/>
            </a:pPr>
            <a:endParaRPr lang="en-US" sz="2800" b="1" dirty="0" smtClean="0">
              <a:solidFill>
                <a:srgbClr val="FF0000"/>
              </a:solidFill>
              <a:latin typeface="Times New Roman" panose="02020603050405020304" pitchFamily="18" charset="0"/>
              <a:cs typeface="Times New Roman" panose="02020603050405020304" pitchFamily="18" charset="0"/>
            </a:endParaRPr>
          </a:p>
          <a:p>
            <a:pPr marL="82550" indent="0" algn="just">
              <a:buClr>
                <a:srgbClr val="2F20EC"/>
              </a:buClr>
              <a:buNone/>
            </a:pPr>
            <a:r>
              <a:rPr lang="en-US" sz="2800" u="sng" dirty="0" err="1">
                <a:solidFill>
                  <a:srgbClr val="FF0000"/>
                </a:solidFill>
                <a:latin typeface="Times New Roman" panose="02020603050405020304" pitchFamily="18" charset="0"/>
                <a:cs typeface="Times New Roman" panose="02020603050405020304" pitchFamily="18" charset="0"/>
              </a:rPr>
              <a:t>Ví</a:t>
            </a:r>
            <a:r>
              <a:rPr lang="en-US" sz="2800" u="sng" dirty="0">
                <a:solidFill>
                  <a:srgbClr val="FF0000"/>
                </a:solidFill>
                <a:latin typeface="Times New Roman" panose="02020603050405020304" pitchFamily="18" charset="0"/>
                <a:cs typeface="Times New Roman" panose="02020603050405020304" pitchFamily="18" charset="0"/>
              </a:rPr>
              <a:t> </a:t>
            </a:r>
            <a:r>
              <a:rPr lang="en-US" sz="2800" u="sng" dirty="0" err="1">
                <a:solidFill>
                  <a:srgbClr val="FF0000"/>
                </a:solidFill>
                <a:latin typeface="Times New Roman" panose="02020603050405020304" pitchFamily="18" charset="0"/>
                <a:cs typeface="Times New Roman" panose="02020603050405020304" pitchFamily="18" charset="0"/>
              </a:rPr>
              <a:t>dụ</a:t>
            </a:r>
            <a:r>
              <a:rPr lang="en-US" sz="2800" u="sng" dirty="0">
                <a:solidFill>
                  <a:srgbClr val="FF0000"/>
                </a:solidFill>
                <a:latin typeface="Times New Roman" panose="02020603050405020304" pitchFamily="18" charset="0"/>
                <a:cs typeface="Times New Roman" panose="02020603050405020304" pitchFamily="18" charset="0"/>
              </a:rPr>
              <a:t>:</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Tài</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khoản</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t>
            </a:r>
            <a:r>
              <a:rPr lang="en-US" sz="2800" dirty="0" err="1" smtClean="0">
                <a:latin typeface="Times New Roman" panose="02020603050405020304" pitchFamily="18" charset="0"/>
                <a:cs typeface="Times New Roman" panose="02020603050405020304" pitchFamily="18" charset="0"/>
              </a:rPr>
              <a:t>iền</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mặt</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-&gt; TK 111</a:t>
            </a:r>
            <a:endParaRPr lang="en-US" sz="2800" dirty="0">
              <a:latin typeface="Times New Roman" panose="02020603050405020304" pitchFamily="18" charset="0"/>
              <a:cs typeface="Times New Roman" panose="02020603050405020304" pitchFamily="18" charset="0"/>
            </a:endParaRPr>
          </a:p>
          <a:p>
            <a:pPr marL="82550" indent="0" algn="just">
              <a:buClr>
                <a:srgbClr val="2F20EC"/>
              </a:buClr>
              <a:buNone/>
            </a:pPr>
            <a:r>
              <a:rPr lang="en-US" sz="2800" dirty="0" err="1" smtClean="0">
                <a:latin typeface="Times New Roman" panose="02020603050405020304" pitchFamily="18" charset="0"/>
                <a:cs typeface="Times New Roman" panose="02020603050405020304" pitchFamily="18" charset="0"/>
              </a:rPr>
              <a:t>Tài</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khoản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tiền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gửi</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ngân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hàng</a:t>
            </a:r>
            <a:r>
              <a:rPr lang="en-US" sz="2800" dirty="0" smtClean="0">
                <a:latin typeface="Times New Roman" panose="02020603050405020304" pitchFamily="18" charset="0"/>
                <a:cs typeface="Times New Roman" panose="02020603050405020304" pitchFamily="18" charset="0"/>
              </a:rPr>
              <a:t>-&gt; TK 112</a:t>
            </a:r>
          </a:p>
          <a:p>
            <a:pPr marL="82550" indent="0" algn="just">
              <a:buClr>
                <a:srgbClr val="2F20EC"/>
              </a:buClr>
              <a:buNone/>
            </a:pPr>
            <a:r>
              <a:rPr lang="en-US" sz="2800" dirty="0" err="1" smtClean="0">
                <a:latin typeface="Times New Roman" panose="02020603050405020304" pitchFamily="18" charset="0"/>
                <a:cs typeface="Times New Roman" panose="02020603050405020304" pitchFamily="18" charset="0"/>
              </a:rPr>
              <a:t>Tài</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khoản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tài</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cố</a:t>
            </a:r>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đị</a:t>
            </a:r>
            <a:r>
              <a:rPr lang="en-US" sz="2800" dirty="0" err="1" smtClean="0">
                <a:latin typeface="Times New Roman" panose="02020603050405020304" pitchFamily="18" charset="0"/>
                <a:cs typeface="Times New Roman" panose="02020603050405020304" pitchFamily="18" charset="0"/>
              </a:rPr>
              <a:t>nh</a:t>
            </a:r>
            <a:r>
              <a:rPr lang="en-US" sz="2800" dirty="0" smtClean="0">
                <a:latin typeface="Times New Roman" panose="02020603050405020304" pitchFamily="18" charset="0"/>
                <a:cs typeface="Times New Roman" panose="02020603050405020304" pitchFamily="18" charset="0"/>
              </a:rPr>
              <a:t>-&gt; TK 211</a:t>
            </a:r>
            <a:endParaRPr lang="en-US" sz="2800" dirty="0">
              <a:latin typeface="Times New Roman" panose="02020603050405020304" pitchFamily="18" charset="0"/>
              <a:cs typeface="Times New Roman" panose="02020603050405020304" pitchFamily="18" charset="0"/>
            </a:endParaRPr>
          </a:p>
          <a:p>
            <a:pPr algn="just">
              <a:buClr>
                <a:srgbClr val="2F20EC"/>
              </a:buClr>
              <a:buFontTx/>
              <a:buChar char="-"/>
            </a:pPr>
            <a:endParaRPr lang="en-US" sz="2800" b="1" dirty="0" smtClean="0">
              <a:solidFill>
                <a:srgbClr val="FF0000"/>
              </a:solidFill>
              <a:latin typeface="Times New Roman" panose="02020603050405020304" pitchFamily="18" charset="0"/>
              <a:cs typeface="Times New Roman" panose="02020603050405020304" pitchFamily="18" charset="0"/>
            </a:endParaRPr>
          </a:p>
          <a:p>
            <a:pPr marL="82550" indent="0" algn="just">
              <a:buClr>
                <a:srgbClr val="2F20EC"/>
              </a:buClr>
              <a:buNone/>
            </a:pPr>
            <a:endParaRPr lang="en-US" sz="2800" b="1" dirty="0">
              <a:solidFill>
                <a:srgbClr val="FF000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circle(in)">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circle(in)">
                                      <p:cBhvr>
                                        <p:cTn id="22" dur="20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circle(in)">
                                      <p:cBhvr>
                                        <p:cTn id="27"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1" name="Slide Number Placeholder 5"/>
          <p:cNvSpPr>
            <a:spLocks noGrp="1"/>
          </p:cNvSpPr>
          <p:nvPr>
            <p:ph type="sldNum" sz="quarter" idx="12"/>
          </p:nvPr>
        </p:nvSpPr>
        <p:spPr>
          <a:noFill/>
        </p:spPr>
        <p:txBody>
          <a:bodyPr/>
          <a:lstStyle/>
          <a:p>
            <a:fld id="{A520832C-4C2B-46C0-AE18-7BD17998A054}" type="slidenum">
              <a:rPr lang="en-US" smtClean="0"/>
              <a:t>6</a:t>
            </a:fld>
            <a:endParaRPr lang="en-US" smtClean="0"/>
          </a:p>
        </p:txBody>
      </p:sp>
      <p:sp>
        <p:nvSpPr>
          <p:cNvPr id="324610" name="Rectangle 2"/>
          <p:cNvSpPr>
            <a:spLocks noGrp="1" noChangeArrowheads="1"/>
          </p:cNvSpPr>
          <p:nvPr>
            <p:ph type="title"/>
          </p:nvPr>
        </p:nvSpPr>
        <p:spPr>
          <a:xfrm>
            <a:off x="1338580" y="-71755"/>
            <a:ext cx="7498080" cy="614680"/>
          </a:xfrm>
        </p:spPr>
        <p:txBody>
          <a:bodyPr/>
          <a:lstStyle/>
          <a:p>
            <a:pPr eaLnBrk="1" hangingPunct="1"/>
            <a:r>
              <a:rPr lang="en-US" sz="2800" b="1" dirty="0" smtClean="0">
                <a:solidFill>
                  <a:srgbClr val="FF0000"/>
                </a:solidFill>
                <a:latin typeface="Times New Roman" panose="02020603050405020304" pitchFamily="18" charset="0"/>
                <a:cs typeface="Times New Roman" panose="02020603050405020304" pitchFamily="18" charset="0"/>
                <a:sym typeface="+mn-ea"/>
              </a:rPr>
              <a:t>2.1.2. Phân </a:t>
            </a:r>
            <a:r>
              <a:rPr lang="en-US" sz="2800" b="1" dirty="0" err="1" smtClean="0">
                <a:solidFill>
                  <a:srgbClr val="FF0000"/>
                </a:solidFill>
                <a:latin typeface="Times New Roman" panose="02020603050405020304" pitchFamily="18" charset="0"/>
                <a:cs typeface="Times New Roman" panose="02020603050405020304" pitchFamily="18" charset="0"/>
                <a:sym typeface="+mn-ea"/>
              </a:rPr>
              <a:t>loại</a:t>
            </a:r>
            <a:r>
              <a:rPr lang="en-US" sz="2800" b="1" dirty="0" smtClean="0">
                <a:solidFill>
                  <a:srgbClr val="FF0000"/>
                </a:solidFill>
                <a:latin typeface="Times New Roman" panose="02020603050405020304" pitchFamily="18" charset="0"/>
                <a:cs typeface="Times New Roman" panose="02020603050405020304" pitchFamily="18" charset="0"/>
                <a:sym typeface="+mn-ea"/>
              </a:rPr>
              <a:t> </a:t>
            </a:r>
            <a:r>
              <a:rPr lang="en-US" sz="2800" b="1" dirty="0" err="1" smtClean="0">
                <a:solidFill>
                  <a:srgbClr val="FF0000"/>
                </a:solidFill>
                <a:latin typeface="Times New Roman" panose="02020603050405020304" pitchFamily="18" charset="0"/>
                <a:cs typeface="Times New Roman" panose="02020603050405020304" pitchFamily="18" charset="0"/>
                <a:sym typeface="+mn-ea"/>
              </a:rPr>
              <a:t>tài</a:t>
            </a:r>
            <a:r>
              <a:rPr lang="en-US" sz="2800" b="1" dirty="0" smtClean="0">
                <a:solidFill>
                  <a:srgbClr val="FF0000"/>
                </a:solidFill>
                <a:latin typeface="Times New Roman" panose="02020603050405020304" pitchFamily="18" charset="0"/>
                <a:cs typeface="Times New Roman" panose="02020603050405020304" pitchFamily="18" charset="0"/>
                <a:sym typeface="+mn-ea"/>
              </a:rPr>
              <a:t> </a:t>
            </a:r>
            <a:r>
              <a:rPr lang="en-US" sz="2800" b="1" dirty="0" err="1" smtClean="0">
                <a:solidFill>
                  <a:srgbClr val="FF0000"/>
                </a:solidFill>
                <a:latin typeface="Times New Roman" panose="02020603050405020304" pitchFamily="18" charset="0"/>
                <a:cs typeface="Times New Roman" panose="02020603050405020304" pitchFamily="18" charset="0"/>
                <a:sym typeface="+mn-ea"/>
              </a:rPr>
              <a:t>khoản</a:t>
            </a:r>
            <a:endParaRPr lang="en-US" sz="2800" smtClean="0"/>
          </a:p>
        </p:txBody>
      </p:sp>
      <p:sp>
        <p:nvSpPr>
          <p:cNvPr id="324611" name="Rectangle 3"/>
          <p:cNvSpPr>
            <a:spLocks noGrp="1" noChangeArrowheads="1"/>
          </p:cNvSpPr>
          <p:nvPr>
            <p:ph type="body" idx="1"/>
          </p:nvPr>
        </p:nvSpPr>
        <p:spPr/>
        <p:txBody>
          <a:bodyPr/>
          <a:lstStyle/>
          <a:p>
            <a:pPr eaLnBrk="1" hangingPunct="1">
              <a:buFont typeface="Wingdings" panose="05000000000000000000" pitchFamily="2" charset="2"/>
              <a:buNone/>
            </a:pPr>
            <a:r>
              <a:rPr lang="en-US" smtClean="0"/>
              <a:t> </a:t>
            </a:r>
          </a:p>
        </p:txBody>
      </p:sp>
      <p:sp>
        <p:nvSpPr>
          <p:cNvPr id="324612" name="AutoShape 4"/>
          <p:cNvSpPr>
            <a:spLocks noChangeArrowheads="1"/>
          </p:cNvSpPr>
          <p:nvPr/>
        </p:nvSpPr>
        <p:spPr bwMode="auto">
          <a:xfrm>
            <a:off x="-56515" y="809625"/>
            <a:ext cx="2478405" cy="1941195"/>
          </a:xfrm>
          <a:prstGeom prst="bevel">
            <a:avLst>
              <a:gd name="adj" fmla="val 12500"/>
            </a:avLst>
          </a:prstGeom>
          <a:solidFill>
            <a:srgbClr val="008000"/>
          </a:solidFill>
          <a:ln w="28575">
            <a:solidFill>
              <a:schemeClr val="bg1"/>
            </a:solidFill>
            <a:miter lim="800000"/>
          </a:ln>
        </p:spPr>
        <p:txBody>
          <a:bodyPr wrap="none" anchor="ctr"/>
          <a:lstStyle/>
          <a:p>
            <a:pPr algn="ctr" eaLnBrk="0" hangingPunct="0">
              <a:lnSpc>
                <a:spcPct val="100000"/>
              </a:lnSpc>
              <a:spcBef>
                <a:spcPct val="0"/>
              </a:spcBef>
              <a:spcAft>
                <a:spcPct val="0"/>
              </a:spcAft>
              <a:buFontTx/>
              <a:buNone/>
            </a:pPr>
            <a:r>
              <a:rPr lang="en-US" sz="2400" b="1">
                <a:solidFill>
                  <a:schemeClr val="bg1"/>
                </a:solidFill>
                <a:latin typeface="Times New Roman" panose="02020603050405020304" pitchFamily="18" charset="0"/>
                <a:cs typeface="Times New Roman" panose="02020603050405020304" pitchFamily="18" charset="0"/>
              </a:rPr>
              <a:t>NỘI DUNG</a:t>
            </a:r>
            <a:br>
              <a:rPr lang="en-US" sz="2400" b="1">
                <a:solidFill>
                  <a:schemeClr val="bg1"/>
                </a:solidFill>
                <a:latin typeface="Times New Roman" panose="02020603050405020304" pitchFamily="18" charset="0"/>
                <a:cs typeface="Times New Roman" panose="02020603050405020304" pitchFamily="18" charset="0"/>
              </a:rPr>
            </a:br>
            <a:r>
              <a:rPr lang="en-US" sz="2400" b="1">
                <a:solidFill>
                  <a:schemeClr val="bg1"/>
                </a:solidFill>
                <a:latin typeface="Times New Roman" panose="02020603050405020304" pitchFamily="18" charset="0"/>
                <a:cs typeface="Times New Roman" panose="02020603050405020304" pitchFamily="18" charset="0"/>
              </a:rPr>
              <a:t>KINH TẾ</a:t>
            </a:r>
          </a:p>
        </p:txBody>
      </p:sp>
      <p:sp>
        <p:nvSpPr>
          <p:cNvPr id="324613" name="AutoShape 5"/>
          <p:cNvSpPr>
            <a:spLocks noChangeArrowheads="1"/>
          </p:cNvSpPr>
          <p:nvPr/>
        </p:nvSpPr>
        <p:spPr bwMode="auto">
          <a:xfrm>
            <a:off x="2726690" y="809625"/>
            <a:ext cx="2062480" cy="1941195"/>
          </a:xfrm>
          <a:prstGeom prst="bevel">
            <a:avLst>
              <a:gd name="adj" fmla="val 12500"/>
            </a:avLst>
          </a:prstGeom>
          <a:solidFill>
            <a:srgbClr val="D00C6E"/>
          </a:solidFill>
          <a:ln w="28575">
            <a:solidFill>
              <a:schemeClr val="bg1"/>
            </a:solidFill>
            <a:miter lim="800000"/>
          </a:ln>
        </p:spPr>
        <p:txBody>
          <a:bodyPr wrap="none" anchor="ctr"/>
          <a:lstStyle/>
          <a:p>
            <a:pPr algn="ctr" eaLnBrk="0" hangingPunct="0">
              <a:lnSpc>
                <a:spcPct val="100000"/>
              </a:lnSpc>
              <a:spcBef>
                <a:spcPct val="0"/>
              </a:spcBef>
              <a:spcAft>
                <a:spcPct val="0"/>
              </a:spcAft>
              <a:buFontTx/>
              <a:buNone/>
            </a:pPr>
            <a:r>
              <a:rPr lang="vi-VN" sz="2200" b="1" dirty="0" smtClean="0">
                <a:solidFill>
                  <a:schemeClr val="bg1"/>
                </a:solidFill>
              </a:rPr>
              <a:t>Công dụng </a:t>
            </a:r>
          </a:p>
          <a:p>
            <a:pPr algn="ctr" eaLnBrk="0" hangingPunct="0">
              <a:lnSpc>
                <a:spcPct val="100000"/>
              </a:lnSpc>
              <a:spcBef>
                <a:spcPct val="0"/>
              </a:spcBef>
              <a:spcAft>
                <a:spcPct val="0"/>
              </a:spcAft>
              <a:buFontTx/>
              <a:buNone/>
            </a:pPr>
            <a:r>
              <a:rPr lang="vi-VN" sz="2200" b="1" dirty="0" smtClean="0">
                <a:solidFill>
                  <a:schemeClr val="bg1"/>
                </a:solidFill>
              </a:rPr>
              <a:t>và kết cấu</a:t>
            </a:r>
            <a:endParaRPr lang="en-US" sz="2200" dirty="0">
              <a:solidFill>
                <a:schemeClr val="bg1"/>
              </a:solidFill>
            </a:endParaRPr>
          </a:p>
        </p:txBody>
      </p:sp>
      <p:sp>
        <p:nvSpPr>
          <p:cNvPr id="324614" name="AutoShape 6"/>
          <p:cNvSpPr>
            <a:spLocks noChangeArrowheads="1"/>
          </p:cNvSpPr>
          <p:nvPr/>
        </p:nvSpPr>
        <p:spPr bwMode="auto">
          <a:xfrm>
            <a:off x="5100955" y="809625"/>
            <a:ext cx="2038350" cy="1941195"/>
          </a:xfrm>
          <a:prstGeom prst="bevel">
            <a:avLst>
              <a:gd name="adj" fmla="val 12500"/>
            </a:avLst>
          </a:prstGeom>
          <a:solidFill>
            <a:schemeClr val="accent2">
              <a:lumMod val="20000"/>
              <a:lumOff val="80000"/>
            </a:schemeClr>
          </a:solidFill>
          <a:ln w="28575">
            <a:solidFill>
              <a:schemeClr val="bg1"/>
            </a:solidFill>
            <a:miter lim="800000"/>
          </a:ln>
        </p:spPr>
        <p:txBody>
          <a:bodyPr wrap="none" anchor="ctr"/>
          <a:lstStyle/>
          <a:p>
            <a:pPr algn="ctr" eaLnBrk="0" hangingPunct="0">
              <a:lnSpc>
                <a:spcPct val="100000"/>
              </a:lnSpc>
              <a:spcBef>
                <a:spcPct val="0"/>
              </a:spcBef>
              <a:spcAft>
                <a:spcPct val="0"/>
              </a:spcAft>
              <a:buFontTx/>
              <a:buNone/>
            </a:pPr>
            <a:r>
              <a:rPr lang="en-US" sz="2000" b="1" dirty="0">
                <a:solidFill>
                  <a:srgbClr val="0070C0"/>
                </a:solidFill>
                <a:latin typeface="Times New Roman" panose="02020603050405020304" pitchFamily="18" charset="0"/>
                <a:cs typeface="Times New Roman" panose="02020603050405020304" pitchFamily="18" charset="0"/>
              </a:rPr>
              <a:t>MỐI QUAN HỆ </a:t>
            </a:r>
          </a:p>
          <a:p>
            <a:pPr algn="ctr" eaLnBrk="0" hangingPunct="0">
              <a:lnSpc>
                <a:spcPct val="100000"/>
              </a:lnSpc>
              <a:spcBef>
                <a:spcPct val="0"/>
              </a:spcBef>
              <a:spcAft>
                <a:spcPct val="0"/>
              </a:spcAft>
              <a:buFontTx/>
              <a:buNone/>
            </a:pPr>
            <a:r>
              <a:rPr lang="en-US" sz="2000" b="1" dirty="0">
                <a:solidFill>
                  <a:srgbClr val="0070C0"/>
                </a:solidFill>
                <a:latin typeface="Times New Roman" panose="02020603050405020304" pitchFamily="18" charset="0"/>
                <a:cs typeface="Times New Roman" panose="02020603050405020304" pitchFamily="18" charset="0"/>
              </a:rPr>
              <a:t>VỚI</a:t>
            </a:r>
          </a:p>
          <a:p>
            <a:pPr algn="ctr" eaLnBrk="0" hangingPunct="0">
              <a:lnSpc>
                <a:spcPct val="100000"/>
              </a:lnSpc>
              <a:spcBef>
                <a:spcPct val="0"/>
              </a:spcBef>
              <a:spcAft>
                <a:spcPct val="0"/>
              </a:spcAft>
              <a:buFontTx/>
              <a:buNone/>
            </a:pPr>
            <a:r>
              <a:rPr lang="en-US" sz="2000" b="1" dirty="0">
                <a:solidFill>
                  <a:srgbClr val="0070C0"/>
                </a:solidFill>
                <a:latin typeface="Times New Roman" panose="02020603050405020304" pitchFamily="18" charset="0"/>
                <a:cs typeface="Times New Roman" panose="02020603050405020304" pitchFamily="18" charset="0"/>
              </a:rPr>
              <a:t>BCTC</a:t>
            </a:r>
          </a:p>
        </p:txBody>
      </p:sp>
      <p:sp>
        <p:nvSpPr>
          <p:cNvPr id="324615" name="Rectangle 7"/>
          <p:cNvSpPr>
            <a:spLocks noChangeArrowheads="1"/>
          </p:cNvSpPr>
          <p:nvPr/>
        </p:nvSpPr>
        <p:spPr bwMode="auto">
          <a:xfrm>
            <a:off x="60960" y="2569845"/>
            <a:ext cx="2138045" cy="3919220"/>
          </a:xfrm>
          <a:prstGeom prst="rect">
            <a:avLst/>
          </a:prstGeom>
          <a:solidFill>
            <a:schemeClr val="bg1"/>
          </a:solidFill>
          <a:ln w="28575">
            <a:solidFill>
              <a:schemeClr val="tx1"/>
            </a:solidFill>
            <a:miter lim="800000"/>
          </a:ln>
        </p:spPr>
        <p:txBody>
          <a:bodyPr wrap="none"/>
          <a:lstStyle/>
          <a:p>
            <a:pPr eaLnBrk="0" hangingPunct="0">
              <a:lnSpc>
                <a:spcPct val="110000"/>
              </a:lnSpc>
              <a:spcAft>
                <a:spcPct val="25000"/>
              </a:spcAft>
              <a:buFontTx/>
              <a:buNone/>
            </a:pPr>
            <a:r>
              <a:rPr lang="en-US" sz="2400">
                <a:solidFill>
                  <a:srgbClr val="339933"/>
                </a:solidFill>
                <a:latin typeface="Times New Roman" panose="02020603050405020304" pitchFamily="18" charset="0"/>
                <a:cs typeface="Times New Roman" panose="02020603050405020304" pitchFamily="18" charset="0"/>
              </a:rPr>
              <a:t>-TK TS</a:t>
            </a:r>
          </a:p>
          <a:p>
            <a:pPr eaLnBrk="0" hangingPunct="0">
              <a:lnSpc>
                <a:spcPct val="110000"/>
              </a:lnSpc>
              <a:spcAft>
                <a:spcPct val="25000"/>
              </a:spcAft>
              <a:buFontTx/>
              <a:buChar char="-"/>
            </a:pPr>
            <a:r>
              <a:rPr lang="en-US" sz="2400">
                <a:solidFill>
                  <a:srgbClr val="339933"/>
                </a:solidFill>
                <a:latin typeface="Times New Roman" panose="02020603050405020304" pitchFamily="18" charset="0"/>
                <a:cs typeface="Times New Roman" panose="02020603050405020304" pitchFamily="18" charset="0"/>
              </a:rPr>
              <a:t>TK NV</a:t>
            </a:r>
          </a:p>
          <a:p>
            <a:pPr eaLnBrk="0" hangingPunct="0">
              <a:lnSpc>
                <a:spcPct val="110000"/>
              </a:lnSpc>
              <a:spcAft>
                <a:spcPct val="25000"/>
              </a:spcAft>
              <a:buFontTx/>
              <a:buChar char="-"/>
            </a:pPr>
            <a:r>
              <a:rPr lang="en-US" sz="2400">
                <a:solidFill>
                  <a:srgbClr val="339933"/>
                </a:solidFill>
                <a:latin typeface="Times New Roman" panose="02020603050405020304" pitchFamily="18" charset="0"/>
                <a:cs typeface="Times New Roman" panose="02020603050405020304" pitchFamily="18" charset="0"/>
              </a:rPr>
              <a:t>TK trung gian</a:t>
            </a:r>
          </a:p>
        </p:txBody>
      </p:sp>
      <p:sp>
        <p:nvSpPr>
          <p:cNvPr id="324616" name="Rectangle 8"/>
          <p:cNvSpPr>
            <a:spLocks noChangeArrowheads="1"/>
          </p:cNvSpPr>
          <p:nvPr/>
        </p:nvSpPr>
        <p:spPr bwMode="auto">
          <a:xfrm>
            <a:off x="2726690" y="2750820"/>
            <a:ext cx="2145665" cy="3919220"/>
          </a:xfrm>
          <a:prstGeom prst="rect">
            <a:avLst/>
          </a:prstGeom>
          <a:solidFill>
            <a:schemeClr val="bg1"/>
          </a:solidFill>
          <a:ln w="28575" algn="ctr">
            <a:solidFill>
              <a:schemeClr val="tx1"/>
            </a:solidFill>
            <a:miter lim="800000"/>
          </a:ln>
        </p:spPr>
        <p:txBody>
          <a:bodyPr wrap="none"/>
          <a:lstStyle/>
          <a:p>
            <a:pPr eaLnBrk="0" hangingPunct="0">
              <a:lnSpc>
                <a:spcPct val="105000"/>
              </a:lnSpc>
              <a:spcBef>
                <a:spcPct val="20000"/>
              </a:spcBef>
              <a:spcAft>
                <a:spcPct val="20000"/>
              </a:spcAft>
              <a:buFontTx/>
              <a:buChar char="-"/>
            </a:pPr>
            <a:r>
              <a:rPr lang="en-US" sz="2400" dirty="0">
                <a:solidFill>
                  <a:srgbClr val="339933"/>
                </a:solidFill>
                <a:latin typeface="Times New Roman" panose="02020603050405020304" pitchFamily="18" charset="0"/>
                <a:cs typeface="Times New Roman" panose="02020603050405020304" pitchFamily="18" charset="0"/>
              </a:rPr>
              <a:t> </a:t>
            </a:r>
            <a:r>
              <a:rPr lang="vi-VN" sz="2400" dirty="0" smtClean="0">
                <a:solidFill>
                  <a:srgbClr val="339933"/>
                </a:solidFill>
                <a:latin typeface="Times New Roman" panose="02020603050405020304" pitchFamily="18" charset="0"/>
                <a:cs typeface="Times New Roman" panose="02020603050405020304" pitchFamily="18" charset="0"/>
              </a:rPr>
              <a:t>TK</a:t>
            </a:r>
            <a:r>
              <a:rPr lang="vi-VN" sz="2400" dirty="0" smtClean="0">
                <a:solidFill>
                  <a:srgbClr val="339933"/>
                </a:solidFill>
                <a:latin typeface="Times New Roman" panose="02020603050405020304" pitchFamily="18" charset="0"/>
                <a:cs typeface="Times New Roman" panose="02020603050405020304" pitchFamily="18" charset="0"/>
              </a:rPr>
              <a:t> </a:t>
            </a:r>
            <a:r>
              <a:rPr lang="vi-VN" sz="2400" dirty="0">
                <a:solidFill>
                  <a:srgbClr val="339933"/>
                </a:solidFill>
                <a:latin typeface="Times New Roman" panose="02020603050405020304" pitchFamily="18" charset="0"/>
                <a:cs typeface="Times New Roman" panose="02020603050405020304" pitchFamily="18" charset="0"/>
              </a:rPr>
              <a:t>chủ </a:t>
            </a:r>
            <a:r>
              <a:rPr lang="vi-VN" sz="2400" dirty="0" smtClean="0">
                <a:solidFill>
                  <a:srgbClr val="339933"/>
                </a:solidFill>
                <a:latin typeface="Times New Roman" panose="02020603050405020304" pitchFamily="18" charset="0"/>
                <a:cs typeface="Times New Roman" panose="02020603050405020304" pitchFamily="18" charset="0"/>
              </a:rPr>
              <a:t>yếu</a:t>
            </a:r>
          </a:p>
          <a:p>
            <a:pPr indent="0" eaLnBrk="0" hangingPunct="0">
              <a:lnSpc>
                <a:spcPct val="105000"/>
              </a:lnSpc>
              <a:spcBef>
                <a:spcPct val="20000"/>
              </a:spcBef>
              <a:spcAft>
                <a:spcPct val="20000"/>
              </a:spcAft>
              <a:buFontTx/>
              <a:buNone/>
            </a:pPr>
            <a:r>
              <a:rPr lang="en-US" sz="2400" dirty="0" smtClean="0">
                <a:solidFill>
                  <a:srgbClr val="339933"/>
                </a:solidFill>
                <a:latin typeface="Times New Roman" panose="02020603050405020304" pitchFamily="18" charset="0"/>
                <a:cs typeface="Times New Roman" panose="02020603050405020304" pitchFamily="18" charset="0"/>
              </a:rPr>
              <a:t>+ </a:t>
            </a:r>
            <a:r>
              <a:rPr lang="en-US" sz="2400" dirty="0">
                <a:solidFill>
                  <a:srgbClr val="339933"/>
                </a:solidFill>
                <a:latin typeface="Times New Roman" panose="02020603050405020304" pitchFamily="18" charset="0"/>
                <a:cs typeface="Times New Roman" panose="02020603050405020304" pitchFamily="18" charset="0"/>
              </a:rPr>
              <a:t>TK TS</a:t>
            </a:r>
          </a:p>
          <a:p>
            <a:pPr indent="0" eaLnBrk="0" hangingPunct="0">
              <a:lnSpc>
                <a:spcPct val="105000"/>
              </a:lnSpc>
              <a:spcBef>
                <a:spcPct val="20000"/>
              </a:spcBef>
              <a:spcAft>
                <a:spcPct val="20000"/>
              </a:spcAft>
              <a:buFontTx/>
              <a:buNone/>
            </a:pPr>
            <a:r>
              <a:rPr lang="en-US" sz="2400" dirty="0">
                <a:solidFill>
                  <a:srgbClr val="339933"/>
                </a:solidFill>
                <a:latin typeface="Times New Roman" panose="02020603050405020304" pitchFamily="18" charset="0"/>
                <a:cs typeface="Times New Roman" panose="02020603050405020304" pitchFamily="18" charset="0"/>
              </a:rPr>
              <a:t>+ TK NV</a:t>
            </a:r>
          </a:p>
          <a:p>
            <a:pPr indent="0" eaLnBrk="0" hangingPunct="0">
              <a:lnSpc>
                <a:spcPct val="105000"/>
              </a:lnSpc>
              <a:spcBef>
                <a:spcPct val="20000"/>
              </a:spcBef>
              <a:spcAft>
                <a:spcPct val="20000"/>
              </a:spcAft>
              <a:buFontTx/>
              <a:buNone/>
            </a:pPr>
            <a:r>
              <a:rPr lang="vi-VN" sz="2400" dirty="0">
                <a:solidFill>
                  <a:srgbClr val="339933"/>
                </a:solidFill>
                <a:latin typeface="Times New Roman" panose="02020603050405020304" pitchFamily="18" charset="0"/>
                <a:cs typeface="Times New Roman" panose="02020603050405020304" pitchFamily="18" charset="0"/>
              </a:rPr>
              <a:t>-</a:t>
            </a:r>
            <a:r>
              <a:rPr lang="en-US" sz="2400" dirty="0" smtClean="0">
                <a:solidFill>
                  <a:srgbClr val="339933"/>
                </a:solidFill>
                <a:latin typeface="Times New Roman" panose="02020603050405020304" pitchFamily="18" charset="0"/>
                <a:cs typeface="Times New Roman" panose="02020603050405020304" pitchFamily="18" charset="0"/>
              </a:rPr>
              <a:t>TK </a:t>
            </a:r>
            <a:r>
              <a:rPr lang="vi-VN" sz="2400" dirty="0" smtClean="0">
                <a:solidFill>
                  <a:srgbClr val="339933"/>
                </a:solidFill>
                <a:latin typeface="Times New Roman" panose="02020603050405020304" pitchFamily="18" charset="0"/>
                <a:cs typeface="Times New Roman" panose="02020603050405020304" pitchFamily="18" charset="0"/>
              </a:rPr>
              <a:t>nghiệp vụ</a:t>
            </a:r>
          </a:p>
          <a:p>
            <a:pPr indent="0" eaLnBrk="0" hangingPunct="0">
              <a:lnSpc>
                <a:spcPct val="105000"/>
              </a:lnSpc>
              <a:spcBef>
                <a:spcPct val="20000"/>
              </a:spcBef>
              <a:spcAft>
                <a:spcPct val="20000"/>
              </a:spcAft>
              <a:buFontTx/>
              <a:buNone/>
            </a:pPr>
            <a:r>
              <a:rPr lang="vi-VN" sz="2400" dirty="0" smtClean="0">
                <a:solidFill>
                  <a:srgbClr val="339933"/>
                </a:solidFill>
                <a:latin typeface="Times New Roman" panose="02020603050405020304" pitchFamily="18" charset="0"/>
                <a:cs typeface="Times New Roman" panose="02020603050405020304" pitchFamily="18" charset="0"/>
              </a:rPr>
              <a:t>+TK trung gian</a:t>
            </a:r>
            <a:endParaRPr lang="en-US" sz="2400" dirty="0">
              <a:solidFill>
                <a:srgbClr val="339933"/>
              </a:solidFill>
              <a:latin typeface="Times New Roman" panose="02020603050405020304" pitchFamily="18" charset="0"/>
              <a:cs typeface="Times New Roman" panose="02020603050405020304" pitchFamily="18" charset="0"/>
            </a:endParaRPr>
          </a:p>
          <a:p>
            <a:pPr eaLnBrk="0" hangingPunct="0">
              <a:lnSpc>
                <a:spcPct val="105000"/>
              </a:lnSpc>
              <a:spcBef>
                <a:spcPct val="20000"/>
              </a:spcBef>
              <a:spcAft>
                <a:spcPct val="20000"/>
              </a:spcAft>
            </a:pPr>
            <a:r>
              <a:rPr lang="vi-VN" sz="2400" dirty="0" smtClean="0">
                <a:solidFill>
                  <a:srgbClr val="339933"/>
                </a:solidFill>
                <a:latin typeface="Times New Roman" panose="02020603050405020304" pitchFamily="18" charset="0"/>
                <a:cs typeface="Times New Roman" panose="02020603050405020304" pitchFamily="18" charset="0"/>
              </a:rPr>
              <a:t>-</a:t>
            </a:r>
            <a:r>
              <a:rPr lang="en-US" sz="2400" dirty="0" smtClean="0">
                <a:solidFill>
                  <a:srgbClr val="339933"/>
                </a:solidFill>
                <a:latin typeface="Times New Roman" panose="02020603050405020304" pitchFamily="18" charset="0"/>
                <a:cs typeface="Times New Roman" panose="02020603050405020304" pitchFamily="18" charset="0"/>
              </a:rPr>
              <a:t>TK </a:t>
            </a:r>
            <a:r>
              <a:rPr lang="en-US" sz="2400" dirty="0" err="1">
                <a:solidFill>
                  <a:srgbClr val="339933"/>
                </a:solidFill>
                <a:latin typeface="Times New Roman" panose="02020603050405020304" pitchFamily="18" charset="0"/>
                <a:cs typeface="Times New Roman" panose="02020603050405020304" pitchFamily="18" charset="0"/>
              </a:rPr>
              <a:t>điều</a:t>
            </a:r>
            <a:r>
              <a:rPr lang="en-US" sz="2400" dirty="0">
                <a:solidFill>
                  <a:srgbClr val="339933"/>
                </a:solidFill>
                <a:latin typeface="Times New Roman" panose="02020603050405020304" pitchFamily="18" charset="0"/>
                <a:cs typeface="Times New Roman" panose="02020603050405020304" pitchFamily="18" charset="0"/>
              </a:rPr>
              <a:t> </a:t>
            </a:r>
            <a:r>
              <a:rPr lang="en-US" sz="2400" dirty="0" err="1" smtClean="0">
                <a:solidFill>
                  <a:srgbClr val="339933"/>
                </a:solidFill>
                <a:latin typeface="Times New Roman" panose="02020603050405020304" pitchFamily="18" charset="0"/>
                <a:cs typeface="Times New Roman" panose="02020603050405020304" pitchFamily="18" charset="0"/>
              </a:rPr>
              <a:t>chỉnh</a:t>
            </a:r>
            <a:endParaRPr lang="vi-VN" sz="2400" dirty="0" smtClean="0">
              <a:solidFill>
                <a:srgbClr val="339933"/>
              </a:solidFill>
              <a:latin typeface="Times New Roman" panose="02020603050405020304" pitchFamily="18" charset="0"/>
              <a:cs typeface="Times New Roman" panose="02020603050405020304" pitchFamily="18" charset="0"/>
            </a:endParaRPr>
          </a:p>
          <a:p>
            <a:pPr eaLnBrk="0" hangingPunct="0">
              <a:lnSpc>
                <a:spcPct val="105000"/>
              </a:lnSpc>
              <a:spcBef>
                <a:spcPct val="20000"/>
              </a:spcBef>
              <a:spcAft>
                <a:spcPct val="20000"/>
              </a:spcAft>
            </a:pPr>
            <a:r>
              <a:rPr lang="vi-VN" sz="2400" dirty="0" smtClean="0">
                <a:solidFill>
                  <a:srgbClr val="339933"/>
                </a:solidFill>
                <a:latin typeface="Times New Roman" panose="02020603050405020304" pitchFamily="18" charset="0"/>
                <a:cs typeface="Times New Roman" panose="02020603050405020304" pitchFamily="18" charset="0"/>
              </a:rPr>
              <a:t>+TK hao mòn,..</a:t>
            </a:r>
            <a:endParaRPr lang="en-US" sz="2000" dirty="0">
              <a:solidFill>
                <a:srgbClr val="339933"/>
              </a:solidFill>
            </a:endParaRPr>
          </a:p>
          <a:p>
            <a:pPr indent="0" eaLnBrk="0" hangingPunct="0">
              <a:lnSpc>
                <a:spcPct val="105000"/>
              </a:lnSpc>
              <a:spcBef>
                <a:spcPct val="20000"/>
              </a:spcBef>
              <a:spcAft>
                <a:spcPct val="20000"/>
              </a:spcAft>
              <a:buFontTx/>
              <a:buNone/>
            </a:pPr>
            <a:endParaRPr lang="en-US" sz="2000" dirty="0">
              <a:solidFill>
                <a:srgbClr val="339933"/>
              </a:solidFill>
            </a:endParaRPr>
          </a:p>
        </p:txBody>
      </p:sp>
      <p:sp>
        <p:nvSpPr>
          <p:cNvPr id="324617" name="Rectangle 9"/>
          <p:cNvSpPr>
            <a:spLocks noChangeArrowheads="1"/>
          </p:cNvSpPr>
          <p:nvPr/>
        </p:nvSpPr>
        <p:spPr bwMode="auto">
          <a:xfrm>
            <a:off x="5154295" y="2750820"/>
            <a:ext cx="1932305" cy="3822065"/>
          </a:xfrm>
          <a:prstGeom prst="rect">
            <a:avLst/>
          </a:prstGeom>
          <a:solidFill>
            <a:schemeClr val="bg1"/>
          </a:solidFill>
          <a:ln w="28575" algn="ctr">
            <a:solidFill>
              <a:schemeClr val="tx1"/>
            </a:solidFill>
            <a:miter lim="800000"/>
          </a:ln>
        </p:spPr>
        <p:txBody>
          <a:bodyPr wrap="none"/>
          <a:lstStyle/>
          <a:p>
            <a:pPr eaLnBrk="0" hangingPunct="0">
              <a:lnSpc>
                <a:spcPct val="95000"/>
              </a:lnSpc>
              <a:spcBef>
                <a:spcPct val="20000"/>
              </a:spcBef>
              <a:spcAft>
                <a:spcPct val="20000"/>
              </a:spcAft>
              <a:buFontTx/>
              <a:buChar char="-"/>
            </a:pPr>
            <a:r>
              <a:rPr lang="en-US" sz="2400">
                <a:solidFill>
                  <a:srgbClr val="339933"/>
                </a:solidFill>
                <a:latin typeface="Times New Roman" panose="02020603050405020304" pitchFamily="18" charset="0"/>
                <a:cs typeface="Times New Roman" panose="02020603050405020304" pitchFamily="18" charset="0"/>
              </a:rPr>
              <a:t> TK thuộc</a:t>
            </a:r>
          </a:p>
          <a:p>
            <a:pPr indent="0" eaLnBrk="0" hangingPunct="0">
              <a:lnSpc>
                <a:spcPct val="95000"/>
              </a:lnSpc>
              <a:spcBef>
                <a:spcPct val="20000"/>
              </a:spcBef>
              <a:spcAft>
                <a:spcPct val="20000"/>
              </a:spcAft>
              <a:buFontTx/>
              <a:buNone/>
            </a:pPr>
            <a:r>
              <a:rPr lang="en-US" sz="2400">
                <a:solidFill>
                  <a:srgbClr val="339933"/>
                </a:solidFill>
                <a:latin typeface="Times New Roman" panose="02020603050405020304" pitchFamily="18" charset="0"/>
                <a:cs typeface="Times New Roman" panose="02020603050405020304" pitchFamily="18" charset="0"/>
              </a:rPr>
              <a:t>bảng CĐKT</a:t>
            </a:r>
          </a:p>
          <a:p>
            <a:pPr indent="0" eaLnBrk="0" hangingPunct="0">
              <a:lnSpc>
                <a:spcPct val="95000"/>
              </a:lnSpc>
              <a:spcBef>
                <a:spcPct val="20000"/>
              </a:spcBef>
              <a:spcAft>
                <a:spcPct val="20000"/>
              </a:spcAft>
              <a:buFontTx/>
              <a:buNone/>
            </a:pPr>
            <a:r>
              <a:rPr lang="en-US" sz="2400">
                <a:solidFill>
                  <a:srgbClr val="339933"/>
                </a:solidFill>
                <a:latin typeface="Times New Roman" panose="02020603050405020304" pitchFamily="18" charset="0"/>
                <a:cs typeface="Times New Roman" panose="02020603050405020304" pitchFamily="18" charset="0"/>
              </a:rPr>
              <a:t>- TK thuộc </a:t>
            </a:r>
          </a:p>
          <a:p>
            <a:pPr indent="0" eaLnBrk="0" hangingPunct="0">
              <a:lnSpc>
                <a:spcPct val="95000"/>
              </a:lnSpc>
              <a:spcBef>
                <a:spcPct val="20000"/>
              </a:spcBef>
              <a:spcAft>
                <a:spcPct val="20000"/>
              </a:spcAft>
              <a:buFontTx/>
              <a:buNone/>
            </a:pPr>
            <a:r>
              <a:rPr lang="en-US" sz="2400">
                <a:solidFill>
                  <a:srgbClr val="339933"/>
                </a:solidFill>
                <a:latin typeface="Times New Roman" panose="02020603050405020304" pitchFamily="18" charset="0"/>
                <a:cs typeface="Times New Roman" panose="02020603050405020304" pitchFamily="18" charset="0"/>
              </a:rPr>
              <a:t>BCKQKD </a:t>
            </a:r>
          </a:p>
        </p:txBody>
      </p:sp>
      <p:sp>
        <p:nvSpPr>
          <p:cNvPr id="2" name="AutoShape 6"/>
          <p:cNvSpPr>
            <a:spLocks noChangeArrowheads="1"/>
          </p:cNvSpPr>
          <p:nvPr/>
        </p:nvSpPr>
        <p:spPr bwMode="auto">
          <a:xfrm>
            <a:off x="7231380" y="809625"/>
            <a:ext cx="2038350" cy="1941195"/>
          </a:xfrm>
          <a:prstGeom prst="bevel">
            <a:avLst>
              <a:gd name="adj" fmla="val 12500"/>
            </a:avLst>
          </a:prstGeom>
          <a:solidFill>
            <a:schemeClr val="accent1">
              <a:lumMod val="60000"/>
              <a:lumOff val="40000"/>
            </a:schemeClr>
          </a:solidFill>
          <a:ln w="28575">
            <a:solidFill>
              <a:schemeClr val="bg1"/>
            </a:solidFill>
            <a:miter lim="800000"/>
          </a:ln>
        </p:spPr>
        <p:txBody>
          <a:bodyPr wrap="none" anchor="ctr"/>
          <a:lstStyle/>
          <a:p>
            <a:pPr algn="ctr" eaLnBrk="0" hangingPunct="0">
              <a:lnSpc>
                <a:spcPct val="100000"/>
              </a:lnSpc>
              <a:spcBef>
                <a:spcPct val="0"/>
              </a:spcBef>
              <a:spcAft>
                <a:spcPct val="0"/>
              </a:spcAft>
              <a:buFontTx/>
              <a:buNone/>
            </a:pPr>
            <a:r>
              <a:rPr lang="en-US" sz="2000" b="1">
                <a:solidFill>
                  <a:srgbClr val="0070C0"/>
                </a:solidFill>
                <a:latin typeface="Times New Roman" panose="02020603050405020304" pitchFamily="18" charset="0"/>
                <a:cs typeface="Times New Roman" panose="02020603050405020304" pitchFamily="18" charset="0"/>
              </a:rPr>
              <a:t>MỨC ĐỘ TỔNG</a:t>
            </a:r>
            <a:br>
              <a:rPr lang="en-US" sz="2000" b="1">
                <a:solidFill>
                  <a:srgbClr val="0070C0"/>
                </a:solidFill>
                <a:latin typeface="Times New Roman" panose="02020603050405020304" pitchFamily="18" charset="0"/>
                <a:cs typeface="Times New Roman" panose="02020603050405020304" pitchFamily="18" charset="0"/>
              </a:rPr>
            </a:br>
            <a:r>
              <a:rPr lang="en-US" sz="2000" b="1">
                <a:solidFill>
                  <a:srgbClr val="0070C0"/>
                </a:solidFill>
                <a:latin typeface="Times New Roman" panose="02020603050405020304" pitchFamily="18" charset="0"/>
                <a:cs typeface="Times New Roman" panose="02020603050405020304" pitchFamily="18" charset="0"/>
              </a:rPr>
              <a:t>HỢP, CHI TIẾ</a:t>
            </a:r>
            <a:r>
              <a:rPr lang="en-US" sz="2400">
                <a:solidFill>
                  <a:srgbClr val="0070C0"/>
                </a:solidFill>
                <a:latin typeface="Times New Roman" panose="02020603050405020304" pitchFamily="18" charset="0"/>
                <a:cs typeface="Times New Roman" panose="02020603050405020304" pitchFamily="18" charset="0"/>
              </a:rPr>
              <a:t>T</a:t>
            </a:r>
          </a:p>
        </p:txBody>
      </p:sp>
      <p:sp>
        <p:nvSpPr>
          <p:cNvPr id="3" name="Rectangle 9"/>
          <p:cNvSpPr>
            <a:spLocks noChangeArrowheads="1"/>
          </p:cNvSpPr>
          <p:nvPr/>
        </p:nvSpPr>
        <p:spPr bwMode="auto">
          <a:xfrm>
            <a:off x="7337425" y="2799080"/>
            <a:ext cx="1932305" cy="3822065"/>
          </a:xfrm>
          <a:prstGeom prst="rect">
            <a:avLst/>
          </a:prstGeom>
          <a:solidFill>
            <a:schemeClr val="bg1"/>
          </a:solidFill>
          <a:ln w="28575" algn="ctr">
            <a:solidFill>
              <a:schemeClr val="tx1"/>
            </a:solidFill>
            <a:miter lim="800000"/>
          </a:ln>
        </p:spPr>
        <p:txBody>
          <a:bodyPr wrap="none"/>
          <a:lstStyle/>
          <a:p>
            <a:pPr eaLnBrk="0" hangingPunct="0">
              <a:lnSpc>
                <a:spcPct val="95000"/>
              </a:lnSpc>
              <a:spcBef>
                <a:spcPct val="20000"/>
              </a:spcBef>
              <a:spcAft>
                <a:spcPct val="20000"/>
              </a:spcAft>
              <a:buFontTx/>
              <a:buChar char="-"/>
            </a:pPr>
            <a:r>
              <a:rPr lang="en-US" sz="2400">
                <a:solidFill>
                  <a:srgbClr val="339933"/>
                </a:solidFill>
                <a:latin typeface="Times New Roman" panose="02020603050405020304" pitchFamily="18" charset="0"/>
                <a:cs typeface="Times New Roman" panose="02020603050405020304" pitchFamily="18" charset="0"/>
              </a:rPr>
              <a:t> TK tổng hợp</a:t>
            </a:r>
          </a:p>
          <a:p>
            <a:pPr eaLnBrk="0" hangingPunct="0">
              <a:lnSpc>
                <a:spcPct val="95000"/>
              </a:lnSpc>
              <a:spcBef>
                <a:spcPct val="20000"/>
              </a:spcBef>
              <a:spcAft>
                <a:spcPct val="20000"/>
              </a:spcAft>
              <a:buFontTx/>
              <a:buChar char="-"/>
            </a:pPr>
            <a:r>
              <a:rPr lang="en-US" sz="2400">
                <a:solidFill>
                  <a:srgbClr val="339933"/>
                </a:solidFill>
                <a:latin typeface="Times New Roman" panose="02020603050405020304" pitchFamily="18" charset="0"/>
                <a:cs typeface="Times New Roman" panose="02020603050405020304" pitchFamily="18" charset="0"/>
              </a:rPr>
              <a:t> TK chi tiết</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24610"/>
                                        </p:tgtEl>
                                        <p:attrNameLst>
                                          <p:attrName>style.visibility</p:attrName>
                                        </p:attrNameLst>
                                      </p:cBhvr>
                                      <p:to>
                                        <p:strVal val="visible"/>
                                      </p:to>
                                    </p:set>
                                    <p:anim calcmode="lin" valueType="num">
                                      <p:cBhvr additive="base">
                                        <p:cTn id="7" dur="500" fill="hold"/>
                                        <p:tgtEl>
                                          <p:spTgt spid="324610"/>
                                        </p:tgtEl>
                                        <p:attrNameLst>
                                          <p:attrName>ppt_x</p:attrName>
                                        </p:attrNameLst>
                                      </p:cBhvr>
                                      <p:tavLst>
                                        <p:tav tm="0">
                                          <p:val>
                                            <p:strVal val="0-#ppt_w/2"/>
                                          </p:val>
                                        </p:tav>
                                        <p:tav tm="100000">
                                          <p:val>
                                            <p:strVal val="#ppt_x"/>
                                          </p:val>
                                        </p:tav>
                                      </p:tavLst>
                                    </p:anim>
                                    <p:anim calcmode="lin" valueType="num">
                                      <p:cBhvr additive="base">
                                        <p:cTn id="8" dur="500" fill="hold"/>
                                        <p:tgtEl>
                                          <p:spTgt spid="32461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24612"/>
                                        </p:tgtEl>
                                        <p:attrNameLst>
                                          <p:attrName>style.visibility</p:attrName>
                                        </p:attrNameLst>
                                      </p:cBhvr>
                                      <p:to>
                                        <p:strVal val="visible"/>
                                      </p:to>
                                    </p:set>
                                    <p:anim calcmode="lin" valueType="num">
                                      <p:cBhvr additive="base">
                                        <p:cTn id="13" dur="500" fill="hold"/>
                                        <p:tgtEl>
                                          <p:spTgt spid="324612"/>
                                        </p:tgtEl>
                                        <p:attrNameLst>
                                          <p:attrName>ppt_x</p:attrName>
                                        </p:attrNameLst>
                                      </p:cBhvr>
                                      <p:tavLst>
                                        <p:tav tm="0">
                                          <p:val>
                                            <p:strVal val="0-#ppt_w/2"/>
                                          </p:val>
                                        </p:tav>
                                        <p:tav tm="100000">
                                          <p:val>
                                            <p:strVal val="#ppt_x"/>
                                          </p:val>
                                        </p:tav>
                                      </p:tavLst>
                                    </p:anim>
                                    <p:anim calcmode="lin" valueType="num">
                                      <p:cBhvr additive="base">
                                        <p:cTn id="14" dur="500" fill="hold"/>
                                        <p:tgtEl>
                                          <p:spTgt spid="324612"/>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24615"/>
                                        </p:tgtEl>
                                        <p:attrNameLst>
                                          <p:attrName>style.visibility</p:attrName>
                                        </p:attrNameLst>
                                      </p:cBhvr>
                                      <p:to>
                                        <p:strVal val="visible"/>
                                      </p:to>
                                    </p:set>
                                    <p:anim calcmode="lin" valueType="num">
                                      <p:cBhvr additive="base">
                                        <p:cTn id="19" dur="500" fill="hold"/>
                                        <p:tgtEl>
                                          <p:spTgt spid="324615"/>
                                        </p:tgtEl>
                                        <p:attrNameLst>
                                          <p:attrName>ppt_x</p:attrName>
                                        </p:attrNameLst>
                                      </p:cBhvr>
                                      <p:tavLst>
                                        <p:tav tm="0">
                                          <p:val>
                                            <p:strVal val="0-#ppt_w/2"/>
                                          </p:val>
                                        </p:tav>
                                        <p:tav tm="100000">
                                          <p:val>
                                            <p:strVal val="#ppt_x"/>
                                          </p:val>
                                        </p:tav>
                                      </p:tavLst>
                                    </p:anim>
                                    <p:anim calcmode="lin" valueType="num">
                                      <p:cBhvr additive="base">
                                        <p:cTn id="20" dur="500" fill="hold"/>
                                        <p:tgtEl>
                                          <p:spTgt spid="324615"/>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24613"/>
                                        </p:tgtEl>
                                        <p:attrNameLst>
                                          <p:attrName>style.visibility</p:attrName>
                                        </p:attrNameLst>
                                      </p:cBhvr>
                                      <p:to>
                                        <p:strVal val="visible"/>
                                      </p:to>
                                    </p:set>
                                    <p:anim calcmode="lin" valueType="num">
                                      <p:cBhvr additive="base">
                                        <p:cTn id="25" dur="500" fill="hold"/>
                                        <p:tgtEl>
                                          <p:spTgt spid="324613"/>
                                        </p:tgtEl>
                                        <p:attrNameLst>
                                          <p:attrName>ppt_x</p:attrName>
                                        </p:attrNameLst>
                                      </p:cBhvr>
                                      <p:tavLst>
                                        <p:tav tm="0">
                                          <p:val>
                                            <p:strVal val="0-#ppt_w/2"/>
                                          </p:val>
                                        </p:tav>
                                        <p:tav tm="100000">
                                          <p:val>
                                            <p:strVal val="#ppt_x"/>
                                          </p:val>
                                        </p:tav>
                                      </p:tavLst>
                                    </p:anim>
                                    <p:anim calcmode="lin" valueType="num">
                                      <p:cBhvr additive="base">
                                        <p:cTn id="26" dur="500" fill="hold"/>
                                        <p:tgtEl>
                                          <p:spTgt spid="324613"/>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24616"/>
                                        </p:tgtEl>
                                        <p:attrNameLst>
                                          <p:attrName>style.visibility</p:attrName>
                                        </p:attrNameLst>
                                      </p:cBhvr>
                                      <p:to>
                                        <p:strVal val="visible"/>
                                      </p:to>
                                    </p:set>
                                    <p:anim calcmode="lin" valueType="num">
                                      <p:cBhvr additive="base">
                                        <p:cTn id="31" dur="500" fill="hold"/>
                                        <p:tgtEl>
                                          <p:spTgt spid="324616"/>
                                        </p:tgtEl>
                                        <p:attrNameLst>
                                          <p:attrName>ppt_x</p:attrName>
                                        </p:attrNameLst>
                                      </p:cBhvr>
                                      <p:tavLst>
                                        <p:tav tm="0">
                                          <p:val>
                                            <p:strVal val="0-#ppt_w/2"/>
                                          </p:val>
                                        </p:tav>
                                        <p:tav tm="100000">
                                          <p:val>
                                            <p:strVal val="#ppt_x"/>
                                          </p:val>
                                        </p:tav>
                                      </p:tavLst>
                                    </p:anim>
                                    <p:anim calcmode="lin" valueType="num">
                                      <p:cBhvr additive="base">
                                        <p:cTn id="32" dur="500" fill="hold"/>
                                        <p:tgtEl>
                                          <p:spTgt spid="324616"/>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324614"/>
                                        </p:tgtEl>
                                        <p:attrNameLst>
                                          <p:attrName>style.visibility</p:attrName>
                                        </p:attrNameLst>
                                      </p:cBhvr>
                                      <p:to>
                                        <p:strVal val="visible"/>
                                      </p:to>
                                    </p:set>
                                    <p:anim calcmode="lin" valueType="num">
                                      <p:cBhvr additive="base">
                                        <p:cTn id="37" dur="500" fill="hold"/>
                                        <p:tgtEl>
                                          <p:spTgt spid="324614"/>
                                        </p:tgtEl>
                                        <p:attrNameLst>
                                          <p:attrName>ppt_x</p:attrName>
                                        </p:attrNameLst>
                                      </p:cBhvr>
                                      <p:tavLst>
                                        <p:tav tm="0">
                                          <p:val>
                                            <p:strVal val="0-#ppt_w/2"/>
                                          </p:val>
                                        </p:tav>
                                        <p:tav tm="100000">
                                          <p:val>
                                            <p:strVal val="#ppt_x"/>
                                          </p:val>
                                        </p:tav>
                                      </p:tavLst>
                                    </p:anim>
                                    <p:anim calcmode="lin" valueType="num">
                                      <p:cBhvr additive="base">
                                        <p:cTn id="38" dur="500" fill="hold"/>
                                        <p:tgtEl>
                                          <p:spTgt spid="324614"/>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324617"/>
                                        </p:tgtEl>
                                        <p:attrNameLst>
                                          <p:attrName>style.visibility</p:attrName>
                                        </p:attrNameLst>
                                      </p:cBhvr>
                                      <p:to>
                                        <p:strVal val="visible"/>
                                      </p:to>
                                    </p:set>
                                    <p:anim calcmode="lin" valueType="num">
                                      <p:cBhvr additive="base">
                                        <p:cTn id="43" dur="500" fill="hold"/>
                                        <p:tgtEl>
                                          <p:spTgt spid="324617"/>
                                        </p:tgtEl>
                                        <p:attrNameLst>
                                          <p:attrName>ppt_x</p:attrName>
                                        </p:attrNameLst>
                                      </p:cBhvr>
                                      <p:tavLst>
                                        <p:tav tm="0">
                                          <p:val>
                                            <p:strVal val="0-#ppt_w/2"/>
                                          </p:val>
                                        </p:tav>
                                        <p:tav tm="100000">
                                          <p:val>
                                            <p:strVal val="#ppt_x"/>
                                          </p:val>
                                        </p:tav>
                                      </p:tavLst>
                                    </p:anim>
                                    <p:anim calcmode="lin" valueType="num">
                                      <p:cBhvr additive="base">
                                        <p:cTn id="44" dur="500" fill="hold"/>
                                        <p:tgtEl>
                                          <p:spTgt spid="324617"/>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2"/>
                                        </p:tgtEl>
                                        <p:attrNameLst>
                                          <p:attrName>style.visibility</p:attrName>
                                        </p:attrNameLst>
                                      </p:cBhvr>
                                      <p:to>
                                        <p:strVal val="visible"/>
                                      </p:to>
                                    </p:set>
                                    <p:anim calcmode="lin" valueType="num">
                                      <p:cBhvr additive="base">
                                        <p:cTn id="49" dur="500" fill="hold"/>
                                        <p:tgtEl>
                                          <p:spTgt spid="2"/>
                                        </p:tgtEl>
                                        <p:attrNameLst>
                                          <p:attrName>ppt_x</p:attrName>
                                        </p:attrNameLst>
                                      </p:cBhvr>
                                      <p:tavLst>
                                        <p:tav tm="0">
                                          <p:val>
                                            <p:strVal val="0-#ppt_w/2"/>
                                          </p:val>
                                        </p:tav>
                                        <p:tav tm="100000">
                                          <p:val>
                                            <p:strVal val="#ppt_x"/>
                                          </p:val>
                                        </p:tav>
                                      </p:tavLst>
                                    </p:anim>
                                    <p:anim calcmode="lin" valueType="num">
                                      <p:cBhvr additive="base">
                                        <p:cTn id="50"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3"/>
                                        </p:tgtEl>
                                        <p:attrNameLst>
                                          <p:attrName>style.visibility</p:attrName>
                                        </p:attrNameLst>
                                      </p:cBhvr>
                                      <p:to>
                                        <p:strVal val="visible"/>
                                      </p:to>
                                    </p:set>
                                    <p:anim calcmode="lin" valueType="num">
                                      <p:cBhvr additive="base">
                                        <p:cTn id="55" dur="500" fill="hold"/>
                                        <p:tgtEl>
                                          <p:spTgt spid="3"/>
                                        </p:tgtEl>
                                        <p:attrNameLst>
                                          <p:attrName>ppt_x</p:attrName>
                                        </p:attrNameLst>
                                      </p:cBhvr>
                                      <p:tavLst>
                                        <p:tav tm="0">
                                          <p:val>
                                            <p:strVal val="0-#ppt_w/2"/>
                                          </p:val>
                                        </p:tav>
                                        <p:tav tm="100000">
                                          <p:val>
                                            <p:strVal val="#ppt_x"/>
                                          </p:val>
                                        </p:tav>
                                      </p:tavLst>
                                    </p:anim>
                                    <p:anim calcmode="lin" valueType="num">
                                      <p:cBhvr additive="base">
                                        <p:cTn id="56"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4610" grpId="0" autoUpdateAnimBg="0"/>
      <p:bldP spid="324612" grpId="0" bldLvl="0" animBg="1" autoUpdateAnimBg="0"/>
      <p:bldP spid="324613" grpId="0" bldLvl="0" animBg="1" autoUpdateAnimBg="0"/>
      <p:bldP spid="324614" grpId="0" bldLvl="0" animBg="1" autoUpdateAnimBg="0"/>
      <p:bldP spid="324615" grpId="0" bldLvl="0" animBg="1" autoUpdateAnimBg="0"/>
      <p:bldP spid="324616" grpId="0" bldLvl="0" animBg="1" autoUpdateAnimBg="0"/>
      <p:bldP spid="324617" grpId="0" bldLvl="0" animBg="1" autoUpdateAnimBg="0"/>
      <p:bldP spid="2" grpId="0" bldLvl="0" animBg="1" autoUpdateAnimBg="0"/>
      <p:bldP spid="3" grpId="0" bldLvl="0" animBg="1"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en-US" b="1" dirty="0">
                <a:solidFill>
                  <a:srgbClr val="FF0000"/>
                </a:solidFill>
                <a:latin typeface="Times New Roman" panose="02020603050405020304" pitchFamily="18" charset="0"/>
                <a:cs typeface="Times New Roman" panose="02020603050405020304" pitchFamily="18" charset="0"/>
              </a:rPr>
              <a:t>2</a:t>
            </a:r>
            <a:r>
              <a:rPr lang="en-US" b="1" dirty="0" smtClean="0">
                <a:solidFill>
                  <a:srgbClr val="FF0000"/>
                </a:solidFill>
                <a:latin typeface="Times New Roman" panose="02020603050405020304" pitchFamily="18" charset="0"/>
                <a:cs typeface="Times New Roman" panose="02020603050405020304" pitchFamily="18" charset="0"/>
              </a:rPr>
              <a:t>.1.3 </a:t>
            </a:r>
            <a:r>
              <a:rPr lang="en-US" b="1" dirty="0" err="1" smtClean="0">
                <a:solidFill>
                  <a:srgbClr val="FF0000"/>
                </a:solidFill>
                <a:latin typeface="Times New Roman" panose="02020603050405020304" pitchFamily="18" charset="0"/>
                <a:cs typeface="Times New Roman" panose="02020603050405020304" pitchFamily="18" charset="0"/>
              </a:rPr>
              <a:t>Kết</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cấu</a:t>
            </a:r>
            <a:r>
              <a:rPr lang="en-US" b="1" dirty="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của</a:t>
            </a:r>
            <a:r>
              <a:rPr lang="en-US" b="1" dirty="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tài</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khoản</a:t>
            </a:r>
            <a:endParaRPr lang="en-US" b="1"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fontScale="92500" lnSpcReduction="20000"/>
          </a:bodyPr>
          <a:lstStyle/>
          <a:p>
            <a:pPr marL="0" lvl="1" indent="0">
              <a:lnSpc>
                <a:spcPct val="150000"/>
              </a:lnSpc>
              <a:spcBef>
                <a:spcPts val="600"/>
              </a:spcBef>
              <a:spcAft>
                <a:spcPts val="600"/>
              </a:spcAft>
              <a:buNone/>
            </a:pPr>
            <a:r>
              <a:rPr lang="en-US" b="1" u="sng" dirty="0" err="1">
                <a:latin typeface="Times New Roman" panose="02020603050405020304" pitchFamily="18" charset="0"/>
                <a:cs typeface="Times New Roman" panose="02020603050405020304" pitchFamily="18" charset="0"/>
              </a:rPr>
              <a:t>Nội</a:t>
            </a:r>
            <a:r>
              <a:rPr lang="en-US" b="1" u="sng" dirty="0">
                <a:latin typeface="Times New Roman" panose="02020603050405020304" pitchFamily="18" charset="0"/>
                <a:cs typeface="Times New Roman" panose="02020603050405020304" pitchFamily="18" charset="0"/>
              </a:rPr>
              <a:t> dung </a:t>
            </a:r>
            <a:r>
              <a:rPr lang="en-US" b="1" u="sng" dirty="0" err="1">
                <a:latin typeface="Times New Roman" panose="02020603050405020304" pitchFamily="18" charset="0"/>
                <a:cs typeface="Times New Roman" panose="02020603050405020304" pitchFamily="18" charset="0"/>
              </a:rPr>
              <a:t>của</a:t>
            </a:r>
            <a:r>
              <a:rPr lang="en-US" b="1" u="sng" dirty="0">
                <a:latin typeface="Times New Roman" panose="02020603050405020304" pitchFamily="18" charset="0"/>
                <a:cs typeface="Times New Roman" panose="02020603050405020304" pitchFamily="18" charset="0"/>
              </a:rPr>
              <a:t> </a:t>
            </a:r>
            <a:r>
              <a:rPr lang="en-US" b="1" u="sng" dirty="0" err="1">
                <a:latin typeface="Times New Roman" panose="02020603050405020304" pitchFamily="18" charset="0"/>
                <a:cs typeface="Times New Roman" panose="02020603050405020304" pitchFamily="18" charset="0"/>
              </a:rPr>
              <a:t>tài</a:t>
            </a:r>
            <a:r>
              <a:rPr lang="en-US" b="1" u="sng" dirty="0">
                <a:latin typeface="Times New Roman" panose="02020603050405020304" pitchFamily="18" charset="0"/>
                <a:cs typeface="Times New Roman" panose="02020603050405020304" pitchFamily="18" charset="0"/>
              </a:rPr>
              <a:t> </a:t>
            </a:r>
            <a:r>
              <a:rPr lang="en-US" b="1" u="sng" dirty="0" err="1">
                <a:latin typeface="Times New Roman" panose="02020603050405020304" pitchFamily="18" charset="0"/>
                <a:cs typeface="Times New Roman" panose="02020603050405020304" pitchFamily="18" charset="0"/>
              </a:rPr>
              <a:t>khoản</a:t>
            </a:r>
            <a:r>
              <a:rPr lang="en-US" b="1"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SỐ DƯ</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phản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ánh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tình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hình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đối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tượng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kế</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toán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tại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một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thời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điểm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nhất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định</a:t>
            </a:r>
            <a:r>
              <a:rPr lang="en-US" dirty="0">
                <a:latin typeface="Times New Roman" panose="02020603050405020304" pitchFamily="18" charset="0"/>
                <a:cs typeface="Times New Roman" panose="02020603050405020304" pitchFamily="18" charset="0"/>
              </a:rPr>
              <a:t>.</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	</a:t>
            </a:r>
            <a:r>
              <a:rPr lang="en-US" sz="2400" b="1" dirty="0">
                <a:solidFill>
                  <a:srgbClr val="8A0300"/>
                </a:solidFill>
                <a:latin typeface="Times New Roman" panose="02020603050405020304" pitchFamily="18" charset="0"/>
                <a:cs typeface="Times New Roman" panose="02020603050405020304" pitchFamily="18" charset="0"/>
              </a:rPr>
              <a:t>+ </a:t>
            </a:r>
            <a:r>
              <a:rPr lang="en-US" sz="2400" b="1" dirty="0" err="1">
                <a:solidFill>
                  <a:srgbClr val="8A0300"/>
                </a:solidFill>
                <a:latin typeface="Times New Roman" panose="02020603050405020304" pitchFamily="18" charset="0"/>
                <a:cs typeface="Times New Roman" panose="02020603050405020304" pitchFamily="18" charset="0"/>
              </a:rPr>
              <a:t>Số</a:t>
            </a:r>
            <a:r>
              <a:rPr lang="en-US" sz="2400" b="1" dirty="0">
                <a:solidFill>
                  <a:srgbClr val="8A0300"/>
                </a:solidFill>
                <a:latin typeface="Times New Roman" panose="02020603050405020304" pitchFamily="18" charset="0"/>
                <a:cs typeface="Times New Roman" panose="02020603050405020304" pitchFamily="18" charset="0"/>
              </a:rPr>
              <a:t> </a:t>
            </a:r>
            <a:r>
              <a:rPr lang="en-US" sz="2400" b="1" dirty="0" err="1">
                <a:solidFill>
                  <a:srgbClr val="8A0300"/>
                </a:solidFill>
                <a:latin typeface="Times New Roman" panose="02020603050405020304" pitchFamily="18" charset="0"/>
                <a:cs typeface="Times New Roman" panose="02020603050405020304" pitchFamily="18" charset="0"/>
              </a:rPr>
              <a:t>dư</a:t>
            </a:r>
            <a:r>
              <a:rPr lang="en-US" sz="2400" b="1" dirty="0">
                <a:solidFill>
                  <a:srgbClr val="8A0300"/>
                </a:solidFill>
                <a:latin typeface="Times New Roman" panose="02020603050405020304" pitchFamily="18" charset="0"/>
                <a:cs typeface="Times New Roman" panose="02020603050405020304" pitchFamily="18" charset="0"/>
              </a:rPr>
              <a:t> </a:t>
            </a:r>
            <a:r>
              <a:rPr lang="en-US" sz="2400" b="1" dirty="0" err="1">
                <a:solidFill>
                  <a:srgbClr val="8A0300"/>
                </a:solidFill>
                <a:latin typeface="Times New Roman" panose="02020603050405020304" pitchFamily="18" charset="0"/>
                <a:cs typeface="Times New Roman" panose="02020603050405020304" pitchFamily="18" charset="0"/>
              </a:rPr>
              <a:t>đầu</a:t>
            </a:r>
            <a:r>
              <a:rPr lang="en-US" sz="2400" b="1" dirty="0">
                <a:solidFill>
                  <a:srgbClr val="8A0300"/>
                </a:solidFill>
                <a:latin typeface="Times New Roman" panose="02020603050405020304" pitchFamily="18" charset="0"/>
                <a:cs typeface="Times New Roman" panose="02020603050405020304" pitchFamily="18" charset="0"/>
              </a:rPr>
              <a:t> </a:t>
            </a:r>
            <a:r>
              <a:rPr lang="en-US" sz="2400" b="1" dirty="0" err="1">
                <a:solidFill>
                  <a:srgbClr val="8A0300"/>
                </a:solidFill>
                <a:latin typeface="Times New Roman" panose="02020603050405020304" pitchFamily="18" charset="0"/>
                <a:cs typeface="Times New Roman" panose="02020603050405020304" pitchFamily="18" charset="0"/>
              </a:rPr>
              <a:t>kỳ</a:t>
            </a:r>
            <a:r>
              <a:rPr lang="en-US" sz="2400" b="1" dirty="0">
                <a:solidFill>
                  <a:srgbClr val="8A0300"/>
                </a:solidFill>
                <a:latin typeface="Times New Roman" panose="02020603050405020304" pitchFamily="18" charset="0"/>
                <a:cs typeface="Times New Roman" panose="02020603050405020304" pitchFamily="18" charset="0"/>
              </a:rPr>
              <a:t>.</a:t>
            </a:r>
            <a:br>
              <a:rPr lang="en-US" sz="2400" b="1" dirty="0">
                <a:solidFill>
                  <a:srgbClr val="8A0300"/>
                </a:solidFill>
                <a:latin typeface="Times New Roman" panose="02020603050405020304" pitchFamily="18" charset="0"/>
                <a:cs typeface="Times New Roman" panose="02020603050405020304" pitchFamily="18" charset="0"/>
              </a:rPr>
            </a:br>
            <a:r>
              <a:rPr lang="en-US" sz="2400" b="1" dirty="0">
                <a:solidFill>
                  <a:srgbClr val="8A0300"/>
                </a:solidFill>
                <a:latin typeface="Times New Roman" panose="02020603050405020304" pitchFamily="18" charset="0"/>
                <a:cs typeface="Times New Roman" panose="02020603050405020304" pitchFamily="18" charset="0"/>
              </a:rPr>
              <a:t>	+ </a:t>
            </a:r>
            <a:r>
              <a:rPr lang="en-US" sz="2400" b="1" dirty="0" err="1">
                <a:solidFill>
                  <a:srgbClr val="8A0300"/>
                </a:solidFill>
                <a:latin typeface="Times New Roman" panose="02020603050405020304" pitchFamily="18" charset="0"/>
                <a:cs typeface="Times New Roman" panose="02020603050405020304" pitchFamily="18" charset="0"/>
              </a:rPr>
              <a:t>Số</a:t>
            </a:r>
            <a:r>
              <a:rPr lang="en-US" sz="2400" b="1" dirty="0">
                <a:solidFill>
                  <a:srgbClr val="8A0300"/>
                </a:solidFill>
                <a:latin typeface="Times New Roman" panose="02020603050405020304" pitchFamily="18" charset="0"/>
                <a:cs typeface="Times New Roman" panose="02020603050405020304" pitchFamily="18" charset="0"/>
              </a:rPr>
              <a:t> </a:t>
            </a:r>
            <a:r>
              <a:rPr lang="en-US" sz="2400" b="1" dirty="0" err="1">
                <a:solidFill>
                  <a:srgbClr val="8A0300"/>
                </a:solidFill>
                <a:latin typeface="Times New Roman" panose="02020603050405020304" pitchFamily="18" charset="0"/>
                <a:cs typeface="Times New Roman" panose="02020603050405020304" pitchFamily="18" charset="0"/>
              </a:rPr>
              <a:t>dư</a:t>
            </a:r>
            <a:r>
              <a:rPr lang="en-US" sz="2400" b="1" dirty="0">
                <a:solidFill>
                  <a:srgbClr val="8A0300"/>
                </a:solidFill>
                <a:latin typeface="Times New Roman" panose="02020603050405020304" pitchFamily="18" charset="0"/>
                <a:cs typeface="Times New Roman" panose="02020603050405020304" pitchFamily="18" charset="0"/>
              </a:rPr>
              <a:t> </a:t>
            </a:r>
            <a:r>
              <a:rPr lang="en-US" sz="2400" b="1" dirty="0" err="1">
                <a:solidFill>
                  <a:srgbClr val="8A0300"/>
                </a:solidFill>
                <a:latin typeface="Times New Roman" panose="02020603050405020304" pitchFamily="18" charset="0"/>
                <a:cs typeface="Times New Roman" panose="02020603050405020304" pitchFamily="18" charset="0"/>
              </a:rPr>
              <a:t>cuối</a:t>
            </a:r>
            <a:r>
              <a:rPr lang="en-US" sz="2400" b="1" dirty="0">
                <a:solidFill>
                  <a:srgbClr val="8A0300"/>
                </a:solidFill>
                <a:latin typeface="Times New Roman" panose="02020603050405020304" pitchFamily="18" charset="0"/>
                <a:cs typeface="Times New Roman" panose="02020603050405020304" pitchFamily="18" charset="0"/>
              </a:rPr>
              <a:t> </a:t>
            </a:r>
            <a:r>
              <a:rPr lang="en-US" sz="2400" b="1" dirty="0" err="1">
                <a:solidFill>
                  <a:srgbClr val="8A0300"/>
                </a:solidFill>
                <a:latin typeface="Times New Roman" panose="02020603050405020304" pitchFamily="18" charset="0"/>
                <a:cs typeface="Times New Roman" panose="02020603050405020304" pitchFamily="18" charset="0"/>
              </a:rPr>
              <a:t>kỳ</a:t>
            </a:r>
            <a:r>
              <a:rPr lang="en-US" sz="2400" b="1" dirty="0">
                <a:solidFill>
                  <a:srgbClr val="8A0300"/>
                </a:solidFill>
                <a:latin typeface="Times New Roman" panose="02020603050405020304" pitchFamily="18" charset="0"/>
                <a:cs typeface="Times New Roman" panose="02020603050405020304" pitchFamily="18" charset="0"/>
              </a:rPr>
              <a:t>.</a:t>
            </a:r>
            <a:r>
              <a:rPr lang="en-US" dirty="0">
                <a:solidFill>
                  <a:srgbClr val="8A0300"/>
                </a:solidFill>
                <a:latin typeface="Times New Roman" panose="02020603050405020304" pitchFamily="18" charset="0"/>
                <a:cs typeface="Times New Roman" panose="02020603050405020304" pitchFamily="18" charset="0"/>
              </a:rPr>
              <a:t/>
            </a:r>
            <a:br>
              <a:rPr lang="en-US" dirty="0">
                <a:solidFill>
                  <a:srgbClr val="8A0300"/>
                </a:solidFill>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SỐ PHÁT SINH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phản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ánh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sự</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biến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đối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tượng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kế</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toán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trong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kỳ</a:t>
            </a:r>
            <a:r>
              <a:rPr lang="en-US" dirty="0">
                <a:latin typeface="Times New Roman" panose="02020603050405020304" pitchFamily="18" charset="0"/>
                <a:cs typeface="Times New Roman" panose="02020603050405020304" pitchFamily="18" charset="0"/>
              </a:rPr>
              <a:t>.</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	</a:t>
            </a:r>
            <a:r>
              <a:rPr lang="en-US" sz="2400" b="1" dirty="0">
                <a:solidFill>
                  <a:srgbClr val="8A0300"/>
                </a:solidFill>
                <a:latin typeface="Times New Roman" panose="02020603050405020304" pitchFamily="18" charset="0"/>
                <a:cs typeface="Times New Roman" panose="02020603050405020304" pitchFamily="18" charset="0"/>
              </a:rPr>
              <a:t>+ </a:t>
            </a:r>
            <a:r>
              <a:rPr lang="en-US" sz="2400" b="1" dirty="0" err="1">
                <a:solidFill>
                  <a:srgbClr val="8A0300"/>
                </a:solidFill>
                <a:latin typeface="Times New Roman" panose="02020603050405020304" pitchFamily="18" charset="0"/>
                <a:cs typeface="Times New Roman" panose="02020603050405020304" pitchFamily="18" charset="0"/>
              </a:rPr>
              <a:t>Số</a:t>
            </a:r>
            <a:r>
              <a:rPr lang="en-US" sz="2400" b="1" dirty="0">
                <a:solidFill>
                  <a:srgbClr val="8A0300"/>
                </a:solidFill>
                <a:latin typeface="Times New Roman" panose="02020603050405020304" pitchFamily="18" charset="0"/>
                <a:cs typeface="Times New Roman" panose="02020603050405020304" pitchFamily="18" charset="0"/>
              </a:rPr>
              <a:t> </a:t>
            </a:r>
            <a:r>
              <a:rPr lang="en-US" sz="2400" b="1" dirty="0" err="1">
                <a:solidFill>
                  <a:srgbClr val="8A0300"/>
                </a:solidFill>
                <a:latin typeface="Times New Roman" panose="02020603050405020304" pitchFamily="18" charset="0"/>
                <a:cs typeface="Times New Roman" panose="02020603050405020304" pitchFamily="18" charset="0"/>
              </a:rPr>
              <a:t>phát</a:t>
            </a:r>
            <a:r>
              <a:rPr lang="en-US" sz="2400" b="1" dirty="0">
                <a:solidFill>
                  <a:srgbClr val="8A0300"/>
                </a:solidFill>
                <a:latin typeface="Times New Roman" panose="02020603050405020304" pitchFamily="18" charset="0"/>
                <a:cs typeface="Times New Roman" panose="02020603050405020304" pitchFamily="18" charset="0"/>
              </a:rPr>
              <a:t> </a:t>
            </a:r>
            <a:r>
              <a:rPr lang="en-US" sz="2400" b="1" dirty="0" err="1">
                <a:solidFill>
                  <a:srgbClr val="8A0300"/>
                </a:solidFill>
                <a:latin typeface="Times New Roman" panose="02020603050405020304" pitchFamily="18" charset="0"/>
                <a:cs typeface="Times New Roman" panose="02020603050405020304" pitchFamily="18" charset="0"/>
              </a:rPr>
              <a:t>sinh</a:t>
            </a:r>
            <a:r>
              <a:rPr lang="en-US" sz="2400" b="1" dirty="0">
                <a:solidFill>
                  <a:srgbClr val="8A0300"/>
                </a:solidFill>
                <a:latin typeface="Times New Roman" panose="02020603050405020304" pitchFamily="18" charset="0"/>
                <a:cs typeface="Times New Roman" panose="02020603050405020304" pitchFamily="18" charset="0"/>
              </a:rPr>
              <a:t> </a:t>
            </a:r>
            <a:r>
              <a:rPr lang="en-US" sz="2400" b="1" dirty="0" err="1">
                <a:solidFill>
                  <a:srgbClr val="8A0300"/>
                </a:solidFill>
                <a:latin typeface="Times New Roman" panose="02020603050405020304" pitchFamily="18" charset="0"/>
                <a:cs typeface="Times New Roman" panose="02020603050405020304" pitchFamily="18" charset="0"/>
              </a:rPr>
              <a:t>tăng</a:t>
            </a:r>
            <a:r>
              <a:rPr lang="en-US" sz="2400" b="1" dirty="0">
                <a:solidFill>
                  <a:srgbClr val="8A0300"/>
                </a:solidFill>
                <a:latin typeface="Times New Roman" panose="02020603050405020304" pitchFamily="18" charset="0"/>
                <a:cs typeface="Times New Roman" panose="02020603050405020304" pitchFamily="18" charset="0"/>
              </a:rPr>
              <a:t>.</a:t>
            </a:r>
            <a:br>
              <a:rPr lang="en-US" sz="2400" b="1" dirty="0">
                <a:solidFill>
                  <a:srgbClr val="8A0300"/>
                </a:solidFill>
                <a:latin typeface="Times New Roman" panose="02020603050405020304" pitchFamily="18" charset="0"/>
                <a:cs typeface="Times New Roman" panose="02020603050405020304" pitchFamily="18" charset="0"/>
              </a:rPr>
            </a:br>
            <a:r>
              <a:rPr lang="en-US" sz="2400" b="1" dirty="0">
                <a:solidFill>
                  <a:srgbClr val="8A0300"/>
                </a:solidFill>
                <a:latin typeface="Times New Roman" panose="02020603050405020304" pitchFamily="18" charset="0"/>
                <a:cs typeface="Times New Roman" panose="02020603050405020304" pitchFamily="18" charset="0"/>
              </a:rPr>
              <a:t>	+ </a:t>
            </a:r>
            <a:r>
              <a:rPr lang="en-US" sz="2400" b="1" dirty="0" err="1">
                <a:solidFill>
                  <a:srgbClr val="8A0300"/>
                </a:solidFill>
                <a:latin typeface="Times New Roman" panose="02020603050405020304" pitchFamily="18" charset="0"/>
                <a:cs typeface="Times New Roman" panose="02020603050405020304" pitchFamily="18" charset="0"/>
              </a:rPr>
              <a:t>Số</a:t>
            </a:r>
            <a:r>
              <a:rPr lang="en-US" sz="2400" b="1" dirty="0">
                <a:solidFill>
                  <a:srgbClr val="8A0300"/>
                </a:solidFill>
                <a:latin typeface="Times New Roman" panose="02020603050405020304" pitchFamily="18" charset="0"/>
                <a:cs typeface="Times New Roman" panose="02020603050405020304" pitchFamily="18" charset="0"/>
              </a:rPr>
              <a:t> </a:t>
            </a:r>
            <a:r>
              <a:rPr lang="en-US" sz="2400" b="1" dirty="0" err="1">
                <a:solidFill>
                  <a:srgbClr val="8A0300"/>
                </a:solidFill>
                <a:latin typeface="Times New Roman" panose="02020603050405020304" pitchFamily="18" charset="0"/>
                <a:cs typeface="Times New Roman" panose="02020603050405020304" pitchFamily="18" charset="0"/>
              </a:rPr>
              <a:t>phát</a:t>
            </a:r>
            <a:r>
              <a:rPr lang="en-US" sz="2400" b="1" dirty="0">
                <a:solidFill>
                  <a:srgbClr val="8A0300"/>
                </a:solidFill>
                <a:latin typeface="Times New Roman" panose="02020603050405020304" pitchFamily="18" charset="0"/>
                <a:cs typeface="Times New Roman" panose="02020603050405020304" pitchFamily="18" charset="0"/>
              </a:rPr>
              <a:t> </a:t>
            </a:r>
            <a:r>
              <a:rPr lang="en-US" sz="2400" b="1" dirty="0" err="1">
                <a:solidFill>
                  <a:srgbClr val="8A0300"/>
                </a:solidFill>
                <a:latin typeface="Times New Roman" panose="02020603050405020304" pitchFamily="18" charset="0"/>
                <a:cs typeface="Times New Roman" panose="02020603050405020304" pitchFamily="18" charset="0"/>
              </a:rPr>
              <a:t>sinh</a:t>
            </a:r>
            <a:r>
              <a:rPr lang="en-US" sz="2400" b="1" dirty="0">
                <a:solidFill>
                  <a:srgbClr val="8A0300"/>
                </a:solidFill>
                <a:latin typeface="Times New Roman" panose="02020603050405020304" pitchFamily="18" charset="0"/>
                <a:cs typeface="Times New Roman" panose="02020603050405020304" pitchFamily="18" charset="0"/>
              </a:rPr>
              <a:t> </a:t>
            </a:r>
            <a:r>
              <a:rPr lang="en-US" sz="2400" b="1" dirty="0" err="1">
                <a:solidFill>
                  <a:srgbClr val="8A0300"/>
                </a:solidFill>
                <a:latin typeface="Times New Roman" panose="02020603050405020304" pitchFamily="18" charset="0"/>
                <a:cs typeface="Times New Roman" panose="02020603050405020304" pitchFamily="18" charset="0"/>
              </a:rPr>
              <a:t>giảm</a:t>
            </a:r>
            <a:r>
              <a:rPr lang="en-US" sz="2400" b="1" dirty="0">
                <a:solidFill>
                  <a:srgbClr val="8A0300"/>
                </a:solidFill>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249362"/>
          </a:xfrm>
        </p:spPr>
        <p:txBody>
          <a:bodyPr>
            <a:normAutofit fontScale="90000"/>
          </a:bodyPr>
          <a:lstStyle/>
          <a:p>
            <a:pPr algn="ctr"/>
            <a:r>
              <a:rPr lang="en-US" dirty="0" err="1" smtClean="0">
                <a:latin typeface="Times New Roman" panose="02020603050405020304" pitchFamily="18" charset="0"/>
                <a:cs typeface="Times New Roman" panose="02020603050405020304" pitchFamily="18" charset="0"/>
              </a:rPr>
              <a:t>Sổ</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cái</a:t>
            </a:r>
            <a:r>
              <a:rPr lang="en-US" dirty="0" smtClean="0">
                <a:latin typeface="Times New Roman" panose="02020603050405020304" pitchFamily="18" charset="0"/>
                <a:cs typeface="Times New Roman" panose="02020603050405020304" pitchFamily="18" charset="0"/>
              </a:rPr>
              <a:t/>
            </a:r>
            <a:br>
              <a:rPr lang="en-US" dirty="0" smtClean="0">
                <a:latin typeface="Times New Roman" panose="02020603050405020304" pitchFamily="18" charset="0"/>
                <a:cs typeface="Times New Roman" panose="02020603050405020304" pitchFamily="18" charset="0"/>
              </a:rPr>
            </a:br>
            <a:r>
              <a:rPr lang="en-US" dirty="0" err="1" smtClean="0">
                <a:latin typeface="Times New Roman" panose="02020603050405020304" pitchFamily="18" charset="0"/>
                <a:cs typeface="Times New Roman" panose="02020603050405020304" pitchFamily="18" charset="0"/>
              </a:rPr>
              <a:t>Tài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khoản</a:t>
            </a:r>
            <a:r>
              <a:rPr lang="en-US" dirty="0" smtClean="0">
                <a:latin typeface="Times New Roman" panose="02020603050405020304" pitchFamily="18" charset="0"/>
                <a:cs typeface="Times New Roman" panose="02020603050405020304" pitchFamily="18" charset="0"/>
              </a:rPr>
              <a:t>….</a:t>
            </a:r>
            <a:br>
              <a:rPr lang="en-US" dirty="0" smtClean="0">
                <a:latin typeface="Times New Roman" panose="02020603050405020304" pitchFamily="18" charset="0"/>
                <a:cs typeface="Times New Roman" panose="02020603050405020304" pitchFamily="18" charset="0"/>
              </a:rPr>
            </a:br>
            <a:r>
              <a:rPr lang="en-US" dirty="0" err="1" smtClean="0">
                <a:latin typeface="Times New Roman" panose="02020603050405020304" pitchFamily="18" charset="0"/>
                <a:cs typeface="Times New Roman" panose="02020603050405020304" pitchFamily="18" charset="0"/>
              </a:rPr>
              <a:t>Số</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hiệu</a:t>
            </a:r>
            <a:r>
              <a:rPr lang="en-US" dirty="0" smtClean="0">
                <a:latin typeface="Times New Roman" panose="02020603050405020304" pitchFamily="18" charset="0"/>
                <a:cs typeface="Times New Roman" panose="02020603050405020304" pitchFamily="18" charset="0"/>
              </a:rPr>
              <a:t> : ….</a:t>
            </a:r>
            <a:endParaRPr lang="en-US" dirty="0">
              <a:latin typeface="Times New Roman" panose="02020603050405020304" pitchFamily="18" charset="0"/>
              <a:cs typeface="Times New Roman" panose="02020603050405020304" pitchFamily="18" charset="0"/>
            </a:endParaRPr>
          </a:p>
        </p:txBody>
      </p:sp>
      <p:graphicFrame>
        <p:nvGraphicFramePr>
          <p:cNvPr id="4" name="Group 86"/>
          <p:cNvGraphicFramePr>
            <a:graphicFrameLocks noGrp="1"/>
          </p:cNvGraphicFramePr>
          <p:nvPr>
            <p:ph idx="1"/>
          </p:nvPr>
        </p:nvGraphicFramePr>
        <p:xfrm>
          <a:off x="1066800" y="1784348"/>
          <a:ext cx="8001000" cy="4311652"/>
        </p:xfrm>
        <a:graphic>
          <a:graphicData uri="http://schemas.openxmlformats.org/drawingml/2006/table">
            <a:tbl>
              <a:tblPr/>
              <a:tblGrid>
                <a:gridCol w="950912"/>
                <a:gridCol w="712788"/>
                <a:gridCol w="871537"/>
                <a:gridCol w="1663700"/>
                <a:gridCol w="950913"/>
                <a:gridCol w="949325"/>
                <a:gridCol w="901700"/>
                <a:gridCol w="1000125"/>
              </a:tblGrid>
              <a:tr h="331788">
                <a:tc rowSpan="2">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dirty="0" err="1" smtClean="0">
                          <a:ln>
                            <a:noFill/>
                          </a:ln>
                          <a:solidFill>
                            <a:srgbClr val="0D21B9"/>
                          </a:solidFill>
                          <a:effectLst/>
                          <a:latin typeface="VNI-Times" pitchFamily="2" charset="0"/>
                          <a:cs typeface="Arial" panose="020B0604020202020204" pitchFamily="34" charset="0"/>
                        </a:rPr>
                        <a:t>Ngaøy</a:t>
                      </a:r>
                      <a:r>
                        <a:rPr kumimoji="0" lang="en-US" sz="1800" b="1" i="0" u="none" strike="noStrike" cap="none" normalizeH="0" baseline="0" dirty="0" smtClean="0">
                          <a:ln>
                            <a:noFill/>
                          </a:ln>
                          <a:solidFill>
                            <a:srgbClr val="0D21B9"/>
                          </a:solidFill>
                          <a:effectLst/>
                          <a:latin typeface="VNI-Times" pitchFamily="2" charset="0"/>
                          <a:cs typeface="Arial" panose="020B0604020202020204" pitchFamily="34" charset="0"/>
                        </a:rPr>
                        <a:t> </a:t>
                      </a:r>
                      <a:r>
                        <a:rPr kumimoji="0" lang="en-US" sz="1800" b="1" i="0" u="none" strike="noStrike" cap="none" normalizeH="0" baseline="0" dirty="0" err="1" smtClean="0">
                          <a:ln>
                            <a:noFill/>
                          </a:ln>
                          <a:solidFill>
                            <a:srgbClr val="0D21B9"/>
                          </a:solidFill>
                          <a:effectLst/>
                          <a:latin typeface="VNI-Times" pitchFamily="2" charset="0"/>
                          <a:cs typeface="Arial" panose="020B0604020202020204" pitchFamily="34" charset="0"/>
                        </a:rPr>
                        <a:t>thaùng</a:t>
                      </a:r>
                      <a:r>
                        <a:rPr kumimoji="0" lang="en-US" sz="1800" b="1" i="0" u="none" strike="noStrike" cap="none" normalizeH="0" baseline="0" dirty="0" smtClean="0">
                          <a:ln>
                            <a:noFill/>
                          </a:ln>
                          <a:solidFill>
                            <a:srgbClr val="0D21B9"/>
                          </a:solidFill>
                          <a:effectLst/>
                          <a:latin typeface="VNI-Times" pitchFamily="2" charset="0"/>
                          <a:cs typeface="Arial" panose="020B0604020202020204" pitchFamily="34" charset="0"/>
                        </a:rPr>
                        <a:t> </a:t>
                      </a:r>
                      <a:r>
                        <a:rPr kumimoji="0" lang="en-US" sz="1800" b="1" i="0" u="none" strike="noStrike" cap="none" normalizeH="0" baseline="0" dirty="0" err="1" smtClean="0">
                          <a:ln>
                            <a:noFill/>
                          </a:ln>
                          <a:solidFill>
                            <a:srgbClr val="0D21B9"/>
                          </a:solidFill>
                          <a:effectLst/>
                          <a:latin typeface="VNI-Times" pitchFamily="2" charset="0"/>
                          <a:cs typeface="Arial" panose="020B0604020202020204" pitchFamily="34" charset="0"/>
                        </a:rPr>
                        <a:t>ghi</a:t>
                      </a:r>
                      <a:r>
                        <a:rPr kumimoji="0" lang="en-US" sz="1800" b="1" i="0" u="none" strike="noStrike" cap="none" normalizeH="0" baseline="0" dirty="0" smtClean="0">
                          <a:ln>
                            <a:noFill/>
                          </a:ln>
                          <a:solidFill>
                            <a:srgbClr val="0D21B9"/>
                          </a:solidFill>
                          <a:effectLst/>
                          <a:latin typeface="VNI-Times" pitchFamily="2" charset="0"/>
                          <a:cs typeface="Arial" panose="020B0604020202020204" pitchFamily="34" charset="0"/>
                        </a:rPr>
                        <a:t> </a:t>
                      </a:r>
                      <a:r>
                        <a:rPr kumimoji="0" lang="en-US" sz="1800" b="1" i="0" u="none" strike="noStrike" cap="none" normalizeH="0" baseline="0" dirty="0" err="1" smtClean="0">
                          <a:ln>
                            <a:noFill/>
                          </a:ln>
                          <a:solidFill>
                            <a:srgbClr val="0D21B9"/>
                          </a:solidFill>
                          <a:effectLst/>
                          <a:latin typeface="VNI-Times" pitchFamily="2" charset="0"/>
                          <a:cs typeface="Arial" panose="020B0604020202020204" pitchFamily="34" charset="0"/>
                        </a:rPr>
                        <a:t>soå</a:t>
                      </a:r>
                      <a:endParaRPr kumimoji="0" lang="en-US" sz="1800" b="1" i="0" u="none" strike="noStrike" cap="none" normalizeH="0" baseline="0" dirty="0" smtClean="0">
                        <a:ln>
                          <a:noFill/>
                        </a:ln>
                        <a:solidFill>
                          <a:srgbClr val="0D21B9"/>
                        </a:solidFill>
                        <a:effectLst/>
                        <a:latin typeface="VNI-Times" pitchFamily="2" charset="0"/>
                        <a:cs typeface="Arial" panose="020B0604020202020204" pitchFamily="34" charset="0"/>
                      </a:endParaRPr>
                    </a:p>
                  </a:txBody>
                  <a:tcPr anchor="ctr" horzOverflow="overflow">
                    <a:lnL w="285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285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Chöùng Từ </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285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hMerge="1">
                  <a:txBody>
                    <a:bodyPr/>
                    <a:lstStyle/>
                    <a:p>
                      <a:endParaRPr lang="en-US"/>
                    </a:p>
                  </a:txBody>
                  <a:tcPr/>
                </a:tc>
                <a:tc rowSpan="2">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Dieãn giaûi</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285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Trang soå NKC</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285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dirty="0" err="1" smtClean="0">
                          <a:ln>
                            <a:noFill/>
                          </a:ln>
                          <a:solidFill>
                            <a:srgbClr val="0D21B9"/>
                          </a:solidFill>
                          <a:effectLst/>
                          <a:latin typeface="Times New Roman" panose="02020603050405020304" pitchFamily="18" charset="0"/>
                          <a:cs typeface="Times New Roman" panose="02020603050405020304" pitchFamily="18" charset="0"/>
                        </a:rPr>
                        <a:t>Số</a:t>
                      </a:r>
                      <a:r>
                        <a:rPr kumimoji="0" lang="en-US" sz="1800" b="1" i="0" u="none" strike="noStrike" cap="none" normalizeH="0" baseline="0" dirty="0" smtClean="0">
                          <a:ln>
                            <a:noFill/>
                          </a:ln>
                          <a:solidFill>
                            <a:srgbClr val="0D21B9"/>
                          </a:solidFill>
                          <a:effectLst/>
                          <a:latin typeface="Times New Roman" panose="02020603050405020304" pitchFamily="18" charset="0"/>
                          <a:cs typeface="Times New Roman" panose="02020603050405020304" pitchFamily="18" charset="0"/>
                        </a:rPr>
                        <a:t> </a:t>
                      </a:r>
                      <a:r>
                        <a:rPr kumimoji="0" lang="en-US" sz="1800" b="1" i="0" u="none" strike="noStrike" cap="none" normalizeH="0" baseline="0" dirty="0" err="1" smtClean="0">
                          <a:ln>
                            <a:noFill/>
                          </a:ln>
                          <a:solidFill>
                            <a:srgbClr val="0D21B9"/>
                          </a:solidFill>
                          <a:effectLst/>
                          <a:latin typeface="Times New Roman" panose="02020603050405020304" pitchFamily="18" charset="0"/>
                          <a:cs typeface="Times New Roman" panose="02020603050405020304" pitchFamily="18" charset="0"/>
                        </a:rPr>
                        <a:t>hiệu</a:t>
                      </a:r>
                      <a:r>
                        <a:rPr kumimoji="0" lang="en-US" sz="1800" b="1" i="0" u="none" strike="noStrike" cap="none" normalizeH="0" baseline="0" dirty="0" smtClean="0">
                          <a:ln>
                            <a:noFill/>
                          </a:ln>
                          <a:solidFill>
                            <a:srgbClr val="0D21B9"/>
                          </a:solidFill>
                          <a:effectLst/>
                          <a:latin typeface="Times New Roman" panose="02020603050405020304" pitchFamily="18" charset="0"/>
                          <a:cs typeface="Times New Roman" panose="02020603050405020304" pitchFamily="18" charset="0"/>
                        </a:rPr>
                        <a:t> TK </a:t>
                      </a:r>
                      <a:r>
                        <a:rPr kumimoji="0" lang="vi-VN" sz="1800" b="1" i="0" u="none" strike="noStrike" cap="none" normalizeH="0" baseline="0" dirty="0" smtClean="0">
                          <a:ln>
                            <a:noFill/>
                          </a:ln>
                          <a:solidFill>
                            <a:srgbClr val="0D21B9"/>
                          </a:solidFill>
                          <a:effectLst/>
                          <a:latin typeface="Times New Roman" panose="02020603050405020304" pitchFamily="18" charset="0"/>
                          <a:cs typeface="Times New Roman" panose="02020603050405020304" pitchFamily="18" charset="0"/>
                        </a:rPr>
                        <a:t>đối</a:t>
                      </a:r>
                      <a:r>
                        <a:rPr kumimoji="0" lang="en-US" sz="1800" b="1" i="0" u="none" strike="noStrike" cap="none" normalizeH="0" baseline="0" dirty="0" smtClean="0">
                          <a:ln>
                            <a:noFill/>
                          </a:ln>
                          <a:solidFill>
                            <a:srgbClr val="0D21B9"/>
                          </a:solidFill>
                          <a:effectLst/>
                          <a:latin typeface="Times New Roman" panose="02020603050405020304" pitchFamily="18" charset="0"/>
                          <a:cs typeface="Times New Roman" panose="02020603050405020304" pitchFamily="18" charset="0"/>
                        </a:rPr>
                        <a:t> </a:t>
                      </a:r>
                      <a:r>
                        <a:rPr kumimoji="0" lang="en-US" sz="1800" b="1" i="0" u="none" strike="noStrike" cap="none" normalizeH="0" baseline="0" dirty="0" err="1" smtClean="0">
                          <a:ln>
                            <a:noFill/>
                          </a:ln>
                          <a:solidFill>
                            <a:srgbClr val="0D21B9"/>
                          </a:solidFill>
                          <a:effectLst/>
                          <a:latin typeface="Times New Roman" panose="02020603050405020304" pitchFamily="18" charset="0"/>
                          <a:cs typeface="Times New Roman" panose="02020603050405020304" pitchFamily="18" charset="0"/>
                        </a:rPr>
                        <a:t>ứng</a:t>
                      </a:r>
                      <a:endParaRPr kumimoji="0" lang="en-US" sz="1800" b="1" i="0" u="none" strike="noStrike" cap="none" normalizeH="0" baseline="0" dirty="0" smtClean="0">
                        <a:ln>
                          <a:noFill/>
                        </a:ln>
                        <a:solidFill>
                          <a:srgbClr val="0D21B9"/>
                        </a:solidFill>
                        <a:effectLst/>
                        <a:latin typeface="Times New Roman" panose="02020603050405020304" pitchFamily="18" charset="0"/>
                        <a:cs typeface="Times New Roman" panose="02020603050405020304" pitchFamily="18"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285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dirty="0" err="1" smtClean="0">
                          <a:ln>
                            <a:noFill/>
                          </a:ln>
                          <a:solidFill>
                            <a:srgbClr val="0D21B9"/>
                          </a:solidFill>
                          <a:effectLst/>
                          <a:latin typeface="VNI-Times" pitchFamily="2" charset="0"/>
                          <a:cs typeface="Arial" panose="020B0604020202020204" pitchFamily="34" charset="0"/>
                        </a:rPr>
                        <a:t>Soá</a:t>
                      </a:r>
                      <a:r>
                        <a:rPr kumimoji="0" lang="en-US" sz="1800" b="1" i="0" u="none" strike="noStrike" cap="none" normalizeH="0" baseline="0" dirty="0" smtClean="0">
                          <a:ln>
                            <a:noFill/>
                          </a:ln>
                          <a:solidFill>
                            <a:srgbClr val="0D21B9"/>
                          </a:solidFill>
                          <a:effectLst/>
                          <a:latin typeface="VNI-Times" pitchFamily="2" charset="0"/>
                          <a:cs typeface="Arial" panose="020B0604020202020204" pitchFamily="34" charset="0"/>
                        </a:rPr>
                        <a:t> </a:t>
                      </a:r>
                      <a:r>
                        <a:rPr kumimoji="0" lang="en-US" sz="1800" b="1" i="0" u="none" strike="noStrike" cap="none" normalizeH="0" baseline="0" dirty="0" err="1" smtClean="0">
                          <a:ln>
                            <a:noFill/>
                          </a:ln>
                          <a:solidFill>
                            <a:srgbClr val="0D21B9"/>
                          </a:solidFill>
                          <a:effectLst/>
                          <a:latin typeface="VNI-Times" pitchFamily="2" charset="0"/>
                          <a:cs typeface="Arial" panose="020B0604020202020204" pitchFamily="34" charset="0"/>
                        </a:rPr>
                        <a:t>phaùt</a:t>
                      </a:r>
                      <a:r>
                        <a:rPr kumimoji="0" lang="en-US" sz="1800" b="1" i="0" u="none" strike="noStrike" cap="none" normalizeH="0" baseline="0" dirty="0" smtClean="0">
                          <a:ln>
                            <a:noFill/>
                          </a:ln>
                          <a:solidFill>
                            <a:srgbClr val="0D21B9"/>
                          </a:solidFill>
                          <a:effectLst/>
                          <a:latin typeface="VNI-Times" pitchFamily="2" charset="0"/>
                          <a:cs typeface="Arial" panose="020B0604020202020204" pitchFamily="34" charset="0"/>
                        </a:rPr>
                        <a:t> </a:t>
                      </a:r>
                      <a:r>
                        <a:rPr kumimoji="0" lang="en-US" sz="1800" b="1" i="0" u="none" strike="noStrike" cap="none" normalizeH="0" baseline="0" dirty="0" err="1" smtClean="0">
                          <a:ln>
                            <a:noFill/>
                          </a:ln>
                          <a:solidFill>
                            <a:srgbClr val="0D21B9"/>
                          </a:solidFill>
                          <a:effectLst/>
                          <a:latin typeface="VNI-Times" pitchFamily="2" charset="0"/>
                          <a:cs typeface="Arial" panose="020B0604020202020204" pitchFamily="34" charset="0"/>
                        </a:rPr>
                        <a:t>sinh</a:t>
                      </a:r>
                      <a:r>
                        <a:rPr kumimoji="0" lang="en-US" sz="1800" b="1" i="0" u="none" strike="noStrike" cap="none" normalizeH="0" baseline="0" dirty="0" smtClean="0">
                          <a:ln>
                            <a:noFill/>
                          </a:ln>
                          <a:solidFill>
                            <a:srgbClr val="0D21B9"/>
                          </a:solidFill>
                          <a:effectLst/>
                          <a:latin typeface="VNI-Times" pitchFamily="2" charset="0"/>
                          <a:cs typeface="Arial" panose="020B0604020202020204" pitchFamily="34" charset="0"/>
                        </a:rPr>
                        <a:t> </a:t>
                      </a:r>
                    </a:p>
                  </a:txBody>
                  <a:tcPr anchor="ctr" horzOverflow="overflow">
                    <a:lnL w="3175" cap="flat" cmpd="sng" algn="ctr">
                      <a:solidFill>
                        <a:schemeClr val="tx2"/>
                      </a:solidFill>
                      <a:prstDash val="solid"/>
                      <a:round/>
                      <a:headEnd type="none" w="med" len="med"/>
                      <a:tailEnd type="none" w="med" len="med"/>
                    </a:lnL>
                    <a:lnR w="28575" cap="flat" cmpd="sng" algn="ctr">
                      <a:solidFill>
                        <a:schemeClr val="tx2"/>
                      </a:solidFill>
                      <a:prstDash val="solid"/>
                      <a:round/>
                      <a:headEnd type="none" w="med" len="med"/>
                      <a:tailEnd type="none" w="med" len="med"/>
                    </a:lnR>
                    <a:lnT w="285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hMerge="1">
                  <a:txBody>
                    <a:bodyPr/>
                    <a:lstStyle/>
                    <a:p>
                      <a:endParaRPr lang="en-US"/>
                    </a:p>
                  </a:txBody>
                  <a:tcPr/>
                </a:tc>
              </a:tr>
              <a:tr h="582613">
                <a:tc v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Số hieäu</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Ngaøy thaùng</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dirty="0" err="1" smtClean="0">
                          <a:ln>
                            <a:noFill/>
                          </a:ln>
                          <a:solidFill>
                            <a:srgbClr val="0D21B9"/>
                          </a:solidFill>
                          <a:effectLst/>
                          <a:latin typeface="VNI-Times" pitchFamily="2" charset="0"/>
                          <a:cs typeface="Arial" panose="020B0604020202020204" pitchFamily="34" charset="0"/>
                        </a:rPr>
                        <a:t>Nợ</a:t>
                      </a:r>
                      <a:r>
                        <a:rPr kumimoji="0" lang="en-US" sz="1800" b="1" i="0" u="none" strike="noStrike" cap="none" normalizeH="0" baseline="0" dirty="0" smtClean="0">
                          <a:ln>
                            <a:noFill/>
                          </a:ln>
                          <a:solidFill>
                            <a:srgbClr val="0D21B9"/>
                          </a:solidFill>
                          <a:effectLst/>
                          <a:latin typeface="VNI-Times" pitchFamily="2" charset="0"/>
                          <a:cs typeface="Arial" panose="020B0604020202020204" pitchFamily="34" charset="0"/>
                        </a:rPr>
                        <a:t> </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Coù </a:t>
                      </a:r>
                    </a:p>
                  </a:txBody>
                  <a:tcPr anchor="ctr" horzOverflow="overflow">
                    <a:lnL w="3175" cap="flat" cmpd="sng" algn="ctr">
                      <a:solidFill>
                        <a:schemeClr val="tx2"/>
                      </a:solidFill>
                      <a:prstDash val="solid"/>
                      <a:round/>
                      <a:headEnd type="none" w="med" len="med"/>
                      <a:tailEnd type="none" w="med" len="med"/>
                    </a:lnL>
                    <a:lnR w="285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r>
              <a:tr h="330200">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1</a:t>
                      </a:r>
                    </a:p>
                  </a:txBody>
                  <a:tcPr anchor="ctr" horzOverflow="overflow">
                    <a:lnL w="285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2</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3</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4</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5</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6</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7</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8 </a:t>
                      </a:r>
                    </a:p>
                  </a:txBody>
                  <a:tcPr anchor="ctr" horzOverflow="overflow">
                    <a:lnL w="3175" cap="flat" cmpd="sng" algn="ctr">
                      <a:solidFill>
                        <a:schemeClr val="tx2"/>
                      </a:solidFill>
                      <a:prstDash val="solid"/>
                      <a:round/>
                      <a:headEnd type="none" w="med" len="med"/>
                      <a:tailEnd type="none" w="med" len="med"/>
                    </a:lnL>
                    <a:lnR w="285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r>
              <a:tr h="458788">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285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SDÑK</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285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r>
              <a:tr h="776288">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285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285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r>
              <a:tr h="496888">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dirty="0" smtClean="0">
                        <a:ln>
                          <a:noFill/>
                        </a:ln>
                        <a:solidFill>
                          <a:srgbClr val="0D21B9"/>
                        </a:solidFill>
                        <a:effectLst/>
                        <a:latin typeface="VNI-Times" pitchFamily="2" charset="0"/>
                        <a:cs typeface="Arial" panose="020B0604020202020204" pitchFamily="34" charset="0"/>
                      </a:endParaRPr>
                    </a:p>
                  </a:txBody>
                  <a:tcPr anchor="ctr" horzOverflow="overflow">
                    <a:lnL w="285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dirty="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285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r>
              <a:tr h="679450">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285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Coäng SPS</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285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r>
              <a:tr h="528638">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5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285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5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5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500" b="1" i="0" u="none" strike="noStrike" cap="none" normalizeH="0" baseline="0" smtClean="0">
                          <a:ln>
                            <a:noFill/>
                          </a:ln>
                          <a:solidFill>
                            <a:srgbClr val="0D21B9"/>
                          </a:solidFill>
                          <a:effectLst/>
                          <a:latin typeface="VNI-Times" pitchFamily="2" charset="0"/>
                          <a:cs typeface="Arial" panose="020B0604020202020204" pitchFamily="34" charset="0"/>
                        </a:rPr>
                        <a:t>SDCK</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5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5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5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500" b="1" i="0" u="none" strike="noStrike" cap="none" normalizeH="0" baseline="0" dirty="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285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a:noFill/>
                    </a:lnTlToBr>
                    <a:lnBlToTr>
                      <a:noFill/>
                    </a:lnBlToTr>
                    <a:noFill/>
                  </a:tcPr>
                </a:tc>
              </a:tr>
            </a:tbl>
          </a:graphicData>
        </a:graphic>
      </p:graphicFrame>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err="1" smtClean="0"/>
              <a:t>Sổ</a:t>
            </a:r>
            <a:r>
              <a:rPr lang="en-US" dirty="0" smtClean="0"/>
              <a:t> </a:t>
            </a:r>
            <a:r>
              <a:rPr lang="en-US" dirty="0" err="1" smtClean="0"/>
              <a:t>cái</a:t>
            </a:r>
            <a:r>
              <a:rPr lang="en-US" dirty="0" smtClean="0"/>
              <a:t> </a:t>
            </a:r>
            <a:br>
              <a:rPr lang="en-US" dirty="0" smtClean="0"/>
            </a:br>
            <a:r>
              <a:rPr lang="en-US" dirty="0" smtClean="0"/>
              <a:t>TK </a:t>
            </a:r>
            <a:r>
              <a:rPr lang="en-US" dirty="0" err="1" smtClean="0"/>
              <a:t>tiền</a:t>
            </a:r>
            <a:r>
              <a:rPr lang="en-US" dirty="0" smtClean="0"/>
              <a:t> </a:t>
            </a:r>
            <a:r>
              <a:rPr lang="en-US" dirty="0" err="1" smtClean="0"/>
              <a:t>mặt</a:t>
            </a:r>
            <a:r>
              <a:rPr lang="en-US" dirty="0" smtClean="0"/>
              <a:t/>
            </a:r>
            <a:br>
              <a:rPr lang="en-US" dirty="0" smtClean="0"/>
            </a:br>
            <a:r>
              <a:rPr lang="en-US" dirty="0" err="1" smtClean="0"/>
              <a:t>Số</a:t>
            </a:r>
            <a:r>
              <a:rPr lang="en-US" dirty="0" smtClean="0"/>
              <a:t> </a:t>
            </a:r>
            <a:r>
              <a:rPr lang="en-US" dirty="0" err="1" smtClean="0"/>
              <a:t>hiệu</a:t>
            </a:r>
            <a:r>
              <a:rPr lang="en-US" dirty="0" smtClean="0"/>
              <a:t> : 111</a:t>
            </a:r>
            <a:endParaRPr lang="en-US" dirty="0"/>
          </a:p>
        </p:txBody>
      </p:sp>
      <p:graphicFrame>
        <p:nvGraphicFramePr>
          <p:cNvPr id="4" name="Group 101"/>
          <p:cNvGraphicFramePr/>
          <p:nvPr/>
        </p:nvGraphicFramePr>
        <p:xfrm>
          <a:off x="990601" y="1752600"/>
          <a:ext cx="8077199" cy="4283076"/>
        </p:xfrm>
        <a:graphic>
          <a:graphicData uri="http://schemas.openxmlformats.org/drawingml/2006/table">
            <a:tbl>
              <a:tblPr/>
              <a:tblGrid>
                <a:gridCol w="881993"/>
                <a:gridCol w="784800"/>
                <a:gridCol w="871838"/>
                <a:gridCol w="1665342"/>
                <a:gridCol w="783349"/>
                <a:gridCol w="842826"/>
                <a:gridCol w="1124251"/>
                <a:gridCol w="1122800"/>
              </a:tblGrid>
              <a:tr h="331788">
                <a:tc rowSpan="2">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Ngaøy thaùng ghi soå</a:t>
                      </a:r>
                    </a:p>
                  </a:txBody>
                  <a:tcPr anchor="ctr" horzOverflow="overflow">
                    <a:lnL w="285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285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Chöùng Từ </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285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hMerge="1">
                  <a:txBody>
                    <a:bodyPr/>
                    <a:lstStyle/>
                    <a:p>
                      <a:endParaRPr lang="en-US"/>
                    </a:p>
                  </a:txBody>
                  <a:tcPr/>
                </a:tc>
                <a:tc rowSpan="2">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Dieãn giaûi</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285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Trang soå NKC</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285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Soá hieäu TK dö</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285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soá phaùt sinh </a:t>
                      </a:r>
                    </a:p>
                  </a:txBody>
                  <a:tcPr anchor="ctr" horzOverflow="overflow">
                    <a:lnL w="3175" cap="flat" cmpd="sng" algn="ctr">
                      <a:solidFill>
                        <a:schemeClr val="tx2"/>
                      </a:solidFill>
                      <a:prstDash val="solid"/>
                      <a:round/>
                      <a:headEnd type="none" w="med" len="med"/>
                      <a:tailEnd type="none" w="med" len="med"/>
                    </a:lnL>
                    <a:lnR w="28575" cap="flat" cmpd="sng" algn="ctr">
                      <a:solidFill>
                        <a:schemeClr val="tx2"/>
                      </a:solidFill>
                      <a:prstDash val="solid"/>
                      <a:round/>
                      <a:headEnd type="none" w="med" len="med"/>
                      <a:tailEnd type="none" w="med" len="med"/>
                    </a:lnR>
                    <a:lnT w="285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hMerge="1">
                  <a:txBody>
                    <a:bodyPr/>
                    <a:lstStyle/>
                    <a:p>
                      <a:endParaRPr lang="en-US"/>
                    </a:p>
                  </a:txBody>
                  <a:tcPr/>
                </a:tc>
              </a:tr>
              <a:tr h="582613">
                <a:tc v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Số hieäu</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Ngaøy thaùng</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Nợ </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Coù </a:t>
                      </a:r>
                    </a:p>
                  </a:txBody>
                  <a:tcPr anchor="ctr" horzOverflow="overflow">
                    <a:lnL w="3175" cap="flat" cmpd="sng" algn="ctr">
                      <a:solidFill>
                        <a:schemeClr val="tx2"/>
                      </a:solidFill>
                      <a:prstDash val="solid"/>
                      <a:round/>
                      <a:headEnd type="none" w="med" len="med"/>
                      <a:tailEnd type="none" w="med" len="med"/>
                    </a:lnL>
                    <a:lnR w="285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r>
              <a:tr h="330200">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1</a:t>
                      </a:r>
                    </a:p>
                  </a:txBody>
                  <a:tcPr anchor="ctr" horzOverflow="overflow">
                    <a:lnL w="285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2</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3</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4</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5</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6</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7</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8 </a:t>
                      </a:r>
                    </a:p>
                  </a:txBody>
                  <a:tcPr anchor="ctr" horzOverflow="overflow">
                    <a:lnL w="3175" cap="flat" cmpd="sng" algn="ctr">
                      <a:solidFill>
                        <a:schemeClr val="tx2"/>
                      </a:solidFill>
                      <a:prstDash val="solid"/>
                      <a:round/>
                      <a:headEnd type="none" w="med" len="med"/>
                      <a:tailEnd type="none" w="med" len="med"/>
                    </a:lnL>
                    <a:lnR w="285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r>
              <a:tr h="455613">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285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SDÑK</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600" b="1" i="0" u="none" strike="noStrike" cap="none" normalizeH="0" baseline="0" smtClean="0">
                          <a:ln>
                            <a:noFill/>
                          </a:ln>
                          <a:solidFill>
                            <a:srgbClr val="0D21B9"/>
                          </a:solidFill>
                          <a:effectLst/>
                          <a:latin typeface="VNI-Times" pitchFamily="2" charset="0"/>
                          <a:cs typeface="Arial" panose="020B0604020202020204" pitchFamily="34" charset="0"/>
                        </a:rPr>
                        <a:t>20.000.000</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285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r>
              <a:tr h="768350">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2/1/N</a:t>
                      </a:r>
                    </a:p>
                  </a:txBody>
                  <a:tcPr anchor="ctr" horzOverflow="overflow">
                    <a:lnL w="285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PT 01</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2/1/N</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Ruùt TGNH veà quyõ TM</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x</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112</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600" b="1" i="0" u="none" strike="noStrike" cap="none" normalizeH="0" baseline="0" smtClean="0">
                          <a:ln>
                            <a:noFill/>
                          </a:ln>
                          <a:solidFill>
                            <a:srgbClr val="0D21B9"/>
                          </a:solidFill>
                          <a:effectLst/>
                          <a:latin typeface="VNI-Times" pitchFamily="2" charset="0"/>
                          <a:cs typeface="Arial" panose="020B0604020202020204" pitchFamily="34" charset="0"/>
                        </a:rPr>
                        <a:t>15.000.000</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285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r>
              <a:tr h="492125">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a:t>
                      </a:r>
                    </a:p>
                  </a:txBody>
                  <a:tcPr anchor="ctr" horzOverflow="overflow">
                    <a:lnL w="285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600" b="1" i="0" u="none" strike="noStrike" cap="none" normalizeH="0" baseline="0" smtClean="0">
                          <a:ln>
                            <a:noFill/>
                          </a:ln>
                          <a:solidFill>
                            <a:srgbClr val="0D21B9"/>
                          </a:solidFill>
                          <a:effectLst/>
                          <a:latin typeface="VNI-Times" pitchFamily="2" charset="0"/>
                          <a:cs typeface="Arial" panose="020B0604020202020204" pitchFamily="34" charset="0"/>
                        </a:rPr>
                        <a:t>…</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285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r>
              <a:tr h="671513">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285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rPr>
                        <a:t>Coäng SPS</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8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600" b="1" i="0" u="none" strike="noStrike" cap="none" normalizeH="0" baseline="0" smtClean="0">
                          <a:ln>
                            <a:noFill/>
                          </a:ln>
                          <a:solidFill>
                            <a:srgbClr val="0D21B9"/>
                          </a:solidFill>
                          <a:effectLst/>
                          <a:latin typeface="VNI-Times" pitchFamily="2" charset="0"/>
                          <a:cs typeface="Arial" panose="020B0604020202020204" pitchFamily="34" charset="0"/>
                        </a:rPr>
                        <a:t>60.000.000</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600" b="1" i="0" u="none" strike="noStrike" cap="none" normalizeH="0" baseline="0" smtClean="0">
                          <a:ln>
                            <a:noFill/>
                          </a:ln>
                          <a:solidFill>
                            <a:srgbClr val="0D21B9"/>
                          </a:solidFill>
                          <a:effectLst/>
                          <a:latin typeface="VNI-Times" pitchFamily="2" charset="0"/>
                          <a:cs typeface="Arial" panose="020B0604020202020204" pitchFamily="34" charset="0"/>
                        </a:rPr>
                        <a:t>79.500.000</a:t>
                      </a:r>
                    </a:p>
                  </a:txBody>
                  <a:tcPr anchor="ctr" horzOverflow="overflow">
                    <a:lnL w="3175" cap="flat" cmpd="sng" algn="ctr">
                      <a:solidFill>
                        <a:schemeClr val="tx2"/>
                      </a:solidFill>
                      <a:prstDash val="solid"/>
                      <a:round/>
                      <a:headEnd type="none" w="med" len="med"/>
                      <a:tailEnd type="none" w="med" len="med"/>
                    </a:lnL>
                    <a:lnR w="285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3175" cap="flat" cmpd="sng" algn="ctr">
                      <a:solidFill>
                        <a:schemeClr val="tx2"/>
                      </a:solidFill>
                      <a:prstDash val="solid"/>
                      <a:round/>
                      <a:headEnd type="none" w="med" len="med"/>
                      <a:tailEnd type="none" w="med" len="med"/>
                    </a:lnB>
                    <a:lnTlToBr>
                      <a:noFill/>
                    </a:lnTlToBr>
                    <a:lnBlToTr>
                      <a:noFill/>
                    </a:lnBlToTr>
                    <a:noFill/>
                  </a:tcPr>
                </a:tc>
              </a:tr>
              <a:tr h="523875">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5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285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5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5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500" b="1" i="0" u="none" strike="noStrike" cap="none" normalizeH="0" baseline="0" smtClean="0">
                          <a:ln>
                            <a:noFill/>
                          </a:ln>
                          <a:solidFill>
                            <a:srgbClr val="0D21B9"/>
                          </a:solidFill>
                          <a:effectLst/>
                          <a:latin typeface="VNI-Times" pitchFamily="2" charset="0"/>
                          <a:cs typeface="Arial" panose="020B0604020202020204" pitchFamily="34" charset="0"/>
                        </a:rPr>
                        <a:t>SDCK</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5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500" b="1" i="0" u="none" strike="noStrike" cap="none" normalizeH="0" baseline="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en-US" sz="1600" b="1" i="0" u="none" strike="noStrike" cap="none" normalizeH="0" baseline="0" smtClean="0">
                          <a:ln>
                            <a:noFill/>
                          </a:ln>
                          <a:solidFill>
                            <a:srgbClr val="0D21B9"/>
                          </a:solidFill>
                          <a:effectLst/>
                          <a:latin typeface="VNI-Times" pitchFamily="2" charset="0"/>
                          <a:cs typeface="Arial" panose="020B0604020202020204" pitchFamily="34" charset="0"/>
                        </a:rPr>
                        <a:t>500.000</a:t>
                      </a:r>
                    </a:p>
                  </a:txBody>
                  <a:tcPr anchor="ctr" horzOverflow="overflow">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endParaRPr kumimoji="0" lang="en-US" sz="1500" b="1" i="0" u="none" strike="noStrike" cap="none" normalizeH="0" baseline="0" dirty="0" smtClean="0">
                        <a:ln>
                          <a:noFill/>
                        </a:ln>
                        <a:solidFill>
                          <a:srgbClr val="0D21B9"/>
                        </a:solidFill>
                        <a:effectLst/>
                        <a:latin typeface="VNI-Times" pitchFamily="2" charset="0"/>
                        <a:cs typeface="Arial" panose="020B0604020202020204" pitchFamily="34" charset="0"/>
                      </a:endParaRPr>
                    </a:p>
                  </a:txBody>
                  <a:tcPr anchor="ctr" horzOverflow="overflow">
                    <a:lnL w="3175" cap="flat" cmpd="sng" algn="ctr">
                      <a:solidFill>
                        <a:schemeClr val="tx2"/>
                      </a:solidFill>
                      <a:prstDash val="solid"/>
                      <a:round/>
                      <a:headEnd type="none" w="med" len="med"/>
                      <a:tailEnd type="none" w="med" len="med"/>
                    </a:lnL>
                    <a:lnR w="28575" cap="flat" cmpd="sng" algn="ctr">
                      <a:solidFill>
                        <a:schemeClr val="tx2"/>
                      </a:solidFill>
                      <a:prstDash val="solid"/>
                      <a:round/>
                      <a:headEnd type="none" w="med" len="med"/>
                      <a:tailEnd type="none" w="med" len="med"/>
                    </a:lnR>
                    <a:lnT w="3175" cap="flat" cmpd="sng" algn="ctr">
                      <a:solidFill>
                        <a:schemeClr val="tx2"/>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a:noFill/>
                    </a:lnTlToBr>
                    <a:lnBlToTr>
                      <a:noFill/>
                    </a:lnBlToTr>
                    <a:noFill/>
                  </a:tcPr>
                </a:tc>
              </a:tr>
            </a:tbl>
          </a:graphicData>
        </a:graphic>
      </p:graphicFrame>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latin typeface="Times New Roman" panose="02020603050405020304" pitchFamily="18" charset="0"/>
                <a:cs typeface="Times New Roman" panose="02020603050405020304" pitchFamily="18" charset="0"/>
              </a:rPr>
              <a:t>Kết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cấu</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066800" y="1295400"/>
            <a:ext cx="7866888" cy="990600"/>
          </a:xfrm>
        </p:spPr>
        <p:txBody>
          <a:bodyPr>
            <a:normAutofit fontScale="92500" lnSpcReduction="10000"/>
          </a:bodyPr>
          <a:lstStyle/>
          <a:p>
            <a:r>
              <a:rPr lang="en-US" dirty="0" err="1" smtClean="0">
                <a:latin typeface="Times New Roman" panose="02020603050405020304" pitchFamily="18" charset="0"/>
                <a:cs typeface="Times New Roman" panose="02020603050405020304" pitchFamily="18" charset="0"/>
              </a:rPr>
              <a:t>Để</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đơn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giản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trong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việc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học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tập</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trao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đổi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tài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khoản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được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ký</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hiệu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dưới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hình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thức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chữ</a:t>
            </a:r>
            <a:r>
              <a:rPr lang="en-US" dirty="0" smtClean="0">
                <a:latin typeface="Times New Roman" panose="02020603050405020304" pitchFamily="18" charset="0"/>
                <a:cs typeface="Times New Roman" panose="02020603050405020304" pitchFamily="18" charset="0"/>
              </a:rPr>
              <a:t> T</a:t>
            </a:r>
            <a:endParaRPr lang="en-US" dirty="0">
              <a:latin typeface="Times New Roman" panose="02020603050405020304" pitchFamily="18" charset="0"/>
              <a:cs typeface="Times New Roman" panose="02020603050405020304" pitchFamily="18" charset="0"/>
            </a:endParaRPr>
          </a:p>
        </p:txBody>
      </p:sp>
      <p:grpSp>
        <p:nvGrpSpPr>
          <p:cNvPr id="4" name="Group 3"/>
          <p:cNvGrpSpPr/>
          <p:nvPr/>
        </p:nvGrpSpPr>
        <p:grpSpPr>
          <a:xfrm>
            <a:off x="939800" y="2438400"/>
            <a:ext cx="8051800" cy="3810000"/>
            <a:chOff x="939800" y="2667000"/>
            <a:chExt cx="8051800" cy="3810000"/>
          </a:xfrm>
        </p:grpSpPr>
        <p:grpSp>
          <p:nvGrpSpPr>
            <p:cNvPr id="18" name="Group 17"/>
            <p:cNvGrpSpPr/>
            <p:nvPr/>
          </p:nvGrpSpPr>
          <p:grpSpPr>
            <a:xfrm>
              <a:off x="939800" y="2667000"/>
              <a:ext cx="8051800" cy="3810000"/>
              <a:chOff x="177800" y="2667000"/>
              <a:chExt cx="8051800" cy="3810000"/>
            </a:xfrm>
          </p:grpSpPr>
          <p:grpSp>
            <p:nvGrpSpPr>
              <p:cNvPr id="5" name="Group 17"/>
              <p:cNvGrpSpPr/>
              <p:nvPr/>
            </p:nvGrpSpPr>
            <p:grpSpPr bwMode="auto">
              <a:xfrm>
                <a:off x="177800" y="2667000"/>
                <a:ext cx="8051800" cy="3810000"/>
                <a:chOff x="112" y="2016"/>
                <a:chExt cx="5072" cy="2400"/>
              </a:xfrm>
            </p:grpSpPr>
            <p:sp>
              <p:nvSpPr>
                <p:cNvPr id="7" name="AutoShape 5"/>
                <p:cNvSpPr>
                  <a:spLocks noChangeAspect="1" noChangeArrowheads="1"/>
                </p:cNvSpPr>
                <p:nvPr/>
              </p:nvSpPr>
              <p:spPr bwMode="auto">
                <a:xfrm>
                  <a:off x="816" y="2016"/>
                  <a:ext cx="4128" cy="1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atin typeface="Times New Roman" panose="02020603050405020304" pitchFamily="18" charset="0"/>
                    <a:cs typeface="Times New Roman" panose="02020603050405020304" pitchFamily="18" charset="0"/>
                  </a:endParaRPr>
                </a:p>
              </p:txBody>
            </p:sp>
            <p:sp>
              <p:nvSpPr>
                <p:cNvPr id="8" name="Line 6"/>
                <p:cNvSpPr>
                  <a:spLocks noChangeShapeType="1"/>
                </p:cNvSpPr>
                <p:nvPr/>
              </p:nvSpPr>
              <p:spPr bwMode="auto">
                <a:xfrm>
                  <a:off x="528" y="2460"/>
                  <a:ext cx="4283" cy="0"/>
                </a:xfrm>
                <a:prstGeom prst="line">
                  <a:avLst/>
                </a:prstGeom>
                <a:noFill/>
                <a:ln w="38100">
                  <a:solidFill>
                    <a:srgbClr val="2F20EC"/>
                  </a:solidFill>
                  <a:round/>
                </a:ln>
                <a:extLst>
                  <a:ext uri="{909E8E84-426E-40DD-AFC4-6F175D3DCCD1}">
                    <a14:hiddenFill xmlns:a14="http://schemas.microsoft.com/office/drawing/2010/main">
                      <a:noFill/>
                    </a14:hiddenFill>
                  </a:ext>
                </a:extLst>
              </p:spPr>
              <p:txBody>
                <a:bodyPr/>
                <a:lstStyle/>
                <a:p>
                  <a:endParaRPr lang="en-US">
                    <a:latin typeface="Times New Roman" panose="02020603050405020304" pitchFamily="18" charset="0"/>
                    <a:cs typeface="Times New Roman" panose="02020603050405020304" pitchFamily="18" charset="0"/>
                  </a:endParaRPr>
                </a:p>
              </p:txBody>
            </p:sp>
            <p:sp>
              <p:nvSpPr>
                <p:cNvPr id="9" name="Line 7"/>
                <p:cNvSpPr>
                  <a:spLocks noChangeShapeType="1"/>
                </p:cNvSpPr>
                <p:nvPr/>
              </p:nvSpPr>
              <p:spPr bwMode="auto">
                <a:xfrm>
                  <a:off x="2632" y="2459"/>
                  <a:ext cx="3" cy="1957"/>
                </a:xfrm>
                <a:prstGeom prst="line">
                  <a:avLst/>
                </a:prstGeom>
                <a:noFill/>
                <a:ln w="38100">
                  <a:solidFill>
                    <a:srgbClr val="2F20EC"/>
                  </a:solidFill>
                  <a:round/>
                </a:ln>
                <a:extLst>
                  <a:ext uri="{909E8E84-426E-40DD-AFC4-6F175D3DCCD1}">
                    <a14:hiddenFill xmlns:a14="http://schemas.microsoft.com/office/drawing/2010/main">
                      <a:noFill/>
                    </a14:hiddenFill>
                  </a:ext>
                </a:extLst>
              </p:spPr>
              <p:txBody>
                <a:bodyPr/>
                <a:lstStyle/>
                <a:p>
                  <a:endParaRPr lang="en-US">
                    <a:latin typeface="Times New Roman" panose="02020603050405020304" pitchFamily="18" charset="0"/>
                    <a:cs typeface="Times New Roman" panose="02020603050405020304" pitchFamily="18" charset="0"/>
                  </a:endParaRPr>
                </a:p>
              </p:txBody>
            </p:sp>
            <p:sp>
              <p:nvSpPr>
                <p:cNvPr id="10" name="Text Box 8"/>
                <p:cNvSpPr txBox="1">
                  <a:spLocks noChangeArrowheads="1"/>
                </p:cNvSpPr>
                <p:nvPr/>
              </p:nvSpPr>
              <p:spPr bwMode="auto">
                <a:xfrm>
                  <a:off x="1392" y="2016"/>
                  <a:ext cx="2559" cy="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r>
                    <a:rPr lang="en-US" sz="3600" smtClean="0">
                      <a:latin typeface="Times New Roman" panose="02020603050405020304" pitchFamily="18" charset="0"/>
                      <a:cs typeface="Times New Roman" panose="02020603050405020304" pitchFamily="18" charset="0"/>
                    </a:rPr>
                    <a:t>Tên hoặc số hiệu TK</a:t>
                  </a:r>
                  <a:endParaRPr lang="en-US" sz="3600" dirty="0">
                    <a:latin typeface="Times New Roman" panose="02020603050405020304" pitchFamily="18" charset="0"/>
                    <a:cs typeface="Times New Roman" panose="02020603050405020304" pitchFamily="18" charset="0"/>
                  </a:endParaRPr>
                </a:p>
              </p:txBody>
            </p:sp>
            <p:sp>
              <p:nvSpPr>
                <p:cNvPr id="11" name="Text Box 9"/>
                <p:cNvSpPr txBox="1">
                  <a:spLocks noChangeArrowheads="1"/>
                </p:cNvSpPr>
                <p:nvPr/>
              </p:nvSpPr>
              <p:spPr bwMode="auto">
                <a:xfrm>
                  <a:off x="112" y="2016"/>
                  <a:ext cx="992" cy="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r>
                    <a:rPr lang="en-US" sz="3200" dirty="0" err="1">
                      <a:latin typeface="Times New Roman" panose="02020603050405020304" pitchFamily="18" charset="0"/>
                      <a:cs typeface="Times New Roman" panose="02020603050405020304" pitchFamily="18" charset="0"/>
                    </a:rPr>
                    <a:t>Nợ</a:t>
                  </a:r>
                  <a:endParaRPr lang="en-US" sz="3200" dirty="0">
                    <a:latin typeface="Times New Roman" panose="02020603050405020304" pitchFamily="18" charset="0"/>
                    <a:cs typeface="Times New Roman" panose="02020603050405020304" pitchFamily="18" charset="0"/>
                  </a:endParaRPr>
                </a:p>
              </p:txBody>
            </p:sp>
            <p:sp>
              <p:nvSpPr>
                <p:cNvPr id="12" name="Text Box 10"/>
                <p:cNvSpPr txBox="1">
                  <a:spLocks noChangeArrowheads="1"/>
                </p:cNvSpPr>
                <p:nvPr/>
              </p:nvSpPr>
              <p:spPr bwMode="auto">
                <a:xfrm>
                  <a:off x="4194" y="2016"/>
                  <a:ext cx="990" cy="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r>
                    <a:rPr lang="en-US" sz="3200" dirty="0" err="1">
                      <a:latin typeface="Times New Roman" panose="02020603050405020304" pitchFamily="18" charset="0"/>
                      <a:cs typeface="Times New Roman" panose="02020603050405020304" pitchFamily="18" charset="0"/>
                    </a:rPr>
                    <a:t>Có</a:t>
                  </a:r>
                  <a:endParaRPr lang="en-US" sz="3200" dirty="0">
                    <a:latin typeface="Times New Roman" panose="02020603050405020304" pitchFamily="18" charset="0"/>
                    <a:cs typeface="Times New Roman" panose="02020603050405020304" pitchFamily="18" charset="0"/>
                  </a:endParaRPr>
                </a:p>
              </p:txBody>
            </p:sp>
            <p:sp>
              <p:nvSpPr>
                <p:cNvPr id="13" name="Line 11"/>
                <p:cNvSpPr>
                  <a:spLocks noChangeShapeType="1"/>
                </p:cNvSpPr>
                <p:nvPr/>
              </p:nvSpPr>
              <p:spPr bwMode="auto">
                <a:xfrm>
                  <a:off x="480" y="3504"/>
                  <a:ext cx="4320" cy="0"/>
                </a:xfrm>
                <a:prstGeom prst="line">
                  <a:avLst/>
                </a:prstGeom>
                <a:noFill/>
                <a:ln w="38100">
                  <a:solidFill>
                    <a:srgbClr val="2F20EC"/>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Times New Roman" panose="02020603050405020304" pitchFamily="18" charset="0"/>
                    <a:cs typeface="Times New Roman" panose="02020603050405020304" pitchFamily="18" charset="0"/>
                  </a:endParaRPr>
                </a:p>
              </p:txBody>
            </p:sp>
            <p:sp>
              <p:nvSpPr>
                <p:cNvPr id="14" name="Line 12"/>
                <p:cNvSpPr>
                  <a:spLocks noChangeShapeType="1"/>
                </p:cNvSpPr>
                <p:nvPr/>
              </p:nvSpPr>
              <p:spPr bwMode="auto">
                <a:xfrm>
                  <a:off x="432" y="3876"/>
                  <a:ext cx="4224" cy="0"/>
                </a:xfrm>
                <a:prstGeom prst="line">
                  <a:avLst/>
                </a:prstGeom>
                <a:noFill/>
                <a:ln w="38100">
                  <a:solidFill>
                    <a:srgbClr val="2F20EC"/>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Times New Roman" panose="02020603050405020304" pitchFamily="18" charset="0"/>
                    <a:cs typeface="Times New Roman" panose="02020603050405020304" pitchFamily="18" charset="0"/>
                  </a:endParaRPr>
                </a:p>
              </p:txBody>
            </p:sp>
            <p:sp>
              <p:nvSpPr>
                <p:cNvPr id="15" name="Rectangle 13"/>
                <p:cNvSpPr>
                  <a:spLocks noChangeArrowheads="1"/>
                </p:cNvSpPr>
                <p:nvPr/>
              </p:nvSpPr>
              <p:spPr bwMode="auto">
                <a:xfrm>
                  <a:off x="1248" y="3552"/>
                  <a:ext cx="1296" cy="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3200" smtClean="0">
                      <a:latin typeface="Times New Roman" panose="02020603050405020304" pitchFamily="18" charset="0"/>
                      <a:cs typeface="Times New Roman" panose="02020603050405020304" pitchFamily="18" charset="0"/>
                    </a:rPr>
                    <a:t>Cộng số </a:t>
                  </a:r>
                  <a:r>
                    <a:rPr lang="en-US" sz="3200" dirty="0">
                      <a:latin typeface="Times New Roman" panose="02020603050405020304" pitchFamily="18" charset="0"/>
                      <a:cs typeface="Times New Roman" panose="02020603050405020304" pitchFamily="18" charset="0"/>
                    </a:rPr>
                    <a:t>PS</a:t>
                  </a:r>
                </a:p>
              </p:txBody>
            </p:sp>
            <p:sp>
              <p:nvSpPr>
                <p:cNvPr id="16" name="Rectangle 14"/>
                <p:cNvSpPr>
                  <a:spLocks noChangeArrowheads="1"/>
                </p:cNvSpPr>
                <p:nvPr/>
              </p:nvSpPr>
              <p:spPr bwMode="auto">
                <a:xfrm>
                  <a:off x="2720" y="3552"/>
                  <a:ext cx="1296" cy="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3200" smtClean="0">
                      <a:latin typeface="Times New Roman" panose="02020603050405020304" pitchFamily="18" charset="0"/>
                      <a:cs typeface="Times New Roman" panose="02020603050405020304" pitchFamily="18" charset="0"/>
                    </a:rPr>
                    <a:t>Cộng số </a:t>
                  </a:r>
                  <a:r>
                    <a:rPr lang="en-US" sz="3200" dirty="0">
                      <a:latin typeface="Times New Roman" panose="02020603050405020304" pitchFamily="18" charset="0"/>
                      <a:cs typeface="Times New Roman" panose="02020603050405020304" pitchFamily="18" charset="0"/>
                    </a:rPr>
                    <a:t>PS</a:t>
                  </a:r>
                </a:p>
              </p:txBody>
            </p:sp>
            <p:sp>
              <p:nvSpPr>
                <p:cNvPr id="17" name="Rectangle 15"/>
                <p:cNvSpPr>
                  <a:spLocks noChangeArrowheads="1"/>
                </p:cNvSpPr>
                <p:nvPr/>
              </p:nvSpPr>
              <p:spPr bwMode="auto">
                <a:xfrm>
                  <a:off x="1248" y="2544"/>
                  <a:ext cx="2976" cy="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3200" dirty="0" err="1" smtClean="0">
                      <a:latin typeface="Times New Roman" panose="02020603050405020304" pitchFamily="18" charset="0"/>
                      <a:cs typeface="Times New Roman" panose="02020603050405020304" pitchFamily="18" charset="0"/>
                    </a:rPr>
                    <a:t>Số</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dư</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đầu</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kỳ</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bên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nợ</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hoặc</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bên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có</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hoặc</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không</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có</a:t>
                  </a:r>
                  <a:r>
                    <a:rPr lang="en-US" sz="3200" dirty="0" smtClean="0">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p:txBody>
            </p:sp>
          </p:grpSp>
          <p:sp>
            <p:nvSpPr>
              <p:cNvPr id="6" name="Rectangle 16"/>
              <p:cNvSpPr>
                <a:spLocks noChangeArrowheads="1"/>
              </p:cNvSpPr>
              <p:nvPr/>
            </p:nvSpPr>
            <p:spPr bwMode="auto">
              <a:xfrm>
                <a:off x="4343400" y="4343400"/>
                <a:ext cx="20574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3200" smtClean="0">
                    <a:latin typeface="Times New Roman" panose="02020603050405020304" pitchFamily="18" charset="0"/>
                    <a:cs typeface="Times New Roman" panose="02020603050405020304" pitchFamily="18" charset="0"/>
                  </a:rPr>
                  <a:t>Số PS có</a:t>
                </a:r>
                <a:endParaRPr lang="en-US" sz="3200" dirty="0">
                  <a:latin typeface="Times New Roman" panose="02020603050405020304" pitchFamily="18" charset="0"/>
                  <a:cs typeface="Times New Roman" panose="02020603050405020304" pitchFamily="18" charset="0"/>
                </a:endParaRPr>
              </a:p>
            </p:txBody>
          </p:sp>
        </p:grpSp>
        <p:sp>
          <p:nvSpPr>
            <p:cNvPr id="19" name="Rectangle 15"/>
            <p:cNvSpPr>
              <a:spLocks noChangeArrowheads="1"/>
            </p:cNvSpPr>
            <p:nvPr/>
          </p:nvSpPr>
          <p:spPr bwMode="auto">
            <a:xfrm>
              <a:off x="2057400" y="4343400"/>
              <a:ext cx="245745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3200" dirty="0">
                  <a:latin typeface="VNI-Times" pitchFamily="2" charset="0"/>
                </a:rPr>
                <a:t>Số PS nợ</a:t>
              </a:r>
            </a:p>
          </p:txBody>
        </p:sp>
        <p:sp>
          <p:nvSpPr>
            <p:cNvPr id="21" name="Rectangle 15"/>
            <p:cNvSpPr>
              <a:spLocks noChangeArrowheads="1"/>
            </p:cNvSpPr>
            <p:nvPr/>
          </p:nvSpPr>
          <p:spPr bwMode="auto">
            <a:xfrm>
              <a:off x="2667000" y="5867400"/>
              <a:ext cx="47244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3200" dirty="0" err="1" smtClean="0">
                  <a:latin typeface="Times New Roman" panose="02020603050405020304" pitchFamily="18" charset="0"/>
                  <a:cs typeface="Times New Roman" panose="02020603050405020304" pitchFamily="18" charset="0"/>
                </a:rPr>
                <a:t>Số</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dư</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cuối</a:t>
              </a:r>
              <a:r>
                <a:rPr lang="en-US" sz="3200" dirty="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kỳ</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bên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nợ</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hoặc</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bên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có</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hoặc</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không</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có</a:t>
              </a:r>
              <a:r>
                <a:rPr lang="en-US" sz="3200" dirty="0" smtClean="0">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76200"/>
            <a:ext cx="7498080" cy="762000"/>
          </a:xfrm>
        </p:spPr>
        <p:txBody>
          <a:bodyPr/>
          <a:lstStyle/>
          <a:p>
            <a:r>
              <a:rPr lang="en-US" dirty="0" err="1" smtClean="0">
                <a:latin typeface="Times New Roman" panose="02020603050405020304" pitchFamily="18" charset="0"/>
                <a:cs typeface="Times New Roman" panose="02020603050405020304" pitchFamily="18" charset="0"/>
              </a:rPr>
              <a:t>Nguyên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tắc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ghi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chép</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914400" y="762000"/>
            <a:ext cx="8229600" cy="5257800"/>
          </a:xfrm>
        </p:spPr>
        <p:txBody>
          <a:bodyPr/>
          <a:lstStyle/>
          <a:p>
            <a:pPr marL="0" indent="0">
              <a:buNone/>
            </a:pPr>
            <a:r>
              <a:rPr lang="en-US" b="1" dirty="0" smtClean="0">
                <a:solidFill>
                  <a:srgbClr val="2F20EC"/>
                </a:solidFill>
                <a:latin typeface="Times New Roman" panose="02020603050405020304" pitchFamily="18" charset="0"/>
                <a:cs typeface="Times New Roman" panose="02020603050405020304" pitchFamily="18" charset="0"/>
              </a:rPr>
              <a:t>a. </a:t>
            </a:r>
            <a:r>
              <a:rPr lang="en-US" b="1" dirty="0" err="1" smtClean="0">
                <a:solidFill>
                  <a:srgbClr val="2F20EC"/>
                </a:solidFill>
                <a:latin typeface="Times New Roman" panose="02020603050405020304" pitchFamily="18" charset="0"/>
                <a:cs typeface="Times New Roman" panose="02020603050405020304" pitchFamily="18" charset="0"/>
              </a:rPr>
              <a:t>Tài</a:t>
            </a:r>
            <a:r>
              <a:rPr lang="en-US" b="1" dirty="0" smtClean="0">
                <a:solidFill>
                  <a:srgbClr val="2F20EC"/>
                </a:solidFill>
                <a:latin typeface="Times New Roman" panose="02020603050405020304" pitchFamily="18" charset="0"/>
                <a:cs typeface="Times New Roman" panose="02020603050405020304" pitchFamily="18" charset="0"/>
              </a:rPr>
              <a:t> </a:t>
            </a:r>
            <a:r>
              <a:rPr lang="en-US" b="1" dirty="0" err="1" smtClean="0">
                <a:solidFill>
                  <a:srgbClr val="2F20EC"/>
                </a:solidFill>
                <a:latin typeface="Times New Roman" panose="02020603050405020304" pitchFamily="18" charset="0"/>
                <a:cs typeface="Times New Roman" panose="02020603050405020304" pitchFamily="18" charset="0"/>
              </a:rPr>
              <a:t>khoản</a:t>
            </a:r>
            <a:r>
              <a:rPr lang="en-US" b="1" dirty="0" smtClean="0">
                <a:solidFill>
                  <a:srgbClr val="2F20EC"/>
                </a:solidFill>
                <a:latin typeface="Times New Roman" panose="02020603050405020304" pitchFamily="18" charset="0"/>
                <a:cs typeface="Times New Roman" panose="02020603050405020304" pitchFamily="18" charset="0"/>
              </a:rPr>
              <a:t> </a:t>
            </a:r>
            <a:r>
              <a:rPr lang="en-US" b="1" dirty="0" err="1" smtClean="0">
                <a:solidFill>
                  <a:srgbClr val="2F20EC"/>
                </a:solidFill>
                <a:latin typeface="Times New Roman" panose="02020603050405020304" pitchFamily="18" charset="0"/>
                <a:cs typeface="Times New Roman" panose="02020603050405020304" pitchFamily="18" charset="0"/>
              </a:rPr>
              <a:t>tài</a:t>
            </a:r>
            <a:r>
              <a:rPr lang="en-US" b="1" dirty="0" smtClean="0">
                <a:solidFill>
                  <a:srgbClr val="2F20EC"/>
                </a:solidFill>
                <a:latin typeface="Times New Roman" panose="02020603050405020304" pitchFamily="18" charset="0"/>
                <a:cs typeface="Times New Roman" panose="02020603050405020304" pitchFamily="18" charset="0"/>
              </a:rPr>
              <a:t> </a:t>
            </a:r>
            <a:r>
              <a:rPr lang="en-US" b="1" dirty="0" err="1" smtClean="0">
                <a:solidFill>
                  <a:srgbClr val="2F20EC"/>
                </a:solidFill>
                <a:latin typeface="Times New Roman" panose="02020603050405020304" pitchFamily="18" charset="0"/>
                <a:cs typeface="Times New Roman" panose="02020603050405020304" pitchFamily="18" charset="0"/>
              </a:rPr>
              <a:t>sản</a:t>
            </a:r>
            <a:r>
              <a:rPr lang="en-US" b="1" dirty="0" smtClean="0">
                <a:solidFill>
                  <a:srgbClr val="2F20EC"/>
                </a:solidFill>
                <a:latin typeface="Times New Roman" panose="02020603050405020304" pitchFamily="18" charset="0"/>
                <a:cs typeface="Times New Roman" panose="02020603050405020304" pitchFamily="18" charset="0"/>
              </a:rPr>
              <a:t> (L1+L2</a:t>
            </a:r>
            <a:r>
              <a:rPr lang="en-US" b="1" dirty="0" smtClean="0">
                <a:solidFill>
                  <a:srgbClr val="2F20EC"/>
                </a:solidFill>
                <a:latin typeface="Times New Roman" panose="02020603050405020304" pitchFamily="18" charset="0"/>
                <a:cs typeface="Times New Roman" panose="02020603050405020304" pitchFamily="18" charset="0"/>
              </a:rPr>
              <a:t>):</a:t>
            </a:r>
            <a:r>
              <a:rPr lang="vi-VN" b="1" dirty="0" smtClean="0">
                <a:solidFill>
                  <a:srgbClr val="2F20EC"/>
                </a:solidFill>
                <a:latin typeface="Times New Roman" panose="02020603050405020304" pitchFamily="18" charset="0"/>
                <a:cs typeface="Times New Roman" panose="02020603050405020304" pitchFamily="18" charset="0"/>
              </a:rPr>
              <a:t> </a:t>
            </a:r>
            <a:r>
              <a:rPr lang="vi-VN" b="1" dirty="0" smtClean="0">
                <a:solidFill>
                  <a:srgbClr val="FF0000"/>
                </a:solidFill>
                <a:latin typeface="Times New Roman" panose="02020603050405020304" pitchFamily="18" charset="0"/>
                <a:cs typeface="Times New Roman" panose="02020603050405020304" pitchFamily="18" charset="0"/>
              </a:rPr>
              <a:t>Trừ TK214,229</a:t>
            </a:r>
            <a:endParaRPr lang="en-US" b="1" dirty="0">
              <a:solidFill>
                <a:srgbClr val="FF0000"/>
              </a:solidFill>
              <a:latin typeface="Times New Roman" panose="02020603050405020304" pitchFamily="18" charset="0"/>
              <a:cs typeface="Times New Roman" panose="02020603050405020304" pitchFamily="18" charset="0"/>
            </a:endParaRPr>
          </a:p>
        </p:txBody>
      </p:sp>
      <p:sp>
        <p:nvSpPr>
          <p:cNvPr id="6" name="AutoShape 5"/>
          <p:cNvSpPr>
            <a:spLocks noChangeAspect="1" noChangeArrowheads="1" noTextEdit="1"/>
          </p:cNvSpPr>
          <p:nvPr/>
        </p:nvSpPr>
        <p:spPr bwMode="auto">
          <a:xfrm>
            <a:off x="2590800" y="1981200"/>
            <a:ext cx="3930650" cy="35052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n-US"/>
          </a:p>
        </p:txBody>
      </p:sp>
      <p:sp>
        <p:nvSpPr>
          <p:cNvPr id="16" name="Text Box 15"/>
          <p:cNvSpPr txBox="1">
            <a:spLocks noChangeArrowheads="1"/>
          </p:cNvSpPr>
          <p:nvPr/>
        </p:nvSpPr>
        <p:spPr bwMode="auto">
          <a:xfrm>
            <a:off x="914400" y="5725180"/>
            <a:ext cx="83820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spcBef>
                <a:spcPct val="50000"/>
              </a:spcBef>
            </a:pPr>
            <a:r>
              <a:rPr lang="en-US" sz="2800" b="1" dirty="0">
                <a:solidFill>
                  <a:srgbClr val="2F20EC"/>
                </a:solidFill>
                <a:latin typeface="Times New Roman" panose="02020603050405020304" pitchFamily="18" charset="0"/>
                <a:cs typeface="Times New Roman" panose="02020603050405020304" pitchFamily="18" charset="0"/>
              </a:rPr>
              <a:t>SDCK(N) = SDĐK(N) + SPS </a:t>
            </a:r>
            <a:r>
              <a:rPr lang="en-US" sz="2800" b="1" dirty="0" err="1" smtClean="0">
                <a:solidFill>
                  <a:srgbClr val="2F20EC"/>
                </a:solidFill>
                <a:latin typeface="Times New Roman" panose="02020603050405020304" pitchFamily="18" charset="0"/>
                <a:cs typeface="Times New Roman" panose="02020603050405020304" pitchFamily="18" charset="0"/>
              </a:rPr>
              <a:t>tăng</a:t>
            </a:r>
            <a:r>
              <a:rPr lang="en-US" sz="2800" b="1" dirty="0" smtClean="0">
                <a:solidFill>
                  <a:srgbClr val="2F20EC"/>
                </a:solidFill>
                <a:latin typeface="Times New Roman" panose="02020603050405020304" pitchFamily="18" charset="0"/>
                <a:cs typeface="Times New Roman" panose="02020603050405020304" pitchFamily="18" charset="0"/>
              </a:rPr>
              <a:t> (N) </a:t>
            </a:r>
            <a:r>
              <a:rPr lang="en-US" sz="2800" b="1" dirty="0">
                <a:solidFill>
                  <a:srgbClr val="2F20EC"/>
                </a:solidFill>
                <a:latin typeface="Times New Roman" panose="02020603050405020304" pitchFamily="18" charset="0"/>
                <a:cs typeface="Times New Roman" panose="02020603050405020304" pitchFamily="18" charset="0"/>
              </a:rPr>
              <a:t>– SPS </a:t>
            </a:r>
            <a:r>
              <a:rPr lang="en-US" sz="2800" b="1" dirty="0" err="1" smtClean="0">
                <a:solidFill>
                  <a:srgbClr val="2F20EC"/>
                </a:solidFill>
                <a:latin typeface="Times New Roman" panose="02020603050405020304" pitchFamily="18" charset="0"/>
                <a:cs typeface="Times New Roman" panose="02020603050405020304" pitchFamily="18" charset="0"/>
              </a:rPr>
              <a:t>giảm</a:t>
            </a:r>
            <a:r>
              <a:rPr lang="en-US" sz="2800" b="1" dirty="0" smtClean="0">
                <a:solidFill>
                  <a:srgbClr val="2F20EC"/>
                </a:solidFill>
                <a:latin typeface="Times New Roman" panose="02020603050405020304" pitchFamily="18" charset="0"/>
                <a:cs typeface="Times New Roman" panose="02020603050405020304" pitchFamily="18" charset="0"/>
              </a:rPr>
              <a:t> (C)</a:t>
            </a:r>
            <a:endParaRPr lang="en-US" sz="2800" b="1" dirty="0">
              <a:solidFill>
                <a:srgbClr val="2F20EC"/>
              </a:solidFill>
              <a:latin typeface="Times New Roman" panose="02020603050405020304" pitchFamily="18" charset="0"/>
              <a:cs typeface="Times New Roman" panose="02020603050405020304" pitchFamily="18" charset="0"/>
            </a:endParaRPr>
          </a:p>
        </p:txBody>
      </p:sp>
      <p:grpSp>
        <p:nvGrpSpPr>
          <p:cNvPr id="13" name="Group 12"/>
          <p:cNvGrpSpPr/>
          <p:nvPr/>
        </p:nvGrpSpPr>
        <p:grpSpPr>
          <a:xfrm>
            <a:off x="1219200" y="1371600"/>
            <a:ext cx="6748496" cy="4114800"/>
            <a:chOff x="1219200" y="1371600"/>
            <a:chExt cx="6748496" cy="4114800"/>
          </a:xfrm>
        </p:grpSpPr>
        <p:cxnSp>
          <p:nvCxnSpPr>
            <p:cNvPr id="17" name="Straight Arrow Connector 16"/>
            <p:cNvCxnSpPr/>
            <p:nvPr/>
          </p:nvCxnSpPr>
          <p:spPr>
            <a:xfrm>
              <a:off x="5459606" y="2971800"/>
              <a:ext cx="0" cy="809868"/>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flipV="1">
              <a:off x="3581400" y="2895600"/>
              <a:ext cx="0" cy="809868"/>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grpSp>
          <p:nvGrpSpPr>
            <p:cNvPr id="4" name="Group 3"/>
            <p:cNvGrpSpPr/>
            <p:nvPr/>
          </p:nvGrpSpPr>
          <p:grpSpPr>
            <a:xfrm>
              <a:off x="1219200" y="1371600"/>
              <a:ext cx="6748496" cy="4114800"/>
              <a:chOff x="1219200" y="1371600"/>
              <a:chExt cx="6748496" cy="4114800"/>
            </a:xfrm>
          </p:grpSpPr>
          <p:grpSp>
            <p:nvGrpSpPr>
              <p:cNvPr id="21" name="Group 20"/>
              <p:cNvGrpSpPr/>
              <p:nvPr/>
            </p:nvGrpSpPr>
            <p:grpSpPr>
              <a:xfrm>
                <a:off x="2590800" y="1371600"/>
                <a:ext cx="3803490" cy="4114800"/>
                <a:chOff x="2590800" y="2300166"/>
                <a:chExt cx="3803490" cy="4114800"/>
              </a:xfrm>
            </p:grpSpPr>
            <p:sp>
              <p:nvSpPr>
                <p:cNvPr id="8" name="Line 7"/>
                <p:cNvSpPr>
                  <a:spLocks noChangeShapeType="1"/>
                </p:cNvSpPr>
                <p:nvPr/>
              </p:nvSpPr>
              <p:spPr bwMode="auto">
                <a:xfrm>
                  <a:off x="4493174" y="2936956"/>
                  <a:ext cx="1259" cy="3478010"/>
                </a:xfrm>
                <a:prstGeom prst="line">
                  <a:avLst/>
                </a:prstGeom>
                <a:noFill/>
                <a:ln w="57150">
                  <a:solidFill>
                    <a:srgbClr val="000000"/>
                  </a:solidFill>
                  <a:round/>
                </a:ln>
                <a:extLst>
                  <a:ext uri="{909E8E84-426E-40DD-AFC4-6F175D3DCCD1}">
                    <a14:hiddenFill xmlns:a14="http://schemas.microsoft.com/office/drawing/2010/main">
                      <a:noFill/>
                    </a14:hiddenFill>
                  </a:ext>
                </a:extLst>
              </p:spPr>
              <p:txBody>
                <a:bodyPr/>
                <a:lstStyle/>
                <a:p>
                  <a:endParaRPr lang="en-US"/>
                </a:p>
              </p:txBody>
            </p:sp>
            <p:grpSp>
              <p:nvGrpSpPr>
                <p:cNvPr id="20" name="Group 19"/>
                <p:cNvGrpSpPr/>
                <p:nvPr/>
              </p:nvGrpSpPr>
              <p:grpSpPr>
                <a:xfrm>
                  <a:off x="2590800" y="2300166"/>
                  <a:ext cx="3803490" cy="637933"/>
                  <a:chOff x="2590800" y="2300166"/>
                  <a:chExt cx="3803490" cy="637933"/>
                </a:xfrm>
              </p:grpSpPr>
              <p:sp>
                <p:nvSpPr>
                  <p:cNvPr id="7" name="Line 6"/>
                  <p:cNvSpPr>
                    <a:spLocks noChangeShapeType="1"/>
                  </p:cNvSpPr>
                  <p:nvPr/>
                </p:nvSpPr>
                <p:spPr bwMode="auto">
                  <a:xfrm>
                    <a:off x="2971023" y="2936956"/>
                    <a:ext cx="3043043" cy="1143"/>
                  </a:xfrm>
                  <a:prstGeom prst="line">
                    <a:avLst/>
                  </a:prstGeom>
                  <a:noFill/>
                  <a:ln w="57150">
                    <a:solidFill>
                      <a:srgbClr val="000000"/>
                    </a:solidFill>
                    <a:round/>
                  </a:ln>
                  <a:extLst>
                    <a:ext uri="{909E8E84-426E-40DD-AFC4-6F175D3DCCD1}">
                      <a14:hiddenFill xmlns:a14="http://schemas.microsoft.com/office/drawing/2010/main">
                        <a:noFill/>
                      </a14:hiddenFill>
                    </a:ext>
                  </a:extLst>
                </p:spPr>
                <p:txBody>
                  <a:bodyPr/>
                  <a:lstStyle/>
                  <a:p>
                    <a:endParaRPr lang="en-US"/>
                  </a:p>
                </p:txBody>
              </p:sp>
              <p:sp>
                <p:nvSpPr>
                  <p:cNvPr id="9" name="Text Box 8"/>
                  <p:cNvSpPr txBox="1">
                    <a:spLocks noChangeArrowheads="1"/>
                  </p:cNvSpPr>
                  <p:nvPr/>
                </p:nvSpPr>
                <p:spPr bwMode="auto">
                  <a:xfrm>
                    <a:off x="4112951" y="2300166"/>
                    <a:ext cx="887607" cy="47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sz="3000" b="1" dirty="0">
                        <a:latin typeface="VNI-Times" pitchFamily="2" charset="0"/>
                        <a:cs typeface="Times New Roman" panose="02020603050405020304" pitchFamily="18" charset="0"/>
                      </a:rPr>
                      <a:t>TK</a:t>
                    </a:r>
                    <a:endParaRPr lang="en-US" sz="3000" b="1" dirty="0">
                      <a:latin typeface="Arial" panose="020B0604020202020204" pitchFamily="34" charset="0"/>
                    </a:endParaRPr>
                  </a:p>
                </p:txBody>
              </p:sp>
              <p:sp>
                <p:nvSpPr>
                  <p:cNvPr id="10" name="Text Box 9"/>
                  <p:cNvSpPr txBox="1">
                    <a:spLocks noChangeArrowheads="1"/>
                  </p:cNvSpPr>
                  <p:nvPr/>
                </p:nvSpPr>
                <p:spPr bwMode="auto">
                  <a:xfrm>
                    <a:off x="5506683" y="2300166"/>
                    <a:ext cx="887607" cy="47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sz="3000" b="1" dirty="0" err="1">
                        <a:latin typeface="VNI-Times" pitchFamily="2" charset="0"/>
                        <a:cs typeface="Times New Roman" panose="02020603050405020304" pitchFamily="18" charset="0"/>
                      </a:rPr>
                      <a:t>C</a:t>
                    </a:r>
                    <a:r>
                      <a:rPr lang="en-US" sz="3000" b="1" dirty="0" err="1">
                        <a:latin typeface="Times New Roman" panose="02020603050405020304" pitchFamily="18" charset="0"/>
                        <a:cs typeface="Times New Roman" panose="02020603050405020304" pitchFamily="18" charset="0"/>
                      </a:rPr>
                      <a:t>ó</a:t>
                    </a:r>
                    <a:endParaRPr lang="en-US" sz="3000" b="1" dirty="0">
                      <a:latin typeface="Arial" panose="020B0604020202020204" pitchFamily="34" charset="0"/>
                    </a:endParaRPr>
                  </a:p>
                </p:txBody>
              </p:sp>
              <p:sp>
                <p:nvSpPr>
                  <p:cNvPr id="11" name="Text Box 10"/>
                  <p:cNvSpPr txBox="1">
                    <a:spLocks noChangeArrowheads="1"/>
                  </p:cNvSpPr>
                  <p:nvPr/>
                </p:nvSpPr>
                <p:spPr bwMode="auto">
                  <a:xfrm>
                    <a:off x="2590800" y="2300166"/>
                    <a:ext cx="887607" cy="47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sz="3000" b="1" dirty="0">
                        <a:latin typeface="VNI-Times" pitchFamily="2" charset="0"/>
                        <a:cs typeface="Times New Roman" panose="02020603050405020304" pitchFamily="18" charset="0"/>
                      </a:rPr>
                      <a:t>N</a:t>
                    </a:r>
                    <a:r>
                      <a:rPr lang="vi-VN" sz="3000" b="1" dirty="0">
                        <a:latin typeface="Times New Roman" panose="02020603050405020304" pitchFamily="18" charset="0"/>
                        <a:cs typeface="Times New Roman" panose="02020603050405020304" pitchFamily="18" charset="0"/>
                      </a:rPr>
                      <a:t>ợ</a:t>
                    </a:r>
                    <a:endParaRPr lang="vi-VN" sz="3000" b="1" dirty="0">
                      <a:latin typeface="Arial" panose="020B0604020202020204" pitchFamily="34" charset="0"/>
                    </a:endParaRPr>
                  </a:p>
                </p:txBody>
              </p:sp>
            </p:grpSp>
          </p:grpSp>
          <p:sp>
            <p:nvSpPr>
              <p:cNvPr id="12" name="Text Box 11"/>
              <p:cNvSpPr txBox="1">
                <a:spLocks noChangeArrowheads="1"/>
              </p:cNvSpPr>
              <p:nvPr/>
            </p:nvSpPr>
            <p:spPr bwMode="auto">
              <a:xfrm>
                <a:off x="1219200" y="2057400"/>
                <a:ext cx="3146813" cy="479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sz="3000" b="1" dirty="0" err="1" smtClean="0">
                    <a:solidFill>
                      <a:srgbClr val="2F20EC"/>
                    </a:solidFill>
                    <a:latin typeface="Times New Roman" panose="02020603050405020304" pitchFamily="18" charset="0"/>
                    <a:cs typeface="Times New Roman" panose="02020603050405020304" pitchFamily="18" charset="0"/>
                  </a:rPr>
                  <a:t>Số</a:t>
                </a:r>
                <a:r>
                  <a:rPr lang="en-US" sz="3000" b="1" dirty="0" smtClean="0">
                    <a:solidFill>
                      <a:srgbClr val="2F20EC"/>
                    </a:solidFill>
                    <a:latin typeface="Times New Roman" panose="02020603050405020304" pitchFamily="18" charset="0"/>
                    <a:cs typeface="Times New Roman" panose="02020603050405020304" pitchFamily="18" charset="0"/>
                  </a:rPr>
                  <a:t> </a:t>
                </a:r>
                <a:r>
                  <a:rPr lang="en-US" sz="3000" b="1" dirty="0" err="1" smtClean="0">
                    <a:solidFill>
                      <a:srgbClr val="2F20EC"/>
                    </a:solidFill>
                    <a:latin typeface="Times New Roman" panose="02020603050405020304" pitchFamily="18" charset="0"/>
                    <a:cs typeface="Times New Roman" panose="02020603050405020304" pitchFamily="18" charset="0"/>
                  </a:rPr>
                  <a:t>dư</a:t>
                </a:r>
                <a:r>
                  <a:rPr lang="en-US" sz="3000" b="1" dirty="0" smtClean="0">
                    <a:solidFill>
                      <a:srgbClr val="2F20EC"/>
                    </a:solidFill>
                    <a:latin typeface="Times New Roman" panose="02020603050405020304" pitchFamily="18" charset="0"/>
                    <a:cs typeface="Times New Roman" panose="02020603050405020304" pitchFamily="18" charset="0"/>
                  </a:rPr>
                  <a:t> </a:t>
                </a:r>
                <a:r>
                  <a:rPr lang="en-US" sz="3000" b="1" dirty="0" err="1" smtClean="0">
                    <a:solidFill>
                      <a:srgbClr val="2F20EC"/>
                    </a:solidFill>
                    <a:latin typeface="Times New Roman" panose="02020603050405020304" pitchFamily="18" charset="0"/>
                    <a:cs typeface="Times New Roman" panose="02020603050405020304" pitchFamily="18" charset="0"/>
                  </a:rPr>
                  <a:t>đầu</a:t>
                </a:r>
                <a:r>
                  <a:rPr lang="en-US" sz="3000" b="1" dirty="0" smtClean="0">
                    <a:solidFill>
                      <a:srgbClr val="2F20EC"/>
                    </a:solidFill>
                    <a:latin typeface="Times New Roman" panose="02020603050405020304" pitchFamily="18" charset="0"/>
                    <a:cs typeface="Times New Roman" panose="02020603050405020304" pitchFamily="18" charset="0"/>
                  </a:rPr>
                  <a:t> </a:t>
                </a:r>
                <a:r>
                  <a:rPr lang="en-US" sz="3000" b="1" dirty="0" err="1" smtClean="0">
                    <a:solidFill>
                      <a:srgbClr val="2F20EC"/>
                    </a:solidFill>
                    <a:latin typeface="Times New Roman" panose="02020603050405020304" pitchFamily="18" charset="0"/>
                    <a:cs typeface="Times New Roman" panose="02020603050405020304" pitchFamily="18" charset="0"/>
                  </a:rPr>
                  <a:t>kỳ</a:t>
                </a:r>
                <a:r>
                  <a:rPr lang="en-US" sz="3000" b="1" dirty="0" smtClean="0">
                    <a:solidFill>
                      <a:srgbClr val="2F20EC"/>
                    </a:solidFill>
                    <a:latin typeface="Times New Roman" panose="02020603050405020304" pitchFamily="18" charset="0"/>
                    <a:cs typeface="Times New Roman" panose="02020603050405020304" pitchFamily="18" charset="0"/>
                  </a:rPr>
                  <a:t> xxx</a:t>
                </a:r>
                <a:endParaRPr lang="en-US" sz="3000" b="1" dirty="0">
                  <a:solidFill>
                    <a:srgbClr val="2F20EC"/>
                  </a:solidFill>
                  <a:latin typeface="Times New Roman" panose="02020603050405020304" pitchFamily="18" charset="0"/>
                  <a:cs typeface="Times New Roman" panose="02020603050405020304" pitchFamily="18" charset="0"/>
                </a:endParaRPr>
              </a:p>
            </p:txBody>
          </p:sp>
          <p:sp>
            <p:nvSpPr>
              <p:cNvPr id="15" name="Text Box 14"/>
              <p:cNvSpPr txBox="1">
                <a:spLocks noChangeArrowheads="1"/>
              </p:cNvSpPr>
              <p:nvPr/>
            </p:nvSpPr>
            <p:spPr bwMode="auto">
              <a:xfrm>
                <a:off x="1219200" y="4932322"/>
                <a:ext cx="3146813" cy="47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sz="3000" b="1" smtClean="0">
                    <a:solidFill>
                      <a:srgbClr val="2F20EC"/>
                    </a:solidFill>
                    <a:latin typeface="VNI-Times" pitchFamily="2" charset="0"/>
                    <a:cs typeface="Times New Roman" panose="02020603050405020304" pitchFamily="18" charset="0"/>
                  </a:rPr>
                  <a:t>Số dư cuối kỳ xxx</a:t>
                </a:r>
                <a:endParaRPr lang="en-US" sz="3000" b="1" dirty="0">
                  <a:solidFill>
                    <a:srgbClr val="2F20EC"/>
                  </a:solidFill>
                  <a:latin typeface="Arial" panose="020B0604020202020204" pitchFamily="34" charset="0"/>
                </a:endParaRPr>
              </a:p>
            </p:txBody>
          </p:sp>
          <p:sp>
            <p:nvSpPr>
              <p:cNvPr id="22" name="Line 6"/>
              <p:cNvSpPr>
                <a:spLocks noChangeShapeType="1"/>
              </p:cNvSpPr>
              <p:nvPr/>
            </p:nvSpPr>
            <p:spPr bwMode="auto">
              <a:xfrm>
                <a:off x="2971800" y="4267200"/>
                <a:ext cx="3043043" cy="1143"/>
              </a:xfrm>
              <a:prstGeom prst="line">
                <a:avLst/>
              </a:prstGeom>
              <a:noFill/>
              <a:ln w="57150">
                <a:solidFill>
                  <a:srgbClr val="000000"/>
                </a:solidFill>
                <a:round/>
              </a:ln>
              <a:extLst>
                <a:ext uri="{909E8E84-426E-40DD-AFC4-6F175D3DCCD1}">
                  <a14:hiddenFill xmlns:a14="http://schemas.microsoft.com/office/drawing/2010/main">
                    <a:noFill/>
                  </a14:hiddenFill>
                </a:ext>
              </a:extLst>
            </p:spPr>
            <p:txBody>
              <a:bodyPr/>
              <a:lstStyle/>
              <a:p>
                <a:endParaRPr lang="en-US"/>
              </a:p>
            </p:txBody>
          </p:sp>
          <p:sp>
            <p:nvSpPr>
              <p:cNvPr id="23" name="Line 6"/>
              <p:cNvSpPr>
                <a:spLocks noChangeShapeType="1"/>
              </p:cNvSpPr>
              <p:nvPr/>
            </p:nvSpPr>
            <p:spPr bwMode="auto">
              <a:xfrm>
                <a:off x="3017431" y="4953000"/>
                <a:ext cx="3043043" cy="1143"/>
              </a:xfrm>
              <a:prstGeom prst="line">
                <a:avLst/>
              </a:prstGeom>
              <a:noFill/>
              <a:ln w="57150">
                <a:solidFill>
                  <a:srgbClr val="000000"/>
                </a:solidFill>
                <a:round/>
              </a:ln>
              <a:extLst>
                <a:ext uri="{909E8E84-426E-40DD-AFC4-6F175D3DCCD1}">
                  <a14:hiddenFill xmlns:a14="http://schemas.microsoft.com/office/drawing/2010/main">
                    <a:noFill/>
                  </a14:hiddenFill>
                </a:ext>
              </a:extLst>
            </p:spPr>
            <p:txBody>
              <a:bodyPr/>
              <a:lstStyle/>
              <a:p>
                <a:endParaRPr lang="en-US"/>
              </a:p>
            </p:txBody>
          </p:sp>
          <p:sp>
            <p:nvSpPr>
              <p:cNvPr id="24" name="Text Box 11"/>
              <p:cNvSpPr txBox="1">
                <a:spLocks noChangeArrowheads="1"/>
              </p:cNvSpPr>
              <p:nvPr/>
            </p:nvSpPr>
            <p:spPr bwMode="auto">
              <a:xfrm>
                <a:off x="1271714" y="4343400"/>
                <a:ext cx="3146813" cy="479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sz="3000" b="1" smtClean="0">
                    <a:solidFill>
                      <a:srgbClr val="2F20EC"/>
                    </a:solidFill>
                    <a:latin typeface="Times New Roman" panose="02020603050405020304" pitchFamily="18" charset="0"/>
                    <a:cs typeface="Times New Roman" panose="02020603050405020304" pitchFamily="18" charset="0"/>
                  </a:rPr>
                  <a:t>Số phát sinhxxx</a:t>
                </a:r>
                <a:endParaRPr lang="en-US" sz="3000" b="1" dirty="0">
                  <a:solidFill>
                    <a:srgbClr val="2F20EC"/>
                  </a:solidFill>
                  <a:latin typeface="Times New Roman" panose="02020603050405020304" pitchFamily="18" charset="0"/>
                  <a:cs typeface="Times New Roman" panose="02020603050405020304" pitchFamily="18" charset="0"/>
                </a:endParaRPr>
              </a:p>
            </p:txBody>
          </p:sp>
          <p:sp>
            <p:nvSpPr>
              <p:cNvPr id="25" name="Text Box 11"/>
              <p:cNvSpPr txBox="1">
                <a:spLocks noChangeArrowheads="1"/>
              </p:cNvSpPr>
              <p:nvPr/>
            </p:nvSpPr>
            <p:spPr bwMode="auto">
              <a:xfrm>
                <a:off x="4820883" y="4343400"/>
                <a:ext cx="3146813" cy="479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sz="3000" b="1" smtClean="0">
                    <a:solidFill>
                      <a:srgbClr val="2F20EC"/>
                    </a:solidFill>
                    <a:latin typeface="VNI-Times" pitchFamily="2" charset="0"/>
                    <a:cs typeface="Times New Roman" panose="02020603050405020304" pitchFamily="18" charset="0"/>
                  </a:rPr>
                  <a:t>Số </a:t>
                </a:r>
                <a:r>
                  <a:rPr lang="en-US" sz="3000" b="1">
                    <a:solidFill>
                      <a:srgbClr val="2F20EC"/>
                    </a:solidFill>
                    <a:latin typeface="Times New Roman" panose="02020603050405020304" pitchFamily="18" charset="0"/>
                    <a:cs typeface="Times New Roman" panose="02020603050405020304" pitchFamily="18" charset="0"/>
                  </a:rPr>
                  <a:t>phát sinhxxx</a:t>
                </a:r>
                <a:endParaRPr lang="en-US" sz="3000" b="1" dirty="0">
                  <a:solidFill>
                    <a:srgbClr val="2F20EC"/>
                  </a:solidFill>
                  <a:latin typeface="Arial" panose="020B0604020202020204" pitchFamily="34" charset="0"/>
                </a:endParaRPr>
              </a:p>
            </p:txBody>
          </p:sp>
        </p:gr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500" fill="hold"/>
                                        <p:tgtEl>
                                          <p:spTgt spid="16"/>
                                        </p:tgtEl>
                                        <p:attrNameLst>
                                          <p:attrName>ppt_x</p:attrName>
                                        </p:attrNameLst>
                                      </p:cBhvr>
                                      <p:tavLst>
                                        <p:tav tm="0">
                                          <p:val>
                                            <p:strVal val="#ppt_x"/>
                                          </p:val>
                                        </p:tav>
                                        <p:tav tm="100000">
                                          <p:val>
                                            <p:strVal val="#ppt_x"/>
                                          </p:val>
                                        </p:tav>
                                      </p:tavLst>
                                    </p:anim>
                                    <p:anim calcmode="lin" valueType="num">
                                      <p:cBhvr additive="base">
                                        <p:cTn id="13"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en-US" dirty="0" err="1" smtClean="0">
                <a:latin typeface="Arial" panose="020B0604020202020204" pitchFamily="34" charset="0"/>
                <a:cs typeface="Arial" panose="020B0604020202020204" pitchFamily="34" charset="0"/>
              </a:rPr>
              <a:t>Ví</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dụ</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143000" y="1447800"/>
            <a:ext cx="7790688" cy="4800600"/>
          </a:xfrm>
        </p:spPr>
        <p:txBody>
          <a:bodyPr>
            <a:normAutofit fontScale="92500" lnSpcReduction="10000"/>
          </a:bodyPr>
          <a:lstStyle/>
          <a:p>
            <a:pPr marL="0" indent="0" algn="just">
              <a:buNone/>
            </a:pPr>
            <a:r>
              <a:rPr lang="en-US" dirty="0" err="1" smtClean="0">
                <a:solidFill>
                  <a:srgbClr val="000000"/>
                </a:solidFill>
                <a:latin typeface="Times New Roman" panose="02020603050405020304" pitchFamily="18" charset="0"/>
                <a:cs typeface="Times New Roman" panose="02020603050405020304" pitchFamily="18" charset="0"/>
              </a:rPr>
              <a:t>Ngày</a:t>
            </a:r>
            <a:r>
              <a:rPr lang="en-US" dirty="0" smtClean="0">
                <a:solidFill>
                  <a:srgbClr val="000000"/>
                </a:solidFill>
                <a:latin typeface="Times New Roman" panose="02020603050405020304" pitchFamily="18" charset="0"/>
                <a:cs typeface="Times New Roman" panose="02020603050405020304" pitchFamily="18" charset="0"/>
              </a:rPr>
              <a:t> 01/01/N </a:t>
            </a:r>
            <a:r>
              <a:rPr lang="en-US" dirty="0" err="1" smtClean="0">
                <a:solidFill>
                  <a:srgbClr val="000000"/>
                </a:solidFill>
                <a:latin typeface="Times New Roman" panose="02020603050405020304" pitchFamily="18" charset="0"/>
                <a:cs typeface="Times New Roman" panose="02020603050405020304" pitchFamily="18" charset="0"/>
              </a:rPr>
              <a:t>tiền</a:t>
            </a:r>
            <a:r>
              <a:rPr lang="en-US" dirty="0" smtClean="0">
                <a:solidFill>
                  <a:srgbClr val="000000"/>
                </a:solidFill>
                <a:latin typeface="Times New Roman" panose="02020603050405020304" pitchFamily="18" charset="0"/>
                <a:cs typeface="Times New Roman" panose="02020603050405020304" pitchFamily="18" charset="0"/>
              </a:rPr>
              <a:t> </a:t>
            </a:r>
            <a:r>
              <a:rPr lang="en-US" dirty="0" err="1" smtClean="0">
                <a:solidFill>
                  <a:srgbClr val="000000"/>
                </a:solidFill>
                <a:latin typeface="Times New Roman" panose="02020603050405020304" pitchFamily="18" charset="0"/>
                <a:cs typeface="Times New Roman" panose="02020603050405020304" pitchFamily="18" charset="0"/>
              </a:rPr>
              <a:t>mặt</a:t>
            </a:r>
            <a:r>
              <a:rPr lang="en-US" dirty="0" smtClean="0">
                <a:solidFill>
                  <a:srgbClr val="000000"/>
                </a:solidFill>
                <a:latin typeface="Times New Roman" panose="02020603050405020304" pitchFamily="18" charset="0"/>
                <a:cs typeface="Times New Roman" panose="02020603050405020304" pitchFamily="18" charset="0"/>
              </a:rPr>
              <a:t> </a:t>
            </a:r>
            <a:r>
              <a:rPr lang="en-US" dirty="0" err="1" smtClean="0">
                <a:solidFill>
                  <a:srgbClr val="000000"/>
                </a:solidFill>
                <a:latin typeface="Times New Roman" panose="02020603050405020304" pitchFamily="18" charset="0"/>
                <a:cs typeface="Times New Roman" panose="02020603050405020304" pitchFamily="18" charset="0"/>
              </a:rPr>
              <a:t>tại</a:t>
            </a:r>
            <a:r>
              <a:rPr lang="en-US" dirty="0" smtClean="0">
                <a:solidFill>
                  <a:srgbClr val="000000"/>
                </a:solidFill>
                <a:latin typeface="Times New Roman" panose="02020603050405020304" pitchFamily="18" charset="0"/>
                <a:cs typeface="Times New Roman" panose="02020603050405020304" pitchFamily="18" charset="0"/>
              </a:rPr>
              <a:t> </a:t>
            </a:r>
            <a:r>
              <a:rPr lang="en-US" dirty="0" err="1" smtClean="0">
                <a:solidFill>
                  <a:srgbClr val="000000"/>
                </a:solidFill>
                <a:latin typeface="Times New Roman" panose="02020603050405020304" pitchFamily="18" charset="0"/>
                <a:cs typeface="Times New Roman" panose="02020603050405020304" pitchFamily="18" charset="0"/>
              </a:rPr>
              <a:t>quỹ</a:t>
            </a:r>
            <a:r>
              <a:rPr lang="en-US" dirty="0" smtClean="0">
                <a:solidFill>
                  <a:srgbClr val="000000"/>
                </a:solidFill>
                <a:latin typeface="Times New Roman" panose="02020603050405020304" pitchFamily="18" charset="0"/>
                <a:cs typeface="Times New Roman" panose="02020603050405020304" pitchFamily="18" charset="0"/>
              </a:rPr>
              <a:t> </a:t>
            </a:r>
            <a:r>
              <a:rPr lang="en-US" dirty="0" err="1" smtClean="0">
                <a:solidFill>
                  <a:srgbClr val="000000"/>
                </a:solidFill>
                <a:latin typeface="Times New Roman" panose="02020603050405020304" pitchFamily="18" charset="0"/>
                <a:cs typeface="Times New Roman" panose="02020603050405020304" pitchFamily="18" charset="0"/>
              </a:rPr>
              <a:t>là</a:t>
            </a:r>
            <a:r>
              <a:rPr lang="en-US" dirty="0" smtClean="0">
                <a:solidFill>
                  <a:srgbClr val="000000"/>
                </a:solidFill>
                <a:latin typeface="Times New Roman" panose="02020603050405020304" pitchFamily="18" charset="0"/>
                <a:cs typeface="Times New Roman" panose="02020603050405020304" pitchFamily="18" charset="0"/>
              </a:rPr>
              <a:t> </a:t>
            </a:r>
            <a:r>
              <a:rPr lang="en-US" dirty="0" smtClean="0">
                <a:solidFill>
                  <a:srgbClr val="000000"/>
                </a:solidFill>
                <a:latin typeface="Times New Roman" panose="02020603050405020304" pitchFamily="18" charset="0"/>
                <a:cs typeface="Times New Roman" panose="02020603050405020304" pitchFamily="18" charset="0"/>
              </a:rPr>
              <a:t>25tr</a:t>
            </a:r>
            <a:r>
              <a:rPr lang="vi-VN" dirty="0" smtClean="0">
                <a:solidFill>
                  <a:srgbClr val="000000"/>
                </a:solidFill>
                <a:latin typeface="Times New Roman" panose="02020603050405020304" pitchFamily="18" charset="0"/>
                <a:cs typeface="Times New Roman" panose="02020603050405020304" pitchFamily="18" charset="0"/>
              </a:rPr>
              <a:t>iệu đồng</a:t>
            </a:r>
            <a:r>
              <a:rPr lang="en-US" dirty="0" smtClean="0">
                <a:solidFill>
                  <a:srgbClr val="000000"/>
                </a:solidFill>
                <a:latin typeface="Times New Roman" panose="02020603050405020304" pitchFamily="18" charset="0"/>
                <a:cs typeface="Times New Roman" panose="02020603050405020304" pitchFamily="18" charset="0"/>
              </a:rPr>
              <a:t>, </a:t>
            </a:r>
            <a:r>
              <a:rPr lang="en-US" dirty="0" err="1" smtClean="0">
                <a:solidFill>
                  <a:srgbClr val="000000"/>
                </a:solidFill>
                <a:latin typeface="Times New Roman" panose="02020603050405020304" pitchFamily="18" charset="0"/>
                <a:cs typeface="Times New Roman" panose="02020603050405020304" pitchFamily="18" charset="0"/>
              </a:rPr>
              <a:t>trong</a:t>
            </a:r>
            <a:r>
              <a:rPr lang="en-US" dirty="0" smtClean="0">
                <a:solidFill>
                  <a:srgbClr val="000000"/>
                </a:solidFill>
                <a:latin typeface="Times New Roman" panose="02020603050405020304" pitchFamily="18" charset="0"/>
                <a:cs typeface="Times New Roman" panose="02020603050405020304" pitchFamily="18" charset="0"/>
              </a:rPr>
              <a:t> </a:t>
            </a:r>
            <a:r>
              <a:rPr lang="en-US" dirty="0" err="1" smtClean="0">
                <a:solidFill>
                  <a:srgbClr val="000000"/>
                </a:solidFill>
                <a:latin typeface="Times New Roman" panose="02020603050405020304" pitchFamily="18" charset="0"/>
                <a:cs typeface="Times New Roman" panose="02020603050405020304" pitchFamily="18" charset="0"/>
              </a:rPr>
              <a:t>tháng</a:t>
            </a:r>
            <a:r>
              <a:rPr lang="en-US" dirty="0" smtClean="0">
                <a:solidFill>
                  <a:srgbClr val="000000"/>
                </a:solidFill>
                <a:latin typeface="Times New Roman" panose="02020603050405020304" pitchFamily="18" charset="0"/>
                <a:cs typeface="Times New Roman" panose="02020603050405020304" pitchFamily="18" charset="0"/>
              </a:rPr>
              <a:t> 01/N </a:t>
            </a:r>
            <a:r>
              <a:rPr lang="en-US" dirty="0" err="1" smtClean="0">
                <a:solidFill>
                  <a:srgbClr val="000000"/>
                </a:solidFill>
                <a:latin typeface="Times New Roman" panose="02020603050405020304" pitchFamily="18" charset="0"/>
                <a:cs typeface="Times New Roman" panose="02020603050405020304" pitchFamily="18" charset="0"/>
              </a:rPr>
              <a:t>có</a:t>
            </a:r>
            <a:r>
              <a:rPr lang="en-US" dirty="0" smtClean="0">
                <a:solidFill>
                  <a:srgbClr val="000000"/>
                </a:solidFill>
                <a:latin typeface="Times New Roman" panose="02020603050405020304" pitchFamily="18" charset="0"/>
                <a:cs typeface="Times New Roman" panose="02020603050405020304" pitchFamily="18" charset="0"/>
              </a:rPr>
              <a:t> </a:t>
            </a:r>
            <a:r>
              <a:rPr lang="en-US" dirty="0" err="1" smtClean="0">
                <a:solidFill>
                  <a:srgbClr val="000000"/>
                </a:solidFill>
                <a:latin typeface="Times New Roman" panose="02020603050405020304" pitchFamily="18" charset="0"/>
                <a:cs typeface="Times New Roman" panose="02020603050405020304" pitchFamily="18" charset="0"/>
              </a:rPr>
              <a:t>các</a:t>
            </a:r>
            <a:r>
              <a:rPr lang="en-US" dirty="0" smtClean="0">
                <a:solidFill>
                  <a:srgbClr val="000000"/>
                </a:solidFill>
                <a:latin typeface="Times New Roman" panose="02020603050405020304" pitchFamily="18" charset="0"/>
                <a:cs typeface="Times New Roman" panose="02020603050405020304" pitchFamily="18" charset="0"/>
              </a:rPr>
              <a:t> </a:t>
            </a:r>
            <a:r>
              <a:rPr lang="en-US" dirty="0" err="1" smtClean="0">
                <a:solidFill>
                  <a:srgbClr val="000000"/>
                </a:solidFill>
                <a:latin typeface="Times New Roman" panose="02020603050405020304" pitchFamily="18" charset="0"/>
                <a:cs typeface="Times New Roman" panose="02020603050405020304" pitchFamily="18" charset="0"/>
              </a:rPr>
              <a:t>nghiệp</a:t>
            </a:r>
            <a:r>
              <a:rPr lang="en-US" dirty="0" smtClean="0">
                <a:solidFill>
                  <a:srgbClr val="000000"/>
                </a:solidFill>
                <a:latin typeface="Times New Roman" panose="02020603050405020304" pitchFamily="18" charset="0"/>
                <a:cs typeface="Times New Roman" panose="02020603050405020304" pitchFamily="18" charset="0"/>
              </a:rPr>
              <a:t> </a:t>
            </a:r>
            <a:r>
              <a:rPr lang="en-US" dirty="0" err="1" smtClean="0">
                <a:solidFill>
                  <a:srgbClr val="000000"/>
                </a:solidFill>
                <a:latin typeface="Times New Roman" panose="02020603050405020304" pitchFamily="18" charset="0"/>
                <a:cs typeface="Times New Roman" panose="02020603050405020304" pitchFamily="18" charset="0"/>
              </a:rPr>
              <a:t>vụ</a:t>
            </a:r>
            <a:r>
              <a:rPr lang="en-US" dirty="0" smtClean="0">
                <a:solidFill>
                  <a:srgbClr val="000000"/>
                </a:solidFill>
                <a:latin typeface="Times New Roman" panose="02020603050405020304" pitchFamily="18" charset="0"/>
                <a:cs typeface="Times New Roman" panose="02020603050405020304" pitchFamily="18" charset="0"/>
              </a:rPr>
              <a:t> </a:t>
            </a:r>
            <a:r>
              <a:rPr lang="en-US" dirty="0" err="1" smtClean="0">
                <a:solidFill>
                  <a:srgbClr val="000000"/>
                </a:solidFill>
                <a:latin typeface="Times New Roman" panose="02020603050405020304" pitchFamily="18" charset="0"/>
                <a:cs typeface="Times New Roman" panose="02020603050405020304" pitchFamily="18" charset="0"/>
              </a:rPr>
              <a:t>phát</a:t>
            </a:r>
            <a:r>
              <a:rPr lang="en-US" dirty="0" smtClean="0">
                <a:solidFill>
                  <a:srgbClr val="000000"/>
                </a:solidFill>
                <a:latin typeface="Times New Roman" panose="02020603050405020304" pitchFamily="18" charset="0"/>
                <a:cs typeface="Times New Roman" panose="02020603050405020304" pitchFamily="18" charset="0"/>
              </a:rPr>
              <a:t> </a:t>
            </a:r>
            <a:r>
              <a:rPr lang="en-US" dirty="0" err="1" smtClean="0">
                <a:solidFill>
                  <a:srgbClr val="000000"/>
                </a:solidFill>
                <a:latin typeface="Times New Roman" panose="02020603050405020304" pitchFamily="18" charset="0"/>
                <a:cs typeface="Times New Roman" panose="02020603050405020304" pitchFamily="18" charset="0"/>
              </a:rPr>
              <a:t>sinh</a:t>
            </a:r>
            <a:r>
              <a:rPr lang="en-US" dirty="0" smtClean="0">
                <a:solidFill>
                  <a:srgbClr val="000000"/>
                </a:solidFill>
                <a:latin typeface="Times New Roman" panose="02020603050405020304" pitchFamily="18" charset="0"/>
                <a:cs typeface="Times New Roman" panose="02020603050405020304" pitchFamily="18" charset="0"/>
              </a:rPr>
              <a:t> </a:t>
            </a:r>
            <a:r>
              <a:rPr lang="en-US" dirty="0" err="1" smtClean="0">
                <a:solidFill>
                  <a:srgbClr val="000000"/>
                </a:solidFill>
                <a:latin typeface="Times New Roman" panose="02020603050405020304" pitchFamily="18" charset="0"/>
                <a:cs typeface="Times New Roman" panose="02020603050405020304" pitchFamily="18" charset="0"/>
              </a:rPr>
              <a:t>sau</a:t>
            </a:r>
            <a:r>
              <a:rPr lang="en-US" dirty="0" smtClean="0">
                <a:solidFill>
                  <a:srgbClr val="000000"/>
                </a:solidFill>
                <a:latin typeface="Times New Roman" panose="02020603050405020304" pitchFamily="18" charset="0"/>
                <a:cs typeface="Times New Roman" panose="02020603050405020304" pitchFamily="18" charset="0"/>
              </a:rPr>
              <a:t>:</a:t>
            </a:r>
          </a:p>
          <a:p>
            <a:pPr marL="0" indent="0" algn="just">
              <a:buNone/>
            </a:pPr>
            <a:r>
              <a:rPr lang="en-US" dirty="0">
                <a:latin typeface="Times New Roman" panose="02020603050405020304" pitchFamily="18" charset="0"/>
                <a:cs typeface="Times New Roman" panose="02020603050405020304" pitchFamily="18" charset="0"/>
              </a:rPr>
              <a:t>- Ngày 02/01, thu tiền bán </a:t>
            </a:r>
            <a:r>
              <a:rPr lang="en-US" dirty="0" err="1">
                <a:latin typeface="Times New Roman" panose="02020603050405020304" pitchFamily="18" charset="0"/>
                <a:cs typeface="Times New Roman" panose="02020603050405020304" pitchFamily="18" charset="0"/>
              </a:rPr>
              <a:t>hàng</a:t>
            </a: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15</a:t>
            </a:r>
            <a:r>
              <a:rPr lang="en-US" dirty="0">
                <a:solidFill>
                  <a:srgbClr val="000000"/>
                </a:solidFill>
                <a:latin typeface="Times New Roman" panose="02020603050405020304" pitchFamily="18" charset="0"/>
                <a:cs typeface="Times New Roman" panose="02020603050405020304" pitchFamily="18" charset="0"/>
              </a:rPr>
              <a:t> </a:t>
            </a:r>
            <a:r>
              <a:rPr lang="vi-VN" dirty="0" smtClean="0">
                <a:solidFill>
                  <a:srgbClr val="000000"/>
                </a:solidFill>
                <a:latin typeface="Times New Roman" panose="02020603050405020304" pitchFamily="18" charset="0"/>
                <a:cs typeface="Times New Roman" panose="02020603050405020304" pitchFamily="18" charset="0"/>
              </a:rPr>
              <a:t>triệu </a:t>
            </a:r>
            <a:r>
              <a:rPr lang="vi-VN" dirty="0">
                <a:solidFill>
                  <a:srgbClr val="000000"/>
                </a:solidFill>
                <a:latin typeface="Times New Roman" panose="02020603050405020304" pitchFamily="18" charset="0"/>
                <a:cs typeface="Times New Roman" panose="02020603050405020304" pitchFamily="18" charset="0"/>
              </a:rPr>
              <a:t>đồng</a:t>
            </a:r>
            <a:endParaRPr lang="en-US"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 Ngày 05/01, chi tiền mua nguyên vật liệu </a:t>
            </a:r>
            <a:r>
              <a:rPr lang="en-US" dirty="0" err="1">
                <a:latin typeface="Times New Roman" panose="02020603050405020304" pitchFamily="18" charset="0"/>
                <a:cs typeface="Times New Roman" panose="02020603050405020304" pitchFamily="18" charset="0"/>
              </a:rPr>
              <a:t>là</a:t>
            </a: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17</a:t>
            </a:r>
            <a:r>
              <a:rPr lang="vi-VN" dirty="0">
                <a:solidFill>
                  <a:srgbClr val="000000"/>
                </a:solidFill>
                <a:latin typeface="Times New Roman" panose="02020603050405020304" pitchFamily="18" charset="0"/>
                <a:cs typeface="Times New Roman" panose="02020603050405020304" pitchFamily="18" charset="0"/>
              </a:rPr>
              <a:t> triệu đồng</a:t>
            </a:r>
            <a:endParaRPr lang="en-US"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 Ngày 10/01, người mua trả tiền </a:t>
            </a:r>
            <a:r>
              <a:rPr lang="en-US" dirty="0" err="1">
                <a:latin typeface="Times New Roman" panose="02020603050405020304" pitchFamily="18" charset="0"/>
                <a:cs typeface="Times New Roman" panose="02020603050405020304" pitchFamily="18" charset="0"/>
              </a:rPr>
              <a:t>hàng</a:t>
            </a: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13</a:t>
            </a:r>
            <a:r>
              <a:rPr lang="vi-VN" dirty="0">
                <a:solidFill>
                  <a:srgbClr val="000000"/>
                </a:solidFill>
                <a:latin typeface="Times New Roman" panose="02020603050405020304" pitchFamily="18" charset="0"/>
                <a:cs typeface="Times New Roman" panose="02020603050405020304" pitchFamily="18" charset="0"/>
              </a:rPr>
              <a:t> triệu đồng</a:t>
            </a:r>
            <a:endParaRPr lang="en-US"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 Ngày 20/01 trả tiền hàng cho người </a:t>
            </a:r>
            <a:r>
              <a:rPr lang="en-US" dirty="0" err="1">
                <a:latin typeface="Times New Roman" panose="02020603050405020304" pitchFamily="18" charset="0"/>
                <a:cs typeface="Times New Roman" panose="02020603050405020304" pitchFamily="18" charset="0"/>
              </a:rPr>
              <a:t>bán</a:t>
            </a: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12</a:t>
            </a:r>
            <a:r>
              <a:rPr lang="vi-VN" dirty="0">
                <a:solidFill>
                  <a:srgbClr val="000000"/>
                </a:solidFill>
                <a:latin typeface="Times New Roman" panose="02020603050405020304" pitchFamily="18" charset="0"/>
                <a:cs typeface="Times New Roman" panose="02020603050405020304" pitchFamily="18" charset="0"/>
              </a:rPr>
              <a:t> triệu đồng</a:t>
            </a:r>
            <a:r>
              <a:rPr lang="en-US"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Ghi vào TK tiền mặt?</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a:off x="1524000" y="838200"/>
            <a:ext cx="7239000" cy="0"/>
          </a:xfrm>
          <a:prstGeom prst="line">
            <a:avLst/>
          </a:prstGeom>
        </p:spPr>
        <p:style>
          <a:lnRef idx="3">
            <a:schemeClr val="dk1"/>
          </a:lnRef>
          <a:fillRef idx="0">
            <a:schemeClr val="dk1"/>
          </a:fillRef>
          <a:effectRef idx="2">
            <a:schemeClr val="dk1"/>
          </a:effectRef>
          <a:fontRef idx="minor">
            <a:schemeClr val="tx1"/>
          </a:fontRef>
        </p:style>
      </p:cxnSp>
      <p:cxnSp>
        <p:nvCxnSpPr>
          <p:cNvPr id="11" name="Straight Connector 10"/>
          <p:cNvCxnSpPr/>
          <p:nvPr/>
        </p:nvCxnSpPr>
        <p:spPr>
          <a:xfrm>
            <a:off x="4800600" y="838200"/>
            <a:ext cx="0" cy="4724400"/>
          </a:xfrm>
          <a:prstGeom prst="line">
            <a:avLst/>
          </a:prstGeom>
        </p:spPr>
        <p:style>
          <a:lnRef idx="3">
            <a:schemeClr val="dk1"/>
          </a:lnRef>
          <a:fillRef idx="0">
            <a:schemeClr val="dk1"/>
          </a:fillRef>
          <a:effectRef idx="2">
            <a:schemeClr val="dk1"/>
          </a:effectRef>
          <a:fontRef idx="minor">
            <a:schemeClr val="tx1"/>
          </a:fontRef>
        </p:style>
      </p:cxnSp>
      <p:sp>
        <p:nvSpPr>
          <p:cNvPr id="12" name="Rectangle 11"/>
          <p:cNvSpPr/>
          <p:nvPr/>
        </p:nvSpPr>
        <p:spPr>
          <a:xfrm>
            <a:off x="3505200" y="152400"/>
            <a:ext cx="2590800" cy="533400"/>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dirty="0" smtClean="0"/>
              <a:t>TK111</a:t>
            </a:r>
            <a:endParaRPr lang="en-US" dirty="0"/>
          </a:p>
        </p:txBody>
      </p:sp>
      <p:sp>
        <p:nvSpPr>
          <p:cNvPr id="13" name="Rectangle 12"/>
          <p:cNvSpPr/>
          <p:nvPr/>
        </p:nvSpPr>
        <p:spPr>
          <a:xfrm>
            <a:off x="1524000" y="285959"/>
            <a:ext cx="762000" cy="457200"/>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dirty="0" smtClean="0"/>
              <a:t>Nợ</a:t>
            </a:r>
            <a:endParaRPr lang="en-US" dirty="0"/>
          </a:p>
        </p:txBody>
      </p:sp>
      <p:sp>
        <p:nvSpPr>
          <p:cNvPr id="14" name="Rectangle 13"/>
          <p:cNvSpPr/>
          <p:nvPr/>
        </p:nvSpPr>
        <p:spPr>
          <a:xfrm>
            <a:off x="8001000" y="304800"/>
            <a:ext cx="762000" cy="457200"/>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dirty="0" smtClean="0"/>
              <a:t>Có</a:t>
            </a:r>
            <a:endParaRPr lang="en-US" dirty="0"/>
          </a:p>
        </p:txBody>
      </p:sp>
      <p:sp>
        <p:nvSpPr>
          <p:cNvPr id="15" name="Rectangle 14"/>
          <p:cNvSpPr/>
          <p:nvPr/>
        </p:nvSpPr>
        <p:spPr>
          <a:xfrm>
            <a:off x="2895600" y="1103224"/>
            <a:ext cx="1760136" cy="533400"/>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b="1" u="sng" dirty="0" smtClean="0"/>
              <a:t>25.000.000</a:t>
            </a:r>
            <a:endParaRPr lang="en-US" b="1" u="sng" dirty="0"/>
          </a:p>
        </p:txBody>
      </p:sp>
      <p:sp>
        <p:nvSpPr>
          <p:cNvPr id="16" name="Rectangle 15"/>
          <p:cNvSpPr/>
          <p:nvPr/>
        </p:nvSpPr>
        <p:spPr>
          <a:xfrm>
            <a:off x="2057400" y="1752600"/>
            <a:ext cx="2590800" cy="533400"/>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b="1" dirty="0" smtClean="0"/>
              <a:t>(02/01)15.000.000</a:t>
            </a:r>
            <a:endParaRPr lang="en-US" b="1" dirty="0"/>
          </a:p>
        </p:txBody>
      </p:sp>
      <p:sp>
        <p:nvSpPr>
          <p:cNvPr id="17" name="Rectangle 16"/>
          <p:cNvSpPr/>
          <p:nvPr/>
        </p:nvSpPr>
        <p:spPr>
          <a:xfrm>
            <a:off x="5181600" y="1752600"/>
            <a:ext cx="2590800" cy="533400"/>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b="1" dirty="0" smtClean="0"/>
              <a:t>17.000.000(05/01</a:t>
            </a:r>
            <a:r>
              <a:rPr lang="vi-VN" b="1" dirty="0"/>
              <a:t>)</a:t>
            </a:r>
            <a:endParaRPr lang="en-US" b="1" dirty="0"/>
          </a:p>
        </p:txBody>
      </p:sp>
      <p:sp>
        <p:nvSpPr>
          <p:cNvPr id="18" name="Rectangle 17"/>
          <p:cNvSpPr/>
          <p:nvPr/>
        </p:nvSpPr>
        <p:spPr>
          <a:xfrm>
            <a:off x="2057400" y="2514600"/>
            <a:ext cx="2590800" cy="533400"/>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b="1" dirty="0" smtClean="0"/>
              <a:t>(10/01)13.000.000</a:t>
            </a:r>
            <a:endParaRPr lang="en-US" b="1" dirty="0"/>
          </a:p>
        </p:txBody>
      </p:sp>
      <p:sp>
        <p:nvSpPr>
          <p:cNvPr id="19" name="Rectangle 18"/>
          <p:cNvSpPr/>
          <p:nvPr/>
        </p:nvSpPr>
        <p:spPr>
          <a:xfrm>
            <a:off x="5181600" y="2514600"/>
            <a:ext cx="2590800" cy="533400"/>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b="1" dirty="0" smtClean="0"/>
              <a:t>12.000.000(20/01</a:t>
            </a:r>
            <a:r>
              <a:rPr lang="vi-VN" b="1" dirty="0"/>
              <a:t>)</a:t>
            </a:r>
            <a:endParaRPr lang="en-US" b="1" dirty="0"/>
          </a:p>
        </p:txBody>
      </p:sp>
      <p:cxnSp>
        <p:nvCxnSpPr>
          <p:cNvPr id="20" name="Straight Connector 19"/>
          <p:cNvCxnSpPr/>
          <p:nvPr/>
        </p:nvCxnSpPr>
        <p:spPr>
          <a:xfrm>
            <a:off x="1524000" y="3200400"/>
            <a:ext cx="7239000" cy="0"/>
          </a:xfrm>
          <a:prstGeom prst="line">
            <a:avLst/>
          </a:prstGeom>
        </p:spPr>
        <p:style>
          <a:lnRef idx="3">
            <a:schemeClr val="dk1"/>
          </a:lnRef>
          <a:fillRef idx="0">
            <a:schemeClr val="dk1"/>
          </a:fillRef>
          <a:effectRef idx="2">
            <a:schemeClr val="dk1"/>
          </a:effectRef>
          <a:fontRef idx="minor">
            <a:schemeClr val="tx1"/>
          </a:fontRef>
        </p:style>
      </p:cxnSp>
      <p:sp>
        <p:nvSpPr>
          <p:cNvPr id="21" name="Rectangle 20"/>
          <p:cNvSpPr/>
          <p:nvPr/>
        </p:nvSpPr>
        <p:spPr>
          <a:xfrm>
            <a:off x="3048000" y="3352801"/>
            <a:ext cx="1524001" cy="496975"/>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b="1" dirty="0" smtClean="0"/>
              <a:t>             28.000.000</a:t>
            </a:r>
            <a:endParaRPr lang="en-US" b="1" dirty="0"/>
          </a:p>
        </p:txBody>
      </p:sp>
      <p:sp>
        <p:nvSpPr>
          <p:cNvPr id="22" name="Rectangle 21"/>
          <p:cNvSpPr/>
          <p:nvPr/>
        </p:nvSpPr>
        <p:spPr>
          <a:xfrm>
            <a:off x="5333999" y="3352800"/>
            <a:ext cx="1524001" cy="496975"/>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b="1" dirty="0" smtClean="0"/>
              <a:t>             29.000.000</a:t>
            </a:r>
            <a:endParaRPr lang="en-US" b="1" dirty="0"/>
          </a:p>
        </p:txBody>
      </p:sp>
      <p:cxnSp>
        <p:nvCxnSpPr>
          <p:cNvPr id="23" name="Straight Connector 22"/>
          <p:cNvCxnSpPr/>
          <p:nvPr/>
        </p:nvCxnSpPr>
        <p:spPr>
          <a:xfrm>
            <a:off x="1600200" y="4038600"/>
            <a:ext cx="7239000" cy="0"/>
          </a:xfrm>
          <a:prstGeom prst="line">
            <a:avLst/>
          </a:prstGeom>
        </p:spPr>
        <p:style>
          <a:lnRef idx="3">
            <a:schemeClr val="dk1"/>
          </a:lnRef>
          <a:fillRef idx="0">
            <a:schemeClr val="dk1"/>
          </a:fillRef>
          <a:effectRef idx="2">
            <a:schemeClr val="dk1"/>
          </a:effectRef>
          <a:fontRef idx="minor">
            <a:schemeClr val="tx1"/>
          </a:fontRef>
        </p:style>
      </p:cxnSp>
      <p:sp>
        <p:nvSpPr>
          <p:cNvPr id="24" name="Rectangle 23"/>
          <p:cNvSpPr/>
          <p:nvPr/>
        </p:nvSpPr>
        <p:spPr>
          <a:xfrm>
            <a:off x="3048000" y="4114800"/>
            <a:ext cx="1524001" cy="496975"/>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b="1" dirty="0" smtClean="0"/>
              <a:t>             </a:t>
            </a:r>
            <a:r>
              <a:rPr lang="vi-VN" b="1" u="sng" dirty="0" smtClean="0"/>
              <a:t>24.000.000</a:t>
            </a:r>
            <a:endParaRPr lang="en-US" b="1" u="sng" dirty="0"/>
          </a:p>
        </p:txBody>
      </p:sp>
    </p:spTree>
    <p:extLst>
      <p:ext uri="{BB962C8B-B14F-4D97-AF65-F5344CB8AC3E}">
        <p14:creationId xmlns:p14="http://schemas.microsoft.com/office/powerpoint/2010/main" val="24650219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 fill="hold"/>
                                        <p:tgtEl>
                                          <p:spTgt spid="13"/>
                                        </p:tgtEl>
                                        <p:attrNameLst>
                                          <p:attrName>ppt_x</p:attrName>
                                        </p:attrNameLst>
                                      </p:cBhvr>
                                      <p:tavLst>
                                        <p:tav tm="0">
                                          <p:val>
                                            <p:strVal val="#ppt_x"/>
                                          </p:val>
                                        </p:tav>
                                        <p:tav tm="100000">
                                          <p:val>
                                            <p:strVal val="#ppt_x"/>
                                          </p:val>
                                        </p:tav>
                                      </p:tavLst>
                                    </p:anim>
                                    <p:anim calcmode="lin" valueType="num">
                                      <p:cBhvr additive="base">
                                        <p:cTn id="27"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ppt_x"/>
                                          </p:val>
                                        </p:tav>
                                        <p:tav tm="100000">
                                          <p:val>
                                            <p:strVal val="#ppt_x"/>
                                          </p:val>
                                        </p:tav>
                                      </p:tavLst>
                                    </p:anim>
                                    <p:anim calcmode="lin" valueType="num">
                                      <p:cBhvr additive="base">
                                        <p:cTn id="3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1000"/>
                                        <p:tgtEl>
                                          <p:spTgt spid="15"/>
                                        </p:tgtEl>
                                      </p:cBhvr>
                                    </p:animEffect>
                                    <p:anim calcmode="lin" valueType="num">
                                      <p:cBhvr>
                                        <p:cTn id="39" dur="1000" fill="hold"/>
                                        <p:tgtEl>
                                          <p:spTgt spid="15"/>
                                        </p:tgtEl>
                                        <p:attrNameLst>
                                          <p:attrName>ppt_x</p:attrName>
                                        </p:attrNameLst>
                                      </p:cBhvr>
                                      <p:tavLst>
                                        <p:tav tm="0">
                                          <p:val>
                                            <p:strVal val="#ppt_x"/>
                                          </p:val>
                                        </p:tav>
                                        <p:tav tm="100000">
                                          <p:val>
                                            <p:strVal val="#ppt_x"/>
                                          </p:val>
                                        </p:tav>
                                      </p:tavLst>
                                    </p:anim>
                                    <p:anim calcmode="lin" valueType="num">
                                      <p:cBhvr>
                                        <p:cTn id="40"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1000"/>
                                        <p:tgtEl>
                                          <p:spTgt spid="16"/>
                                        </p:tgtEl>
                                      </p:cBhvr>
                                    </p:animEffect>
                                    <p:anim calcmode="lin" valueType="num">
                                      <p:cBhvr>
                                        <p:cTn id="46" dur="1000" fill="hold"/>
                                        <p:tgtEl>
                                          <p:spTgt spid="16"/>
                                        </p:tgtEl>
                                        <p:attrNameLst>
                                          <p:attrName>ppt_x</p:attrName>
                                        </p:attrNameLst>
                                      </p:cBhvr>
                                      <p:tavLst>
                                        <p:tav tm="0">
                                          <p:val>
                                            <p:strVal val="#ppt_x"/>
                                          </p:val>
                                        </p:tav>
                                        <p:tav tm="100000">
                                          <p:val>
                                            <p:strVal val="#ppt_x"/>
                                          </p:val>
                                        </p:tav>
                                      </p:tavLst>
                                    </p:anim>
                                    <p:anim calcmode="lin" valueType="num">
                                      <p:cBhvr>
                                        <p:cTn id="47"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grpId="0" nodeType="click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1000"/>
                                        <p:tgtEl>
                                          <p:spTgt spid="17"/>
                                        </p:tgtEl>
                                      </p:cBhvr>
                                    </p:animEffect>
                                    <p:anim calcmode="lin" valueType="num">
                                      <p:cBhvr>
                                        <p:cTn id="53" dur="1000" fill="hold"/>
                                        <p:tgtEl>
                                          <p:spTgt spid="17"/>
                                        </p:tgtEl>
                                        <p:attrNameLst>
                                          <p:attrName>ppt_x</p:attrName>
                                        </p:attrNameLst>
                                      </p:cBhvr>
                                      <p:tavLst>
                                        <p:tav tm="0">
                                          <p:val>
                                            <p:strVal val="#ppt_x"/>
                                          </p:val>
                                        </p:tav>
                                        <p:tav tm="100000">
                                          <p:val>
                                            <p:strVal val="#ppt_x"/>
                                          </p:val>
                                        </p:tav>
                                      </p:tavLst>
                                    </p:anim>
                                    <p:anim calcmode="lin" valueType="num">
                                      <p:cBhvr>
                                        <p:cTn id="54"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grpId="0" nodeType="click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1000"/>
                                        <p:tgtEl>
                                          <p:spTgt spid="18"/>
                                        </p:tgtEl>
                                      </p:cBhvr>
                                    </p:animEffect>
                                    <p:anim calcmode="lin" valueType="num">
                                      <p:cBhvr>
                                        <p:cTn id="60" dur="1000" fill="hold"/>
                                        <p:tgtEl>
                                          <p:spTgt spid="18"/>
                                        </p:tgtEl>
                                        <p:attrNameLst>
                                          <p:attrName>ppt_x</p:attrName>
                                        </p:attrNameLst>
                                      </p:cBhvr>
                                      <p:tavLst>
                                        <p:tav tm="0">
                                          <p:val>
                                            <p:strVal val="#ppt_x"/>
                                          </p:val>
                                        </p:tav>
                                        <p:tav tm="100000">
                                          <p:val>
                                            <p:strVal val="#ppt_x"/>
                                          </p:val>
                                        </p:tav>
                                      </p:tavLst>
                                    </p:anim>
                                    <p:anim calcmode="lin" valueType="num">
                                      <p:cBhvr>
                                        <p:cTn id="61"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42" presetClass="entr" presetSubtype="0" fill="hold" grpId="0" nodeType="clickEffect">
                                  <p:stCondLst>
                                    <p:cond delay="0"/>
                                  </p:stCondLst>
                                  <p:childTnLst>
                                    <p:set>
                                      <p:cBhvr>
                                        <p:cTn id="65" dur="1" fill="hold">
                                          <p:stCondLst>
                                            <p:cond delay="0"/>
                                          </p:stCondLst>
                                        </p:cTn>
                                        <p:tgtEl>
                                          <p:spTgt spid="19"/>
                                        </p:tgtEl>
                                        <p:attrNameLst>
                                          <p:attrName>style.visibility</p:attrName>
                                        </p:attrNameLst>
                                      </p:cBhvr>
                                      <p:to>
                                        <p:strVal val="visible"/>
                                      </p:to>
                                    </p:set>
                                    <p:animEffect transition="in" filter="fade">
                                      <p:cBhvr>
                                        <p:cTn id="66" dur="1000"/>
                                        <p:tgtEl>
                                          <p:spTgt spid="19"/>
                                        </p:tgtEl>
                                      </p:cBhvr>
                                    </p:animEffect>
                                    <p:anim calcmode="lin" valueType="num">
                                      <p:cBhvr>
                                        <p:cTn id="67" dur="1000" fill="hold"/>
                                        <p:tgtEl>
                                          <p:spTgt spid="19"/>
                                        </p:tgtEl>
                                        <p:attrNameLst>
                                          <p:attrName>ppt_x</p:attrName>
                                        </p:attrNameLst>
                                      </p:cBhvr>
                                      <p:tavLst>
                                        <p:tav tm="0">
                                          <p:val>
                                            <p:strVal val="#ppt_x"/>
                                          </p:val>
                                        </p:tav>
                                        <p:tav tm="100000">
                                          <p:val>
                                            <p:strVal val="#ppt_x"/>
                                          </p:val>
                                        </p:tav>
                                      </p:tavLst>
                                    </p:anim>
                                    <p:anim calcmode="lin" valueType="num">
                                      <p:cBhvr>
                                        <p:cTn id="68"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42" presetClass="entr" presetSubtype="0" fill="hold" nodeType="click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fade">
                                      <p:cBhvr>
                                        <p:cTn id="73" dur="1000"/>
                                        <p:tgtEl>
                                          <p:spTgt spid="20"/>
                                        </p:tgtEl>
                                      </p:cBhvr>
                                    </p:animEffect>
                                    <p:anim calcmode="lin" valueType="num">
                                      <p:cBhvr>
                                        <p:cTn id="74" dur="1000" fill="hold"/>
                                        <p:tgtEl>
                                          <p:spTgt spid="20"/>
                                        </p:tgtEl>
                                        <p:attrNameLst>
                                          <p:attrName>ppt_x</p:attrName>
                                        </p:attrNameLst>
                                      </p:cBhvr>
                                      <p:tavLst>
                                        <p:tav tm="0">
                                          <p:val>
                                            <p:strVal val="#ppt_x"/>
                                          </p:val>
                                        </p:tav>
                                        <p:tav tm="100000">
                                          <p:val>
                                            <p:strVal val="#ppt_x"/>
                                          </p:val>
                                        </p:tav>
                                      </p:tavLst>
                                    </p:anim>
                                    <p:anim calcmode="lin" valueType="num">
                                      <p:cBhvr>
                                        <p:cTn id="75"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42" presetClass="entr" presetSubtype="0" fill="hold" grpId="0" nodeType="clickEffect">
                                  <p:stCondLst>
                                    <p:cond delay="0"/>
                                  </p:stCondLst>
                                  <p:childTnLst>
                                    <p:set>
                                      <p:cBhvr>
                                        <p:cTn id="79" dur="1" fill="hold">
                                          <p:stCondLst>
                                            <p:cond delay="0"/>
                                          </p:stCondLst>
                                        </p:cTn>
                                        <p:tgtEl>
                                          <p:spTgt spid="21"/>
                                        </p:tgtEl>
                                        <p:attrNameLst>
                                          <p:attrName>style.visibility</p:attrName>
                                        </p:attrNameLst>
                                      </p:cBhvr>
                                      <p:to>
                                        <p:strVal val="visible"/>
                                      </p:to>
                                    </p:set>
                                    <p:animEffect transition="in" filter="fade">
                                      <p:cBhvr>
                                        <p:cTn id="80" dur="1000"/>
                                        <p:tgtEl>
                                          <p:spTgt spid="21"/>
                                        </p:tgtEl>
                                      </p:cBhvr>
                                    </p:animEffect>
                                    <p:anim calcmode="lin" valueType="num">
                                      <p:cBhvr>
                                        <p:cTn id="81" dur="1000" fill="hold"/>
                                        <p:tgtEl>
                                          <p:spTgt spid="21"/>
                                        </p:tgtEl>
                                        <p:attrNameLst>
                                          <p:attrName>ppt_x</p:attrName>
                                        </p:attrNameLst>
                                      </p:cBhvr>
                                      <p:tavLst>
                                        <p:tav tm="0">
                                          <p:val>
                                            <p:strVal val="#ppt_x"/>
                                          </p:val>
                                        </p:tav>
                                        <p:tav tm="100000">
                                          <p:val>
                                            <p:strVal val="#ppt_x"/>
                                          </p:val>
                                        </p:tav>
                                      </p:tavLst>
                                    </p:anim>
                                    <p:anim calcmode="lin" valueType="num">
                                      <p:cBhvr>
                                        <p:cTn id="82"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42" presetClass="entr" presetSubtype="0" fill="hold" grpId="0" nodeType="clickEffect">
                                  <p:stCondLst>
                                    <p:cond delay="0"/>
                                  </p:stCondLst>
                                  <p:childTnLst>
                                    <p:set>
                                      <p:cBhvr>
                                        <p:cTn id="86" dur="1" fill="hold">
                                          <p:stCondLst>
                                            <p:cond delay="0"/>
                                          </p:stCondLst>
                                        </p:cTn>
                                        <p:tgtEl>
                                          <p:spTgt spid="22"/>
                                        </p:tgtEl>
                                        <p:attrNameLst>
                                          <p:attrName>style.visibility</p:attrName>
                                        </p:attrNameLst>
                                      </p:cBhvr>
                                      <p:to>
                                        <p:strVal val="visible"/>
                                      </p:to>
                                    </p:set>
                                    <p:animEffect transition="in" filter="fade">
                                      <p:cBhvr>
                                        <p:cTn id="87" dur="1000"/>
                                        <p:tgtEl>
                                          <p:spTgt spid="22"/>
                                        </p:tgtEl>
                                      </p:cBhvr>
                                    </p:animEffect>
                                    <p:anim calcmode="lin" valueType="num">
                                      <p:cBhvr>
                                        <p:cTn id="88" dur="1000" fill="hold"/>
                                        <p:tgtEl>
                                          <p:spTgt spid="22"/>
                                        </p:tgtEl>
                                        <p:attrNameLst>
                                          <p:attrName>ppt_x</p:attrName>
                                        </p:attrNameLst>
                                      </p:cBhvr>
                                      <p:tavLst>
                                        <p:tav tm="0">
                                          <p:val>
                                            <p:strVal val="#ppt_x"/>
                                          </p:val>
                                        </p:tav>
                                        <p:tav tm="100000">
                                          <p:val>
                                            <p:strVal val="#ppt_x"/>
                                          </p:val>
                                        </p:tav>
                                      </p:tavLst>
                                    </p:anim>
                                    <p:anim calcmode="lin" valueType="num">
                                      <p:cBhvr>
                                        <p:cTn id="89"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42" presetClass="entr" presetSubtype="0" fill="hold" nodeType="clickEffect">
                                  <p:stCondLst>
                                    <p:cond delay="0"/>
                                  </p:stCondLst>
                                  <p:childTnLst>
                                    <p:set>
                                      <p:cBhvr>
                                        <p:cTn id="93" dur="1" fill="hold">
                                          <p:stCondLst>
                                            <p:cond delay="0"/>
                                          </p:stCondLst>
                                        </p:cTn>
                                        <p:tgtEl>
                                          <p:spTgt spid="23"/>
                                        </p:tgtEl>
                                        <p:attrNameLst>
                                          <p:attrName>style.visibility</p:attrName>
                                        </p:attrNameLst>
                                      </p:cBhvr>
                                      <p:to>
                                        <p:strVal val="visible"/>
                                      </p:to>
                                    </p:set>
                                    <p:animEffect transition="in" filter="fade">
                                      <p:cBhvr>
                                        <p:cTn id="94" dur="1000"/>
                                        <p:tgtEl>
                                          <p:spTgt spid="23"/>
                                        </p:tgtEl>
                                      </p:cBhvr>
                                    </p:animEffect>
                                    <p:anim calcmode="lin" valueType="num">
                                      <p:cBhvr>
                                        <p:cTn id="95" dur="1000" fill="hold"/>
                                        <p:tgtEl>
                                          <p:spTgt spid="23"/>
                                        </p:tgtEl>
                                        <p:attrNameLst>
                                          <p:attrName>ppt_x</p:attrName>
                                        </p:attrNameLst>
                                      </p:cBhvr>
                                      <p:tavLst>
                                        <p:tav tm="0">
                                          <p:val>
                                            <p:strVal val="#ppt_x"/>
                                          </p:val>
                                        </p:tav>
                                        <p:tav tm="100000">
                                          <p:val>
                                            <p:strVal val="#ppt_x"/>
                                          </p:val>
                                        </p:tav>
                                      </p:tavLst>
                                    </p:anim>
                                    <p:anim calcmode="lin" valueType="num">
                                      <p:cBhvr>
                                        <p:cTn id="96"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97" fill="hold">
                      <p:stCondLst>
                        <p:cond delay="indefinite"/>
                      </p:stCondLst>
                      <p:childTnLst>
                        <p:par>
                          <p:cTn id="98" fill="hold">
                            <p:stCondLst>
                              <p:cond delay="0"/>
                            </p:stCondLst>
                            <p:childTnLst>
                              <p:par>
                                <p:cTn id="99" presetID="42" presetClass="entr" presetSubtype="0" fill="hold" grpId="0" nodeType="clickEffect">
                                  <p:stCondLst>
                                    <p:cond delay="0"/>
                                  </p:stCondLst>
                                  <p:childTnLst>
                                    <p:set>
                                      <p:cBhvr>
                                        <p:cTn id="100" dur="1" fill="hold">
                                          <p:stCondLst>
                                            <p:cond delay="0"/>
                                          </p:stCondLst>
                                        </p:cTn>
                                        <p:tgtEl>
                                          <p:spTgt spid="24"/>
                                        </p:tgtEl>
                                        <p:attrNameLst>
                                          <p:attrName>style.visibility</p:attrName>
                                        </p:attrNameLst>
                                      </p:cBhvr>
                                      <p:to>
                                        <p:strVal val="visible"/>
                                      </p:to>
                                    </p:set>
                                    <p:animEffect transition="in" filter="fade">
                                      <p:cBhvr>
                                        <p:cTn id="101" dur="1000"/>
                                        <p:tgtEl>
                                          <p:spTgt spid="24"/>
                                        </p:tgtEl>
                                      </p:cBhvr>
                                    </p:animEffect>
                                    <p:anim calcmode="lin" valueType="num">
                                      <p:cBhvr>
                                        <p:cTn id="102" dur="1000" fill="hold"/>
                                        <p:tgtEl>
                                          <p:spTgt spid="24"/>
                                        </p:tgtEl>
                                        <p:attrNameLst>
                                          <p:attrName>ppt_x</p:attrName>
                                        </p:attrNameLst>
                                      </p:cBhvr>
                                      <p:tavLst>
                                        <p:tav tm="0">
                                          <p:val>
                                            <p:strVal val="#ppt_x"/>
                                          </p:val>
                                        </p:tav>
                                        <p:tav tm="100000">
                                          <p:val>
                                            <p:strVal val="#ppt_x"/>
                                          </p:val>
                                        </p:tav>
                                      </p:tavLst>
                                    </p:anim>
                                    <p:anim calcmode="lin" valueType="num">
                                      <p:cBhvr>
                                        <p:cTn id="103"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P spid="19" grpId="0" animBg="1"/>
      <p:bldP spid="21" grpId="0" animBg="1"/>
      <p:bldP spid="22" grpId="0" animBg="1"/>
      <p:bldP spid="2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en-US" dirty="0" err="1" smtClean="0">
                <a:latin typeface="Arial" panose="020B0604020202020204" pitchFamily="34" charset="0"/>
                <a:cs typeface="Arial" panose="020B0604020202020204" pitchFamily="34" charset="0"/>
              </a:rPr>
              <a:t>Ví</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dụ</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143000" y="1447800"/>
            <a:ext cx="7790688" cy="4800600"/>
          </a:xfrm>
        </p:spPr>
        <p:txBody>
          <a:bodyPr>
            <a:normAutofit fontScale="85000" lnSpcReduction="10000"/>
          </a:bodyPr>
          <a:lstStyle/>
          <a:p>
            <a:pPr marL="0" indent="0" algn="just">
              <a:buNone/>
            </a:pPr>
            <a:r>
              <a:rPr lang="en-US" dirty="0" err="1" smtClean="0">
                <a:solidFill>
                  <a:srgbClr val="000000"/>
                </a:solidFill>
                <a:latin typeface="Times New Roman" panose="02020603050405020304" pitchFamily="18" charset="0"/>
                <a:cs typeface="Times New Roman" panose="02020603050405020304" pitchFamily="18" charset="0"/>
              </a:rPr>
              <a:t>Ngày</a:t>
            </a:r>
            <a:r>
              <a:rPr lang="en-US" dirty="0" smtClean="0">
                <a:solidFill>
                  <a:srgbClr val="000000"/>
                </a:solidFill>
                <a:latin typeface="Times New Roman" panose="02020603050405020304" pitchFamily="18" charset="0"/>
                <a:cs typeface="Times New Roman" panose="02020603050405020304" pitchFamily="18" charset="0"/>
              </a:rPr>
              <a:t> 01/01/N </a:t>
            </a:r>
            <a:r>
              <a:rPr lang="vi-VN" dirty="0" smtClean="0">
                <a:solidFill>
                  <a:srgbClr val="000000"/>
                </a:solidFill>
                <a:latin typeface="Times New Roman" panose="02020603050405020304" pitchFamily="18" charset="0"/>
                <a:cs typeface="Times New Roman" panose="02020603050405020304" pitchFamily="18" charset="0"/>
              </a:rPr>
              <a:t>Tồn kho nguyên vật liệu(NVL) </a:t>
            </a:r>
            <a:r>
              <a:rPr lang="en-US" dirty="0" err="1" smtClean="0">
                <a:solidFill>
                  <a:srgbClr val="000000"/>
                </a:solidFill>
                <a:latin typeface="Times New Roman" panose="02020603050405020304" pitchFamily="18" charset="0"/>
                <a:cs typeface="Times New Roman" panose="02020603050405020304" pitchFamily="18" charset="0"/>
              </a:rPr>
              <a:t>là</a:t>
            </a:r>
            <a:r>
              <a:rPr lang="en-US" dirty="0" smtClean="0">
                <a:solidFill>
                  <a:srgbClr val="000000"/>
                </a:solidFill>
                <a:latin typeface="Times New Roman" panose="02020603050405020304" pitchFamily="18" charset="0"/>
                <a:cs typeface="Times New Roman" panose="02020603050405020304" pitchFamily="18" charset="0"/>
              </a:rPr>
              <a:t> </a:t>
            </a:r>
            <a:r>
              <a:rPr lang="vi-VN" dirty="0">
                <a:solidFill>
                  <a:srgbClr val="000000"/>
                </a:solidFill>
                <a:latin typeface="Times New Roman" panose="02020603050405020304" pitchFamily="18" charset="0"/>
                <a:cs typeface="Times New Roman" panose="02020603050405020304" pitchFamily="18" charset="0"/>
              </a:rPr>
              <a:t>2</a:t>
            </a:r>
            <a:r>
              <a:rPr lang="en-US" dirty="0" smtClean="0">
                <a:solidFill>
                  <a:srgbClr val="000000"/>
                </a:solidFill>
                <a:latin typeface="Times New Roman" panose="02020603050405020304" pitchFamily="18" charset="0"/>
                <a:cs typeface="Times New Roman" panose="02020603050405020304" pitchFamily="18" charset="0"/>
              </a:rPr>
              <a:t>25tr</a:t>
            </a:r>
            <a:r>
              <a:rPr lang="vi-VN" dirty="0" smtClean="0">
                <a:solidFill>
                  <a:srgbClr val="000000"/>
                </a:solidFill>
                <a:latin typeface="Times New Roman" panose="02020603050405020304" pitchFamily="18" charset="0"/>
                <a:cs typeface="Times New Roman" panose="02020603050405020304" pitchFamily="18" charset="0"/>
              </a:rPr>
              <a:t>iệu đồng</a:t>
            </a:r>
            <a:r>
              <a:rPr lang="en-US" dirty="0" smtClean="0">
                <a:solidFill>
                  <a:srgbClr val="000000"/>
                </a:solidFill>
                <a:latin typeface="Times New Roman" panose="02020603050405020304" pitchFamily="18" charset="0"/>
                <a:cs typeface="Times New Roman" panose="02020603050405020304" pitchFamily="18" charset="0"/>
              </a:rPr>
              <a:t>, </a:t>
            </a:r>
            <a:r>
              <a:rPr lang="en-US" dirty="0" err="1" smtClean="0">
                <a:solidFill>
                  <a:srgbClr val="000000"/>
                </a:solidFill>
                <a:latin typeface="Times New Roman" panose="02020603050405020304" pitchFamily="18" charset="0"/>
                <a:cs typeface="Times New Roman" panose="02020603050405020304" pitchFamily="18" charset="0"/>
              </a:rPr>
              <a:t>trong</a:t>
            </a:r>
            <a:r>
              <a:rPr lang="en-US" dirty="0" smtClean="0">
                <a:solidFill>
                  <a:srgbClr val="000000"/>
                </a:solidFill>
                <a:latin typeface="Times New Roman" panose="02020603050405020304" pitchFamily="18" charset="0"/>
                <a:cs typeface="Times New Roman" panose="02020603050405020304" pitchFamily="18" charset="0"/>
              </a:rPr>
              <a:t> </a:t>
            </a:r>
            <a:r>
              <a:rPr lang="en-US" dirty="0" err="1" smtClean="0">
                <a:solidFill>
                  <a:srgbClr val="000000"/>
                </a:solidFill>
                <a:latin typeface="Times New Roman" panose="02020603050405020304" pitchFamily="18" charset="0"/>
                <a:cs typeface="Times New Roman" panose="02020603050405020304" pitchFamily="18" charset="0"/>
              </a:rPr>
              <a:t>tháng</a:t>
            </a:r>
            <a:r>
              <a:rPr lang="en-US" dirty="0" smtClean="0">
                <a:solidFill>
                  <a:srgbClr val="000000"/>
                </a:solidFill>
                <a:latin typeface="Times New Roman" panose="02020603050405020304" pitchFamily="18" charset="0"/>
                <a:cs typeface="Times New Roman" panose="02020603050405020304" pitchFamily="18" charset="0"/>
              </a:rPr>
              <a:t> 01/N </a:t>
            </a:r>
            <a:r>
              <a:rPr lang="en-US" dirty="0" err="1" smtClean="0">
                <a:solidFill>
                  <a:srgbClr val="000000"/>
                </a:solidFill>
                <a:latin typeface="Times New Roman" panose="02020603050405020304" pitchFamily="18" charset="0"/>
                <a:cs typeface="Times New Roman" panose="02020603050405020304" pitchFamily="18" charset="0"/>
              </a:rPr>
              <a:t>có</a:t>
            </a:r>
            <a:r>
              <a:rPr lang="en-US" dirty="0" smtClean="0">
                <a:solidFill>
                  <a:srgbClr val="000000"/>
                </a:solidFill>
                <a:latin typeface="Times New Roman" panose="02020603050405020304" pitchFamily="18" charset="0"/>
                <a:cs typeface="Times New Roman" panose="02020603050405020304" pitchFamily="18" charset="0"/>
              </a:rPr>
              <a:t> </a:t>
            </a:r>
            <a:r>
              <a:rPr lang="en-US" dirty="0" err="1" smtClean="0">
                <a:solidFill>
                  <a:srgbClr val="000000"/>
                </a:solidFill>
                <a:latin typeface="Times New Roman" panose="02020603050405020304" pitchFamily="18" charset="0"/>
                <a:cs typeface="Times New Roman" panose="02020603050405020304" pitchFamily="18" charset="0"/>
              </a:rPr>
              <a:t>các</a:t>
            </a:r>
            <a:r>
              <a:rPr lang="en-US" dirty="0" smtClean="0">
                <a:solidFill>
                  <a:srgbClr val="000000"/>
                </a:solidFill>
                <a:latin typeface="Times New Roman" panose="02020603050405020304" pitchFamily="18" charset="0"/>
                <a:cs typeface="Times New Roman" panose="02020603050405020304" pitchFamily="18" charset="0"/>
              </a:rPr>
              <a:t> </a:t>
            </a:r>
            <a:r>
              <a:rPr lang="en-US" dirty="0" err="1" smtClean="0">
                <a:solidFill>
                  <a:srgbClr val="000000"/>
                </a:solidFill>
                <a:latin typeface="Times New Roman" panose="02020603050405020304" pitchFamily="18" charset="0"/>
                <a:cs typeface="Times New Roman" panose="02020603050405020304" pitchFamily="18" charset="0"/>
              </a:rPr>
              <a:t>nghiệp</a:t>
            </a:r>
            <a:r>
              <a:rPr lang="en-US" dirty="0" smtClean="0">
                <a:solidFill>
                  <a:srgbClr val="000000"/>
                </a:solidFill>
                <a:latin typeface="Times New Roman" panose="02020603050405020304" pitchFamily="18" charset="0"/>
                <a:cs typeface="Times New Roman" panose="02020603050405020304" pitchFamily="18" charset="0"/>
              </a:rPr>
              <a:t> </a:t>
            </a:r>
            <a:r>
              <a:rPr lang="en-US" dirty="0" err="1" smtClean="0">
                <a:solidFill>
                  <a:srgbClr val="000000"/>
                </a:solidFill>
                <a:latin typeface="Times New Roman" panose="02020603050405020304" pitchFamily="18" charset="0"/>
                <a:cs typeface="Times New Roman" panose="02020603050405020304" pitchFamily="18" charset="0"/>
              </a:rPr>
              <a:t>vụ</a:t>
            </a:r>
            <a:r>
              <a:rPr lang="en-US" dirty="0" smtClean="0">
                <a:solidFill>
                  <a:srgbClr val="000000"/>
                </a:solidFill>
                <a:latin typeface="Times New Roman" panose="02020603050405020304" pitchFamily="18" charset="0"/>
                <a:cs typeface="Times New Roman" panose="02020603050405020304" pitchFamily="18" charset="0"/>
              </a:rPr>
              <a:t> </a:t>
            </a:r>
            <a:r>
              <a:rPr lang="en-US" dirty="0" err="1" smtClean="0">
                <a:solidFill>
                  <a:srgbClr val="000000"/>
                </a:solidFill>
                <a:latin typeface="Times New Roman" panose="02020603050405020304" pitchFamily="18" charset="0"/>
                <a:cs typeface="Times New Roman" panose="02020603050405020304" pitchFamily="18" charset="0"/>
              </a:rPr>
              <a:t>phát</a:t>
            </a:r>
            <a:r>
              <a:rPr lang="en-US" dirty="0" smtClean="0">
                <a:solidFill>
                  <a:srgbClr val="000000"/>
                </a:solidFill>
                <a:latin typeface="Times New Roman" panose="02020603050405020304" pitchFamily="18" charset="0"/>
                <a:cs typeface="Times New Roman" panose="02020603050405020304" pitchFamily="18" charset="0"/>
              </a:rPr>
              <a:t> </a:t>
            </a:r>
            <a:r>
              <a:rPr lang="en-US" dirty="0" err="1" smtClean="0">
                <a:solidFill>
                  <a:srgbClr val="000000"/>
                </a:solidFill>
                <a:latin typeface="Times New Roman" panose="02020603050405020304" pitchFamily="18" charset="0"/>
                <a:cs typeface="Times New Roman" panose="02020603050405020304" pitchFamily="18" charset="0"/>
              </a:rPr>
              <a:t>sinh</a:t>
            </a:r>
            <a:r>
              <a:rPr lang="en-US" dirty="0" smtClean="0">
                <a:solidFill>
                  <a:srgbClr val="000000"/>
                </a:solidFill>
                <a:latin typeface="Times New Roman" panose="02020603050405020304" pitchFamily="18" charset="0"/>
                <a:cs typeface="Times New Roman" panose="02020603050405020304" pitchFamily="18" charset="0"/>
              </a:rPr>
              <a:t> </a:t>
            </a:r>
            <a:r>
              <a:rPr lang="en-US" dirty="0" err="1" smtClean="0">
                <a:solidFill>
                  <a:srgbClr val="000000"/>
                </a:solidFill>
                <a:latin typeface="Times New Roman" panose="02020603050405020304" pitchFamily="18" charset="0"/>
                <a:cs typeface="Times New Roman" panose="02020603050405020304" pitchFamily="18" charset="0"/>
              </a:rPr>
              <a:t>sau</a:t>
            </a:r>
            <a:r>
              <a:rPr lang="en-US" dirty="0" smtClean="0">
                <a:solidFill>
                  <a:srgbClr val="000000"/>
                </a:solidFill>
                <a:latin typeface="Times New Roman" panose="02020603050405020304" pitchFamily="18" charset="0"/>
                <a:cs typeface="Times New Roman" panose="02020603050405020304" pitchFamily="18" charset="0"/>
              </a:rPr>
              <a:t>:</a:t>
            </a:r>
          </a:p>
          <a:p>
            <a:pPr marL="0" indent="0" algn="just">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Ngày</a:t>
            </a: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0</a:t>
            </a:r>
            <a:r>
              <a:rPr lang="vi-VN" dirty="0" smtClean="0">
                <a:latin typeface="Times New Roman" panose="02020603050405020304" pitchFamily="18" charset="0"/>
                <a:cs typeface="Times New Roman" panose="02020603050405020304" pitchFamily="18" charset="0"/>
              </a:rPr>
              <a:t>3</a:t>
            </a:r>
            <a:r>
              <a:rPr lang="en-US" dirty="0" smtClean="0">
                <a:latin typeface="Times New Roman" panose="02020603050405020304" pitchFamily="18" charset="0"/>
                <a:cs typeface="Times New Roman" panose="02020603050405020304" pitchFamily="18" charset="0"/>
              </a:rPr>
              <a:t>/01</a:t>
            </a:r>
            <a:r>
              <a:rPr lang="en-US" dirty="0">
                <a:latin typeface="Times New Roman" panose="02020603050405020304" pitchFamily="18" charset="0"/>
                <a:cs typeface="Times New Roman" panose="02020603050405020304" pitchFamily="18" charset="0"/>
              </a:rPr>
              <a:t>, </a:t>
            </a:r>
            <a:r>
              <a:rPr lang="vi-VN" dirty="0" smtClean="0">
                <a:latin typeface="Times New Roman" panose="02020603050405020304" pitchFamily="18" charset="0"/>
                <a:cs typeface="Times New Roman" panose="02020603050405020304" pitchFamily="18" charset="0"/>
              </a:rPr>
              <a:t>Xuất kho NVL để SX SP trị giá 5</a:t>
            </a:r>
            <a:r>
              <a:rPr lang="en-US" dirty="0" smtClean="0">
                <a:latin typeface="Times New Roman" panose="02020603050405020304" pitchFamily="18" charset="0"/>
                <a:cs typeface="Times New Roman" panose="02020603050405020304" pitchFamily="18" charset="0"/>
              </a:rPr>
              <a:t>5</a:t>
            </a:r>
            <a:r>
              <a:rPr lang="en-US" dirty="0" smtClean="0">
                <a:solidFill>
                  <a:srgbClr val="000000"/>
                </a:solidFill>
                <a:latin typeface="Times New Roman" panose="02020603050405020304" pitchFamily="18" charset="0"/>
                <a:cs typeface="Times New Roman" panose="02020603050405020304" pitchFamily="18" charset="0"/>
              </a:rPr>
              <a:t> </a:t>
            </a:r>
            <a:r>
              <a:rPr lang="vi-VN" dirty="0" smtClean="0">
                <a:solidFill>
                  <a:srgbClr val="000000"/>
                </a:solidFill>
                <a:latin typeface="Times New Roman" panose="02020603050405020304" pitchFamily="18" charset="0"/>
                <a:cs typeface="Times New Roman" panose="02020603050405020304" pitchFamily="18" charset="0"/>
              </a:rPr>
              <a:t>triệu </a:t>
            </a:r>
            <a:r>
              <a:rPr lang="vi-VN" dirty="0">
                <a:solidFill>
                  <a:srgbClr val="000000"/>
                </a:solidFill>
                <a:latin typeface="Times New Roman" panose="02020603050405020304" pitchFamily="18" charset="0"/>
                <a:cs typeface="Times New Roman" panose="02020603050405020304" pitchFamily="18" charset="0"/>
              </a:rPr>
              <a:t>đồng</a:t>
            </a:r>
            <a:endParaRPr lang="en-US"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Ngày</a:t>
            </a: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0</a:t>
            </a:r>
            <a:r>
              <a:rPr lang="vi-VN" dirty="0" smtClean="0">
                <a:latin typeface="Times New Roman" panose="02020603050405020304" pitchFamily="18" charset="0"/>
                <a:cs typeface="Times New Roman" panose="02020603050405020304" pitchFamily="18" charset="0"/>
              </a:rPr>
              <a:t>6</a:t>
            </a:r>
            <a:r>
              <a:rPr lang="en-US" dirty="0" smtClean="0">
                <a:latin typeface="Times New Roman" panose="02020603050405020304" pitchFamily="18" charset="0"/>
                <a:cs typeface="Times New Roman" panose="02020603050405020304" pitchFamily="18" charset="0"/>
              </a:rPr>
              <a:t>/01</a:t>
            </a:r>
            <a:r>
              <a:rPr lang="en-US" dirty="0">
                <a:latin typeface="Times New Roman" panose="02020603050405020304" pitchFamily="18" charset="0"/>
                <a:cs typeface="Times New Roman" panose="02020603050405020304" pitchFamily="18" charset="0"/>
              </a:rPr>
              <a:t>, </a:t>
            </a:r>
            <a:r>
              <a:rPr lang="vi-VN" dirty="0" smtClean="0">
                <a:latin typeface="Times New Roman" panose="02020603050405020304" pitchFamily="18" charset="0"/>
                <a:cs typeface="Times New Roman" panose="02020603050405020304" pitchFamily="18" charset="0"/>
              </a:rPr>
              <a:t>M</a:t>
            </a:r>
            <a:r>
              <a:rPr lang="en-US" dirty="0" err="1" smtClean="0">
                <a:latin typeface="Times New Roman" panose="02020603050405020304" pitchFamily="18" charset="0"/>
                <a:cs typeface="Times New Roman" panose="02020603050405020304" pitchFamily="18" charset="0"/>
              </a:rPr>
              <a:t>ua</a:t>
            </a:r>
            <a:r>
              <a:rPr lang="en-US" dirty="0" smtClean="0">
                <a:latin typeface="Times New Roman" panose="02020603050405020304" pitchFamily="18" charset="0"/>
                <a:cs typeface="Times New Roman" panose="02020603050405020304" pitchFamily="18" charset="0"/>
              </a:rPr>
              <a:t> </a:t>
            </a:r>
            <a:r>
              <a:rPr lang="vi-VN" dirty="0" smtClean="0">
                <a:latin typeface="Times New Roman" panose="02020603050405020304" pitchFamily="18" charset="0"/>
                <a:cs typeface="Times New Roman" panose="02020603050405020304" pitchFamily="18" charset="0"/>
              </a:rPr>
              <a:t>NVL nhập kho</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là</a:t>
            </a:r>
            <a:r>
              <a:rPr lang="en-US" dirty="0">
                <a:latin typeface="Times New Roman" panose="02020603050405020304" pitchFamily="18" charset="0"/>
                <a:cs typeface="Times New Roman" panose="02020603050405020304" pitchFamily="18" charset="0"/>
              </a:rPr>
              <a:t> </a:t>
            </a:r>
            <a:r>
              <a:rPr lang="vi-VN" dirty="0" smtClean="0">
                <a:latin typeface="Times New Roman" panose="02020603050405020304" pitchFamily="18" charset="0"/>
                <a:cs typeface="Times New Roman" panose="02020603050405020304" pitchFamily="18" charset="0"/>
              </a:rPr>
              <a:t>80 </a:t>
            </a:r>
            <a:r>
              <a:rPr lang="vi-VN" dirty="0" smtClean="0">
                <a:solidFill>
                  <a:srgbClr val="000000"/>
                </a:solidFill>
                <a:latin typeface="Times New Roman" panose="02020603050405020304" pitchFamily="18" charset="0"/>
                <a:cs typeface="Times New Roman" panose="02020603050405020304" pitchFamily="18" charset="0"/>
              </a:rPr>
              <a:t>triệu </a:t>
            </a:r>
            <a:r>
              <a:rPr lang="vi-VN" dirty="0">
                <a:solidFill>
                  <a:srgbClr val="000000"/>
                </a:solidFill>
                <a:latin typeface="Times New Roman" panose="02020603050405020304" pitchFamily="18" charset="0"/>
                <a:cs typeface="Times New Roman" panose="02020603050405020304" pitchFamily="18" charset="0"/>
              </a:rPr>
              <a:t>đồng</a:t>
            </a:r>
            <a:endParaRPr lang="en-US"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Ngày</a:t>
            </a: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1</a:t>
            </a:r>
            <a:r>
              <a:rPr lang="vi-VN" dirty="0" smtClean="0">
                <a:latin typeface="Times New Roman" panose="02020603050405020304" pitchFamily="18" charset="0"/>
                <a:cs typeface="Times New Roman" panose="02020603050405020304" pitchFamily="18" charset="0"/>
              </a:rPr>
              <a:t>2</a:t>
            </a:r>
            <a:r>
              <a:rPr lang="en-US" dirty="0" smtClean="0">
                <a:latin typeface="Times New Roman" panose="02020603050405020304" pitchFamily="18" charset="0"/>
                <a:cs typeface="Times New Roman" panose="02020603050405020304" pitchFamily="18" charset="0"/>
              </a:rPr>
              <a:t>/01</a:t>
            </a:r>
            <a:r>
              <a:rPr lang="en-US" dirty="0">
                <a:latin typeface="Times New Roman" panose="02020603050405020304" pitchFamily="18" charset="0"/>
                <a:cs typeface="Times New Roman" panose="02020603050405020304" pitchFamily="18" charset="0"/>
              </a:rPr>
              <a:t>, </a:t>
            </a:r>
            <a:r>
              <a:rPr lang="vi-VN" dirty="0" smtClean="0">
                <a:latin typeface="Times New Roman" panose="02020603050405020304" pitchFamily="18" charset="0"/>
                <a:cs typeface="Times New Roman" panose="02020603050405020304" pitchFamily="18" charset="0"/>
              </a:rPr>
              <a:t>Xuất kho NVL góp vốn vào cty A trị giá 200</a:t>
            </a:r>
            <a:r>
              <a:rPr lang="vi-VN" dirty="0" smtClean="0">
                <a:solidFill>
                  <a:srgbClr val="000000"/>
                </a:solidFill>
                <a:latin typeface="Times New Roman" panose="02020603050405020304" pitchFamily="18" charset="0"/>
                <a:cs typeface="Times New Roman" panose="02020603050405020304" pitchFamily="18" charset="0"/>
              </a:rPr>
              <a:t> </a:t>
            </a:r>
            <a:r>
              <a:rPr lang="vi-VN" dirty="0">
                <a:solidFill>
                  <a:srgbClr val="000000"/>
                </a:solidFill>
                <a:latin typeface="Times New Roman" panose="02020603050405020304" pitchFamily="18" charset="0"/>
                <a:cs typeface="Times New Roman" panose="02020603050405020304" pitchFamily="18" charset="0"/>
              </a:rPr>
              <a:t>triệu đồng</a:t>
            </a:r>
            <a:endParaRPr lang="en-US"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Ngày</a:t>
            </a: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2</a:t>
            </a:r>
            <a:r>
              <a:rPr lang="vi-VN" dirty="0" smtClean="0">
                <a:latin typeface="Times New Roman" panose="02020603050405020304" pitchFamily="18" charset="0"/>
                <a:cs typeface="Times New Roman" panose="02020603050405020304" pitchFamily="18" charset="0"/>
              </a:rPr>
              <a:t>2</a:t>
            </a:r>
            <a:r>
              <a:rPr lang="en-US" dirty="0" smtClean="0">
                <a:latin typeface="Times New Roman" panose="02020603050405020304" pitchFamily="18" charset="0"/>
                <a:cs typeface="Times New Roman" panose="02020603050405020304" pitchFamily="18" charset="0"/>
              </a:rPr>
              <a:t>/01 </a:t>
            </a:r>
            <a:r>
              <a:rPr lang="vi-VN" dirty="0">
                <a:latin typeface="Times New Roman" panose="02020603050405020304" pitchFamily="18" charset="0"/>
                <a:cs typeface="Times New Roman" panose="02020603050405020304" pitchFamily="18" charset="0"/>
              </a:rPr>
              <a:t>M</a:t>
            </a:r>
            <a:r>
              <a:rPr lang="en-US" dirty="0" err="1">
                <a:latin typeface="Times New Roman" panose="02020603050405020304" pitchFamily="18" charset="0"/>
                <a:cs typeface="Times New Roman" panose="02020603050405020304" pitchFamily="18" charset="0"/>
              </a:rPr>
              <a:t>ua</a:t>
            </a:r>
            <a:r>
              <a:rPr lang="en-US" dirty="0">
                <a:latin typeface="Times New Roman" panose="02020603050405020304" pitchFamily="18" charset="0"/>
                <a:cs typeface="Times New Roman" panose="02020603050405020304" pitchFamily="18" charset="0"/>
              </a:rPr>
              <a:t> </a:t>
            </a:r>
            <a:r>
              <a:rPr lang="vi-VN" dirty="0">
                <a:latin typeface="Times New Roman" panose="02020603050405020304" pitchFamily="18" charset="0"/>
                <a:cs typeface="Times New Roman" panose="02020603050405020304" pitchFamily="18" charset="0"/>
              </a:rPr>
              <a:t>NVL nhập kho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là</a:t>
            </a:r>
            <a:r>
              <a:rPr lang="en-US" dirty="0">
                <a:latin typeface="Times New Roman" panose="02020603050405020304" pitchFamily="18" charset="0"/>
                <a:cs typeface="Times New Roman" panose="02020603050405020304" pitchFamily="18" charset="0"/>
              </a:rPr>
              <a:t> </a:t>
            </a:r>
            <a:r>
              <a:rPr lang="vi-VN" dirty="0" smtClean="0">
                <a:latin typeface="Times New Roman" panose="02020603050405020304" pitchFamily="18" charset="0"/>
                <a:cs typeface="Times New Roman" panose="02020603050405020304" pitchFamily="18" charset="0"/>
              </a:rPr>
              <a:t>150 </a:t>
            </a:r>
            <a:r>
              <a:rPr lang="vi-VN" dirty="0" smtClean="0">
                <a:solidFill>
                  <a:srgbClr val="000000"/>
                </a:solidFill>
                <a:latin typeface="Times New Roman" panose="02020603050405020304" pitchFamily="18" charset="0"/>
                <a:cs typeface="Times New Roman" panose="02020603050405020304" pitchFamily="18" charset="0"/>
              </a:rPr>
              <a:t>triệu </a:t>
            </a:r>
            <a:r>
              <a:rPr lang="vi-VN" dirty="0">
                <a:solidFill>
                  <a:srgbClr val="000000"/>
                </a:solidFill>
                <a:latin typeface="Times New Roman" panose="02020603050405020304" pitchFamily="18" charset="0"/>
                <a:cs typeface="Times New Roman" panose="02020603050405020304" pitchFamily="18" charset="0"/>
              </a:rPr>
              <a:t>đồng</a:t>
            </a:r>
            <a:r>
              <a:rPr lang="en-US"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Ghi vào TK </a:t>
            </a:r>
            <a:r>
              <a:rPr lang="vi-VN" dirty="0" smtClean="0">
                <a:latin typeface="Times New Roman" panose="02020603050405020304" pitchFamily="18" charset="0"/>
                <a:cs typeface="Times New Roman" panose="02020603050405020304" pitchFamily="18" charset="0"/>
              </a:rPr>
              <a:t>NVL</a:t>
            </a:r>
            <a:r>
              <a:rPr lang="en-US"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98546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a:off x="1524000" y="838200"/>
            <a:ext cx="7239000" cy="0"/>
          </a:xfrm>
          <a:prstGeom prst="line">
            <a:avLst/>
          </a:prstGeom>
        </p:spPr>
        <p:style>
          <a:lnRef idx="3">
            <a:schemeClr val="dk1"/>
          </a:lnRef>
          <a:fillRef idx="0">
            <a:schemeClr val="dk1"/>
          </a:fillRef>
          <a:effectRef idx="2">
            <a:schemeClr val="dk1"/>
          </a:effectRef>
          <a:fontRef idx="minor">
            <a:schemeClr val="tx1"/>
          </a:fontRef>
        </p:style>
      </p:cxnSp>
      <p:cxnSp>
        <p:nvCxnSpPr>
          <p:cNvPr id="11" name="Straight Connector 10"/>
          <p:cNvCxnSpPr/>
          <p:nvPr/>
        </p:nvCxnSpPr>
        <p:spPr>
          <a:xfrm>
            <a:off x="4800600" y="838200"/>
            <a:ext cx="0" cy="4724400"/>
          </a:xfrm>
          <a:prstGeom prst="line">
            <a:avLst/>
          </a:prstGeom>
        </p:spPr>
        <p:style>
          <a:lnRef idx="3">
            <a:schemeClr val="dk1"/>
          </a:lnRef>
          <a:fillRef idx="0">
            <a:schemeClr val="dk1"/>
          </a:fillRef>
          <a:effectRef idx="2">
            <a:schemeClr val="dk1"/>
          </a:effectRef>
          <a:fontRef idx="minor">
            <a:schemeClr val="tx1"/>
          </a:fontRef>
        </p:style>
      </p:cxnSp>
      <p:sp>
        <p:nvSpPr>
          <p:cNvPr id="12" name="Rectangle 11"/>
          <p:cNvSpPr/>
          <p:nvPr/>
        </p:nvSpPr>
        <p:spPr>
          <a:xfrm>
            <a:off x="3505200" y="152400"/>
            <a:ext cx="2590800" cy="533400"/>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b="1" dirty="0" smtClean="0"/>
              <a:t>TK152</a:t>
            </a:r>
            <a:endParaRPr lang="en-US" b="1" dirty="0"/>
          </a:p>
        </p:txBody>
      </p:sp>
      <p:sp>
        <p:nvSpPr>
          <p:cNvPr id="13" name="Rectangle 12"/>
          <p:cNvSpPr/>
          <p:nvPr/>
        </p:nvSpPr>
        <p:spPr>
          <a:xfrm>
            <a:off x="1524000" y="285959"/>
            <a:ext cx="762000" cy="457200"/>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b="1" dirty="0" smtClean="0"/>
              <a:t>Nợ</a:t>
            </a:r>
            <a:endParaRPr lang="en-US" b="1" dirty="0"/>
          </a:p>
        </p:txBody>
      </p:sp>
      <p:sp>
        <p:nvSpPr>
          <p:cNvPr id="14" name="Rectangle 13"/>
          <p:cNvSpPr/>
          <p:nvPr/>
        </p:nvSpPr>
        <p:spPr>
          <a:xfrm>
            <a:off x="8001000" y="304800"/>
            <a:ext cx="762000" cy="457200"/>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b="1" dirty="0" smtClean="0"/>
              <a:t>Có</a:t>
            </a:r>
            <a:endParaRPr lang="en-US" b="1" dirty="0"/>
          </a:p>
        </p:txBody>
      </p:sp>
      <p:sp>
        <p:nvSpPr>
          <p:cNvPr id="15" name="Rectangle 14"/>
          <p:cNvSpPr/>
          <p:nvPr/>
        </p:nvSpPr>
        <p:spPr>
          <a:xfrm>
            <a:off x="2895600" y="1103224"/>
            <a:ext cx="1760136" cy="533400"/>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b="1" u="sng" dirty="0" smtClean="0"/>
              <a:t>225.000.000</a:t>
            </a:r>
            <a:endParaRPr lang="en-US" b="1" u="sng" dirty="0"/>
          </a:p>
        </p:txBody>
      </p:sp>
      <p:sp>
        <p:nvSpPr>
          <p:cNvPr id="16" name="Rectangle 15"/>
          <p:cNvSpPr/>
          <p:nvPr/>
        </p:nvSpPr>
        <p:spPr>
          <a:xfrm>
            <a:off x="2057400" y="1752600"/>
            <a:ext cx="2590800" cy="533400"/>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b="1" dirty="0" smtClean="0"/>
              <a:t>(06/01)80.000.000</a:t>
            </a:r>
            <a:endParaRPr lang="en-US" b="1" dirty="0"/>
          </a:p>
        </p:txBody>
      </p:sp>
      <p:sp>
        <p:nvSpPr>
          <p:cNvPr id="17" name="Rectangle 16"/>
          <p:cNvSpPr/>
          <p:nvPr/>
        </p:nvSpPr>
        <p:spPr>
          <a:xfrm>
            <a:off x="5181600" y="1752600"/>
            <a:ext cx="2590800" cy="533400"/>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b="1" dirty="0" smtClean="0"/>
              <a:t>55.000.000(03/01</a:t>
            </a:r>
            <a:r>
              <a:rPr lang="vi-VN" b="1" dirty="0"/>
              <a:t>)</a:t>
            </a:r>
            <a:endParaRPr lang="en-US" b="1" dirty="0"/>
          </a:p>
        </p:txBody>
      </p:sp>
      <p:sp>
        <p:nvSpPr>
          <p:cNvPr id="18" name="Rectangle 17"/>
          <p:cNvSpPr/>
          <p:nvPr/>
        </p:nvSpPr>
        <p:spPr>
          <a:xfrm>
            <a:off x="2057400" y="2514600"/>
            <a:ext cx="2590800" cy="533400"/>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b="1" dirty="0" smtClean="0"/>
              <a:t>(22/01)150.000.000</a:t>
            </a:r>
            <a:endParaRPr lang="en-US" b="1" dirty="0"/>
          </a:p>
        </p:txBody>
      </p:sp>
      <p:sp>
        <p:nvSpPr>
          <p:cNvPr id="19" name="Rectangle 18"/>
          <p:cNvSpPr/>
          <p:nvPr/>
        </p:nvSpPr>
        <p:spPr>
          <a:xfrm>
            <a:off x="5181600" y="2514600"/>
            <a:ext cx="2590800" cy="533400"/>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b="1" dirty="0" smtClean="0"/>
              <a:t>200.000.000(12/01</a:t>
            </a:r>
            <a:r>
              <a:rPr lang="vi-VN" b="1" dirty="0"/>
              <a:t>)</a:t>
            </a:r>
            <a:endParaRPr lang="en-US" b="1" dirty="0"/>
          </a:p>
        </p:txBody>
      </p:sp>
      <p:cxnSp>
        <p:nvCxnSpPr>
          <p:cNvPr id="20" name="Straight Connector 19"/>
          <p:cNvCxnSpPr/>
          <p:nvPr/>
        </p:nvCxnSpPr>
        <p:spPr>
          <a:xfrm>
            <a:off x="1524000" y="3200400"/>
            <a:ext cx="7239000" cy="0"/>
          </a:xfrm>
          <a:prstGeom prst="line">
            <a:avLst/>
          </a:prstGeom>
        </p:spPr>
        <p:style>
          <a:lnRef idx="3">
            <a:schemeClr val="dk1"/>
          </a:lnRef>
          <a:fillRef idx="0">
            <a:schemeClr val="dk1"/>
          </a:fillRef>
          <a:effectRef idx="2">
            <a:schemeClr val="dk1"/>
          </a:effectRef>
          <a:fontRef idx="minor">
            <a:schemeClr val="tx1"/>
          </a:fontRef>
        </p:style>
      </p:cxnSp>
      <p:sp>
        <p:nvSpPr>
          <p:cNvPr id="21" name="Rectangle 20"/>
          <p:cNvSpPr/>
          <p:nvPr/>
        </p:nvSpPr>
        <p:spPr>
          <a:xfrm>
            <a:off x="2895600" y="3352801"/>
            <a:ext cx="1676401" cy="496975"/>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b="1" dirty="0" smtClean="0"/>
              <a:t>             230.000.000</a:t>
            </a:r>
            <a:endParaRPr lang="en-US" b="1" dirty="0"/>
          </a:p>
        </p:txBody>
      </p:sp>
      <p:sp>
        <p:nvSpPr>
          <p:cNvPr id="22" name="Rectangle 21"/>
          <p:cNvSpPr/>
          <p:nvPr/>
        </p:nvSpPr>
        <p:spPr>
          <a:xfrm>
            <a:off x="5257799" y="3352800"/>
            <a:ext cx="1676401" cy="496975"/>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b="1" dirty="0" smtClean="0"/>
              <a:t>             255.000.000</a:t>
            </a:r>
            <a:endParaRPr lang="en-US" b="1" dirty="0"/>
          </a:p>
        </p:txBody>
      </p:sp>
      <p:cxnSp>
        <p:nvCxnSpPr>
          <p:cNvPr id="23" name="Straight Connector 22"/>
          <p:cNvCxnSpPr/>
          <p:nvPr/>
        </p:nvCxnSpPr>
        <p:spPr>
          <a:xfrm>
            <a:off x="1600200" y="4038600"/>
            <a:ext cx="7239000" cy="0"/>
          </a:xfrm>
          <a:prstGeom prst="line">
            <a:avLst/>
          </a:prstGeom>
        </p:spPr>
        <p:style>
          <a:lnRef idx="3">
            <a:schemeClr val="dk1"/>
          </a:lnRef>
          <a:fillRef idx="0">
            <a:schemeClr val="dk1"/>
          </a:fillRef>
          <a:effectRef idx="2">
            <a:schemeClr val="dk1"/>
          </a:effectRef>
          <a:fontRef idx="minor">
            <a:schemeClr val="tx1"/>
          </a:fontRef>
        </p:style>
      </p:cxnSp>
      <p:sp>
        <p:nvSpPr>
          <p:cNvPr id="24" name="Rectangle 23"/>
          <p:cNvSpPr/>
          <p:nvPr/>
        </p:nvSpPr>
        <p:spPr>
          <a:xfrm>
            <a:off x="2895600" y="4114800"/>
            <a:ext cx="1676401" cy="496975"/>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b="1" dirty="0" smtClean="0"/>
              <a:t>             </a:t>
            </a:r>
            <a:r>
              <a:rPr lang="vi-VN" b="1" u="sng" dirty="0" smtClean="0"/>
              <a:t>200.000.000</a:t>
            </a:r>
            <a:endParaRPr lang="en-US" b="1" u="sng" dirty="0"/>
          </a:p>
        </p:txBody>
      </p:sp>
    </p:spTree>
    <p:extLst>
      <p:ext uri="{BB962C8B-B14F-4D97-AF65-F5344CB8AC3E}">
        <p14:creationId xmlns:p14="http://schemas.microsoft.com/office/powerpoint/2010/main" val="21776010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304800"/>
            <a:ext cx="7498080" cy="4800600"/>
          </a:xfrm>
        </p:spPr>
        <p:txBody>
          <a:bodyPr/>
          <a:lstStyle/>
          <a:p>
            <a:pPr marL="0" indent="0">
              <a:buNone/>
            </a:pPr>
            <a:r>
              <a:rPr lang="en-US" b="1" dirty="0" smtClean="0">
                <a:solidFill>
                  <a:srgbClr val="2F20EC"/>
                </a:solidFill>
                <a:latin typeface="Times New Roman" panose="02020603050405020304" pitchFamily="18" charset="0"/>
                <a:cs typeface="Times New Roman" panose="02020603050405020304" pitchFamily="18" charset="0"/>
              </a:rPr>
              <a:t>b. </a:t>
            </a:r>
            <a:r>
              <a:rPr lang="en-US" b="1" dirty="0" err="1">
                <a:solidFill>
                  <a:srgbClr val="2F20EC"/>
                </a:solidFill>
                <a:latin typeface="Times New Roman" panose="02020603050405020304" pitchFamily="18" charset="0"/>
                <a:cs typeface="Times New Roman" panose="02020603050405020304" pitchFamily="18" charset="0"/>
              </a:rPr>
              <a:t>Tài</a:t>
            </a:r>
            <a:r>
              <a:rPr lang="en-US" b="1" dirty="0">
                <a:solidFill>
                  <a:srgbClr val="2F20EC"/>
                </a:solidFill>
                <a:latin typeface="Times New Roman" panose="02020603050405020304" pitchFamily="18" charset="0"/>
                <a:cs typeface="Times New Roman" panose="02020603050405020304" pitchFamily="18" charset="0"/>
              </a:rPr>
              <a:t> </a:t>
            </a:r>
            <a:r>
              <a:rPr lang="en-US" b="1" dirty="0" err="1">
                <a:solidFill>
                  <a:srgbClr val="2F20EC"/>
                </a:solidFill>
                <a:latin typeface="Times New Roman" panose="02020603050405020304" pitchFamily="18" charset="0"/>
                <a:cs typeface="Times New Roman" panose="02020603050405020304" pitchFamily="18" charset="0"/>
              </a:rPr>
              <a:t>khoản</a:t>
            </a:r>
            <a:r>
              <a:rPr lang="en-US" b="1" dirty="0">
                <a:solidFill>
                  <a:srgbClr val="2F20EC"/>
                </a:solidFill>
                <a:latin typeface="Times New Roman" panose="02020603050405020304" pitchFamily="18" charset="0"/>
                <a:cs typeface="Times New Roman" panose="02020603050405020304" pitchFamily="18" charset="0"/>
              </a:rPr>
              <a:t> </a:t>
            </a:r>
            <a:r>
              <a:rPr lang="en-US" b="1" dirty="0" err="1" smtClean="0">
                <a:solidFill>
                  <a:srgbClr val="2F20EC"/>
                </a:solidFill>
                <a:latin typeface="Times New Roman" panose="02020603050405020304" pitchFamily="18" charset="0"/>
                <a:cs typeface="Times New Roman" panose="02020603050405020304" pitchFamily="18" charset="0"/>
              </a:rPr>
              <a:t>nguồn</a:t>
            </a:r>
            <a:r>
              <a:rPr lang="en-US" b="1" dirty="0" smtClean="0">
                <a:solidFill>
                  <a:srgbClr val="2F20EC"/>
                </a:solidFill>
                <a:latin typeface="Times New Roman" panose="02020603050405020304" pitchFamily="18" charset="0"/>
                <a:cs typeface="Times New Roman" panose="02020603050405020304" pitchFamily="18" charset="0"/>
              </a:rPr>
              <a:t> </a:t>
            </a:r>
            <a:r>
              <a:rPr lang="en-US" b="1" dirty="0" err="1" smtClean="0">
                <a:solidFill>
                  <a:srgbClr val="2F20EC"/>
                </a:solidFill>
                <a:latin typeface="Times New Roman" panose="02020603050405020304" pitchFamily="18" charset="0"/>
                <a:cs typeface="Times New Roman" panose="02020603050405020304" pitchFamily="18" charset="0"/>
              </a:rPr>
              <a:t>vốn</a:t>
            </a:r>
            <a:r>
              <a:rPr lang="en-US" b="1" dirty="0" smtClean="0">
                <a:solidFill>
                  <a:srgbClr val="2F20EC"/>
                </a:solidFill>
                <a:latin typeface="Times New Roman" panose="02020603050405020304" pitchFamily="18" charset="0"/>
                <a:cs typeface="Times New Roman" panose="02020603050405020304" pitchFamily="18" charset="0"/>
              </a:rPr>
              <a:t> (L3+L4):</a:t>
            </a:r>
            <a:endParaRPr lang="en-US" dirty="0">
              <a:latin typeface="Times New Roman" panose="02020603050405020304" pitchFamily="18" charset="0"/>
              <a:cs typeface="Times New Roman" panose="02020603050405020304" pitchFamily="18" charset="0"/>
            </a:endParaRPr>
          </a:p>
        </p:txBody>
      </p:sp>
      <p:sp>
        <p:nvSpPr>
          <p:cNvPr id="5" name="AutoShape 5"/>
          <p:cNvSpPr>
            <a:spLocks noChangeAspect="1" noChangeArrowheads="1" noTextEdit="1"/>
          </p:cNvSpPr>
          <p:nvPr/>
        </p:nvSpPr>
        <p:spPr bwMode="auto">
          <a:xfrm>
            <a:off x="2590800" y="1981200"/>
            <a:ext cx="3930650" cy="35052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n-US"/>
          </a:p>
        </p:txBody>
      </p:sp>
      <p:sp>
        <p:nvSpPr>
          <p:cNvPr id="15" name="Text Box 15"/>
          <p:cNvSpPr txBox="1">
            <a:spLocks noChangeArrowheads="1"/>
          </p:cNvSpPr>
          <p:nvPr/>
        </p:nvSpPr>
        <p:spPr bwMode="auto">
          <a:xfrm>
            <a:off x="990600" y="5877580"/>
            <a:ext cx="8305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spcBef>
                <a:spcPct val="50000"/>
              </a:spcBef>
            </a:pPr>
            <a:r>
              <a:rPr lang="en-US" sz="2800" b="1" dirty="0" smtClean="0">
                <a:solidFill>
                  <a:srgbClr val="2F20EC"/>
                </a:solidFill>
                <a:latin typeface="Times New Roman" panose="02020603050405020304" pitchFamily="18" charset="0"/>
                <a:cs typeface="Times New Roman" panose="02020603050405020304" pitchFamily="18" charset="0"/>
              </a:rPr>
              <a:t>SDCK(C) </a:t>
            </a:r>
            <a:r>
              <a:rPr lang="en-US" sz="2800" b="1" dirty="0">
                <a:solidFill>
                  <a:srgbClr val="2F20EC"/>
                </a:solidFill>
                <a:latin typeface="Times New Roman" panose="02020603050405020304" pitchFamily="18" charset="0"/>
                <a:cs typeface="Times New Roman" panose="02020603050405020304" pitchFamily="18" charset="0"/>
              </a:rPr>
              <a:t>= </a:t>
            </a:r>
            <a:r>
              <a:rPr lang="en-US" sz="2800" b="1" dirty="0" smtClean="0">
                <a:solidFill>
                  <a:srgbClr val="2F20EC"/>
                </a:solidFill>
                <a:latin typeface="Times New Roman" panose="02020603050405020304" pitchFamily="18" charset="0"/>
                <a:cs typeface="Times New Roman" panose="02020603050405020304" pitchFamily="18" charset="0"/>
              </a:rPr>
              <a:t>SDĐK(C) </a:t>
            </a:r>
            <a:r>
              <a:rPr lang="en-US" sz="2800" b="1" dirty="0">
                <a:solidFill>
                  <a:srgbClr val="2F20EC"/>
                </a:solidFill>
                <a:latin typeface="Times New Roman" panose="02020603050405020304" pitchFamily="18" charset="0"/>
                <a:cs typeface="Times New Roman" panose="02020603050405020304" pitchFamily="18" charset="0"/>
              </a:rPr>
              <a:t>+ SPS </a:t>
            </a:r>
            <a:r>
              <a:rPr lang="en-US" sz="2800" b="1" dirty="0" err="1" smtClean="0">
                <a:solidFill>
                  <a:srgbClr val="2F20EC"/>
                </a:solidFill>
                <a:latin typeface="Times New Roman" panose="02020603050405020304" pitchFamily="18" charset="0"/>
                <a:cs typeface="Times New Roman" panose="02020603050405020304" pitchFamily="18" charset="0"/>
              </a:rPr>
              <a:t>tăng</a:t>
            </a:r>
            <a:r>
              <a:rPr lang="en-US" sz="2800" b="1" dirty="0" smtClean="0">
                <a:solidFill>
                  <a:srgbClr val="2F20EC"/>
                </a:solidFill>
                <a:latin typeface="Times New Roman" panose="02020603050405020304" pitchFamily="18" charset="0"/>
                <a:cs typeface="Times New Roman" panose="02020603050405020304" pitchFamily="18" charset="0"/>
              </a:rPr>
              <a:t> (C) </a:t>
            </a:r>
            <a:r>
              <a:rPr lang="en-US" sz="2800" b="1" dirty="0">
                <a:solidFill>
                  <a:srgbClr val="2F20EC"/>
                </a:solidFill>
                <a:latin typeface="Times New Roman" panose="02020603050405020304" pitchFamily="18" charset="0"/>
                <a:cs typeface="Times New Roman" panose="02020603050405020304" pitchFamily="18" charset="0"/>
              </a:rPr>
              <a:t>– SPS </a:t>
            </a:r>
            <a:r>
              <a:rPr lang="en-US" sz="2800" b="1" dirty="0" err="1" smtClean="0">
                <a:solidFill>
                  <a:srgbClr val="2F20EC"/>
                </a:solidFill>
                <a:latin typeface="Times New Roman" panose="02020603050405020304" pitchFamily="18" charset="0"/>
                <a:cs typeface="Times New Roman" panose="02020603050405020304" pitchFamily="18" charset="0"/>
              </a:rPr>
              <a:t>giảm</a:t>
            </a:r>
            <a:r>
              <a:rPr lang="en-US" sz="2800" b="1" dirty="0" smtClean="0">
                <a:solidFill>
                  <a:srgbClr val="2F20EC"/>
                </a:solidFill>
                <a:latin typeface="Times New Roman" panose="02020603050405020304" pitchFamily="18" charset="0"/>
                <a:cs typeface="Times New Roman" panose="02020603050405020304" pitchFamily="18" charset="0"/>
              </a:rPr>
              <a:t> (N)</a:t>
            </a:r>
            <a:endParaRPr lang="en-US" sz="2800" b="1" dirty="0">
              <a:solidFill>
                <a:srgbClr val="2F20EC"/>
              </a:solidFill>
              <a:latin typeface="Times New Roman" panose="02020603050405020304" pitchFamily="18" charset="0"/>
              <a:cs typeface="Times New Roman" panose="02020603050405020304" pitchFamily="18" charset="0"/>
            </a:endParaRPr>
          </a:p>
        </p:txBody>
      </p:sp>
      <p:grpSp>
        <p:nvGrpSpPr>
          <p:cNvPr id="19" name="Group 18"/>
          <p:cNvGrpSpPr/>
          <p:nvPr/>
        </p:nvGrpSpPr>
        <p:grpSpPr>
          <a:xfrm>
            <a:off x="1271714" y="1371600"/>
            <a:ext cx="6695982" cy="4114800"/>
            <a:chOff x="1271714" y="1371600"/>
            <a:chExt cx="6695982" cy="4114800"/>
          </a:xfrm>
        </p:grpSpPr>
        <p:cxnSp>
          <p:nvCxnSpPr>
            <p:cNvPr id="20" name="Straight Arrow Connector 19"/>
            <p:cNvCxnSpPr/>
            <p:nvPr/>
          </p:nvCxnSpPr>
          <p:spPr>
            <a:xfrm flipV="1">
              <a:off x="5459606" y="3048000"/>
              <a:ext cx="0" cy="762000"/>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3581400" y="2743200"/>
              <a:ext cx="0" cy="1219200"/>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grpSp>
          <p:nvGrpSpPr>
            <p:cNvPr id="23" name="Group 22"/>
            <p:cNvGrpSpPr/>
            <p:nvPr/>
          </p:nvGrpSpPr>
          <p:grpSpPr>
            <a:xfrm>
              <a:off x="1271714" y="1371600"/>
              <a:ext cx="6695982" cy="4114800"/>
              <a:chOff x="1271714" y="1371600"/>
              <a:chExt cx="6695982" cy="4114800"/>
            </a:xfrm>
          </p:grpSpPr>
          <p:grpSp>
            <p:nvGrpSpPr>
              <p:cNvPr id="26" name="Group 25"/>
              <p:cNvGrpSpPr/>
              <p:nvPr/>
            </p:nvGrpSpPr>
            <p:grpSpPr>
              <a:xfrm>
                <a:off x="2590800" y="1371600"/>
                <a:ext cx="3803490" cy="4114800"/>
                <a:chOff x="2590800" y="2300166"/>
                <a:chExt cx="3803490" cy="4114800"/>
              </a:xfrm>
            </p:grpSpPr>
            <p:sp>
              <p:nvSpPr>
                <p:cNvPr id="33" name="Line 7"/>
                <p:cNvSpPr>
                  <a:spLocks noChangeShapeType="1"/>
                </p:cNvSpPr>
                <p:nvPr/>
              </p:nvSpPr>
              <p:spPr bwMode="auto">
                <a:xfrm>
                  <a:off x="4493174" y="2936956"/>
                  <a:ext cx="1259" cy="3478010"/>
                </a:xfrm>
                <a:prstGeom prst="line">
                  <a:avLst/>
                </a:prstGeom>
                <a:noFill/>
                <a:ln w="57150">
                  <a:solidFill>
                    <a:srgbClr val="000000"/>
                  </a:solidFill>
                  <a:round/>
                </a:ln>
                <a:extLst>
                  <a:ext uri="{909E8E84-426E-40DD-AFC4-6F175D3DCCD1}">
                    <a14:hiddenFill xmlns:a14="http://schemas.microsoft.com/office/drawing/2010/main">
                      <a:noFill/>
                    </a14:hiddenFill>
                  </a:ext>
                </a:extLst>
              </p:spPr>
              <p:txBody>
                <a:bodyPr/>
                <a:lstStyle/>
                <a:p>
                  <a:endParaRPr lang="en-US"/>
                </a:p>
              </p:txBody>
            </p:sp>
            <p:grpSp>
              <p:nvGrpSpPr>
                <p:cNvPr id="34" name="Group 33"/>
                <p:cNvGrpSpPr/>
                <p:nvPr/>
              </p:nvGrpSpPr>
              <p:grpSpPr>
                <a:xfrm>
                  <a:off x="2590800" y="2300166"/>
                  <a:ext cx="3803490" cy="637933"/>
                  <a:chOff x="2590800" y="2300166"/>
                  <a:chExt cx="3803490" cy="637933"/>
                </a:xfrm>
              </p:grpSpPr>
              <p:sp>
                <p:nvSpPr>
                  <p:cNvPr id="35" name="Line 6"/>
                  <p:cNvSpPr>
                    <a:spLocks noChangeShapeType="1"/>
                  </p:cNvSpPr>
                  <p:nvPr/>
                </p:nvSpPr>
                <p:spPr bwMode="auto">
                  <a:xfrm>
                    <a:off x="2971023" y="2936956"/>
                    <a:ext cx="3043043" cy="1143"/>
                  </a:xfrm>
                  <a:prstGeom prst="line">
                    <a:avLst/>
                  </a:prstGeom>
                  <a:noFill/>
                  <a:ln w="57150">
                    <a:solidFill>
                      <a:srgbClr val="000000"/>
                    </a:solidFill>
                    <a:round/>
                  </a:ln>
                  <a:extLst>
                    <a:ext uri="{909E8E84-426E-40DD-AFC4-6F175D3DCCD1}">
                      <a14:hiddenFill xmlns:a14="http://schemas.microsoft.com/office/drawing/2010/main">
                        <a:noFill/>
                      </a14:hiddenFill>
                    </a:ext>
                  </a:extLst>
                </p:spPr>
                <p:txBody>
                  <a:bodyPr/>
                  <a:lstStyle/>
                  <a:p>
                    <a:endParaRPr lang="en-US"/>
                  </a:p>
                </p:txBody>
              </p:sp>
              <p:sp>
                <p:nvSpPr>
                  <p:cNvPr id="36" name="Text Box 8"/>
                  <p:cNvSpPr txBox="1">
                    <a:spLocks noChangeArrowheads="1"/>
                  </p:cNvSpPr>
                  <p:nvPr/>
                </p:nvSpPr>
                <p:spPr bwMode="auto">
                  <a:xfrm>
                    <a:off x="4112951" y="2300166"/>
                    <a:ext cx="887607" cy="47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sz="3000" b="1" dirty="0">
                        <a:latin typeface="VNI-Times" pitchFamily="2" charset="0"/>
                        <a:cs typeface="Times New Roman" panose="02020603050405020304" pitchFamily="18" charset="0"/>
                      </a:rPr>
                      <a:t>TK</a:t>
                    </a:r>
                    <a:endParaRPr lang="en-US" sz="3000" b="1" dirty="0">
                      <a:latin typeface="Arial" panose="020B0604020202020204" pitchFamily="34" charset="0"/>
                    </a:endParaRPr>
                  </a:p>
                </p:txBody>
              </p:sp>
              <p:sp>
                <p:nvSpPr>
                  <p:cNvPr id="37" name="Text Box 9"/>
                  <p:cNvSpPr txBox="1">
                    <a:spLocks noChangeArrowheads="1"/>
                  </p:cNvSpPr>
                  <p:nvPr/>
                </p:nvSpPr>
                <p:spPr bwMode="auto">
                  <a:xfrm>
                    <a:off x="5506683" y="2300166"/>
                    <a:ext cx="887607" cy="47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sz="3000" b="1" dirty="0" err="1">
                        <a:latin typeface="VNI-Times" pitchFamily="2" charset="0"/>
                        <a:cs typeface="Times New Roman" panose="02020603050405020304" pitchFamily="18" charset="0"/>
                      </a:rPr>
                      <a:t>C</a:t>
                    </a:r>
                    <a:r>
                      <a:rPr lang="en-US" sz="3000" b="1" dirty="0" err="1">
                        <a:latin typeface="Times New Roman" panose="02020603050405020304" pitchFamily="18" charset="0"/>
                        <a:cs typeface="Times New Roman" panose="02020603050405020304" pitchFamily="18" charset="0"/>
                      </a:rPr>
                      <a:t>ó</a:t>
                    </a:r>
                    <a:endParaRPr lang="en-US" sz="3000" b="1" dirty="0">
                      <a:latin typeface="Arial" panose="020B0604020202020204" pitchFamily="34" charset="0"/>
                    </a:endParaRPr>
                  </a:p>
                </p:txBody>
              </p:sp>
              <p:sp>
                <p:nvSpPr>
                  <p:cNvPr id="38" name="Text Box 10"/>
                  <p:cNvSpPr txBox="1">
                    <a:spLocks noChangeArrowheads="1"/>
                  </p:cNvSpPr>
                  <p:nvPr/>
                </p:nvSpPr>
                <p:spPr bwMode="auto">
                  <a:xfrm>
                    <a:off x="2590800" y="2300166"/>
                    <a:ext cx="887607" cy="47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sz="3000" b="1" dirty="0">
                        <a:latin typeface="VNI-Times" pitchFamily="2" charset="0"/>
                        <a:cs typeface="Times New Roman" panose="02020603050405020304" pitchFamily="18" charset="0"/>
                      </a:rPr>
                      <a:t>N</a:t>
                    </a:r>
                    <a:r>
                      <a:rPr lang="vi-VN" sz="3000" b="1" dirty="0">
                        <a:latin typeface="Times New Roman" panose="02020603050405020304" pitchFamily="18" charset="0"/>
                        <a:cs typeface="Times New Roman" panose="02020603050405020304" pitchFamily="18" charset="0"/>
                      </a:rPr>
                      <a:t>ợ</a:t>
                    </a:r>
                    <a:endParaRPr lang="vi-VN" sz="3000" b="1" dirty="0">
                      <a:latin typeface="Arial" panose="020B0604020202020204" pitchFamily="34" charset="0"/>
                    </a:endParaRPr>
                  </a:p>
                </p:txBody>
              </p:sp>
            </p:grpSp>
          </p:grpSp>
          <p:sp>
            <p:nvSpPr>
              <p:cNvPr id="27" name="Text Box 11"/>
              <p:cNvSpPr txBox="1">
                <a:spLocks noChangeArrowheads="1"/>
              </p:cNvSpPr>
              <p:nvPr/>
            </p:nvSpPr>
            <p:spPr bwMode="auto">
              <a:xfrm>
                <a:off x="4625587" y="2057400"/>
                <a:ext cx="3146813" cy="479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sz="3000" b="1" dirty="0" err="1" smtClean="0">
                    <a:solidFill>
                      <a:srgbClr val="2F20EC"/>
                    </a:solidFill>
                    <a:latin typeface="Times New Roman" panose="02020603050405020304" pitchFamily="18" charset="0"/>
                    <a:cs typeface="Times New Roman" panose="02020603050405020304" pitchFamily="18" charset="0"/>
                  </a:rPr>
                  <a:t>Số</a:t>
                </a:r>
                <a:r>
                  <a:rPr lang="en-US" sz="3000" b="1" dirty="0" smtClean="0">
                    <a:solidFill>
                      <a:srgbClr val="2F20EC"/>
                    </a:solidFill>
                    <a:latin typeface="Times New Roman" panose="02020603050405020304" pitchFamily="18" charset="0"/>
                    <a:cs typeface="Times New Roman" panose="02020603050405020304" pitchFamily="18" charset="0"/>
                  </a:rPr>
                  <a:t> </a:t>
                </a:r>
                <a:r>
                  <a:rPr lang="en-US" sz="3000" b="1" dirty="0" err="1" smtClean="0">
                    <a:solidFill>
                      <a:srgbClr val="2F20EC"/>
                    </a:solidFill>
                    <a:latin typeface="Times New Roman" panose="02020603050405020304" pitchFamily="18" charset="0"/>
                    <a:cs typeface="Times New Roman" panose="02020603050405020304" pitchFamily="18" charset="0"/>
                  </a:rPr>
                  <a:t>dư</a:t>
                </a:r>
                <a:r>
                  <a:rPr lang="en-US" sz="3000" b="1" dirty="0" smtClean="0">
                    <a:solidFill>
                      <a:srgbClr val="2F20EC"/>
                    </a:solidFill>
                    <a:latin typeface="Times New Roman" panose="02020603050405020304" pitchFamily="18" charset="0"/>
                    <a:cs typeface="Times New Roman" panose="02020603050405020304" pitchFamily="18" charset="0"/>
                  </a:rPr>
                  <a:t> </a:t>
                </a:r>
                <a:r>
                  <a:rPr lang="en-US" sz="3000" b="1" dirty="0" err="1" smtClean="0">
                    <a:solidFill>
                      <a:srgbClr val="2F20EC"/>
                    </a:solidFill>
                    <a:latin typeface="Times New Roman" panose="02020603050405020304" pitchFamily="18" charset="0"/>
                    <a:cs typeface="Times New Roman" panose="02020603050405020304" pitchFamily="18" charset="0"/>
                  </a:rPr>
                  <a:t>đầu</a:t>
                </a:r>
                <a:r>
                  <a:rPr lang="en-US" sz="3000" b="1" dirty="0" smtClean="0">
                    <a:solidFill>
                      <a:srgbClr val="2F20EC"/>
                    </a:solidFill>
                    <a:latin typeface="Times New Roman" panose="02020603050405020304" pitchFamily="18" charset="0"/>
                    <a:cs typeface="Times New Roman" panose="02020603050405020304" pitchFamily="18" charset="0"/>
                  </a:rPr>
                  <a:t> </a:t>
                </a:r>
                <a:r>
                  <a:rPr lang="en-US" sz="3000" b="1" dirty="0" err="1" smtClean="0">
                    <a:solidFill>
                      <a:srgbClr val="2F20EC"/>
                    </a:solidFill>
                    <a:latin typeface="Times New Roman" panose="02020603050405020304" pitchFamily="18" charset="0"/>
                    <a:cs typeface="Times New Roman" panose="02020603050405020304" pitchFamily="18" charset="0"/>
                  </a:rPr>
                  <a:t>kỳ</a:t>
                </a:r>
                <a:r>
                  <a:rPr lang="en-US" sz="3000" b="1" dirty="0" smtClean="0">
                    <a:solidFill>
                      <a:srgbClr val="2F20EC"/>
                    </a:solidFill>
                    <a:latin typeface="Times New Roman" panose="02020603050405020304" pitchFamily="18" charset="0"/>
                    <a:cs typeface="Times New Roman" panose="02020603050405020304" pitchFamily="18" charset="0"/>
                  </a:rPr>
                  <a:t> xxx</a:t>
                </a:r>
                <a:endParaRPr lang="en-US" sz="3000" b="1" dirty="0">
                  <a:solidFill>
                    <a:srgbClr val="2F20EC"/>
                  </a:solidFill>
                  <a:latin typeface="Times New Roman" panose="02020603050405020304" pitchFamily="18" charset="0"/>
                  <a:cs typeface="Times New Roman" panose="02020603050405020304" pitchFamily="18" charset="0"/>
                </a:endParaRPr>
              </a:p>
            </p:txBody>
          </p:sp>
          <p:sp>
            <p:nvSpPr>
              <p:cNvPr id="28" name="Text Box 14"/>
              <p:cNvSpPr txBox="1">
                <a:spLocks noChangeArrowheads="1"/>
              </p:cNvSpPr>
              <p:nvPr/>
            </p:nvSpPr>
            <p:spPr bwMode="auto">
              <a:xfrm>
                <a:off x="4724400" y="4932322"/>
                <a:ext cx="3146813" cy="47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sz="3000" b="1" smtClean="0">
                    <a:solidFill>
                      <a:srgbClr val="2F20EC"/>
                    </a:solidFill>
                    <a:latin typeface="VNI-Times" pitchFamily="2" charset="0"/>
                    <a:cs typeface="Times New Roman" panose="02020603050405020304" pitchFamily="18" charset="0"/>
                  </a:rPr>
                  <a:t>Số dư cuối kỳ xxx</a:t>
                </a:r>
                <a:endParaRPr lang="en-US" sz="3000" b="1" dirty="0">
                  <a:solidFill>
                    <a:srgbClr val="2F20EC"/>
                  </a:solidFill>
                  <a:latin typeface="Arial" panose="020B0604020202020204" pitchFamily="34" charset="0"/>
                </a:endParaRPr>
              </a:p>
            </p:txBody>
          </p:sp>
          <p:sp>
            <p:nvSpPr>
              <p:cNvPr id="29" name="Line 6"/>
              <p:cNvSpPr>
                <a:spLocks noChangeShapeType="1"/>
              </p:cNvSpPr>
              <p:nvPr/>
            </p:nvSpPr>
            <p:spPr bwMode="auto">
              <a:xfrm>
                <a:off x="2971800" y="4267200"/>
                <a:ext cx="3043043" cy="1143"/>
              </a:xfrm>
              <a:prstGeom prst="line">
                <a:avLst/>
              </a:prstGeom>
              <a:noFill/>
              <a:ln w="57150">
                <a:solidFill>
                  <a:srgbClr val="000000"/>
                </a:solidFill>
                <a:round/>
              </a:ln>
              <a:extLst>
                <a:ext uri="{909E8E84-426E-40DD-AFC4-6F175D3DCCD1}">
                  <a14:hiddenFill xmlns:a14="http://schemas.microsoft.com/office/drawing/2010/main">
                    <a:noFill/>
                  </a14:hiddenFill>
                </a:ext>
              </a:extLst>
            </p:spPr>
            <p:txBody>
              <a:bodyPr/>
              <a:lstStyle/>
              <a:p>
                <a:endParaRPr lang="en-US"/>
              </a:p>
            </p:txBody>
          </p:sp>
          <p:sp>
            <p:nvSpPr>
              <p:cNvPr id="30" name="Line 6"/>
              <p:cNvSpPr>
                <a:spLocks noChangeShapeType="1"/>
              </p:cNvSpPr>
              <p:nvPr/>
            </p:nvSpPr>
            <p:spPr bwMode="auto">
              <a:xfrm>
                <a:off x="3017431" y="4953000"/>
                <a:ext cx="3043043" cy="1143"/>
              </a:xfrm>
              <a:prstGeom prst="line">
                <a:avLst/>
              </a:prstGeom>
              <a:noFill/>
              <a:ln w="57150">
                <a:solidFill>
                  <a:srgbClr val="000000"/>
                </a:solidFill>
                <a:round/>
              </a:ln>
              <a:extLst>
                <a:ext uri="{909E8E84-426E-40DD-AFC4-6F175D3DCCD1}">
                  <a14:hiddenFill xmlns:a14="http://schemas.microsoft.com/office/drawing/2010/main">
                    <a:noFill/>
                  </a14:hiddenFill>
                </a:ext>
              </a:extLst>
            </p:spPr>
            <p:txBody>
              <a:bodyPr/>
              <a:lstStyle/>
              <a:p>
                <a:endParaRPr lang="en-US"/>
              </a:p>
            </p:txBody>
          </p:sp>
          <p:sp>
            <p:nvSpPr>
              <p:cNvPr id="31" name="Text Box 11"/>
              <p:cNvSpPr txBox="1">
                <a:spLocks noChangeArrowheads="1"/>
              </p:cNvSpPr>
              <p:nvPr/>
            </p:nvSpPr>
            <p:spPr bwMode="auto">
              <a:xfrm>
                <a:off x="1271714" y="4343400"/>
                <a:ext cx="3146813" cy="479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sz="3000" b="1" smtClean="0">
                    <a:solidFill>
                      <a:srgbClr val="2F20EC"/>
                    </a:solidFill>
                    <a:latin typeface="Times New Roman" panose="02020603050405020304" pitchFamily="18" charset="0"/>
                    <a:cs typeface="Times New Roman" panose="02020603050405020304" pitchFamily="18" charset="0"/>
                  </a:rPr>
                  <a:t>Số phát sinhxxx</a:t>
                </a:r>
                <a:endParaRPr lang="en-US" sz="3000" b="1" dirty="0">
                  <a:solidFill>
                    <a:srgbClr val="2F20EC"/>
                  </a:solidFill>
                  <a:latin typeface="Times New Roman" panose="02020603050405020304" pitchFamily="18" charset="0"/>
                  <a:cs typeface="Times New Roman" panose="02020603050405020304" pitchFamily="18" charset="0"/>
                </a:endParaRPr>
              </a:p>
            </p:txBody>
          </p:sp>
          <p:sp>
            <p:nvSpPr>
              <p:cNvPr id="32" name="Text Box 11"/>
              <p:cNvSpPr txBox="1">
                <a:spLocks noChangeArrowheads="1"/>
              </p:cNvSpPr>
              <p:nvPr/>
            </p:nvSpPr>
            <p:spPr bwMode="auto">
              <a:xfrm>
                <a:off x="4820883" y="4343400"/>
                <a:ext cx="3146813" cy="479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sz="3000" b="1" smtClean="0">
                    <a:solidFill>
                      <a:srgbClr val="2F20EC"/>
                    </a:solidFill>
                    <a:latin typeface="VNI-Times" pitchFamily="2" charset="0"/>
                    <a:cs typeface="Times New Roman" panose="02020603050405020304" pitchFamily="18" charset="0"/>
                  </a:rPr>
                  <a:t>Số </a:t>
                </a:r>
                <a:r>
                  <a:rPr lang="en-US" sz="3000" b="1">
                    <a:solidFill>
                      <a:srgbClr val="2F20EC"/>
                    </a:solidFill>
                    <a:latin typeface="Times New Roman" panose="02020603050405020304" pitchFamily="18" charset="0"/>
                    <a:cs typeface="Times New Roman" panose="02020603050405020304" pitchFamily="18" charset="0"/>
                  </a:rPr>
                  <a:t>phát sinhxxx</a:t>
                </a:r>
                <a:endParaRPr lang="en-US" sz="3000" b="1" dirty="0">
                  <a:solidFill>
                    <a:srgbClr val="2F20EC"/>
                  </a:solidFill>
                  <a:latin typeface="Arial" panose="020B0604020202020204" pitchFamily="34" charset="0"/>
                </a:endParaRPr>
              </a:p>
            </p:txBody>
          </p:sp>
        </p:gr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barn(inVertical)">
                                      <p:cBhvr>
                                        <p:cTn id="14" dur="500"/>
                                        <p:tgtEl>
                                          <p:spTgt spid="15"/>
                                        </p:tgtEl>
                                      </p:cBhvr>
                                    </p:animEffect>
                                  </p:childTnLst>
                                </p:cTn>
                              </p:par>
                              <p:par>
                                <p:cTn id="15" presetID="16" presetClass="entr" presetSubtype="21" fill="hold" nodeType="with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barn(inVertical)">
                                      <p:cBhvr>
                                        <p:cTn id="1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Ví</a:t>
            </a:r>
            <a:r>
              <a:rPr lang="en-US" dirty="0" smtClean="0"/>
              <a:t> </a:t>
            </a:r>
            <a:r>
              <a:rPr lang="en-US" dirty="0" err="1" smtClean="0"/>
              <a:t>dụ</a:t>
            </a:r>
            <a:endParaRPr lang="en-US" dirty="0"/>
          </a:p>
        </p:txBody>
      </p:sp>
      <p:sp>
        <p:nvSpPr>
          <p:cNvPr id="3" name="Content Placeholder 2"/>
          <p:cNvSpPr>
            <a:spLocks noGrp="1"/>
          </p:cNvSpPr>
          <p:nvPr>
            <p:ph idx="1"/>
          </p:nvPr>
        </p:nvSpPr>
        <p:spPr/>
        <p:txBody>
          <a:bodyPr>
            <a:normAutofit fontScale="92500" lnSpcReduction="10000"/>
          </a:bodyPr>
          <a:lstStyle/>
          <a:p>
            <a:pPr marL="0" indent="0">
              <a:buNone/>
            </a:pPr>
            <a:r>
              <a:rPr lang="en-US" dirty="0">
                <a:latin typeface="Times New Roman" panose="02020603050405020304" pitchFamily="18" charset="0"/>
                <a:cs typeface="Times New Roman" panose="02020603050405020304" pitchFamily="18" charset="0"/>
              </a:rPr>
              <a:t>Ngày 01/01/N, khoản tiền doanh nghiệp đang nợ người bán là 50tr, trong tháng 1/N có các nghiệp vụ phát sinh sau:</a:t>
            </a:r>
          </a:p>
          <a:p>
            <a:pPr marL="0" indent="0">
              <a:buNone/>
            </a:pPr>
            <a:r>
              <a:rPr lang="en-US" dirty="0">
                <a:latin typeface="Times New Roman" panose="02020603050405020304" pitchFamily="18" charset="0"/>
                <a:cs typeface="Times New Roman" panose="02020603050405020304" pitchFamily="18" charset="0"/>
              </a:rPr>
              <a:t>- Mua nguyên vật liệu chưa thanh toán người bán là 10tr</a:t>
            </a:r>
          </a:p>
          <a:p>
            <a:pPr marL="0" indent="0">
              <a:buNone/>
            </a:pPr>
            <a:r>
              <a:rPr lang="en-US" dirty="0">
                <a:latin typeface="Times New Roman" panose="02020603050405020304" pitchFamily="18" charset="0"/>
                <a:cs typeface="Times New Roman" panose="02020603050405020304" pitchFamily="18" charset="0"/>
              </a:rPr>
              <a:t>- Vay ngân hàng trả nợ người bán là 20tr</a:t>
            </a:r>
          </a:p>
          <a:p>
            <a:pPr marL="0" indent="0">
              <a:buNone/>
            </a:pPr>
            <a:r>
              <a:rPr lang="en-US" dirty="0">
                <a:latin typeface="Times New Roman" panose="02020603050405020304" pitchFamily="18" charset="0"/>
                <a:cs typeface="Times New Roman" panose="02020603050405020304" pitchFamily="18" charset="0"/>
              </a:rPr>
              <a:t>- Mua máy photocopy chưa thanh toán người bán là 10tr</a:t>
            </a:r>
          </a:p>
          <a:p>
            <a:pPr marL="0" indent="0">
              <a:buNone/>
            </a:pPr>
            <a:r>
              <a:rPr lang="en-US" dirty="0">
                <a:latin typeface="Times New Roman" panose="02020603050405020304" pitchFamily="18" charset="0"/>
                <a:cs typeface="Times New Roman" panose="02020603050405020304" pitchFamily="18" charset="0"/>
              </a:rPr>
              <a:t>- Dùng tiền mặt trả nợ người bán là 10tr</a:t>
            </a:r>
          </a:p>
          <a:p>
            <a:pPr marL="0" indent="0">
              <a:buNone/>
            </a:pPr>
            <a:r>
              <a:rPr lang="en-US" dirty="0">
                <a:latin typeface="Times New Roman" panose="02020603050405020304" pitchFamily="18" charset="0"/>
                <a:cs typeface="Times New Roman" panose="02020603050405020304" pitchFamily="18" charset="0"/>
              </a:rPr>
              <a:t>Ghi vào sổ TK phải trả người bán?</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533400"/>
            <a:ext cx="8229600" cy="4419599"/>
          </a:xfrm>
        </p:spPr>
        <p:txBody>
          <a:bodyPr/>
          <a:lstStyle/>
          <a:p>
            <a:pPr marL="0" indent="0">
              <a:buNone/>
            </a:pPr>
            <a:r>
              <a:rPr lang="en-US" b="1" dirty="0" smtClean="0">
                <a:solidFill>
                  <a:srgbClr val="2F20EC"/>
                </a:solidFill>
                <a:latin typeface="Times New Roman" panose="02020603050405020304" pitchFamily="18" charset="0"/>
                <a:cs typeface="Times New Roman" panose="02020603050405020304" pitchFamily="18" charset="0"/>
              </a:rPr>
              <a:t>c. </a:t>
            </a:r>
            <a:r>
              <a:rPr lang="en-US" b="1" dirty="0" err="1">
                <a:solidFill>
                  <a:srgbClr val="2F20EC"/>
                </a:solidFill>
                <a:latin typeface="Times New Roman" panose="02020603050405020304" pitchFamily="18" charset="0"/>
                <a:cs typeface="Times New Roman" panose="02020603050405020304" pitchFamily="18" charset="0"/>
              </a:rPr>
              <a:t>Tài</a:t>
            </a:r>
            <a:r>
              <a:rPr lang="en-US" b="1" dirty="0">
                <a:solidFill>
                  <a:srgbClr val="2F20EC"/>
                </a:solidFill>
                <a:latin typeface="Times New Roman" panose="02020603050405020304" pitchFamily="18" charset="0"/>
                <a:cs typeface="Times New Roman" panose="02020603050405020304" pitchFamily="18" charset="0"/>
              </a:rPr>
              <a:t> </a:t>
            </a:r>
            <a:r>
              <a:rPr lang="en-US" b="1" err="1">
                <a:solidFill>
                  <a:srgbClr val="2F20EC"/>
                </a:solidFill>
                <a:latin typeface="Times New Roman" panose="02020603050405020304" pitchFamily="18" charset="0"/>
                <a:cs typeface="Times New Roman" panose="02020603050405020304" pitchFamily="18" charset="0"/>
              </a:rPr>
              <a:t>khoản</a:t>
            </a:r>
            <a:r>
              <a:rPr lang="en-US" b="1">
                <a:solidFill>
                  <a:srgbClr val="2F20EC"/>
                </a:solidFill>
                <a:latin typeface="Times New Roman" panose="02020603050405020304" pitchFamily="18" charset="0"/>
                <a:cs typeface="Times New Roman" panose="02020603050405020304" pitchFamily="18" charset="0"/>
              </a:rPr>
              <a:t> </a:t>
            </a:r>
            <a:r>
              <a:rPr lang="en-US" b="1" smtClean="0">
                <a:solidFill>
                  <a:srgbClr val="2F20EC"/>
                </a:solidFill>
                <a:latin typeface="Times New Roman" panose="02020603050405020304" pitchFamily="18" charset="0"/>
                <a:cs typeface="Times New Roman" panose="02020603050405020304" pitchFamily="18" charset="0"/>
              </a:rPr>
              <a:t>doanh </a:t>
            </a:r>
            <a:r>
              <a:rPr lang="en-US" b="1" dirty="0" err="1" smtClean="0">
                <a:solidFill>
                  <a:srgbClr val="2F20EC"/>
                </a:solidFill>
                <a:latin typeface="Times New Roman" panose="02020603050405020304" pitchFamily="18" charset="0"/>
                <a:cs typeface="Times New Roman" panose="02020603050405020304" pitchFamily="18" charset="0"/>
              </a:rPr>
              <a:t>thu</a:t>
            </a:r>
            <a:r>
              <a:rPr lang="en-US" b="1" dirty="0" smtClean="0">
                <a:solidFill>
                  <a:srgbClr val="2F20EC"/>
                </a:solidFill>
                <a:latin typeface="Times New Roman" panose="02020603050405020304" pitchFamily="18" charset="0"/>
                <a:cs typeface="Times New Roman" panose="02020603050405020304" pitchFamily="18" charset="0"/>
              </a:rPr>
              <a:t> </a:t>
            </a:r>
            <a:r>
              <a:rPr lang="en-US" b="1" dirty="0" err="1" smtClean="0">
                <a:solidFill>
                  <a:srgbClr val="2F20EC"/>
                </a:solidFill>
                <a:latin typeface="Times New Roman" panose="02020603050405020304" pitchFamily="18" charset="0"/>
                <a:cs typeface="Times New Roman" panose="02020603050405020304" pitchFamily="18" charset="0"/>
              </a:rPr>
              <a:t>và</a:t>
            </a:r>
            <a:r>
              <a:rPr lang="en-US" b="1" dirty="0" smtClean="0">
                <a:solidFill>
                  <a:srgbClr val="2F20EC"/>
                </a:solidFill>
                <a:latin typeface="Times New Roman" panose="02020603050405020304" pitchFamily="18" charset="0"/>
                <a:cs typeface="Times New Roman" panose="02020603050405020304" pitchFamily="18" charset="0"/>
              </a:rPr>
              <a:t> </a:t>
            </a:r>
            <a:r>
              <a:rPr lang="en-US" b="1" dirty="0" err="1" smtClean="0">
                <a:solidFill>
                  <a:srgbClr val="2F20EC"/>
                </a:solidFill>
                <a:latin typeface="Times New Roman" panose="02020603050405020304" pitchFamily="18" charset="0"/>
                <a:cs typeface="Times New Roman" panose="02020603050405020304" pitchFamily="18" charset="0"/>
              </a:rPr>
              <a:t>thu</a:t>
            </a:r>
            <a:r>
              <a:rPr lang="en-US" b="1" dirty="0" smtClean="0">
                <a:solidFill>
                  <a:srgbClr val="2F20EC"/>
                </a:solidFill>
                <a:latin typeface="Times New Roman" panose="02020603050405020304" pitchFamily="18" charset="0"/>
                <a:cs typeface="Times New Roman" panose="02020603050405020304" pitchFamily="18" charset="0"/>
              </a:rPr>
              <a:t> </a:t>
            </a:r>
            <a:r>
              <a:rPr lang="en-US" b="1" dirty="0" err="1" smtClean="0">
                <a:solidFill>
                  <a:srgbClr val="2F20EC"/>
                </a:solidFill>
                <a:latin typeface="Times New Roman" panose="02020603050405020304" pitchFamily="18" charset="0"/>
                <a:cs typeface="Times New Roman" panose="02020603050405020304" pitchFamily="18" charset="0"/>
              </a:rPr>
              <a:t>nhập</a:t>
            </a:r>
            <a:r>
              <a:rPr lang="en-US" b="1" dirty="0" smtClean="0">
                <a:solidFill>
                  <a:srgbClr val="2F20EC"/>
                </a:solidFill>
                <a:latin typeface="Times New Roman" panose="02020603050405020304" pitchFamily="18" charset="0"/>
                <a:cs typeface="Times New Roman" panose="02020603050405020304" pitchFamily="18" charset="0"/>
              </a:rPr>
              <a:t> (L5+L7):</a:t>
            </a:r>
            <a:endParaRPr lang="en-US"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
        <p:nvSpPr>
          <p:cNvPr id="17" name="Text Box 15"/>
          <p:cNvSpPr txBox="1">
            <a:spLocks noChangeArrowheads="1"/>
          </p:cNvSpPr>
          <p:nvPr/>
        </p:nvSpPr>
        <p:spPr bwMode="auto">
          <a:xfrm>
            <a:off x="990600" y="5953780"/>
            <a:ext cx="8305800" cy="521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spcBef>
                <a:spcPct val="50000"/>
              </a:spcBef>
            </a:pPr>
            <a:r>
              <a:rPr lang="en-US" sz="2800" b="1" dirty="0" err="1" smtClean="0">
                <a:solidFill>
                  <a:srgbClr val="2F20EC"/>
                </a:solidFill>
                <a:latin typeface="Times New Roman" panose="02020603050405020304" pitchFamily="18" charset="0"/>
                <a:cs typeface="Times New Roman" panose="02020603050405020304" pitchFamily="18" charset="0"/>
              </a:rPr>
              <a:t>Tài</a:t>
            </a:r>
            <a:r>
              <a:rPr lang="en-US" sz="2800" b="1" dirty="0" smtClean="0">
                <a:solidFill>
                  <a:srgbClr val="2F20EC"/>
                </a:solidFill>
                <a:latin typeface="Times New Roman" panose="02020603050405020304" pitchFamily="18" charset="0"/>
                <a:cs typeface="Times New Roman" panose="02020603050405020304" pitchFamily="18" charset="0"/>
              </a:rPr>
              <a:t> </a:t>
            </a:r>
            <a:r>
              <a:rPr lang="en-US" sz="2800" b="1" dirty="0" err="1" smtClean="0">
                <a:solidFill>
                  <a:srgbClr val="2F20EC"/>
                </a:solidFill>
                <a:latin typeface="Times New Roman" panose="02020603050405020304" pitchFamily="18" charset="0"/>
                <a:cs typeface="Times New Roman" panose="02020603050405020304" pitchFamily="18" charset="0"/>
              </a:rPr>
              <a:t>khoản</a:t>
            </a:r>
            <a:r>
              <a:rPr lang="en-US" sz="2800" b="1" dirty="0" smtClean="0">
                <a:solidFill>
                  <a:srgbClr val="2F20EC"/>
                </a:solidFill>
                <a:latin typeface="Times New Roman" panose="02020603050405020304" pitchFamily="18" charset="0"/>
                <a:cs typeface="Times New Roman" panose="02020603050405020304" pitchFamily="18" charset="0"/>
              </a:rPr>
              <a:t> </a:t>
            </a:r>
            <a:r>
              <a:rPr lang="en-US" sz="2800" b="1" dirty="0" err="1" smtClean="0">
                <a:solidFill>
                  <a:srgbClr val="2F20EC"/>
                </a:solidFill>
                <a:latin typeface="Times New Roman" panose="02020603050405020304" pitchFamily="18" charset="0"/>
                <a:cs typeface="Times New Roman" panose="02020603050405020304" pitchFamily="18" charset="0"/>
              </a:rPr>
              <a:t>này</a:t>
            </a:r>
            <a:r>
              <a:rPr lang="en-US" sz="2800" b="1" dirty="0" smtClean="0">
                <a:solidFill>
                  <a:srgbClr val="2F20EC"/>
                </a:solidFill>
                <a:latin typeface="Times New Roman" panose="02020603050405020304" pitchFamily="18" charset="0"/>
                <a:cs typeface="Times New Roman" panose="02020603050405020304" pitchFamily="18" charset="0"/>
              </a:rPr>
              <a:t> </a:t>
            </a:r>
            <a:r>
              <a:rPr lang="en-US" sz="2800" b="1" dirty="0" err="1" smtClean="0">
                <a:solidFill>
                  <a:srgbClr val="2F20EC"/>
                </a:solidFill>
                <a:latin typeface="Times New Roman" panose="02020603050405020304" pitchFamily="18" charset="0"/>
                <a:cs typeface="Times New Roman" panose="02020603050405020304" pitchFamily="18" charset="0"/>
              </a:rPr>
              <a:t>không</a:t>
            </a:r>
            <a:r>
              <a:rPr lang="en-US" sz="2800" b="1" dirty="0" smtClean="0">
                <a:solidFill>
                  <a:srgbClr val="2F20EC"/>
                </a:solidFill>
                <a:latin typeface="Times New Roman" panose="02020603050405020304" pitchFamily="18" charset="0"/>
                <a:cs typeface="Times New Roman" panose="02020603050405020304" pitchFamily="18" charset="0"/>
              </a:rPr>
              <a:t> </a:t>
            </a:r>
            <a:r>
              <a:rPr lang="en-US" sz="2800" b="1" dirty="0" err="1" smtClean="0">
                <a:solidFill>
                  <a:srgbClr val="2F20EC"/>
                </a:solidFill>
                <a:latin typeface="Times New Roman" panose="02020603050405020304" pitchFamily="18" charset="0"/>
                <a:cs typeface="Times New Roman" panose="02020603050405020304" pitchFamily="18" charset="0"/>
              </a:rPr>
              <a:t>có</a:t>
            </a:r>
            <a:r>
              <a:rPr lang="en-US" sz="2800" b="1" dirty="0" smtClean="0">
                <a:solidFill>
                  <a:srgbClr val="2F20EC"/>
                </a:solidFill>
                <a:latin typeface="Times New Roman" panose="02020603050405020304" pitchFamily="18" charset="0"/>
                <a:cs typeface="Times New Roman" panose="02020603050405020304" pitchFamily="18" charset="0"/>
              </a:rPr>
              <a:t> </a:t>
            </a:r>
            <a:r>
              <a:rPr lang="en-US" sz="2800" b="1" dirty="0" err="1" smtClean="0">
                <a:solidFill>
                  <a:srgbClr val="2F20EC"/>
                </a:solidFill>
                <a:latin typeface="Times New Roman" panose="02020603050405020304" pitchFamily="18" charset="0"/>
                <a:cs typeface="Times New Roman" panose="02020603050405020304" pitchFamily="18" charset="0"/>
              </a:rPr>
              <a:t>số</a:t>
            </a:r>
            <a:r>
              <a:rPr lang="en-US" sz="2800" b="1" dirty="0" smtClean="0">
                <a:solidFill>
                  <a:srgbClr val="2F20EC"/>
                </a:solidFill>
                <a:latin typeface="Times New Roman" panose="02020603050405020304" pitchFamily="18" charset="0"/>
                <a:cs typeface="Times New Roman" panose="02020603050405020304" pitchFamily="18" charset="0"/>
              </a:rPr>
              <a:t> </a:t>
            </a:r>
            <a:r>
              <a:rPr lang="en-US" sz="2800" b="1" dirty="0" err="1" smtClean="0">
                <a:solidFill>
                  <a:srgbClr val="2F20EC"/>
                </a:solidFill>
                <a:latin typeface="Times New Roman" panose="02020603050405020304" pitchFamily="18" charset="0"/>
                <a:cs typeface="Times New Roman" panose="02020603050405020304" pitchFamily="18" charset="0"/>
              </a:rPr>
              <a:t>dư</a:t>
            </a:r>
            <a:endParaRPr lang="en-US" sz="2800" b="1" dirty="0">
              <a:solidFill>
                <a:srgbClr val="2F20EC"/>
              </a:solidFill>
              <a:latin typeface="Times New Roman" panose="02020603050405020304" pitchFamily="18" charset="0"/>
              <a:cs typeface="Times New Roman" panose="02020603050405020304" pitchFamily="18" charset="0"/>
            </a:endParaRPr>
          </a:p>
        </p:txBody>
      </p:sp>
      <p:grpSp>
        <p:nvGrpSpPr>
          <p:cNvPr id="2" name="Group 1"/>
          <p:cNvGrpSpPr/>
          <p:nvPr/>
        </p:nvGrpSpPr>
        <p:grpSpPr>
          <a:xfrm>
            <a:off x="1492694" y="1144905"/>
            <a:ext cx="6695982" cy="4191000"/>
            <a:chOff x="1271714" y="1371600"/>
            <a:chExt cx="6695982" cy="4191000"/>
          </a:xfrm>
        </p:grpSpPr>
        <p:grpSp>
          <p:nvGrpSpPr>
            <p:cNvPr id="20" name="Group 19"/>
            <p:cNvGrpSpPr/>
            <p:nvPr/>
          </p:nvGrpSpPr>
          <p:grpSpPr>
            <a:xfrm>
              <a:off x="1271714" y="1371600"/>
              <a:ext cx="6695982" cy="4114800"/>
              <a:chOff x="1271714" y="1371600"/>
              <a:chExt cx="6695982" cy="4114800"/>
            </a:xfrm>
          </p:grpSpPr>
          <p:cxnSp>
            <p:nvCxnSpPr>
              <p:cNvPr id="21" name="Straight Arrow Connector 20"/>
              <p:cNvCxnSpPr/>
              <p:nvPr/>
            </p:nvCxnSpPr>
            <p:spPr>
              <a:xfrm flipV="1">
                <a:off x="5459606" y="3048000"/>
                <a:ext cx="0" cy="762000"/>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grpSp>
            <p:nvGrpSpPr>
              <p:cNvPr id="23" name="Group 22"/>
              <p:cNvGrpSpPr/>
              <p:nvPr/>
            </p:nvGrpSpPr>
            <p:grpSpPr>
              <a:xfrm>
                <a:off x="1271714" y="1371600"/>
                <a:ext cx="6695982" cy="4114800"/>
                <a:chOff x="1271714" y="1371600"/>
                <a:chExt cx="6695982" cy="4114800"/>
              </a:xfrm>
            </p:grpSpPr>
            <p:grpSp>
              <p:nvGrpSpPr>
                <p:cNvPr id="24" name="Group 23"/>
                <p:cNvGrpSpPr/>
                <p:nvPr/>
              </p:nvGrpSpPr>
              <p:grpSpPr>
                <a:xfrm>
                  <a:off x="2590800" y="1371600"/>
                  <a:ext cx="3803490" cy="4114800"/>
                  <a:chOff x="2590800" y="2300166"/>
                  <a:chExt cx="3803490" cy="4114800"/>
                </a:xfrm>
              </p:grpSpPr>
              <p:sp>
                <p:nvSpPr>
                  <p:cNvPr id="31" name="Line 7"/>
                  <p:cNvSpPr>
                    <a:spLocks noChangeShapeType="1"/>
                  </p:cNvSpPr>
                  <p:nvPr/>
                </p:nvSpPr>
                <p:spPr bwMode="auto">
                  <a:xfrm>
                    <a:off x="4493174" y="2936956"/>
                    <a:ext cx="1259" cy="3478010"/>
                  </a:xfrm>
                  <a:prstGeom prst="line">
                    <a:avLst/>
                  </a:prstGeom>
                  <a:noFill/>
                  <a:ln w="57150">
                    <a:solidFill>
                      <a:srgbClr val="000000"/>
                    </a:solidFill>
                    <a:round/>
                  </a:ln>
                  <a:extLst>
                    <a:ext uri="{909E8E84-426E-40DD-AFC4-6F175D3DCCD1}">
                      <a14:hiddenFill xmlns:a14="http://schemas.microsoft.com/office/drawing/2010/main">
                        <a:noFill/>
                      </a14:hiddenFill>
                    </a:ext>
                  </a:extLst>
                </p:spPr>
                <p:txBody>
                  <a:bodyPr/>
                  <a:lstStyle/>
                  <a:p>
                    <a:endParaRPr lang="en-US"/>
                  </a:p>
                </p:txBody>
              </p:sp>
              <p:grpSp>
                <p:nvGrpSpPr>
                  <p:cNvPr id="32" name="Group 31"/>
                  <p:cNvGrpSpPr/>
                  <p:nvPr/>
                </p:nvGrpSpPr>
                <p:grpSpPr>
                  <a:xfrm>
                    <a:off x="2590800" y="2300166"/>
                    <a:ext cx="3803490" cy="637933"/>
                    <a:chOff x="2590800" y="2300166"/>
                    <a:chExt cx="3803490" cy="637933"/>
                  </a:xfrm>
                </p:grpSpPr>
                <p:sp>
                  <p:nvSpPr>
                    <p:cNvPr id="33" name="Line 6"/>
                    <p:cNvSpPr>
                      <a:spLocks noChangeShapeType="1"/>
                    </p:cNvSpPr>
                    <p:nvPr/>
                  </p:nvSpPr>
                  <p:spPr bwMode="auto">
                    <a:xfrm>
                      <a:off x="2971023" y="2936956"/>
                      <a:ext cx="3043043" cy="1143"/>
                    </a:xfrm>
                    <a:prstGeom prst="line">
                      <a:avLst/>
                    </a:prstGeom>
                    <a:noFill/>
                    <a:ln w="57150">
                      <a:solidFill>
                        <a:srgbClr val="000000"/>
                      </a:solidFill>
                      <a:round/>
                    </a:ln>
                    <a:extLst>
                      <a:ext uri="{909E8E84-426E-40DD-AFC4-6F175D3DCCD1}">
                        <a14:hiddenFill xmlns:a14="http://schemas.microsoft.com/office/drawing/2010/main">
                          <a:noFill/>
                        </a14:hiddenFill>
                      </a:ext>
                    </a:extLst>
                  </p:spPr>
                  <p:txBody>
                    <a:bodyPr/>
                    <a:lstStyle/>
                    <a:p>
                      <a:endParaRPr lang="en-US"/>
                    </a:p>
                  </p:txBody>
                </p:sp>
                <p:sp>
                  <p:nvSpPr>
                    <p:cNvPr id="34" name="Text Box 8"/>
                    <p:cNvSpPr txBox="1">
                      <a:spLocks noChangeArrowheads="1"/>
                    </p:cNvSpPr>
                    <p:nvPr/>
                  </p:nvSpPr>
                  <p:spPr bwMode="auto">
                    <a:xfrm>
                      <a:off x="4112951" y="2300166"/>
                      <a:ext cx="887607" cy="47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sz="3000" b="1" dirty="0">
                          <a:latin typeface="VNI-Times" pitchFamily="2" charset="0"/>
                          <a:cs typeface="Times New Roman" panose="02020603050405020304" pitchFamily="18" charset="0"/>
                        </a:rPr>
                        <a:t>TK</a:t>
                      </a:r>
                      <a:endParaRPr lang="en-US" sz="3000" b="1" dirty="0">
                        <a:latin typeface="Arial" panose="020B0604020202020204" pitchFamily="34" charset="0"/>
                      </a:endParaRPr>
                    </a:p>
                  </p:txBody>
                </p:sp>
                <p:sp>
                  <p:nvSpPr>
                    <p:cNvPr id="35" name="Text Box 9"/>
                    <p:cNvSpPr txBox="1">
                      <a:spLocks noChangeArrowheads="1"/>
                    </p:cNvSpPr>
                    <p:nvPr/>
                  </p:nvSpPr>
                  <p:spPr bwMode="auto">
                    <a:xfrm>
                      <a:off x="5506683" y="2300166"/>
                      <a:ext cx="887607" cy="47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sz="3000" b="1" dirty="0" err="1">
                          <a:latin typeface="VNI-Times" pitchFamily="2" charset="0"/>
                          <a:cs typeface="Times New Roman" panose="02020603050405020304" pitchFamily="18" charset="0"/>
                        </a:rPr>
                        <a:t>C</a:t>
                      </a:r>
                      <a:r>
                        <a:rPr lang="en-US" sz="3000" b="1" dirty="0" err="1">
                          <a:latin typeface="Times New Roman" panose="02020603050405020304" pitchFamily="18" charset="0"/>
                          <a:cs typeface="Times New Roman" panose="02020603050405020304" pitchFamily="18" charset="0"/>
                        </a:rPr>
                        <a:t>ó</a:t>
                      </a:r>
                      <a:endParaRPr lang="en-US" sz="3000" b="1" dirty="0">
                        <a:latin typeface="Arial" panose="020B0604020202020204" pitchFamily="34" charset="0"/>
                      </a:endParaRPr>
                    </a:p>
                  </p:txBody>
                </p:sp>
                <p:sp>
                  <p:nvSpPr>
                    <p:cNvPr id="36" name="Text Box 10"/>
                    <p:cNvSpPr txBox="1">
                      <a:spLocks noChangeArrowheads="1"/>
                    </p:cNvSpPr>
                    <p:nvPr/>
                  </p:nvSpPr>
                  <p:spPr bwMode="auto">
                    <a:xfrm>
                      <a:off x="2590800" y="2300166"/>
                      <a:ext cx="887607" cy="47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sz="3000" b="1" dirty="0">
                          <a:latin typeface="VNI-Times" pitchFamily="2" charset="0"/>
                          <a:cs typeface="Times New Roman" panose="02020603050405020304" pitchFamily="18" charset="0"/>
                        </a:rPr>
                        <a:t>N</a:t>
                      </a:r>
                      <a:r>
                        <a:rPr lang="vi-VN" sz="3000" b="1" dirty="0">
                          <a:latin typeface="Times New Roman" panose="02020603050405020304" pitchFamily="18" charset="0"/>
                          <a:cs typeface="Times New Roman" panose="02020603050405020304" pitchFamily="18" charset="0"/>
                        </a:rPr>
                        <a:t>ợ</a:t>
                      </a:r>
                      <a:endParaRPr lang="vi-VN" sz="3000" b="1" dirty="0">
                        <a:latin typeface="Arial" panose="020B0604020202020204" pitchFamily="34" charset="0"/>
                      </a:endParaRPr>
                    </a:p>
                  </p:txBody>
                </p:sp>
              </p:grpSp>
            </p:grpSp>
            <p:sp>
              <p:nvSpPr>
                <p:cNvPr id="27" name="Line 6"/>
                <p:cNvSpPr>
                  <a:spLocks noChangeShapeType="1"/>
                </p:cNvSpPr>
                <p:nvPr/>
              </p:nvSpPr>
              <p:spPr bwMode="auto">
                <a:xfrm>
                  <a:off x="2971800" y="4267200"/>
                  <a:ext cx="3043043" cy="1143"/>
                </a:xfrm>
                <a:prstGeom prst="line">
                  <a:avLst/>
                </a:prstGeom>
                <a:noFill/>
                <a:ln w="57150">
                  <a:solidFill>
                    <a:srgbClr val="000000"/>
                  </a:solidFill>
                  <a:round/>
                </a:ln>
                <a:extLst>
                  <a:ext uri="{909E8E84-426E-40DD-AFC4-6F175D3DCCD1}">
                    <a14:hiddenFill xmlns:a14="http://schemas.microsoft.com/office/drawing/2010/main">
                      <a:noFill/>
                    </a14:hiddenFill>
                  </a:ext>
                </a:extLst>
              </p:spPr>
              <p:txBody>
                <a:bodyPr/>
                <a:lstStyle/>
                <a:p>
                  <a:endParaRPr lang="en-US"/>
                </a:p>
              </p:txBody>
            </p:sp>
            <p:sp>
              <p:nvSpPr>
                <p:cNvPr id="28" name="Line 6"/>
                <p:cNvSpPr>
                  <a:spLocks noChangeShapeType="1"/>
                </p:cNvSpPr>
                <p:nvPr/>
              </p:nvSpPr>
              <p:spPr bwMode="auto">
                <a:xfrm>
                  <a:off x="3017431" y="4953000"/>
                  <a:ext cx="3043043" cy="1143"/>
                </a:xfrm>
                <a:prstGeom prst="line">
                  <a:avLst/>
                </a:prstGeom>
                <a:noFill/>
                <a:ln w="57150">
                  <a:solidFill>
                    <a:srgbClr val="000000"/>
                  </a:solidFill>
                  <a:round/>
                </a:ln>
                <a:extLst>
                  <a:ext uri="{909E8E84-426E-40DD-AFC4-6F175D3DCCD1}">
                    <a14:hiddenFill xmlns:a14="http://schemas.microsoft.com/office/drawing/2010/main">
                      <a:noFill/>
                    </a14:hiddenFill>
                  </a:ext>
                </a:extLst>
              </p:spPr>
              <p:txBody>
                <a:bodyPr/>
                <a:lstStyle/>
                <a:p>
                  <a:endParaRPr lang="en-US"/>
                </a:p>
              </p:txBody>
            </p:sp>
            <p:sp>
              <p:nvSpPr>
                <p:cNvPr id="29" name="Text Box 11"/>
                <p:cNvSpPr txBox="1">
                  <a:spLocks noChangeArrowheads="1"/>
                </p:cNvSpPr>
                <p:nvPr/>
              </p:nvSpPr>
              <p:spPr bwMode="auto">
                <a:xfrm>
                  <a:off x="1271714" y="4343400"/>
                  <a:ext cx="3146813" cy="479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sz="3000" b="1" smtClean="0">
                      <a:solidFill>
                        <a:srgbClr val="2F20EC"/>
                      </a:solidFill>
                      <a:latin typeface="Times New Roman" panose="02020603050405020304" pitchFamily="18" charset="0"/>
                      <a:cs typeface="Times New Roman" panose="02020603050405020304" pitchFamily="18" charset="0"/>
                    </a:rPr>
                    <a:t>Số phát sinh xxx</a:t>
                  </a:r>
                  <a:endParaRPr lang="en-US" sz="3000" b="1" dirty="0">
                    <a:solidFill>
                      <a:srgbClr val="2F20EC"/>
                    </a:solidFill>
                    <a:latin typeface="Times New Roman" panose="02020603050405020304" pitchFamily="18" charset="0"/>
                    <a:cs typeface="Times New Roman" panose="02020603050405020304" pitchFamily="18" charset="0"/>
                  </a:endParaRPr>
                </a:p>
              </p:txBody>
            </p:sp>
            <p:sp>
              <p:nvSpPr>
                <p:cNvPr id="30" name="Text Box 11"/>
                <p:cNvSpPr txBox="1">
                  <a:spLocks noChangeArrowheads="1"/>
                </p:cNvSpPr>
                <p:nvPr/>
              </p:nvSpPr>
              <p:spPr bwMode="auto">
                <a:xfrm>
                  <a:off x="4820883" y="4343400"/>
                  <a:ext cx="3146813" cy="479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sz="3000" b="1" smtClean="0">
                      <a:solidFill>
                        <a:srgbClr val="2F20EC"/>
                      </a:solidFill>
                      <a:latin typeface="VNI-Times" pitchFamily="2" charset="0"/>
                      <a:cs typeface="Times New Roman" panose="02020603050405020304" pitchFamily="18" charset="0"/>
                    </a:rPr>
                    <a:t>Số </a:t>
                  </a:r>
                  <a:r>
                    <a:rPr lang="en-US" sz="3000" b="1">
                      <a:solidFill>
                        <a:srgbClr val="2F20EC"/>
                      </a:solidFill>
                      <a:latin typeface="Times New Roman" panose="02020603050405020304" pitchFamily="18" charset="0"/>
                      <a:cs typeface="Times New Roman" panose="02020603050405020304" pitchFamily="18" charset="0"/>
                    </a:rPr>
                    <a:t>phát </a:t>
                  </a:r>
                  <a:r>
                    <a:rPr lang="en-US" sz="3000" b="1" smtClean="0">
                      <a:solidFill>
                        <a:srgbClr val="2F20EC"/>
                      </a:solidFill>
                      <a:latin typeface="Times New Roman" panose="02020603050405020304" pitchFamily="18" charset="0"/>
                      <a:cs typeface="Times New Roman" panose="02020603050405020304" pitchFamily="18" charset="0"/>
                    </a:rPr>
                    <a:t>sinh xxx</a:t>
                  </a:r>
                  <a:endParaRPr lang="en-US" sz="3000" b="1" dirty="0">
                    <a:solidFill>
                      <a:srgbClr val="2F20EC"/>
                    </a:solidFill>
                    <a:latin typeface="Arial" panose="020B0604020202020204" pitchFamily="34" charset="0"/>
                  </a:endParaRPr>
                </a:p>
              </p:txBody>
            </p:sp>
          </p:grpSp>
        </p:grpSp>
        <p:sp>
          <p:nvSpPr>
            <p:cNvPr id="37" name="Text Box 14"/>
            <p:cNvSpPr txBox="1">
              <a:spLocks noChangeArrowheads="1"/>
            </p:cNvSpPr>
            <p:nvPr/>
          </p:nvSpPr>
          <p:spPr bwMode="auto">
            <a:xfrm>
              <a:off x="2743200" y="2743200"/>
              <a:ext cx="152089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endParaRPr lang="en-US" sz="3000" b="1" dirty="0">
                <a:solidFill>
                  <a:srgbClr val="2F20EC"/>
                </a:solidFill>
                <a:latin typeface="Arial" panose="020B0604020202020204" pitchFamily="34" charset="0"/>
              </a:endParaRPr>
            </a:p>
          </p:txBody>
        </p:sp>
        <p:grpSp>
          <p:nvGrpSpPr>
            <p:cNvPr id="38" name="Group 37"/>
            <p:cNvGrpSpPr/>
            <p:nvPr/>
          </p:nvGrpSpPr>
          <p:grpSpPr>
            <a:xfrm>
              <a:off x="4189151" y="5029200"/>
              <a:ext cx="614557" cy="533400"/>
              <a:chOff x="4189151" y="4876800"/>
              <a:chExt cx="614557" cy="533400"/>
            </a:xfrm>
          </p:grpSpPr>
          <p:cxnSp>
            <p:nvCxnSpPr>
              <p:cNvPr id="39" name="Straight Connector 38"/>
              <p:cNvCxnSpPr/>
              <p:nvPr/>
            </p:nvCxnSpPr>
            <p:spPr>
              <a:xfrm>
                <a:off x="4191000" y="4876800"/>
                <a:ext cx="612708" cy="53340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flipH="1">
                <a:off x="4189151" y="4876800"/>
                <a:ext cx="611449" cy="457200"/>
              </a:xfrm>
              <a:prstGeom prst="line">
                <a:avLst/>
              </a:prstGeom>
              <a:ln w="76200"/>
            </p:spPr>
            <p:style>
              <a:lnRef idx="1">
                <a:schemeClr val="accent1"/>
              </a:lnRef>
              <a:fillRef idx="0">
                <a:schemeClr val="accent1"/>
              </a:fillRef>
              <a:effectRef idx="0">
                <a:schemeClr val="accent1"/>
              </a:effectRef>
              <a:fontRef idx="minor">
                <a:schemeClr val="tx1"/>
              </a:fontRef>
            </p:style>
          </p:cxnSp>
        </p:grpSp>
      </p:grpSp>
      <p:cxnSp>
        <p:nvCxnSpPr>
          <p:cNvPr id="5" name="Straight Arrow Connector 4"/>
          <p:cNvCxnSpPr/>
          <p:nvPr/>
        </p:nvCxnSpPr>
        <p:spPr>
          <a:xfrm>
            <a:off x="3596005" y="2285365"/>
            <a:ext cx="0" cy="915670"/>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
        <p:nvSpPr>
          <p:cNvPr id="6" name="Text Box 5"/>
          <p:cNvSpPr txBox="1"/>
          <p:nvPr/>
        </p:nvSpPr>
        <p:spPr>
          <a:xfrm>
            <a:off x="2338070" y="3430905"/>
            <a:ext cx="2146935" cy="521970"/>
          </a:xfrm>
          <a:prstGeom prst="rect">
            <a:avLst/>
          </a:prstGeom>
          <a:noFill/>
        </p:spPr>
        <p:txBody>
          <a:bodyPr wrap="square" rtlCol="0">
            <a:spAutoFit/>
          </a:bodyPr>
          <a:lstStyle/>
          <a:p>
            <a:pPr algn="ctr"/>
            <a:r>
              <a:rPr lang="en-US" sz="2800" b="1">
                <a:latin typeface="Times New Roman" panose="02020603050405020304" pitchFamily="18" charset="0"/>
                <a:cs typeface="Times New Roman" panose="02020603050405020304" pitchFamily="18" charset="0"/>
              </a:rPr>
              <a:t>Kết chuyển</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down)">
                                      <p:cBhvr>
                                        <p:cTn id="12" dur="500"/>
                                        <p:tgtEl>
                                          <p:spTgt spid="17"/>
                                        </p:tgtEl>
                                      </p:cBhvr>
                                    </p:animEffect>
                                  </p:childTnLst>
                                </p:cTn>
                              </p:par>
                              <p:par>
                                <p:cTn id="13" presetID="22" presetClass="entr" presetSubtype="4"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latin typeface="Times New Roman" panose="02020603050405020304" pitchFamily="18" charset="0"/>
                <a:cs typeface="Times New Roman" panose="02020603050405020304" pitchFamily="18" charset="0"/>
              </a:rPr>
              <a:t>Ví</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dụ</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143000" y="1447800"/>
            <a:ext cx="7790688" cy="4800600"/>
          </a:xfrm>
        </p:spPr>
        <p:txBody>
          <a:bodyPr>
            <a:normAutofit/>
          </a:bodyPr>
          <a:lstStyle/>
          <a:p>
            <a:pPr marL="0" indent="0" algn="just">
              <a:buNone/>
            </a:pPr>
            <a:r>
              <a:rPr lang="en-US" dirty="0">
                <a:latin typeface="Times New Roman" panose="02020603050405020304" pitchFamily="18" charset="0"/>
                <a:cs typeface="Times New Roman" panose="02020603050405020304" pitchFamily="18" charset="0"/>
              </a:rPr>
              <a:t>Tình hình bán hàng tháng 1/N như sau:</a:t>
            </a:r>
          </a:p>
          <a:p>
            <a:pPr marL="0" indent="0" algn="just">
              <a:buNone/>
            </a:pPr>
            <a:r>
              <a:rPr lang="en-US" dirty="0">
                <a:latin typeface="Times New Roman" panose="02020603050405020304" pitchFamily="18" charset="0"/>
                <a:cs typeface="Times New Roman" panose="02020603050405020304" pitchFamily="18" charset="0"/>
              </a:rPr>
              <a:t>- Ngày 2/1 bán hàng chưa thu tiền 120tr</a:t>
            </a:r>
          </a:p>
          <a:p>
            <a:pPr marL="0" indent="0" algn="just">
              <a:buNone/>
            </a:pPr>
            <a:r>
              <a:rPr lang="en-US" dirty="0">
                <a:latin typeface="Times New Roman" panose="02020603050405020304" pitchFamily="18" charset="0"/>
                <a:cs typeface="Times New Roman" panose="02020603050405020304" pitchFamily="18" charset="0"/>
              </a:rPr>
              <a:t>- Ngày 12/1, bán hàng thu tiền mặt 10tr</a:t>
            </a:r>
          </a:p>
          <a:p>
            <a:pPr marL="0" indent="0" algn="just">
              <a:buNone/>
            </a:pPr>
            <a:r>
              <a:rPr lang="en-US" dirty="0">
                <a:latin typeface="Times New Roman" panose="02020603050405020304" pitchFamily="18" charset="0"/>
                <a:cs typeface="Times New Roman" panose="02020603050405020304" pitchFamily="18" charset="0"/>
              </a:rPr>
              <a:t>Ngày 31/1 Kết chuyển doanh thu bán hàng và cung cấp dịch vụ</a:t>
            </a:r>
          </a:p>
          <a:p>
            <a:pPr marL="0" indent="0" algn="just">
              <a:buNone/>
            </a:pPr>
            <a:r>
              <a:rPr lang="en-US" dirty="0">
                <a:latin typeface="Times New Roman" panose="02020603050405020304" pitchFamily="18" charset="0"/>
                <a:cs typeface="Times New Roman" panose="02020603050405020304" pitchFamily="18" charset="0"/>
              </a:rPr>
              <a:t>--&gt; Ghi vào TK doanh thu bán hàng và cung cấp dịch vụ.</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228600"/>
            <a:ext cx="7498080" cy="4800600"/>
          </a:xfrm>
        </p:spPr>
        <p:txBody>
          <a:bodyPr/>
          <a:lstStyle/>
          <a:p>
            <a:pPr marL="0" indent="0">
              <a:buNone/>
            </a:pPr>
            <a:r>
              <a:rPr lang="en-US" b="1" dirty="0" smtClean="0">
                <a:solidFill>
                  <a:srgbClr val="2F20EC"/>
                </a:solidFill>
                <a:latin typeface="Times New Roman" panose="02020603050405020304" pitchFamily="18" charset="0"/>
                <a:cs typeface="Times New Roman" panose="02020603050405020304" pitchFamily="18" charset="0"/>
              </a:rPr>
              <a:t>d. </a:t>
            </a:r>
            <a:r>
              <a:rPr lang="en-US" b="1" dirty="0" err="1">
                <a:solidFill>
                  <a:srgbClr val="2F20EC"/>
                </a:solidFill>
                <a:latin typeface="Times New Roman" panose="02020603050405020304" pitchFamily="18" charset="0"/>
                <a:cs typeface="Times New Roman" panose="02020603050405020304" pitchFamily="18" charset="0"/>
              </a:rPr>
              <a:t>Tài</a:t>
            </a:r>
            <a:r>
              <a:rPr lang="en-US" b="1" dirty="0">
                <a:solidFill>
                  <a:srgbClr val="2F20EC"/>
                </a:solidFill>
                <a:latin typeface="Times New Roman" panose="02020603050405020304" pitchFamily="18" charset="0"/>
                <a:cs typeface="Times New Roman" panose="02020603050405020304" pitchFamily="18" charset="0"/>
              </a:rPr>
              <a:t> </a:t>
            </a:r>
            <a:r>
              <a:rPr lang="en-US" b="1" err="1">
                <a:solidFill>
                  <a:srgbClr val="2F20EC"/>
                </a:solidFill>
                <a:latin typeface="Times New Roman" panose="02020603050405020304" pitchFamily="18" charset="0"/>
                <a:cs typeface="Times New Roman" panose="02020603050405020304" pitchFamily="18" charset="0"/>
              </a:rPr>
              <a:t>khoản</a:t>
            </a:r>
            <a:r>
              <a:rPr lang="en-US" b="1">
                <a:solidFill>
                  <a:srgbClr val="2F20EC"/>
                </a:solidFill>
                <a:latin typeface="Times New Roman" panose="02020603050405020304" pitchFamily="18" charset="0"/>
                <a:cs typeface="Times New Roman" panose="02020603050405020304" pitchFamily="18" charset="0"/>
              </a:rPr>
              <a:t> </a:t>
            </a:r>
            <a:r>
              <a:rPr lang="en-US" b="1" smtClean="0">
                <a:solidFill>
                  <a:srgbClr val="2F20EC"/>
                </a:solidFill>
                <a:latin typeface="Times New Roman" panose="02020603050405020304" pitchFamily="18" charset="0"/>
                <a:cs typeface="Times New Roman" panose="02020603050405020304" pitchFamily="18" charset="0"/>
              </a:rPr>
              <a:t>chi </a:t>
            </a:r>
            <a:r>
              <a:rPr lang="en-US" b="1" dirty="0" err="1" smtClean="0">
                <a:solidFill>
                  <a:srgbClr val="2F20EC"/>
                </a:solidFill>
                <a:latin typeface="Times New Roman" panose="02020603050405020304" pitchFamily="18" charset="0"/>
                <a:cs typeface="Times New Roman" panose="02020603050405020304" pitchFamily="18" charset="0"/>
              </a:rPr>
              <a:t>phí</a:t>
            </a:r>
            <a:r>
              <a:rPr lang="en-US" b="1" dirty="0" smtClean="0">
                <a:solidFill>
                  <a:srgbClr val="2F20EC"/>
                </a:solidFill>
                <a:latin typeface="Times New Roman" panose="02020603050405020304" pitchFamily="18" charset="0"/>
                <a:cs typeface="Times New Roman" panose="02020603050405020304" pitchFamily="18" charset="0"/>
              </a:rPr>
              <a:t> </a:t>
            </a:r>
            <a:r>
              <a:rPr lang="en-US" b="1" dirty="0">
                <a:solidFill>
                  <a:srgbClr val="2F20EC"/>
                </a:solidFill>
                <a:latin typeface="Times New Roman" panose="02020603050405020304" pitchFamily="18" charset="0"/>
                <a:cs typeface="Times New Roman" panose="02020603050405020304" pitchFamily="18" charset="0"/>
              </a:rPr>
              <a:t>(</a:t>
            </a:r>
            <a:r>
              <a:rPr lang="en-US" b="1" dirty="0" smtClean="0">
                <a:solidFill>
                  <a:srgbClr val="2F20EC"/>
                </a:solidFill>
                <a:latin typeface="Times New Roman" panose="02020603050405020304" pitchFamily="18" charset="0"/>
                <a:cs typeface="Times New Roman" panose="02020603050405020304" pitchFamily="18" charset="0"/>
              </a:rPr>
              <a:t>L6+L8):</a:t>
            </a:r>
            <a:endParaRPr lang="en-US" dirty="0">
              <a:latin typeface="Times New Roman" panose="02020603050405020304" pitchFamily="18" charset="0"/>
              <a:cs typeface="Times New Roman" panose="02020603050405020304" pitchFamily="18" charset="0"/>
            </a:endParaRPr>
          </a:p>
        </p:txBody>
      </p:sp>
      <p:sp>
        <p:nvSpPr>
          <p:cNvPr id="16" name="Text Box 15"/>
          <p:cNvSpPr txBox="1">
            <a:spLocks noChangeArrowheads="1"/>
          </p:cNvSpPr>
          <p:nvPr/>
        </p:nvSpPr>
        <p:spPr bwMode="auto">
          <a:xfrm>
            <a:off x="1066800" y="5877580"/>
            <a:ext cx="8305800" cy="521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spcBef>
                <a:spcPct val="50000"/>
              </a:spcBef>
            </a:pPr>
            <a:r>
              <a:rPr lang="en-US" sz="2800" b="1" dirty="0" err="1" smtClean="0">
                <a:solidFill>
                  <a:srgbClr val="2F20EC"/>
                </a:solidFill>
                <a:latin typeface="Times New Roman" panose="02020603050405020304" pitchFamily="18" charset="0"/>
                <a:cs typeface="Times New Roman" panose="02020603050405020304" pitchFamily="18" charset="0"/>
              </a:rPr>
              <a:t>Tài</a:t>
            </a:r>
            <a:r>
              <a:rPr lang="en-US" sz="2800" b="1" dirty="0" smtClean="0">
                <a:solidFill>
                  <a:srgbClr val="2F20EC"/>
                </a:solidFill>
                <a:latin typeface="Times New Roman" panose="02020603050405020304" pitchFamily="18" charset="0"/>
                <a:cs typeface="Times New Roman" panose="02020603050405020304" pitchFamily="18" charset="0"/>
              </a:rPr>
              <a:t> </a:t>
            </a:r>
            <a:r>
              <a:rPr lang="en-US" sz="2800" b="1" dirty="0" err="1" smtClean="0">
                <a:solidFill>
                  <a:srgbClr val="2F20EC"/>
                </a:solidFill>
                <a:latin typeface="Times New Roman" panose="02020603050405020304" pitchFamily="18" charset="0"/>
                <a:cs typeface="Times New Roman" panose="02020603050405020304" pitchFamily="18" charset="0"/>
              </a:rPr>
              <a:t>khoản</a:t>
            </a:r>
            <a:r>
              <a:rPr lang="en-US" sz="2800" b="1" dirty="0" smtClean="0">
                <a:solidFill>
                  <a:srgbClr val="2F20EC"/>
                </a:solidFill>
                <a:latin typeface="Times New Roman" panose="02020603050405020304" pitchFamily="18" charset="0"/>
                <a:cs typeface="Times New Roman" panose="02020603050405020304" pitchFamily="18" charset="0"/>
              </a:rPr>
              <a:t> </a:t>
            </a:r>
            <a:r>
              <a:rPr lang="en-US" sz="2800" b="1" dirty="0" err="1" smtClean="0">
                <a:solidFill>
                  <a:srgbClr val="2F20EC"/>
                </a:solidFill>
                <a:latin typeface="Times New Roman" panose="02020603050405020304" pitchFamily="18" charset="0"/>
                <a:cs typeface="Times New Roman" panose="02020603050405020304" pitchFamily="18" charset="0"/>
              </a:rPr>
              <a:t>này</a:t>
            </a:r>
            <a:r>
              <a:rPr lang="en-US" sz="2800" b="1" dirty="0" smtClean="0">
                <a:solidFill>
                  <a:srgbClr val="2F20EC"/>
                </a:solidFill>
                <a:latin typeface="Times New Roman" panose="02020603050405020304" pitchFamily="18" charset="0"/>
                <a:cs typeface="Times New Roman" panose="02020603050405020304" pitchFamily="18" charset="0"/>
              </a:rPr>
              <a:t> </a:t>
            </a:r>
            <a:r>
              <a:rPr lang="en-US" sz="2800" b="1" dirty="0" err="1" smtClean="0">
                <a:solidFill>
                  <a:srgbClr val="2F20EC"/>
                </a:solidFill>
                <a:latin typeface="Times New Roman" panose="02020603050405020304" pitchFamily="18" charset="0"/>
                <a:cs typeface="Times New Roman" panose="02020603050405020304" pitchFamily="18" charset="0"/>
              </a:rPr>
              <a:t>không</a:t>
            </a:r>
            <a:r>
              <a:rPr lang="en-US" sz="2800" b="1" dirty="0" smtClean="0">
                <a:solidFill>
                  <a:srgbClr val="2F20EC"/>
                </a:solidFill>
                <a:latin typeface="Times New Roman" panose="02020603050405020304" pitchFamily="18" charset="0"/>
                <a:cs typeface="Times New Roman" panose="02020603050405020304" pitchFamily="18" charset="0"/>
              </a:rPr>
              <a:t> </a:t>
            </a:r>
            <a:r>
              <a:rPr lang="en-US" sz="2800" b="1" dirty="0" err="1" smtClean="0">
                <a:solidFill>
                  <a:srgbClr val="2F20EC"/>
                </a:solidFill>
                <a:latin typeface="Times New Roman" panose="02020603050405020304" pitchFamily="18" charset="0"/>
                <a:cs typeface="Times New Roman" panose="02020603050405020304" pitchFamily="18" charset="0"/>
              </a:rPr>
              <a:t>có</a:t>
            </a:r>
            <a:r>
              <a:rPr lang="en-US" sz="2800" b="1" dirty="0" smtClean="0">
                <a:solidFill>
                  <a:srgbClr val="2F20EC"/>
                </a:solidFill>
                <a:latin typeface="Times New Roman" panose="02020603050405020304" pitchFamily="18" charset="0"/>
                <a:cs typeface="Times New Roman" panose="02020603050405020304" pitchFamily="18" charset="0"/>
              </a:rPr>
              <a:t> </a:t>
            </a:r>
            <a:r>
              <a:rPr lang="en-US" sz="2800" b="1" dirty="0" err="1" smtClean="0">
                <a:solidFill>
                  <a:srgbClr val="2F20EC"/>
                </a:solidFill>
                <a:latin typeface="Times New Roman" panose="02020603050405020304" pitchFamily="18" charset="0"/>
                <a:cs typeface="Times New Roman" panose="02020603050405020304" pitchFamily="18" charset="0"/>
              </a:rPr>
              <a:t>số</a:t>
            </a:r>
            <a:r>
              <a:rPr lang="en-US" sz="2800" b="1" dirty="0" smtClean="0">
                <a:solidFill>
                  <a:srgbClr val="2F20EC"/>
                </a:solidFill>
                <a:latin typeface="Times New Roman" panose="02020603050405020304" pitchFamily="18" charset="0"/>
                <a:cs typeface="Times New Roman" panose="02020603050405020304" pitchFamily="18" charset="0"/>
              </a:rPr>
              <a:t> </a:t>
            </a:r>
            <a:r>
              <a:rPr lang="en-US" sz="2800" b="1" dirty="0" err="1" smtClean="0">
                <a:solidFill>
                  <a:srgbClr val="2F20EC"/>
                </a:solidFill>
                <a:latin typeface="Times New Roman" panose="02020603050405020304" pitchFamily="18" charset="0"/>
                <a:cs typeface="Times New Roman" panose="02020603050405020304" pitchFamily="18" charset="0"/>
              </a:rPr>
              <a:t>dư</a:t>
            </a:r>
            <a:endParaRPr lang="en-US" sz="2800" b="1" dirty="0">
              <a:solidFill>
                <a:srgbClr val="2F20EC"/>
              </a:solidFill>
              <a:latin typeface="Times New Roman" panose="02020603050405020304" pitchFamily="18" charset="0"/>
              <a:cs typeface="Times New Roman" panose="02020603050405020304" pitchFamily="18" charset="0"/>
            </a:endParaRPr>
          </a:p>
        </p:txBody>
      </p:sp>
      <p:grpSp>
        <p:nvGrpSpPr>
          <p:cNvPr id="18" name="Group 17"/>
          <p:cNvGrpSpPr/>
          <p:nvPr/>
        </p:nvGrpSpPr>
        <p:grpSpPr>
          <a:xfrm>
            <a:off x="1357088" y="976630"/>
            <a:ext cx="6695982" cy="4191000"/>
            <a:chOff x="1271714" y="1371600"/>
            <a:chExt cx="6695982" cy="4191000"/>
          </a:xfrm>
        </p:grpSpPr>
        <p:grpSp>
          <p:nvGrpSpPr>
            <p:cNvPr id="19" name="Group 18"/>
            <p:cNvGrpSpPr/>
            <p:nvPr/>
          </p:nvGrpSpPr>
          <p:grpSpPr>
            <a:xfrm>
              <a:off x="1271714" y="1371600"/>
              <a:ext cx="6695982" cy="4114800"/>
              <a:chOff x="1271714" y="1371600"/>
              <a:chExt cx="6695982" cy="4114800"/>
            </a:xfrm>
          </p:grpSpPr>
          <p:cxnSp>
            <p:nvCxnSpPr>
              <p:cNvPr id="24" name="Straight Arrow Connector 23"/>
              <p:cNvCxnSpPr/>
              <p:nvPr/>
            </p:nvCxnSpPr>
            <p:spPr>
              <a:xfrm flipV="1">
                <a:off x="3243296" y="2748566"/>
                <a:ext cx="0" cy="762000"/>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1271714" y="1371600"/>
                <a:ext cx="6695982" cy="4114800"/>
                <a:chOff x="1271714" y="1371600"/>
                <a:chExt cx="6695982" cy="4114800"/>
              </a:xfrm>
            </p:grpSpPr>
            <p:grpSp>
              <p:nvGrpSpPr>
                <p:cNvPr id="26" name="Group 25"/>
                <p:cNvGrpSpPr/>
                <p:nvPr/>
              </p:nvGrpSpPr>
              <p:grpSpPr>
                <a:xfrm>
                  <a:off x="2590800" y="1371600"/>
                  <a:ext cx="3803490" cy="4114800"/>
                  <a:chOff x="2590800" y="2300166"/>
                  <a:chExt cx="3803490" cy="4114800"/>
                </a:xfrm>
              </p:grpSpPr>
              <p:sp>
                <p:nvSpPr>
                  <p:cNvPr id="31" name="Line 7"/>
                  <p:cNvSpPr>
                    <a:spLocks noChangeShapeType="1"/>
                  </p:cNvSpPr>
                  <p:nvPr/>
                </p:nvSpPr>
                <p:spPr bwMode="auto">
                  <a:xfrm>
                    <a:off x="4493174" y="2936956"/>
                    <a:ext cx="1259" cy="3478010"/>
                  </a:xfrm>
                  <a:prstGeom prst="line">
                    <a:avLst/>
                  </a:prstGeom>
                  <a:noFill/>
                  <a:ln w="57150">
                    <a:solidFill>
                      <a:srgbClr val="000000"/>
                    </a:solidFill>
                    <a:round/>
                  </a:ln>
                  <a:extLst>
                    <a:ext uri="{909E8E84-426E-40DD-AFC4-6F175D3DCCD1}">
                      <a14:hiddenFill xmlns:a14="http://schemas.microsoft.com/office/drawing/2010/main">
                        <a:noFill/>
                      </a14:hiddenFill>
                    </a:ext>
                  </a:extLst>
                </p:spPr>
                <p:txBody>
                  <a:bodyPr/>
                  <a:lstStyle/>
                  <a:p>
                    <a:endParaRPr lang="en-US"/>
                  </a:p>
                </p:txBody>
              </p:sp>
              <p:grpSp>
                <p:nvGrpSpPr>
                  <p:cNvPr id="32" name="Group 31"/>
                  <p:cNvGrpSpPr/>
                  <p:nvPr/>
                </p:nvGrpSpPr>
                <p:grpSpPr>
                  <a:xfrm>
                    <a:off x="2590800" y="2300166"/>
                    <a:ext cx="3803490" cy="637933"/>
                    <a:chOff x="2590800" y="2300166"/>
                    <a:chExt cx="3803490" cy="637933"/>
                  </a:xfrm>
                </p:grpSpPr>
                <p:sp>
                  <p:nvSpPr>
                    <p:cNvPr id="33" name="Line 6"/>
                    <p:cNvSpPr>
                      <a:spLocks noChangeShapeType="1"/>
                    </p:cNvSpPr>
                    <p:nvPr/>
                  </p:nvSpPr>
                  <p:spPr bwMode="auto">
                    <a:xfrm>
                      <a:off x="2971023" y="2936956"/>
                      <a:ext cx="3043043" cy="1143"/>
                    </a:xfrm>
                    <a:prstGeom prst="line">
                      <a:avLst/>
                    </a:prstGeom>
                    <a:noFill/>
                    <a:ln w="57150">
                      <a:solidFill>
                        <a:srgbClr val="000000"/>
                      </a:solidFill>
                      <a:round/>
                    </a:ln>
                    <a:extLst>
                      <a:ext uri="{909E8E84-426E-40DD-AFC4-6F175D3DCCD1}">
                        <a14:hiddenFill xmlns:a14="http://schemas.microsoft.com/office/drawing/2010/main">
                          <a:noFill/>
                        </a14:hiddenFill>
                      </a:ext>
                    </a:extLst>
                  </p:spPr>
                  <p:txBody>
                    <a:bodyPr/>
                    <a:lstStyle/>
                    <a:p>
                      <a:endParaRPr lang="en-US"/>
                    </a:p>
                  </p:txBody>
                </p:sp>
                <p:sp>
                  <p:nvSpPr>
                    <p:cNvPr id="34" name="Text Box 8"/>
                    <p:cNvSpPr txBox="1">
                      <a:spLocks noChangeArrowheads="1"/>
                    </p:cNvSpPr>
                    <p:nvPr/>
                  </p:nvSpPr>
                  <p:spPr bwMode="auto">
                    <a:xfrm>
                      <a:off x="4112951" y="2300166"/>
                      <a:ext cx="887607" cy="47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sz="3000" b="1" dirty="0">
                          <a:latin typeface="VNI-Times" pitchFamily="2" charset="0"/>
                          <a:cs typeface="Times New Roman" panose="02020603050405020304" pitchFamily="18" charset="0"/>
                        </a:rPr>
                        <a:t>TK</a:t>
                      </a:r>
                      <a:endParaRPr lang="en-US" sz="3000" b="1" dirty="0">
                        <a:latin typeface="Arial" panose="020B0604020202020204" pitchFamily="34" charset="0"/>
                      </a:endParaRPr>
                    </a:p>
                  </p:txBody>
                </p:sp>
                <p:sp>
                  <p:nvSpPr>
                    <p:cNvPr id="35" name="Text Box 9"/>
                    <p:cNvSpPr txBox="1">
                      <a:spLocks noChangeArrowheads="1"/>
                    </p:cNvSpPr>
                    <p:nvPr/>
                  </p:nvSpPr>
                  <p:spPr bwMode="auto">
                    <a:xfrm>
                      <a:off x="5506683" y="2300166"/>
                      <a:ext cx="887607" cy="47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sz="3000" b="1" dirty="0" err="1">
                          <a:latin typeface="VNI-Times" pitchFamily="2" charset="0"/>
                          <a:cs typeface="Times New Roman" panose="02020603050405020304" pitchFamily="18" charset="0"/>
                        </a:rPr>
                        <a:t>C</a:t>
                      </a:r>
                      <a:r>
                        <a:rPr lang="en-US" sz="3000" b="1" dirty="0" err="1">
                          <a:latin typeface="Times New Roman" panose="02020603050405020304" pitchFamily="18" charset="0"/>
                          <a:cs typeface="Times New Roman" panose="02020603050405020304" pitchFamily="18" charset="0"/>
                        </a:rPr>
                        <a:t>ó</a:t>
                      </a:r>
                      <a:endParaRPr lang="en-US" sz="3000" b="1" dirty="0">
                        <a:latin typeface="Arial" panose="020B0604020202020204" pitchFamily="34" charset="0"/>
                      </a:endParaRPr>
                    </a:p>
                  </p:txBody>
                </p:sp>
                <p:sp>
                  <p:nvSpPr>
                    <p:cNvPr id="36" name="Text Box 10"/>
                    <p:cNvSpPr txBox="1">
                      <a:spLocks noChangeArrowheads="1"/>
                    </p:cNvSpPr>
                    <p:nvPr/>
                  </p:nvSpPr>
                  <p:spPr bwMode="auto">
                    <a:xfrm>
                      <a:off x="2590800" y="2300166"/>
                      <a:ext cx="887607" cy="47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sz="3000" b="1" dirty="0">
                          <a:latin typeface="VNI-Times" pitchFamily="2" charset="0"/>
                          <a:cs typeface="Times New Roman" panose="02020603050405020304" pitchFamily="18" charset="0"/>
                        </a:rPr>
                        <a:t>N</a:t>
                      </a:r>
                      <a:r>
                        <a:rPr lang="vi-VN" sz="3000" b="1" dirty="0">
                          <a:latin typeface="Times New Roman" panose="02020603050405020304" pitchFamily="18" charset="0"/>
                          <a:cs typeface="Times New Roman" panose="02020603050405020304" pitchFamily="18" charset="0"/>
                        </a:rPr>
                        <a:t>ợ</a:t>
                      </a:r>
                      <a:endParaRPr lang="vi-VN" sz="3000" b="1" dirty="0">
                        <a:latin typeface="Arial" panose="020B0604020202020204" pitchFamily="34" charset="0"/>
                      </a:endParaRPr>
                    </a:p>
                  </p:txBody>
                </p:sp>
              </p:grpSp>
            </p:grpSp>
            <p:sp>
              <p:nvSpPr>
                <p:cNvPr id="27" name="Line 6"/>
                <p:cNvSpPr>
                  <a:spLocks noChangeShapeType="1"/>
                </p:cNvSpPr>
                <p:nvPr/>
              </p:nvSpPr>
              <p:spPr bwMode="auto">
                <a:xfrm>
                  <a:off x="2971800" y="4267200"/>
                  <a:ext cx="3043043" cy="1143"/>
                </a:xfrm>
                <a:prstGeom prst="line">
                  <a:avLst/>
                </a:prstGeom>
                <a:noFill/>
                <a:ln w="57150">
                  <a:solidFill>
                    <a:srgbClr val="000000"/>
                  </a:solidFill>
                  <a:round/>
                </a:ln>
                <a:extLst>
                  <a:ext uri="{909E8E84-426E-40DD-AFC4-6F175D3DCCD1}">
                    <a14:hiddenFill xmlns:a14="http://schemas.microsoft.com/office/drawing/2010/main">
                      <a:noFill/>
                    </a14:hiddenFill>
                  </a:ext>
                </a:extLst>
              </p:spPr>
              <p:txBody>
                <a:bodyPr/>
                <a:lstStyle/>
                <a:p>
                  <a:endParaRPr lang="en-US"/>
                </a:p>
              </p:txBody>
            </p:sp>
            <p:sp>
              <p:nvSpPr>
                <p:cNvPr id="28" name="Line 6"/>
                <p:cNvSpPr>
                  <a:spLocks noChangeShapeType="1"/>
                </p:cNvSpPr>
                <p:nvPr/>
              </p:nvSpPr>
              <p:spPr bwMode="auto">
                <a:xfrm>
                  <a:off x="3017431" y="4953000"/>
                  <a:ext cx="3043043" cy="1143"/>
                </a:xfrm>
                <a:prstGeom prst="line">
                  <a:avLst/>
                </a:prstGeom>
                <a:noFill/>
                <a:ln w="57150">
                  <a:solidFill>
                    <a:srgbClr val="000000"/>
                  </a:solidFill>
                  <a:round/>
                </a:ln>
                <a:extLst>
                  <a:ext uri="{909E8E84-426E-40DD-AFC4-6F175D3DCCD1}">
                    <a14:hiddenFill xmlns:a14="http://schemas.microsoft.com/office/drawing/2010/main">
                      <a:noFill/>
                    </a14:hiddenFill>
                  </a:ext>
                </a:extLst>
              </p:spPr>
              <p:txBody>
                <a:bodyPr/>
                <a:lstStyle/>
                <a:p>
                  <a:endParaRPr lang="en-US"/>
                </a:p>
              </p:txBody>
            </p:sp>
            <p:sp>
              <p:nvSpPr>
                <p:cNvPr id="29" name="Text Box 11"/>
                <p:cNvSpPr txBox="1">
                  <a:spLocks noChangeArrowheads="1"/>
                </p:cNvSpPr>
                <p:nvPr/>
              </p:nvSpPr>
              <p:spPr bwMode="auto">
                <a:xfrm>
                  <a:off x="1271714" y="4343400"/>
                  <a:ext cx="3146813" cy="479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sz="3000" b="1" smtClean="0">
                      <a:solidFill>
                        <a:srgbClr val="2F20EC"/>
                      </a:solidFill>
                      <a:latin typeface="Times New Roman" panose="02020603050405020304" pitchFamily="18" charset="0"/>
                      <a:cs typeface="Times New Roman" panose="02020603050405020304" pitchFamily="18" charset="0"/>
                    </a:rPr>
                    <a:t>Số phát sinh xxx</a:t>
                  </a:r>
                  <a:endParaRPr lang="en-US" sz="3000" b="1" dirty="0">
                    <a:solidFill>
                      <a:srgbClr val="2F20EC"/>
                    </a:solidFill>
                    <a:latin typeface="Times New Roman" panose="02020603050405020304" pitchFamily="18" charset="0"/>
                    <a:cs typeface="Times New Roman" panose="02020603050405020304" pitchFamily="18" charset="0"/>
                  </a:endParaRPr>
                </a:p>
              </p:txBody>
            </p:sp>
            <p:sp>
              <p:nvSpPr>
                <p:cNvPr id="30" name="Text Box 11"/>
                <p:cNvSpPr txBox="1">
                  <a:spLocks noChangeArrowheads="1"/>
                </p:cNvSpPr>
                <p:nvPr/>
              </p:nvSpPr>
              <p:spPr bwMode="auto">
                <a:xfrm>
                  <a:off x="4820883" y="4343400"/>
                  <a:ext cx="3146813" cy="479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sz="3000" b="1" smtClean="0">
                      <a:solidFill>
                        <a:srgbClr val="2F20EC"/>
                      </a:solidFill>
                      <a:latin typeface="VNI-Times" pitchFamily="2" charset="0"/>
                      <a:cs typeface="Times New Roman" panose="02020603050405020304" pitchFamily="18" charset="0"/>
                    </a:rPr>
                    <a:t>Số </a:t>
                  </a:r>
                  <a:r>
                    <a:rPr lang="en-US" sz="3000" b="1">
                      <a:solidFill>
                        <a:srgbClr val="2F20EC"/>
                      </a:solidFill>
                      <a:latin typeface="Times New Roman" panose="02020603050405020304" pitchFamily="18" charset="0"/>
                      <a:cs typeface="Times New Roman" panose="02020603050405020304" pitchFamily="18" charset="0"/>
                    </a:rPr>
                    <a:t>phát </a:t>
                  </a:r>
                  <a:r>
                    <a:rPr lang="en-US" sz="3000" b="1" smtClean="0">
                      <a:solidFill>
                        <a:srgbClr val="2F20EC"/>
                      </a:solidFill>
                      <a:latin typeface="Times New Roman" panose="02020603050405020304" pitchFamily="18" charset="0"/>
                      <a:cs typeface="Times New Roman" panose="02020603050405020304" pitchFamily="18" charset="0"/>
                    </a:rPr>
                    <a:t>sinh xxx</a:t>
                  </a:r>
                  <a:endParaRPr lang="en-US" sz="3000" b="1" dirty="0">
                    <a:solidFill>
                      <a:srgbClr val="2F20EC"/>
                    </a:solidFill>
                    <a:latin typeface="Arial" panose="020B0604020202020204" pitchFamily="34" charset="0"/>
                  </a:endParaRPr>
                </a:p>
              </p:txBody>
            </p:sp>
          </p:grpSp>
        </p:grpSp>
        <p:sp>
          <p:nvSpPr>
            <p:cNvPr id="20" name="Text Box 14"/>
            <p:cNvSpPr txBox="1">
              <a:spLocks noChangeArrowheads="1"/>
            </p:cNvSpPr>
            <p:nvPr/>
          </p:nvSpPr>
          <p:spPr bwMode="auto">
            <a:xfrm>
              <a:off x="4886277" y="2748566"/>
              <a:ext cx="152089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endParaRPr lang="en-US" sz="3000" b="1" dirty="0">
                <a:solidFill>
                  <a:srgbClr val="2F20EC"/>
                </a:solidFill>
                <a:latin typeface="Arial" panose="020B0604020202020204" pitchFamily="34" charset="0"/>
              </a:endParaRPr>
            </a:p>
          </p:txBody>
        </p:sp>
        <p:grpSp>
          <p:nvGrpSpPr>
            <p:cNvPr id="21" name="Group 20"/>
            <p:cNvGrpSpPr/>
            <p:nvPr/>
          </p:nvGrpSpPr>
          <p:grpSpPr>
            <a:xfrm>
              <a:off x="4189151" y="5029200"/>
              <a:ext cx="614557" cy="533400"/>
              <a:chOff x="4189151" y="4876800"/>
              <a:chExt cx="614557" cy="533400"/>
            </a:xfrm>
          </p:grpSpPr>
          <p:cxnSp>
            <p:nvCxnSpPr>
              <p:cNvPr id="22" name="Straight Connector 21"/>
              <p:cNvCxnSpPr/>
              <p:nvPr/>
            </p:nvCxnSpPr>
            <p:spPr>
              <a:xfrm>
                <a:off x="4191000" y="4876800"/>
                <a:ext cx="612708" cy="53340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flipH="1">
                <a:off x="4189151" y="4876800"/>
                <a:ext cx="611449" cy="457200"/>
              </a:xfrm>
              <a:prstGeom prst="line">
                <a:avLst/>
              </a:prstGeom>
              <a:ln w="76200"/>
            </p:spPr>
            <p:style>
              <a:lnRef idx="1">
                <a:schemeClr val="accent1"/>
              </a:lnRef>
              <a:fillRef idx="0">
                <a:schemeClr val="accent1"/>
              </a:fillRef>
              <a:effectRef idx="0">
                <a:schemeClr val="accent1"/>
              </a:effectRef>
              <a:fontRef idx="minor">
                <a:schemeClr val="tx1"/>
              </a:fontRef>
            </p:style>
          </p:cxnSp>
        </p:grpSp>
      </p:grpSp>
      <p:cxnSp>
        <p:nvCxnSpPr>
          <p:cNvPr id="17" name="Straight Arrow Connector 16"/>
          <p:cNvCxnSpPr/>
          <p:nvPr/>
        </p:nvCxnSpPr>
        <p:spPr>
          <a:xfrm>
            <a:off x="5345306" y="1901190"/>
            <a:ext cx="0" cy="809868"/>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
        <p:nvSpPr>
          <p:cNvPr id="6" name="Text Box 5"/>
          <p:cNvSpPr txBox="1"/>
          <p:nvPr/>
        </p:nvSpPr>
        <p:spPr>
          <a:xfrm>
            <a:off x="5092065" y="2880360"/>
            <a:ext cx="2351405" cy="583565"/>
          </a:xfrm>
          <a:prstGeom prst="rect">
            <a:avLst/>
          </a:prstGeom>
          <a:noFill/>
        </p:spPr>
        <p:txBody>
          <a:bodyPr wrap="square" rtlCol="0">
            <a:spAutoFit/>
          </a:bodyPr>
          <a:lstStyle/>
          <a:p>
            <a:r>
              <a:rPr lang="en-US" sz="3200" b="1">
                <a:latin typeface="Times New Roman" panose="02020603050405020304" pitchFamily="18" charset="0"/>
                <a:cs typeface="Times New Roman" panose="02020603050405020304" pitchFamily="18" charset="0"/>
              </a:rPr>
              <a:t>Kết chuyển</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ppt_x"/>
                                          </p:val>
                                        </p:tav>
                                        <p:tav tm="100000">
                                          <p:val>
                                            <p:strVal val="#ppt_x"/>
                                          </p:val>
                                        </p:tav>
                                      </p:tavLst>
                                    </p:anim>
                                    <p:anim calcmode="lin" valueType="num">
                                      <p:cBhvr additive="base">
                                        <p:cTn id="12" dur="500" fill="hold"/>
                                        <p:tgtEl>
                                          <p:spTgt spid="1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additive="base">
                                        <p:cTn id="15"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6"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latin typeface="Times New Roman" panose="02020603050405020304" pitchFamily="18" charset="0"/>
                <a:cs typeface="Times New Roman" panose="02020603050405020304" pitchFamily="18" charset="0"/>
              </a:rPr>
              <a:t>Ví</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dụ</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219200" y="1447800"/>
            <a:ext cx="7714488" cy="4800600"/>
          </a:xfrm>
        </p:spPr>
        <p:txBody>
          <a:bodyPr>
            <a:normAutofit fontScale="92500"/>
          </a:bodyPr>
          <a:lstStyle/>
          <a:p>
            <a:pPr marL="0" indent="0" algn="just">
              <a:buNone/>
            </a:pPr>
            <a:r>
              <a:rPr lang="en-US" dirty="0">
                <a:latin typeface="Times New Roman" panose="02020603050405020304" pitchFamily="18" charset="0"/>
                <a:cs typeface="Times New Roman" panose="02020603050405020304" pitchFamily="18" charset="0"/>
              </a:rPr>
              <a:t>Chi phí quản lý doanh nghiệp trong tháng 1/N như sau:</a:t>
            </a:r>
          </a:p>
          <a:p>
            <a:pPr marL="0" indent="0" algn="just">
              <a:buNone/>
            </a:pPr>
            <a:r>
              <a:rPr lang="en-US" dirty="0">
                <a:latin typeface="Times New Roman" panose="02020603050405020304" pitchFamily="18" charset="0"/>
                <a:cs typeface="Times New Roman" panose="02020603050405020304" pitchFamily="18" charset="0"/>
              </a:rPr>
              <a:t>- Ngày 2/1 chi tiền mặt mua VPP 10tr dùng cho bộ phận kế toán</a:t>
            </a:r>
          </a:p>
          <a:p>
            <a:pPr marL="0" indent="0" algn="just">
              <a:buNone/>
            </a:pPr>
            <a:r>
              <a:rPr lang="en-US" dirty="0">
                <a:latin typeface="Times New Roman" panose="02020603050405020304" pitchFamily="18" charset="0"/>
                <a:cs typeface="Times New Roman" panose="02020603050405020304" pitchFamily="18" charset="0"/>
              </a:rPr>
              <a:t> -Ngày 12/1 trả tiền điện cho khối văn phòng 12tr</a:t>
            </a:r>
          </a:p>
          <a:p>
            <a:pPr marL="0" indent="0" algn="just">
              <a:buNone/>
            </a:pPr>
            <a:r>
              <a:rPr lang="en-US" dirty="0">
                <a:latin typeface="Times New Roman" panose="02020603050405020304" pitchFamily="18" charset="0"/>
                <a:cs typeface="Times New Roman" panose="02020603050405020304" pitchFamily="18" charset="0"/>
              </a:rPr>
              <a:t>- Ngày 31/1 trả lương cho khối văn phòng 60tr</a:t>
            </a:r>
          </a:p>
          <a:p>
            <a:pPr marL="0" indent="0" algn="just">
              <a:buNone/>
            </a:pPr>
            <a:r>
              <a:rPr lang="en-US" dirty="0">
                <a:latin typeface="Times New Roman" panose="02020603050405020304" pitchFamily="18" charset="0"/>
                <a:cs typeface="Times New Roman" panose="02020603050405020304" pitchFamily="18" charset="0"/>
              </a:rPr>
              <a:t>- 31/1 Kết chuyển chi phí QLDN</a:t>
            </a:r>
          </a:p>
          <a:p>
            <a:pPr marL="0" indent="0" algn="just">
              <a:buNone/>
            </a:pPr>
            <a:r>
              <a:rPr lang="en-US" dirty="0">
                <a:latin typeface="Times New Roman" panose="02020603050405020304" pitchFamily="18" charset="0"/>
                <a:cs typeface="Times New Roman" panose="02020603050405020304" pitchFamily="18" charset="0"/>
              </a:rPr>
              <a:t>-&gt; Ghi vào TK chi phí quản lý DN ?</a:t>
            </a:r>
          </a:p>
          <a:p>
            <a:pPr marL="0" indent="0" algn="just">
              <a:buNone/>
            </a:pPr>
            <a:endParaRPr lang="en-US"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90600" y="1143000"/>
            <a:ext cx="8153400" cy="685800"/>
          </a:xfrm>
        </p:spPr>
        <p:txBody>
          <a:bodyPr>
            <a:normAutofit fontScale="92500"/>
          </a:bodyPr>
          <a:lstStyle/>
          <a:p>
            <a:pPr marL="0" indent="0">
              <a:buNone/>
            </a:pPr>
            <a:r>
              <a:rPr lang="en-US" b="1" dirty="0" smtClean="0">
                <a:solidFill>
                  <a:srgbClr val="2F20EC"/>
                </a:solidFill>
                <a:latin typeface="Times New Roman" panose="02020603050405020304" pitchFamily="18" charset="0"/>
                <a:cs typeface="Times New Roman" panose="02020603050405020304" pitchFamily="18" charset="0"/>
              </a:rPr>
              <a:t>e. </a:t>
            </a:r>
            <a:r>
              <a:rPr lang="en-US" b="1" dirty="0" err="1">
                <a:solidFill>
                  <a:srgbClr val="2F20EC"/>
                </a:solidFill>
                <a:latin typeface="Times New Roman" panose="02020603050405020304" pitchFamily="18" charset="0"/>
                <a:cs typeface="Times New Roman" panose="02020603050405020304" pitchFamily="18" charset="0"/>
              </a:rPr>
              <a:t>Tài</a:t>
            </a:r>
            <a:r>
              <a:rPr lang="en-US" b="1" dirty="0">
                <a:solidFill>
                  <a:srgbClr val="2F20EC"/>
                </a:solidFill>
                <a:latin typeface="Times New Roman" panose="02020603050405020304" pitchFamily="18" charset="0"/>
                <a:cs typeface="Times New Roman" panose="02020603050405020304" pitchFamily="18" charset="0"/>
              </a:rPr>
              <a:t> </a:t>
            </a:r>
            <a:r>
              <a:rPr lang="en-US" b="1" dirty="0" err="1">
                <a:solidFill>
                  <a:srgbClr val="2F20EC"/>
                </a:solidFill>
                <a:latin typeface="Times New Roman" panose="02020603050405020304" pitchFamily="18" charset="0"/>
                <a:cs typeface="Times New Roman" panose="02020603050405020304" pitchFamily="18" charset="0"/>
              </a:rPr>
              <a:t>khoản</a:t>
            </a:r>
            <a:r>
              <a:rPr lang="en-US" b="1" dirty="0">
                <a:solidFill>
                  <a:srgbClr val="2F20EC"/>
                </a:solidFill>
                <a:latin typeface="Times New Roman" panose="02020603050405020304" pitchFamily="18" charset="0"/>
                <a:cs typeface="Times New Roman" panose="02020603050405020304" pitchFamily="18" charset="0"/>
              </a:rPr>
              <a:t> </a:t>
            </a:r>
            <a:r>
              <a:rPr lang="en-US" b="1" dirty="0" err="1" smtClean="0">
                <a:solidFill>
                  <a:srgbClr val="2F20EC"/>
                </a:solidFill>
                <a:latin typeface="Times New Roman" panose="02020603050405020304" pitchFamily="18" charset="0"/>
                <a:cs typeface="Times New Roman" panose="02020603050405020304" pitchFamily="18" charset="0"/>
              </a:rPr>
              <a:t>xác</a:t>
            </a:r>
            <a:r>
              <a:rPr lang="en-US" b="1" dirty="0" smtClean="0">
                <a:solidFill>
                  <a:srgbClr val="2F20EC"/>
                </a:solidFill>
                <a:latin typeface="Times New Roman" panose="02020603050405020304" pitchFamily="18" charset="0"/>
                <a:cs typeface="Times New Roman" panose="02020603050405020304" pitchFamily="18" charset="0"/>
              </a:rPr>
              <a:t> </a:t>
            </a:r>
            <a:r>
              <a:rPr lang="en-US" b="1" dirty="0" err="1" smtClean="0">
                <a:solidFill>
                  <a:srgbClr val="2F20EC"/>
                </a:solidFill>
                <a:latin typeface="Times New Roman" panose="02020603050405020304" pitchFamily="18" charset="0"/>
                <a:cs typeface="Times New Roman" panose="02020603050405020304" pitchFamily="18" charset="0"/>
              </a:rPr>
              <a:t>định</a:t>
            </a:r>
            <a:r>
              <a:rPr lang="en-US" b="1" dirty="0" smtClean="0">
                <a:solidFill>
                  <a:srgbClr val="2F20EC"/>
                </a:solidFill>
                <a:latin typeface="Times New Roman" panose="02020603050405020304" pitchFamily="18" charset="0"/>
                <a:cs typeface="Times New Roman" panose="02020603050405020304" pitchFamily="18" charset="0"/>
              </a:rPr>
              <a:t> </a:t>
            </a:r>
            <a:r>
              <a:rPr lang="en-US" b="1" dirty="0" err="1" smtClean="0">
                <a:solidFill>
                  <a:srgbClr val="2F20EC"/>
                </a:solidFill>
                <a:latin typeface="Times New Roman" panose="02020603050405020304" pitchFamily="18" charset="0"/>
                <a:cs typeface="Times New Roman" panose="02020603050405020304" pitchFamily="18" charset="0"/>
              </a:rPr>
              <a:t>kết</a:t>
            </a:r>
            <a:r>
              <a:rPr lang="en-US" b="1" dirty="0" smtClean="0">
                <a:solidFill>
                  <a:srgbClr val="2F20EC"/>
                </a:solidFill>
                <a:latin typeface="Times New Roman" panose="02020603050405020304" pitchFamily="18" charset="0"/>
                <a:cs typeface="Times New Roman" panose="02020603050405020304" pitchFamily="18" charset="0"/>
              </a:rPr>
              <a:t> </a:t>
            </a:r>
            <a:r>
              <a:rPr lang="en-US" b="1" dirty="0" err="1" smtClean="0">
                <a:solidFill>
                  <a:srgbClr val="2F20EC"/>
                </a:solidFill>
                <a:latin typeface="Times New Roman" panose="02020603050405020304" pitchFamily="18" charset="0"/>
                <a:cs typeface="Times New Roman" panose="02020603050405020304" pitchFamily="18" charset="0"/>
              </a:rPr>
              <a:t>quả</a:t>
            </a:r>
            <a:r>
              <a:rPr lang="en-US" b="1" dirty="0" smtClean="0">
                <a:solidFill>
                  <a:srgbClr val="2F20EC"/>
                </a:solidFill>
                <a:latin typeface="Times New Roman" panose="02020603050405020304" pitchFamily="18" charset="0"/>
                <a:cs typeface="Times New Roman" panose="02020603050405020304" pitchFamily="18" charset="0"/>
              </a:rPr>
              <a:t> </a:t>
            </a:r>
            <a:r>
              <a:rPr lang="en-US" b="1" dirty="0" err="1" smtClean="0">
                <a:solidFill>
                  <a:srgbClr val="2F20EC"/>
                </a:solidFill>
                <a:latin typeface="Times New Roman" panose="02020603050405020304" pitchFamily="18" charset="0"/>
                <a:cs typeface="Times New Roman" panose="02020603050405020304" pitchFamily="18" charset="0"/>
              </a:rPr>
              <a:t>kinh</a:t>
            </a:r>
            <a:r>
              <a:rPr lang="en-US" b="1" dirty="0" smtClean="0">
                <a:solidFill>
                  <a:srgbClr val="2F20EC"/>
                </a:solidFill>
                <a:latin typeface="Times New Roman" panose="02020603050405020304" pitchFamily="18" charset="0"/>
                <a:cs typeface="Times New Roman" panose="02020603050405020304" pitchFamily="18" charset="0"/>
              </a:rPr>
              <a:t> </a:t>
            </a:r>
            <a:r>
              <a:rPr lang="en-US" b="1" dirty="0" err="1" smtClean="0">
                <a:solidFill>
                  <a:srgbClr val="2F20EC"/>
                </a:solidFill>
                <a:latin typeface="Times New Roman" panose="02020603050405020304" pitchFamily="18" charset="0"/>
                <a:cs typeface="Times New Roman" panose="02020603050405020304" pitchFamily="18" charset="0"/>
              </a:rPr>
              <a:t>doanh</a:t>
            </a:r>
            <a:r>
              <a:rPr lang="en-US" b="1" dirty="0" smtClean="0">
                <a:solidFill>
                  <a:srgbClr val="2F20EC"/>
                </a:solidFill>
                <a:latin typeface="Times New Roman" panose="02020603050405020304" pitchFamily="18" charset="0"/>
                <a:cs typeface="Times New Roman" panose="02020603050405020304" pitchFamily="18" charset="0"/>
              </a:rPr>
              <a:t> </a:t>
            </a:r>
            <a:r>
              <a:rPr lang="en-US" b="1" dirty="0">
                <a:solidFill>
                  <a:srgbClr val="2F20EC"/>
                </a:solidFill>
                <a:latin typeface="Times New Roman" panose="02020603050405020304" pitchFamily="18" charset="0"/>
                <a:cs typeface="Times New Roman" panose="02020603050405020304" pitchFamily="18" charset="0"/>
              </a:rPr>
              <a:t>(</a:t>
            </a:r>
            <a:r>
              <a:rPr lang="en-US" b="1" dirty="0" smtClean="0">
                <a:solidFill>
                  <a:srgbClr val="2F20EC"/>
                </a:solidFill>
                <a:latin typeface="Times New Roman" panose="02020603050405020304" pitchFamily="18" charset="0"/>
                <a:cs typeface="Times New Roman" panose="02020603050405020304" pitchFamily="18" charset="0"/>
              </a:rPr>
              <a:t>L9):</a:t>
            </a:r>
          </a:p>
          <a:p>
            <a:pPr marL="0" indent="0">
              <a:buNone/>
            </a:pPr>
            <a:endParaRPr lang="en-US" dirty="0">
              <a:latin typeface="Times New Roman" panose="02020603050405020304" pitchFamily="18" charset="0"/>
              <a:cs typeface="Times New Roman" panose="02020603050405020304" pitchFamily="18" charset="0"/>
            </a:endParaRPr>
          </a:p>
        </p:txBody>
      </p:sp>
      <p:sp>
        <p:nvSpPr>
          <p:cNvPr id="5" name="Line 7"/>
          <p:cNvSpPr>
            <a:spLocks noChangeShapeType="1"/>
          </p:cNvSpPr>
          <p:nvPr/>
        </p:nvSpPr>
        <p:spPr bwMode="auto">
          <a:xfrm>
            <a:off x="4493174" y="3097011"/>
            <a:ext cx="1259" cy="2389389"/>
          </a:xfrm>
          <a:prstGeom prst="line">
            <a:avLst/>
          </a:prstGeom>
          <a:noFill/>
          <a:ln w="57150">
            <a:solidFill>
              <a:srgbClr val="000000"/>
            </a:solidFill>
            <a:round/>
          </a:ln>
          <a:extLst>
            <a:ext uri="{909E8E84-426E-40DD-AFC4-6F175D3DCCD1}">
              <a14:hiddenFill xmlns:a14="http://schemas.microsoft.com/office/drawing/2010/main">
                <a:noFill/>
              </a14:hiddenFill>
            </a:ext>
          </a:extLst>
        </p:spPr>
        <p:txBody>
          <a:bodyPr/>
          <a:lstStyle/>
          <a:p>
            <a:endParaRPr lang="en-US"/>
          </a:p>
        </p:txBody>
      </p:sp>
      <p:sp>
        <p:nvSpPr>
          <p:cNvPr id="6" name="Line 6"/>
          <p:cNvSpPr>
            <a:spLocks noChangeShapeType="1"/>
          </p:cNvSpPr>
          <p:nvPr/>
        </p:nvSpPr>
        <p:spPr bwMode="auto">
          <a:xfrm>
            <a:off x="2971023" y="3097011"/>
            <a:ext cx="3043043" cy="1143"/>
          </a:xfrm>
          <a:prstGeom prst="line">
            <a:avLst/>
          </a:prstGeom>
          <a:noFill/>
          <a:ln w="57150">
            <a:solidFill>
              <a:srgbClr val="000000"/>
            </a:solidFill>
            <a:round/>
          </a:ln>
          <a:extLst>
            <a:ext uri="{909E8E84-426E-40DD-AFC4-6F175D3DCCD1}">
              <a14:hiddenFill xmlns:a14="http://schemas.microsoft.com/office/drawing/2010/main">
                <a:noFill/>
              </a14:hiddenFill>
            </a:ext>
          </a:extLst>
        </p:spPr>
        <p:txBody>
          <a:bodyPr/>
          <a:lstStyle/>
          <a:p>
            <a:endParaRPr lang="en-US"/>
          </a:p>
        </p:txBody>
      </p:sp>
      <p:sp>
        <p:nvSpPr>
          <p:cNvPr id="7" name="Text Box 8"/>
          <p:cNvSpPr txBox="1">
            <a:spLocks noChangeArrowheads="1"/>
          </p:cNvSpPr>
          <p:nvPr/>
        </p:nvSpPr>
        <p:spPr bwMode="auto">
          <a:xfrm>
            <a:off x="4112951" y="2460221"/>
            <a:ext cx="887607" cy="47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sz="3000" b="1" dirty="0">
                <a:latin typeface="VNI-Times" pitchFamily="2" charset="0"/>
                <a:cs typeface="Times New Roman" panose="02020603050405020304" pitchFamily="18" charset="0"/>
              </a:rPr>
              <a:t>TK</a:t>
            </a:r>
            <a:endParaRPr lang="en-US" sz="3000" b="1" dirty="0">
              <a:latin typeface="Arial" panose="020B0604020202020204" pitchFamily="34" charset="0"/>
            </a:endParaRPr>
          </a:p>
        </p:txBody>
      </p:sp>
      <p:sp>
        <p:nvSpPr>
          <p:cNvPr id="8" name="Text Box 9"/>
          <p:cNvSpPr txBox="1">
            <a:spLocks noChangeArrowheads="1"/>
          </p:cNvSpPr>
          <p:nvPr/>
        </p:nvSpPr>
        <p:spPr bwMode="auto">
          <a:xfrm>
            <a:off x="5506683" y="2460221"/>
            <a:ext cx="887607" cy="47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sz="3000" b="1" dirty="0" err="1">
                <a:latin typeface="VNI-Times" pitchFamily="2" charset="0"/>
                <a:cs typeface="Times New Roman" panose="02020603050405020304" pitchFamily="18" charset="0"/>
              </a:rPr>
              <a:t>C</a:t>
            </a:r>
            <a:r>
              <a:rPr lang="en-US" sz="3000" b="1" dirty="0" err="1">
                <a:latin typeface="Times New Roman" panose="02020603050405020304" pitchFamily="18" charset="0"/>
                <a:cs typeface="Times New Roman" panose="02020603050405020304" pitchFamily="18" charset="0"/>
              </a:rPr>
              <a:t>ó</a:t>
            </a:r>
            <a:endParaRPr lang="en-US" sz="3000" b="1" dirty="0">
              <a:latin typeface="Arial" panose="020B0604020202020204" pitchFamily="34" charset="0"/>
            </a:endParaRPr>
          </a:p>
        </p:txBody>
      </p:sp>
      <p:sp>
        <p:nvSpPr>
          <p:cNvPr id="9" name="Text Box 10"/>
          <p:cNvSpPr txBox="1">
            <a:spLocks noChangeArrowheads="1"/>
          </p:cNvSpPr>
          <p:nvPr/>
        </p:nvSpPr>
        <p:spPr bwMode="auto">
          <a:xfrm>
            <a:off x="2590800" y="2460221"/>
            <a:ext cx="887607" cy="47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sz="3000" b="1" dirty="0">
                <a:latin typeface="VNI-Times" pitchFamily="2" charset="0"/>
                <a:cs typeface="Times New Roman" panose="02020603050405020304" pitchFamily="18" charset="0"/>
              </a:rPr>
              <a:t>N</a:t>
            </a:r>
            <a:r>
              <a:rPr lang="vi-VN" sz="3000" b="1" dirty="0">
                <a:latin typeface="Times New Roman" panose="02020603050405020304" pitchFamily="18" charset="0"/>
                <a:cs typeface="Times New Roman" panose="02020603050405020304" pitchFamily="18" charset="0"/>
              </a:rPr>
              <a:t>ợ</a:t>
            </a:r>
            <a:endParaRPr lang="vi-VN" sz="3000" b="1" dirty="0">
              <a:latin typeface="Arial" panose="020B0604020202020204" pitchFamily="34" charset="0"/>
            </a:endParaRPr>
          </a:p>
        </p:txBody>
      </p:sp>
      <p:sp>
        <p:nvSpPr>
          <p:cNvPr id="10" name="Text Box 14"/>
          <p:cNvSpPr txBox="1">
            <a:spLocks noChangeArrowheads="1"/>
          </p:cNvSpPr>
          <p:nvPr/>
        </p:nvSpPr>
        <p:spPr bwMode="auto">
          <a:xfrm>
            <a:off x="4803708" y="3352800"/>
            <a:ext cx="243529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2400" b="1" smtClean="0">
                <a:solidFill>
                  <a:srgbClr val="2F20EC"/>
                </a:solidFill>
                <a:latin typeface="Times New Roman" panose="02020603050405020304" pitchFamily="18" charset="0"/>
                <a:cs typeface="Times New Roman" panose="02020603050405020304" pitchFamily="18" charset="0"/>
              </a:rPr>
              <a:t>- K/c doanh thu và thu nhập;</a:t>
            </a:r>
          </a:p>
          <a:p>
            <a:r>
              <a:rPr lang="en-US" sz="2400" b="1" smtClean="0">
                <a:solidFill>
                  <a:srgbClr val="2F20EC"/>
                </a:solidFill>
                <a:latin typeface="Times New Roman" panose="02020603050405020304" pitchFamily="18" charset="0"/>
                <a:cs typeface="Times New Roman" panose="02020603050405020304" pitchFamily="18" charset="0"/>
              </a:rPr>
              <a:t>- K/c lỗ</a:t>
            </a:r>
            <a:endParaRPr lang="en-US" sz="2400" b="1" dirty="0">
              <a:solidFill>
                <a:srgbClr val="2F20EC"/>
              </a:solidFill>
              <a:latin typeface="Times New Roman" panose="02020603050405020304" pitchFamily="18" charset="0"/>
              <a:cs typeface="Times New Roman" panose="02020603050405020304" pitchFamily="18" charset="0"/>
            </a:endParaRPr>
          </a:p>
        </p:txBody>
      </p:sp>
      <p:grpSp>
        <p:nvGrpSpPr>
          <p:cNvPr id="12" name="Group 11"/>
          <p:cNvGrpSpPr/>
          <p:nvPr/>
        </p:nvGrpSpPr>
        <p:grpSpPr>
          <a:xfrm>
            <a:off x="4189151" y="4876800"/>
            <a:ext cx="614557" cy="533400"/>
            <a:chOff x="4189151" y="4876800"/>
            <a:chExt cx="614557" cy="533400"/>
          </a:xfrm>
        </p:grpSpPr>
        <p:cxnSp>
          <p:nvCxnSpPr>
            <p:cNvPr id="13" name="Straight Connector 12"/>
            <p:cNvCxnSpPr/>
            <p:nvPr/>
          </p:nvCxnSpPr>
          <p:spPr>
            <a:xfrm>
              <a:off x="4191000" y="4876800"/>
              <a:ext cx="612708" cy="53340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H="1">
              <a:off x="4189151" y="4876800"/>
              <a:ext cx="611449" cy="457200"/>
            </a:xfrm>
            <a:prstGeom prst="line">
              <a:avLst/>
            </a:prstGeom>
            <a:ln w="76200"/>
          </p:spPr>
          <p:style>
            <a:lnRef idx="1">
              <a:schemeClr val="accent1"/>
            </a:lnRef>
            <a:fillRef idx="0">
              <a:schemeClr val="accent1"/>
            </a:fillRef>
            <a:effectRef idx="0">
              <a:schemeClr val="accent1"/>
            </a:effectRef>
            <a:fontRef idx="minor">
              <a:schemeClr val="tx1"/>
            </a:fontRef>
          </p:style>
        </p:cxnSp>
      </p:grpSp>
      <p:sp>
        <p:nvSpPr>
          <p:cNvPr id="15" name="Text Box 15"/>
          <p:cNvSpPr txBox="1">
            <a:spLocks noChangeArrowheads="1"/>
          </p:cNvSpPr>
          <p:nvPr/>
        </p:nvSpPr>
        <p:spPr bwMode="auto">
          <a:xfrm>
            <a:off x="1066800" y="5877580"/>
            <a:ext cx="8305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spcBef>
                <a:spcPct val="50000"/>
              </a:spcBef>
            </a:pPr>
            <a:r>
              <a:rPr lang="en-US" sz="2800" b="1" dirty="0" err="1" smtClean="0">
                <a:solidFill>
                  <a:srgbClr val="2F20EC"/>
                </a:solidFill>
                <a:latin typeface="Times New Roman" panose="02020603050405020304" pitchFamily="18" charset="0"/>
                <a:cs typeface="Times New Roman" panose="02020603050405020304" pitchFamily="18" charset="0"/>
              </a:rPr>
              <a:t>Tài</a:t>
            </a:r>
            <a:r>
              <a:rPr lang="en-US" sz="2800" b="1" dirty="0" smtClean="0">
                <a:solidFill>
                  <a:srgbClr val="2F20EC"/>
                </a:solidFill>
                <a:latin typeface="Times New Roman" panose="02020603050405020304" pitchFamily="18" charset="0"/>
                <a:cs typeface="Times New Roman" panose="02020603050405020304" pitchFamily="18" charset="0"/>
              </a:rPr>
              <a:t> </a:t>
            </a:r>
            <a:r>
              <a:rPr lang="en-US" sz="2800" b="1" dirty="0" err="1" smtClean="0">
                <a:solidFill>
                  <a:srgbClr val="2F20EC"/>
                </a:solidFill>
                <a:latin typeface="Times New Roman" panose="02020603050405020304" pitchFamily="18" charset="0"/>
                <a:cs typeface="Times New Roman" panose="02020603050405020304" pitchFamily="18" charset="0"/>
              </a:rPr>
              <a:t>khoản</a:t>
            </a:r>
            <a:r>
              <a:rPr lang="en-US" sz="2800" b="1" dirty="0" smtClean="0">
                <a:solidFill>
                  <a:srgbClr val="2F20EC"/>
                </a:solidFill>
                <a:latin typeface="Times New Roman" panose="02020603050405020304" pitchFamily="18" charset="0"/>
                <a:cs typeface="Times New Roman" panose="02020603050405020304" pitchFamily="18" charset="0"/>
              </a:rPr>
              <a:t> </a:t>
            </a:r>
            <a:r>
              <a:rPr lang="en-US" sz="2800" b="1" dirty="0" err="1" smtClean="0">
                <a:solidFill>
                  <a:srgbClr val="2F20EC"/>
                </a:solidFill>
                <a:latin typeface="Times New Roman" panose="02020603050405020304" pitchFamily="18" charset="0"/>
                <a:cs typeface="Times New Roman" panose="02020603050405020304" pitchFamily="18" charset="0"/>
              </a:rPr>
              <a:t>này</a:t>
            </a:r>
            <a:r>
              <a:rPr lang="en-US" sz="2800" b="1" dirty="0" smtClean="0">
                <a:solidFill>
                  <a:srgbClr val="2F20EC"/>
                </a:solidFill>
                <a:latin typeface="Times New Roman" panose="02020603050405020304" pitchFamily="18" charset="0"/>
                <a:cs typeface="Times New Roman" panose="02020603050405020304" pitchFamily="18" charset="0"/>
              </a:rPr>
              <a:t> </a:t>
            </a:r>
            <a:r>
              <a:rPr lang="en-US" sz="2800" b="1" dirty="0" err="1" smtClean="0">
                <a:solidFill>
                  <a:srgbClr val="2F20EC"/>
                </a:solidFill>
                <a:latin typeface="Times New Roman" panose="02020603050405020304" pitchFamily="18" charset="0"/>
                <a:cs typeface="Times New Roman" panose="02020603050405020304" pitchFamily="18" charset="0"/>
              </a:rPr>
              <a:t>không</a:t>
            </a:r>
            <a:r>
              <a:rPr lang="en-US" sz="2800" b="1" dirty="0" smtClean="0">
                <a:solidFill>
                  <a:srgbClr val="2F20EC"/>
                </a:solidFill>
                <a:latin typeface="Times New Roman" panose="02020603050405020304" pitchFamily="18" charset="0"/>
                <a:cs typeface="Times New Roman" panose="02020603050405020304" pitchFamily="18" charset="0"/>
              </a:rPr>
              <a:t> </a:t>
            </a:r>
            <a:r>
              <a:rPr lang="en-US" sz="2800" b="1" dirty="0" err="1" smtClean="0">
                <a:solidFill>
                  <a:srgbClr val="2F20EC"/>
                </a:solidFill>
                <a:latin typeface="Times New Roman" panose="02020603050405020304" pitchFamily="18" charset="0"/>
                <a:cs typeface="Times New Roman" panose="02020603050405020304" pitchFamily="18" charset="0"/>
              </a:rPr>
              <a:t>có</a:t>
            </a:r>
            <a:r>
              <a:rPr lang="en-US" sz="2800" b="1" dirty="0" smtClean="0">
                <a:solidFill>
                  <a:srgbClr val="2F20EC"/>
                </a:solidFill>
                <a:latin typeface="Times New Roman" panose="02020603050405020304" pitchFamily="18" charset="0"/>
                <a:cs typeface="Times New Roman" panose="02020603050405020304" pitchFamily="18" charset="0"/>
              </a:rPr>
              <a:t> </a:t>
            </a:r>
            <a:r>
              <a:rPr lang="en-US" sz="2800" b="1" dirty="0" err="1" smtClean="0">
                <a:solidFill>
                  <a:srgbClr val="2F20EC"/>
                </a:solidFill>
                <a:latin typeface="Times New Roman" panose="02020603050405020304" pitchFamily="18" charset="0"/>
                <a:cs typeface="Times New Roman" panose="02020603050405020304" pitchFamily="18" charset="0"/>
              </a:rPr>
              <a:t>số</a:t>
            </a:r>
            <a:r>
              <a:rPr lang="en-US" sz="2800" b="1" dirty="0" smtClean="0">
                <a:solidFill>
                  <a:srgbClr val="2F20EC"/>
                </a:solidFill>
                <a:latin typeface="Times New Roman" panose="02020603050405020304" pitchFamily="18" charset="0"/>
                <a:cs typeface="Times New Roman" panose="02020603050405020304" pitchFamily="18" charset="0"/>
              </a:rPr>
              <a:t> </a:t>
            </a:r>
            <a:r>
              <a:rPr lang="en-US" sz="2800" b="1" dirty="0" err="1" smtClean="0">
                <a:solidFill>
                  <a:srgbClr val="2F20EC"/>
                </a:solidFill>
                <a:latin typeface="Times New Roman" panose="02020603050405020304" pitchFamily="18" charset="0"/>
                <a:cs typeface="Times New Roman" panose="02020603050405020304" pitchFamily="18" charset="0"/>
              </a:rPr>
              <a:t>dư</a:t>
            </a:r>
            <a:r>
              <a:rPr lang="en-US" sz="2800" b="1" dirty="0" smtClean="0">
                <a:solidFill>
                  <a:srgbClr val="2F20EC"/>
                </a:solidFill>
                <a:latin typeface="Times New Roman" panose="02020603050405020304" pitchFamily="18" charset="0"/>
                <a:cs typeface="Times New Roman" panose="02020603050405020304" pitchFamily="18" charset="0"/>
              </a:rPr>
              <a:t> </a:t>
            </a:r>
            <a:r>
              <a:rPr lang="en-US" sz="2800" b="1" dirty="0" err="1" smtClean="0">
                <a:solidFill>
                  <a:srgbClr val="2F20EC"/>
                </a:solidFill>
                <a:latin typeface="Times New Roman" panose="02020603050405020304" pitchFamily="18" charset="0"/>
                <a:cs typeface="Times New Roman" panose="02020603050405020304" pitchFamily="18" charset="0"/>
              </a:rPr>
              <a:t>cuối</a:t>
            </a:r>
            <a:r>
              <a:rPr lang="en-US" sz="2800" b="1" dirty="0" smtClean="0">
                <a:solidFill>
                  <a:srgbClr val="2F20EC"/>
                </a:solidFill>
                <a:latin typeface="Times New Roman" panose="02020603050405020304" pitchFamily="18" charset="0"/>
                <a:cs typeface="Times New Roman" panose="02020603050405020304" pitchFamily="18" charset="0"/>
              </a:rPr>
              <a:t> </a:t>
            </a:r>
            <a:r>
              <a:rPr lang="en-US" sz="2800" b="1" dirty="0" err="1" smtClean="0">
                <a:solidFill>
                  <a:srgbClr val="2F20EC"/>
                </a:solidFill>
                <a:latin typeface="Times New Roman" panose="02020603050405020304" pitchFamily="18" charset="0"/>
                <a:cs typeface="Times New Roman" panose="02020603050405020304" pitchFamily="18" charset="0"/>
              </a:rPr>
              <a:t>kỳ</a:t>
            </a:r>
            <a:endParaRPr lang="en-US" sz="2800" b="1" dirty="0">
              <a:solidFill>
                <a:srgbClr val="2F20EC"/>
              </a:solidFill>
              <a:latin typeface="Times New Roman" panose="02020603050405020304" pitchFamily="18" charset="0"/>
              <a:cs typeface="Times New Roman" panose="02020603050405020304" pitchFamily="18" charset="0"/>
            </a:endParaRPr>
          </a:p>
        </p:txBody>
      </p:sp>
      <p:sp>
        <p:nvSpPr>
          <p:cNvPr id="16" name="Text Box 14"/>
          <p:cNvSpPr txBox="1">
            <a:spLocks noChangeArrowheads="1"/>
          </p:cNvSpPr>
          <p:nvPr/>
        </p:nvSpPr>
        <p:spPr bwMode="auto">
          <a:xfrm>
            <a:off x="2133600" y="3352800"/>
            <a:ext cx="243529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2400" b="1" smtClean="0">
                <a:solidFill>
                  <a:srgbClr val="2F20EC"/>
                </a:solidFill>
                <a:latin typeface="Times New Roman" panose="02020603050405020304" pitchFamily="18" charset="0"/>
                <a:cs typeface="Times New Roman" panose="02020603050405020304" pitchFamily="18" charset="0"/>
              </a:rPr>
              <a:t>- K/c chi phí;</a:t>
            </a:r>
          </a:p>
          <a:p>
            <a:r>
              <a:rPr lang="en-US" sz="2400" b="1" smtClean="0">
                <a:solidFill>
                  <a:srgbClr val="2F20EC"/>
                </a:solidFill>
                <a:latin typeface="Times New Roman" panose="02020603050405020304" pitchFamily="18" charset="0"/>
                <a:cs typeface="Times New Roman" panose="02020603050405020304" pitchFamily="18" charset="0"/>
              </a:rPr>
              <a:t>- K/c lãi</a:t>
            </a:r>
            <a:endParaRPr lang="en-US" sz="2400" b="1" dirty="0">
              <a:solidFill>
                <a:srgbClr val="2F20EC"/>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Vertical)">
                                      <p:cBhvr>
                                        <p:cTn id="14" dur="500"/>
                                        <p:tgtEl>
                                          <p:spTgt spid="6"/>
                                        </p:tgtEl>
                                      </p:cBhvr>
                                    </p:animEffect>
                                  </p:childTnLst>
                                </p:cTn>
                              </p:par>
                              <p:par>
                                <p:cTn id="15" presetID="16" presetClass="entr" presetSubtype="21"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par>
                                <p:cTn id="18" presetID="16" presetClass="entr" presetSubtype="21"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par>
                                <p:cTn id="21" presetID="16" presetClass="entr" presetSubtype="21"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arn(inVertical)">
                                      <p:cBhvr>
                                        <p:cTn id="23" dur="500"/>
                                        <p:tgtEl>
                                          <p:spTgt spid="8"/>
                                        </p:tgtEl>
                                      </p:cBhvr>
                                    </p:animEffect>
                                  </p:childTnLst>
                                </p:cTn>
                              </p:par>
                              <p:par>
                                <p:cTn id="24" presetID="16" presetClass="entr" presetSubtype="21"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barn(inVertical)">
                                      <p:cBhvr>
                                        <p:cTn id="26" dur="50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
                                          </p:val>
                                        </p:tav>
                                        <p:tav tm="100000">
                                          <p:val>
                                            <p:strVal val="#ppt_x"/>
                                          </p:val>
                                        </p:tav>
                                      </p:tavLst>
                                    </p:anim>
                                    <p:anim calcmode="lin" valueType="num">
                                      <p:cBhvr>
                                        <p:cTn id="3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1000"/>
                                        <p:tgtEl>
                                          <p:spTgt spid="16"/>
                                        </p:tgtEl>
                                      </p:cBhvr>
                                    </p:animEffect>
                                    <p:anim calcmode="lin" valueType="num">
                                      <p:cBhvr>
                                        <p:cTn id="39" dur="1000" fill="hold"/>
                                        <p:tgtEl>
                                          <p:spTgt spid="16"/>
                                        </p:tgtEl>
                                        <p:attrNameLst>
                                          <p:attrName>ppt_x</p:attrName>
                                        </p:attrNameLst>
                                      </p:cBhvr>
                                      <p:tavLst>
                                        <p:tav tm="0">
                                          <p:val>
                                            <p:strVal val="#ppt_x"/>
                                          </p:val>
                                        </p:tav>
                                        <p:tav tm="100000">
                                          <p:val>
                                            <p:strVal val="#ppt_x"/>
                                          </p:val>
                                        </p:tav>
                                      </p:tavLst>
                                    </p:anim>
                                    <p:anim calcmode="lin" valueType="num">
                                      <p:cBhvr>
                                        <p:cTn id="40"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1000"/>
                                        <p:tgtEl>
                                          <p:spTgt spid="12"/>
                                        </p:tgtEl>
                                      </p:cBhvr>
                                    </p:animEffect>
                                    <p:anim calcmode="lin" valueType="num">
                                      <p:cBhvr>
                                        <p:cTn id="46" dur="1000" fill="hold"/>
                                        <p:tgtEl>
                                          <p:spTgt spid="12"/>
                                        </p:tgtEl>
                                        <p:attrNameLst>
                                          <p:attrName>ppt_x</p:attrName>
                                        </p:attrNameLst>
                                      </p:cBhvr>
                                      <p:tavLst>
                                        <p:tav tm="0">
                                          <p:val>
                                            <p:strVal val="#ppt_x"/>
                                          </p:val>
                                        </p:tav>
                                        <p:tav tm="100000">
                                          <p:val>
                                            <p:strVal val="#ppt_x"/>
                                          </p:val>
                                        </p:tav>
                                      </p:tavLst>
                                    </p:anim>
                                    <p:anim calcmode="lin" valueType="num">
                                      <p:cBhvr>
                                        <p:cTn id="47"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grpId="0" nodeType="click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barn(inVertical)">
                                      <p:cBhvr>
                                        <p:cTn id="5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8" grpId="0"/>
      <p:bldP spid="9" grpId="0"/>
      <p:bldP spid="10" grpId="0"/>
      <p:bldP spid="15" grpId="0"/>
      <p:bldP spid="1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p:nvPr/>
        </p:nvSpPr>
        <p:spPr>
          <a:xfrm>
            <a:off x="990600" y="76200"/>
            <a:ext cx="8153400" cy="121920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tIns="0">
            <a:noAutofit/>
          </a:bodyPr>
          <a:lstStyle>
            <a:lvl1pPr marL="27305" indent="0" algn="l" rtl="0" eaLnBrk="1" latinLnBrk="0" hangingPunct="1">
              <a:lnSpc>
                <a:spcPct val="100000"/>
              </a:lnSpc>
              <a:spcBef>
                <a:spcPts val="600"/>
              </a:spcBef>
              <a:buClr>
                <a:schemeClr val="accent1"/>
              </a:buClr>
              <a:buSzPct val="80000"/>
              <a:buFont typeface="Wingdings 2" panose="05020102010507070707"/>
              <a:buNone/>
              <a:defRPr kumimoji="0" sz="2600" kern="1200">
                <a:solidFill>
                  <a:schemeClr val="tx2">
                    <a:shade val="30000"/>
                    <a:satMod val="150000"/>
                  </a:schemeClr>
                </a:solidFill>
                <a:latin typeface="+mn-lt"/>
                <a:ea typeface="+mn-ea"/>
                <a:cs typeface="+mn-cs"/>
              </a:defRPr>
            </a:lvl1pPr>
            <a:lvl2pPr marL="457200" indent="0" algn="ctr" rtl="0" eaLnBrk="1" latinLnBrk="0" hangingPunct="1">
              <a:lnSpc>
                <a:spcPct val="100000"/>
              </a:lnSpc>
              <a:spcBef>
                <a:spcPts val="550"/>
              </a:spcBef>
              <a:buClr>
                <a:schemeClr val="accent1"/>
              </a:buClr>
              <a:buFont typeface="Verdana" panose="020B0604030504040204"/>
              <a:buNone/>
              <a:defRPr kumimoji="0" sz="2800" kern="1200">
                <a:solidFill>
                  <a:schemeClr val="tx1"/>
                </a:solidFill>
                <a:latin typeface="+mn-lt"/>
                <a:ea typeface="+mn-ea"/>
                <a:cs typeface="+mn-cs"/>
              </a:defRPr>
            </a:lvl2pPr>
            <a:lvl3pPr marL="914400" indent="0" algn="ctr" rtl="0" eaLnBrk="1" latinLnBrk="0" hangingPunct="1">
              <a:lnSpc>
                <a:spcPct val="100000"/>
              </a:lnSpc>
              <a:spcBef>
                <a:spcPct val="20000"/>
              </a:spcBef>
              <a:buClr>
                <a:schemeClr val="accent2"/>
              </a:buClr>
              <a:buFont typeface="Wingdings 2" panose="05020102010507070707"/>
              <a:buNone/>
              <a:defRPr kumimoji="0" sz="2400" kern="1200">
                <a:solidFill>
                  <a:schemeClr val="tx1"/>
                </a:solidFill>
                <a:latin typeface="+mn-lt"/>
                <a:ea typeface="+mn-ea"/>
                <a:cs typeface="+mn-cs"/>
              </a:defRPr>
            </a:lvl3pPr>
            <a:lvl4pPr marL="1371600" indent="0" algn="ctr" rtl="0" eaLnBrk="1" latinLnBrk="0" hangingPunct="1">
              <a:lnSpc>
                <a:spcPct val="100000"/>
              </a:lnSpc>
              <a:spcBef>
                <a:spcPct val="20000"/>
              </a:spcBef>
              <a:buClr>
                <a:schemeClr val="accent3"/>
              </a:buClr>
              <a:buFont typeface="Wingdings 2" panose="05020102010507070707"/>
              <a:buNone/>
              <a:defRPr kumimoji="0" sz="2000" kern="1200">
                <a:solidFill>
                  <a:schemeClr val="tx1"/>
                </a:solidFill>
                <a:latin typeface="+mn-lt"/>
                <a:ea typeface="+mn-ea"/>
                <a:cs typeface="+mn-cs"/>
              </a:defRPr>
            </a:lvl4pPr>
            <a:lvl5pPr marL="1828800" indent="0" algn="ctr" rtl="0" eaLnBrk="1" latinLnBrk="0" hangingPunct="1">
              <a:lnSpc>
                <a:spcPct val="100000"/>
              </a:lnSpc>
              <a:spcBef>
                <a:spcPct val="20000"/>
              </a:spcBef>
              <a:buClr>
                <a:schemeClr val="accent4"/>
              </a:buClr>
              <a:buFont typeface="Wingdings 2" panose="05020102010507070707"/>
              <a:buNone/>
              <a:defRPr kumimoji="0" sz="2000" kern="1200">
                <a:solidFill>
                  <a:schemeClr val="tx1"/>
                </a:solidFill>
                <a:latin typeface="+mn-lt"/>
                <a:ea typeface="+mn-ea"/>
                <a:cs typeface="+mn-cs"/>
              </a:defRPr>
            </a:lvl5pPr>
            <a:lvl6pPr marL="2286000" indent="0" algn="ctr" rtl="0" eaLnBrk="1" latinLnBrk="0" hangingPunct="1">
              <a:lnSpc>
                <a:spcPct val="100000"/>
              </a:lnSpc>
              <a:spcBef>
                <a:spcPct val="20000"/>
              </a:spcBef>
              <a:buClr>
                <a:schemeClr val="accent5"/>
              </a:buClr>
              <a:buFont typeface="Wingdings 2" panose="05020102010507070707"/>
              <a:buNone/>
              <a:defRPr kumimoji="0" sz="2000" kern="1200">
                <a:solidFill>
                  <a:schemeClr val="tx1"/>
                </a:solidFill>
                <a:latin typeface="+mn-lt"/>
                <a:ea typeface="+mn-ea"/>
                <a:cs typeface="+mn-cs"/>
              </a:defRPr>
            </a:lvl6pPr>
            <a:lvl7pPr marL="27432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7pPr>
            <a:lvl8pPr marL="32004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8pPr>
            <a:lvl9pPr marL="36576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9pPr>
          </a:lstStyle>
          <a:p>
            <a:pPr marL="0" algn="just"/>
            <a:r>
              <a:rPr lang="en-US" sz="3600" b="1" dirty="0" err="1" smtClean="0">
                <a:latin typeface="Times New Roman" panose="02020603050405020304" pitchFamily="18" charset="0"/>
                <a:cs typeface="Times New Roman" panose="02020603050405020304" pitchFamily="18" charset="0"/>
              </a:rPr>
              <a:t>Một</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số</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các</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tài</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khoản</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kế</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toán</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đặc</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biệt</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trong</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hệ</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thống</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tài</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khoản</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kế</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toán</a:t>
            </a:r>
            <a:endParaRPr lang="en-US" sz="36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78794" y="1295400"/>
            <a:ext cx="8153400" cy="1323439"/>
          </a:xfrm>
          <a:prstGeom prst="rect">
            <a:avLst/>
          </a:prstGeom>
          <a:noFill/>
        </p:spPr>
        <p:txBody>
          <a:bodyPr wrap="square" rtlCol="0">
            <a:spAutoFit/>
          </a:bodyPr>
          <a:lstStyle/>
          <a:p>
            <a:pPr algn="ctr"/>
            <a:r>
              <a:rPr lang="en-US" sz="4000" dirty="0" smtClean="0">
                <a:solidFill>
                  <a:srgbClr val="FF0000"/>
                </a:solidFill>
                <a:latin typeface="Times New Roman" panose="02020603050405020304" pitchFamily="18" charset="0"/>
                <a:cs typeface="Times New Roman" panose="02020603050405020304" pitchFamily="18" charset="0"/>
              </a:rPr>
              <a:t> </a:t>
            </a:r>
            <a:r>
              <a:rPr lang="en-US" sz="4000" dirty="0" err="1" smtClean="0">
                <a:solidFill>
                  <a:srgbClr val="FF0000"/>
                </a:solidFill>
                <a:latin typeface="Times New Roman" panose="02020603050405020304" pitchFamily="18" charset="0"/>
                <a:cs typeface="Times New Roman" panose="02020603050405020304" pitchFamily="18" charset="0"/>
              </a:rPr>
              <a:t>Nhóm</a:t>
            </a:r>
            <a:r>
              <a:rPr lang="en-US" sz="4000" dirty="0" smtClean="0">
                <a:solidFill>
                  <a:srgbClr val="FF0000"/>
                </a:solidFill>
                <a:latin typeface="Times New Roman" panose="02020603050405020304" pitchFamily="18" charset="0"/>
                <a:cs typeface="Times New Roman" panose="02020603050405020304" pitchFamily="18" charset="0"/>
              </a:rPr>
              <a:t> </a:t>
            </a:r>
            <a:r>
              <a:rPr lang="en-US" sz="4000" dirty="0" err="1" smtClean="0">
                <a:solidFill>
                  <a:srgbClr val="FF0000"/>
                </a:solidFill>
                <a:latin typeface="Times New Roman" panose="02020603050405020304" pitchFamily="18" charset="0"/>
                <a:cs typeface="Times New Roman" panose="02020603050405020304" pitchFamily="18" charset="0"/>
              </a:rPr>
              <a:t>tài</a:t>
            </a:r>
            <a:r>
              <a:rPr lang="en-US" sz="4000" dirty="0" smtClean="0">
                <a:solidFill>
                  <a:srgbClr val="FF0000"/>
                </a:solidFill>
                <a:latin typeface="Times New Roman" panose="02020603050405020304" pitchFamily="18" charset="0"/>
                <a:cs typeface="Times New Roman" panose="02020603050405020304" pitchFamily="18" charset="0"/>
              </a:rPr>
              <a:t> </a:t>
            </a:r>
            <a:r>
              <a:rPr lang="en-US" sz="4000" dirty="0" err="1" smtClean="0">
                <a:solidFill>
                  <a:srgbClr val="FF0000"/>
                </a:solidFill>
                <a:latin typeface="Times New Roman" panose="02020603050405020304" pitchFamily="18" charset="0"/>
                <a:cs typeface="Times New Roman" panose="02020603050405020304" pitchFamily="18" charset="0"/>
              </a:rPr>
              <a:t>khoản</a:t>
            </a:r>
            <a:r>
              <a:rPr lang="en-US" sz="4000" dirty="0" smtClean="0">
                <a:solidFill>
                  <a:srgbClr val="FF0000"/>
                </a:solidFill>
                <a:latin typeface="Times New Roman" panose="02020603050405020304" pitchFamily="18" charset="0"/>
                <a:cs typeface="Times New Roman" panose="02020603050405020304" pitchFamily="18" charset="0"/>
              </a:rPr>
              <a:t> </a:t>
            </a:r>
            <a:r>
              <a:rPr lang="en-US" sz="4000" dirty="0" err="1" smtClean="0">
                <a:solidFill>
                  <a:srgbClr val="FF0000"/>
                </a:solidFill>
                <a:latin typeface="Times New Roman" panose="02020603050405020304" pitchFamily="18" charset="0"/>
                <a:cs typeface="Times New Roman" panose="02020603050405020304" pitchFamily="18" charset="0"/>
              </a:rPr>
              <a:t>dùng</a:t>
            </a:r>
            <a:r>
              <a:rPr lang="en-US" sz="4000" dirty="0" smtClean="0">
                <a:solidFill>
                  <a:srgbClr val="FF0000"/>
                </a:solidFill>
                <a:latin typeface="Times New Roman" panose="02020603050405020304" pitchFamily="18" charset="0"/>
                <a:cs typeface="Times New Roman" panose="02020603050405020304" pitchFamily="18" charset="0"/>
              </a:rPr>
              <a:t> </a:t>
            </a:r>
            <a:r>
              <a:rPr lang="en-US" sz="4000" dirty="0" err="1" smtClean="0">
                <a:solidFill>
                  <a:srgbClr val="FF0000"/>
                </a:solidFill>
                <a:latin typeface="Times New Roman" panose="02020603050405020304" pitchFamily="18" charset="0"/>
                <a:cs typeface="Times New Roman" panose="02020603050405020304" pitchFamily="18" charset="0"/>
              </a:rPr>
              <a:t>để</a:t>
            </a:r>
            <a:r>
              <a:rPr lang="en-US" sz="4000" dirty="0" smtClean="0">
                <a:solidFill>
                  <a:srgbClr val="FF0000"/>
                </a:solidFill>
                <a:latin typeface="Times New Roman" panose="02020603050405020304" pitchFamily="18" charset="0"/>
                <a:cs typeface="Times New Roman" panose="02020603050405020304" pitchFamily="18" charset="0"/>
              </a:rPr>
              <a:t> </a:t>
            </a:r>
            <a:r>
              <a:rPr lang="en-US" sz="4000" dirty="0" err="1" smtClean="0">
                <a:solidFill>
                  <a:srgbClr val="FF0000"/>
                </a:solidFill>
                <a:latin typeface="Times New Roman" panose="02020603050405020304" pitchFamily="18" charset="0"/>
                <a:cs typeface="Times New Roman" panose="02020603050405020304" pitchFamily="18" charset="0"/>
              </a:rPr>
              <a:t>điều</a:t>
            </a:r>
            <a:r>
              <a:rPr lang="en-US" sz="4000" dirty="0" smtClean="0">
                <a:solidFill>
                  <a:srgbClr val="FF0000"/>
                </a:solidFill>
                <a:latin typeface="Times New Roman" panose="02020603050405020304" pitchFamily="18" charset="0"/>
                <a:cs typeface="Times New Roman" panose="02020603050405020304" pitchFamily="18" charset="0"/>
              </a:rPr>
              <a:t> </a:t>
            </a:r>
            <a:r>
              <a:rPr lang="en-US" sz="4000" dirty="0" err="1" smtClean="0">
                <a:solidFill>
                  <a:srgbClr val="FF0000"/>
                </a:solidFill>
                <a:latin typeface="Times New Roman" panose="02020603050405020304" pitchFamily="18" charset="0"/>
                <a:cs typeface="Times New Roman" panose="02020603050405020304" pitchFamily="18" charset="0"/>
              </a:rPr>
              <a:t>chỉnh</a:t>
            </a:r>
            <a:r>
              <a:rPr lang="en-US" sz="4000" dirty="0" smtClean="0">
                <a:solidFill>
                  <a:srgbClr val="FF0000"/>
                </a:solidFill>
                <a:latin typeface="Times New Roman" panose="02020603050405020304" pitchFamily="18" charset="0"/>
                <a:cs typeface="Times New Roman" panose="02020603050405020304" pitchFamily="18" charset="0"/>
              </a:rPr>
              <a:t> </a:t>
            </a:r>
            <a:r>
              <a:rPr lang="en-US" sz="4000" dirty="0" err="1" smtClean="0">
                <a:solidFill>
                  <a:srgbClr val="FF0000"/>
                </a:solidFill>
                <a:latin typeface="Times New Roman" panose="02020603050405020304" pitchFamily="18" charset="0"/>
                <a:cs typeface="Times New Roman" panose="02020603050405020304" pitchFamily="18" charset="0"/>
              </a:rPr>
              <a:t>giảm</a:t>
            </a:r>
            <a:r>
              <a:rPr lang="en-US" sz="4000" dirty="0" smtClean="0">
                <a:solidFill>
                  <a:srgbClr val="FF0000"/>
                </a:solidFill>
                <a:latin typeface="Times New Roman" panose="02020603050405020304" pitchFamily="18" charset="0"/>
                <a:cs typeface="Times New Roman" panose="02020603050405020304" pitchFamily="18" charset="0"/>
              </a:rPr>
              <a:t> </a:t>
            </a:r>
            <a:r>
              <a:rPr lang="en-US" sz="4000" dirty="0" err="1" smtClean="0">
                <a:solidFill>
                  <a:srgbClr val="FF0000"/>
                </a:solidFill>
                <a:latin typeface="Times New Roman" panose="02020603050405020304" pitchFamily="18" charset="0"/>
                <a:cs typeface="Times New Roman" panose="02020603050405020304" pitchFamily="18" charset="0"/>
              </a:rPr>
              <a:t>giá</a:t>
            </a:r>
            <a:r>
              <a:rPr lang="en-US" sz="4000" dirty="0" smtClean="0">
                <a:solidFill>
                  <a:srgbClr val="FF0000"/>
                </a:solidFill>
                <a:latin typeface="Times New Roman" panose="02020603050405020304" pitchFamily="18" charset="0"/>
                <a:cs typeface="Times New Roman" panose="02020603050405020304" pitchFamily="18" charset="0"/>
              </a:rPr>
              <a:t> </a:t>
            </a:r>
            <a:r>
              <a:rPr lang="en-US" sz="4000" dirty="0" err="1" smtClean="0">
                <a:solidFill>
                  <a:srgbClr val="FF0000"/>
                </a:solidFill>
                <a:latin typeface="Times New Roman" panose="02020603050405020304" pitchFamily="18" charset="0"/>
                <a:cs typeface="Times New Roman" panose="02020603050405020304" pitchFamily="18" charset="0"/>
              </a:rPr>
              <a:t>trị</a:t>
            </a:r>
            <a:r>
              <a:rPr lang="en-US" sz="4000" dirty="0" smtClean="0">
                <a:solidFill>
                  <a:srgbClr val="FF0000"/>
                </a:solidFill>
                <a:latin typeface="Times New Roman" panose="02020603050405020304" pitchFamily="18" charset="0"/>
                <a:cs typeface="Times New Roman" panose="02020603050405020304" pitchFamily="18" charset="0"/>
              </a:rPr>
              <a:t> </a:t>
            </a:r>
            <a:r>
              <a:rPr lang="en-US" sz="4000" dirty="0" err="1" smtClean="0">
                <a:solidFill>
                  <a:srgbClr val="FF0000"/>
                </a:solidFill>
                <a:latin typeface="Times New Roman" panose="02020603050405020304" pitchFamily="18" charset="0"/>
                <a:cs typeface="Times New Roman" panose="02020603050405020304" pitchFamily="18" charset="0"/>
              </a:rPr>
              <a:t>của</a:t>
            </a:r>
            <a:r>
              <a:rPr lang="en-US" sz="4000" dirty="0" smtClean="0">
                <a:solidFill>
                  <a:srgbClr val="FF0000"/>
                </a:solidFill>
                <a:latin typeface="Times New Roman" panose="02020603050405020304" pitchFamily="18" charset="0"/>
                <a:cs typeface="Times New Roman" panose="02020603050405020304" pitchFamily="18" charset="0"/>
              </a:rPr>
              <a:t> </a:t>
            </a:r>
            <a:r>
              <a:rPr lang="en-US" sz="4000" dirty="0" err="1" smtClean="0">
                <a:solidFill>
                  <a:srgbClr val="FF0000"/>
                </a:solidFill>
                <a:latin typeface="Times New Roman" panose="02020603050405020304" pitchFamily="18" charset="0"/>
                <a:cs typeface="Times New Roman" panose="02020603050405020304" pitchFamily="18" charset="0"/>
              </a:rPr>
              <a:t>tài</a:t>
            </a:r>
            <a:r>
              <a:rPr lang="en-US" sz="4000" dirty="0" smtClean="0">
                <a:solidFill>
                  <a:srgbClr val="FF0000"/>
                </a:solidFill>
                <a:latin typeface="Times New Roman" panose="02020603050405020304" pitchFamily="18" charset="0"/>
                <a:cs typeface="Times New Roman" panose="02020603050405020304" pitchFamily="18" charset="0"/>
              </a:rPr>
              <a:t> </a:t>
            </a:r>
            <a:r>
              <a:rPr lang="en-US" sz="4000" dirty="0" err="1" smtClean="0">
                <a:solidFill>
                  <a:srgbClr val="FF0000"/>
                </a:solidFill>
                <a:latin typeface="Times New Roman" panose="02020603050405020304" pitchFamily="18" charset="0"/>
                <a:cs typeface="Times New Roman" panose="02020603050405020304" pitchFamily="18" charset="0"/>
              </a:rPr>
              <a:t>sản</a:t>
            </a:r>
            <a:endParaRPr lang="en-US" sz="4000" dirty="0">
              <a:solidFill>
                <a:srgbClr val="0000CC"/>
              </a:solidFill>
              <a:latin typeface="Times New Roman" panose="02020603050405020304" pitchFamily="18" charset="0"/>
              <a:cs typeface="Times New Roman" panose="02020603050405020304" pitchFamily="18" charset="0"/>
            </a:endParaRPr>
          </a:p>
        </p:txBody>
      </p:sp>
      <p:sp>
        <p:nvSpPr>
          <p:cNvPr id="5" name="TextBox 4"/>
          <p:cNvSpPr txBox="1"/>
          <p:nvPr/>
        </p:nvSpPr>
        <p:spPr>
          <a:xfrm>
            <a:off x="1066800" y="2638961"/>
            <a:ext cx="8077200" cy="2553335"/>
          </a:xfrm>
          <a:prstGeom prst="rect">
            <a:avLst/>
          </a:prstGeom>
          <a:noFill/>
        </p:spPr>
        <p:txBody>
          <a:bodyPr wrap="square" rtlCol="0">
            <a:spAutoFit/>
          </a:bodyPr>
          <a:lstStyle/>
          <a:p>
            <a:pPr algn="just"/>
            <a:r>
              <a:rPr lang="en-US" sz="4000" smtClean="0">
                <a:solidFill>
                  <a:srgbClr val="0000FF"/>
                </a:solidFill>
                <a:latin typeface="Times New Roman" panose="02020603050405020304" pitchFamily="18" charset="0"/>
                <a:cs typeface="Times New Roman" panose="02020603050405020304" pitchFamily="18" charset="0"/>
              </a:rPr>
              <a:t>- Kết cấu ngược với các tài khoản tài sản</a:t>
            </a:r>
          </a:p>
          <a:p>
            <a:pPr algn="just"/>
            <a:r>
              <a:rPr lang="en-US" sz="4000">
                <a:solidFill>
                  <a:srgbClr val="0000FF"/>
                </a:solidFill>
                <a:latin typeface="Times New Roman" panose="02020603050405020304" pitchFamily="18" charset="0"/>
                <a:cs typeface="Times New Roman" panose="02020603050405020304" pitchFamily="18" charset="0"/>
              </a:rPr>
              <a:t>- Tăng bên Có, giảm bên Nợ, số dư bên nợ</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1072166" y="93237"/>
            <a:ext cx="8070761" cy="1323439"/>
          </a:xfrm>
          <a:prstGeom prst="rect">
            <a:avLst/>
          </a:prstGeom>
          <a:noFill/>
        </p:spPr>
        <p:txBody>
          <a:bodyPr wrap="square" rtlCol="0">
            <a:spAutoFit/>
          </a:bodyPr>
          <a:lstStyle/>
          <a:p>
            <a:pPr algn="just"/>
            <a:r>
              <a:rPr lang="en-US" sz="4000" smtClean="0">
                <a:solidFill>
                  <a:srgbClr val="0000FF"/>
                </a:solidFill>
                <a:latin typeface="Times New Roman" panose="02020603050405020304" pitchFamily="18" charset="0"/>
                <a:cs typeface="Times New Roman" panose="02020603050405020304" pitchFamily="18" charset="0"/>
              </a:rPr>
              <a:t>Tài khoản 214 – Hao mòn tài sản cố định: </a:t>
            </a:r>
            <a:r>
              <a:rPr lang="en-US" sz="4000" i="1" smtClean="0">
                <a:solidFill>
                  <a:srgbClr val="FF0000"/>
                </a:solidFill>
                <a:latin typeface="Times New Roman" panose="02020603050405020304" pitchFamily="18" charset="0"/>
                <a:cs typeface="Times New Roman" panose="02020603050405020304" pitchFamily="18" charset="0"/>
              </a:rPr>
              <a:t>ghi số âm trên bảng CĐKT</a:t>
            </a:r>
            <a:endParaRPr lang="en-US" sz="4000" i="1">
              <a:solidFill>
                <a:srgbClr val="FF0000"/>
              </a:solidFill>
              <a:latin typeface="Times New Roman" panose="02020603050405020304" pitchFamily="18" charset="0"/>
              <a:cs typeface="Times New Roman" panose="02020603050405020304" pitchFamily="18" charset="0"/>
            </a:endParaRPr>
          </a:p>
        </p:txBody>
      </p:sp>
      <p:sp>
        <p:nvSpPr>
          <p:cNvPr id="20" name="TextBox 19"/>
          <p:cNvSpPr txBox="1"/>
          <p:nvPr/>
        </p:nvSpPr>
        <p:spPr>
          <a:xfrm>
            <a:off x="2743200" y="3962400"/>
            <a:ext cx="1524000" cy="369332"/>
          </a:xfrm>
          <a:prstGeom prst="rect">
            <a:avLst/>
          </a:prstGeom>
          <a:noFill/>
        </p:spPr>
        <p:txBody>
          <a:bodyPr wrap="square" rtlCol="0">
            <a:spAutoFit/>
          </a:bodyPr>
          <a:lstStyle/>
          <a:p>
            <a:endParaRPr lang="en-US"/>
          </a:p>
        </p:txBody>
      </p:sp>
      <p:grpSp>
        <p:nvGrpSpPr>
          <p:cNvPr id="27" name="Group 26"/>
          <p:cNvGrpSpPr/>
          <p:nvPr/>
        </p:nvGrpSpPr>
        <p:grpSpPr>
          <a:xfrm>
            <a:off x="1981200" y="1393421"/>
            <a:ext cx="5943600" cy="3884977"/>
            <a:chOff x="1981200" y="1393421"/>
            <a:chExt cx="5943600" cy="3884977"/>
          </a:xfrm>
        </p:grpSpPr>
        <p:grpSp>
          <p:nvGrpSpPr>
            <p:cNvPr id="25" name="Group 24"/>
            <p:cNvGrpSpPr/>
            <p:nvPr/>
          </p:nvGrpSpPr>
          <p:grpSpPr>
            <a:xfrm>
              <a:off x="1981200" y="1393421"/>
              <a:ext cx="5943600" cy="3884977"/>
              <a:chOff x="1981200" y="1393421"/>
              <a:chExt cx="5943600" cy="3884977"/>
            </a:xfrm>
          </p:grpSpPr>
          <p:grpSp>
            <p:nvGrpSpPr>
              <p:cNvPr id="7" name="Group 6"/>
              <p:cNvGrpSpPr/>
              <p:nvPr/>
            </p:nvGrpSpPr>
            <p:grpSpPr>
              <a:xfrm>
                <a:off x="2590800" y="1393421"/>
                <a:ext cx="3803490" cy="3788179"/>
                <a:chOff x="2590800" y="2300166"/>
                <a:chExt cx="3803490" cy="3788179"/>
              </a:xfrm>
            </p:grpSpPr>
            <p:sp>
              <p:nvSpPr>
                <p:cNvPr id="8" name="Line 7"/>
                <p:cNvSpPr>
                  <a:spLocks noChangeShapeType="1"/>
                </p:cNvSpPr>
                <p:nvPr/>
              </p:nvSpPr>
              <p:spPr bwMode="auto">
                <a:xfrm>
                  <a:off x="4493174" y="2936956"/>
                  <a:ext cx="16947" cy="3151389"/>
                </a:xfrm>
                <a:prstGeom prst="line">
                  <a:avLst/>
                </a:prstGeom>
                <a:noFill/>
                <a:ln w="57150">
                  <a:solidFill>
                    <a:srgbClr val="000000"/>
                  </a:solidFill>
                  <a:round/>
                </a:ln>
                <a:extLst>
                  <a:ext uri="{909E8E84-426E-40DD-AFC4-6F175D3DCCD1}">
                    <a14:hiddenFill xmlns:a14="http://schemas.microsoft.com/office/drawing/2010/main">
                      <a:noFill/>
                    </a14:hiddenFill>
                  </a:ext>
                </a:extLst>
              </p:spPr>
              <p:txBody>
                <a:bodyPr/>
                <a:lstStyle/>
                <a:p>
                  <a:endParaRPr lang="en-US"/>
                </a:p>
              </p:txBody>
            </p:sp>
            <p:grpSp>
              <p:nvGrpSpPr>
                <p:cNvPr id="9" name="Group 8"/>
                <p:cNvGrpSpPr/>
                <p:nvPr/>
              </p:nvGrpSpPr>
              <p:grpSpPr>
                <a:xfrm>
                  <a:off x="2590800" y="2300166"/>
                  <a:ext cx="3803490" cy="637933"/>
                  <a:chOff x="2590800" y="2300166"/>
                  <a:chExt cx="3803490" cy="637933"/>
                </a:xfrm>
              </p:grpSpPr>
              <p:sp>
                <p:nvSpPr>
                  <p:cNvPr id="10" name="Line 6"/>
                  <p:cNvSpPr>
                    <a:spLocks noChangeShapeType="1"/>
                  </p:cNvSpPr>
                  <p:nvPr/>
                </p:nvSpPr>
                <p:spPr bwMode="auto">
                  <a:xfrm>
                    <a:off x="2971023" y="2936956"/>
                    <a:ext cx="3043043" cy="1143"/>
                  </a:xfrm>
                  <a:prstGeom prst="line">
                    <a:avLst/>
                  </a:prstGeom>
                  <a:noFill/>
                  <a:ln w="57150">
                    <a:solidFill>
                      <a:srgbClr val="000000"/>
                    </a:solidFill>
                    <a:round/>
                  </a:ln>
                  <a:extLst>
                    <a:ext uri="{909E8E84-426E-40DD-AFC4-6F175D3DCCD1}">
                      <a14:hiddenFill xmlns:a14="http://schemas.microsoft.com/office/drawing/2010/main">
                        <a:noFill/>
                      </a14:hiddenFill>
                    </a:ext>
                  </a:extLst>
                </p:spPr>
                <p:txBody>
                  <a:bodyPr/>
                  <a:lstStyle/>
                  <a:p>
                    <a:endParaRPr lang="en-US"/>
                  </a:p>
                </p:txBody>
              </p:sp>
              <p:sp>
                <p:nvSpPr>
                  <p:cNvPr id="11" name="Text Box 8"/>
                  <p:cNvSpPr txBox="1">
                    <a:spLocks noChangeArrowheads="1"/>
                  </p:cNvSpPr>
                  <p:nvPr/>
                </p:nvSpPr>
                <p:spPr bwMode="auto">
                  <a:xfrm>
                    <a:off x="3838642" y="2333867"/>
                    <a:ext cx="1342958" cy="47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sz="3000" b="1" smtClean="0">
                        <a:latin typeface="VNI-Times" pitchFamily="2" charset="0"/>
                        <a:cs typeface="Times New Roman" panose="02020603050405020304" pitchFamily="18" charset="0"/>
                      </a:rPr>
                      <a:t>TK214</a:t>
                    </a:r>
                    <a:endParaRPr lang="en-US" sz="3000" b="1" dirty="0">
                      <a:latin typeface="Arial" panose="020B0604020202020204" pitchFamily="34" charset="0"/>
                    </a:endParaRPr>
                  </a:p>
                </p:txBody>
              </p:sp>
              <p:sp>
                <p:nvSpPr>
                  <p:cNvPr id="12" name="Text Box 9"/>
                  <p:cNvSpPr txBox="1">
                    <a:spLocks noChangeArrowheads="1"/>
                  </p:cNvSpPr>
                  <p:nvPr/>
                </p:nvSpPr>
                <p:spPr bwMode="auto">
                  <a:xfrm>
                    <a:off x="5506683" y="2300166"/>
                    <a:ext cx="887607" cy="47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sz="3000" b="1" dirty="0" err="1">
                        <a:latin typeface="VNI-Times" pitchFamily="2" charset="0"/>
                        <a:cs typeface="Times New Roman" panose="02020603050405020304" pitchFamily="18" charset="0"/>
                      </a:rPr>
                      <a:t>C</a:t>
                    </a:r>
                    <a:r>
                      <a:rPr lang="en-US" sz="3000" b="1" dirty="0" err="1">
                        <a:latin typeface="Times New Roman" panose="02020603050405020304" pitchFamily="18" charset="0"/>
                        <a:cs typeface="Times New Roman" panose="02020603050405020304" pitchFamily="18" charset="0"/>
                      </a:rPr>
                      <a:t>ó</a:t>
                    </a:r>
                    <a:endParaRPr lang="en-US" sz="3000" b="1" dirty="0">
                      <a:latin typeface="Arial" panose="020B0604020202020204" pitchFamily="34" charset="0"/>
                    </a:endParaRPr>
                  </a:p>
                </p:txBody>
              </p:sp>
              <p:sp>
                <p:nvSpPr>
                  <p:cNvPr id="13" name="Text Box 10"/>
                  <p:cNvSpPr txBox="1">
                    <a:spLocks noChangeArrowheads="1"/>
                  </p:cNvSpPr>
                  <p:nvPr/>
                </p:nvSpPr>
                <p:spPr bwMode="auto">
                  <a:xfrm>
                    <a:off x="2590800" y="2300166"/>
                    <a:ext cx="887607" cy="47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sz="3000" b="1" dirty="0">
                        <a:latin typeface="VNI-Times" pitchFamily="2" charset="0"/>
                        <a:cs typeface="Times New Roman" panose="02020603050405020304" pitchFamily="18" charset="0"/>
                      </a:rPr>
                      <a:t>N</a:t>
                    </a:r>
                    <a:r>
                      <a:rPr lang="vi-VN" sz="3000" b="1" dirty="0">
                        <a:latin typeface="Times New Roman" panose="02020603050405020304" pitchFamily="18" charset="0"/>
                        <a:cs typeface="Times New Roman" panose="02020603050405020304" pitchFamily="18" charset="0"/>
                      </a:rPr>
                      <a:t>ợ</a:t>
                    </a:r>
                    <a:endParaRPr lang="vi-VN" sz="3000" b="1" dirty="0">
                      <a:latin typeface="Arial" panose="020B0604020202020204" pitchFamily="34" charset="0"/>
                    </a:endParaRPr>
                  </a:p>
                </p:txBody>
              </p:sp>
            </p:grpSp>
          </p:grpSp>
          <p:cxnSp>
            <p:nvCxnSpPr>
              <p:cNvPr id="15" name="Straight Arrow Connector 14"/>
              <p:cNvCxnSpPr/>
              <p:nvPr/>
            </p:nvCxnSpPr>
            <p:spPr>
              <a:xfrm>
                <a:off x="2971023" y="2362200"/>
                <a:ext cx="867619" cy="1243705"/>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7" name="Straight Arrow Connector 16"/>
              <p:cNvCxnSpPr/>
              <p:nvPr/>
            </p:nvCxnSpPr>
            <p:spPr>
              <a:xfrm flipV="1">
                <a:off x="5107546" y="2514600"/>
                <a:ext cx="842940" cy="114300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9" name="Straight Connector 18"/>
              <p:cNvCxnSpPr/>
              <p:nvPr/>
            </p:nvCxnSpPr>
            <p:spPr>
              <a:xfrm>
                <a:off x="3124200" y="3810000"/>
                <a:ext cx="2889866" cy="0"/>
              </a:xfrm>
              <a:prstGeom prst="line">
                <a:avLst/>
              </a:prstGeom>
            </p:spPr>
            <p:style>
              <a:lnRef idx="3">
                <a:schemeClr val="dk1"/>
              </a:lnRef>
              <a:fillRef idx="0">
                <a:schemeClr val="dk1"/>
              </a:fillRef>
              <a:effectRef idx="2">
                <a:schemeClr val="dk1"/>
              </a:effectRef>
              <a:fontRef idx="minor">
                <a:schemeClr val="tx1"/>
              </a:fontRef>
            </p:style>
          </p:cxnSp>
          <p:cxnSp>
            <p:nvCxnSpPr>
              <p:cNvPr id="21" name="Straight Connector 20"/>
              <p:cNvCxnSpPr/>
              <p:nvPr/>
            </p:nvCxnSpPr>
            <p:spPr>
              <a:xfrm>
                <a:off x="3124200" y="4572000"/>
                <a:ext cx="2889866" cy="0"/>
              </a:xfrm>
              <a:prstGeom prst="line">
                <a:avLst/>
              </a:prstGeom>
            </p:spPr>
            <p:style>
              <a:lnRef idx="3">
                <a:schemeClr val="dk1"/>
              </a:lnRef>
              <a:fillRef idx="0">
                <a:schemeClr val="dk1"/>
              </a:fillRef>
              <a:effectRef idx="2">
                <a:schemeClr val="dk1"/>
              </a:effectRef>
              <a:fontRef idx="minor">
                <a:schemeClr val="tx1"/>
              </a:fontRef>
            </p:style>
          </p:cxnSp>
          <p:sp>
            <p:nvSpPr>
              <p:cNvPr id="22" name="TextBox 21"/>
              <p:cNvSpPr txBox="1"/>
              <p:nvPr/>
            </p:nvSpPr>
            <p:spPr>
              <a:xfrm>
                <a:off x="1981200" y="3962400"/>
                <a:ext cx="2362201" cy="553998"/>
              </a:xfrm>
              <a:prstGeom prst="rect">
                <a:avLst/>
              </a:prstGeom>
              <a:noFill/>
            </p:spPr>
            <p:txBody>
              <a:bodyPr wrap="square" rtlCol="0">
                <a:spAutoFit/>
              </a:bodyPr>
              <a:lstStyle/>
              <a:p>
                <a:r>
                  <a:rPr lang="en-US" sz="3000" b="1" smtClean="0">
                    <a:latin typeface="Times New Roman" panose="02020603050405020304" pitchFamily="18" charset="0"/>
                    <a:cs typeface="Times New Roman" panose="02020603050405020304" pitchFamily="18" charset="0"/>
                  </a:rPr>
                  <a:t>PS Nợ: xxx</a:t>
                </a:r>
                <a:endParaRPr lang="en-US" sz="3000" b="1">
                  <a:latin typeface="Times New Roman" panose="02020603050405020304" pitchFamily="18" charset="0"/>
                  <a:cs typeface="Times New Roman" panose="02020603050405020304" pitchFamily="18" charset="0"/>
                </a:endParaRPr>
              </a:p>
            </p:txBody>
          </p:sp>
          <p:sp>
            <p:nvSpPr>
              <p:cNvPr id="24" name="TextBox 23"/>
              <p:cNvSpPr txBox="1"/>
              <p:nvPr/>
            </p:nvSpPr>
            <p:spPr>
              <a:xfrm>
                <a:off x="4652716" y="3962400"/>
                <a:ext cx="2662484" cy="553998"/>
              </a:xfrm>
              <a:prstGeom prst="rect">
                <a:avLst/>
              </a:prstGeom>
              <a:noFill/>
            </p:spPr>
            <p:txBody>
              <a:bodyPr wrap="square" rtlCol="0">
                <a:spAutoFit/>
              </a:bodyPr>
              <a:lstStyle/>
              <a:p>
                <a:r>
                  <a:rPr lang="en-US" sz="3000" b="1" smtClean="0">
                    <a:latin typeface="Times New Roman" panose="02020603050405020304" pitchFamily="18" charset="0"/>
                    <a:cs typeface="Times New Roman" panose="02020603050405020304" pitchFamily="18" charset="0"/>
                  </a:rPr>
                  <a:t>PS Có: xxx</a:t>
                </a:r>
                <a:endParaRPr lang="en-US" sz="3000" b="1">
                  <a:latin typeface="Times New Roman" panose="02020603050405020304" pitchFamily="18" charset="0"/>
                  <a:cs typeface="Times New Roman" panose="02020603050405020304" pitchFamily="18" charset="0"/>
                </a:endParaRPr>
              </a:p>
            </p:txBody>
          </p:sp>
          <p:sp>
            <p:nvSpPr>
              <p:cNvPr id="26" name="TextBox 25"/>
              <p:cNvSpPr txBox="1"/>
              <p:nvPr/>
            </p:nvSpPr>
            <p:spPr>
              <a:xfrm>
                <a:off x="4648200" y="4724400"/>
                <a:ext cx="3276600" cy="553998"/>
              </a:xfrm>
              <a:prstGeom prst="rect">
                <a:avLst/>
              </a:prstGeom>
              <a:noFill/>
            </p:spPr>
            <p:txBody>
              <a:bodyPr wrap="square" rtlCol="0">
                <a:spAutoFit/>
              </a:bodyPr>
              <a:lstStyle/>
              <a:p>
                <a:r>
                  <a:rPr lang="en-US" sz="3000" b="1" smtClean="0">
                    <a:latin typeface="Times New Roman" panose="02020603050405020304" pitchFamily="18" charset="0"/>
                    <a:cs typeface="Times New Roman" panose="02020603050405020304" pitchFamily="18" charset="0"/>
                  </a:rPr>
                  <a:t>Số dư cuối kỳ: xxx</a:t>
                </a:r>
                <a:endParaRPr lang="en-US" sz="3000" b="1">
                  <a:latin typeface="Times New Roman" panose="02020603050405020304" pitchFamily="18" charset="0"/>
                  <a:cs typeface="Times New Roman" panose="02020603050405020304" pitchFamily="18" charset="0"/>
                </a:endParaRPr>
              </a:p>
            </p:txBody>
          </p:sp>
        </p:grpSp>
        <p:sp>
          <p:nvSpPr>
            <p:cNvPr id="28" name="TextBox 27"/>
            <p:cNvSpPr txBox="1"/>
            <p:nvPr/>
          </p:nvSpPr>
          <p:spPr>
            <a:xfrm>
              <a:off x="4569133" y="2030782"/>
              <a:ext cx="3276600" cy="553998"/>
            </a:xfrm>
            <a:prstGeom prst="rect">
              <a:avLst/>
            </a:prstGeom>
            <a:noFill/>
          </p:spPr>
          <p:txBody>
            <a:bodyPr wrap="square" rtlCol="0">
              <a:spAutoFit/>
            </a:bodyPr>
            <a:lstStyle/>
            <a:p>
              <a:r>
                <a:rPr lang="en-US" sz="3000" b="1" smtClean="0">
                  <a:latin typeface="Times New Roman" panose="02020603050405020304" pitchFamily="18" charset="0"/>
                  <a:cs typeface="Times New Roman" panose="02020603050405020304" pitchFamily="18" charset="0"/>
                </a:rPr>
                <a:t>Số dư đầu kỳ: xxx</a:t>
              </a:r>
              <a:endParaRPr lang="en-US" sz="3000" b="1">
                <a:latin typeface="Times New Roman" panose="02020603050405020304" pitchFamily="18" charset="0"/>
                <a:cs typeface="Times New Roman" panose="02020603050405020304" pitchFamily="18" charset="0"/>
              </a:endParaRPr>
            </a:p>
          </p:txBody>
        </p:sp>
      </p:grpSp>
      <p:sp>
        <p:nvSpPr>
          <p:cNvPr id="23" name="TextBox 22"/>
          <p:cNvSpPr txBox="1"/>
          <p:nvPr/>
        </p:nvSpPr>
        <p:spPr>
          <a:xfrm>
            <a:off x="990600" y="5278398"/>
            <a:ext cx="8070761" cy="1323439"/>
          </a:xfrm>
          <a:prstGeom prst="rect">
            <a:avLst/>
          </a:prstGeom>
          <a:noFill/>
        </p:spPr>
        <p:txBody>
          <a:bodyPr wrap="square" rtlCol="0">
            <a:spAutoFit/>
          </a:bodyPr>
          <a:lstStyle/>
          <a:p>
            <a:pPr algn="just"/>
            <a:r>
              <a:rPr lang="en-US" sz="4000" i="1" dirty="0" err="1" smtClean="0">
                <a:solidFill>
                  <a:srgbClr val="FF0000"/>
                </a:solidFill>
                <a:latin typeface="Times New Roman" panose="02020603050405020304" pitchFamily="18" charset="0"/>
                <a:cs typeface="Times New Roman" panose="02020603050405020304" pitchFamily="18" charset="0"/>
              </a:rPr>
              <a:t>Ví</a:t>
            </a:r>
            <a:r>
              <a:rPr lang="en-US" sz="4000" i="1" dirty="0" smtClean="0">
                <a:solidFill>
                  <a:srgbClr val="FF0000"/>
                </a:solidFill>
                <a:latin typeface="Times New Roman" panose="02020603050405020304" pitchFamily="18" charset="0"/>
                <a:cs typeface="Times New Roman" panose="02020603050405020304" pitchFamily="18" charset="0"/>
              </a:rPr>
              <a:t> </a:t>
            </a:r>
            <a:r>
              <a:rPr lang="en-US" sz="4000" i="1" dirty="0" err="1" smtClean="0">
                <a:solidFill>
                  <a:srgbClr val="FF0000"/>
                </a:solidFill>
                <a:latin typeface="Times New Roman" panose="02020603050405020304" pitchFamily="18" charset="0"/>
                <a:cs typeface="Times New Roman" panose="02020603050405020304" pitchFamily="18" charset="0"/>
              </a:rPr>
              <a:t>dụ</a:t>
            </a:r>
            <a:r>
              <a:rPr lang="en-US" sz="4000" i="1" dirty="0" smtClean="0">
                <a:solidFill>
                  <a:srgbClr val="FF0000"/>
                </a:solidFill>
                <a:latin typeface="Times New Roman" panose="02020603050405020304" pitchFamily="18" charset="0"/>
                <a:cs typeface="Times New Roman" panose="02020603050405020304" pitchFamily="18" charset="0"/>
              </a:rPr>
              <a:t>: </a:t>
            </a:r>
            <a:r>
              <a:rPr lang="en-US" sz="4000" dirty="0" err="1" smtClean="0">
                <a:solidFill>
                  <a:srgbClr val="0000FF"/>
                </a:solidFill>
                <a:latin typeface="Times New Roman" panose="02020603050405020304" pitchFamily="18" charset="0"/>
                <a:cs typeface="Times New Roman" panose="02020603050405020304" pitchFamily="18" charset="0"/>
              </a:rPr>
              <a:t>tính</a:t>
            </a:r>
            <a:r>
              <a:rPr lang="en-US" sz="4000" dirty="0" smtClean="0">
                <a:solidFill>
                  <a:srgbClr val="0000FF"/>
                </a:solidFill>
                <a:latin typeface="Times New Roman" panose="02020603050405020304" pitchFamily="18" charset="0"/>
                <a:cs typeface="Times New Roman" panose="02020603050405020304" pitchFamily="18" charset="0"/>
              </a:rPr>
              <a:t> </a:t>
            </a:r>
            <a:r>
              <a:rPr lang="en-US" sz="4000" dirty="0" err="1" smtClean="0">
                <a:solidFill>
                  <a:srgbClr val="0000FF"/>
                </a:solidFill>
                <a:latin typeface="Times New Roman" panose="02020603050405020304" pitchFamily="18" charset="0"/>
                <a:cs typeface="Times New Roman" panose="02020603050405020304" pitchFamily="18" charset="0"/>
              </a:rPr>
              <a:t>khấu</a:t>
            </a:r>
            <a:r>
              <a:rPr lang="en-US" sz="4000" dirty="0" smtClean="0">
                <a:solidFill>
                  <a:srgbClr val="0000FF"/>
                </a:solidFill>
                <a:latin typeface="Times New Roman" panose="02020603050405020304" pitchFamily="18" charset="0"/>
                <a:cs typeface="Times New Roman" panose="02020603050405020304" pitchFamily="18" charset="0"/>
              </a:rPr>
              <a:t> </a:t>
            </a:r>
            <a:r>
              <a:rPr lang="en-US" sz="4000" dirty="0" err="1" smtClean="0">
                <a:solidFill>
                  <a:srgbClr val="0000FF"/>
                </a:solidFill>
                <a:latin typeface="Times New Roman" panose="02020603050405020304" pitchFamily="18" charset="0"/>
                <a:cs typeface="Times New Roman" panose="02020603050405020304" pitchFamily="18" charset="0"/>
              </a:rPr>
              <a:t>hao</a:t>
            </a:r>
            <a:r>
              <a:rPr lang="en-US" sz="4000" dirty="0" smtClean="0">
                <a:solidFill>
                  <a:srgbClr val="0000FF"/>
                </a:solidFill>
                <a:latin typeface="Times New Roman" panose="02020603050405020304" pitchFamily="18" charset="0"/>
                <a:cs typeface="Times New Roman" panose="02020603050405020304" pitchFamily="18" charset="0"/>
              </a:rPr>
              <a:t> TSCĐ </a:t>
            </a:r>
            <a:r>
              <a:rPr lang="en-US" sz="4000" dirty="0" err="1" smtClean="0">
                <a:solidFill>
                  <a:srgbClr val="0000FF"/>
                </a:solidFill>
                <a:latin typeface="Times New Roman" panose="02020603050405020304" pitchFamily="18" charset="0"/>
                <a:cs typeface="Times New Roman" panose="02020603050405020304" pitchFamily="18" charset="0"/>
              </a:rPr>
              <a:t>sử</a:t>
            </a:r>
            <a:r>
              <a:rPr lang="en-US" sz="4000" dirty="0" smtClean="0">
                <a:solidFill>
                  <a:srgbClr val="0000FF"/>
                </a:solidFill>
                <a:latin typeface="Times New Roman" panose="02020603050405020304" pitchFamily="18" charset="0"/>
                <a:cs typeface="Times New Roman" panose="02020603050405020304" pitchFamily="18" charset="0"/>
              </a:rPr>
              <a:t> </a:t>
            </a:r>
            <a:r>
              <a:rPr lang="en-US" sz="4000" dirty="0" err="1" smtClean="0">
                <a:solidFill>
                  <a:srgbClr val="0000FF"/>
                </a:solidFill>
                <a:latin typeface="Times New Roman" panose="02020603050405020304" pitchFamily="18" charset="0"/>
                <a:cs typeface="Times New Roman" panose="02020603050405020304" pitchFamily="18" charset="0"/>
              </a:rPr>
              <a:t>dụng</a:t>
            </a:r>
            <a:r>
              <a:rPr lang="en-US" sz="4000" dirty="0" smtClean="0">
                <a:solidFill>
                  <a:srgbClr val="0000FF"/>
                </a:solidFill>
                <a:latin typeface="Times New Roman" panose="02020603050405020304" pitchFamily="18" charset="0"/>
                <a:cs typeface="Times New Roman" panose="02020603050405020304" pitchFamily="18" charset="0"/>
              </a:rPr>
              <a:t> ở </a:t>
            </a:r>
            <a:r>
              <a:rPr lang="en-US" sz="4000" dirty="0" err="1" smtClean="0">
                <a:solidFill>
                  <a:srgbClr val="0000FF"/>
                </a:solidFill>
                <a:latin typeface="Times New Roman" panose="02020603050405020304" pitchFamily="18" charset="0"/>
                <a:cs typeface="Times New Roman" panose="02020603050405020304" pitchFamily="18" charset="0"/>
              </a:rPr>
              <a:t>bộ</a:t>
            </a:r>
            <a:r>
              <a:rPr lang="en-US" sz="4000" dirty="0" smtClean="0">
                <a:solidFill>
                  <a:srgbClr val="0000FF"/>
                </a:solidFill>
                <a:latin typeface="Times New Roman" panose="02020603050405020304" pitchFamily="18" charset="0"/>
                <a:cs typeface="Times New Roman" panose="02020603050405020304" pitchFamily="18" charset="0"/>
              </a:rPr>
              <a:t> </a:t>
            </a:r>
            <a:r>
              <a:rPr lang="en-US" sz="4000" dirty="0" err="1" smtClean="0">
                <a:solidFill>
                  <a:srgbClr val="0000FF"/>
                </a:solidFill>
                <a:latin typeface="Times New Roman" panose="02020603050405020304" pitchFamily="18" charset="0"/>
                <a:cs typeface="Times New Roman" panose="02020603050405020304" pitchFamily="18" charset="0"/>
              </a:rPr>
              <a:t>phận</a:t>
            </a:r>
            <a:r>
              <a:rPr lang="en-US" sz="4000" dirty="0" smtClean="0">
                <a:solidFill>
                  <a:srgbClr val="0000FF"/>
                </a:solidFill>
                <a:latin typeface="Times New Roman" panose="02020603050405020304" pitchFamily="18" charset="0"/>
                <a:cs typeface="Times New Roman" panose="02020603050405020304" pitchFamily="18" charset="0"/>
              </a:rPr>
              <a:t> </a:t>
            </a:r>
            <a:r>
              <a:rPr lang="en-US" sz="4000" dirty="0" err="1" smtClean="0">
                <a:solidFill>
                  <a:srgbClr val="0000FF"/>
                </a:solidFill>
                <a:latin typeface="Times New Roman" panose="02020603050405020304" pitchFamily="18" charset="0"/>
                <a:cs typeface="Times New Roman" panose="02020603050405020304" pitchFamily="18" charset="0"/>
              </a:rPr>
              <a:t>sản</a:t>
            </a:r>
            <a:r>
              <a:rPr lang="en-US" sz="4000" dirty="0" smtClean="0">
                <a:solidFill>
                  <a:srgbClr val="0000FF"/>
                </a:solidFill>
                <a:latin typeface="Times New Roman" panose="02020603050405020304" pitchFamily="18" charset="0"/>
                <a:cs typeface="Times New Roman" panose="02020603050405020304" pitchFamily="18" charset="0"/>
              </a:rPr>
              <a:t> </a:t>
            </a:r>
            <a:r>
              <a:rPr lang="en-US" sz="4000" dirty="0" err="1" smtClean="0">
                <a:solidFill>
                  <a:srgbClr val="0000FF"/>
                </a:solidFill>
                <a:latin typeface="Times New Roman" panose="02020603050405020304" pitchFamily="18" charset="0"/>
                <a:cs typeface="Times New Roman" panose="02020603050405020304" pitchFamily="18" charset="0"/>
              </a:rPr>
              <a:t>xuất</a:t>
            </a:r>
            <a:r>
              <a:rPr lang="en-US" sz="4000" dirty="0" smtClean="0">
                <a:solidFill>
                  <a:srgbClr val="0000FF"/>
                </a:solidFill>
                <a:latin typeface="Times New Roman" panose="02020603050405020304" pitchFamily="18" charset="0"/>
                <a:cs typeface="Times New Roman" panose="02020603050405020304" pitchFamily="18" charset="0"/>
              </a:rPr>
              <a:t> 10.000.000 </a:t>
            </a:r>
            <a:r>
              <a:rPr lang="en-US" sz="4000" dirty="0" err="1" smtClean="0">
                <a:solidFill>
                  <a:srgbClr val="0000FF"/>
                </a:solidFill>
                <a:latin typeface="Times New Roman" panose="02020603050405020304" pitchFamily="18" charset="0"/>
                <a:cs typeface="Times New Roman" panose="02020603050405020304" pitchFamily="18" charset="0"/>
              </a:rPr>
              <a:t>đồng</a:t>
            </a:r>
            <a:endParaRPr lang="en-US" sz="4000" i="1" dirty="0">
              <a:solidFill>
                <a:srgbClr val="FF000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 calcmode="lin" valueType="num">
                                      <p:cBhvr additive="base">
                                        <p:cTn id="7"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additive="base">
                                        <p:cTn id="13" dur="500" fill="hold"/>
                                        <p:tgtEl>
                                          <p:spTgt spid="27"/>
                                        </p:tgtEl>
                                        <p:attrNameLst>
                                          <p:attrName>ppt_x</p:attrName>
                                        </p:attrNameLst>
                                      </p:cBhvr>
                                      <p:tavLst>
                                        <p:tav tm="0">
                                          <p:val>
                                            <p:strVal val="#ppt_x"/>
                                          </p:val>
                                        </p:tav>
                                        <p:tav tm="100000">
                                          <p:val>
                                            <p:strVal val="#ppt_x"/>
                                          </p:val>
                                        </p:tav>
                                      </p:tavLst>
                                    </p:anim>
                                    <p:anim calcmode="lin" valueType="num">
                                      <p:cBhvr additive="base">
                                        <p:cTn id="14"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3">
                                            <p:txEl>
                                              <p:pRg st="0" end="0"/>
                                            </p:txEl>
                                          </p:spTgt>
                                        </p:tgtEl>
                                        <p:attrNameLst>
                                          <p:attrName>style.visibility</p:attrName>
                                        </p:attrNameLst>
                                      </p:cBhvr>
                                      <p:to>
                                        <p:strVal val="visible"/>
                                      </p:to>
                                    </p:set>
                                    <p:anim calcmode="lin" valueType="num">
                                      <p:cBhvr additive="base">
                                        <p:cTn id="19" dur="500" fill="hold"/>
                                        <p:tgtEl>
                                          <p:spTgt spid="2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1072166" y="93237"/>
            <a:ext cx="8070761" cy="1323439"/>
          </a:xfrm>
          <a:prstGeom prst="rect">
            <a:avLst/>
          </a:prstGeom>
          <a:noFill/>
        </p:spPr>
        <p:txBody>
          <a:bodyPr wrap="square" rtlCol="0">
            <a:spAutoFit/>
          </a:bodyPr>
          <a:lstStyle/>
          <a:p>
            <a:pPr algn="just"/>
            <a:r>
              <a:rPr lang="en-US" sz="4000" smtClean="0">
                <a:solidFill>
                  <a:srgbClr val="0000FF"/>
                </a:solidFill>
                <a:latin typeface="Times New Roman" panose="02020603050405020304" pitchFamily="18" charset="0"/>
                <a:cs typeface="Times New Roman" panose="02020603050405020304" pitchFamily="18" charset="0"/>
              </a:rPr>
              <a:t>Tài khoản 229 – Dự phòng tổn thất tài sản: </a:t>
            </a:r>
            <a:r>
              <a:rPr lang="en-US" sz="4000" i="1">
                <a:solidFill>
                  <a:srgbClr val="FF0000"/>
                </a:solidFill>
                <a:latin typeface="Times New Roman" panose="02020603050405020304" pitchFamily="18" charset="0"/>
                <a:cs typeface="Times New Roman" panose="02020603050405020304" pitchFamily="18" charset="0"/>
              </a:rPr>
              <a:t>ghi số âm trên bảng </a:t>
            </a:r>
            <a:r>
              <a:rPr lang="en-US" sz="4000" i="1" smtClean="0">
                <a:solidFill>
                  <a:srgbClr val="FF0000"/>
                </a:solidFill>
                <a:latin typeface="Times New Roman" panose="02020603050405020304" pitchFamily="18" charset="0"/>
                <a:cs typeface="Times New Roman" panose="02020603050405020304" pitchFamily="18" charset="0"/>
              </a:rPr>
              <a:t>CĐKT</a:t>
            </a:r>
            <a:endParaRPr lang="en-US" sz="4000">
              <a:solidFill>
                <a:srgbClr val="0000FF"/>
              </a:solidFill>
              <a:latin typeface="Times New Roman" panose="02020603050405020304" pitchFamily="18" charset="0"/>
              <a:cs typeface="Times New Roman" panose="02020603050405020304" pitchFamily="18" charset="0"/>
            </a:endParaRPr>
          </a:p>
        </p:txBody>
      </p:sp>
      <p:sp>
        <p:nvSpPr>
          <p:cNvPr id="20" name="TextBox 19"/>
          <p:cNvSpPr txBox="1"/>
          <p:nvPr/>
        </p:nvSpPr>
        <p:spPr>
          <a:xfrm>
            <a:off x="2743200" y="3962400"/>
            <a:ext cx="1524000" cy="369332"/>
          </a:xfrm>
          <a:prstGeom prst="rect">
            <a:avLst/>
          </a:prstGeom>
          <a:noFill/>
        </p:spPr>
        <p:txBody>
          <a:bodyPr wrap="square" rtlCol="0">
            <a:spAutoFit/>
          </a:bodyPr>
          <a:lstStyle/>
          <a:p>
            <a:endParaRPr lang="en-US"/>
          </a:p>
        </p:txBody>
      </p:sp>
      <p:grpSp>
        <p:nvGrpSpPr>
          <p:cNvPr id="3" name="Group 2"/>
          <p:cNvGrpSpPr/>
          <p:nvPr/>
        </p:nvGrpSpPr>
        <p:grpSpPr>
          <a:xfrm>
            <a:off x="1981200" y="1393421"/>
            <a:ext cx="5943600" cy="3884977"/>
            <a:chOff x="1981200" y="1393421"/>
            <a:chExt cx="5943600" cy="3884977"/>
          </a:xfrm>
        </p:grpSpPr>
        <p:grpSp>
          <p:nvGrpSpPr>
            <p:cNvPr id="25" name="Group 24"/>
            <p:cNvGrpSpPr/>
            <p:nvPr/>
          </p:nvGrpSpPr>
          <p:grpSpPr>
            <a:xfrm>
              <a:off x="1981200" y="1393421"/>
              <a:ext cx="5943600" cy="3884977"/>
              <a:chOff x="1981200" y="1393421"/>
              <a:chExt cx="5943600" cy="3884977"/>
            </a:xfrm>
          </p:grpSpPr>
          <p:grpSp>
            <p:nvGrpSpPr>
              <p:cNvPr id="7" name="Group 6"/>
              <p:cNvGrpSpPr/>
              <p:nvPr/>
            </p:nvGrpSpPr>
            <p:grpSpPr>
              <a:xfrm>
                <a:off x="2590800" y="1393421"/>
                <a:ext cx="3803490" cy="3788179"/>
                <a:chOff x="2590800" y="2300166"/>
                <a:chExt cx="3803490" cy="3788179"/>
              </a:xfrm>
            </p:grpSpPr>
            <p:sp>
              <p:nvSpPr>
                <p:cNvPr id="8" name="Line 7"/>
                <p:cNvSpPr>
                  <a:spLocks noChangeShapeType="1"/>
                </p:cNvSpPr>
                <p:nvPr/>
              </p:nvSpPr>
              <p:spPr bwMode="auto">
                <a:xfrm>
                  <a:off x="4493174" y="2936956"/>
                  <a:ext cx="16947" cy="3151389"/>
                </a:xfrm>
                <a:prstGeom prst="line">
                  <a:avLst/>
                </a:prstGeom>
                <a:noFill/>
                <a:ln w="57150">
                  <a:solidFill>
                    <a:srgbClr val="000000"/>
                  </a:solidFill>
                  <a:round/>
                </a:ln>
                <a:extLst>
                  <a:ext uri="{909E8E84-426E-40DD-AFC4-6F175D3DCCD1}">
                    <a14:hiddenFill xmlns:a14="http://schemas.microsoft.com/office/drawing/2010/main">
                      <a:noFill/>
                    </a14:hiddenFill>
                  </a:ext>
                </a:extLst>
              </p:spPr>
              <p:txBody>
                <a:bodyPr/>
                <a:lstStyle/>
                <a:p>
                  <a:endParaRPr lang="en-US"/>
                </a:p>
              </p:txBody>
            </p:sp>
            <p:grpSp>
              <p:nvGrpSpPr>
                <p:cNvPr id="9" name="Group 8"/>
                <p:cNvGrpSpPr/>
                <p:nvPr/>
              </p:nvGrpSpPr>
              <p:grpSpPr>
                <a:xfrm>
                  <a:off x="2590800" y="2300166"/>
                  <a:ext cx="3803490" cy="637933"/>
                  <a:chOff x="2590800" y="2300166"/>
                  <a:chExt cx="3803490" cy="637933"/>
                </a:xfrm>
              </p:grpSpPr>
              <p:sp>
                <p:nvSpPr>
                  <p:cNvPr id="10" name="Line 6"/>
                  <p:cNvSpPr>
                    <a:spLocks noChangeShapeType="1"/>
                  </p:cNvSpPr>
                  <p:nvPr/>
                </p:nvSpPr>
                <p:spPr bwMode="auto">
                  <a:xfrm>
                    <a:off x="2971023" y="2936956"/>
                    <a:ext cx="3043043" cy="1143"/>
                  </a:xfrm>
                  <a:prstGeom prst="line">
                    <a:avLst/>
                  </a:prstGeom>
                  <a:noFill/>
                  <a:ln w="57150">
                    <a:solidFill>
                      <a:srgbClr val="000000"/>
                    </a:solidFill>
                    <a:round/>
                  </a:ln>
                  <a:extLst>
                    <a:ext uri="{909E8E84-426E-40DD-AFC4-6F175D3DCCD1}">
                      <a14:hiddenFill xmlns:a14="http://schemas.microsoft.com/office/drawing/2010/main">
                        <a:noFill/>
                      </a14:hiddenFill>
                    </a:ext>
                  </a:extLst>
                </p:spPr>
                <p:txBody>
                  <a:bodyPr/>
                  <a:lstStyle/>
                  <a:p>
                    <a:endParaRPr lang="en-US"/>
                  </a:p>
                </p:txBody>
              </p:sp>
              <p:sp>
                <p:nvSpPr>
                  <p:cNvPr id="11" name="Text Box 8"/>
                  <p:cNvSpPr txBox="1">
                    <a:spLocks noChangeArrowheads="1"/>
                  </p:cNvSpPr>
                  <p:nvPr/>
                </p:nvSpPr>
                <p:spPr bwMode="auto">
                  <a:xfrm>
                    <a:off x="3838642" y="2333867"/>
                    <a:ext cx="1342958" cy="47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sz="3000" b="1" smtClean="0">
                        <a:latin typeface="VNI-Times" pitchFamily="2" charset="0"/>
                        <a:cs typeface="Times New Roman" panose="02020603050405020304" pitchFamily="18" charset="0"/>
                      </a:rPr>
                      <a:t>TK229</a:t>
                    </a:r>
                    <a:endParaRPr lang="en-US" sz="3000" b="1" dirty="0">
                      <a:latin typeface="Arial" panose="020B0604020202020204" pitchFamily="34" charset="0"/>
                    </a:endParaRPr>
                  </a:p>
                </p:txBody>
              </p:sp>
              <p:sp>
                <p:nvSpPr>
                  <p:cNvPr id="12" name="Text Box 9"/>
                  <p:cNvSpPr txBox="1">
                    <a:spLocks noChangeArrowheads="1"/>
                  </p:cNvSpPr>
                  <p:nvPr/>
                </p:nvSpPr>
                <p:spPr bwMode="auto">
                  <a:xfrm>
                    <a:off x="5506683" y="2300166"/>
                    <a:ext cx="887607" cy="47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sz="3000" b="1" dirty="0" err="1">
                        <a:latin typeface="VNI-Times" pitchFamily="2" charset="0"/>
                        <a:cs typeface="Times New Roman" panose="02020603050405020304" pitchFamily="18" charset="0"/>
                      </a:rPr>
                      <a:t>C</a:t>
                    </a:r>
                    <a:r>
                      <a:rPr lang="en-US" sz="3000" b="1" dirty="0" err="1">
                        <a:latin typeface="Times New Roman" panose="02020603050405020304" pitchFamily="18" charset="0"/>
                        <a:cs typeface="Times New Roman" panose="02020603050405020304" pitchFamily="18" charset="0"/>
                      </a:rPr>
                      <a:t>ó</a:t>
                    </a:r>
                    <a:endParaRPr lang="en-US" sz="3000" b="1" dirty="0">
                      <a:latin typeface="Arial" panose="020B0604020202020204" pitchFamily="34" charset="0"/>
                    </a:endParaRPr>
                  </a:p>
                </p:txBody>
              </p:sp>
              <p:sp>
                <p:nvSpPr>
                  <p:cNvPr id="13" name="Text Box 10"/>
                  <p:cNvSpPr txBox="1">
                    <a:spLocks noChangeArrowheads="1"/>
                  </p:cNvSpPr>
                  <p:nvPr/>
                </p:nvSpPr>
                <p:spPr bwMode="auto">
                  <a:xfrm>
                    <a:off x="2590800" y="2300166"/>
                    <a:ext cx="887607" cy="47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sz="3000" b="1" dirty="0">
                        <a:latin typeface="VNI-Times" pitchFamily="2" charset="0"/>
                        <a:cs typeface="Times New Roman" panose="02020603050405020304" pitchFamily="18" charset="0"/>
                      </a:rPr>
                      <a:t>N</a:t>
                    </a:r>
                    <a:r>
                      <a:rPr lang="vi-VN" sz="3000" b="1" dirty="0">
                        <a:latin typeface="Times New Roman" panose="02020603050405020304" pitchFamily="18" charset="0"/>
                        <a:cs typeface="Times New Roman" panose="02020603050405020304" pitchFamily="18" charset="0"/>
                      </a:rPr>
                      <a:t>ợ</a:t>
                    </a:r>
                    <a:endParaRPr lang="vi-VN" sz="3000" b="1" dirty="0">
                      <a:latin typeface="Arial" panose="020B0604020202020204" pitchFamily="34" charset="0"/>
                    </a:endParaRPr>
                  </a:p>
                </p:txBody>
              </p:sp>
            </p:grpSp>
          </p:grpSp>
          <p:cxnSp>
            <p:nvCxnSpPr>
              <p:cNvPr id="15" name="Straight Arrow Connector 14"/>
              <p:cNvCxnSpPr/>
              <p:nvPr/>
            </p:nvCxnSpPr>
            <p:spPr>
              <a:xfrm>
                <a:off x="2971023" y="2362200"/>
                <a:ext cx="867619" cy="1243705"/>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7" name="Straight Arrow Connector 16"/>
              <p:cNvCxnSpPr/>
              <p:nvPr/>
            </p:nvCxnSpPr>
            <p:spPr>
              <a:xfrm flipV="1">
                <a:off x="5107546" y="2639199"/>
                <a:ext cx="842940" cy="1018401"/>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9" name="Straight Connector 18"/>
              <p:cNvCxnSpPr/>
              <p:nvPr/>
            </p:nvCxnSpPr>
            <p:spPr>
              <a:xfrm>
                <a:off x="3124200" y="3810000"/>
                <a:ext cx="2889866" cy="0"/>
              </a:xfrm>
              <a:prstGeom prst="line">
                <a:avLst/>
              </a:prstGeom>
            </p:spPr>
            <p:style>
              <a:lnRef idx="3">
                <a:schemeClr val="dk1"/>
              </a:lnRef>
              <a:fillRef idx="0">
                <a:schemeClr val="dk1"/>
              </a:fillRef>
              <a:effectRef idx="2">
                <a:schemeClr val="dk1"/>
              </a:effectRef>
              <a:fontRef idx="minor">
                <a:schemeClr val="tx1"/>
              </a:fontRef>
            </p:style>
          </p:cxnSp>
          <p:cxnSp>
            <p:nvCxnSpPr>
              <p:cNvPr id="21" name="Straight Connector 20"/>
              <p:cNvCxnSpPr/>
              <p:nvPr/>
            </p:nvCxnSpPr>
            <p:spPr>
              <a:xfrm>
                <a:off x="3124200" y="4572000"/>
                <a:ext cx="2889866" cy="0"/>
              </a:xfrm>
              <a:prstGeom prst="line">
                <a:avLst/>
              </a:prstGeom>
            </p:spPr>
            <p:style>
              <a:lnRef idx="3">
                <a:schemeClr val="dk1"/>
              </a:lnRef>
              <a:fillRef idx="0">
                <a:schemeClr val="dk1"/>
              </a:fillRef>
              <a:effectRef idx="2">
                <a:schemeClr val="dk1"/>
              </a:effectRef>
              <a:fontRef idx="minor">
                <a:schemeClr val="tx1"/>
              </a:fontRef>
            </p:style>
          </p:cxnSp>
          <p:sp>
            <p:nvSpPr>
              <p:cNvPr id="22" name="TextBox 21"/>
              <p:cNvSpPr txBox="1"/>
              <p:nvPr/>
            </p:nvSpPr>
            <p:spPr>
              <a:xfrm>
                <a:off x="1981200" y="3962400"/>
                <a:ext cx="2362201" cy="553998"/>
              </a:xfrm>
              <a:prstGeom prst="rect">
                <a:avLst/>
              </a:prstGeom>
              <a:noFill/>
            </p:spPr>
            <p:txBody>
              <a:bodyPr wrap="square" rtlCol="0">
                <a:spAutoFit/>
              </a:bodyPr>
              <a:lstStyle/>
              <a:p>
                <a:r>
                  <a:rPr lang="en-US" sz="3000" b="1" smtClean="0">
                    <a:latin typeface="Times New Roman" panose="02020603050405020304" pitchFamily="18" charset="0"/>
                    <a:cs typeface="Times New Roman" panose="02020603050405020304" pitchFamily="18" charset="0"/>
                  </a:rPr>
                  <a:t>PS Nợ: xxx</a:t>
                </a:r>
                <a:endParaRPr lang="en-US" sz="3000" b="1">
                  <a:latin typeface="Times New Roman" panose="02020603050405020304" pitchFamily="18" charset="0"/>
                  <a:cs typeface="Times New Roman" panose="02020603050405020304" pitchFamily="18" charset="0"/>
                </a:endParaRPr>
              </a:p>
            </p:txBody>
          </p:sp>
          <p:sp>
            <p:nvSpPr>
              <p:cNvPr id="24" name="TextBox 23"/>
              <p:cNvSpPr txBox="1"/>
              <p:nvPr/>
            </p:nvSpPr>
            <p:spPr>
              <a:xfrm>
                <a:off x="4652716" y="3962400"/>
                <a:ext cx="2662484" cy="553998"/>
              </a:xfrm>
              <a:prstGeom prst="rect">
                <a:avLst/>
              </a:prstGeom>
              <a:noFill/>
            </p:spPr>
            <p:txBody>
              <a:bodyPr wrap="square" rtlCol="0">
                <a:spAutoFit/>
              </a:bodyPr>
              <a:lstStyle/>
              <a:p>
                <a:r>
                  <a:rPr lang="en-US" sz="3000" b="1" smtClean="0">
                    <a:latin typeface="Times New Roman" panose="02020603050405020304" pitchFamily="18" charset="0"/>
                    <a:cs typeface="Times New Roman" panose="02020603050405020304" pitchFamily="18" charset="0"/>
                  </a:rPr>
                  <a:t>PS Có: xxx</a:t>
                </a:r>
                <a:endParaRPr lang="en-US" sz="3000" b="1">
                  <a:latin typeface="Times New Roman" panose="02020603050405020304" pitchFamily="18" charset="0"/>
                  <a:cs typeface="Times New Roman" panose="02020603050405020304" pitchFamily="18" charset="0"/>
                </a:endParaRPr>
              </a:p>
            </p:txBody>
          </p:sp>
          <p:sp>
            <p:nvSpPr>
              <p:cNvPr id="26" name="TextBox 25"/>
              <p:cNvSpPr txBox="1"/>
              <p:nvPr/>
            </p:nvSpPr>
            <p:spPr>
              <a:xfrm>
                <a:off x="4648200" y="4724400"/>
                <a:ext cx="3276600" cy="553998"/>
              </a:xfrm>
              <a:prstGeom prst="rect">
                <a:avLst/>
              </a:prstGeom>
              <a:noFill/>
            </p:spPr>
            <p:txBody>
              <a:bodyPr wrap="square" rtlCol="0">
                <a:spAutoFit/>
              </a:bodyPr>
              <a:lstStyle/>
              <a:p>
                <a:r>
                  <a:rPr lang="en-US" sz="3000" b="1" smtClean="0">
                    <a:latin typeface="Times New Roman" panose="02020603050405020304" pitchFamily="18" charset="0"/>
                    <a:cs typeface="Times New Roman" panose="02020603050405020304" pitchFamily="18" charset="0"/>
                  </a:rPr>
                  <a:t>Số dư cuối kỳ: xxx</a:t>
                </a:r>
                <a:endParaRPr lang="en-US" sz="3000" b="1">
                  <a:latin typeface="Times New Roman" panose="02020603050405020304" pitchFamily="18" charset="0"/>
                  <a:cs typeface="Times New Roman" panose="02020603050405020304" pitchFamily="18" charset="0"/>
                </a:endParaRPr>
              </a:p>
            </p:txBody>
          </p:sp>
        </p:grpSp>
        <p:sp>
          <p:nvSpPr>
            <p:cNvPr id="23" name="TextBox 22"/>
            <p:cNvSpPr txBox="1"/>
            <p:nvPr/>
          </p:nvSpPr>
          <p:spPr>
            <a:xfrm>
              <a:off x="4576645" y="2085201"/>
              <a:ext cx="3276600" cy="553998"/>
            </a:xfrm>
            <a:prstGeom prst="rect">
              <a:avLst/>
            </a:prstGeom>
            <a:noFill/>
          </p:spPr>
          <p:txBody>
            <a:bodyPr wrap="square" rtlCol="0">
              <a:spAutoFit/>
            </a:bodyPr>
            <a:lstStyle/>
            <a:p>
              <a:r>
                <a:rPr lang="en-US" sz="3000" b="1" smtClean="0">
                  <a:latin typeface="Times New Roman" panose="02020603050405020304" pitchFamily="18" charset="0"/>
                  <a:cs typeface="Times New Roman" panose="02020603050405020304" pitchFamily="18" charset="0"/>
                </a:rPr>
                <a:t>Số dư đầu kỳ: xxx</a:t>
              </a:r>
              <a:endParaRPr lang="en-US" sz="3000" b="1">
                <a:latin typeface="Times New Roman" panose="02020603050405020304" pitchFamily="18" charset="0"/>
                <a:cs typeface="Times New Roman" panose="02020603050405020304" pitchFamily="18" charset="0"/>
              </a:endParaRPr>
            </a:p>
          </p:txBody>
        </p:sp>
      </p:grpSp>
      <p:sp>
        <p:nvSpPr>
          <p:cNvPr id="27" name="TextBox 26"/>
          <p:cNvSpPr txBox="1"/>
          <p:nvPr/>
        </p:nvSpPr>
        <p:spPr>
          <a:xfrm>
            <a:off x="990600" y="5278398"/>
            <a:ext cx="8070761" cy="1323439"/>
          </a:xfrm>
          <a:prstGeom prst="rect">
            <a:avLst/>
          </a:prstGeom>
          <a:noFill/>
        </p:spPr>
        <p:txBody>
          <a:bodyPr wrap="square" rtlCol="0">
            <a:spAutoFit/>
          </a:bodyPr>
          <a:lstStyle/>
          <a:p>
            <a:pPr algn="just"/>
            <a:r>
              <a:rPr lang="en-US" sz="4000" i="1" smtClean="0">
                <a:solidFill>
                  <a:srgbClr val="FF0000"/>
                </a:solidFill>
                <a:latin typeface="Times New Roman" panose="02020603050405020304" pitchFamily="18" charset="0"/>
                <a:cs typeface="Times New Roman" panose="02020603050405020304" pitchFamily="18" charset="0"/>
              </a:rPr>
              <a:t>Ví dụ: </a:t>
            </a:r>
            <a:r>
              <a:rPr lang="en-US" sz="4000" smtClean="0">
                <a:solidFill>
                  <a:srgbClr val="0000FF"/>
                </a:solidFill>
                <a:latin typeface="Times New Roman" panose="02020603050405020304" pitchFamily="18" charset="0"/>
                <a:cs typeface="Times New Roman" panose="02020603050405020304" pitchFamily="18" charset="0"/>
              </a:rPr>
              <a:t>Trích lập dự phòng giảm giá hàng tồn kho 10.000.000 đồng</a:t>
            </a:r>
            <a:endParaRPr lang="en-US" sz="4000" i="1">
              <a:solidFill>
                <a:srgbClr val="FF000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2000"/>
                                        <p:tgtEl>
                                          <p:spTgt spid="14"/>
                                        </p:tgtEl>
                                      </p:cBhvr>
                                    </p:animEffect>
                                    <p:anim calcmode="lin" valueType="num">
                                      <p:cBhvr>
                                        <p:cTn id="8" dur="2000" fill="hold"/>
                                        <p:tgtEl>
                                          <p:spTgt spid="14"/>
                                        </p:tgtEl>
                                        <p:attrNameLst>
                                          <p:attrName>ppt_w</p:attrName>
                                        </p:attrNameLst>
                                      </p:cBhvr>
                                      <p:tavLst>
                                        <p:tav tm="0" fmla="#ppt_w*sin(2.5*pi*$)">
                                          <p:val>
                                            <p:fltVal val="0"/>
                                          </p:val>
                                        </p:tav>
                                        <p:tav tm="100000">
                                          <p:val>
                                            <p:fltVal val="1"/>
                                          </p:val>
                                        </p:tav>
                                      </p:tavLst>
                                    </p:anim>
                                    <p:anim calcmode="lin" valueType="num">
                                      <p:cBhvr>
                                        <p:cTn id="9"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Vertical)">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45"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2000"/>
                                        <p:tgtEl>
                                          <p:spTgt spid="27"/>
                                        </p:tgtEl>
                                      </p:cBhvr>
                                    </p:animEffect>
                                    <p:anim calcmode="lin" valueType="num">
                                      <p:cBhvr>
                                        <p:cTn id="20" dur="2000" fill="hold"/>
                                        <p:tgtEl>
                                          <p:spTgt spid="27"/>
                                        </p:tgtEl>
                                        <p:attrNameLst>
                                          <p:attrName>ppt_w</p:attrName>
                                        </p:attrNameLst>
                                      </p:cBhvr>
                                      <p:tavLst>
                                        <p:tav tm="0" fmla="#ppt_w*sin(2.5*pi*$)">
                                          <p:val>
                                            <p:fltVal val="0"/>
                                          </p:val>
                                        </p:tav>
                                        <p:tav tm="100000">
                                          <p:val>
                                            <p:fltVal val="1"/>
                                          </p:val>
                                        </p:tav>
                                      </p:tavLst>
                                    </p:anim>
                                    <p:anim calcmode="lin" valueType="num">
                                      <p:cBhvr>
                                        <p:cTn id="21" dur="2000" fill="hold"/>
                                        <p:tgtEl>
                                          <p:spTgt spid="2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2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1072166" y="1295400"/>
            <a:ext cx="8070761" cy="1323439"/>
          </a:xfrm>
          <a:prstGeom prst="rect">
            <a:avLst/>
          </a:prstGeom>
          <a:noFill/>
        </p:spPr>
        <p:txBody>
          <a:bodyPr wrap="square" rtlCol="0">
            <a:spAutoFit/>
          </a:bodyPr>
          <a:lstStyle/>
          <a:p>
            <a:pPr algn="just"/>
            <a:r>
              <a:rPr lang="en-US" sz="4000" smtClean="0">
                <a:solidFill>
                  <a:srgbClr val="0000FF"/>
                </a:solidFill>
                <a:latin typeface="Times New Roman" panose="02020603050405020304" pitchFamily="18" charset="0"/>
                <a:cs typeface="Times New Roman" panose="02020603050405020304" pitchFamily="18" charset="0"/>
              </a:rPr>
              <a:t>Tài khoản 419 – Cổ phiếu quỹ:</a:t>
            </a:r>
            <a:r>
              <a:rPr lang="en-US" sz="4000" i="1">
                <a:solidFill>
                  <a:srgbClr val="FF0000"/>
                </a:solidFill>
                <a:latin typeface="Times New Roman" panose="02020603050405020304" pitchFamily="18" charset="0"/>
                <a:cs typeface="Times New Roman" panose="02020603050405020304" pitchFamily="18" charset="0"/>
              </a:rPr>
              <a:t>ghi số âm trên bảng </a:t>
            </a:r>
            <a:r>
              <a:rPr lang="en-US" sz="4000" i="1" smtClean="0">
                <a:solidFill>
                  <a:srgbClr val="FF0000"/>
                </a:solidFill>
                <a:latin typeface="Times New Roman" panose="02020603050405020304" pitchFamily="18" charset="0"/>
                <a:cs typeface="Times New Roman" panose="02020603050405020304" pitchFamily="18" charset="0"/>
              </a:rPr>
              <a:t>CĐKT</a:t>
            </a:r>
            <a:endParaRPr lang="en-US" sz="4000">
              <a:solidFill>
                <a:srgbClr val="0000FF"/>
              </a:solidFill>
              <a:latin typeface="Times New Roman" panose="02020603050405020304" pitchFamily="18" charset="0"/>
              <a:cs typeface="Times New Roman" panose="02020603050405020304" pitchFamily="18" charset="0"/>
            </a:endParaRPr>
          </a:p>
        </p:txBody>
      </p:sp>
      <p:sp>
        <p:nvSpPr>
          <p:cNvPr id="20" name="TextBox 19"/>
          <p:cNvSpPr txBox="1"/>
          <p:nvPr/>
        </p:nvSpPr>
        <p:spPr>
          <a:xfrm>
            <a:off x="2743200" y="3962400"/>
            <a:ext cx="1524000" cy="369332"/>
          </a:xfrm>
          <a:prstGeom prst="rect">
            <a:avLst/>
          </a:prstGeom>
          <a:noFill/>
        </p:spPr>
        <p:txBody>
          <a:bodyPr wrap="square" rtlCol="0">
            <a:spAutoFit/>
          </a:bodyPr>
          <a:lstStyle/>
          <a:p>
            <a:endParaRPr lang="en-US"/>
          </a:p>
        </p:txBody>
      </p:sp>
      <p:sp>
        <p:nvSpPr>
          <p:cNvPr id="23" name="TextBox 22"/>
          <p:cNvSpPr txBox="1"/>
          <p:nvPr/>
        </p:nvSpPr>
        <p:spPr>
          <a:xfrm>
            <a:off x="978794" y="76200"/>
            <a:ext cx="8153400" cy="1323439"/>
          </a:xfrm>
          <a:prstGeom prst="rect">
            <a:avLst/>
          </a:prstGeom>
          <a:noFill/>
        </p:spPr>
        <p:txBody>
          <a:bodyPr wrap="square" rtlCol="0">
            <a:spAutoFit/>
          </a:bodyPr>
          <a:lstStyle/>
          <a:p>
            <a:pPr algn="ctr"/>
            <a:r>
              <a:rPr lang="en-US" sz="4000" dirty="0" err="1" smtClean="0">
                <a:solidFill>
                  <a:srgbClr val="FF0000"/>
                </a:solidFill>
                <a:latin typeface="Times New Roman" panose="02020603050405020304" pitchFamily="18" charset="0"/>
                <a:cs typeface="Times New Roman" panose="02020603050405020304" pitchFamily="18" charset="0"/>
              </a:rPr>
              <a:t>Nhóm</a:t>
            </a:r>
            <a:r>
              <a:rPr lang="en-US" sz="4000" dirty="0" smtClean="0">
                <a:solidFill>
                  <a:srgbClr val="FF0000"/>
                </a:solidFill>
                <a:latin typeface="Times New Roman" panose="02020603050405020304" pitchFamily="18" charset="0"/>
                <a:cs typeface="Times New Roman" panose="02020603050405020304" pitchFamily="18" charset="0"/>
              </a:rPr>
              <a:t> </a:t>
            </a:r>
            <a:r>
              <a:rPr lang="en-US" sz="4000" dirty="0" err="1" smtClean="0">
                <a:solidFill>
                  <a:srgbClr val="FF0000"/>
                </a:solidFill>
                <a:latin typeface="Times New Roman" panose="02020603050405020304" pitchFamily="18" charset="0"/>
                <a:cs typeface="Times New Roman" panose="02020603050405020304" pitchFamily="18" charset="0"/>
              </a:rPr>
              <a:t>tài</a:t>
            </a:r>
            <a:r>
              <a:rPr lang="en-US" sz="4000" dirty="0" smtClean="0">
                <a:solidFill>
                  <a:srgbClr val="FF0000"/>
                </a:solidFill>
                <a:latin typeface="Times New Roman" panose="02020603050405020304" pitchFamily="18" charset="0"/>
                <a:cs typeface="Times New Roman" panose="02020603050405020304" pitchFamily="18" charset="0"/>
              </a:rPr>
              <a:t> </a:t>
            </a:r>
            <a:r>
              <a:rPr lang="en-US" sz="4000" dirty="0" err="1" smtClean="0">
                <a:solidFill>
                  <a:srgbClr val="FF0000"/>
                </a:solidFill>
                <a:latin typeface="Times New Roman" panose="02020603050405020304" pitchFamily="18" charset="0"/>
                <a:cs typeface="Times New Roman" panose="02020603050405020304" pitchFamily="18" charset="0"/>
              </a:rPr>
              <a:t>khoản</a:t>
            </a:r>
            <a:r>
              <a:rPr lang="en-US" sz="4000" dirty="0" smtClean="0">
                <a:solidFill>
                  <a:srgbClr val="FF0000"/>
                </a:solidFill>
                <a:latin typeface="Times New Roman" panose="02020603050405020304" pitchFamily="18" charset="0"/>
                <a:cs typeface="Times New Roman" panose="02020603050405020304" pitchFamily="18" charset="0"/>
              </a:rPr>
              <a:t> </a:t>
            </a:r>
            <a:r>
              <a:rPr lang="en-US" sz="4000" dirty="0" err="1" smtClean="0">
                <a:solidFill>
                  <a:srgbClr val="FF0000"/>
                </a:solidFill>
                <a:latin typeface="Times New Roman" panose="02020603050405020304" pitchFamily="18" charset="0"/>
                <a:cs typeface="Times New Roman" panose="02020603050405020304" pitchFamily="18" charset="0"/>
              </a:rPr>
              <a:t>dùng</a:t>
            </a:r>
            <a:r>
              <a:rPr lang="en-US" sz="4000" dirty="0" smtClean="0">
                <a:solidFill>
                  <a:srgbClr val="FF0000"/>
                </a:solidFill>
                <a:latin typeface="Times New Roman" panose="02020603050405020304" pitchFamily="18" charset="0"/>
                <a:cs typeface="Times New Roman" panose="02020603050405020304" pitchFamily="18" charset="0"/>
              </a:rPr>
              <a:t> </a:t>
            </a:r>
            <a:r>
              <a:rPr lang="en-US" sz="4000" dirty="0" err="1" smtClean="0">
                <a:solidFill>
                  <a:srgbClr val="FF0000"/>
                </a:solidFill>
                <a:latin typeface="Times New Roman" panose="02020603050405020304" pitchFamily="18" charset="0"/>
                <a:cs typeface="Times New Roman" panose="02020603050405020304" pitchFamily="18" charset="0"/>
              </a:rPr>
              <a:t>để</a:t>
            </a:r>
            <a:r>
              <a:rPr lang="en-US" sz="4000" dirty="0" smtClean="0">
                <a:solidFill>
                  <a:srgbClr val="FF0000"/>
                </a:solidFill>
                <a:latin typeface="Times New Roman" panose="02020603050405020304" pitchFamily="18" charset="0"/>
                <a:cs typeface="Times New Roman" panose="02020603050405020304" pitchFamily="18" charset="0"/>
              </a:rPr>
              <a:t> </a:t>
            </a:r>
            <a:r>
              <a:rPr lang="en-US" sz="4000" dirty="0" err="1" smtClean="0">
                <a:solidFill>
                  <a:srgbClr val="FF0000"/>
                </a:solidFill>
                <a:latin typeface="Times New Roman" panose="02020603050405020304" pitchFamily="18" charset="0"/>
                <a:cs typeface="Times New Roman" panose="02020603050405020304" pitchFamily="18" charset="0"/>
              </a:rPr>
              <a:t>điều</a:t>
            </a:r>
            <a:r>
              <a:rPr lang="en-US" sz="4000" dirty="0" smtClean="0">
                <a:solidFill>
                  <a:srgbClr val="FF0000"/>
                </a:solidFill>
                <a:latin typeface="Times New Roman" panose="02020603050405020304" pitchFamily="18" charset="0"/>
                <a:cs typeface="Times New Roman" panose="02020603050405020304" pitchFamily="18" charset="0"/>
              </a:rPr>
              <a:t> </a:t>
            </a:r>
            <a:r>
              <a:rPr lang="en-US" sz="4000" dirty="0" err="1" smtClean="0">
                <a:solidFill>
                  <a:srgbClr val="FF0000"/>
                </a:solidFill>
                <a:latin typeface="Times New Roman" panose="02020603050405020304" pitchFamily="18" charset="0"/>
                <a:cs typeface="Times New Roman" panose="02020603050405020304" pitchFamily="18" charset="0"/>
              </a:rPr>
              <a:t>chỉnh</a:t>
            </a:r>
            <a:r>
              <a:rPr lang="en-US" sz="4000" dirty="0" smtClean="0">
                <a:solidFill>
                  <a:srgbClr val="FF0000"/>
                </a:solidFill>
                <a:latin typeface="Times New Roman" panose="02020603050405020304" pitchFamily="18" charset="0"/>
                <a:cs typeface="Times New Roman" panose="02020603050405020304" pitchFamily="18" charset="0"/>
              </a:rPr>
              <a:t> </a:t>
            </a:r>
            <a:r>
              <a:rPr lang="en-US" sz="4000" dirty="0" err="1" smtClean="0">
                <a:solidFill>
                  <a:srgbClr val="FF0000"/>
                </a:solidFill>
                <a:latin typeface="Times New Roman" panose="02020603050405020304" pitchFamily="18" charset="0"/>
                <a:cs typeface="Times New Roman" panose="02020603050405020304" pitchFamily="18" charset="0"/>
              </a:rPr>
              <a:t>giảm</a:t>
            </a:r>
            <a:r>
              <a:rPr lang="en-US" sz="4000" dirty="0" smtClean="0">
                <a:solidFill>
                  <a:srgbClr val="FF0000"/>
                </a:solidFill>
                <a:latin typeface="Times New Roman" panose="02020603050405020304" pitchFamily="18" charset="0"/>
                <a:cs typeface="Times New Roman" panose="02020603050405020304" pitchFamily="18" charset="0"/>
              </a:rPr>
              <a:t> </a:t>
            </a:r>
            <a:r>
              <a:rPr lang="en-US" sz="4000" dirty="0" err="1" smtClean="0">
                <a:solidFill>
                  <a:srgbClr val="FF0000"/>
                </a:solidFill>
                <a:latin typeface="Times New Roman" panose="02020603050405020304" pitchFamily="18" charset="0"/>
                <a:cs typeface="Times New Roman" panose="02020603050405020304" pitchFamily="18" charset="0"/>
              </a:rPr>
              <a:t>nguồn</a:t>
            </a:r>
            <a:r>
              <a:rPr lang="en-US" sz="4000" dirty="0" smtClean="0">
                <a:solidFill>
                  <a:srgbClr val="FF0000"/>
                </a:solidFill>
                <a:latin typeface="Times New Roman" panose="02020603050405020304" pitchFamily="18" charset="0"/>
                <a:cs typeface="Times New Roman" panose="02020603050405020304" pitchFamily="18" charset="0"/>
              </a:rPr>
              <a:t> </a:t>
            </a:r>
            <a:r>
              <a:rPr lang="en-US" sz="4000" dirty="0" err="1" smtClean="0">
                <a:solidFill>
                  <a:srgbClr val="FF0000"/>
                </a:solidFill>
                <a:latin typeface="Times New Roman" panose="02020603050405020304" pitchFamily="18" charset="0"/>
                <a:cs typeface="Times New Roman" panose="02020603050405020304" pitchFamily="18" charset="0"/>
              </a:rPr>
              <a:t>vốn</a:t>
            </a:r>
            <a:endParaRPr lang="en-US" sz="4000" dirty="0">
              <a:solidFill>
                <a:srgbClr val="0000CC"/>
              </a:solidFill>
              <a:latin typeface="Times New Roman" panose="02020603050405020304" pitchFamily="18" charset="0"/>
              <a:cs typeface="Times New Roman" panose="02020603050405020304" pitchFamily="18" charset="0"/>
            </a:endParaRPr>
          </a:p>
        </p:txBody>
      </p:sp>
      <p:sp>
        <p:nvSpPr>
          <p:cNvPr id="27" name="TextBox 26"/>
          <p:cNvSpPr txBox="1"/>
          <p:nvPr/>
        </p:nvSpPr>
        <p:spPr>
          <a:xfrm>
            <a:off x="1186967" y="5791200"/>
            <a:ext cx="3276600" cy="553998"/>
          </a:xfrm>
          <a:prstGeom prst="rect">
            <a:avLst/>
          </a:prstGeom>
          <a:noFill/>
        </p:spPr>
        <p:txBody>
          <a:bodyPr wrap="square" rtlCol="0">
            <a:spAutoFit/>
          </a:bodyPr>
          <a:lstStyle/>
          <a:p>
            <a:r>
              <a:rPr lang="en-US" sz="3000" b="1" smtClean="0">
                <a:latin typeface="Times New Roman" panose="02020603050405020304" pitchFamily="18" charset="0"/>
                <a:cs typeface="Times New Roman" panose="02020603050405020304" pitchFamily="18" charset="0"/>
              </a:rPr>
              <a:t>Số dư cuối kỳ: xxx</a:t>
            </a:r>
            <a:endParaRPr lang="en-US" sz="3000" b="1">
              <a:latin typeface="Times New Roman" panose="02020603050405020304" pitchFamily="18" charset="0"/>
              <a:cs typeface="Times New Roman" panose="02020603050405020304" pitchFamily="18" charset="0"/>
            </a:endParaRPr>
          </a:p>
        </p:txBody>
      </p:sp>
      <p:grpSp>
        <p:nvGrpSpPr>
          <p:cNvPr id="25" name="Group 24"/>
          <p:cNvGrpSpPr/>
          <p:nvPr/>
        </p:nvGrpSpPr>
        <p:grpSpPr>
          <a:xfrm>
            <a:off x="1981200" y="2590800"/>
            <a:ext cx="5334000" cy="3767581"/>
            <a:chOff x="1981200" y="1414019"/>
            <a:chExt cx="5334000" cy="3767581"/>
          </a:xfrm>
        </p:grpSpPr>
        <p:grpSp>
          <p:nvGrpSpPr>
            <p:cNvPr id="7" name="Group 6"/>
            <p:cNvGrpSpPr/>
            <p:nvPr/>
          </p:nvGrpSpPr>
          <p:grpSpPr>
            <a:xfrm>
              <a:off x="2590800" y="1414019"/>
              <a:ext cx="3803490" cy="3767581"/>
              <a:chOff x="2590800" y="2320764"/>
              <a:chExt cx="3803490" cy="3767581"/>
            </a:xfrm>
          </p:grpSpPr>
          <p:sp>
            <p:nvSpPr>
              <p:cNvPr id="8" name="Line 7"/>
              <p:cNvSpPr>
                <a:spLocks noChangeShapeType="1"/>
              </p:cNvSpPr>
              <p:nvPr/>
            </p:nvSpPr>
            <p:spPr bwMode="auto">
              <a:xfrm>
                <a:off x="4492544" y="2946643"/>
                <a:ext cx="17578" cy="3141702"/>
              </a:xfrm>
              <a:prstGeom prst="line">
                <a:avLst/>
              </a:prstGeom>
              <a:noFill/>
              <a:ln w="57150">
                <a:solidFill>
                  <a:srgbClr val="000000"/>
                </a:solidFill>
                <a:round/>
              </a:ln>
              <a:extLst>
                <a:ext uri="{909E8E84-426E-40DD-AFC4-6F175D3DCCD1}">
                  <a14:hiddenFill xmlns:a14="http://schemas.microsoft.com/office/drawing/2010/main">
                    <a:noFill/>
                  </a14:hiddenFill>
                </a:ext>
              </a:extLst>
            </p:spPr>
            <p:txBody>
              <a:bodyPr/>
              <a:lstStyle/>
              <a:p>
                <a:endParaRPr lang="en-US"/>
              </a:p>
            </p:txBody>
          </p:sp>
          <p:grpSp>
            <p:nvGrpSpPr>
              <p:cNvPr id="9" name="Group 8"/>
              <p:cNvGrpSpPr/>
              <p:nvPr/>
            </p:nvGrpSpPr>
            <p:grpSpPr>
              <a:xfrm>
                <a:off x="2590800" y="2320764"/>
                <a:ext cx="3803490" cy="587779"/>
                <a:chOff x="2590800" y="2320764"/>
                <a:chExt cx="3803490" cy="587779"/>
              </a:xfrm>
            </p:grpSpPr>
            <p:sp>
              <p:nvSpPr>
                <p:cNvPr id="10" name="Line 6"/>
                <p:cNvSpPr>
                  <a:spLocks noChangeShapeType="1"/>
                </p:cNvSpPr>
                <p:nvPr/>
              </p:nvSpPr>
              <p:spPr bwMode="auto">
                <a:xfrm>
                  <a:off x="2971023" y="2907400"/>
                  <a:ext cx="3043043" cy="1143"/>
                </a:xfrm>
                <a:prstGeom prst="line">
                  <a:avLst/>
                </a:prstGeom>
                <a:noFill/>
                <a:ln w="57150">
                  <a:solidFill>
                    <a:srgbClr val="000000"/>
                  </a:solidFill>
                  <a:round/>
                </a:ln>
                <a:extLst>
                  <a:ext uri="{909E8E84-426E-40DD-AFC4-6F175D3DCCD1}">
                    <a14:hiddenFill xmlns:a14="http://schemas.microsoft.com/office/drawing/2010/main">
                      <a:noFill/>
                    </a14:hiddenFill>
                  </a:ext>
                </a:extLst>
              </p:spPr>
              <p:txBody>
                <a:bodyPr/>
                <a:lstStyle/>
                <a:p>
                  <a:endParaRPr lang="en-US"/>
                </a:p>
              </p:txBody>
            </p:sp>
            <p:sp>
              <p:nvSpPr>
                <p:cNvPr id="11" name="Text Box 8"/>
                <p:cNvSpPr txBox="1">
                  <a:spLocks noChangeArrowheads="1"/>
                </p:cNvSpPr>
                <p:nvPr/>
              </p:nvSpPr>
              <p:spPr bwMode="auto">
                <a:xfrm>
                  <a:off x="3838642" y="2354465"/>
                  <a:ext cx="1342958" cy="47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sz="3000" b="1" smtClean="0">
                      <a:latin typeface="VNI-Times" pitchFamily="2" charset="0"/>
                      <a:cs typeface="Times New Roman" panose="02020603050405020304" pitchFamily="18" charset="0"/>
                    </a:rPr>
                    <a:t>TK419</a:t>
                  </a:r>
                  <a:endParaRPr lang="en-US" sz="3000" b="1" dirty="0">
                    <a:latin typeface="Arial" panose="020B0604020202020204" pitchFamily="34" charset="0"/>
                  </a:endParaRPr>
                </a:p>
              </p:txBody>
            </p:sp>
            <p:sp>
              <p:nvSpPr>
                <p:cNvPr id="12" name="Text Box 9"/>
                <p:cNvSpPr txBox="1">
                  <a:spLocks noChangeArrowheads="1"/>
                </p:cNvSpPr>
                <p:nvPr/>
              </p:nvSpPr>
              <p:spPr bwMode="auto">
                <a:xfrm>
                  <a:off x="5506683" y="2320764"/>
                  <a:ext cx="887607" cy="47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sz="3000" b="1" dirty="0" err="1">
                      <a:latin typeface="VNI-Times" pitchFamily="2" charset="0"/>
                      <a:cs typeface="Times New Roman" panose="02020603050405020304" pitchFamily="18" charset="0"/>
                    </a:rPr>
                    <a:t>C</a:t>
                  </a:r>
                  <a:r>
                    <a:rPr lang="en-US" sz="3000" b="1" dirty="0" err="1">
                      <a:latin typeface="Times New Roman" panose="02020603050405020304" pitchFamily="18" charset="0"/>
                      <a:cs typeface="Times New Roman" panose="02020603050405020304" pitchFamily="18" charset="0"/>
                    </a:rPr>
                    <a:t>ó</a:t>
                  </a:r>
                  <a:endParaRPr lang="en-US" sz="3000" b="1" dirty="0">
                    <a:latin typeface="Arial" panose="020B0604020202020204" pitchFamily="34" charset="0"/>
                  </a:endParaRPr>
                </a:p>
              </p:txBody>
            </p:sp>
            <p:sp>
              <p:nvSpPr>
                <p:cNvPr id="13" name="Text Box 10"/>
                <p:cNvSpPr txBox="1">
                  <a:spLocks noChangeArrowheads="1"/>
                </p:cNvSpPr>
                <p:nvPr/>
              </p:nvSpPr>
              <p:spPr bwMode="auto">
                <a:xfrm>
                  <a:off x="2590800" y="2320764"/>
                  <a:ext cx="887607" cy="47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sz="3000" b="1" dirty="0">
                      <a:latin typeface="VNI-Times" pitchFamily="2" charset="0"/>
                      <a:cs typeface="Times New Roman" panose="02020603050405020304" pitchFamily="18" charset="0"/>
                    </a:rPr>
                    <a:t>N</a:t>
                  </a:r>
                  <a:r>
                    <a:rPr lang="vi-VN" sz="3000" b="1" dirty="0">
                      <a:latin typeface="Times New Roman" panose="02020603050405020304" pitchFamily="18" charset="0"/>
                      <a:cs typeface="Times New Roman" panose="02020603050405020304" pitchFamily="18" charset="0"/>
                    </a:rPr>
                    <a:t>ợ</a:t>
                  </a:r>
                  <a:endParaRPr lang="vi-VN" sz="3000" b="1" dirty="0">
                    <a:latin typeface="Arial" panose="020B0604020202020204" pitchFamily="34" charset="0"/>
                  </a:endParaRPr>
                </a:p>
              </p:txBody>
            </p:sp>
          </p:grpSp>
        </p:grpSp>
        <p:cxnSp>
          <p:nvCxnSpPr>
            <p:cNvPr id="15" name="Straight Arrow Connector 14"/>
            <p:cNvCxnSpPr/>
            <p:nvPr/>
          </p:nvCxnSpPr>
          <p:spPr>
            <a:xfrm flipV="1">
              <a:off x="3352800" y="2306600"/>
              <a:ext cx="914400" cy="990598"/>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7" name="Straight Arrow Connector 16"/>
            <p:cNvCxnSpPr/>
            <p:nvPr/>
          </p:nvCxnSpPr>
          <p:spPr>
            <a:xfrm>
              <a:off x="4953000" y="2382798"/>
              <a:ext cx="838200" cy="99060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9" name="Straight Connector 18"/>
            <p:cNvCxnSpPr/>
            <p:nvPr/>
          </p:nvCxnSpPr>
          <p:spPr>
            <a:xfrm>
              <a:off x="3124200" y="3810000"/>
              <a:ext cx="2889866" cy="0"/>
            </a:xfrm>
            <a:prstGeom prst="line">
              <a:avLst/>
            </a:prstGeom>
          </p:spPr>
          <p:style>
            <a:lnRef idx="3">
              <a:schemeClr val="dk1"/>
            </a:lnRef>
            <a:fillRef idx="0">
              <a:schemeClr val="dk1"/>
            </a:fillRef>
            <a:effectRef idx="2">
              <a:schemeClr val="dk1"/>
            </a:effectRef>
            <a:fontRef idx="minor">
              <a:schemeClr val="tx1"/>
            </a:fontRef>
          </p:style>
        </p:cxnSp>
        <p:cxnSp>
          <p:nvCxnSpPr>
            <p:cNvPr id="21" name="Straight Connector 20"/>
            <p:cNvCxnSpPr/>
            <p:nvPr/>
          </p:nvCxnSpPr>
          <p:spPr>
            <a:xfrm>
              <a:off x="3124200" y="4572000"/>
              <a:ext cx="2889866" cy="0"/>
            </a:xfrm>
            <a:prstGeom prst="line">
              <a:avLst/>
            </a:prstGeom>
          </p:spPr>
          <p:style>
            <a:lnRef idx="3">
              <a:schemeClr val="dk1"/>
            </a:lnRef>
            <a:fillRef idx="0">
              <a:schemeClr val="dk1"/>
            </a:fillRef>
            <a:effectRef idx="2">
              <a:schemeClr val="dk1"/>
            </a:effectRef>
            <a:fontRef idx="minor">
              <a:schemeClr val="tx1"/>
            </a:fontRef>
          </p:style>
        </p:cxnSp>
        <p:sp>
          <p:nvSpPr>
            <p:cNvPr id="22" name="TextBox 21"/>
            <p:cNvSpPr txBox="1"/>
            <p:nvPr/>
          </p:nvSpPr>
          <p:spPr>
            <a:xfrm>
              <a:off x="1981200" y="3962400"/>
              <a:ext cx="2362201" cy="553998"/>
            </a:xfrm>
            <a:prstGeom prst="rect">
              <a:avLst/>
            </a:prstGeom>
            <a:noFill/>
          </p:spPr>
          <p:txBody>
            <a:bodyPr wrap="square" rtlCol="0">
              <a:spAutoFit/>
            </a:bodyPr>
            <a:lstStyle/>
            <a:p>
              <a:r>
                <a:rPr lang="en-US" sz="3000" b="1" smtClean="0">
                  <a:latin typeface="Times New Roman" panose="02020603050405020304" pitchFamily="18" charset="0"/>
                  <a:cs typeface="Times New Roman" panose="02020603050405020304" pitchFamily="18" charset="0"/>
                </a:rPr>
                <a:t>PS Nợ: xxx</a:t>
              </a:r>
              <a:endParaRPr lang="en-US" sz="3000" b="1">
                <a:latin typeface="Times New Roman" panose="02020603050405020304" pitchFamily="18" charset="0"/>
                <a:cs typeface="Times New Roman" panose="02020603050405020304" pitchFamily="18" charset="0"/>
              </a:endParaRPr>
            </a:p>
          </p:txBody>
        </p:sp>
        <p:sp>
          <p:nvSpPr>
            <p:cNvPr id="24" name="TextBox 23"/>
            <p:cNvSpPr txBox="1"/>
            <p:nvPr/>
          </p:nvSpPr>
          <p:spPr>
            <a:xfrm>
              <a:off x="4652716" y="3962400"/>
              <a:ext cx="2662484" cy="553998"/>
            </a:xfrm>
            <a:prstGeom prst="rect">
              <a:avLst/>
            </a:prstGeom>
            <a:noFill/>
          </p:spPr>
          <p:txBody>
            <a:bodyPr wrap="square" rtlCol="0">
              <a:spAutoFit/>
            </a:bodyPr>
            <a:lstStyle/>
            <a:p>
              <a:r>
                <a:rPr lang="en-US" sz="3000" b="1" smtClean="0">
                  <a:latin typeface="Times New Roman" panose="02020603050405020304" pitchFamily="18" charset="0"/>
                  <a:cs typeface="Times New Roman" panose="02020603050405020304" pitchFamily="18" charset="0"/>
                </a:rPr>
                <a:t>PS Có: xxx</a:t>
              </a:r>
              <a:endParaRPr lang="en-US" sz="3000" b="1">
                <a:latin typeface="Times New Roman" panose="02020603050405020304" pitchFamily="18" charset="0"/>
                <a:cs typeface="Times New Roman" panose="02020603050405020304" pitchFamily="18" charset="0"/>
              </a:endParaRPr>
            </a:p>
          </p:txBody>
        </p:sp>
      </p:grpSp>
      <p:sp>
        <p:nvSpPr>
          <p:cNvPr id="26" name="TextBox 25"/>
          <p:cNvSpPr txBox="1"/>
          <p:nvPr/>
        </p:nvSpPr>
        <p:spPr>
          <a:xfrm>
            <a:off x="6629400" y="2041800"/>
            <a:ext cx="2349251" cy="4524315"/>
          </a:xfrm>
          <a:prstGeom prst="rect">
            <a:avLst/>
          </a:prstGeom>
          <a:noFill/>
        </p:spPr>
        <p:txBody>
          <a:bodyPr wrap="square" rtlCol="0">
            <a:spAutoFit/>
          </a:bodyPr>
          <a:lstStyle/>
          <a:p>
            <a:pPr algn="just"/>
            <a:r>
              <a:rPr lang="en-US" sz="3600" i="1" smtClean="0">
                <a:solidFill>
                  <a:srgbClr val="FF0000"/>
                </a:solidFill>
                <a:latin typeface="Times New Roman" panose="02020603050405020304" pitchFamily="18" charset="0"/>
                <a:cs typeface="Times New Roman" panose="02020603050405020304" pitchFamily="18" charset="0"/>
              </a:rPr>
              <a:t>Ví dụ: </a:t>
            </a:r>
            <a:r>
              <a:rPr lang="en-US" sz="3600" i="1" smtClean="0">
                <a:solidFill>
                  <a:srgbClr val="0000FF"/>
                </a:solidFill>
                <a:latin typeface="Times New Roman" panose="02020603050405020304" pitchFamily="18" charset="0"/>
                <a:cs typeface="Times New Roman" panose="02020603050405020304" pitchFamily="18" charset="0"/>
              </a:rPr>
              <a:t>Mua lại 10 CP do công ty phát hành, giá mua 10.000đ/cp, trả bằng tiền mặt.</a:t>
            </a:r>
            <a:endParaRPr lang="en-US" sz="3600" i="1">
              <a:solidFill>
                <a:srgbClr val="FF000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2000"/>
                                        <p:tgtEl>
                                          <p:spTgt spid="14"/>
                                        </p:tgtEl>
                                      </p:cBhvr>
                                    </p:animEffect>
                                    <p:anim calcmode="lin" valueType="num">
                                      <p:cBhvr>
                                        <p:cTn id="8" dur="2000" fill="hold"/>
                                        <p:tgtEl>
                                          <p:spTgt spid="14"/>
                                        </p:tgtEl>
                                        <p:attrNameLst>
                                          <p:attrName>ppt_w</p:attrName>
                                        </p:attrNameLst>
                                      </p:cBhvr>
                                      <p:tavLst>
                                        <p:tav tm="0" fmla="#ppt_w*sin(2.5*pi*$)">
                                          <p:val>
                                            <p:fltVal val="0"/>
                                          </p:val>
                                        </p:tav>
                                        <p:tav tm="100000">
                                          <p:val>
                                            <p:fltVal val="1"/>
                                          </p:val>
                                        </p:tav>
                                      </p:tavLst>
                                    </p:anim>
                                    <p:anim calcmode="lin" valueType="num">
                                      <p:cBhvr>
                                        <p:cTn id="9"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23"/>
                                        </p:tgtEl>
                                        <p:attrNameLst>
                                          <p:attrName>style.visibility</p:attrName>
                                        </p:attrNameLst>
                                      </p:cBhvr>
                                      <p:to>
                                        <p:strVal val="visible"/>
                                      </p:to>
                                    </p:set>
                                    <p:animEffect transition="in" filter="fade">
                                      <p:cBhvr>
                                        <p:cTn id="14" dur="2000"/>
                                        <p:tgtEl>
                                          <p:spTgt spid="23"/>
                                        </p:tgtEl>
                                      </p:cBhvr>
                                    </p:animEffect>
                                    <p:anim calcmode="lin" valueType="num">
                                      <p:cBhvr>
                                        <p:cTn id="15" dur="2000" fill="hold"/>
                                        <p:tgtEl>
                                          <p:spTgt spid="23"/>
                                        </p:tgtEl>
                                        <p:attrNameLst>
                                          <p:attrName>ppt_w</p:attrName>
                                        </p:attrNameLst>
                                      </p:cBhvr>
                                      <p:tavLst>
                                        <p:tav tm="0" fmla="#ppt_w*sin(2.5*pi*$)">
                                          <p:val>
                                            <p:fltVal val="0"/>
                                          </p:val>
                                        </p:tav>
                                        <p:tav tm="100000">
                                          <p:val>
                                            <p:fltVal val="1"/>
                                          </p:val>
                                        </p:tav>
                                      </p:tavLst>
                                    </p:anim>
                                    <p:anim calcmode="lin" valueType="num">
                                      <p:cBhvr>
                                        <p:cTn id="16" dur="2000" fill="hold"/>
                                        <p:tgtEl>
                                          <p:spTgt spid="23"/>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circle(in)">
                                      <p:cBhvr>
                                        <p:cTn id="21" dur="2000"/>
                                        <p:tgtEl>
                                          <p:spTgt spid="25"/>
                                        </p:tgtEl>
                                      </p:cBhvr>
                                    </p:animEffect>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grpId="0" nodeType="click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fade">
                                      <p:cBhvr>
                                        <p:cTn id="26" dur="2000"/>
                                        <p:tgtEl>
                                          <p:spTgt spid="26"/>
                                        </p:tgtEl>
                                      </p:cBhvr>
                                    </p:animEffect>
                                    <p:anim calcmode="lin" valueType="num">
                                      <p:cBhvr>
                                        <p:cTn id="27" dur="2000" fill="hold"/>
                                        <p:tgtEl>
                                          <p:spTgt spid="26"/>
                                        </p:tgtEl>
                                        <p:attrNameLst>
                                          <p:attrName>ppt_w</p:attrName>
                                        </p:attrNameLst>
                                      </p:cBhvr>
                                      <p:tavLst>
                                        <p:tav tm="0" fmla="#ppt_w*sin(2.5*pi*$)">
                                          <p:val>
                                            <p:fltVal val="0"/>
                                          </p:val>
                                        </p:tav>
                                        <p:tav tm="100000">
                                          <p:val>
                                            <p:fltVal val="1"/>
                                          </p:val>
                                        </p:tav>
                                      </p:tavLst>
                                    </p:anim>
                                    <p:anim calcmode="lin" valueType="num">
                                      <p:cBhvr>
                                        <p:cTn id="28" dur="2000" fill="hold"/>
                                        <p:tgtEl>
                                          <p:spTgt spid="2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23" grpId="0"/>
      <p:bldP spid="2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1072166" y="762000"/>
            <a:ext cx="8070761" cy="1323439"/>
          </a:xfrm>
          <a:prstGeom prst="rect">
            <a:avLst/>
          </a:prstGeom>
          <a:noFill/>
        </p:spPr>
        <p:txBody>
          <a:bodyPr wrap="square" rtlCol="0">
            <a:spAutoFit/>
          </a:bodyPr>
          <a:lstStyle/>
          <a:p>
            <a:pPr algn="just"/>
            <a:r>
              <a:rPr lang="en-US" sz="4000" smtClean="0">
                <a:solidFill>
                  <a:srgbClr val="0000FF"/>
                </a:solidFill>
                <a:latin typeface="Times New Roman" panose="02020603050405020304" pitchFamily="18" charset="0"/>
                <a:cs typeface="Times New Roman" panose="02020603050405020304" pitchFamily="18" charset="0"/>
              </a:rPr>
              <a:t>Có lúc mang tính chất là tài sản và có lúc là nguồn vốn</a:t>
            </a:r>
            <a:endParaRPr lang="en-US" sz="4000">
              <a:solidFill>
                <a:srgbClr val="0000FF"/>
              </a:solidFill>
              <a:latin typeface="Times New Roman" panose="02020603050405020304" pitchFamily="18" charset="0"/>
              <a:cs typeface="Times New Roman" panose="02020603050405020304" pitchFamily="18" charset="0"/>
            </a:endParaRPr>
          </a:p>
        </p:txBody>
      </p:sp>
      <p:sp>
        <p:nvSpPr>
          <p:cNvPr id="20" name="TextBox 19"/>
          <p:cNvSpPr txBox="1"/>
          <p:nvPr/>
        </p:nvSpPr>
        <p:spPr>
          <a:xfrm>
            <a:off x="2743200" y="3962400"/>
            <a:ext cx="1524000" cy="369332"/>
          </a:xfrm>
          <a:prstGeom prst="rect">
            <a:avLst/>
          </a:prstGeom>
          <a:noFill/>
        </p:spPr>
        <p:txBody>
          <a:bodyPr wrap="square" rtlCol="0">
            <a:spAutoFit/>
          </a:bodyPr>
          <a:lstStyle/>
          <a:p>
            <a:endParaRPr lang="en-US"/>
          </a:p>
        </p:txBody>
      </p:sp>
      <p:sp>
        <p:nvSpPr>
          <p:cNvPr id="23" name="TextBox 22"/>
          <p:cNvSpPr txBox="1"/>
          <p:nvPr/>
        </p:nvSpPr>
        <p:spPr>
          <a:xfrm>
            <a:off x="978794" y="76200"/>
            <a:ext cx="8153400" cy="707886"/>
          </a:xfrm>
          <a:prstGeom prst="rect">
            <a:avLst/>
          </a:prstGeom>
          <a:noFill/>
        </p:spPr>
        <p:txBody>
          <a:bodyPr wrap="square" rtlCol="0">
            <a:spAutoFit/>
          </a:bodyPr>
          <a:lstStyle/>
          <a:p>
            <a:pPr algn="ctr"/>
            <a:r>
              <a:rPr lang="en-US" sz="4000" dirty="0" err="1" smtClean="0">
                <a:solidFill>
                  <a:srgbClr val="FF0000"/>
                </a:solidFill>
                <a:latin typeface="Times New Roman" panose="02020603050405020304" pitchFamily="18" charset="0"/>
                <a:cs typeface="Times New Roman" panose="02020603050405020304" pitchFamily="18" charset="0"/>
              </a:rPr>
              <a:t>Nhóm</a:t>
            </a:r>
            <a:r>
              <a:rPr lang="en-US" sz="4000" dirty="0" smtClean="0">
                <a:solidFill>
                  <a:srgbClr val="FF0000"/>
                </a:solidFill>
                <a:latin typeface="Times New Roman" panose="02020603050405020304" pitchFamily="18" charset="0"/>
                <a:cs typeface="Times New Roman" panose="02020603050405020304" pitchFamily="18" charset="0"/>
              </a:rPr>
              <a:t> </a:t>
            </a:r>
            <a:r>
              <a:rPr lang="en-US" sz="4000" dirty="0" err="1" smtClean="0">
                <a:solidFill>
                  <a:srgbClr val="FF0000"/>
                </a:solidFill>
                <a:latin typeface="Times New Roman" panose="02020603050405020304" pitchFamily="18" charset="0"/>
                <a:cs typeface="Times New Roman" panose="02020603050405020304" pitchFamily="18" charset="0"/>
              </a:rPr>
              <a:t>tài</a:t>
            </a:r>
            <a:r>
              <a:rPr lang="en-US" sz="4000" dirty="0" smtClean="0">
                <a:solidFill>
                  <a:srgbClr val="FF0000"/>
                </a:solidFill>
                <a:latin typeface="Times New Roman" panose="02020603050405020304" pitchFamily="18" charset="0"/>
                <a:cs typeface="Times New Roman" panose="02020603050405020304" pitchFamily="18" charset="0"/>
              </a:rPr>
              <a:t> </a:t>
            </a:r>
            <a:r>
              <a:rPr lang="en-US" sz="4000" dirty="0" err="1" smtClean="0">
                <a:solidFill>
                  <a:srgbClr val="FF0000"/>
                </a:solidFill>
                <a:latin typeface="Times New Roman" panose="02020603050405020304" pitchFamily="18" charset="0"/>
                <a:cs typeface="Times New Roman" panose="02020603050405020304" pitchFamily="18" charset="0"/>
              </a:rPr>
              <a:t>khoản</a:t>
            </a:r>
            <a:r>
              <a:rPr lang="en-US" sz="4000" dirty="0" smtClean="0">
                <a:solidFill>
                  <a:srgbClr val="FF0000"/>
                </a:solidFill>
                <a:latin typeface="Times New Roman" panose="02020603050405020304" pitchFamily="18" charset="0"/>
                <a:cs typeface="Times New Roman" panose="02020603050405020304" pitchFamily="18" charset="0"/>
              </a:rPr>
              <a:t> </a:t>
            </a:r>
            <a:r>
              <a:rPr lang="en-US" sz="4000" dirty="0" err="1" smtClean="0">
                <a:solidFill>
                  <a:srgbClr val="FF0000"/>
                </a:solidFill>
                <a:latin typeface="Times New Roman" panose="02020603050405020304" pitchFamily="18" charset="0"/>
                <a:cs typeface="Times New Roman" panose="02020603050405020304" pitchFamily="18" charset="0"/>
              </a:rPr>
              <a:t>lưỡng</a:t>
            </a:r>
            <a:r>
              <a:rPr lang="en-US" sz="4000" dirty="0" smtClean="0">
                <a:solidFill>
                  <a:srgbClr val="FF0000"/>
                </a:solidFill>
                <a:latin typeface="Times New Roman" panose="02020603050405020304" pitchFamily="18" charset="0"/>
                <a:cs typeface="Times New Roman" panose="02020603050405020304" pitchFamily="18" charset="0"/>
              </a:rPr>
              <a:t> </a:t>
            </a:r>
            <a:r>
              <a:rPr lang="en-US" sz="4000" dirty="0" err="1" smtClean="0">
                <a:solidFill>
                  <a:srgbClr val="FF0000"/>
                </a:solidFill>
                <a:latin typeface="Times New Roman" panose="02020603050405020304" pitchFamily="18" charset="0"/>
                <a:cs typeface="Times New Roman" panose="02020603050405020304" pitchFamily="18" charset="0"/>
              </a:rPr>
              <a:t>tính</a:t>
            </a:r>
            <a:endParaRPr lang="en-US" sz="4000" dirty="0">
              <a:solidFill>
                <a:srgbClr val="0000CC"/>
              </a:solidFill>
              <a:latin typeface="Times New Roman" panose="02020603050405020304" pitchFamily="18" charset="0"/>
              <a:cs typeface="Times New Roman" panose="02020603050405020304" pitchFamily="18" charset="0"/>
            </a:endParaRPr>
          </a:p>
        </p:txBody>
      </p:sp>
      <p:sp>
        <p:nvSpPr>
          <p:cNvPr id="68" name="Content Placeholder 2"/>
          <p:cNvSpPr>
            <a:spLocks noGrp="1"/>
          </p:cNvSpPr>
          <p:nvPr>
            <p:ph idx="1"/>
          </p:nvPr>
        </p:nvSpPr>
        <p:spPr>
          <a:xfrm>
            <a:off x="990600" y="2133600"/>
            <a:ext cx="8141594" cy="4648200"/>
          </a:xfrm>
        </p:spPr>
        <p:txBody>
          <a:bodyPr>
            <a:noAutofit/>
          </a:bodyPr>
          <a:lstStyle/>
          <a:p>
            <a:pPr marL="0" indent="0" algn="just">
              <a:buNone/>
            </a:pPr>
            <a:r>
              <a:rPr lang="en-US" sz="4000" smtClean="0">
                <a:latin typeface="Times New Roman" panose="02020603050405020304" pitchFamily="18" charset="0"/>
                <a:cs typeface="Times New Roman" panose="02020603050405020304" pitchFamily="18" charset="0"/>
              </a:rPr>
              <a:t>+ </a:t>
            </a:r>
            <a:r>
              <a:rPr lang="vi-VN" sz="4000" dirty="0" smtClean="0">
                <a:latin typeface="Times New Roman" panose="02020603050405020304" pitchFamily="18" charset="0"/>
                <a:cs typeface="Times New Roman" panose="02020603050405020304" pitchFamily="18" charset="0"/>
              </a:rPr>
              <a:t>Thường </a:t>
            </a:r>
            <a:r>
              <a:rPr lang="vi-VN" sz="4000" dirty="0">
                <a:latin typeface="Times New Roman" panose="02020603050405020304" pitchFamily="18" charset="0"/>
                <a:cs typeface="Times New Roman" panose="02020603050405020304" pitchFamily="18" charset="0"/>
              </a:rPr>
              <a:t>là TK phải thu (thuộc nhóm TK tài sản) và TK phải trả (thuộc nhóm TK nguồn vốn) do phải theo dõi chi tiết cho từng đối tượng kế toán cụ thể.</a:t>
            </a:r>
          </a:p>
          <a:p>
            <a:pPr marL="0" indent="0" algn="just">
              <a:buNone/>
            </a:pPr>
            <a:r>
              <a:rPr lang="en-US" sz="4000" smtClean="0">
                <a:latin typeface="Times New Roman" panose="02020603050405020304" pitchFamily="18" charset="0"/>
                <a:cs typeface="Times New Roman" panose="02020603050405020304" pitchFamily="18" charset="0"/>
              </a:rPr>
              <a:t>+ </a:t>
            </a:r>
            <a:r>
              <a:rPr lang="vi-VN" sz="4000" dirty="0" smtClean="0">
                <a:latin typeface="Times New Roman" panose="02020603050405020304" pitchFamily="18" charset="0"/>
                <a:cs typeface="Times New Roman" panose="02020603050405020304" pitchFamily="18" charset="0"/>
              </a:rPr>
              <a:t>TK </a:t>
            </a:r>
            <a:r>
              <a:rPr lang="vi-VN" sz="4000" dirty="0">
                <a:latin typeface="Times New Roman" panose="02020603050405020304" pitchFamily="18" charset="0"/>
                <a:cs typeface="Times New Roman" panose="02020603050405020304" pitchFamily="18" charset="0"/>
              </a:rPr>
              <a:t>phải thu khi có số dư bên Có sẽ được ghi vào Nguồn </a:t>
            </a:r>
            <a:r>
              <a:rPr lang="vi-VN" sz="4000" dirty="0" smtClean="0">
                <a:latin typeface="Times New Roman" panose="02020603050405020304" pitchFamily="18" charset="0"/>
                <a:cs typeface="Times New Roman" panose="02020603050405020304" pitchFamily="18" charset="0"/>
              </a:rPr>
              <a:t>vốn</a:t>
            </a:r>
            <a:r>
              <a:rPr lang="en-US" sz="4000" smtClean="0">
                <a:latin typeface="Times New Roman" panose="02020603050405020304" pitchFamily="18" charset="0"/>
                <a:cs typeface="Times New Roman" panose="02020603050405020304" pitchFamily="18" charset="0"/>
              </a:rPr>
              <a:t>.</a:t>
            </a:r>
            <a:r>
              <a:rPr lang="vi-VN" sz="4000" smtClean="0">
                <a:latin typeface="Times New Roman" panose="02020603050405020304" pitchFamily="18" charset="0"/>
                <a:cs typeface="Times New Roman" panose="02020603050405020304" pitchFamily="18" charset="0"/>
              </a:rPr>
              <a:t> </a:t>
            </a:r>
            <a:endParaRPr lang="vi-VN" sz="40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ppt_x"/>
                                          </p:val>
                                        </p:tav>
                                        <p:tav tm="100000">
                                          <p:val>
                                            <p:strVal val="#ppt_x"/>
                                          </p:val>
                                        </p:tav>
                                      </p:tavLst>
                                    </p:anim>
                                    <p:anim calcmode="lin" valueType="num">
                                      <p:cBhvr additive="base">
                                        <p:cTn id="8"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8">
                                            <p:txEl>
                                              <p:pRg st="0" end="0"/>
                                            </p:txEl>
                                          </p:spTgt>
                                        </p:tgtEl>
                                        <p:attrNameLst>
                                          <p:attrName>style.visibility</p:attrName>
                                        </p:attrNameLst>
                                      </p:cBhvr>
                                      <p:to>
                                        <p:strVal val="visible"/>
                                      </p:to>
                                    </p:set>
                                    <p:anim calcmode="lin" valueType="num">
                                      <p:cBhvr additive="base">
                                        <p:cTn id="19" dur="500" fill="hold"/>
                                        <p:tgtEl>
                                          <p:spTgt spid="68">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8">
                                            <p:txEl>
                                              <p:pRg st="1" end="1"/>
                                            </p:txEl>
                                          </p:spTgt>
                                        </p:tgtEl>
                                        <p:attrNameLst>
                                          <p:attrName>style.visibility</p:attrName>
                                        </p:attrNameLst>
                                      </p:cBhvr>
                                      <p:to>
                                        <p:strVal val="visible"/>
                                      </p:to>
                                    </p:set>
                                    <p:anim calcmode="lin" valueType="num">
                                      <p:cBhvr additive="base">
                                        <p:cTn id="25" dur="500" fill="hold"/>
                                        <p:tgtEl>
                                          <p:spTgt spid="68">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8">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23" grpId="0"/>
      <p:bldP spid="68"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Content Placeholder 2"/>
          <p:cNvSpPr>
            <a:spLocks noGrp="1"/>
          </p:cNvSpPr>
          <p:nvPr>
            <p:ph idx="1"/>
          </p:nvPr>
        </p:nvSpPr>
        <p:spPr>
          <a:xfrm>
            <a:off x="990600" y="228600"/>
            <a:ext cx="8141594" cy="1828800"/>
          </a:xfrm>
        </p:spPr>
        <p:txBody>
          <a:bodyPr>
            <a:noAutofit/>
          </a:bodyPr>
          <a:lstStyle/>
          <a:p>
            <a:pPr marL="0" indent="0" algn="just">
              <a:buNone/>
            </a:pPr>
            <a:r>
              <a:rPr lang="en-US" sz="4000" smtClean="0">
                <a:latin typeface="Times New Roman" panose="02020603050405020304" pitchFamily="18" charset="0"/>
                <a:cs typeface="Times New Roman" panose="02020603050405020304" pitchFamily="18" charset="0"/>
              </a:rPr>
              <a:t>+ </a:t>
            </a:r>
            <a:r>
              <a:rPr lang="vi-VN" sz="4000" dirty="0" smtClean="0">
                <a:latin typeface="Times New Roman" panose="02020603050405020304" pitchFamily="18" charset="0"/>
                <a:cs typeface="Times New Roman" panose="02020603050405020304" pitchFamily="18" charset="0"/>
              </a:rPr>
              <a:t>TK </a:t>
            </a:r>
            <a:r>
              <a:rPr lang="vi-VN" sz="4000" dirty="0">
                <a:latin typeface="Times New Roman" panose="02020603050405020304" pitchFamily="18" charset="0"/>
                <a:cs typeface="Times New Roman" panose="02020603050405020304" pitchFamily="18" charset="0"/>
              </a:rPr>
              <a:t>phải trả khi có số dư bên Nợ sẽ được ghi vào Tài sản của Bảng </a:t>
            </a:r>
            <a:r>
              <a:rPr lang="vi-VN" sz="4000">
                <a:latin typeface="Times New Roman" panose="02020603050405020304" pitchFamily="18" charset="0"/>
                <a:cs typeface="Times New Roman" panose="02020603050405020304" pitchFamily="18" charset="0"/>
              </a:rPr>
              <a:t>CĐKT</a:t>
            </a:r>
          </a:p>
          <a:p>
            <a:pPr marL="0" indent="0" algn="just">
              <a:buNone/>
            </a:pPr>
            <a:r>
              <a:rPr lang="en-US" altLang="vi-VN" sz="4000">
                <a:latin typeface="Times New Roman" panose="02020603050405020304" pitchFamily="18" charset="0"/>
                <a:cs typeface="Times New Roman" panose="02020603050405020304" pitchFamily="18" charset="0"/>
              </a:rPr>
              <a:t>Ví dụ: TK 131, TK 331, TK 333, TK 338</a:t>
            </a:r>
            <a:r>
              <a:rPr lang="vi-VN" sz="4000" smtClean="0">
                <a:latin typeface="Times New Roman" panose="02020603050405020304" pitchFamily="18" charset="0"/>
                <a:cs typeface="Times New Roman" panose="02020603050405020304" pitchFamily="18" charset="0"/>
              </a:rPr>
              <a:t>.</a:t>
            </a:r>
            <a:endParaRPr lang="en-US" sz="4000" smtClean="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8">
                                            <p:txEl>
                                              <p:pRg st="0" end="0"/>
                                            </p:txEl>
                                          </p:spTgt>
                                        </p:tgtEl>
                                        <p:attrNameLst>
                                          <p:attrName>style.visibility</p:attrName>
                                        </p:attrNameLst>
                                      </p:cBhvr>
                                      <p:to>
                                        <p:strVal val="visible"/>
                                      </p:to>
                                    </p:set>
                                    <p:animEffect transition="in" filter="circle(in)">
                                      <p:cBhvr>
                                        <p:cTn id="7" dur="2000"/>
                                        <p:tgtEl>
                                          <p:spTgt spid="6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68">
                                            <p:txEl>
                                              <p:pRg st="1" end="1"/>
                                            </p:txEl>
                                          </p:spTgt>
                                        </p:tgtEl>
                                        <p:attrNameLst>
                                          <p:attrName>style.visibility</p:attrName>
                                        </p:attrNameLst>
                                      </p:cBhvr>
                                      <p:to>
                                        <p:strVal val="visible"/>
                                      </p:to>
                                    </p:set>
                                    <p:animEffect transition="in" filter="circle(in)">
                                      <p:cBhvr>
                                        <p:cTn id="12" dur="2000"/>
                                        <p:tgtEl>
                                          <p:spTgt spid="6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Content Placeholder 2"/>
          <p:cNvSpPr>
            <a:spLocks noGrp="1"/>
          </p:cNvSpPr>
          <p:nvPr>
            <p:ph idx="1"/>
          </p:nvPr>
        </p:nvSpPr>
        <p:spPr>
          <a:xfrm>
            <a:off x="990600" y="228600"/>
            <a:ext cx="8141335" cy="6429375"/>
          </a:xfrm>
        </p:spPr>
        <p:txBody>
          <a:bodyPr>
            <a:noAutofit/>
          </a:bodyPr>
          <a:lstStyle/>
          <a:p>
            <a:pPr marL="0" indent="0" algn="just">
              <a:buNone/>
            </a:pPr>
            <a:r>
              <a:rPr lang="en-US" smtClean="0">
                <a:latin typeface="Times New Roman" panose="02020603050405020304" pitchFamily="18" charset="0"/>
                <a:cs typeface="Times New Roman" panose="02020603050405020304" pitchFamily="18" charset="0"/>
              </a:rPr>
              <a:t>Ví dụ: Số dư đầu kỳ TK131: 5.000.000 đ, TK 331: 10.000.000 đ, trong kỳ phát sinh nghiệp vụ sau:</a:t>
            </a:r>
          </a:p>
          <a:p>
            <a:pPr marL="0" indent="0" algn="just">
              <a:buNone/>
            </a:pPr>
            <a:r>
              <a:rPr lang="en-US" smtClean="0">
                <a:latin typeface="Times New Roman" panose="02020603050405020304" pitchFamily="18" charset="0"/>
                <a:cs typeface="Times New Roman" panose="02020603050405020304" pitchFamily="18" charset="0"/>
              </a:rPr>
              <a:t>1. ứng trước tiền hàng cho người bán số tiền: 20.000.000 đồng</a:t>
            </a:r>
          </a:p>
          <a:p>
            <a:pPr marL="0" indent="0" algn="just">
              <a:buNone/>
            </a:pPr>
            <a:r>
              <a:rPr lang="en-US" smtClean="0">
                <a:latin typeface="Times New Roman" panose="02020603050405020304" pitchFamily="18" charset="0"/>
                <a:cs typeface="Times New Roman" panose="02020603050405020304" pitchFamily="18" charset="0"/>
              </a:rPr>
              <a:t>2. Thu tiền nợ của khách hàng bằng tiền mặt 4.000.000 đồng</a:t>
            </a:r>
          </a:p>
          <a:p>
            <a:pPr marL="0" indent="0" algn="just">
              <a:buNone/>
            </a:pPr>
            <a:r>
              <a:rPr lang="en-US" smtClean="0">
                <a:latin typeface="Times New Roman" panose="02020603050405020304" pitchFamily="18" charset="0"/>
                <a:cs typeface="Times New Roman" panose="02020603050405020304" pitchFamily="18" charset="0"/>
              </a:rPr>
              <a:t>3. Khách hàng ứng tiền tiền hàng 10.000.000 đồng</a:t>
            </a:r>
          </a:p>
          <a:p>
            <a:pPr marL="0" indent="0" algn="just">
              <a:buNone/>
            </a:pPr>
            <a:r>
              <a:rPr lang="en-US" smtClean="0">
                <a:latin typeface="Times New Roman" panose="02020603050405020304" pitchFamily="18" charset="0"/>
                <a:cs typeface="Times New Roman" panose="02020603050405020304" pitchFamily="18" charset="0"/>
              </a:rPr>
              <a:t>4. Mua hàng chưa thanh toán cho người bán 3.000.000 đồng</a:t>
            </a:r>
          </a:p>
          <a:p>
            <a:pPr marL="0" indent="0" algn="just">
              <a:buNone/>
            </a:pPr>
            <a:r>
              <a:rPr lang="en-US" smtClean="0">
                <a:latin typeface="Times New Roman" panose="02020603050405020304" pitchFamily="18" charset="0"/>
                <a:cs typeface="Times New Roman" panose="02020603050405020304" pitchFamily="18" charset="0"/>
              </a:rPr>
              <a:t>Yêu cầu: Ghi vào TK 131, 331</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8">
                                            <p:txEl>
                                              <p:pRg st="0" end="0"/>
                                            </p:txEl>
                                          </p:spTgt>
                                        </p:tgtEl>
                                        <p:attrNameLst>
                                          <p:attrName>style.visibility</p:attrName>
                                        </p:attrNameLst>
                                      </p:cBhvr>
                                      <p:to>
                                        <p:strVal val="visible"/>
                                      </p:to>
                                    </p:set>
                                    <p:animEffect transition="in" filter="circle(in)">
                                      <p:cBhvr>
                                        <p:cTn id="7" dur="2000"/>
                                        <p:tgtEl>
                                          <p:spTgt spid="6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68">
                                            <p:txEl>
                                              <p:pRg st="1" end="1"/>
                                            </p:txEl>
                                          </p:spTgt>
                                        </p:tgtEl>
                                        <p:attrNameLst>
                                          <p:attrName>style.visibility</p:attrName>
                                        </p:attrNameLst>
                                      </p:cBhvr>
                                      <p:to>
                                        <p:strVal val="visible"/>
                                      </p:to>
                                    </p:set>
                                    <p:animEffect transition="in" filter="circle(in)">
                                      <p:cBhvr>
                                        <p:cTn id="12" dur="2000"/>
                                        <p:tgtEl>
                                          <p:spTgt spid="6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68">
                                            <p:txEl>
                                              <p:pRg st="2" end="2"/>
                                            </p:txEl>
                                          </p:spTgt>
                                        </p:tgtEl>
                                        <p:attrNameLst>
                                          <p:attrName>style.visibility</p:attrName>
                                        </p:attrNameLst>
                                      </p:cBhvr>
                                      <p:to>
                                        <p:strVal val="visible"/>
                                      </p:to>
                                    </p:set>
                                    <p:animEffect transition="in" filter="circle(in)">
                                      <p:cBhvr>
                                        <p:cTn id="17" dur="2000"/>
                                        <p:tgtEl>
                                          <p:spTgt spid="6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68">
                                            <p:txEl>
                                              <p:pRg st="3" end="3"/>
                                            </p:txEl>
                                          </p:spTgt>
                                        </p:tgtEl>
                                        <p:attrNameLst>
                                          <p:attrName>style.visibility</p:attrName>
                                        </p:attrNameLst>
                                      </p:cBhvr>
                                      <p:to>
                                        <p:strVal val="visible"/>
                                      </p:to>
                                    </p:set>
                                    <p:animEffect transition="in" filter="circle(in)">
                                      <p:cBhvr>
                                        <p:cTn id="22" dur="2000"/>
                                        <p:tgtEl>
                                          <p:spTgt spid="6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68">
                                            <p:txEl>
                                              <p:pRg st="4" end="4"/>
                                            </p:txEl>
                                          </p:spTgt>
                                        </p:tgtEl>
                                        <p:attrNameLst>
                                          <p:attrName>style.visibility</p:attrName>
                                        </p:attrNameLst>
                                      </p:cBhvr>
                                      <p:to>
                                        <p:strVal val="visible"/>
                                      </p:to>
                                    </p:set>
                                    <p:animEffect transition="in" filter="circle(in)">
                                      <p:cBhvr>
                                        <p:cTn id="27" dur="2000"/>
                                        <p:tgtEl>
                                          <p:spTgt spid="6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68">
                                            <p:txEl>
                                              <p:pRg st="5" end="5"/>
                                            </p:txEl>
                                          </p:spTgt>
                                        </p:tgtEl>
                                        <p:attrNameLst>
                                          <p:attrName>style.visibility</p:attrName>
                                        </p:attrNameLst>
                                      </p:cBhvr>
                                      <p:to>
                                        <p:strVal val="visible"/>
                                      </p:to>
                                    </p:set>
                                    <p:animEffect transition="in" filter="circle(in)">
                                      <p:cBhvr>
                                        <p:cTn id="32" dur="2000"/>
                                        <p:tgtEl>
                                          <p:spTgt spid="6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p:nvPr/>
        </p:nvSpPr>
        <p:spPr>
          <a:xfrm>
            <a:off x="1066800" y="76201"/>
            <a:ext cx="7772400" cy="838200"/>
          </a:xfrm>
          <a:prstGeom prst="rect">
            <a:avLst/>
          </a:prstGeom>
        </p:spPr>
        <p:txBody>
          <a:bodyPr anchor="b">
            <a:normAutofit/>
          </a:bodyPr>
          <a:lst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lstStyle>
          <a:p>
            <a:pPr algn="ctr"/>
            <a:endParaRPr lang="en-US" b="1" dirty="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endParaRPr>
          </a:p>
        </p:txBody>
      </p:sp>
      <p:sp>
        <p:nvSpPr>
          <p:cNvPr id="6" name="Date Placeholder 5"/>
          <p:cNvSpPr>
            <a:spLocks noGrp="1"/>
          </p:cNvSpPr>
          <p:nvPr>
            <p:ph type="dt" sz="half" idx="10"/>
          </p:nvPr>
        </p:nvSpPr>
        <p:spPr/>
        <p:txBody>
          <a:bodyPr/>
          <a:lstStyle/>
          <a:p>
            <a:fld id="{6BE2EF99-53E6-47DE-8D4A-016C64EEFF3C}" type="datetime9">
              <a:rPr lang="en-US" smtClean="0"/>
              <a:t>20/02/2021 4:33:14 PM</a:t>
            </a:fld>
            <a:endParaRPr lang="en-US"/>
          </a:p>
        </p:txBody>
      </p:sp>
      <p:sp>
        <p:nvSpPr>
          <p:cNvPr id="7" name="Text Box 6"/>
          <p:cNvSpPr txBox="1"/>
          <p:nvPr/>
        </p:nvSpPr>
        <p:spPr>
          <a:xfrm>
            <a:off x="876935" y="913765"/>
            <a:ext cx="8242300" cy="645160"/>
          </a:xfrm>
          <a:prstGeom prst="rect">
            <a:avLst/>
          </a:prstGeom>
          <a:noFill/>
        </p:spPr>
        <p:txBody>
          <a:bodyPr wrap="square" rtlCol="0">
            <a:spAutoFit/>
          </a:bodyPr>
          <a:lstStyle/>
          <a:p>
            <a:r>
              <a:rPr lang="en-US" sz="3600" b="1">
                <a:solidFill>
                  <a:srgbClr val="FF0000"/>
                </a:solidFill>
                <a:latin typeface="Times New Roman" panose="02020603050405020304" pitchFamily="18" charset="0"/>
                <a:cs typeface="Times New Roman" panose="02020603050405020304" pitchFamily="18" charset="0"/>
              </a:rPr>
              <a:t>BÀI TẬP VỀ NHÀ</a:t>
            </a:r>
          </a:p>
        </p:txBody>
      </p:sp>
      <p:sp>
        <p:nvSpPr>
          <p:cNvPr id="8" name="Text Box 7"/>
          <p:cNvSpPr txBox="1"/>
          <p:nvPr/>
        </p:nvSpPr>
        <p:spPr>
          <a:xfrm>
            <a:off x="596900" y="1555115"/>
            <a:ext cx="8242300" cy="2306955"/>
          </a:xfrm>
          <a:prstGeom prst="rect">
            <a:avLst/>
          </a:prstGeom>
          <a:noFill/>
        </p:spPr>
        <p:txBody>
          <a:bodyPr wrap="square" rtlCol="0">
            <a:spAutoFit/>
          </a:bodyPr>
          <a:lstStyle/>
          <a:p>
            <a:r>
              <a:rPr lang="en-US" sz="3600">
                <a:latin typeface="Times New Roman" panose="02020603050405020304" pitchFamily="18" charset="0"/>
                <a:cs typeface="Times New Roman" panose="02020603050405020304" pitchFamily="18" charset="0"/>
              </a:rPr>
              <a:t>Vẽ chữ T kết cấu các tài khoản sau:</a:t>
            </a:r>
          </a:p>
          <a:p>
            <a:r>
              <a:rPr lang="en-US" sz="3600">
                <a:latin typeface="Times New Roman" panose="02020603050405020304" pitchFamily="18" charset="0"/>
                <a:cs typeface="Times New Roman" panose="02020603050405020304" pitchFamily="18" charset="0"/>
              </a:rPr>
              <a:t>TK 121, TK 156, TK 331, TK 141, TK 441, TK 211, TK 334, TK 338, TK 635, TK 811, TK 711, TK 641, TK 642.</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0" end="0"/>
                                            </p:txEl>
                                          </p:spTgt>
                                        </p:tgtEl>
                                        <p:attrNameLst>
                                          <p:attrName>style.visibility</p:attrName>
                                        </p:attrNameLst>
                                      </p:cBhvr>
                                      <p:to>
                                        <p:strVal val="visible"/>
                                      </p:to>
                                    </p:set>
                                    <p:anim calcmode="lin" valueType="num">
                                      <p:cBhvr additive="base">
                                        <p:cTn id="19"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xEl>
                                              <p:pRg st="1" end="1"/>
                                            </p:txEl>
                                          </p:spTgt>
                                        </p:tgtEl>
                                        <p:attrNameLst>
                                          <p:attrName>style.visibility</p:attrName>
                                        </p:attrNameLst>
                                      </p:cBhvr>
                                      <p:to>
                                        <p:strVal val="visible"/>
                                      </p:to>
                                    </p:set>
                                    <p:anim calcmode="lin" valueType="num">
                                      <p:cBhvr additive="base">
                                        <p:cTn id="25"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p:nvPr/>
        </p:nvSpPr>
        <p:spPr>
          <a:xfrm>
            <a:off x="1066800" y="76201"/>
            <a:ext cx="7772400" cy="838200"/>
          </a:xfrm>
          <a:prstGeom prst="rect">
            <a:avLst/>
          </a:prstGeom>
        </p:spPr>
        <p:txBody>
          <a:bodyPr anchor="b">
            <a:normAutofit/>
          </a:bodyPr>
          <a:lst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lstStyle>
          <a:p>
            <a:pPr algn="ctr"/>
            <a:endParaRPr lang="en-US" b="1" dirty="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endParaRPr>
          </a:p>
        </p:txBody>
      </p:sp>
      <p:sp>
        <p:nvSpPr>
          <p:cNvPr id="6" name="Date Placeholder 5"/>
          <p:cNvSpPr>
            <a:spLocks noGrp="1"/>
          </p:cNvSpPr>
          <p:nvPr>
            <p:ph type="dt" sz="half" idx="10"/>
          </p:nvPr>
        </p:nvSpPr>
        <p:spPr/>
        <p:txBody>
          <a:bodyPr/>
          <a:lstStyle/>
          <a:p>
            <a:fld id="{6BE2EF99-53E6-47DE-8D4A-016C64EEFF3C}" type="datetime9">
              <a:rPr lang="en-US" smtClean="0"/>
              <a:t>20/02/2021 4:33:14 PM</a:t>
            </a:fld>
            <a:endParaRPr lang="en-US"/>
          </a:p>
        </p:txBody>
      </p:sp>
      <p:sp>
        <p:nvSpPr>
          <p:cNvPr id="7" name="Text Box 6"/>
          <p:cNvSpPr txBox="1"/>
          <p:nvPr/>
        </p:nvSpPr>
        <p:spPr>
          <a:xfrm>
            <a:off x="876935" y="913765"/>
            <a:ext cx="8242300" cy="1198880"/>
          </a:xfrm>
          <a:prstGeom prst="rect">
            <a:avLst/>
          </a:prstGeom>
          <a:noFill/>
        </p:spPr>
        <p:txBody>
          <a:bodyPr wrap="square" rtlCol="0">
            <a:spAutoFit/>
          </a:bodyPr>
          <a:lstStyle/>
          <a:p>
            <a:r>
              <a:rPr lang="en-US" sz="3600" b="1">
                <a:solidFill>
                  <a:srgbClr val="FF0000"/>
                </a:solidFill>
                <a:latin typeface="Times New Roman" panose="02020603050405020304" pitchFamily="18" charset="0"/>
                <a:cs typeface="Times New Roman" panose="02020603050405020304" pitchFamily="18" charset="0"/>
              </a:rPr>
              <a:t>Câu 1: Tài khoản kế toán là ?</a:t>
            </a:r>
            <a:endParaRPr lang="en-US" sz="3600" b="1">
              <a:latin typeface="Times New Roman" panose="02020603050405020304" pitchFamily="18" charset="0"/>
              <a:cs typeface="Times New Roman" panose="02020603050405020304" pitchFamily="18" charset="0"/>
            </a:endParaRPr>
          </a:p>
          <a:p>
            <a:endParaRPr lang="en-US" sz="3600" b="1">
              <a:latin typeface="Times New Roman" panose="02020603050405020304" pitchFamily="18" charset="0"/>
              <a:cs typeface="Times New Roman" panose="02020603050405020304" pitchFamily="18" charset="0"/>
            </a:endParaRPr>
          </a:p>
        </p:txBody>
      </p:sp>
      <p:sp>
        <p:nvSpPr>
          <p:cNvPr id="8" name="Text Box 7"/>
          <p:cNvSpPr txBox="1"/>
          <p:nvPr/>
        </p:nvSpPr>
        <p:spPr>
          <a:xfrm>
            <a:off x="596900" y="1555115"/>
            <a:ext cx="8242300" cy="4523105"/>
          </a:xfrm>
          <a:prstGeom prst="rect">
            <a:avLst/>
          </a:prstGeom>
          <a:noFill/>
        </p:spPr>
        <p:txBody>
          <a:bodyPr wrap="square" rtlCol="0">
            <a:spAutoFit/>
          </a:bodyPr>
          <a:lstStyle/>
          <a:p>
            <a:r>
              <a:rPr lang="en-US" sz="3600">
                <a:latin typeface="Times New Roman" panose="02020603050405020304" pitchFamily="18" charset="0"/>
                <a:cs typeface="Times New Roman" panose="02020603050405020304" pitchFamily="18" charset="0"/>
              </a:rPr>
              <a:t>a. Phương pháp đánh giá khái quát tình hình tài sản của doanh nghiệp</a:t>
            </a:r>
          </a:p>
          <a:p>
            <a:r>
              <a:rPr lang="en-US" sz="3600">
                <a:solidFill>
                  <a:schemeClr val="tx1"/>
                </a:solidFill>
                <a:latin typeface="Times New Roman" panose="02020603050405020304" pitchFamily="18" charset="0"/>
                <a:cs typeface="Times New Roman" panose="02020603050405020304" pitchFamily="18" charset="0"/>
              </a:rPr>
              <a:t>b. Phương pháp kế toán dùng để theo dõi </a:t>
            </a:r>
            <a:r>
              <a:rPr lang="en-US" sz="3600" dirty="0">
                <a:solidFill>
                  <a:schemeClr val="tx1"/>
                </a:solidFill>
                <a:latin typeface="Times New Roman" panose="02020603050405020304" pitchFamily="18" charset="0"/>
                <a:cs typeface="Times New Roman" panose="02020603050405020304" pitchFamily="18" charset="0"/>
                <a:sym typeface="+mn-ea"/>
              </a:rPr>
              <a:t> </a:t>
            </a:r>
            <a:r>
              <a:rPr lang="en-US" sz="3600" dirty="0" err="1">
                <a:solidFill>
                  <a:schemeClr val="tx1"/>
                </a:solidFill>
                <a:latin typeface="Times New Roman" panose="02020603050405020304" pitchFamily="18" charset="0"/>
                <a:cs typeface="Times New Roman" panose="02020603050405020304" pitchFamily="18" charset="0"/>
                <a:sym typeface="+mn-ea"/>
              </a:rPr>
              <a:t>tình</a:t>
            </a:r>
            <a:r>
              <a:rPr lang="en-US" sz="3600" dirty="0">
                <a:solidFill>
                  <a:schemeClr val="tx1"/>
                </a:solidFill>
                <a:latin typeface="Times New Roman" panose="02020603050405020304" pitchFamily="18" charset="0"/>
                <a:cs typeface="Times New Roman" panose="02020603050405020304" pitchFamily="18" charset="0"/>
                <a:sym typeface="+mn-ea"/>
              </a:rPr>
              <a:t> </a:t>
            </a:r>
            <a:r>
              <a:rPr lang="en-US" sz="3600" dirty="0" err="1">
                <a:solidFill>
                  <a:schemeClr val="tx1"/>
                </a:solidFill>
                <a:latin typeface="Times New Roman" panose="02020603050405020304" pitchFamily="18" charset="0"/>
                <a:cs typeface="Times New Roman" panose="02020603050405020304" pitchFamily="18" charset="0"/>
                <a:sym typeface="+mn-ea"/>
              </a:rPr>
              <a:t>hình</a:t>
            </a:r>
            <a:r>
              <a:rPr lang="en-US" sz="3600" dirty="0">
                <a:solidFill>
                  <a:schemeClr val="tx1"/>
                </a:solidFill>
                <a:latin typeface="Times New Roman" panose="02020603050405020304" pitchFamily="18" charset="0"/>
                <a:cs typeface="Times New Roman" panose="02020603050405020304" pitchFamily="18" charset="0"/>
                <a:sym typeface="+mn-ea"/>
              </a:rPr>
              <a:t> </a:t>
            </a:r>
            <a:r>
              <a:rPr lang="en-US" sz="3600" dirty="0" err="1">
                <a:solidFill>
                  <a:schemeClr val="tx1"/>
                </a:solidFill>
                <a:latin typeface="Times New Roman" panose="02020603050405020304" pitchFamily="18" charset="0"/>
                <a:cs typeface="Times New Roman" panose="02020603050405020304" pitchFamily="18" charset="0"/>
                <a:sym typeface="+mn-ea"/>
              </a:rPr>
              <a:t>hiện</a:t>
            </a:r>
            <a:r>
              <a:rPr lang="en-US" sz="3600" dirty="0">
                <a:solidFill>
                  <a:schemeClr val="tx1"/>
                </a:solidFill>
                <a:latin typeface="Times New Roman" panose="02020603050405020304" pitchFamily="18" charset="0"/>
                <a:cs typeface="Times New Roman" panose="02020603050405020304" pitchFamily="18" charset="0"/>
                <a:sym typeface="+mn-ea"/>
              </a:rPr>
              <a:t> </a:t>
            </a:r>
            <a:r>
              <a:rPr lang="en-US" sz="3600" dirty="0" err="1">
                <a:solidFill>
                  <a:schemeClr val="tx1"/>
                </a:solidFill>
                <a:latin typeface="Times New Roman" panose="02020603050405020304" pitchFamily="18" charset="0"/>
                <a:cs typeface="Times New Roman" panose="02020603050405020304" pitchFamily="18" charset="0"/>
                <a:sym typeface="+mn-ea"/>
              </a:rPr>
              <a:t>có</a:t>
            </a:r>
            <a:r>
              <a:rPr lang="en-US" sz="3600" dirty="0">
                <a:solidFill>
                  <a:schemeClr val="tx1"/>
                </a:solidFill>
                <a:latin typeface="Times New Roman" panose="02020603050405020304" pitchFamily="18" charset="0"/>
                <a:cs typeface="Times New Roman" panose="02020603050405020304" pitchFamily="18" charset="0"/>
                <a:sym typeface="+mn-ea"/>
              </a:rPr>
              <a:t> </a:t>
            </a:r>
            <a:r>
              <a:rPr lang="en-US" sz="3600" dirty="0" err="1">
                <a:solidFill>
                  <a:schemeClr val="tx1"/>
                </a:solidFill>
                <a:latin typeface="Times New Roman" panose="02020603050405020304" pitchFamily="18" charset="0"/>
                <a:cs typeface="Times New Roman" panose="02020603050405020304" pitchFamily="18" charset="0"/>
                <a:sym typeface="+mn-ea"/>
              </a:rPr>
              <a:t>và</a:t>
            </a:r>
            <a:r>
              <a:rPr lang="en-US" sz="3600" dirty="0">
                <a:solidFill>
                  <a:schemeClr val="tx1"/>
                </a:solidFill>
                <a:latin typeface="Times New Roman" panose="02020603050405020304" pitchFamily="18" charset="0"/>
                <a:cs typeface="Times New Roman" panose="02020603050405020304" pitchFamily="18" charset="0"/>
                <a:sym typeface="+mn-ea"/>
              </a:rPr>
              <a:t> </a:t>
            </a:r>
            <a:r>
              <a:rPr lang="en-US" sz="3600" dirty="0" err="1">
                <a:solidFill>
                  <a:schemeClr val="tx1"/>
                </a:solidFill>
                <a:latin typeface="Times New Roman" panose="02020603050405020304" pitchFamily="18" charset="0"/>
                <a:cs typeface="Times New Roman" panose="02020603050405020304" pitchFamily="18" charset="0"/>
                <a:sym typeface="+mn-ea"/>
              </a:rPr>
              <a:t>sự</a:t>
            </a:r>
            <a:r>
              <a:rPr lang="en-US" sz="3600" dirty="0">
                <a:solidFill>
                  <a:schemeClr val="tx1"/>
                </a:solidFill>
                <a:latin typeface="Times New Roman" panose="02020603050405020304" pitchFamily="18" charset="0"/>
                <a:cs typeface="Times New Roman" panose="02020603050405020304" pitchFamily="18" charset="0"/>
                <a:sym typeface="+mn-ea"/>
              </a:rPr>
              <a:t> </a:t>
            </a:r>
            <a:r>
              <a:rPr lang="en-US" sz="3600" dirty="0" err="1">
                <a:solidFill>
                  <a:schemeClr val="tx1"/>
                </a:solidFill>
                <a:latin typeface="Times New Roman" panose="02020603050405020304" pitchFamily="18" charset="0"/>
                <a:cs typeface="Times New Roman" panose="02020603050405020304" pitchFamily="18" charset="0"/>
                <a:sym typeface="+mn-ea"/>
              </a:rPr>
              <a:t>biến</a:t>
            </a:r>
            <a:r>
              <a:rPr lang="en-US" sz="3600" dirty="0">
                <a:solidFill>
                  <a:schemeClr val="tx1"/>
                </a:solidFill>
                <a:latin typeface="Times New Roman" panose="02020603050405020304" pitchFamily="18" charset="0"/>
                <a:cs typeface="Times New Roman" panose="02020603050405020304" pitchFamily="18" charset="0"/>
                <a:sym typeface="+mn-ea"/>
              </a:rPr>
              <a:t> </a:t>
            </a:r>
            <a:r>
              <a:rPr lang="en-US" sz="3600" dirty="0" err="1">
                <a:solidFill>
                  <a:schemeClr val="tx1"/>
                </a:solidFill>
                <a:latin typeface="Times New Roman" panose="02020603050405020304" pitchFamily="18" charset="0"/>
                <a:cs typeface="Times New Roman" panose="02020603050405020304" pitchFamily="18" charset="0"/>
                <a:sym typeface="+mn-ea"/>
              </a:rPr>
              <a:t>động</a:t>
            </a:r>
            <a:r>
              <a:rPr lang="en-US" sz="3600" dirty="0">
                <a:solidFill>
                  <a:schemeClr val="tx1"/>
                </a:solidFill>
                <a:latin typeface="Times New Roman" panose="02020603050405020304" pitchFamily="18" charset="0"/>
                <a:cs typeface="Times New Roman" panose="02020603050405020304" pitchFamily="18" charset="0"/>
                <a:sym typeface="+mn-ea"/>
              </a:rPr>
              <a:t> </a:t>
            </a:r>
            <a:r>
              <a:rPr lang="en-US" sz="3600" dirty="0" err="1">
                <a:solidFill>
                  <a:schemeClr val="tx1"/>
                </a:solidFill>
                <a:latin typeface="Times New Roman" panose="02020603050405020304" pitchFamily="18" charset="0"/>
                <a:cs typeface="Times New Roman" panose="02020603050405020304" pitchFamily="18" charset="0"/>
                <a:sym typeface="+mn-ea"/>
              </a:rPr>
              <a:t>của</a:t>
            </a:r>
            <a:r>
              <a:rPr lang="en-US" sz="3600" dirty="0">
                <a:solidFill>
                  <a:schemeClr val="tx1"/>
                </a:solidFill>
                <a:latin typeface="Times New Roman" panose="02020603050405020304" pitchFamily="18" charset="0"/>
                <a:cs typeface="Times New Roman" panose="02020603050405020304" pitchFamily="18" charset="0"/>
                <a:sym typeface="+mn-ea"/>
              </a:rPr>
              <a:t> </a:t>
            </a:r>
            <a:r>
              <a:rPr lang="en-US" sz="3600" dirty="0" err="1">
                <a:solidFill>
                  <a:schemeClr val="tx1"/>
                </a:solidFill>
                <a:latin typeface="Times New Roman" panose="02020603050405020304" pitchFamily="18" charset="0"/>
                <a:cs typeface="Times New Roman" panose="02020603050405020304" pitchFamily="18" charset="0"/>
                <a:sym typeface="+mn-ea"/>
              </a:rPr>
              <a:t>từng</a:t>
            </a:r>
            <a:r>
              <a:rPr lang="en-US" sz="3600" dirty="0">
                <a:solidFill>
                  <a:schemeClr val="tx1"/>
                </a:solidFill>
                <a:latin typeface="Times New Roman" panose="02020603050405020304" pitchFamily="18" charset="0"/>
                <a:cs typeface="Times New Roman" panose="02020603050405020304" pitchFamily="18" charset="0"/>
                <a:sym typeface="+mn-ea"/>
              </a:rPr>
              <a:t> </a:t>
            </a:r>
            <a:r>
              <a:rPr lang="en-US" sz="3600" dirty="0" err="1">
                <a:solidFill>
                  <a:schemeClr val="tx1"/>
                </a:solidFill>
                <a:latin typeface="Times New Roman" panose="02020603050405020304" pitchFamily="18" charset="0"/>
                <a:cs typeface="Times New Roman" panose="02020603050405020304" pitchFamily="18" charset="0"/>
                <a:sym typeface="+mn-ea"/>
              </a:rPr>
              <a:t>đối</a:t>
            </a:r>
            <a:r>
              <a:rPr lang="en-US" sz="3600" dirty="0">
                <a:solidFill>
                  <a:schemeClr val="tx1"/>
                </a:solidFill>
                <a:latin typeface="Times New Roman" panose="02020603050405020304" pitchFamily="18" charset="0"/>
                <a:cs typeface="Times New Roman" panose="02020603050405020304" pitchFamily="18" charset="0"/>
                <a:sym typeface="+mn-ea"/>
              </a:rPr>
              <a:t> </a:t>
            </a:r>
            <a:r>
              <a:rPr lang="en-US" sz="3600" dirty="0" err="1">
                <a:solidFill>
                  <a:schemeClr val="tx1"/>
                </a:solidFill>
                <a:latin typeface="Times New Roman" panose="02020603050405020304" pitchFamily="18" charset="0"/>
                <a:cs typeface="Times New Roman" panose="02020603050405020304" pitchFamily="18" charset="0"/>
                <a:sym typeface="+mn-ea"/>
              </a:rPr>
              <a:t>tượng</a:t>
            </a:r>
            <a:r>
              <a:rPr lang="en-US" sz="3600" dirty="0">
                <a:solidFill>
                  <a:schemeClr val="tx1"/>
                </a:solidFill>
                <a:latin typeface="Times New Roman" panose="02020603050405020304" pitchFamily="18" charset="0"/>
                <a:cs typeface="Times New Roman" panose="02020603050405020304" pitchFamily="18" charset="0"/>
                <a:sym typeface="+mn-ea"/>
              </a:rPr>
              <a:t> </a:t>
            </a:r>
            <a:r>
              <a:rPr lang="en-US" sz="3600" dirty="0" err="1">
                <a:solidFill>
                  <a:schemeClr val="tx1"/>
                </a:solidFill>
                <a:latin typeface="Times New Roman" panose="02020603050405020304" pitchFamily="18" charset="0"/>
                <a:cs typeface="Times New Roman" panose="02020603050405020304" pitchFamily="18" charset="0"/>
                <a:sym typeface="+mn-ea"/>
              </a:rPr>
              <a:t>kế</a:t>
            </a:r>
            <a:r>
              <a:rPr lang="en-US" sz="3600" dirty="0">
                <a:solidFill>
                  <a:schemeClr val="tx1"/>
                </a:solidFill>
                <a:latin typeface="Times New Roman" panose="02020603050405020304" pitchFamily="18" charset="0"/>
                <a:cs typeface="Times New Roman" panose="02020603050405020304" pitchFamily="18" charset="0"/>
                <a:sym typeface="+mn-ea"/>
              </a:rPr>
              <a:t> </a:t>
            </a:r>
            <a:r>
              <a:rPr lang="en-US" sz="3600" dirty="0" err="1">
                <a:solidFill>
                  <a:schemeClr val="tx1"/>
                </a:solidFill>
                <a:latin typeface="Times New Roman" panose="02020603050405020304" pitchFamily="18" charset="0"/>
                <a:cs typeface="Times New Roman" panose="02020603050405020304" pitchFamily="18" charset="0"/>
                <a:sym typeface="+mn-ea"/>
              </a:rPr>
              <a:t>toán</a:t>
            </a:r>
            <a:r>
              <a:rPr lang="en-US" sz="3600" dirty="0">
                <a:solidFill>
                  <a:schemeClr val="tx1"/>
                </a:solidFill>
                <a:latin typeface="Times New Roman" panose="02020603050405020304" pitchFamily="18" charset="0"/>
                <a:cs typeface="Times New Roman" panose="02020603050405020304" pitchFamily="18" charset="0"/>
                <a:sym typeface="+mn-ea"/>
              </a:rPr>
              <a:t> </a:t>
            </a:r>
            <a:r>
              <a:rPr lang="en-US" sz="3600" dirty="0" err="1">
                <a:solidFill>
                  <a:schemeClr val="tx1"/>
                </a:solidFill>
                <a:latin typeface="Times New Roman" panose="02020603050405020304" pitchFamily="18" charset="0"/>
                <a:cs typeface="Times New Roman" panose="02020603050405020304" pitchFamily="18" charset="0"/>
                <a:sym typeface="+mn-ea"/>
              </a:rPr>
              <a:t>cụ</a:t>
            </a:r>
            <a:r>
              <a:rPr lang="en-US" sz="3600" dirty="0">
                <a:solidFill>
                  <a:schemeClr val="tx1"/>
                </a:solidFill>
                <a:latin typeface="Times New Roman" panose="02020603050405020304" pitchFamily="18" charset="0"/>
                <a:cs typeface="Times New Roman" panose="02020603050405020304" pitchFamily="18" charset="0"/>
                <a:sym typeface="+mn-ea"/>
              </a:rPr>
              <a:t> </a:t>
            </a:r>
            <a:r>
              <a:rPr lang="en-US" sz="3600" dirty="0" err="1">
                <a:solidFill>
                  <a:schemeClr val="tx1"/>
                </a:solidFill>
                <a:latin typeface="Times New Roman" panose="02020603050405020304" pitchFamily="18" charset="0"/>
                <a:cs typeface="Times New Roman" panose="02020603050405020304" pitchFamily="18" charset="0"/>
                <a:sym typeface="+mn-ea"/>
              </a:rPr>
              <a:t>thể</a:t>
            </a:r>
            <a:r>
              <a:rPr lang="en-US" sz="3600" dirty="0" smtClean="0">
                <a:solidFill>
                  <a:schemeClr val="tx1"/>
                </a:solidFill>
                <a:latin typeface="Times New Roman" panose="02020603050405020304" pitchFamily="18" charset="0"/>
                <a:cs typeface="Times New Roman" panose="02020603050405020304" pitchFamily="18" charset="0"/>
                <a:sym typeface="+mn-ea"/>
              </a:rPr>
              <a:t>.</a:t>
            </a:r>
            <a:endParaRPr lang="en-US" sz="3600" dirty="0" smtClean="0">
              <a:latin typeface="Times New Roman" panose="02020603050405020304" pitchFamily="18" charset="0"/>
              <a:cs typeface="Times New Roman" panose="02020603050405020304" pitchFamily="18" charset="0"/>
            </a:endParaRPr>
          </a:p>
          <a:p>
            <a:r>
              <a:rPr lang="en-US" sz="3600">
                <a:latin typeface="Times New Roman" panose="02020603050405020304" pitchFamily="18" charset="0"/>
                <a:cs typeface="Times New Roman" panose="02020603050405020304" pitchFamily="18" charset="0"/>
              </a:rPr>
              <a:t>c. </a:t>
            </a:r>
            <a:r>
              <a:rPr lang="en-US" sz="3600">
                <a:latin typeface="Times New Roman" panose="02020603050405020304" pitchFamily="18" charset="0"/>
                <a:cs typeface="Times New Roman" panose="02020603050405020304" pitchFamily="18" charset="0"/>
                <a:sym typeface="+mn-ea"/>
              </a:rPr>
              <a:t>Phương pháp đánh giá khái quát tình hình nguồn vốn của doanh nghiệp</a:t>
            </a:r>
          </a:p>
          <a:p>
            <a:r>
              <a:rPr lang="en-US" sz="3600">
                <a:latin typeface="Times New Roman" panose="02020603050405020304" pitchFamily="18" charset="0"/>
                <a:cs typeface="Times New Roman" panose="02020603050405020304" pitchFamily="18" charset="0"/>
              </a:rPr>
              <a:t>d. Tất cả đều đúng</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0" end="0"/>
                                            </p:txEl>
                                          </p:spTgt>
                                        </p:tgtEl>
                                        <p:attrNameLst>
                                          <p:attrName>style.visibility</p:attrName>
                                        </p:attrNameLst>
                                      </p:cBhvr>
                                      <p:to>
                                        <p:strVal val="visible"/>
                                      </p:to>
                                    </p:set>
                                    <p:anim calcmode="lin" valueType="num">
                                      <p:cBhvr additive="base">
                                        <p:cTn id="19"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xEl>
                                              <p:pRg st="1" end="1"/>
                                            </p:txEl>
                                          </p:spTgt>
                                        </p:tgtEl>
                                        <p:attrNameLst>
                                          <p:attrName>style.visibility</p:attrName>
                                        </p:attrNameLst>
                                      </p:cBhvr>
                                      <p:to>
                                        <p:strVal val="visible"/>
                                      </p:to>
                                    </p:set>
                                    <p:anim calcmode="lin" valueType="num">
                                      <p:cBhvr additive="base">
                                        <p:cTn id="25"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8">
                                            <p:txEl>
                                              <p:pRg st="2" end="2"/>
                                            </p:txEl>
                                          </p:spTgt>
                                        </p:tgtEl>
                                        <p:attrNameLst>
                                          <p:attrName>style.visibility</p:attrName>
                                        </p:attrNameLst>
                                      </p:cBhvr>
                                      <p:to>
                                        <p:strVal val="visible"/>
                                      </p:to>
                                    </p:set>
                                    <p:anim calcmode="lin" valueType="num">
                                      <p:cBhvr additive="base">
                                        <p:cTn id="31"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8">
                                            <p:txEl>
                                              <p:pRg st="3" end="3"/>
                                            </p:txEl>
                                          </p:spTgt>
                                        </p:tgtEl>
                                        <p:attrNameLst>
                                          <p:attrName>style.visibility</p:attrName>
                                        </p:attrNameLst>
                                      </p:cBhvr>
                                      <p:to>
                                        <p:strVal val="visible"/>
                                      </p:to>
                                    </p:set>
                                    <p:anim calcmode="lin" valueType="num">
                                      <p:cBhvr additive="base">
                                        <p:cTn id="37"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 presetClass="emph" presetSubtype="2" fill="hold" nodeType="clickEffect">
                                  <p:stCondLst>
                                    <p:cond delay="0"/>
                                  </p:stCondLst>
                                  <p:childTnLst>
                                    <p:animClr clrSpc="rgb" dir="cw">
                                      <p:cBhvr override="childStyle">
                                        <p:cTn id="42" dur="2000" fill="hold"/>
                                        <p:tgtEl>
                                          <p:spTgt spid="8">
                                            <p:txEl>
                                              <p:pRg st="1" end="1"/>
                                            </p:txEl>
                                          </p:spTgt>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p:nvPr/>
        </p:nvSpPr>
        <p:spPr>
          <a:xfrm>
            <a:off x="1066800" y="76201"/>
            <a:ext cx="7772400" cy="838200"/>
          </a:xfrm>
          <a:prstGeom prst="rect">
            <a:avLst/>
          </a:prstGeom>
        </p:spPr>
        <p:txBody>
          <a:bodyPr anchor="b">
            <a:normAutofit/>
          </a:bodyPr>
          <a:lst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lstStyle>
          <a:p>
            <a:pPr algn="ctr"/>
            <a:endParaRPr lang="en-US" b="1" dirty="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endParaRPr>
          </a:p>
        </p:txBody>
      </p:sp>
      <p:sp>
        <p:nvSpPr>
          <p:cNvPr id="6" name="Date Placeholder 5"/>
          <p:cNvSpPr>
            <a:spLocks noGrp="1"/>
          </p:cNvSpPr>
          <p:nvPr>
            <p:ph type="dt" sz="half" idx="10"/>
          </p:nvPr>
        </p:nvSpPr>
        <p:spPr/>
        <p:txBody>
          <a:bodyPr/>
          <a:lstStyle/>
          <a:p>
            <a:fld id="{6BE2EF99-53E6-47DE-8D4A-016C64EEFF3C}" type="datetime9">
              <a:rPr lang="en-US" smtClean="0"/>
              <a:t>20/02/2021 4:33:14 PM</a:t>
            </a:fld>
            <a:endParaRPr lang="en-US"/>
          </a:p>
        </p:txBody>
      </p:sp>
      <p:sp>
        <p:nvSpPr>
          <p:cNvPr id="7" name="Text Box 6"/>
          <p:cNvSpPr txBox="1"/>
          <p:nvPr/>
        </p:nvSpPr>
        <p:spPr>
          <a:xfrm>
            <a:off x="831850" y="76200"/>
            <a:ext cx="8242300" cy="1198880"/>
          </a:xfrm>
          <a:prstGeom prst="rect">
            <a:avLst/>
          </a:prstGeom>
          <a:noFill/>
        </p:spPr>
        <p:txBody>
          <a:bodyPr wrap="square" rtlCol="0">
            <a:spAutoFit/>
          </a:bodyPr>
          <a:lstStyle/>
          <a:p>
            <a:r>
              <a:rPr lang="en-US" sz="3600" b="1">
                <a:solidFill>
                  <a:srgbClr val="FF0000"/>
                </a:solidFill>
                <a:latin typeface="Times New Roman" panose="02020603050405020304" pitchFamily="18" charset="0"/>
                <a:cs typeface="Times New Roman" panose="02020603050405020304" pitchFamily="18" charset="0"/>
              </a:rPr>
              <a:t>Câu 2: Kết cấu của tài khoản nguồn vốn ?</a:t>
            </a:r>
          </a:p>
          <a:p>
            <a:endParaRPr lang="en-US" sz="3600" b="1">
              <a:solidFill>
                <a:srgbClr val="FF0000"/>
              </a:solidFill>
              <a:latin typeface="Times New Roman" panose="02020603050405020304" pitchFamily="18" charset="0"/>
              <a:cs typeface="Times New Roman" panose="02020603050405020304" pitchFamily="18" charset="0"/>
            </a:endParaRPr>
          </a:p>
        </p:txBody>
      </p:sp>
      <p:sp>
        <p:nvSpPr>
          <p:cNvPr id="8" name="Text Box 7"/>
          <p:cNvSpPr txBox="1"/>
          <p:nvPr/>
        </p:nvSpPr>
        <p:spPr>
          <a:xfrm>
            <a:off x="596900" y="1069340"/>
            <a:ext cx="8242300" cy="3969385"/>
          </a:xfrm>
          <a:prstGeom prst="rect">
            <a:avLst/>
          </a:prstGeom>
          <a:noFill/>
        </p:spPr>
        <p:txBody>
          <a:bodyPr wrap="square" rtlCol="0">
            <a:spAutoFit/>
          </a:bodyPr>
          <a:lstStyle/>
          <a:p>
            <a:r>
              <a:rPr lang="en-US" sz="3600">
                <a:latin typeface="Times New Roman" panose="02020603050405020304" pitchFamily="18" charset="0"/>
                <a:cs typeface="Times New Roman" panose="02020603050405020304" pitchFamily="18" charset="0"/>
              </a:rPr>
              <a:t>a. Tăng bên Nợ, giảm bên Có, số dư đầu kỳ, số dư cuối kỳ nằm bên Nợ</a:t>
            </a:r>
          </a:p>
          <a:p>
            <a:r>
              <a:rPr lang="en-US" sz="3600">
                <a:solidFill>
                  <a:schemeClr val="tx1"/>
                </a:solidFill>
                <a:latin typeface="Times New Roman" panose="02020603050405020304" pitchFamily="18" charset="0"/>
                <a:cs typeface="Times New Roman" panose="02020603050405020304" pitchFamily="18" charset="0"/>
              </a:rPr>
              <a:t>b. </a:t>
            </a:r>
            <a:r>
              <a:rPr lang="en-US" sz="3600">
                <a:latin typeface="Times New Roman" panose="02020603050405020304" pitchFamily="18" charset="0"/>
                <a:cs typeface="Times New Roman" panose="02020603050405020304" pitchFamily="18" charset="0"/>
                <a:sym typeface="+mn-ea"/>
              </a:rPr>
              <a:t>Tăng bên Có, giảm bên Nợ, số dư đầu kỳ, số dư cuối kỳ nằm bên Có</a:t>
            </a:r>
          </a:p>
          <a:p>
            <a:r>
              <a:rPr lang="en-US" sz="3600">
                <a:latin typeface="Times New Roman" panose="02020603050405020304" pitchFamily="18" charset="0"/>
                <a:cs typeface="Times New Roman" panose="02020603050405020304" pitchFamily="18" charset="0"/>
              </a:rPr>
              <a:t>c. </a:t>
            </a:r>
            <a:r>
              <a:rPr lang="en-US" sz="3600">
                <a:latin typeface="Times New Roman" panose="02020603050405020304" pitchFamily="18" charset="0"/>
                <a:cs typeface="Times New Roman" panose="02020603050405020304" pitchFamily="18" charset="0"/>
                <a:sym typeface="+mn-ea"/>
              </a:rPr>
              <a:t>Tăng bên Có, giảm bên Nợ, không có số dư</a:t>
            </a:r>
          </a:p>
          <a:p>
            <a:r>
              <a:rPr lang="en-US" sz="3600">
                <a:latin typeface="Times New Roman" panose="02020603050405020304" pitchFamily="18" charset="0"/>
                <a:cs typeface="Times New Roman" panose="02020603050405020304" pitchFamily="18" charset="0"/>
              </a:rPr>
              <a:t>d. Tất cả đều sai</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 calcmode="lin" valueType="num">
                                      <p:cBhvr additive="base">
                                        <p:cTn id="17"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8">
                                            <p:txEl>
                                              <p:pRg st="3" end="3"/>
                                            </p:txEl>
                                          </p:spTgt>
                                        </p:tgtEl>
                                        <p:attrNameLst>
                                          <p:attrName>style.visibility</p:attrName>
                                        </p:attrNameLst>
                                      </p:cBhvr>
                                      <p:to>
                                        <p:strVal val="visible"/>
                                      </p:to>
                                    </p:set>
                                    <p:anim calcmode="lin" valueType="num">
                                      <p:cBhvr additive="base">
                                        <p:cTn id="23"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 presetClass="emph" presetSubtype="2" fill="hold" nodeType="clickEffect">
                                  <p:stCondLst>
                                    <p:cond delay="0"/>
                                  </p:stCondLst>
                                  <p:childTnLst>
                                    <p:animClr clrSpc="rgb" dir="cw">
                                      <p:cBhvr override="childStyle">
                                        <p:cTn id="28" dur="2000" fill="hold"/>
                                        <p:tgtEl>
                                          <p:spTgt spid="8">
                                            <p:txEl>
                                              <p:pRg st="1" end="1"/>
                                            </p:txEl>
                                          </p:spTgt>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p:nvPr/>
        </p:nvSpPr>
        <p:spPr>
          <a:xfrm>
            <a:off x="1066800" y="76201"/>
            <a:ext cx="7772400" cy="838200"/>
          </a:xfrm>
          <a:prstGeom prst="rect">
            <a:avLst/>
          </a:prstGeom>
        </p:spPr>
        <p:txBody>
          <a:bodyPr anchor="b">
            <a:normAutofit/>
          </a:bodyPr>
          <a:lst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lstStyle>
          <a:p>
            <a:pPr algn="ctr"/>
            <a:endParaRPr lang="en-US" b="1" dirty="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endParaRPr>
          </a:p>
        </p:txBody>
      </p:sp>
      <p:sp>
        <p:nvSpPr>
          <p:cNvPr id="6" name="Date Placeholder 5"/>
          <p:cNvSpPr>
            <a:spLocks noGrp="1"/>
          </p:cNvSpPr>
          <p:nvPr>
            <p:ph type="dt" sz="half" idx="10"/>
          </p:nvPr>
        </p:nvSpPr>
        <p:spPr/>
        <p:txBody>
          <a:bodyPr/>
          <a:lstStyle/>
          <a:p>
            <a:fld id="{6BE2EF99-53E6-47DE-8D4A-016C64EEFF3C}" type="datetime9">
              <a:rPr lang="en-US" smtClean="0"/>
              <a:t>20/02/2021 4:33:14 PM</a:t>
            </a:fld>
            <a:endParaRPr lang="en-US"/>
          </a:p>
        </p:txBody>
      </p:sp>
      <p:sp>
        <p:nvSpPr>
          <p:cNvPr id="7" name="Text Box 6"/>
          <p:cNvSpPr txBox="1"/>
          <p:nvPr/>
        </p:nvSpPr>
        <p:spPr>
          <a:xfrm>
            <a:off x="831850" y="76200"/>
            <a:ext cx="8242300" cy="1198880"/>
          </a:xfrm>
          <a:prstGeom prst="rect">
            <a:avLst/>
          </a:prstGeom>
          <a:noFill/>
        </p:spPr>
        <p:txBody>
          <a:bodyPr wrap="square" rtlCol="0">
            <a:spAutoFit/>
          </a:bodyPr>
          <a:lstStyle/>
          <a:p>
            <a:r>
              <a:rPr lang="en-US" sz="3600" b="1">
                <a:solidFill>
                  <a:srgbClr val="FF0000"/>
                </a:solidFill>
                <a:latin typeface="Times New Roman" panose="02020603050405020304" pitchFamily="18" charset="0"/>
                <a:cs typeface="Times New Roman" panose="02020603050405020304" pitchFamily="18" charset="0"/>
              </a:rPr>
              <a:t>Câu 3: Kết cấu của tài khoản tài sản ?</a:t>
            </a:r>
            <a:endParaRPr lang="en-US" sz="3600">
              <a:latin typeface="Times New Roman" panose="02020603050405020304" pitchFamily="18" charset="0"/>
              <a:cs typeface="Times New Roman" panose="02020603050405020304" pitchFamily="18" charset="0"/>
            </a:endParaRPr>
          </a:p>
          <a:p>
            <a:endParaRPr lang="en-US" sz="3600">
              <a:latin typeface="Times New Roman" panose="02020603050405020304" pitchFamily="18" charset="0"/>
              <a:cs typeface="Times New Roman" panose="02020603050405020304" pitchFamily="18" charset="0"/>
            </a:endParaRPr>
          </a:p>
        </p:txBody>
      </p:sp>
      <p:sp>
        <p:nvSpPr>
          <p:cNvPr id="8" name="Text Box 7"/>
          <p:cNvSpPr txBox="1"/>
          <p:nvPr/>
        </p:nvSpPr>
        <p:spPr>
          <a:xfrm>
            <a:off x="596900" y="1069340"/>
            <a:ext cx="8242300" cy="4523105"/>
          </a:xfrm>
          <a:prstGeom prst="rect">
            <a:avLst/>
          </a:prstGeom>
          <a:noFill/>
        </p:spPr>
        <p:txBody>
          <a:bodyPr wrap="square" rtlCol="0">
            <a:spAutoFit/>
          </a:bodyPr>
          <a:lstStyle/>
          <a:p>
            <a:r>
              <a:rPr lang="en-US" sz="3600">
                <a:latin typeface="Times New Roman" panose="02020603050405020304" pitchFamily="18" charset="0"/>
                <a:cs typeface="Times New Roman" panose="02020603050405020304" pitchFamily="18" charset="0"/>
              </a:rPr>
              <a:t>a. Tăng bên Nợ, giảm bên Có, số dư đầu kỳ, số dư cuối kỳ nằm bên Nợ</a:t>
            </a:r>
          </a:p>
          <a:p>
            <a:r>
              <a:rPr lang="en-US" sz="3600">
                <a:solidFill>
                  <a:schemeClr val="tx1"/>
                </a:solidFill>
                <a:latin typeface="Times New Roman" panose="02020603050405020304" pitchFamily="18" charset="0"/>
                <a:cs typeface="Times New Roman" panose="02020603050405020304" pitchFamily="18" charset="0"/>
              </a:rPr>
              <a:t>b. </a:t>
            </a:r>
            <a:r>
              <a:rPr lang="en-US" sz="3600">
                <a:latin typeface="Times New Roman" panose="02020603050405020304" pitchFamily="18" charset="0"/>
                <a:cs typeface="Times New Roman" panose="02020603050405020304" pitchFamily="18" charset="0"/>
                <a:sym typeface="+mn-ea"/>
              </a:rPr>
              <a:t>Tăng bên Có, giảm bên Nợ, số dư đầu kỳ, số dư cuối kỳ nằm bên Có</a:t>
            </a:r>
          </a:p>
          <a:p>
            <a:r>
              <a:rPr lang="en-US" sz="3600">
                <a:latin typeface="Times New Roman" panose="02020603050405020304" pitchFamily="18" charset="0"/>
                <a:cs typeface="Times New Roman" panose="02020603050405020304" pitchFamily="18" charset="0"/>
              </a:rPr>
              <a:t>c. </a:t>
            </a:r>
            <a:r>
              <a:rPr lang="en-US" sz="3600">
                <a:latin typeface="Times New Roman" panose="02020603050405020304" pitchFamily="18" charset="0"/>
                <a:cs typeface="Times New Roman" panose="02020603050405020304" pitchFamily="18" charset="0"/>
                <a:sym typeface="+mn-ea"/>
              </a:rPr>
              <a:t>Tăng bên Có, giảm bên Nợ, không có số dư</a:t>
            </a:r>
          </a:p>
          <a:p>
            <a:r>
              <a:rPr lang="en-US" sz="3600">
                <a:latin typeface="Times New Roman" panose="02020603050405020304" pitchFamily="18" charset="0"/>
                <a:cs typeface="Times New Roman" panose="02020603050405020304" pitchFamily="18" charset="0"/>
              </a:rPr>
              <a:t>d. T</a:t>
            </a:r>
            <a:r>
              <a:rPr lang="en-US" sz="3600">
                <a:latin typeface="Times New Roman" panose="02020603050405020304" pitchFamily="18" charset="0"/>
                <a:cs typeface="Times New Roman" panose="02020603050405020304" pitchFamily="18" charset="0"/>
                <a:sym typeface="+mn-ea"/>
              </a:rPr>
              <a:t>ăng bên Nợ, giảm bên Có, không có số dư</a:t>
            </a:r>
            <a:endParaRPr lang="en-US" sz="360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anim calcmode="lin" valueType="num">
                                      <p:cBhvr additive="base">
                                        <p:cTn id="11"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8">
                                            <p:txEl>
                                              <p:pRg st="2" end="2"/>
                                            </p:txEl>
                                          </p:spTgt>
                                        </p:tgtEl>
                                        <p:attrNameLst>
                                          <p:attrName>style.visibility</p:attrName>
                                        </p:attrNameLst>
                                      </p:cBhvr>
                                      <p:to>
                                        <p:strVal val="visible"/>
                                      </p:to>
                                    </p:set>
                                    <p:anim calcmode="lin" valueType="num">
                                      <p:cBhvr additive="base">
                                        <p:cTn id="21"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3" presetClass="emph" presetSubtype="2" fill="hold" nodeType="clickEffect">
                                  <p:stCondLst>
                                    <p:cond delay="0"/>
                                  </p:stCondLst>
                                  <p:childTnLst>
                                    <p:animClr clrSpc="rgb" dir="cw">
                                      <p:cBhvr override="childStyle">
                                        <p:cTn id="30" dur="2000" fill="hold"/>
                                        <p:tgtEl>
                                          <p:spTgt spid="8">
                                            <p:txEl>
                                              <p:pRg st="0" end="0"/>
                                            </p:txEl>
                                          </p:spTgt>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p:nvPr/>
        </p:nvSpPr>
        <p:spPr>
          <a:xfrm>
            <a:off x="1066800" y="76201"/>
            <a:ext cx="7772400" cy="838200"/>
          </a:xfrm>
          <a:prstGeom prst="rect">
            <a:avLst/>
          </a:prstGeom>
        </p:spPr>
        <p:txBody>
          <a:bodyPr anchor="b">
            <a:normAutofit/>
          </a:bodyPr>
          <a:lst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lstStyle>
          <a:p>
            <a:pPr algn="ctr"/>
            <a:endParaRPr lang="en-US" b="1" dirty="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endParaRPr>
          </a:p>
        </p:txBody>
      </p:sp>
      <p:sp>
        <p:nvSpPr>
          <p:cNvPr id="6" name="Date Placeholder 5"/>
          <p:cNvSpPr>
            <a:spLocks noGrp="1"/>
          </p:cNvSpPr>
          <p:nvPr>
            <p:ph type="dt" sz="half" idx="10"/>
          </p:nvPr>
        </p:nvSpPr>
        <p:spPr/>
        <p:txBody>
          <a:bodyPr/>
          <a:lstStyle/>
          <a:p>
            <a:fld id="{6BE2EF99-53E6-47DE-8D4A-016C64EEFF3C}" type="datetime9">
              <a:rPr lang="en-US" smtClean="0"/>
              <a:t>20/02/2021 4:33:14 PM</a:t>
            </a:fld>
            <a:endParaRPr lang="en-US"/>
          </a:p>
        </p:txBody>
      </p:sp>
      <p:sp>
        <p:nvSpPr>
          <p:cNvPr id="7" name="Text Box 6"/>
          <p:cNvSpPr txBox="1"/>
          <p:nvPr/>
        </p:nvSpPr>
        <p:spPr>
          <a:xfrm>
            <a:off x="831850" y="76200"/>
            <a:ext cx="8242300" cy="1198880"/>
          </a:xfrm>
          <a:prstGeom prst="rect">
            <a:avLst/>
          </a:prstGeom>
          <a:noFill/>
        </p:spPr>
        <p:txBody>
          <a:bodyPr wrap="square" rtlCol="0">
            <a:spAutoFit/>
          </a:bodyPr>
          <a:lstStyle/>
          <a:p>
            <a:r>
              <a:rPr lang="en-US" sz="3600" b="1">
                <a:solidFill>
                  <a:srgbClr val="FF0000"/>
                </a:solidFill>
                <a:latin typeface="Times New Roman" panose="02020603050405020304" pitchFamily="18" charset="0"/>
                <a:cs typeface="Times New Roman" panose="02020603050405020304" pitchFamily="18" charset="0"/>
              </a:rPr>
              <a:t>Câu 4: Kết cấu của tài khoản doanh thu ?</a:t>
            </a:r>
            <a:endParaRPr lang="en-US" sz="3600">
              <a:solidFill>
                <a:srgbClr val="FF0000"/>
              </a:solidFill>
              <a:latin typeface="Times New Roman" panose="02020603050405020304" pitchFamily="18" charset="0"/>
              <a:cs typeface="Times New Roman" panose="02020603050405020304" pitchFamily="18" charset="0"/>
            </a:endParaRPr>
          </a:p>
          <a:p>
            <a:endParaRPr lang="en-US" sz="3600">
              <a:solidFill>
                <a:srgbClr val="FF0000"/>
              </a:solidFill>
              <a:latin typeface="Times New Roman" panose="02020603050405020304" pitchFamily="18" charset="0"/>
              <a:cs typeface="Times New Roman" panose="02020603050405020304" pitchFamily="18" charset="0"/>
            </a:endParaRPr>
          </a:p>
        </p:txBody>
      </p:sp>
      <p:sp>
        <p:nvSpPr>
          <p:cNvPr id="8" name="Text Box 7"/>
          <p:cNvSpPr txBox="1"/>
          <p:nvPr/>
        </p:nvSpPr>
        <p:spPr>
          <a:xfrm>
            <a:off x="596900" y="1069340"/>
            <a:ext cx="8242300" cy="3969385"/>
          </a:xfrm>
          <a:prstGeom prst="rect">
            <a:avLst/>
          </a:prstGeom>
          <a:noFill/>
        </p:spPr>
        <p:txBody>
          <a:bodyPr wrap="square" rtlCol="0">
            <a:spAutoFit/>
          </a:bodyPr>
          <a:lstStyle/>
          <a:p>
            <a:r>
              <a:rPr lang="en-US" sz="3600">
                <a:latin typeface="Times New Roman" panose="02020603050405020304" pitchFamily="18" charset="0"/>
                <a:cs typeface="Times New Roman" panose="02020603050405020304" pitchFamily="18" charset="0"/>
              </a:rPr>
              <a:t>a. Tăng bên Nợ, giảm bên Có, số dư đầu kỳ, số dư cuối kỳ nằm bên Nợ</a:t>
            </a:r>
          </a:p>
          <a:p>
            <a:r>
              <a:rPr lang="en-US" sz="3600">
                <a:solidFill>
                  <a:schemeClr val="tx1"/>
                </a:solidFill>
                <a:latin typeface="Times New Roman" panose="02020603050405020304" pitchFamily="18" charset="0"/>
                <a:cs typeface="Times New Roman" panose="02020603050405020304" pitchFamily="18" charset="0"/>
              </a:rPr>
              <a:t>b. </a:t>
            </a:r>
            <a:r>
              <a:rPr lang="en-US" sz="3600">
                <a:latin typeface="Times New Roman" panose="02020603050405020304" pitchFamily="18" charset="0"/>
                <a:cs typeface="Times New Roman" panose="02020603050405020304" pitchFamily="18" charset="0"/>
                <a:sym typeface="+mn-ea"/>
              </a:rPr>
              <a:t>Tăng bên Có, giảm bên Nợ, số dư đầu kỳ, số dư cuối kỳ nằm bên Có</a:t>
            </a:r>
          </a:p>
          <a:p>
            <a:r>
              <a:rPr lang="en-US" sz="3600">
                <a:latin typeface="Times New Roman" panose="02020603050405020304" pitchFamily="18" charset="0"/>
                <a:cs typeface="Times New Roman" panose="02020603050405020304" pitchFamily="18" charset="0"/>
              </a:rPr>
              <a:t>c. </a:t>
            </a:r>
            <a:r>
              <a:rPr lang="en-US" sz="3600">
                <a:latin typeface="Times New Roman" panose="02020603050405020304" pitchFamily="18" charset="0"/>
                <a:cs typeface="Times New Roman" panose="02020603050405020304" pitchFamily="18" charset="0"/>
                <a:sym typeface="+mn-ea"/>
              </a:rPr>
              <a:t>Tăng bên Có, giảm bên Nợ, không có số dư</a:t>
            </a:r>
          </a:p>
          <a:p>
            <a:r>
              <a:rPr lang="en-US" sz="3600">
                <a:latin typeface="Times New Roman" panose="02020603050405020304" pitchFamily="18" charset="0"/>
                <a:cs typeface="Times New Roman" panose="02020603050405020304" pitchFamily="18" charset="0"/>
              </a:rPr>
              <a:t>d. Tất cả đều sai</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nodeType="clickEffect">
                                  <p:stCondLst>
                                    <p:cond delay="0"/>
                                  </p:stCondLst>
                                  <p:childTnLst>
                                    <p:set>
                                      <p:cBhvr>
                                        <p:cTn id="12" dur="1" fill="hold">
                                          <p:stCondLst>
                                            <p:cond delay="0"/>
                                          </p:stCondLst>
                                        </p:cTn>
                                        <p:tgtEl>
                                          <p:spTgt spid="8">
                                            <p:txEl>
                                              <p:pRg st="0" end="0"/>
                                            </p:txEl>
                                          </p:spTgt>
                                        </p:tgtEl>
                                        <p:attrNameLst>
                                          <p:attrName>style.visibility</p:attrName>
                                        </p:attrNameLst>
                                      </p:cBhvr>
                                      <p:to>
                                        <p:strVal val="visible"/>
                                      </p:to>
                                    </p:set>
                                    <p:animEffect transition="in" filter="box(in)">
                                      <p:cBhvr>
                                        <p:cTn id="13" dur="2000"/>
                                        <p:tgtEl>
                                          <p:spTgt spid="8">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8">
                                            <p:txEl>
                                              <p:pRg st="1" end="1"/>
                                            </p:txEl>
                                          </p:spTgt>
                                        </p:tgtEl>
                                        <p:attrNameLst>
                                          <p:attrName>style.visibility</p:attrName>
                                        </p:attrNameLst>
                                      </p:cBhvr>
                                      <p:to>
                                        <p:strVal val="visible"/>
                                      </p:to>
                                    </p:set>
                                    <p:anim calcmode="lin" valueType="num">
                                      <p:cBhvr additive="base">
                                        <p:cTn id="18"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8">
                                            <p:txEl>
                                              <p:pRg st="2" end="2"/>
                                            </p:txEl>
                                          </p:spTgt>
                                        </p:tgtEl>
                                        <p:attrNameLst>
                                          <p:attrName>style.visibility</p:attrName>
                                        </p:attrNameLst>
                                      </p:cBhvr>
                                      <p:to>
                                        <p:strVal val="visible"/>
                                      </p:to>
                                    </p:set>
                                    <p:anim calcmode="lin" valueType="num">
                                      <p:cBhvr additive="base">
                                        <p:cTn id="24"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8">
                                            <p:txEl>
                                              <p:pRg st="3" end="3"/>
                                            </p:txEl>
                                          </p:spTgt>
                                        </p:tgtEl>
                                        <p:attrNameLst>
                                          <p:attrName>style.visibility</p:attrName>
                                        </p:attrNameLst>
                                      </p:cBhvr>
                                      <p:to>
                                        <p:strVal val="visible"/>
                                      </p:to>
                                    </p:set>
                                    <p:anim calcmode="lin" valueType="num">
                                      <p:cBhvr additive="base">
                                        <p:cTn id="30"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3" presetClass="emph" presetSubtype="2" fill="hold" nodeType="clickEffect">
                                  <p:stCondLst>
                                    <p:cond delay="0"/>
                                  </p:stCondLst>
                                  <p:childTnLst>
                                    <p:animClr clrSpc="rgb" dir="cw">
                                      <p:cBhvr override="childStyle">
                                        <p:cTn id="35" dur="2000" fill="hold"/>
                                        <p:tgtEl>
                                          <p:spTgt spid="8">
                                            <p:txEl>
                                              <p:pRg st="2" end="2"/>
                                            </p:txEl>
                                          </p:spTgt>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p:nvPr/>
        </p:nvSpPr>
        <p:spPr>
          <a:xfrm>
            <a:off x="1066800" y="76201"/>
            <a:ext cx="7772400" cy="838200"/>
          </a:xfrm>
          <a:prstGeom prst="rect">
            <a:avLst/>
          </a:prstGeom>
        </p:spPr>
        <p:txBody>
          <a:bodyPr anchor="b">
            <a:normAutofit/>
          </a:bodyPr>
          <a:lst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lstStyle>
          <a:p>
            <a:pPr algn="ctr"/>
            <a:endParaRPr lang="en-US" b="1" dirty="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endParaRPr>
          </a:p>
        </p:txBody>
      </p:sp>
      <p:sp>
        <p:nvSpPr>
          <p:cNvPr id="6" name="Date Placeholder 5"/>
          <p:cNvSpPr>
            <a:spLocks noGrp="1"/>
          </p:cNvSpPr>
          <p:nvPr>
            <p:ph type="dt" sz="half" idx="10"/>
          </p:nvPr>
        </p:nvSpPr>
        <p:spPr/>
        <p:txBody>
          <a:bodyPr/>
          <a:lstStyle/>
          <a:p>
            <a:fld id="{6BE2EF99-53E6-47DE-8D4A-016C64EEFF3C}" type="datetime9">
              <a:rPr lang="en-US" smtClean="0"/>
              <a:t>20/02/2021 4:33:14 PM</a:t>
            </a:fld>
            <a:endParaRPr lang="en-US"/>
          </a:p>
        </p:txBody>
      </p:sp>
      <p:sp>
        <p:nvSpPr>
          <p:cNvPr id="7" name="Text Box 6"/>
          <p:cNvSpPr txBox="1"/>
          <p:nvPr/>
        </p:nvSpPr>
        <p:spPr>
          <a:xfrm>
            <a:off x="831850" y="76200"/>
            <a:ext cx="8242300" cy="1198880"/>
          </a:xfrm>
          <a:prstGeom prst="rect">
            <a:avLst/>
          </a:prstGeom>
          <a:noFill/>
        </p:spPr>
        <p:txBody>
          <a:bodyPr wrap="square" rtlCol="0">
            <a:spAutoFit/>
          </a:bodyPr>
          <a:lstStyle/>
          <a:p>
            <a:r>
              <a:rPr lang="en-US" sz="3600" b="1">
                <a:solidFill>
                  <a:srgbClr val="FF0000"/>
                </a:solidFill>
                <a:latin typeface="Times New Roman" panose="02020603050405020304" pitchFamily="18" charset="0"/>
                <a:cs typeface="Times New Roman" panose="02020603050405020304" pitchFamily="18" charset="0"/>
              </a:rPr>
              <a:t>Câu 5: Kết cấu của tài khoản chi phí ?</a:t>
            </a:r>
            <a:endParaRPr lang="en-US" sz="3600" b="1">
              <a:latin typeface="Times New Roman" panose="02020603050405020304" pitchFamily="18" charset="0"/>
              <a:cs typeface="Times New Roman" panose="02020603050405020304" pitchFamily="18" charset="0"/>
            </a:endParaRPr>
          </a:p>
          <a:p>
            <a:endParaRPr lang="en-US" sz="3600" b="1">
              <a:latin typeface="Times New Roman" panose="02020603050405020304" pitchFamily="18" charset="0"/>
              <a:cs typeface="Times New Roman" panose="02020603050405020304" pitchFamily="18" charset="0"/>
            </a:endParaRPr>
          </a:p>
        </p:txBody>
      </p:sp>
      <p:sp>
        <p:nvSpPr>
          <p:cNvPr id="8" name="Text Box 7"/>
          <p:cNvSpPr txBox="1"/>
          <p:nvPr/>
        </p:nvSpPr>
        <p:spPr>
          <a:xfrm>
            <a:off x="596900" y="1069340"/>
            <a:ext cx="8242300" cy="4523105"/>
          </a:xfrm>
          <a:prstGeom prst="rect">
            <a:avLst/>
          </a:prstGeom>
          <a:noFill/>
        </p:spPr>
        <p:txBody>
          <a:bodyPr wrap="square" rtlCol="0">
            <a:spAutoFit/>
          </a:bodyPr>
          <a:lstStyle/>
          <a:p>
            <a:r>
              <a:rPr lang="en-US" sz="3600">
                <a:latin typeface="Times New Roman" panose="02020603050405020304" pitchFamily="18" charset="0"/>
                <a:cs typeface="Times New Roman" panose="02020603050405020304" pitchFamily="18" charset="0"/>
              </a:rPr>
              <a:t>a. Tăng bên Nợ, giảm bên Có, số dư đầu kỳ, số dư cuối kỳ nằm bên Nợ</a:t>
            </a:r>
          </a:p>
          <a:p>
            <a:r>
              <a:rPr lang="en-US" sz="3600">
                <a:solidFill>
                  <a:schemeClr val="tx1"/>
                </a:solidFill>
                <a:latin typeface="Times New Roman" panose="02020603050405020304" pitchFamily="18" charset="0"/>
                <a:cs typeface="Times New Roman" panose="02020603050405020304" pitchFamily="18" charset="0"/>
              </a:rPr>
              <a:t>b. </a:t>
            </a:r>
            <a:r>
              <a:rPr lang="en-US" sz="3600">
                <a:latin typeface="Times New Roman" panose="02020603050405020304" pitchFamily="18" charset="0"/>
                <a:cs typeface="Times New Roman" panose="02020603050405020304" pitchFamily="18" charset="0"/>
                <a:sym typeface="+mn-ea"/>
              </a:rPr>
              <a:t>Tăng bên Có, giảm bên Nợ, số dư đầu kỳ, số dư cuối kỳ nằm bên Có</a:t>
            </a:r>
          </a:p>
          <a:p>
            <a:r>
              <a:rPr lang="en-US" sz="3600">
                <a:latin typeface="Times New Roman" panose="02020603050405020304" pitchFamily="18" charset="0"/>
                <a:cs typeface="Times New Roman" panose="02020603050405020304" pitchFamily="18" charset="0"/>
              </a:rPr>
              <a:t>c. </a:t>
            </a:r>
            <a:r>
              <a:rPr lang="en-US" sz="3600">
                <a:latin typeface="Times New Roman" panose="02020603050405020304" pitchFamily="18" charset="0"/>
                <a:cs typeface="Times New Roman" panose="02020603050405020304" pitchFamily="18" charset="0"/>
                <a:sym typeface="+mn-ea"/>
              </a:rPr>
              <a:t>Tăng bên Nợ, giảm bên Có, không có số dư</a:t>
            </a:r>
          </a:p>
          <a:p>
            <a:r>
              <a:rPr lang="en-US" sz="3600">
                <a:latin typeface="Times New Roman" panose="02020603050405020304" pitchFamily="18" charset="0"/>
                <a:cs typeface="Times New Roman" panose="02020603050405020304" pitchFamily="18" charset="0"/>
              </a:rPr>
              <a:t>d. </a:t>
            </a:r>
            <a:r>
              <a:rPr lang="en-US" sz="3600">
                <a:latin typeface="Times New Roman" panose="02020603050405020304" pitchFamily="18" charset="0"/>
                <a:cs typeface="Times New Roman" panose="02020603050405020304" pitchFamily="18" charset="0"/>
                <a:sym typeface="+mn-ea"/>
              </a:rPr>
              <a:t>Tăng bên Có, giảm bên Nợ, không có số dư</a:t>
            </a:r>
            <a:endParaRPr lang="en-US" sz="360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1" end="1"/>
                                            </p:txEl>
                                          </p:spTgt>
                                        </p:tgtEl>
                                        <p:attrNameLst>
                                          <p:attrName>style.visibility</p:attrName>
                                        </p:attrNameLst>
                                      </p:cBhvr>
                                      <p:to>
                                        <p:strVal val="visible"/>
                                      </p:to>
                                    </p:set>
                                    <p:anim calcmode="lin" valueType="num">
                                      <p:cBhvr additive="base">
                                        <p:cTn id="13"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 calcmode="lin" valueType="num">
                                      <p:cBhvr additive="base">
                                        <p:cTn id="17"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8">
                                            <p:txEl>
                                              <p:pRg st="3" end="3"/>
                                            </p:txEl>
                                          </p:spTgt>
                                        </p:tgtEl>
                                        <p:attrNameLst>
                                          <p:attrName>style.visibility</p:attrName>
                                        </p:attrNameLst>
                                      </p:cBhvr>
                                      <p:to>
                                        <p:strVal val="visible"/>
                                      </p:to>
                                    </p:set>
                                    <p:anim calcmode="lin" valueType="num">
                                      <p:cBhvr additive="base">
                                        <p:cTn id="23"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 presetClass="emph" presetSubtype="2" fill="hold" nodeType="clickEffect">
                                  <p:stCondLst>
                                    <p:cond delay="0"/>
                                  </p:stCondLst>
                                  <p:childTnLst>
                                    <p:animClr clrSpc="rgb" dir="cw">
                                      <p:cBhvr override="childStyle">
                                        <p:cTn id="28" dur="2000" fill="hold"/>
                                        <p:tgtEl>
                                          <p:spTgt spid="8">
                                            <p:txEl>
                                              <p:pRg st="2" end="2"/>
                                            </p:txEl>
                                          </p:spTgt>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8700" y="609600"/>
            <a:ext cx="7866888" cy="762000"/>
          </a:xfrm>
        </p:spPr>
        <p:txBody>
          <a:bodyPr>
            <a:normAutofit/>
          </a:bodyPr>
          <a:lstStyle/>
          <a:p>
            <a:r>
              <a:rPr lang="en-US" sz="4000" b="1" dirty="0" smtClean="0">
                <a:solidFill>
                  <a:srgbClr val="FF0000"/>
                </a:solidFill>
                <a:latin typeface="Times New Roman" panose="02020603050405020304" pitchFamily="18" charset="0"/>
                <a:cs typeface="Times New Roman" panose="02020603050405020304" pitchFamily="18" charset="0"/>
              </a:rPr>
              <a:t>2.2.1. </a:t>
            </a:r>
            <a:r>
              <a:rPr lang="en-US" sz="4000" b="1" dirty="0" err="1" smtClean="0">
                <a:solidFill>
                  <a:srgbClr val="FF0000"/>
                </a:solidFill>
                <a:latin typeface="Times New Roman" panose="02020603050405020304" pitchFamily="18" charset="0"/>
                <a:cs typeface="Times New Roman" panose="02020603050405020304" pitchFamily="18" charset="0"/>
              </a:rPr>
              <a:t>Khái</a:t>
            </a:r>
            <a:r>
              <a:rPr lang="en-US" sz="4000" b="1" dirty="0" smtClean="0">
                <a:solidFill>
                  <a:srgbClr val="FF0000"/>
                </a:solidFill>
                <a:latin typeface="Times New Roman" panose="02020603050405020304" pitchFamily="18" charset="0"/>
                <a:cs typeface="Times New Roman" panose="02020603050405020304" pitchFamily="18" charset="0"/>
              </a:rPr>
              <a:t> </a:t>
            </a:r>
            <a:r>
              <a:rPr lang="en-US" sz="4000" b="1" dirty="0" err="1" smtClean="0">
                <a:solidFill>
                  <a:srgbClr val="FF0000"/>
                </a:solidFill>
                <a:latin typeface="Times New Roman" panose="02020603050405020304" pitchFamily="18" charset="0"/>
                <a:cs typeface="Times New Roman" panose="02020603050405020304" pitchFamily="18" charset="0"/>
              </a:rPr>
              <a:t>niệm</a:t>
            </a:r>
            <a:r>
              <a:rPr lang="en-US" sz="4000" b="1" dirty="0" smtClean="0">
                <a:solidFill>
                  <a:srgbClr val="FF0000"/>
                </a:solidFill>
                <a:latin typeface="Times New Roman" panose="02020603050405020304" pitchFamily="18" charset="0"/>
                <a:cs typeface="Times New Roman" panose="02020603050405020304" pitchFamily="18" charset="0"/>
              </a:rPr>
              <a:t> </a:t>
            </a:r>
            <a:r>
              <a:rPr lang="en-US" sz="4000" b="1" dirty="0" err="1" smtClean="0">
                <a:solidFill>
                  <a:srgbClr val="FF0000"/>
                </a:solidFill>
                <a:latin typeface="Times New Roman" panose="02020603050405020304" pitchFamily="18" charset="0"/>
                <a:cs typeface="Times New Roman" panose="02020603050405020304" pitchFamily="18" charset="0"/>
              </a:rPr>
              <a:t>ghi</a:t>
            </a:r>
            <a:r>
              <a:rPr lang="en-US" sz="4000" b="1" dirty="0">
                <a:solidFill>
                  <a:srgbClr val="FF0000"/>
                </a:solidFill>
                <a:latin typeface="Times New Roman" panose="02020603050405020304" pitchFamily="18" charset="0"/>
                <a:cs typeface="Times New Roman" panose="02020603050405020304" pitchFamily="18" charset="0"/>
              </a:rPr>
              <a:t> </a:t>
            </a:r>
            <a:r>
              <a:rPr lang="en-US" sz="4000" b="1" dirty="0" err="1" smtClean="0">
                <a:solidFill>
                  <a:srgbClr val="FF0000"/>
                </a:solidFill>
                <a:latin typeface="Times New Roman" panose="02020603050405020304" pitchFamily="18" charset="0"/>
                <a:cs typeface="Times New Roman" panose="02020603050405020304" pitchFamily="18" charset="0"/>
              </a:rPr>
              <a:t>sổ</a:t>
            </a:r>
            <a:r>
              <a:rPr lang="en-US" sz="4000" b="1" dirty="0">
                <a:solidFill>
                  <a:srgbClr val="FF0000"/>
                </a:solidFill>
                <a:latin typeface="Times New Roman" panose="02020603050405020304" pitchFamily="18" charset="0"/>
                <a:cs typeface="Times New Roman" panose="02020603050405020304" pitchFamily="18" charset="0"/>
              </a:rPr>
              <a:t> </a:t>
            </a:r>
            <a:r>
              <a:rPr lang="en-US" sz="4000" b="1" dirty="0" err="1">
                <a:solidFill>
                  <a:srgbClr val="FF0000"/>
                </a:solidFill>
                <a:latin typeface="Times New Roman" panose="02020603050405020304" pitchFamily="18" charset="0"/>
                <a:cs typeface="Times New Roman" panose="02020603050405020304" pitchFamily="18" charset="0"/>
              </a:rPr>
              <a:t>kép</a:t>
            </a:r>
            <a:endParaRPr lang="en-US" sz="4000" b="1"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073063" y="1371600"/>
            <a:ext cx="7790688" cy="3352800"/>
          </a:xfrm>
        </p:spPr>
        <p:txBody>
          <a:bodyPr>
            <a:noAutofit/>
          </a:bodyPr>
          <a:lstStyle/>
          <a:p>
            <a:pPr marL="0" indent="0" algn="just">
              <a:buNone/>
            </a:pPr>
            <a:r>
              <a:rPr lang="en-US" sz="3800" dirty="0" smtClean="0">
                <a:latin typeface="Times New Roman" panose="02020603050405020304" pitchFamily="18" charset="0"/>
                <a:cs typeface="Times New Roman" panose="02020603050405020304" pitchFamily="18" charset="0"/>
              </a:rPr>
              <a:t>- </a:t>
            </a:r>
            <a:r>
              <a:rPr lang="vi-VN" sz="3800" dirty="0" smtClean="0">
                <a:latin typeface="Times New Roman" panose="02020603050405020304" pitchFamily="18" charset="0"/>
                <a:cs typeface="Times New Roman" panose="02020603050405020304" pitchFamily="18" charset="0"/>
              </a:rPr>
              <a:t>Là </a:t>
            </a:r>
            <a:r>
              <a:rPr lang="vi-VN" sz="3800" dirty="0">
                <a:latin typeface="Times New Roman" panose="02020603050405020304" pitchFamily="18" charset="0"/>
                <a:cs typeface="Times New Roman" panose="02020603050405020304" pitchFamily="18" charset="0"/>
              </a:rPr>
              <a:t>phương pháp kế toán </a:t>
            </a:r>
            <a:r>
              <a:rPr lang="en-US" sz="3800" dirty="0" err="1" smtClean="0">
                <a:latin typeface="Times New Roman" panose="02020603050405020304" pitchFamily="18" charset="0"/>
                <a:cs typeface="Times New Roman" panose="02020603050405020304" pitchFamily="18" charset="0"/>
              </a:rPr>
              <a:t>mà</a:t>
            </a:r>
            <a:r>
              <a:rPr lang="en-US" sz="3800" dirty="0">
                <a:latin typeface="Times New Roman" panose="02020603050405020304" pitchFamily="18" charset="0"/>
                <a:cs typeface="Times New Roman" panose="02020603050405020304" pitchFamily="18" charset="0"/>
              </a:rPr>
              <a:t> </a:t>
            </a:r>
            <a:r>
              <a:rPr lang="en-US" sz="3800" dirty="0" err="1" smtClean="0">
                <a:latin typeface="Times New Roman" panose="02020603050405020304" pitchFamily="18" charset="0"/>
                <a:cs typeface="Times New Roman" panose="02020603050405020304" pitchFamily="18" charset="0"/>
              </a:rPr>
              <a:t>mỗi</a:t>
            </a:r>
            <a:r>
              <a:rPr lang="en-US" sz="3800" dirty="0" smtClean="0">
                <a:latin typeface="Times New Roman" panose="02020603050405020304" pitchFamily="18" charset="0"/>
                <a:cs typeface="Times New Roman" panose="02020603050405020304" pitchFamily="18" charset="0"/>
              </a:rPr>
              <a:t> NV KTPS </a:t>
            </a:r>
            <a:r>
              <a:rPr lang="vi-VN" sz="3800" dirty="0" smtClean="0">
                <a:latin typeface="Times New Roman" panose="02020603050405020304" pitchFamily="18" charset="0"/>
                <a:cs typeface="Times New Roman" panose="02020603050405020304" pitchFamily="18" charset="0"/>
              </a:rPr>
              <a:t>được</a:t>
            </a:r>
            <a:r>
              <a:rPr lang="en-US" sz="3800" dirty="0" smtClean="0">
                <a:latin typeface="Times New Roman" panose="02020603050405020304" pitchFamily="18" charset="0"/>
                <a:cs typeface="Times New Roman" panose="02020603050405020304" pitchFamily="18" charset="0"/>
              </a:rPr>
              <a:t> </a:t>
            </a:r>
            <a:r>
              <a:rPr lang="en-US" sz="3800" dirty="0" err="1" smtClean="0">
                <a:latin typeface="Times New Roman" panose="02020603050405020304" pitchFamily="18" charset="0"/>
                <a:cs typeface="Times New Roman" panose="02020603050405020304" pitchFamily="18" charset="0"/>
              </a:rPr>
              <a:t>ghi</a:t>
            </a:r>
            <a:r>
              <a:rPr lang="en-US" sz="3800" dirty="0">
                <a:latin typeface="Times New Roman" panose="02020603050405020304" pitchFamily="18" charset="0"/>
                <a:cs typeface="Times New Roman" panose="02020603050405020304" pitchFamily="18" charset="0"/>
              </a:rPr>
              <a:t> </a:t>
            </a:r>
            <a:r>
              <a:rPr lang="en-US" sz="3800" dirty="0" err="1" smtClean="0">
                <a:latin typeface="Times New Roman" panose="02020603050405020304" pitchFamily="18" charset="0"/>
                <a:cs typeface="Times New Roman" panose="02020603050405020304" pitchFamily="18" charset="0"/>
              </a:rPr>
              <a:t>ít</a:t>
            </a:r>
            <a:r>
              <a:rPr lang="en-US" sz="3800" dirty="0">
                <a:latin typeface="Times New Roman" panose="02020603050405020304" pitchFamily="18" charset="0"/>
                <a:cs typeface="Times New Roman" panose="02020603050405020304" pitchFamily="18" charset="0"/>
              </a:rPr>
              <a:t> </a:t>
            </a:r>
            <a:r>
              <a:rPr lang="en-US" sz="3800" dirty="0" err="1" smtClean="0">
                <a:latin typeface="Times New Roman" panose="02020603050405020304" pitchFamily="18" charset="0"/>
                <a:cs typeface="Times New Roman" panose="02020603050405020304" pitchFamily="18" charset="0"/>
              </a:rPr>
              <a:t>nhất</a:t>
            </a:r>
            <a:r>
              <a:rPr lang="en-US" sz="3800" dirty="0">
                <a:latin typeface="Times New Roman" panose="02020603050405020304" pitchFamily="18" charset="0"/>
                <a:cs typeface="Times New Roman" panose="02020603050405020304" pitchFamily="18" charset="0"/>
              </a:rPr>
              <a:t> </a:t>
            </a:r>
            <a:r>
              <a:rPr lang="en-US" sz="3800" dirty="0" err="1" smtClean="0">
                <a:latin typeface="Times New Roman" panose="02020603050405020304" pitchFamily="18" charset="0"/>
                <a:cs typeface="Times New Roman" panose="02020603050405020304" pitchFamily="18" charset="0"/>
              </a:rPr>
              <a:t>vào</a:t>
            </a:r>
            <a:r>
              <a:rPr lang="en-US" sz="3800" dirty="0" smtClean="0">
                <a:latin typeface="Times New Roman" panose="02020603050405020304" pitchFamily="18" charset="0"/>
                <a:cs typeface="Times New Roman" panose="02020603050405020304" pitchFamily="18" charset="0"/>
              </a:rPr>
              <a:t> </a:t>
            </a:r>
            <a:r>
              <a:rPr lang="en-US" sz="3800" dirty="0" err="1" smtClean="0">
                <a:latin typeface="Times New Roman" panose="02020603050405020304" pitchFamily="18" charset="0"/>
                <a:cs typeface="Times New Roman" panose="02020603050405020304" pitchFamily="18" charset="0"/>
              </a:rPr>
              <a:t>hai</a:t>
            </a:r>
            <a:r>
              <a:rPr lang="en-US" sz="3800" dirty="0" smtClean="0">
                <a:latin typeface="Times New Roman" panose="02020603050405020304" pitchFamily="18" charset="0"/>
                <a:cs typeface="Times New Roman" panose="02020603050405020304" pitchFamily="18" charset="0"/>
              </a:rPr>
              <a:t> </a:t>
            </a:r>
            <a:r>
              <a:rPr lang="en-US" sz="3800" dirty="0">
                <a:latin typeface="Times New Roman" panose="02020603050405020304" pitchFamily="18" charset="0"/>
                <a:cs typeface="Times New Roman" panose="02020603050405020304" pitchFamily="18" charset="0"/>
              </a:rPr>
              <a:t>TK </a:t>
            </a:r>
            <a:r>
              <a:rPr lang="en-US" sz="3800" dirty="0" err="1" smtClean="0">
                <a:latin typeface="Times New Roman" panose="02020603050405020304" pitchFamily="18" charset="0"/>
                <a:cs typeface="Times New Roman" panose="02020603050405020304" pitchFamily="18" charset="0"/>
              </a:rPr>
              <a:t>kế</a:t>
            </a:r>
            <a:r>
              <a:rPr lang="en-US" sz="3800" dirty="0">
                <a:latin typeface="Times New Roman" panose="02020603050405020304" pitchFamily="18" charset="0"/>
                <a:cs typeface="Times New Roman" panose="02020603050405020304" pitchFamily="18" charset="0"/>
              </a:rPr>
              <a:t> </a:t>
            </a:r>
            <a:r>
              <a:rPr lang="en-US" sz="3800" dirty="0" err="1" smtClean="0">
                <a:latin typeface="Times New Roman" panose="02020603050405020304" pitchFamily="18" charset="0"/>
                <a:cs typeface="Times New Roman" panose="02020603050405020304" pitchFamily="18" charset="0"/>
              </a:rPr>
              <a:t>toán</a:t>
            </a:r>
            <a:r>
              <a:rPr lang="en-US" sz="3800" dirty="0" smtClean="0">
                <a:latin typeface="Times New Roman" panose="02020603050405020304" pitchFamily="18" charset="0"/>
                <a:cs typeface="Times New Roman" panose="02020603050405020304" pitchFamily="18" charset="0"/>
              </a:rPr>
              <a:t> </a:t>
            </a:r>
            <a:r>
              <a:rPr lang="en-US" sz="3800" dirty="0" err="1" smtClean="0">
                <a:latin typeface="Times New Roman" panose="02020603050405020304" pitchFamily="18" charset="0"/>
                <a:cs typeface="Times New Roman" panose="02020603050405020304" pitchFamily="18" charset="0"/>
              </a:rPr>
              <a:t>theo</a:t>
            </a:r>
            <a:r>
              <a:rPr lang="en-US" sz="3800" dirty="0">
                <a:latin typeface="Times New Roman" panose="02020603050405020304" pitchFamily="18" charset="0"/>
                <a:cs typeface="Times New Roman" panose="02020603050405020304" pitchFamily="18" charset="0"/>
              </a:rPr>
              <a:t> </a:t>
            </a:r>
            <a:r>
              <a:rPr lang="en-US" sz="3800" dirty="0" err="1" smtClean="0">
                <a:latin typeface="Times New Roman" panose="02020603050405020304" pitchFamily="18" charset="0"/>
                <a:cs typeface="Times New Roman" panose="02020603050405020304" pitchFamily="18" charset="0"/>
              </a:rPr>
              <a:t>mối</a:t>
            </a:r>
            <a:r>
              <a:rPr lang="en-US" sz="3800" dirty="0" smtClean="0">
                <a:latin typeface="Times New Roman" panose="02020603050405020304" pitchFamily="18" charset="0"/>
                <a:cs typeface="Times New Roman" panose="02020603050405020304" pitchFamily="18" charset="0"/>
              </a:rPr>
              <a:t> </a:t>
            </a:r>
            <a:r>
              <a:rPr lang="en-US" sz="3800" dirty="0" err="1" smtClean="0">
                <a:latin typeface="Times New Roman" panose="02020603050405020304" pitchFamily="18" charset="0"/>
                <a:cs typeface="Times New Roman" panose="02020603050405020304" pitchFamily="18" charset="0"/>
              </a:rPr>
              <a:t>quan</a:t>
            </a:r>
            <a:r>
              <a:rPr lang="en-US" sz="3800" dirty="0">
                <a:latin typeface="Times New Roman" panose="02020603050405020304" pitchFamily="18" charset="0"/>
                <a:cs typeface="Times New Roman" panose="02020603050405020304" pitchFamily="18" charset="0"/>
              </a:rPr>
              <a:t> </a:t>
            </a:r>
            <a:r>
              <a:rPr lang="en-US" sz="3800" dirty="0" err="1" smtClean="0">
                <a:latin typeface="Times New Roman" panose="02020603050405020304" pitchFamily="18" charset="0"/>
                <a:cs typeface="Times New Roman" panose="02020603050405020304" pitchFamily="18" charset="0"/>
              </a:rPr>
              <a:t>hệ</a:t>
            </a:r>
            <a:r>
              <a:rPr lang="en-US" sz="3800" dirty="0" smtClean="0">
                <a:latin typeface="Times New Roman" panose="02020603050405020304" pitchFamily="18" charset="0"/>
                <a:cs typeface="Times New Roman" panose="02020603050405020304" pitchFamily="18" charset="0"/>
              </a:rPr>
              <a:t> </a:t>
            </a:r>
            <a:r>
              <a:rPr lang="vi-VN" sz="3800" dirty="0" smtClean="0">
                <a:latin typeface="Times New Roman" panose="02020603050405020304" pitchFamily="18" charset="0"/>
                <a:cs typeface="Times New Roman" panose="02020603050405020304" pitchFamily="18" charset="0"/>
              </a:rPr>
              <a:t>đối</a:t>
            </a:r>
            <a:r>
              <a:rPr lang="en-US" sz="3800" dirty="0">
                <a:latin typeface="Times New Roman" panose="02020603050405020304" pitchFamily="18" charset="0"/>
                <a:cs typeface="Times New Roman" panose="02020603050405020304" pitchFamily="18" charset="0"/>
              </a:rPr>
              <a:t> </a:t>
            </a:r>
            <a:r>
              <a:rPr lang="en-US" sz="3800" dirty="0" err="1" smtClean="0">
                <a:latin typeface="Times New Roman" panose="02020603050405020304" pitchFamily="18" charset="0"/>
                <a:cs typeface="Times New Roman" panose="02020603050405020304" pitchFamily="18" charset="0"/>
              </a:rPr>
              <a:t>ứng</a:t>
            </a:r>
            <a:r>
              <a:rPr lang="en-US" sz="3800" dirty="0" smtClean="0">
                <a:latin typeface="Times New Roman" panose="02020603050405020304" pitchFamily="18" charset="0"/>
                <a:cs typeface="Times New Roman" panose="02020603050405020304" pitchFamily="18" charset="0"/>
              </a:rPr>
              <a:t>: </a:t>
            </a:r>
            <a:r>
              <a:rPr lang="en-US" sz="3800" b="1" dirty="0" err="1" smtClean="0">
                <a:latin typeface="Times New Roman" panose="02020603050405020304" pitchFamily="18" charset="0"/>
                <a:cs typeface="Times New Roman" panose="02020603050405020304" pitchFamily="18" charset="0"/>
              </a:rPr>
              <a:t>Ghi</a:t>
            </a:r>
            <a:r>
              <a:rPr lang="en-US" sz="3800" b="1" dirty="0">
                <a:latin typeface="Times New Roman" panose="02020603050405020304" pitchFamily="18" charset="0"/>
                <a:cs typeface="Times New Roman" panose="02020603050405020304" pitchFamily="18" charset="0"/>
              </a:rPr>
              <a:t> </a:t>
            </a:r>
            <a:r>
              <a:rPr lang="en-US" sz="3800" b="1" dirty="0" err="1" smtClean="0">
                <a:latin typeface="Times New Roman" panose="02020603050405020304" pitchFamily="18" charset="0"/>
                <a:cs typeface="Times New Roman" panose="02020603050405020304" pitchFamily="18" charset="0"/>
              </a:rPr>
              <a:t>nợ</a:t>
            </a:r>
            <a:r>
              <a:rPr lang="en-US" sz="3800" b="1" dirty="0">
                <a:latin typeface="Times New Roman" panose="02020603050405020304" pitchFamily="18" charset="0"/>
                <a:cs typeface="Times New Roman" panose="02020603050405020304" pitchFamily="18" charset="0"/>
              </a:rPr>
              <a:t> </a:t>
            </a:r>
            <a:r>
              <a:rPr lang="en-US" sz="3800" b="1" dirty="0" err="1" smtClean="0">
                <a:latin typeface="Times New Roman" panose="02020603050405020304" pitchFamily="18" charset="0"/>
                <a:cs typeface="Times New Roman" panose="02020603050405020304" pitchFamily="18" charset="0"/>
              </a:rPr>
              <a:t>tài</a:t>
            </a:r>
            <a:r>
              <a:rPr lang="en-US" sz="3800" b="1" dirty="0">
                <a:latin typeface="Times New Roman" panose="02020603050405020304" pitchFamily="18" charset="0"/>
                <a:cs typeface="Times New Roman" panose="02020603050405020304" pitchFamily="18" charset="0"/>
              </a:rPr>
              <a:t> </a:t>
            </a:r>
            <a:r>
              <a:rPr lang="en-US" sz="3800" b="1" dirty="0" err="1" smtClean="0">
                <a:latin typeface="Times New Roman" panose="02020603050405020304" pitchFamily="18" charset="0"/>
                <a:cs typeface="Times New Roman" panose="02020603050405020304" pitchFamily="18" charset="0"/>
              </a:rPr>
              <a:t>khoản</a:t>
            </a:r>
            <a:r>
              <a:rPr lang="en-US" sz="3800" b="1" dirty="0">
                <a:latin typeface="Times New Roman" panose="02020603050405020304" pitchFamily="18" charset="0"/>
                <a:cs typeface="Times New Roman" panose="02020603050405020304" pitchFamily="18" charset="0"/>
              </a:rPr>
              <a:t> </a:t>
            </a:r>
            <a:r>
              <a:rPr lang="en-US" sz="3800" b="1" dirty="0" err="1" smtClean="0">
                <a:latin typeface="Times New Roman" panose="02020603050405020304" pitchFamily="18" charset="0"/>
                <a:cs typeface="Times New Roman" panose="02020603050405020304" pitchFamily="18" charset="0"/>
              </a:rPr>
              <a:t>này</a:t>
            </a:r>
            <a:r>
              <a:rPr lang="en-US" sz="3800" b="1" dirty="0" smtClean="0">
                <a:latin typeface="Times New Roman" panose="02020603050405020304" pitchFamily="18" charset="0"/>
                <a:cs typeface="Times New Roman" panose="02020603050405020304" pitchFamily="18" charset="0"/>
              </a:rPr>
              <a:t>, </a:t>
            </a:r>
            <a:r>
              <a:rPr lang="en-US" sz="3800" b="1" dirty="0" err="1" smtClean="0">
                <a:latin typeface="Times New Roman" panose="02020603050405020304" pitchFamily="18" charset="0"/>
                <a:cs typeface="Times New Roman" panose="02020603050405020304" pitchFamily="18" charset="0"/>
              </a:rPr>
              <a:t>ghi</a:t>
            </a:r>
            <a:r>
              <a:rPr lang="en-US" sz="3800" b="1" dirty="0">
                <a:latin typeface="Times New Roman" panose="02020603050405020304" pitchFamily="18" charset="0"/>
                <a:cs typeface="Times New Roman" panose="02020603050405020304" pitchFamily="18" charset="0"/>
              </a:rPr>
              <a:t> </a:t>
            </a:r>
            <a:r>
              <a:rPr lang="en-US" sz="3800" b="1" dirty="0" err="1" smtClean="0">
                <a:latin typeface="Times New Roman" panose="02020603050405020304" pitchFamily="18" charset="0"/>
                <a:cs typeface="Times New Roman" panose="02020603050405020304" pitchFamily="18" charset="0"/>
              </a:rPr>
              <a:t>có</a:t>
            </a:r>
            <a:r>
              <a:rPr lang="en-US" sz="3800" b="1" dirty="0">
                <a:latin typeface="Times New Roman" panose="02020603050405020304" pitchFamily="18" charset="0"/>
                <a:cs typeface="Times New Roman" panose="02020603050405020304" pitchFamily="18" charset="0"/>
              </a:rPr>
              <a:t> </a:t>
            </a:r>
            <a:r>
              <a:rPr lang="en-US" sz="3800" b="1" dirty="0" err="1" smtClean="0">
                <a:latin typeface="Times New Roman" panose="02020603050405020304" pitchFamily="18" charset="0"/>
                <a:cs typeface="Times New Roman" panose="02020603050405020304" pitchFamily="18" charset="0"/>
              </a:rPr>
              <a:t>tài</a:t>
            </a:r>
            <a:r>
              <a:rPr lang="en-US" sz="3800" b="1" dirty="0">
                <a:latin typeface="Times New Roman" panose="02020603050405020304" pitchFamily="18" charset="0"/>
                <a:cs typeface="Times New Roman" panose="02020603050405020304" pitchFamily="18" charset="0"/>
              </a:rPr>
              <a:t> </a:t>
            </a:r>
            <a:r>
              <a:rPr lang="en-US" sz="3800" b="1" dirty="0" err="1">
                <a:latin typeface="Times New Roman" panose="02020603050405020304" pitchFamily="18" charset="0"/>
                <a:cs typeface="Times New Roman" panose="02020603050405020304" pitchFamily="18" charset="0"/>
              </a:rPr>
              <a:t>khoản</a:t>
            </a:r>
            <a:r>
              <a:rPr lang="en-US" sz="3800" b="1" dirty="0">
                <a:latin typeface="Times New Roman" panose="02020603050405020304" pitchFamily="18" charset="0"/>
                <a:cs typeface="Times New Roman" panose="02020603050405020304" pitchFamily="18" charset="0"/>
              </a:rPr>
              <a:t> </a:t>
            </a:r>
            <a:r>
              <a:rPr lang="en-US" sz="3800" b="1" dirty="0" err="1" smtClean="0">
                <a:latin typeface="Times New Roman" panose="02020603050405020304" pitchFamily="18" charset="0"/>
                <a:cs typeface="Times New Roman" panose="02020603050405020304" pitchFamily="18" charset="0"/>
              </a:rPr>
              <a:t>khác</a:t>
            </a:r>
            <a:r>
              <a:rPr lang="en-US" sz="3800" b="1" dirty="0">
                <a:latin typeface="Times New Roman" panose="02020603050405020304" pitchFamily="18" charset="0"/>
                <a:cs typeface="Times New Roman" panose="02020603050405020304" pitchFamily="18" charset="0"/>
              </a:rPr>
              <a:t> </a:t>
            </a:r>
            <a:r>
              <a:rPr lang="en-US" sz="3800" b="1" dirty="0" err="1" smtClean="0">
                <a:latin typeface="Times New Roman" panose="02020603050405020304" pitchFamily="18" charset="0"/>
                <a:cs typeface="Times New Roman" panose="02020603050405020304" pitchFamily="18" charset="0"/>
              </a:rPr>
              <a:t>với</a:t>
            </a:r>
            <a:r>
              <a:rPr lang="en-US" sz="3800" b="1" dirty="0">
                <a:latin typeface="Times New Roman" panose="02020603050405020304" pitchFamily="18" charset="0"/>
                <a:cs typeface="Times New Roman" panose="02020603050405020304" pitchFamily="18" charset="0"/>
              </a:rPr>
              <a:t> </a:t>
            </a:r>
            <a:r>
              <a:rPr lang="en-US" sz="3800" b="1" dirty="0" err="1" smtClean="0">
                <a:latin typeface="Times New Roman" panose="02020603050405020304" pitchFamily="18" charset="0"/>
                <a:cs typeface="Times New Roman" panose="02020603050405020304" pitchFamily="18" charset="0"/>
              </a:rPr>
              <a:t>cùng</a:t>
            </a:r>
            <a:r>
              <a:rPr lang="en-US" sz="3800" b="1" dirty="0">
                <a:latin typeface="Times New Roman" panose="02020603050405020304" pitchFamily="18" charset="0"/>
                <a:cs typeface="Times New Roman" panose="02020603050405020304" pitchFamily="18" charset="0"/>
              </a:rPr>
              <a:t> </a:t>
            </a:r>
            <a:r>
              <a:rPr lang="en-US" sz="3800" b="1" dirty="0" err="1" smtClean="0">
                <a:latin typeface="Times New Roman" panose="02020603050405020304" pitchFamily="18" charset="0"/>
                <a:cs typeface="Times New Roman" panose="02020603050405020304" pitchFamily="18" charset="0"/>
              </a:rPr>
              <a:t>một</a:t>
            </a:r>
            <a:r>
              <a:rPr lang="en-US" sz="3800" b="1" dirty="0">
                <a:latin typeface="Times New Roman" panose="02020603050405020304" pitchFamily="18" charset="0"/>
                <a:cs typeface="Times New Roman" panose="02020603050405020304" pitchFamily="18" charset="0"/>
              </a:rPr>
              <a:t> </a:t>
            </a:r>
            <a:r>
              <a:rPr lang="en-US" sz="3800" b="1" dirty="0" err="1" smtClean="0">
                <a:latin typeface="Times New Roman" panose="02020603050405020304" pitchFamily="18" charset="0"/>
                <a:cs typeface="Times New Roman" panose="02020603050405020304" pitchFamily="18" charset="0"/>
              </a:rPr>
              <a:t>số</a:t>
            </a:r>
            <a:r>
              <a:rPr lang="en-US" sz="3800" b="1" dirty="0">
                <a:latin typeface="Times New Roman" panose="02020603050405020304" pitchFamily="18" charset="0"/>
                <a:cs typeface="Times New Roman" panose="02020603050405020304" pitchFamily="18" charset="0"/>
              </a:rPr>
              <a:t> </a:t>
            </a:r>
            <a:r>
              <a:rPr lang="en-US" sz="3800" b="1" dirty="0" err="1">
                <a:latin typeface="Times New Roman" panose="02020603050405020304" pitchFamily="18" charset="0"/>
                <a:cs typeface="Times New Roman" panose="02020603050405020304" pitchFamily="18" charset="0"/>
              </a:rPr>
              <a:t>tiền</a:t>
            </a:r>
            <a:endParaRPr lang="en-US" sz="3800" b="1" dirty="0" smtClean="0">
              <a:latin typeface="Times New Roman" panose="02020603050405020304" pitchFamily="18" charset="0"/>
              <a:cs typeface="Times New Roman" panose="02020603050405020304" pitchFamily="18" charset="0"/>
            </a:endParaRPr>
          </a:p>
        </p:txBody>
      </p:sp>
      <p:sp>
        <p:nvSpPr>
          <p:cNvPr id="8" name="Content Placeholder 2"/>
          <p:cNvSpPr txBox="1"/>
          <p:nvPr/>
        </p:nvSpPr>
        <p:spPr>
          <a:xfrm>
            <a:off x="1066800" y="4381500"/>
            <a:ext cx="7790688" cy="1600200"/>
          </a:xfrm>
          <a:prstGeom prst="rect">
            <a:avLst/>
          </a:prstGeom>
        </p:spPr>
        <p:txBody>
          <a:bodyPr>
            <a:noAutofit/>
          </a:bodyPr>
          <a:lstStyle>
            <a:lvl1pPr marL="365760" indent="-283210" algn="l" rtl="0" eaLnBrk="1" latinLnBrk="0" hangingPunct="1">
              <a:lnSpc>
                <a:spcPct val="100000"/>
              </a:lnSpc>
              <a:spcBef>
                <a:spcPts val="600"/>
              </a:spcBef>
              <a:buClr>
                <a:schemeClr val="accent1"/>
              </a:buClr>
              <a:buSzPct val="80000"/>
              <a:buFont typeface="Wingdings 2" panose="05020102010507070707"/>
              <a:buChar char=""/>
              <a:defRPr kumimoji="0" sz="3200" kern="1200">
                <a:solidFill>
                  <a:schemeClr val="tx1"/>
                </a:solidFill>
                <a:latin typeface="+mn-lt"/>
                <a:ea typeface="+mn-ea"/>
                <a:cs typeface="+mn-cs"/>
              </a:defRPr>
            </a:lvl1pPr>
            <a:lvl2pPr marL="640080" indent="-237490" algn="l" rtl="0" eaLnBrk="1" latinLnBrk="0" hangingPunct="1">
              <a:lnSpc>
                <a:spcPct val="100000"/>
              </a:lnSpc>
              <a:spcBef>
                <a:spcPts val="550"/>
              </a:spcBef>
              <a:buClr>
                <a:schemeClr val="accent1"/>
              </a:buClr>
              <a:buFont typeface="Verdana" panose="020B0604030504040204"/>
              <a:buChar char="◦"/>
              <a:defRPr kumimoji="0" sz="2800" kern="1200">
                <a:solidFill>
                  <a:schemeClr val="tx1"/>
                </a:solidFill>
                <a:latin typeface="+mn-lt"/>
                <a:ea typeface="+mn-ea"/>
                <a:cs typeface="+mn-cs"/>
              </a:defRPr>
            </a:lvl2pPr>
            <a:lvl3pPr marL="887095" indent="-228600" algn="l" rtl="0" eaLnBrk="1" latinLnBrk="0" hangingPunct="1">
              <a:lnSpc>
                <a:spcPct val="100000"/>
              </a:lnSpc>
              <a:spcBef>
                <a:spcPct val="20000"/>
              </a:spcBef>
              <a:buClr>
                <a:schemeClr val="accent2"/>
              </a:buClr>
              <a:buFont typeface="Wingdings 2" panose="05020102010507070707"/>
              <a:buChar char=""/>
              <a:defRPr kumimoji="0" sz="2400" kern="1200">
                <a:solidFill>
                  <a:schemeClr val="tx1"/>
                </a:solidFill>
                <a:latin typeface="+mn-lt"/>
                <a:ea typeface="+mn-ea"/>
                <a:cs typeface="+mn-cs"/>
              </a:defRPr>
            </a:lvl3pPr>
            <a:lvl4pPr marL="1097280" indent="-173990" algn="l" rtl="0" eaLnBrk="1" latinLnBrk="0" hangingPunct="1">
              <a:lnSpc>
                <a:spcPct val="100000"/>
              </a:lnSpc>
              <a:spcBef>
                <a:spcPct val="20000"/>
              </a:spcBef>
              <a:buClr>
                <a:schemeClr val="accent3"/>
              </a:buClr>
              <a:buFont typeface="Wingdings 2" panose="05020102010507070707"/>
              <a:buChar char=""/>
              <a:defRPr kumimoji="0" sz="2000" kern="1200">
                <a:solidFill>
                  <a:schemeClr val="tx1"/>
                </a:solidFill>
                <a:latin typeface="+mn-lt"/>
                <a:ea typeface="+mn-ea"/>
                <a:cs typeface="+mn-cs"/>
              </a:defRPr>
            </a:lvl4pPr>
            <a:lvl5pPr marL="1298575" indent="-182880" algn="l" rtl="0" eaLnBrk="1" latinLnBrk="0" hangingPunct="1">
              <a:lnSpc>
                <a:spcPct val="100000"/>
              </a:lnSpc>
              <a:spcBef>
                <a:spcPct val="20000"/>
              </a:spcBef>
              <a:buClr>
                <a:schemeClr val="accent4"/>
              </a:buClr>
              <a:buFont typeface="Wingdings 2" panose="05020102010507070707"/>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panose="05020102010507070707"/>
              <a:buChar char=""/>
              <a:defRPr kumimoji="0" sz="2000" kern="1200">
                <a:solidFill>
                  <a:schemeClr val="tx1"/>
                </a:solidFill>
                <a:latin typeface="+mn-lt"/>
                <a:ea typeface="+mn-ea"/>
                <a:cs typeface="+mn-cs"/>
              </a:defRPr>
            </a:lvl6pPr>
            <a:lvl7pPr marL="1718945" indent="-182880" algn="l" rtl="0" eaLnBrk="1" latinLnBrk="0" hangingPunct="1">
              <a:lnSpc>
                <a:spcPct val="100000"/>
              </a:lnSpc>
              <a:spcBef>
                <a:spcPct val="20000"/>
              </a:spcBef>
              <a:buClr>
                <a:schemeClr val="accent6"/>
              </a:buClr>
              <a:buFont typeface="Wingdings 2" panose="05020102010507070707"/>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panose="05020102010507070707"/>
              <a:buChar char=""/>
              <a:defRPr kumimoji="0" sz="2000" kern="1200">
                <a:solidFill>
                  <a:schemeClr val="tx1"/>
                </a:solidFill>
                <a:latin typeface="+mn-lt"/>
                <a:ea typeface="+mn-ea"/>
                <a:cs typeface="+mn-cs"/>
              </a:defRPr>
            </a:lvl8pPr>
            <a:lvl9pPr marL="2130425" indent="-182880" algn="l" rtl="0" eaLnBrk="1" latinLnBrk="0" hangingPunct="1">
              <a:lnSpc>
                <a:spcPct val="100000"/>
              </a:lnSpc>
              <a:spcBef>
                <a:spcPct val="20000"/>
              </a:spcBef>
              <a:buClr>
                <a:schemeClr val="accent6"/>
              </a:buClr>
              <a:buFont typeface="Wingdings 2" panose="05020102010507070707"/>
              <a:buChar char=""/>
              <a:defRPr kumimoji="0" sz="2000" kern="1200">
                <a:solidFill>
                  <a:schemeClr val="tx1"/>
                </a:solidFill>
                <a:latin typeface="+mn-lt"/>
                <a:ea typeface="+mn-ea"/>
                <a:cs typeface="+mn-cs"/>
              </a:defRPr>
            </a:lvl9pPr>
          </a:lstStyle>
          <a:p>
            <a:pPr marL="0" indent="0" algn="just">
              <a:buNone/>
            </a:pPr>
            <a:r>
              <a:rPr lang="en-US" sz="3800" dirty="0" smtClean="0">
                <a:latin typeface="Times New Roman" panose="02020603050405020304" pitchFamily="18" charset="0"/>
                <a:cs typeface="Times New Roman" panose="02020603050405020304" pitchFamily="18" charset="0"/>
              </a:rPr>
              <a:t>- </a:t>
            </a:r>
            <a:r>
              <a:rPr lang="en-US" sz="3800" dirty="0" err="1" smtClean="0">
                <a:latin typeface="Times New Roman" panose="02020603050405020304" pitchFamily="18" charset="0"/>
                <a:cs typeface="Times New Roman" panose="02020603050405020304" pitchFamily="18" charset="0"/>
              </a:rPr>
              <a:t>Phương</a:t>
            </a:r>
            <a:r>
              <a:rPr lang="en-US" sz="3800" dirty="0" smtClean="0">
                <a:latin typeface="Times New Roman" panose="02020603050405020304" pitchFamily="18" charset="0"/>
                <a:cs typeface="Times New Roman" panose="02020603050405020304" pitchFamily="18" charset="0"/>
              </a:rPr>
              <a:t> </a:t>
            </a:r>
            <a:r>
              <a:rPr lang="en-US" sz="3800" dirty="0" err="1" smtClean="0">
                <a:latin typeface="Times New Roman" panose="02020603050405020304" pitchFamily="18" charset="0"/>
                <a:cs typeface="Times New Roman" panose="02020603050405020304" pitchFamily="18" charset="0"/>
              </a:rPr>
              <a:t>trình</a:t>
            </a:r>
            <a:r>
              <a:rPr lang="en-US" sz="3800" dirty="0" smtClean="0">
                <a:latin typeface="Times New Roman" panose="02020603050405020304" pitchFamily="18" charset="0"/>
                <a:cs typeface="Times New Roman" panose="02020603050405020304" pitchFamily="18" charset="0"/>
              </a:rPr>
              <a:t> </a:t>
            </a:r>
            <a:r>
              <a:rPr lang="en-US" sz="3800" dirty="0" err="1" smtClean="0">
                <a:latin typeface="Times New Roman" panose="02020603050405020304" pitchFamily="18" charset="0"/>
                <a:cs typeface="Times New Roman" panose="02020603050405020304" pitchFamily="18" charset="0"/>
              </a:rPr>
              <a:t>kế</a:t>
            </a:r>
            <a:r>
              <a:rPr lang="en-US" sz="3800" dirty="0" smtClean="0">
                <a:latin typeface="Times New Roman" panose="02020603050405020304" pitchFamily="18" charset="0"/>
                <a:cs typeface="Times New Roman" panose="02020603050405020304" pitchFamily="18" charset="0"/>
              </a:rPr>
              <a:t> </a:t>
            </a:r>
            <a:r>
              <a:rPr lang="en-US" sz="3800" dirty="0" err="1" smtClean="0">
                <a:latin typeface="Times New Roman" panose="02020603050405020304" pitchFamily="18" charset="0"/>
                <a:cs typeface="Times New Roman" panose="02020603050405020304" pitchFamily="18" charset="0"/>
              </a:rPr>
              <a:t>toán</a:t>
            </a:r>
            <a:r>
              <a:rPr lang="en-US" sz="3800" dirty="0" smtClean="0">
                <a:latin typeface="Times New Roman" panose="02020603050405020304" pitchFamily="18" charset="0"/>
                <a:cs typeface="Times New Roman" panose="02020603050405020304" pitchFamily="18" charset="0"/>
              </a:rPr>
              <a:t> </a:t>
            </a:r>
            <a:r>
              <a:rPr lang="en-US" sz="3800" dirty="0" err="1" smtClean="0">
                <a:latin typeface="Times New Roman" panose="02020603050405020304" pitchFamily="18" charset="0"/>
                <a:cs typeface="Times New Roman" panose="02020603050405020304" pitchFamily="18" charset="0"/>
              </a:rPr>
              <a:t>luôn</a:t>
            </a:r>
            <a:r>
              <a:rPr lang="en-US" sz="3800" dirty="0" smtClean="0">
                <a:latin typeface="Times New Roman" panose="02020603050405020304" pitchFamily="18" charset="0"/>
                <a:cs typeface="Times New Roman" panose="02020603050405020304" pitchFamily="18" charset="0"/>
              </a:rPr>
              <a:t> </a:t>
            </a:r>
            <a:r>
              <a:rPr lang="en-US" sz="3800" dirty="0" err="1" smtClean="0">
                <a:latin typeface="Times New Roman" panose="02020603050405020304" pitchFamily="18" charset="0"/>
                <a:cs typeface="Times New Roman" panose="02020603050405020304" pitchFamily="18" charset="0"/>
              </a:rPr>
              <a:t>được</a:t>
            </a:r>
            <a:r>
              <a:rPr lang="en-US" sz="3800" dirty="0" smtClean="0">
                <a:latin typeface="Times New Roman" panose="02020603050405020304" pitchFamily="18" charset="0"/>
                <a:cs typeface="Times New Roman" panose="02020603050405020304" pitchFamily="18" charset="0"/>
              </a:rPr>
              <a:t> </a:t>
            </a:r>
            <a:r>
              <a:rPr lang="en-US" sz="3800" dirty="0" err="1" smtClean="0">
                <a:latin typeface="Times New Roman" panose="02020603050405020304" pitchFamily="18" charset="0"/>
                <a:cs typeface="Times New Roman" panose="02020603050405020304" pitchFamily="18" charset="0"/>
              </a:rPr>
              <a:t>đảm</a:t>
            </a:r>
            <a:r>
              <a:rPr lang="en-US" sz="3800" dirty="0" smtClean="0">
                <a:latin typeface="Times New Roman" panose="02020603050405020304" pitchFamily="18" charset="0"/>
                <a:cs typeface="Times New Roman" panose="02020603050405020304" pitchFamily="18" charset="0"/>
              </a:rPr>
              <a:t> </a:t>
            </a:r>
            <a:r>
              <a:rPr lang="en-US" sz="3800" dirty="0" err="1" smtClean="0">
                <a:latin typeface="Times New Roman" panose="02020603050405020304" pitchFamily="18" charset="0"/>
                <a:cs typeface="Times New Roman" panose="02020603050405020304" pitchFamily="18" charset="0"/>
              </a:rPr>
              <a:t>bảo</a:t>
            </a:r>
            <a:r>
              <a:rPr lang="en-US" sz="3800" dirty="0">
                <a:latin typeface="Times New Roman" panose="02020603050405020304" pitchFamily="18" charset="0"/>
                <a:cs typeface="Times New Roman" panose="02020603050405020304" pitchFamily="18" charset="0"/>
              </a:rPr>
              <a:t>. </a:t>
            </a:r>
            <a:r>
              <a:rPr lang="en-US" sz="3800" b="1" dirty="0" err="1" smtClean="0">
                <a:latin typeface="Times New Roman" panose="02020603050405020304" pitchFamily="18" charset="0"/>
                <a:cs typeface="Times New Roman" panose="02020603050405020304" pitchFamily="18" charset="0"/>
              </a:rPr>
              <a:t>Tổng</a:t>
            </a:r>
            <a:r>
              <a:rPr lang="en-US" sz="3800" b="1" dirty="0">
                <a:latin typeface="Times New Roman" panose="02020603050405020304" pitchFamily="18" charset="0"/>
                <a:cs typeface="Times New Roman" panose="02020603050405020304" pitchFamily="18" charset="0"/>
              </a:rPr>
              <a:t> </a:t>
            </a:r>
            <a:r>
              <a:rPr lang="en-US" sz="3800" b="1" dirty="0" err="1" smtClean="0">
                <a:latin typeface="Times New Roman" panose="02020603050405020304" pitchFamily="18" charset="0"/>
                <a:cs typeface="Times New Roman" panose="02020603050405020304" pitchFamily="18" charset="0"/>
              </a:rPr>
              <a:t>nợ</a:t>
            </a:r>
            <a:r>
              <a:rPr lang="en-US" sz="3800" b="1" dirty="0">
                <a:latin typeface="Times New Roman" panose="02020603050405020304" pitchFamily="18" charset="0"/>
                <a:cs typeface="Times New Roman" panose="02020603050405020304" pitchFamily="18" charset="0"/>
              </a:rPr>
              <a:t> = </a:t>
            </a:r>
            <a:r>
              <a:rPr lang="en-US" sz="3800" b="1" dirty="0" err="1" smtClean="0">
                <a:latin typeface="Times New Roman" panose="02020603050405020304" pitchFamily="18" charset="0"/>
                <a:cs typeface="Times New Roman" panose="02020603050405020304" pitchFamily="18" charset="0"/>
              </a:rPr>
              <a:t>Tổng</a:t>
            </a:r>
            <a:r>
              <a:rPr lang="en-US" sz="3800" b="1" dirty="0">
                <a:latin typeface="Times New Roman" panose="02020603050405020304" pitchFamily="18" charset="0"/>
                <a:cs typeface="Times New Roman" panose="02020603050405020304" pitchFamily="18" charset="0"/>
              </a:rPr>
              <a:t> </a:t>
            </a:r>
            <a:r>
              <a:rPr lang="en-US" sz="3800" b="1" dirty="0" err="1">
                <a:latin typeface="Times New Roman" panose="02020603050405020304" pitchFamily="18" charset="0"/>
                <a:cs typeface="Times New Roman" panose="02020603050405020304" pitchFamily="18" charset="0"/>
              </a:rPr>
              <a:t>có</a:t>
            </a:r>
            <a:endParaRPr lang="en-US" sz="3800" b="1" dirty="0" smtClean="0">
              <a:latin typeface="Times New Roman" panose="02020603050405020304" pitchFamily="18" charset="0"/>
              <a:cs typeface="Times New Roman" panose="02020603050405020304" pitchFamily="18" charset="0"/>
            </a:endParaRPr>
          </a:p>
        </p:txBody>
      </p:sp>
      <p:sp>
        <p:nvSpPr>
          <p:cNvPr id="6" name="Content Placeholder 2"/>
          <p:cNvSpPr txBox="1"/>
          <p:nvPr/>
        </p:nvSpPr>
        <p:spPr>
          <a:xfrm>
            <a:off x="990600" y="76200"/>
            <a:ext cx="4267200" cy="68580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tIns="0">
            <a:normAutofit/>
          </a:bodyPr>
          <a:lstStyle>
            <a:lvl1pPr marL="27305" indent="0" algn="l" rtl="0" eaLnBrk="1" latinLnBrk="0" hangingPunct="1">
              <a:lnSpc>
                <a:spcPct val="100000"/>
              </a:lnSpc>
              <a:spcBef>
                <a:spcPts val="600"/>
              </a:spcBef>
              <a:buClr>
                <a:schemeClr val="accent1"/>
              </a:buClr>
              <a:buSzPct val="80000"/>
              <a:buFont typeface="Wingdings 2" panose="05020102010507070707"/>
              <a:buNone/>
              <a:defRPr kumimoji="0" sz="2600" kern="1200">
                <a:solidFill>
                  <a:schemeClr val="tx2">
                    <a:shade val="30000"/>
                    <a:satMod val="150000"/>
                  </a:schemeClr>
                </a:solidFill>
                <a:latin typeface="+mn-lt"/>
                <a:ea typeface="+mn-ea"/>
                <a:cs typeface="+mn-cs"/>
              </a:defRPr>
            </a:lvl1pPr>
            <a:lvl2pPr marL="457200" indent="0" algn="ctr" rtl="0" eaLnBrk="1" latinLnBrk="0" hangingPunct="1">
              <a:lnSpc>
                <a:spcPct val="100000"/>
              </a:lnSpc>
              <a:spcBef>
                <a:spcPts val="550"/>
              </a:spcBef>
              <a:buClr>
                <a:schemeClr val="accent1"/>
              </a:buClr>
              <a:buFont typeface="Verdana" panose="020B0604030504040204"/>
              <a:buNone/>
              <a:defRPr kumimoji="0" sz="2800" kern="1200">
                <a:solidFill>
                  <a:schemeClr val="tx1"/>
                </a:solidFill>
                <a:latin typeface="+mn-lt"/>
                <a:ea typeface="+mn-ea"/>
                <a:cs typeface="+mn-cs"/>
              </a:defRPr>
            </a:lvl2pPr>
            <a:lvl3pPr marL="914400" indent="0" algn="ctr" rtl="0" eaLnBrk="1" latinLnBrk="0" hangingPunct="1">
              <a:lnSpc>
                <a:spcPct val="100000"/>
              </a:lnSpc>
              <a:spcBef>
                <a:spcPct val="20000"/>
              </a:spcBef>
              <a:buClr>
                <a:schemeClr val="accent2"/>
              </a:buClr>
              <a:buFont typeface="Wingdings 2" panose="05020102010507070707"/>
              <a:buNone/>
              <a:defRPr kumimoji="0" sz="2400" kern="1200">
                <a:solidFill>
                  <a:schemeClr val="tx1"/>
                </a:solidFill>
                <a:latin typeface="+mn-lt"/>
                <a:ea typeface="+mn-ea"/>
                <a:cs typeface="+mn-cs"/>
              </a:defRPr>
            </a:lvl3pPr>
            <a:lvl4pPr marL="1371600" indent="0" algn="ctr" rtl="0" eaLnBrk="1" latinLnBrk="0" hangingPunct="1">
              <a:lnSpc>
                <a:spcPct val="100000"/>
              </a:lnSpc>
              <a:spcBef>
                <a:spcPct val="20000"/>
              </a:spcBef>
              <a:buClr>
                <a:schemeClr val="accent3"/>
              </a:buClr>
              <a:buFont typeface="Wingdings 2" panose="05020102010507070707"/>
              <a:buNone/>
              <a:defRPr kumimoji="0" sz="2000" kern="1200">
                <a:solidFill>
                  <a:schemeClr val="tx1"/>
                </a:solidFill>
                <a:latin typeface="+mn-lt"/>
                <a:ea typeface="+mn-ea"/>
                <a:cs typeface="+mn-cs"/>
              </a:defRPr>
            </a:lvl4pPr>
            <a:lvl5pPr marL="1828800" indent="0" algn="ctr" rtl="0" eaLnBrk="1" latinLnBrk="0" hangingPunct="1">
              <a:lnSpc>
                <a:spcPct val="100000"/>
              </a:lnSpc>
              <a:spcBef>
                <a:spcPct val="20000"/>
              </a:spcBef>
              <a:buClr>
                <a:schemeClr val="accent4"/>
              </a:buClr>
              <a:buFont typeface="Wingdings 2" panose="05020102010507070707"/>
              <a:buNone/>
              <a:defRPr kumimoji="0" sz="2000" kern="1200">
                <a:solidFill>
                  <a:schemeClr val="tx1"/>
                </a:solidFill>
                <a:latin typeface="+mn-lt"/>
                <a:ea typeface="+mn-ea"/>
                <a:cs typeface="+mn-cs"/>
              </a:defRPr>
            </a:lvl5pPr>
            <a:lvl6pPr marL="2286000" indent="0" algn="ctr" rtl="0" eaLnBrk="1" latinLnBrk="0" hangingPunct="1">
              <a:lnSpc>
                <a:spcPct val="100000"/>
              </a:lnSpc>
              <a:spcBef>
                <a:spcPct val="20000"/>
              </a:spcBef>
              <a:buClr>
                <a:schemeClr val="accent5"/>
              </a:buClr>
              <a:buFont typeface="Wingdings 2" panose="05020102010507070707"/>
              <a:buNone/>
              <a:defRPr kumimoji="0" sz="2000" kern="1200">
                <a:solidFill>
                  <a:schemeClr val="tx1"/>
                </a:solidFill>
                <a:latin typeface="+mn-lt"/>
                <a:ea typeface="+mn-ea"/>
                <a:cs typeface="+mn-cs"/>
              </a:defRPr>
            </a:lvl6pPr>
            <a:lvl7pPr marL="27432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7pPr>
            <a:lvl8pPr marL="32004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8pPr>
            <a:lvl9pPr marL="36576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9pPr>
          </a:lstStyle>
          <a:p>
            <a:pPr marL="0" algn="just"/>
            <a:r>
              <a:rPr lang="en-US" sz="4000" b="1" dirty="0" smtClean="0">
                <a:latin typeface="Times New Roman" panose="02020603050405020304" pitchFamily="18" charset="0"/>
                <a:cs typeface="Times New Roman" panose="02020603050405020304" pitchFamily="18" charset="0"/>
              </a:rPr>
              <a:t>2.2. </a:t>
            </a:r>
            <a:r>
              <a:rPr lang="en-US" sz="4000" b="1" dirty="0" err="1" smtClean="0">
                <a:latin typeface="Times New Roman" panose="02020603050405020304" pitchFamily="18" charset="0"/>
                <a:cs typeface="Times New Roman" panose="02020603050405020304" pitchFamily="18" charset="0"/>
              </a:rPr>
              <a:t>Ghi</a:t>
            </a:r>
            <a:r>
              <a:rPr lang="en-US" sz="4000" b="1" dirty="0" smtClean="0">
                <a:latin typeface="Times New Roman" panose="02020603050405020304" pitchFamily="18" charset="0"/>
                <a:cs typeface="Times New Roman" panose="02020603050405020304" pitchFamily="18" charset="0"/>
              </a:rPr>
              <a:t> </a:t>
            </a:r>
            <a:r>
              <a:rPr lang="en-US" sz="4000" b="1" dirty="0" err="1" smtClean="0">
                <a:latin typeface="Times New Roman" panose="02020603050405020304" pitchFamily="18" charset="0"/>
                <a:cs typeface="Times New Roman" panose="02020603050405020304" pitchFamily="18" charset="0"/>
              </a:rPr>
              <a:t>sổ</a:t>
            </a:r>
            <a:r>
              <a:rPr lang="en-US" sz="4000" b="1" dirty="0" smtClean="0">
                <a:latin typeface="Times New Roman" panose="02020603050405020304" pitchFamily="18" charset="0"/>
                <a:cs typeface="Times New Roman" panose="02020603050405020304" pitchFamily="18" charset="0"/>
              </a:rPr>
              <a:t> </a:t>
            </a:r>
            <a:r>
              <a:rPr lang="en-US" sz="4000" b="1" dirty="0" err="1" smtClean="0">
                <a:latin typeface="Times New Roman" panose="02020603050405020304" pitchFamily="18" charset="0"/>
                <a:cs typeface="Times New Roman" panose="02020603050405020304" pitchFamily="18" charset="0"/>
              </a:rPr>
              <a:t>kép</a:t>
            </a:r>
            <a:endParaRPr lang="en-US" sz="4000" b="1"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1143000" y="990600"/>
            <a:ext cx="7498080" cy="2819400"/>
          </a:xfrm>
        </p:spPr>
        <p:txBody>
          <a:bodyPr/>
          <a:lstStyle/>
          <a:p>
            <a:pPr marL="0" indent="0">
              <a:buNone/>
            </a:pPr>
            <a:r>
              <a:rPr lang="en-US" b="1" dirty="0" err="1" smtClean="0">
                <a:solidFill>
                  <a:srgbClr val="2F20EC"/>
                </a:solidFill>
                <a:latin typeface="Times New Roman" panose="02020603050405020304" pitchFamily="18" charset="0"/>
                <a:cs typeface="Times New Roman" panose="02020603050405020304" pitchFamily="18" charset="0"/>
              </a:rPr>
              <a:t>Ví</a:t>
            </a:r>
            <a:r>
              <a:rPr lang="en-US" b="1" dirty="0" smtClean="0">
                <a:solidFill>
                  <a:srgbClr val="2F20EC"/>
                </a:solidFill>
                <a:latin typeface="Times New Roman" panose="02020603050405020304" pitchFamily="18" charset="0"/>
                <a:cs typeface="Times New Roman" panose="02020603050405020304" pitchFamily="18" charset="0"/>
              </a:rPr>
              <a:t> </a:t>
            </a:r>
            <a:r>
              <a:rPr lang="en-US" b="1" dirty="0" err="1" smtClean="0">
                <a:solidFill>
                  <a:srgbClr val="2F20EC"/>
                </a:solidFill>
                <a:latin typeface="Times New Roman" panose="02020603050405020304" pitchFamily="18" charset="0"/>
                <a:cs typeface="Times New Roman" panose="02020603050405020304" pitchFamily="18" charset="0"/>
              </a:rPr>
              <a:t>dụ</a:t>
            </a:r>
            <a:r>
              <a:rPr lang="en-US" b="1" dirty="0" smtClean="0">
                <a:solidFill>
                  <a:srgbClr val="2F20EC"/>
                </a:solidFill>
                <a:latin typeface="Times New Roman" panose="02020603050405020304" pitchFamily="18" charset="0"/>
                <a:cs typeface="Times New Roman" panose="02020603050405020304" pitchFamily="18" charset="0"/>
              </a:rPr>
              <a:t> :</a:t>
            </a:r>
          </a:p>
          <a:p>
            <a:pPr>
              <a:buFontTx/>
              <a:buChar char="-"/>
            </a:pPr>
            <a:r>
              <a:rPr lang="en-US" dirty="0" err="1" smtClean="0">
                <a:latin typeface="Times New Roman" panose="02020603050405020304" pitchFamily="18" charset="0"/>
                <a:cs typeface="Times New Roman" panose="02020603050405020304" pitchFamily="18" charset="0"/>
              </a:rPr>
              <a:t>Rút</a:t>
            </a:r>
            <a:r>
              <a:rPr lang="en-US" dirty="0" smtClean="0">
                <a:latin typeface="Times New Roman" panose="02020603050405020304" pitchFamily="18" charset="0"/>
                <a:cs typeface="Times New Roman" panose="02020603050405020304" pitchFamily="18" charset="0"/>
              </a:rPr>
              <a:t> TGNH </a:t>
            </a:r>
            <a:r>
              <a:rPr lang="en-US" dirty="0" err="1" smtClean="0">
                <a:latin typeface="Times New Roman" panose="02020603050405020304" pitchFamily="18" charset="0"/>
                <a:cs typeface="Times New Roman" panose="02020603050405020304" pitchFamily="18" charset="0"/>
              </a:rPr>
              <a:t>về</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quỹ</a:t>
            </a:r>
            <a:r>
              <a:rPr lang="en-US" dirty="0" smtClean="0">
                <a:latin typeface="Times New Roman" panose="02020603050405020304" pitchFamily="18" charset="0"/>
                <a:cs typeface="Times New Roman" panose="02020603050405020304" pitchFamily="18" charset="0"/>
              </a:rPr>
              <a:t> TM 100 tr.</a:t>
            </a:r>
          </a:p>
          <a:p>
            <a:pPr>
              <a:buFontTx/>
              <a:buChar char="-"/>
            </a:pPr>
            <a:r>
              <a:rPr lang="en-US" dirty="0" err="1" smtClean="0">
                <a:latin typeface="Times New Roman" panose="02020603050405020304" pitchFamily="18" charset="0"/>
                <a:cs typeface="Times New Roman" panose="02020603050405020304" pitchFamily="18" charset="0"/>
              </a:rPr>
              <a:t>Mua</a:t>
            </a:r>
            <a:r>
              <a:rPr lang="en-US" dirty="0" smtClean="0">
                <a:latin typeface="Times New Roman" panose="02020603050405020304" pitchFamily="18" charset="0"/>
                <a:cs typeface="Times New Roman" panose="02020603050405020304" pitchFamily="18" charset="0"/>
              </a:rPr>
              <a:t> NVL </a:t>
            </a:r>
            <a:r>
              <a:rPr lang="en-US" dirty="0" err="1" smtClean="0">
                <a:latin typeface="Times New Roman" panose="02020603050405020304" pitchFamily="18" charset="0"/>
                <a:cs typeface="Times New Roman" panose="02020603050405020304" pitchFamily="18" charset="0"/>
              </a:rPr>
              <a:t>chưa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trả</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tiền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người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bán</a:t>
            </a: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50 tr.</a:t>
            </a:r>
          </a:p>
          <a:p>
            <a:pPr marL="0" indent="0">
              <a:buNone/>
            </a:pPr>
            <a:r>
              <a:rPr lang="en-US" b="1" dirty="0" smtClean="0">
                <a:solidFill>
                  <a:srgbClr val="2F20EC"/>
                </a:solidFill>
                <a:latin typeface="Times New Roman" panose="02020603050405020304" pitchFamily="18" charset="0"/>
                <a:cs typeface="Times New Roman" panose="02020603050405020304" pitchFamily="18" charset="0"/>
              </a:rPr>
              <a:t>Y/c </a:t>
            </a:r>
            <a:r>
              <a:rPr lang="en-US" b="1" dirty="0" err="1" smtClean="0">
                <a:solidFill>
                  <a:srgbClr val="2F20EC"/>
                </a:solidFill>
                <a:latin typeface="Times New Roman" panose="02020603050405020304" pitchFamily="18" charset="0"/>
                <a:cs typeface="Times New Roman" panose="02020603050405020304" pitchFamily="18" charset="0"/>
              </a:rPr>
              <a:t>Phân</a:t>
            </a:r>
            <a:r>
              <a:rPr lang="en-US" b="1" dirty="0" smtClean="0">
                <a:solidFill>
                  <a:srgbClr val="2F20EC"/>
                </a:solidFill>
                <a:latin typeface="Times New Roman" panose="02020603050405020304" pitchFamily="18" charset="0"/>
                <a:cs typeface="Times New Roman" panose="02020603050405020304" pitchFamily="18" charset="0"/>
              </a:rPr>
              <a:t> </a:t>
            </a:r>
            <a:r>
              <a:rPr lang="en-US" b="1" dirty="0" err="1" smtClean="0">
                <a:solidFill>
                  <a:srgbClr val="2F20EC"/>
                </a:solidFill>
                <a:latin typeface="Times New Roman" panose="02020603050405020304" pitchFamily="18" charset="0"/>
                <a:cs typeface="Times New Roman" panose="02020603050405020304" pitchFamily="18" charset="0"/>
              </a:rPr>
              <a:t>tích</a:t>
            </a:r>
            <a:r>
              <a:rPr lang="en-US" b="1" dirty="0" smtClean="0">
                <a:solidFill>
                  <a:srgbClr val="2F20EC"/>
                </a:solidFill>
                <a:latin typeface="Times New Roman" panose="02020603050405020304" pitchFamily="18" charset="0"/>
                <a:cs typeface="Times New Roman" panose="02020603050405020304" pitchFamily="18" charset="0"/>
              </a:rPr>
              <a:t> 2 </a:t>
            </a:r>
            <a:r>
              <a:rPr lang="en-US" b="1" dirty="0" err="1" smtClean="0">
                <a:solidFill>
                  <a:srgbClr val="2F20EC"/>
                </a:solidFill>
                <a:latin typeface="Times New Roman" panose="02020603050405020304" pitchFamily="18" charset="0"/>
                <a:cs typeface="Times New Roman" panose="02020603050405020304" pitchFamily="18" charset="0"/>
              </a:rPr>
              <a:t>nghiệp</a:t>
            </a:r>
            <a:r>
              <a:rPr lang="en-US" b="1" dirty="0" smtClean="0">
                <a:solidFill>
                  <a:srgbClr val="2F20EC"/>
                </a:solidFill>
                <a:latin typeface="Times New Roman" panose="02020603050405020304" pitchFamily="18" charset="0"/>
                <a:cs typeface="Times New Roman" panose="02020603050405020304" pitchFamily="18" charset="0"/>
              </a:rPr>
              <a:t> </a:t>
            </a:r>
            <a:r>
              <a:rPr lang="en-US" b="1" dirty="0" err="1" smtClean="0">
                <a:solidFill>
                  <a:srgbClr val="2F20EC"/>
                </a:solidFill>
                <a:latin typeface="Times New Roman" panose="02020603050405020304" pitchFamily="18" charset="0"/>
                <a:cs typeface="Times New Roman" panose="02020603050405020304" pitchFamily="18" charset="0"/>
              </a:rPr>
              <a:t>vụ</a:t>
            </a:r>
            <a:r>
              <a:rPr lang="en-US" b="1" dirty="0" smtClean="0">
                <a:solidFill>
                  <a:srgbClr val="2F20EC"/>
                </a:solidFill>
                <a:latin typeface="Times New Roman" panose="02020603050405020304" pitchFamily="18" charset="0"/>
                <a:cs typeface="Times New Roman" panose="02020603050405020304" pitchFamily="18" charset="0"/>
              </a:rPr>
              <a:t> </a:t>
            </a:r>
            <a:r>
              <a:rPr lang="en-US" b="1" dirty="0" err="1" smtClean="0">
                <a:solidFill>
                  <a:srgbClr val="2F20EC"/>
                </a:solidFill>
                <a:latin typeface="Times New Roman" panose="02020603050405020304" pitchFamily="18" charset="0"/>
                <a:cs typeface="Times New Roman" panose="02020603050405020304" pitchFamily="18" charset="0"/>
              </a:rPr>
              <a:t>trên</a:t>
            </a:r>
            <a:r>
              <a:rPr lang="en-US" b="1" dirty="0">
                <a:solidFill>
                  <a:srgbClr val="2F20EC"/>
                </a:solidFill>
                <a:latin typeface="Times New Roman" panose="02020603050405020304" pitchFamily="18" charset="0"/>
                <a:cs typeface="Times New Roman" panose="02020603050405020304" pitchFamily="18" charset="0"/>
              </a:rPr>
              <a:t>?</a:t>
            </a:r>
            <a:endParaRPr lang="en-US" b="1" dirty="0" smtClean="0">
              <a:solidFill>
                <a:srgbClr val="2F20EC"/>
              </a:solidFill>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wipe(down)">
                                      <p:cBhvr>
                                        <p:cTn id="7" dur="500"/>
                                        <p:tgtEl>
                                          <p:spTgt spid="4">
                                            <p:txEl>
                                              <p:pRg st="1" end="1"/>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4">
                                            <p:txEl>
                                              <p:pRg st="2" end="2"/>
                                            </p:txEl>
                                          </p:spTgt>
                                        </p:tgtEl>
                                        <p:attrNameLst>
                                          <p:attrName>style.visibility</p:attrName>
                                        </p:attrNameLst>
                                      </p:cBhvr>
                                      <p:to>
                                        <p:strVal val="visible"/>
                                      </p:to>
                                    </p:set>
                                    <p:animEffect transition="in" filter="wipe(down)">
                                      <p:cBhvr>
                                        <p:cTn id="10" dur="500"/>
                                        <p:tgtEl>
                                          <p:spTgt spid="4">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animEffect transition="in" filter="barn(inVertical)">
                                      <p:cBhvr>
                                        <p:cTn id="15"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152400"/>
            <a:ext cx="8001000" cy="1020762"/>
          </a:xfrm>
        </p:spPr>
        <p:txBody>
          <a:bodyPr>
            <a:noAutofit/>
          </a:bodyPr>
          <a:lstStyle/>
          <a:p>
            <a:pPr algn="just"/>
            <a:r>
              <a:rPr lang="en-US" sz="4000" dirty="0" err="1" smtClean="0">
                <a:solidFill>
                  <a:srgbClr val="FF0000"/>
                </a:solidFill>
                <a:latin typeface="Times New Roman" panose="02020603050405020304" pitchFamily="18" charset="0"/>
                <a:cs typeface="Times New Roman" panose="02020603050405020304" pitchFamily="18" charset="0"/>
              </a:rPr>
              <a:t>Áp</a:t>
            </a:r>
            <a:r>
              <a:rPr lang="en-US" sz="4000" dirty="0" smtClean="0">
                <a:solidFill>
                  <a:srgbClr val="FF0000"/>
                </a:solidFill>
                <a:latin typeface="Times New Roman" panose="02020603050405020304" pitchFamily="18" charset="0"/>
                <a:cs typeface="Times New Roman" panose="02020603050405020304" pitchFamily="18" charset="0"/>
              </a:rPr>
              <a:t> </a:t>
            </a:r>
            <a:r>
              <a:rPr lang="en-US" sz="4000" dirty="0" err="1" smtClean="0">
                <a:solidFill>
                  <a:srgbClr val="FF0000"/>
                </a:solidFill>
                <a:latin typeface="Times New Roman" panose="02020603050405020304" pitchFamily="18" charset="0"/>
                <a:cs typeface="Times New Roman" panose="02020603050405020304" pitchFamily="18" charset="0"/>
              </a:rPr>
              <a:t>dụng</a:t>
            </a:r>
            <a:r>
              <a:rPr lang="en-US" sz="4000" dirty="0" smtClean="0">
                <a:solidFill>
                  <a:srgbClr val="FF0000"/>
                </a:solidFill>
                <a:latin typeface="Times New Roman" panose="02020603050405020304" pitchFamily="18" charset="0"/>
                <a:cs typeface="Times New Roman" panose="02020603050405020304" pitchFamily="18" charset="0"/>
              </a:rPr>
              <a:t> </a:t>
            </a:r>
            <a:r>
              <a:rPr lang="en-US" sz="4000" dirty="0" err="1" smtClean="0">
                <a:solidFill>
                  <a:srgbClr val="FF0000"/>
                </a:solidFill>
                <a:latin typeface="Times New Roman" panose="02020603050405020304" pitchFamily="18" charset="0"/>
                <a:cs typeface="Times New Roman" panose="02020603050405020304" pitchFamily="18" charset="0"/>
              </a:rPr>
              <a:t>ghi</a:t>
            </a:r>
            <a:r>
              <a:rPr lang="en-US" sz="4000" dirty="0" smtClean="0">
                <a:solidFill>
                  <a:srgbClr val="FF0000"/>
                </a:solidFill>
                <a:latin typeface="Times New Roman" panose="02020603050405020304" pitchFamily="18" charset="0"/>
                <a:cs typeface="Times New Roman" panose="02020603050405020304" pitchFamily="18" charset="0"/>
              </a:rPr>
              <a:t> </a:t>
            </a:r>
            <a:r>
              <a:rPr lang="en-US" sz="4000" dirty="0" err="1" smtClean="0">
                <a:solidFill>
                  <a:srgbClr val="FF0000"/>
                </a:solidFill>
                <a:latin typeface="Times New Roman" panose="02020603050405020304" pitchFamily="18" charset="0"/>
                <a:cs typeface="Times New Roman" panose="02020603050405020304" pitchFamily="18" charset="0"/>
              </a:rPr>
              <a:t>sổ</a:t>
            </a:r>
            <a:r>
              <a:rPr lang="en-US" sz="4000" dirty="0" smtClean="0">
                <a:solidFill>
                  <a:srgbClr val="FF0000"/>
                </a:solidFill>
                <a:latin typeface="Times New Roman" panose="02020603050405020304" pitchFamily="18" charset="0"/>
                <a:cs typeface="Times New Roman" panose="02020603050405020304" pitchFamily="18" charset="0"/>
              </a:rPr>
              <a:t> </a:t>
            </a:r>
            <a:r>
              <a:rPr lang="en-US" sz="4000" dirty="0" err="1" smtClean="0">
                <a:solidFill>
                  <a:srgbClr val="FF0000"/>
                </a:solidFill>
                <a:latin typeface="Times New Roman" panose="02020603050405020304" pitchFamily="18" charset="0"/>
                <a:cs typeface="Times New Roman" panose="02020603050405020304" pitchFamily="18" charset="0"/>
              </a:rPr>
              <a:t>kép</a:t>
            </a:r>
            <a:r>
              <a:rPr lang="en-US" sz="4000" dirty="0" smtClean="0">
                <a:solidFill>
                  <a:srgbClr val="FF0000"/>
                </a:solidFill>
                <a:latin typeface="Times New Roman" panose="02020603050405020304" pitchFamily="18" charset="0"/>
                <a:cs typeface="Times New Roman" panose="02020603050405020304" pitchFamily="18" charset="0"/>
              </a:rPr>
              <a:t>: </a:t>
            </a:r>
            <a:r>
              <a:rPr lang="en-US" sz="4000" dirty="0" err="1" smtClean="0">
                <a:solidFill>
                  <a:srgbClr val="FF0000"/>
                </a:solidFill>
                <a:latin typeface="Times New Roman" panose="02020603050405020304" pitchFamily="18" charset="0"/>
                <a:cs typeface="Times New Roman" panose="02020603050405020304" pitchFamily="18" charset="0"/>
              </a:rPr>
              <a:t>Định</a:t>
            </a:r>
            <a:r>
              <a:rPr lang="en-US" sz="4000" dirty="0" smtClean="0">
                <a:solidFill>
                  <a:srgbClr val="FF0000"/>
                </a:solidFill>
                <a:latin typeface="Times New Roman" panose="02020603050405020304" pitchFamily="18" charset="0"/>
                <a:cs typeface="Times New Roman" panose="02020603050405020304" pitchFamily="18" charset="0"/>
              </a:rPr>
              <a:t> </a:t>
            </a:r>
            <a:r>
              <a:rPr lang="en-US" sz="4000" dirty="0" err="1" smtClean="0">
                <a:solidFill>
                  <a:srgbClr val="FF0000"/>
                </a:solidFill>
                <a:latin typeface="Times New Roman" panose="02020603050405020304" pitchFamily="18" charset="0"/>
                <a:cs typeface="Times New Roman" panose="02020603050405020304" pitchFamily="18" charset="0"/>
              </a:rPr>
              <a:t>khoản</a:t>
            </a:r>
            <a:r>
              <a:rPr lang="en-US" sz="4000" dirty="0" smtClean="0">
                <a:solidFill>
                  <a:srgbClr val="FF0000"/>
                </a:solidFill>
                <a:latin typeface="Times New Roman" panose="02020603050405020304" pitchFamily="18" charset="0"/>
                <a:cs typeface="Times New Roman" panose="02020603050405020304" pitchFamily="18" charset="0"/>
              </a:rPr>
              <a:t> </a:t>
            </a:r>
            <a:r>
              <a:rPr lang="en-US" sz="4000" dirty="0" err="1" smtClean="0">
                <a:solidFill>
                  <a:srgbClr val="FF0000"/>
                </a:solidFill>
                <a:latin typeface="Times New Roman" panose="02020603050405020304" pitchFamily="18" charset="0"/>
                <a:cs typeface="Times New Roman" panose="02020603050405020304" pitchFamily="18" charset="0"/>
              </a:rPr>
              <a:t>kế</a:t>
            </a:r>
            <a:r>
              <a:rPr lang="en-US" sz="4000" dirty="0" smtClean="0">
                <a:solidFill>
                  <a:srgbClr val="FF0000"/>
                </a:solidFill>
                <a:latin typeface="Times New Roman" panose="02020603050405020304" pitchFamily="18" charset="0"/>
                <a:cs typeface="Times New Roman" panose="02020603050405020304" pitchFamily="18" charset="0"/>
              </a:rPr>
              <a:t> </a:t>
            </a:r>
            <a:r>
              <a:rPr lang="en-US" sz="4000" dirty="0" err="1" smtClean="0">
                <a:solidFill>
                  <a:srgbClr val="FF0000"/>
                </a:solidFill>
                <a:latin typeface="Times New Roman" panose="02020603050405020304" pitchFamily="18" charset="0"/>
                <a:cs typeface="Times New Roman" panose="02020603050405020304" pitchFamily="18" charset="0"/>
              </a:rPr>
              <a:t>toán</a:t>
            </a:r>
            <a:endParaRPr lang="en-US" sz="4000"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066800" y="3429000"/>
            <a:ext cx="7924800" cy="2590800"/>
          </a:xfrm>
        </p:spPr>
        <p:style>
          <a:lnRef idx="1">
            <a:schemeClr val="accent5"/>
          </a:lnRef>
          <a:fillRef idx="2">
            <a:schemeClr val="accent5"/>
          </a:fillRef>
          <a:effectRef idx="1">
            <a:schemeClr val="accent5"/>
          </a:effectRef>
          <a:fontRef idx="minor">
            <a:schemeClr val="dk1"/>
          </a:fontRef>
        </p:style>
        <p:txBody>
          <a:bodyPr>
            <a:noAutofit/>
          </a:bodyPr>
          <a:lstStyle/>
          <a:p>
            <a:pPr marL="82550" indent="0" algn="just">
              <a:buNone/>
            </a:pPr>
            <a:r>
              <a:rPr lang="en-US" sz="4000" dirty="0" err="1" smtClean="0">
                <a:latin typeface="Times New Roman" panose="02020603050405020304" pitchFamily="18" charset="0"/>
                <a:cs typeface="Times New Roman" panose="02020603050405020304" pitchFamily="18" charset="0"/>
              </a:rPr>
              <a:t>Khi</a:t>
            </a:r>
            <a:r>
              <a:rPr lang="en-US" sz="4000" dirty="0" smtClean="0">
                <a:latin typeface="Times New Roman" panose="02020603050405020304" pitchFamily="18" charset="0"/>
                <a:cs typeface="Times New Roman" panose="02020603050405020304" pitchFamily="18" charset="0"/>
              </a:rPr>
              <a:t> NVKT </a:t>
            </a:r>
            <a:r>
              <a:rPr lang="en-US" sz="4000" dirty="0" err="1" smtClean="0">
                <a:latin typeface="Times New Roman" panose="02020603050405020304" pitchFamily="18" charset="0"/>
                <a:cs typeface="Times New Roman" panose="02020603050405020304" pitchFamily="18" charset="0"/>
              </a:rPr>
              <a:t>phát</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sinh</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phải</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xác</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định</a:t>
            </a:r>
            <a:r>
              <a:rPr lang="en-US" sz="4000" dirty="0" smtClean="0">
                <a:latin typeface="Times New Roman" panose="02020603050405020304" pitchFamily="18" charset="0"/>
                <a:cs typeface="Times New Roman" panose="02020603050405020304" pitchFamily="18" charset="0"/>
              </a:rPr>
              <a:t> TK </a:t>
            </a:r>
            <a:r>
              <a:rPr lang="en-US" sz="4000" dirty="0" err="1" smtClean="0">
                <a:latin typeface="Times New Roman" panose="02020603050405020304" pitchFamily="18" charset="0"/>
                <a:cs typeface="Times New Roman" panose="02020603050405020304" pitchFamily="18" charset="0"/>
              </a:rPr>
              <a:t>nào</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ghi</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Nợ</a:t>
            </a:r>
            <a:r>
              <a:rPr lang="en-US" sz="4000" dirty="0" smtClean="0">
                <a:latin typeface="Times New Roman" panose="02020603050405020304" pitchFamily="18" charset="0"/>
                <a:cs typeface="Times New Roman" panose="02020603050405020304" pitchFamily="18" charset="0"/>
              </a:rPr>
              <a:t>, TK </a:t>
            </a:r>
            <a:r>
              <a:rPr lang="en-US" sz="4000" dirty="0" err="1" smtClean="0">
                <a:latin typeface="Times New Roman" panose="02020603050405020304" pitchFamily="18" charset="0"/>
                <a:cs typeface="Times New Roman" panose="02020603050405020304" pitchFamily="18" charset="0"/>
              </a:rPr>
              <a:t>nào</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ghi</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Có</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với</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số</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tiền</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bao</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nhiêu</a:t>
            </a:r>
            <a:r>
              <a:rPr lang="en-US" sz="4000" dirty="0" smtClean="0">
                <a:latin typeface="Times New Roman" panose="02020603050405020304" pitchFamily="18" charset="0"/>
                <a:cs typeface="Times New Roman" panose="02020603050405020304" pitchFamily="18" charset="0"/>
              </a:rPr>
              <a:t> </a:t>
            </a:r>
            <a:r>
              <a:rPr lang="en-US" sz="4000" b="1" dirty="0" smtClean="0">
                <a:solidFill>
                  <a:srgbClr val="2F20EC"/>
                </a:solidFill>
                <a:latin typeface="Times New Roman" panose="02020603050405020304" pitchFamily="18" charset="0"/>
                <a:cs typeface="Times New Roman" panose="02020603050405020304" pitchFamily="18" charset="0"/>
              </a:rPr>
              <a:t>=&gt; </a:t>
            </a:r>
            <a:r>
              <a:rPr lang="en-US" sz="4000" b="1" dirty="0" err="1" smtClean="0">
                <a:solidFill>
                  <a:srgbClr val="2F20EC"/>
                </a:solidFill>
                <a:latin typeface="Times New Roman" panose="02020603050405020304" pitchFamily="18" charset="0"/>
                <a:cs typeface="Times New Roman" panose="02020603050405020304" pitchFamily="18" charset="0"/>
              </a:rPr>
              <a:t>gọi</a:t>
            </a:r>
            <a:r>
              <a:rPr lang="en-US" sz="4000" b="1" dirty="0" smtClean="0">
                <a:solidFill>
                  <a:srgbClr val="2F20EC"/>
                </a:solidFill>
                <a:latin typeface="Times New Roman" panose="02020603050405020304" pitchFamily="18" charset="0"/>
                <a:cs typeface="Times New Roman" panose="02020603050405020304" pitchFamily="18" charset="0"/>
              </a:rPr>
              <a:t> </a:t>
            </a:r>
            <a:r>
              <a:rPr lang="en-US" sz="4000" b="1" dirty="0" err="1" smtClean="0">
                <a:solidFill>
                  <a:srgbClr val="2F20EC"/>
                </a:solidFill>
                <a:latin typeface="Times New Roman" panose="02020603050405020304" pitchFamily="18" charset="0"/>
                <a:cs typeface="Times New Roman" panose="02020603050405020304" pitchFamily="18" charset="0"/>
              </a:rPr>
              <a:t>là</a:t>
            </a:r>
            <a:r>
              <a:rPr lang="en-US" sz="4000" b="1" dirty="0" smtClean="0">
                <a:solidFill>
                  <a:srgbClr val="2F20EC"/>
                </a:solidFill>
                <a:latin typeface="Times New Roman" panose="02020603050405020304" pitchFamily="18" charset="0"/>
                <a:cs typeface="Times New Roman" panose="02020603050405020304" pitchFamily="18" charset="0"/>
              </a:rPr>
              <a:t> </a:t>
            </a:r>
            <a:r>
              <a:rPr lang="en-US" sz="4000" b="1" dirty="0" err="1" smtClean="0">
                <a:solidFill>
                  <a:srgbClr val="2F20EC"/>
                </a:solidFill>
                <a:latin typeface="Times New Roman" panose="02020603050405020304" pitchFamily="18" charset="0"/>
                <a:cs typeface="Times New Roman" panose="02020603050405020304" pitchFamily="18" charset="0"/>
              </a:rPr>
              <a:t>định</a:t>
            </a:r>
            <a:r>
              <a:rPr lang="en-US" sz="4000" b="1" dirty="0" smtClean="0">
                <a:solidFill>
                  <a:srgbClr val="2F20EC"/>
                </a:solidFill>
                <a:latin typeface="Times New Roman" panose="02020603050405020304" pitchFamily="18" charset="0"/>
                <a:cs typeface="Times New Roman" panose="02020603050405020304" pitchFamily="18" charset="0"/>
              </a:rPr>
              <a:t> </a:t>
            </a:r>
            <a:r>
              <a:rPr lang="en-US" sz="4000" b="1" dirty="0" err="1" smtClean="0">
                <a:solidFill>
                  <a:srgbClr val="2F20EC"/>
                </a:solidFill>
                <a:latin typeface="Times New Roman" panose="02020603050405020304" pitchFamily="18" charset="0"/>
                <a:cs typeface="Times New Roman" panose="02020603050405020304" pitchFamily="18" charset="0"/>
              </a:rPr>
              <a:t>khoản</a:t>
            </a:r>
            <a:r>
              <a:rPr lang="en-US" sz="4000" b="1" dirty="0" smtClean="0">
                <a:solidFill>
                  <a:srgbClr val="2F20EC"/>
                </a:solidFill>
                <a:latin typeface="Times New Roman" panose="02020603050405020304" pitchFamily="18" charset="0"/>
                <a:cs typeface="Times New Roman" panose="02020603050405020304" pitchFamily="18" charset="0"/>
              </a:rPr>
              <a:t> </a:t>
            </a:r>
            <a:r>
              <a:rPr lang="en-US" sz="4000" b="1" dirty="0" err="1" smtClean="0">
                <a:solidFill>
                  <a:srgbClr val="2F20EC"/>
                </a:solidFill>
                <a:latin typeface="Times New Roman" panose="02020603050405020304" pitchFamily="18" charset="0"/>
                <a:cs typeface="Times New Roman" panose="02020603050405020304" pitchFamily="18" charset="0"/>
              </a:rPr>
              <a:t>kế</a:t>
            </a:r>
            <a:r>
              <a:rPr lang="en-US" sz="4000" b="1" dirty="0" smtClean="0">
                <a:solidFill>
                  <a:srgbClr val="2F20EC"/>
                </a:solidFill>
                <a:latin typeface="Times New Roman" panose="02020603050405020304" pitchFamily="18" charset="0"/>
                <a:cs typeface="Times New Roman" panose="02020603050405020304" pitchFamily="18" charset="0"/>
              </a:rPr>
              <a:t> </a:t>
            </a:r>
            <a:r>
              <a:rPr lang="en-US" sz="4000" b="1" dirty="0" err="1" smtClean="0">
                <a:solidFill>
                  <a:srgbClr val="2F20EC"/>
                </a:solidFill>
                <a:latin typeface="Times New Roman" panose="02020603050405020304" pitchFamily="18" charset="0"/>
                <a:cs typeface="Times New Roman" panose="02020603050405020304" pitchFamily="18" charset="0"/>
              </a:rPr>
              <a:t>toán</a:t>
            </a:r>
            <a:endParaRPr lang="en-US" sz="4000" b="1" dirty="0">
              <a:solidFill>
                <a:srgbClr val="2F20EC"/>
              </a:solidFill>
              <a:latin typeface="Times New Roman" panose="02020603050405020304" pitchFamily="18" charset="0"/>
              <a:cs typeface="Times New Roman" panose="02020603050405020304" pitchFamily="18" charset="0"/>
            </a:endParaRPr>
          </a:p>
        </p:txBody>
      </p:sp>
      <p:sp>
        <p:nvSpPr>
          <p:cNvPr id="5" name="Content Placeholder 2"/>
          <p:cNvSpPr txBox="1"/>
          <p:nvPr/>
        </p:nvSpPr>
        <p:spPr>
          <a:xfrm>
            <a:off x="1143000" y="1295400"/>
            <a:ext cx="7924800" cy="1905000"/>
          </a:xfrm>
          <a:prstGeom prst="rect">
            <a:avLst/>
          </a:prstGeom>
        </p:spPr>
        <p:style>
          <a:lnRef idx="1">
            <a:schemeClr val="accent2"/>
          </a:lnRef>
          <a:fillRef idx="2">
            <a:schemeClr val="accent2"/>
          </a:fillRef>
          <a:effectRef idx="1">
            <a:schemeClr val="accent2"/>
          </a:effectRef>
          <a:fontRef idx="minor">
            <a:schemeClr val="dk1"/>
          </a:fontRef>
        </p:style>
        <p:txBody>
          <a:bodyPr>
            <a:noAutofit/>
          </a:bodyPr>
          <a:lstStyle>
            <a:lvl1pPr marL="365760" indent="-283210" algn="l" rtl="0" eaLnBrk="1" latinLnBrk="0" hangingPunct="1">
              <a:lnSpc>
                <a:spcPct val="100000"/>
              </a:lnSpc>
              <a:spcBef>
                <a:spcPts val="600"/>
              </a:spcBef>
              <a:buClr>
                <a:schemeClr val="accent1"/>
              </a:buClr>
              <a:buSzPct val="80000"/>
              <a:buFont typeface="Wingdings 2" panose="05020102010507070707"/>
              <a:buChar char=""/>
              <a:defRPr kumimoji="0" sz="3200" kern="1200">
                <a:solidFill>
                  <a:schemeClr val="tx1"/>
                </a:solidFill>
                <a:latin typeface="+mn-lt"/>
                <a:ea typeface="+mn-ea"/>
                <a:cs typeface="+mn-cs"/>
              </a:defRPr>
            </a:lvl1pPr>
            <a:lvl2pPr marL="640080" indent="-237490" algn="l" rtl="0" eaLnBrk="1" latinLnBrk="0" hangingPunct="1">
              <a:lnSpc>
                <a:spcPct val="100000"/>
              </a:lnSpc>
              <a:spcBef>
                <a:spcPts val="550"/>
              </a:spcBef>
              <a:buClr>
                <a:schemeClr val="accent1"/>
              </a:buClr>
              <a:buFont typeface="Verdana" panose="020B0604030504040204"/>
              <a:buChar char="◦"/>
              <a:defRPr kumimoji="0" sz="2800" kern="1200">
                <a:solidFill>
                  <a:schemeClr val="tx1"/>
                </a:solidFill>
                <a:latin typeface="+mn-lt"/>
                <a:ea typeface="+mn-ea"/>
                <a:cs typeface="+mn-cs"/>
              </a:defRPr>
            </a:lvl2pPr>
            <a:lvl3pPr marL="887095" indent="-228600" algn="l" rtl="0" eaLnBrk="1" latinLnBrk="0" hangingPunct="1">
              <a:lnSpc>
                <a:spcPct val="100000"/>
              </a:lnSpc>
              <a:spcBef>
                <a:spcPct val="20000"/>
              </a:spcBef>
              <a:buClr>
                <a:schemeClr val="accent2"/>
              </a:buClr>
              <a:buFont typeface="Wingdings 2" panose="05020102010507070707"/>
              <a:buChar char=""/>
              <a:defRPr kumimoji="0" sz="2400" kern="1200">
                <a:solidFill>
                  <a:schemeClr val="tx1"/>
                </a:solidFill>
                <a:latin typeface="+mn-lt"/>
                <a:ea typeface="+mn-ea"/>
                <a:cs typeface="+mn-cs"/>
              </a:defRPr>
            </a:lvl3pPr>
            <a:lvl4pPr marL="1097280" indent="-173990" algn="l" rtl="0" eaLnBrk="1" latinLnBrk="0" hangingPunct="1">
              <a:lnSpc>
                <a:spcPct val="100000"/>
              </a:lnSpc>
              <a:spcBef>
                <a:spcPct val="20000"/>
              </a:spcBef>
              <a:buClr>
                <a:schemeClr val="accent3"/>
              </a:buClr>
              <a:buFont typeface="Wingdings 2" panose="05020102010507070707"/>
              <a:buChar char=""/>
              <a:defRPr kumimoji="0" sz="2000" kern="1200">
                <a:solidFill>
                  <a:schemeClr val="tx1"/>
                </a:solidFill>
                <a:latin typeface="+mn-lt"/>
                <a:ea typeface="+mn-ea"/>
                <a:cs typeface="+mn-cs"/>
              </a:defRPr>
            </a:lvl4pPr>
            <a:lvl5pPr marL="1298575" indent="-182880" algn="l" rtl="0" eaLnBrk="1" latinLnBrk="0" hangingPunct="1">
              <a:lnSpc>
                <a:spcPct val="100000"/>
              </a:lnSpc>
              <a:spcBef>
                <a:spcPct val="20000"/>
              </a:spcBef>
              <a:buClr>
                <a:schemeClr val="accent4"/>
              </a:buClr>
              <a:buFont typeface="Wingdings 2" panose="05020102010507070707"/>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panose="05020102010507070707"/>
              <a:buChar char=""/>
              <a:defRPr kumimoji="0" sz="2000" kern="1200">
                <a:solidFill>
                  <a:schemeClr val="tx1"/>
                </a:solidFill>
                <a:latin typeface="+mn-lt"/>
                <a:ea typeface="+mn-ea"/>
                <a:cs typeface="+mn-cs"/>
              </a:defRPr>
            </a:lvl6pPr>
            <a:lvl7pPr marL="1718945" indent="-182880" algn="l" rtl="0" eaLnBrk="1" latinLnBrk="0" hangingPunct="1">
              <a:lnSpc>
                <a:spcPct val="100000"/>
              </a:lnSpc>
              <a:spcBef>
                <a:spcPct val="20000"/>
              </a:spcBef>
              <a:buClr>
                <a:schemeClr val="accent6"/>
              </a:buClr>
              <a:buFont typeface="Wingdings 2" panose="05020102010507070707"/>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panose="05020102010507070707"/>
              <a:buChar char=""/>
              <a:defRPr kumimoji="0" sz="2000" kern="1200">
                <a:solidFill>
                  <a:schemeClr val="tx1"/>
                </a:solidFill>
                <a:latin typeface="+mn-lt"/>
                <a:ea typeface="+mn-ea"/>
                <a:cs typeface="+mn-cs"/>
              </a:defRPr>
            </a:lvl8pPr>
            <a:lvl9pPr marL="2130425" indent="-182880" algn="l" rtl="0" eaLnBrk="1" latinLnBrk="0" hangingPunct="1">
              <a:lnSpc>
                <a:spcPct val="100000"/>
              </a:lnSpc>
              <a:spcBef>
                <a:spcPct val="20000"/>
              </a:spcBef>
              <a:buClr>
                <a:schemeClr val="accent6"/>
              </a:buClr>
              <a:buFont typeface="Wingdings 2" panose="05020102010507070707"/>
              <a:buChar char=""/>
              <a:defRPr kumimoji="0" sz="2000" kern="1200">
                <a:solidFill>
                  <a:schemeClr val="tx1"/>
                </a:solidFill>
                <a:latin typeface="+mn-lt"/>
                <a:ea typeface="+mn-ea"/>
                <a:cs typeface="+mn-cs"/>
              </a:defRPr>
            </a:lvl9pPr>
          </a:lstStyle>
          <a:p>
            <a:pPr marL="82550" indent="0" algn="just">
              <a:buNone/>
            </a:pPr>
            <a:r>
              <a:rPr lang="en-US" sz="4000" smtClean="0">
                <a:latin typeface="Times New Roman" panose="02020603050405020304" pitchFamily="18" charset="0"/>
                <a:cs typeface="Times New Roman" panose="02020603050405020304" pitchFamily="18" charset="0"/>
              </a:rPr>
              <a:t>Ghi sổ kép được cụ thể hoá thông qua việc định khoản các nghiệp vụ kế toán</a:t>
            </a:r>
            <a:endParaRPr lang="en-US" sz="4000" b="1" dirty="0">
              <a:solidFill>
                <a:srgbClr val="2F20EC"/>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latin typeface="Times New Roman" panose="02020603050405020304" pitchFamily="18" charset="0"/>
                <a:cs typeface="Times New Roman" panose="02020603050405020304" pitchFamily="18" charset="0"/>
              </a:rPr>
              <a:t>Các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bước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định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khoản</a:t>
            </a:r>
            <a:endParaRPr lang="en-US" dirty="0">
              <a:latin typeface="Times New Roman" panose="02020603050405020304" pitchFamily="18" charset="0"/>
              <a:cs typeface="Times New Roman" panose="02020603050405020304" pitchFamily="18" charset="0"/>
            </a:endParaRPr>
          </a:p>
        </p:txBody>
      </p:sp>
      <p:graphicFrame>
        <p:nvGraphicFramePr>
          <p:cNvPr id="4" name="Content Placeholder 3"/>
          <p:cNvGraphicFramePr>
            <a:graphicFrameLocks noGrp="1"/>
          </p:cNvGraphicFramePr>
          <p:nvPr>
            <p:ph idx="1"/>
          </p:nvPr>
        </p:nvGraphicFramePr>
        <p:xfrm>
          <a:off x="914400" y="1447800"/>
          <a:ext cx="8229600" cy="4267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latin typeface="Times New Roman" panose="02020603050405020304" pitchFamily="18" charset="0"/>
                <a:cs typeface="Times New Roman" panose="02020603050405020304" pitchFamily="18" charset="0"/>
              </a:rPr>
              <a:t>Ví</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dụ</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mua</a:t>
            </a:r>
            <a:r>
              <a:rPr lang="en-US" dirty="0" smtClean="0">
                <a:latin typeface="Times New Roman" panose="02020603050405020304" pitchFamily="18" charset="0"/>
                <a:cs typeface="Times New Roman" panose="02020603050405020304" pitchFamily="18" charset="0"/>
              </a:rPr>
              <a:t> NVL </a:t>
            </a:r>
            <a:r>
              <a:rPr lang="en-US" dirty="0" err="1" smtClean="0">
                <a:latin typeface="Times New Roman" panose="02020603050405020304" pitchFamily="18" charset="0"/>
                <a:cs typeface="Times New Roman" panose="02020603050405020304" pitchFamily="18" charset="0"/>
              </a:rPr>
              <a:t>trả</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bằng</a:t>
            </a:r>
            <a:r>
              <a:rPr lang="en-US" dirty="0" smtClean="0">
                <a:latin typeface="Times New Roman" panose="02020603050405020304" pitchFamily="18" charset="0"/>
                <a:cs typeface="Times New Roman" panose="02020603050405020304" pitchFamily="18" charset="0"/>
              </a:rPr>
              <a:t> TM 15 </a:t>
            </a:r>
            <a:r>
              <a:rPr lang="en-US" dirty="0" err="1" smtClean="0">
                <a:latin typeface="Times New Roman" panose="02020603050405020304" pitchFamily="18" charset="0"/>
                <a:cs typeface="Times New Roman" panose="02020603050405020304" pitchFamily="18" charset="0"/>
              </a:rPr>
              <a:t>tr</a:t>
            </a:r>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1752600" y="1429656"/>
            <a:ext cx="762000" cy="523220"/>
          </a:xfrm>
          <a:prstGeom prst="rect">
            <a:avLst/>
          </a:prstGeom>
          <a:solidFill>
            <a:schemeClr val="accent5">
              <a:lumMod val="60000"/>
              <a:lumOff val="40000"/>
            </a:schemeClr>
          </a:solidFill>
        </p:spPr>
        <p:txBody>
          <a:bodyPr wrap="square" rtlCol="0">
            <a:spAutoFit/>
          </a:bodyPr>
          <a:lstStyle/>
          <a:p>
            <a:r>
              <a:rPr lang="en-US" sz="2800" dirty="0" smtClean="0">
                <a:solidFill>
                  <a:srgbClr val="0000FF"/>
                </a:solidFill>
              </a:rPr>
              <a:t>B1</a:t>
            </a:r>
            <a:endParaRPr lang="en-US" sz="2800" dirty="0">
              <a:solidFill>
                <a:srgbClr val="0000FF"/>
              </a:solidFill>
            </a:endParaRPr>
          </a:p>
        </p:txBody>
      </p:sp>
      <p:sp>
        <p:nvSpPr>
          <p:cNvPr id="6" name="TextBox 5"/>
          <p:cNvSpPr txBox="1"/>
          <p:nvPr/>
        </p:nvSpPr>
        <p:spPr>
          <a:xfrm>
            <a:off x="2921004" y="1371600"/>
            <a:ext cx="5744025" cy="954107"/>
          </a:xfrm>
          <a:prstGeom prst="rect">
            <a:avLst/>
          </a:prstGeom>
          <a:solidFill>
            <a:schemeClr val="accent5">
              <a:lumMod val="60000"/>
              <a:lumOff val="40000"/>
            </a:schemeClr>
          </a:solidFill>
        </p:spPr>
        <p:txBody>
          <a:bodyPr wrap="square" rtlCol="0">
            <a:spAutoFit/>
          </a:bodyPr>
          <a:lstStyle/>
          <a:p>
            <a:r>
              <a:rPr lang="en-US" sz="2800" dirty="0" err="1" smtClean="0">
                <a:solidFill>
                  <a:srgbClr val="0000FF"/>
                </a:solidFill>
                <a:latin typeface="Times New Roman" panose="02020603050405020304" pitchFamily="18" charset="0"/>
                <a:cs typeface="Times New Roman" panose="02020603050405020304" pitchFamily="18" charset="0"/>
              </a:rPr>
              <a:t>Đối</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tượng</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kế</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toán</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liên</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quan</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là</a:t>
            </a:r>
            <a:r>
              <a:rPr lang="en-US" sz="2800" dirty="0" smtClean="0">
                <a:solidFill>
                  <a:srgbClr val="0000FF"/>
                </a:solidFill>
                <a:latin typeface="Times New Roman" panose="02020603050405020304" pitchFamily="18" charset="0"/>
                <a:cs typeface="Times New Roman" panose="02020603050405020304" pitchFamily="18" charset="0"/>
              </a:rPr>
              <a:t> NVL </a:t>
            </a:r>
            <a:r>
              <a:rPr lang="en-US" sz="2800" dirty="0" err="1" smtClean="0">
                <a:solidFill>
                  <a:srgbClr val="0000FF"/>
                </a:solidFill>
                <a:latin typeface="Times New Roman" panose="02020603050405020304" pitchFamily="18" charset="0"/>
                <a:cs typeface="Times New Roman" panose="02020603050405020304" pitchFamily="18" charset="0"/>
              </a:rPr>
              <a:t>và</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tiền</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mặt</a:t>
            </a:r>
            <a:endParaRPr lang="en-US" sz="2800" dirty="0">
              <a:solidFill>
                <a:srgbClr val="0000FF"/>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752600" y="2372380"/>
            <a:ext cx="762000" cy="523220"/>
          </a:xfrm>
          <a:prstGeom prst="rect">
            <a:avLst/>
          </a:prstGeom>
          <a:solidFill>
            <a:schemeClr val="accent5">
              <a:lumMod val="60000"/>
              <a:lumOff val="40000"/>
            </a:schemeClr>
          </a:solidFill>
        </p:spPr>
        <p:txBody>
          <a:bodyPr wrap="square" rtlCol="0">
            <a:spAutoFit/>
          </a:bodyPr>
          <a:lstStyle/>
          <a:p>
            <a:r>
              <a:rPr lang="en-US" sz="2800" dirty="0" smtClean="0">
                <a:solidFill>
                  <a:srgbClr val="0000FF"/>
                </a:solidFill>
              </a:rPr>
              <a:t>B2</a:t>
            </a:r>
            <a:endParaRPr lang="en-US" sz="2800" dirty="0">
              <a:solidFill>
                <a:srgbClr val="0000FF"/>
              </a:solidFill>
            </a:endParaRPr>
          </a:p>
        </p:txBody>
      </p:sp>
      <p:sp>
        <p:nvSpPr>
          <p:cNvPr id="9" name="TextBox 8"/>
          <p:cNvSpPr txBox="1"/>
          <p:nvPr/>
        </p:nvSpPr>
        <p:spPr>
          <a:xfrm>
            <a:off x="2895600" y="2376010"/>
            <a:ext cx="5791200" cy="523220"/>
          </a:xfrm>
          <a:prstGeom prst="rect">
            <a:avLst/>
          </a:prstGeom>
          <a:solidFill>
            <a:schemeClr val="accent5">
              <a:lumMod val="60000"/>
              <a:lumOff val="40000"/>
            </a:schemeClr>
          </a:solidFill>
        </p:spPr>
        <p:txBody>
          <a:bodyPr wrap="square" rtlCol="0">
            <a:spAutoFit/>
          </a:bodyPr>
          <a:lstStyle/>
          <a:p>
            <a:r>
              <a:rPr lang="en-US" sz="2800" dirty="0" err="1" smtClean="0">
                <a:solidFill>
                  <a:srgbClr val="0000FF"/>
                </a:solidFill>
                <a:latin typeface="Times New Roman" panose="02020603050405020304" pitchFamily="18" charset="0"/>
                <a:cs typeface="Times New Roman" panose="02020603050405020304" pitchFamily="18" charset="0"/>
              </a:rPr>
              <a:t>Cả</a:t>
            </a:r>
            <a:r>
              <a:rPr lang="en-US" sz="2800" dirty="0" smtClean="0">
                <a:solidFill>
                  <a:srgbClr val="0000FF"/>
                </a:solidFill>
                <a:latin typeface="Times New Roman" panose="02020603050405020304" pitchFamily="18" charset="0"/>
                <a:cs typeface="Times New Roman" panose="02020603050405020304" pitchFamily="18" charset="0"/>
              </a:rPr>
              <a:t> NVL </a:t>
            </a:r>
            <a:r>
              <a:rPr lang="en-US" sz="2800" dirty="0" err="1" smtClean="0">
                <a:solidFill>
                  <a:srgbClr val="0000FF"/>
                </a:solidFill>
                <a:latin typeface="Times New Roman" panose="02020603050405020304" pitchFamily="18" charset="0"/>
                <a:cs typeface="Times New Roman" panose="02020603050405020304" pitchFamily="18" charset="0"/>
              </a:rPr>
              <a:t>và</a:t>
            </a:r>
            <a:r>
              <a:rPr lang="en-US" sz="2800" dirty="0" smtClean="0">
                <a:solidFill>
                  <a:srgbClr val="0000FF"/>
                </a:solidFill>
                <a:latin typeface="Times New Roman" panose="02020603050405020304" pitchFamily="18" charset="0"/>
                <a:cs typeface="Times New Roman" panose="02020603050405020304" pitchFamily="18" charset="0"/>
              </a:rPr>
              <a:t> TM </a:t>
            </a:r>
            <a:r>
              <a:rPr lang="en-US" sz="2800" dirty="0" err="1" smtClean="0">
                <a:solidFill>
                  <a:srgbClr val="0000FF"/>
                </a:solidFill>
                <a:latin typeface="Times New Roman" panose="02020603050405020304" pitchFamily="18" charset="0"/>
                <a:cs typeface="Times New Roman" panose="02020603050405020304" pitchFamily="18" charset="0"/>
              </a:rPr>
              <a:t>thuộc</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loại</a:t>
            </a:r>
            <a:r>
              <a:rPr lang="en-US" sz="2800" dirty="0" smtClean="0">
                <a:solidFill>
                  <a:srgbClr val="0000FF"/>
                </a:solidFill>
                <a:latin typeface="Times New Roman" panose="02020603050405020304" pitchFamily="18" charset="0"/>
                <a:cs typeface="Times New Roman" panose="02020603050405020304" pitchFamily="18" charset="0"/>
              </a:rPr>
              <a:t> TK </a:t>
            </a:r>
            <a:r>
              <a:rPr lang="en-US" sz="2800" dirty="0" err="1" smtClean="0">
                <a:solidFill>
                  <a:srgbClr val="0000FF"/>
                </a:solidFill>
                <a:latin typeface="Times New Roman" panose="02020603050405020304" pitchFamily="18" charset="0"/>
                <a:cs typeface="Times New Roman" panose="02020603050405020304" pitchFamily="18" charset="0"/>
              </a:rPr>
              <a:t>tài</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sản</a:t>
            </a:r>
            <a:endParaRPr lang="en-US" sz="2800" dirty="0">
              <a:solidFill>
                <a:srgbClr val="0000FF"/>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752600" y="2981980"/>
            <a:ext cx="762000" cy="523220"/>
          </a:xfrm>
          <a:prstGeom prst="rect">
            <a:avLst/>
          </a:prstGeom>
          <a:solidFill>
            <a:schemeClr val="accent5">
              <a:lumMod val="60000"/>
              <a:lumOff val="40000"/>
            </a:schemeClr>
          </a:solidFill>
        </p:spPr>
        <p:txBody>
          <a:bodyPr wrap="square" rtlCol="0">
            <a:spAutoFit/>
          </a:bodyPr>
          <a:lstStyle/>
          <a:p>
            <a:r>
              <a:rPr lang="en-US" sz="2800" dirty="0" smtClean="0">
                <a:solidFill>
                  <a:srgbClr val="0000FF"/>
                </a:solidFill>
              </a:rPr>
              <a:t>B3</a:t>
            </a:r>
            <a:endParaRPr lang="en-US" sz="2800" dirty="0">
              <a:solidFill>
                <a:srgbClr val="0000FF"/>
              </a:solidFill>
            </a:endParaRPr>
          </a:p>
        </p:txBody>
      </p:sp>
      <p:sp>
        <p:nvSpPr>
          <p:cNvPr id="11" name="TextBox 10"/>
          <p:cNvSpPr txBox="1"/>
          <p:nvPr/>
        </p:nvSpPr>
        <p:spPr>
          <a:xfrm>
            <a:off x="2899230" y="2971800"/>
            <a:ext cx="5765799" cy="954107"/>
          </a:xfrm>
          <a:prstGeom prst="rect">
            <a:avLst/>
          </a:prstGeom>
          <a:solidFill>
            <a:schemeClr val="accent5">
              <a:lumMod val="60000"/>
              <a:lumOff val="40000"/>
            </a:schemeClr>
          </a:solidFill>
        </p:spPr>
        <p:txBody>
          <a:bodyPr wrap="square" rtlCol="0">
            <a:spAutoFit/>
          </a:bodyPr>
          <a:lstStyle/>
          <a:p>
            <a:r>
              <a:rPr lang="en-US" sz="2800" dirty="0" smtClean="0">
                <a:solidFill>
                  <a:srgbClr val="0000FF"/>
                </a:solidFill>
                <a:latin typeface="Times New Roman" panose="02020603050405020304" pitchFamily="18" charset="0"/>
                <a:cs typeface="Times New Roman" panose="02020603050405020304" pitchFamily="18" charset="0"/>
              </a:rPr>
              <a:t>NVL </a:t>
            </a:r>
            <a:r>
              <a:rPr lang="en-US" sz="2800" dirty="0" err="1" smtClean="0">
                <a:solidFill>
                  <a:srgbClr val="0000FF"/>
                </a:solidFill>
                <a:latin typeface="Times New Roman" panose="02020603050405020304" pitchFamily="18" charset="0"/>
                <a:cs typeface="Times New Roman" panose="02020603050405020304" pitchFamily="18" charset="0"/>
              </a:rPr>
              <a:t>tăng</a:t>
            </a:r>
            <a:r>
              <a:rPr lang="en-US" sz="2800" dirty="0" smtClean="0">
                <a:solidFill>
                  <a:srgbClr val="0000FF"/>
                </a:solidFill>
                <a:latin typeface="Times New Roman" panose="02020603050405020304" pitchFamily="18" charset="0"/>
                <a:cs typeface="Times New Roman" panose="02020603050405020304" pitchFamily="18" charset="0"/>
              </a:rPr>
              <a:t> 15 </a:t>
            </a:r>
            <a:r>
              <a:rPr lang="en-US" sz="2800" dirty="0" err="1" smtClean="0">
                <a:solidFill>
                  <a:srgbClr val="0000FF"/>
                </a:solidFill>
                <a:latin typeface="Times New Roman" panose="02020603050405020304" pitchFamily="18" charset="0"/>
                <a:cs typeface="Times New Roman" panose="02020603050405020304" pitchFamily="18" charset="0"/>
              </a:rPr>
              <a:t>tr</a:t>
            </a:r>
            <a:endParaRPr lang="en-US" sz="2800" dirty="0" smtClean="0">
              <a:solidFill>
                <a:srgbClr val="0000FF"/>
              </a:solidFill>
              <a:latin typeface="Times New Roman" panose="02020603050405020304" pitchFamily="18" charset="0"/>
              <a:cs typeface="Times New Roman" panose="02020603050405020304" pitchFamily="18" charset="0"/>
            </a:endParaRPr>
          </a:p>
          <a:p>
            <a:r>
              <a:rPr lang="en-US" sz="2800" dirty="0" smtClean="0">
                <a:solidFill>
                  <a:srgbClr val="0000FF"/>
                </a:solidFill>
                <a:latin typeface="Times New Roman" panose="02020603050405020304" pitchFamily="18" charset="0"/>
                <a:cs typeface="Times New Roman" panose="02020603050405020304" pitchFamily="18" charset="0"/>
              </a:rPr>
              <a:t>TM </a:t>
            </a:r>
            <a:r>
              <a:rPr lang="en-US" sz="2800" dirty="0" err="1" smtClean="0">
                <a:solidFill>
                  <a:srgbClr val="0000FF"/>
                </a:solidFill>
                <a:latin typeface="Times New Roman" panose="02020603050405020304" pitchFamily="18" charset="0"/>
                <a:cs typeface="Times New Roman" panose="02020603050405020304" pitchFamily="18" charset="0"/>
              </a:rPr>
              <a:t>giảm</a:t>
            </a:r>
            <a:r>
              <a:rPr lang="en-US" sz="2800" dirty="0" smtClean="0">
                <a:solidFill>
                  <a:srgbClr val="0000FF"/>
                </a:solidFill>
                <a:latin typeface="Times New Roman" panose="02020603050405020304" pitchFamily="18" charset="0"/>
                <a:cs typeface="Times New Roman" panose="02020603050405020304" pitchFamily="18" charset="0"/>
              </a:rPr>
              <a:t> 15 </a:t>
            </a:r>
            <a:r>
              <a:rPr lang="en-US" sz="2800" dirty="0" err="1" smtClean="0">
                <a:solidFill>
                  <a:srgbClr val="0000FF"/>
                </a:solidFill>
                <a:latin typeface="Times New Roman" panose="02020603050405020304" pitchFamily="18" charset="0"/>
                <a:cs typeface="Times New Roman" panose="02020603050405020304" pitchFamily="18" charset="0"/>
              </a:rPr>
              <a:t>tr</a:t>
            </a:r>
            <a:endParaRPr lang="en-US" sz="2800" dirty="0">
              <a:solidFill>
                <a:srgbClr val="0000FF"/>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1752600" y="4038600"/>
            <a:ext cx="762000" cy="523220"/>
          </a:xfrm>
          <a:prstGeom prst="rect">
            <a:avLst/>
          </a:prstGeom>
          <a:solidFill>
            <a:schemeClr val="accent5">
              <a:lumMod val="60000"/>
              <a:lumOff val="40000"/>
            </a:schemeClr>
          </a:solidFill>
        </p:spPr>
        <p:txBody>
          <a:bodyPr wrap="square" rtlCol="0">
            <a:spAutoFit/>
          </a:bodyPr>
          <a:lstStyle/>
          <a:p>
            <a:r>
              <a:rPr lang="en-US" sz="2800" dirty="0" smtClean="0">
                <a:solidFill>
                  <a:srgbClr val="0000FF"/>
                </a:solidFill>
              </a:rPr>
              <a:t>B4</a:t>
            </a:r>
            <a:endParaRPr lang="en-US" sz="2800" dirty="0">
              <a:solidFill>
                <a:srgbClr val="0000FF"/>
              </a:solidFill>
            </a:endParaRPr>
          </a:p>
        </p:txBody>
      </p:sp>
      <p:sp>
        <p:nvSpPr>
          <p:cNvPr id="13" name="TextBox 12"/>
          <p:cNvSpPr txBox="1"/>
          <p:nvPr/>
        </p:nvSpPr>
        <p:spPr>
          <a:xfrm>
            <a:off x="2881086" y="4038600"/>
            <a:ext cx="5791200" cy="954107"/>
          </a:xfrm>
          <a:prstGeom prst="rect">
            <a:avLst/>
          </a:prstGeom>
          <a:solidFill>
            <a:schemeClr val="accent5">
              <a:lumMod val="60000"/>
              <a:lumOff val="40000"/>
            </a:schemeClr>
          </a:solidFill>
        </p:spPr>
        <p:txBody>
          <a:bodyPr wrap="square" rtlCol="0">
            <a:spAutoFit/>
          </a:bodyPr>
          <a:lstStyle/>
          <a:p>
            <a:r>
              <a:rPr lang="en-US" sz="2800" dirty="0" smtClean="0">
                <a:solidFill>
                  <a:srgbClr val="0000FF"/>
                </a:solidFill>
                <a:latin typeface="Times New Roman" panose="02020603050405020304" pitchFamily="18" charset="0"/>
                <a:cs typeface="Times New Roman" panose="02020603050405020304" pitchFamily="18" charset="0"/>
              </a:rPr>
              <a:t>TS </a:t>
            </a:r>
            <a:r>
              <a:rPr lang="en-US" sz="2800" dirty="0" err="1" smtClean="0">
                <a:solidFill>
                  <a:srgbClr val="0000FF"/>
                </a:solidFill>
                <a:latin typeface="Times New Roman" panose="02020603050405020304" pitchFamily="18" charset="0"/>
                <a:cs typeface="Times New Roman" panose="02020603050405020304" pitchFamily="18" charset="0"/>
              </a:rPr>
              <a:t>tăng</a:t>
            </a:r>
            <a:r>
              <a:rPr lang="en-US" sz="2800" dirty="0" smtClean="0">
                <a:solidFill>
                  <a:srgbClr val="0000FF"/>
                </a:solidFill>
                <a:latin typeface="Times New Roman" panose="02020603050405020304" pitchFamily="18" charset="0"/>
                <a:cs typeface="Times New Roman" panose="02020603050405020304" pitchFamily="18" charset="0"/>
              </a:rPr>
              <a:t> -&gt; </a:t>
            </a:r>
            <a:r>
              <a:rPr lang="en-US" sz="2800" dirty="0" err="1" smtClean="0">
                <a:solidFill>
                  <a:srgbClr val="0000FF"/>
                </a:solidFill>
                <a:latin typeface="Times New Roman" panose="02020603050405020304" pitchFamily="18" charset="0"/>
                <a:cs typeface="Times New Roman" panose="02020603050405020304" pitchFamily="18" charset="0"/>
              </a:rPr>
              <a:t>Ghi</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Nợ</a:t>
            </a:r>
            <a:r>
              <a:rPr lang="en-US" sz="2800" dirty="0" smtClean="0">
                <a:solidFill>
                  <a:srgbClr val="0000FF"/>
                </a:solidFill>
                <a:latin typeface="Times New Roman" panose="02020603050405020304" pitchFamily="18" charset="0"/>
                <a:cs typeface="Times New Roman" panose="02020603050405020304" pitchFamily="18" charset="0"/>
              </a:rPr>
              <a:t> TK 152</a:t>
            </a:r>
          </a:p>
          <a:p>
            <a:r>
              <a:rPr lang="en-US" sz="2800" dirty="0" smtClean="0">
                <a:solidFill>
                  <a:srgbClr val="0000FF"/>
                </a:solidFill>
                <a:latin typeface="Times New Roman" panose="02020603050405020304" pitchFamily="18" charset="0"/>
                <a:cs typeface="Times New Roman" panose="02020603050405020304" pitchFamily="18" charset="0"/>
              </a:rPr>
              <a:t>TS </a:t>
            </a:r>
            <a:r>
              <a:rPr lang="en-US" sz="2800" dirty="0" err="1" smtClean="0">
                <a:solidFill>
                  <a:srgbClr val="0000FF"/>
                </a:solidFill>
                <a:latin typeface="Times New Roman" panose="02020603050405020304" pitchFamily="18" charset="0"/>
                <a:cs typeface="Times New Roman" panose="02020603050405020304" pitchFamily="18" charset="0"/>
              </a:rPr>
              <a:t>giảm</a:t>
            </a:r>
            <a:r>
              <a:rPr lang="en-US" sz="2800" dirty="0" smtClean="0">
                <a:solidFill>
                  <a:srgbClr val="0000FF"/>
                </a:solidFill>
                <a:latin typeface="Times New Roman" panose="02020603050405020304" pitchFamily="18" charset="0"/>
                <a:cs typeface="Times New Roman" panose="02020603050405020304" pitchFamily="18" charset="0"/>
              </a:rPr>
              <a:t> -&gt; </a:t>
            </a:r>
            <a:r>
              <a:rPr lang="en-US" sz="2800" dirty="0" err="1" smtClean="0">
                <a:solidFill>
                  <a:srgbClr val="0000FF"/>
                </a:solidFill>
                <a:latin typeface="Times New Roman" panose="02020603050405020304" pitchFamily="18" charset="0"/>
                <a:cs typeface="Times New Roman" panose="02020603050405020304" pitchFamily="18" charset="0"/>
              </a:rPr>
              <a:t>Ghi</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Có</a:t>
            </a:r>
            <a:r>
              <a:rPr lang="en-US" sz="2800" dirty="0" smtClean="0">
                <a:solidFill>
                  <a:srgbClr val="0000FF"/>
                </a:solidFill>
                <a:latin typeface="Times New Roman" panose="02020603050405020304" pitchFamily="18" charset="0"/>
                <a:cs typeface="Times New Roman" panose="02020603050405020304" pitchFamily="18" charset="0"/>
              </a:rPr>
              <a:t> TK 111</a:t>
            </a:r>
            <a:endParaRPr lang="en-US" sz="2800" dirty="0">
              <a:solidFill>
                <a:srgbClr val="0000FF"/>
              </a:solidFill>
              <a:latin typeface="Times New Roman" panose="02020603050405020304" pitchFamily="18" charset="0"/>
              <a:cs typeface="Times New Roman" panose="02020603050405020304" pitchFamily="18" charset="0"/>
            </a:endParaRPr>
          </a:p>
        </p:txBody>
      </p:sp>
      <p:sp>
        <p:nvSpPr>
          <p:cNvPr id="15" name="TextBox 14"/>
          <p:cNvSpPr txBox="1"/>
          <p:nvPr/>
        </p:nvSpPr>
        <p:spPr>
          <a:xfrm>
            <a:off x="2881086" y="5124814"/>
            <a:ext cx="5783943" cy="954107"/>
          </a:xfrm>
          <a:prstGeom prst="rect">
            <a:avLst/>
          </a:prstGeom>
          <a:solidFill>
            <a:srgbClr val="0000CC"/>
          </a:solidFill>
        </p:spPr>
        <p:txBody>
          <a:bodyPr wrap="square" rtlCol="0">
            <a:spAutoFit/>
          </a:bodyPr>
          <a:lstStyle/>
          <a:p>
            <a:r>
              <a:rPr lang="en-US" sz="2800" dirty="0" smtClean="0">
                <a:solidFill>
                  <a:schemeClr val="bg1"/>
                </a:solidFill>
                <a:latin typeface="Times New Roman" panose="02020603050405020304" pitchFamily="18" charset="0"/>
                <a:cs typeface="Times New Roman" panose="02020603050405020304" pitchFamily="18" charset="0"/>
              </a:rPr>
              <a:t>KQ :    </a:t>
            </a:r>
            <a:r>
              <a:rPr lang="en-US" sz="2800" dirty="0" err="1" smtClean="0">
                <a:solidFill>
                  <a:schemeClr val="bg1"/>
                </a:solidFill>
                <a:latin typeface="Times New Roman" panose="02020603050405020304" pitchFamily="18" charset="0"/>
                <a:cs typeface="Times New Roman" panose="02020603050405020304" pitchFamily="18" charset="0"/>
              </a:rPr>
              <a:t>Nợ</a:t>
            </a:r>
            <a:r>
              <a:rPr lang="en-US" sz="2800" dirty="0" smtClean="0">
                <a:solidFill>
                  <a:schemeClr val="bg1"/>
                </a:solidFill>
                <a:latin typeface="Times New Roman" panose="02020603050405020304" pitchFamily="18" charset="0"/>
                <a:cs typeface="Times New Roman" panose="02020603050405020304" pitchFamily="18" charset="0"/>
              </a:rPr>
              <a:t> TK 152 : 15 </a:t>
            </a:r>
            <a:r>
              <a:rPr lang="en-US" sz="2800" dirty="0" err="1" smtClean="0">
                <a:solidFill>
                  <a:schemeClr val="bg1"/>
                </a:solidFill>
                <a:latin typeface="Times New Roman" panose="02020603050405020304" pitchFamily="18" charset="0"/>
                <a:cs typeface="Times New Roman" panose="02020603050405020304" pitchFamily="18" charset="0"/>
              </a:rPr>
              <a:t>tr</a:t>
            </a:r>
            <a:endParaRPr lang="en-US" sz="2800" dirty="0" smtClean="0">
              <a:solidFill>
                <a:schemeClr val="bg1"/>
              </a:solidFill>
              <a:latin typeface="Times New Roman" panose="02020603050405020304" pitchFamily="18" charset="0"/>
              <a:cs typeface="Times New Roman" panose="02020603050405020304" pitchFamily="18" charset="0"/>
            </a:endParaRPr>
          </a:p>
          <a:p>
            <a:r>
              <a:rPr lang="en-US" sz="2800" dirty="0" smtClean="0">
                <a:solidFill>
                  <a:schemeClr val="bg1"/>
                </a:solidFill>
                <a:latin typeface="Times New Roman" panose="02020603050405020304" pitchFamily="18" charset="0"/>
                <a:cs typeface="Times New Roman" panose="02020603050405020304" pitchFamily="18" charset="0"/>
              </a:rPr>
              <a:t>		</a:t>
            </a:r>
            <a:r>
              <a:rPr lang="en-US" sz="2800" dirty="0" err="1" smtClean="0">
                <a:solidFill>
                  <a:schemeClr val="bg1"/>
                </a:solidFill>
                <a:latin typeface="Times New Roman" panose="02020603050405020304" pitchFamily="18" charset="0"/>
                <a:cs typeface="Times New Roman" panose="02020603050405020304" pitchFamily="18" charset="0"/>
              </a:rPr>
              <a:t>Có</a:t>
            </a:r>
            <a:r>
              <a:rPr lang="en-US" sz="2800" dirty="0" smtClean="0">
                <a:solidFill>
                  <a:schemeClr val="bg1"/>
                </a:solidFill>
                <a:latin typeface="Times New Roman" panose="02020603050405020304" pitchFamily="18" charset="0"/>
                <a:cs typeface="Times New Roman" panose="02020603050405020304" pitchFamily="18" charset="0"/>
              </a:rPr>
              <a:t> TK 111 : 15 </a:t>
            </a:r>
            <a:r>
              <a:rPr lang="en-US" sz="2800" dirty="0" err="1" smtClean="0">
                <a:solidFill>
                  <a:schemeClr val="bg1"/>
                </a:solidFill>
                <a:latin typeface="Times New Roman" panose="02020603050405020304" pitchFamily="18" charset="0"/>
                <a:cs typeface="Times New Roman" panose="02020603050405020304" pitchFamily="18" charset="0"/>
              </a:rPr>
              <a:t>tr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1000"/>
                                        <p:tgtEl>
                                          <p:spTgt spid="10"/>
                                        </p:tgtEl>
                                      </p:cBhvr>
                                    </p:animEffect>
                                    <p:anim calcmode="lin" valueType="num">
                                      <p:cBhvr>
                                        <p:cTn id="36" dur="1000" fill="hold"/>
                                        <p:tgtEl>
                                          <p:spTgt spid="10"/>
                                        </p:tgtEl>
                                        <p:attrNameLst>
                                          <p:attrName>ppt_x</p:attrName>
                                        </p:attrNameLst>
                                      </p:cBhvr>
                                      <p:tavLst>
                                        <p:tav tm="0">
                                          <p:val>
                                            <p:strVal val="#ppt_x"/>
                                          </p:val>
                                        </p:tav>
                                        <p:tav tm="100000">
                                          <p:val>
                                            <p:strVal val="#ppt_x"/>
                                          </p:val>
                                        </p:tav>
                                      </p:tavLst>
                                    </p:anim>
                                    <p:anim calcmode="lin" valueType="num">
                                      <p:cBhvr>
                                        <p:cTn id="3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1000"/>
                                        <p:tgtEl>
                                          <p:spTgt spid="11"/>
                                        </p:tgtEl>
                                      </p:cBhvr>
                                    </p:animEffect>
                                    <p:anim calcmode="lin" valueType="num">
                                      <p:cBhvr>
                                        <p:cTn id="43" dur="1000" fill="hold"/>
                                        <p:tgtEl>
                                          <p:spTgt spid="11"/>
                                        </p:tgtEl>
                                        <p:attrNameLst>
                                          <p:attrName>ppt_x</p:attrName>
                                        </p:attrNameLst>
                                      </p:cBhvr>
                                      <p:tavLst>
                                        <p:tav tm="0">
                                          <p:val>
                                            <p:strVal val="#ppt_x"/>
                                          </p:val>
                                        </p:tav>
                                        <p:tav tm="100000">
                                          <p:val>
                                            <p:strVal val="#ppt_x"/>
                                          </p:val>
                                        </p:tav>
                                      </p:tavLst>
                                    </p:anim>
                                    <p:anim calcmode="lin" valueType="num">
                                      <p:cBhvr>
                                        <p:cTn id="4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1000"/>
                                        <p:tgtEl>
                                          <p:spTgt spid="12"/>
                                        </p:tgtEl>
                                      </p:cBhvr>
                                    </p:animEffect>
                                    <p:anim calcmode="lin" valueType="num">
                                      <p:cBhvr>
                                        <p:cTn id="50" dur="1000" fill="hold"/>
                                        <p:tgtEl>
                                          <p:spTgt spid="12"/>
                                        </p:tgtEl>
                                        <p:attrNameLst>
                                          <p:attrName>ppt_x</p:attrName>
                                        </p:attrNameLst>
                                      </p:cBhvr>
                                      <p:tavLst>
                                        <p:tav tm="0">
                                          <p:val>
                                            <p:strVal val="#ppt_x"/>
                                          </p:val>
                                        </p:tav>
                                        <p:tav tm="100000">
                                          <p:val>
                                            <p:strVal val="#ppt_x"/>
                                          </p:val>
                                        </p:tav>
                                      </p:tavLst>
                                    </p:anim>
                                    <p:anim calcmode="lin" valueType="num">
                                      <p:cBhvr>
                                        <p:cTn id="5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fade">
                                      <p:cBhvr>
                                        <p:cTn id="56" dur="1000"/>
                                        <p:tgtEl>
                                          <p:spTgt spid="13"/>
                                        </p:tgtEl>
                                      </p:cBhvr>
                                    </p:animEffect>
                                    <p:anim calcmode="lin" valueType="num">
                                      <p:cBhvr>
                                        <p:cTn id="57" dur="1000" fill="hold"/>
                                        <p:tgtEl>
                                          <p:spTgt spid="13"/>
                                        </p:tgtEl>
                                        <p:attrNameLst>
                                          <p:attrName>ppt_x</p:attrName>
                                        </p:attrNameLst>
                                      </p:cBhvr>
                                      <p:tavLst>
                                        <p:tav tm="0">
                                          <p:val>
                                            <p:strVal val="#ppt_x"/>
                                          </p:val>
                                        </p:tav>
                                        <p:tav tm="100000">
                                          <p:val>
                                            <p:strVal val="#ppt_x"/>
                                          </p:val>
                                        </p:tav>
                                      </p:tavLst>
                                    </p:anim>
                                    <p:anim calcmode="lin" valueType="num">
                                      <p:cBhvr>
                                        <p:cTn id="58"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fade">
                                      <p:cBhvr>
                                        <p:cTn id="63" dur="1000"/>
                                        <p:tgtEl>
                                          <p:spTgt spid="15"/>
                                        </p:tgtEl>
                                      </p:cBhvr>
                                    </p:animEffect>
                                    <p:anim calcmode="lin" valueType="num">
                                      <p:cBhvr>
                                        <p:cTn id="64" dur="1000" fill="hold"/>
                                        <p:tgtEl>
                                          <p:spTgt spid="15"/>
                                        </p:tgtEl>
                                        <p:attrNameLst>
                                          <p:attrName>ppt_x</p:attrName>
                                        </p:attrNameLst>
                                      </p:cBhvr>
                                      <p:tavLst>
                                        <p:tav tm="0">
                                          <p:val>
                                            <p:strVal val="#ppt_x"/>
                                          </p:val>
                                        </p:tav>
                                        <p:tav tm="100000">
                                          <p:val>
                                            <p:strVal val="#ppt_x"/>
                                          </p:val>
                                        </p:tav>
                                      </p:tavLst>
                                    </p:anim>
                                    <p:anim calcmode="lin" valueType="num">
                                      <p:cBhvr>
                                        <p:cTn id="6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P spid="9" grpId="0" animBg="1"/>
      <p:bldP spid="10" grpId="0" animBg="1"/>
      <p:bldP spid="11" grpId="0" animBg="1"/>
      <p:bldP spid="12" grpId="0" animBg="1"/>
      <p:bldP spid="13" grpId="0" animBg="1"/>
      <p:bldP spid="1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en-US" smtClean="0">
                <a:latin typeface="Times New Roman" panose="02020603050405020304" pitchFamily="18" charset="0"/>
                <a:cs typeface="Times New Roman" panose="02020603050405020304" pitchFamily="18" charset="0"/>
              </a:rPr>
              <a:t>Ví dụ</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pPr marL="514350" indent="-514350" algn="just">
              <a:buFont typeface="+mj-lt"/>
              <a:buAutoNum type="arabicPeriod"/>
            </a:pPr>
            <a:r>
              <a:rPr lang="en-US" dirty="0" smtClean="0">
                <a:latin typeface="Times New Roman" panose="02020603050405020304" pitchFamily="18" charset="0"/>
                <a:cs typeface="Times New Roman" panose="02020603050405020304" pitchFamily="18" charset="0"/>
              </a:rPr>
              <a:t>Dùng tiền gửi ngân hàng </a:t>
            </a:r>
            <a:r>
              <a:rPr lang="en-US" dirty="0" err="1" smtClean="0">
                <a:latin typeface="Times New Roman" panose="02020603050405020304" pitchFamily="18" charset="0"/>
                <a:cs typeface="Times New Roman" panose="02020603050405020304" pitchFamily="18" charset="0"/>
              </a:rPr>
              <a:t>trả</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nợ</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người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bán</a:t>
            </a:r>
            <a:r>
              <a:rPr lang="en-US" dirty="0" smtClean="0">
                <a:latin typeface="Times New Roman" panose="02020603050405020304" pitchFamily="18" charset="0"/>
                <a:cs typeface="Times New Roman" panose="02020603050405020304" pitchFamily="18" charset="0"/>
              </a:rPr>
              <a:t> 150 tr.</a:t>
            </a:r>
          </a:p>
          <a:p>
            <a:pPr marL="514350" indent="-514350" algn="just">
              <a:buFont typeface="+mj-lt"/>
              <a:buAutoNum type="arabicPeriod"/>
            </a:pPr>
            <a:r>
              <a:rPr lang="en-US" dirty="0" err="1" smtClean="0">
                <a:latin typeface="Times New Roman" panose="02020603050405020304" pitchFamily="18" charset="0"/>
                <a:cs typeface="Times New Roman" panose="02020603050405020304" pitchFamily="18" charset="0"/>
              </a:rPr>
              <a:t>Vay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ngắn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hạn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ngân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hàng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trả</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lương</a:t>
            </a:r>
            <a:r>
              <a:rPr lang="en-US" dirty="0" smtClean="0">
                <a:latin typeface="Times New Roman" panose="02020603050405020304" pitchFamily="18" charset="0"/>
                <a:cs typeface="Times New Roman" panose="02020603050405020304" pitchFamily="18" charset="0"/>
              </a:rPr>
              <a:t> người lao động 200 tr.</a:t>
            </a:r>
          </a:p>
          <a:p>
            <a:pPr marL="514350" indent="-514350" algn="just">
              <a:buFont typeface="+mj-lt"/>
              <a:buAutoNum type="arabicPeriod"/>
            </a:pPr>
            <a:r>
              <a:rPr lang="en-US" dirty="0" err="1" smtClean="0">
                <a:latin typeface="Times New Roman" panose="02020603050405020304" pitchFamily="18" charset="0"/>
                <a:cs typeface="Times New Roman" panose="02020603050405020304" pitchFamily="18" charset="0"/>
              </a:rPr>
              <a:t>Mua nguyên vật liệu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nhập</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kho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chưa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trả</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tiền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người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bán</a:t>
            </a:r>
            <a:r>
              <a:rPr lang="en-US" dirty="0" smtClean="0">
                <a:latin typeface="Times New Roman" panose="02020603050405020304" pitchFamily="18" charset="0"/>
                <a:cs typeface="Times New Roman" panose="02020603050405020304" pitchFamily="18" charset="0"/>
              </a:rPr>
              <a:t> 100 tr.</a:t>
            </a:r>
          </a:p>
          <a:p>
            <a:pPr marL="514350" indent="-514350" algn="just">
              <a:buFont typeface="+mj-lt"/>
              <a:buAutoNum type="arabicPeriod"/>
            </a:pPr>
            <a:r>
              <a:rPr lang="en-US" dirty="0" err="1" smtClean="0">
                <a:latin typeface="Times New Roman" panose="02020603050405020304" pitchFamily="18" charset="0"/>
                <a:cs typeface="Times New Roman" panose="02020603050405020304" pitchFamily="18" charset="0"/>
              </a:rPr>
              <a:t>Nhà</a:t>
            </a:r>
            <a:r>
              <a:rPr lang="en-US" dirty="0" smtClean="0">
                <a:latin typeface="Times New Roman" panose="02020603050405020304" pitchFamily="18" charset="0"/>
                <a:cs typeface="Times New Roman" panose="02020603050405020304" pitchFamily="18" charset="0"/>
              </a:rPr>
              <a:t> </a:t>
            </a:r>
            <a:r>
              <a:rPr lang="en-US" err="1" smtClean="0">
                <a:latin typeface="Times New Roman" panose="02020603050405020304" pitchFamily="18" charset="0"/>
                <a:cs typeface="Times New Roman" panose="02020603050405020304" pitchFamily="18" charset="0"/>
              </a:rPr>
              <a:t>nước</a:t>
            </a:r>
            <a:r>
              <a:rPr lang="en-US" smtClean="0">
                <a:latin typeface="Times New Roman" panose="02020603050405020304" pitchFamily="18" charset="0"/>
                <a:cs typeface="Times New Roman" panose="02020603050405020304" pitchFamily="18" charset="0"/>
              </a:rPr>
              <a:t> cấp vốn kinh doanh cho </a:t>
            </a:r>
            <a:r>
              <a:rPr lang="en-US" dirty="0" smtClean="0">
                <a:latin typeface="Times New Roman" panose="02020603050405020304" pitchFamily="18" charset="0"/>
                <a:cs typeface="Times New Roman" panose="02020603050405020304" pitchFamily="18" charset="0"/>
              </a:rPr>
              <a:t>DN 1 tài sản cố định hữu hình </a:t>
            </a:r>
            <a:r>
              <a:rPr lang="en-US" dirty="0" err="1" smtClean="0">
                <a:latin typeface="Times New Roman" panose="02020603050405020304" pitchFamily="18" charset="0"/>
                <a:cs typeface="Times New Roman" panose="02020603050405020304" pitchFamily="18" charset="0"/>
              </a:rPr>
              <a:t>trị</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giá</a:t>
            </a:r>
            <a:r>
              <a:rPr lang="en-US" dirty="0" smtClean="0">
                <a:latin typeface="Times New Roman" panose="02020603050405020304" pitchFamily="18" charset="0"/>
                <a:cs typeface="Times New Roman" panose="02020603050405020304" pitchFamily="18" charset="0"/>
              </a:rPr>
              <a:t> 300 tr.</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79792" cy="1143000"/>
          </a:xfrm>
          <a:solidFill>
            <a:schemeClr val="accent2">
              <a:lumMod val="20000"/>
              <a:lumOff val="80000"/>
            </a:schemeClr>
          </a:solidFill>
        </p:spPr>
        <p:style>
          <a:lnRef idx="3">
            <a:schemeClr val="lt1"/>
          </a:lnRef>
          <a:fillRef idx="1">
            <a:schemeClr val="accent3"/>
          </a:fillRef>
          <a:effectRef idx="1">
            <a:schemeClr val="accent3"/>
          </a:effectRef>
          <a:fontRef idx="minor">
            <a:schemeClr val="lt1"/>
          </a:fontRef>
        </p:style>
        <p:txBody>
          <a:bodyPr>
            <a:normAutofit/>
          </a:bodyPr>
          <a:lstStyle/>
          <a:p>
            <a:r>
              <a:rPr lang="en-US" dirty="0" smtClean="0">
                <a:solidFill>
                  <a:sysClr val="windowText" lastClr="000000"/>
                </a:solidFill>
                <a:latin typeface="Times New Roman" panose="02020603050405020304" pitchFamily="18" charset="0"/>
                <a:cs typeface="Times New Roman" panose="02020603050405020304" pitchFamily="18" charset="0"/>
              </a:rPr>
              <a:t>2.2.2 </a:t>
            </a:r>
            <a:r>
              <a:rPr lang="en-US" dirty="0" err="1" smtClean="0">
                <a:solidFill>
                  <a:sysClr val="windowText" lastClr="000000"/>
                </a:solidFill>
                <a:latin typeface="Times New Roman" panose="02020603050405020304" pitchFamily="18" charset="0"/>
                <a:cs typeface="Times New Roman" panose="02020603050405020304" pitchFamily="18" charset="0"/>
              </a:rPr>
              <a:t>Các</a:t>
            </a:r>
            <a:r>
              <a:rPr lang="en-US" dirty="0" smtClean="0">
                <a:solidFill>
                  <a:sysClr val="windowText" lastClr="000000"/>
                </a:solidFill>
                <a:latin typeface="Times New Roman" panose="02020603050405020304" pitchFamily="18" charset="0"/>
                <a:cs typeface="Times New Roman" panose="02020603050405020304" pitchFamily="18" charset="0"/>
              </a:rPr>
              <a:t> </a:t>
            </a:r>
            <a:r>
              <a:rPr lang="en-US" dirty="0" err="1" smtClean="0">
                <a:solidFill>
                  <a:sysClr val="windowText" lastClr="000000"/>
                </a:solidFill>
                <a:latin typeface="Times New Roman" panose="02020603050405020304" pitchFamily="18" charset="0"/>
                <a:cs typeface="Times New Roman" panose="02020603050405020304" pitchFamily="18" charset="0"/>
              </a:rPr>
              <a:t>loại</a:t>
            </a:r>
            <a:r>
              <a:rPr lang="en-US" dirty="0" smtClean="0">
                <a:solidFill>
                  <a:sysClr val="windowText" lastClr="000000"/>
                </a:solidFill>
                <a:latin typeface="Times New Roman" panose="02020603050405020304" pitchFamily="18" charset="0"/>
                <a:cs typeface="Times New Roman" panose="02020603050405020304" pitchFamily="18" charset="0"/>
              </a:rPr>
              <a:t> </a:t>
            </a:r>
            <a:r>
              <a:rPr lang="en-US" dirty="0" err="1" smtClean="0">
                <a:solidFill>
                  <a:sysClr val="windowText" lastClr="000000"/>
                </a:solidFill>
                <a:latin typeface="Times New Roman" panose="02020603050405020304" pitchFamily="18" charset="0"/>
                <a:cs typeface="Times New Roman" panose="02020603050405020304" pitchFamily="18" charset="0"/>
              </a:rPr>
              <a:t>định</a:t>
            </a:r>
            <a:r>
              <a:rPr lang="en-US" dirty="0" smtClean="0">
                <a:solidFill>
                  <a:sysClr val="windowText" lastClr="000000"/>
                </a:solidFill>
                <a:latin typeface="Times New Roman" panose="02020603050405020304" pitchFamily="18" charset="0"/>
                <a:cs typeface="Times New Roman" panose="02020603050405020304" pitchFamily="18" charset="0"/>
              </a:rPr>
              <a:t> </a:t>
            </a:r>
            <a:r>
              <a:rPr lang="en-US" dirty="0" err="1" smtClean="0">
                <a:solidFill>
                  <a:sysClr val="windowText" lastClr="000000"/>
                </a:solidFill>
                <a:latin typeface="Times New Roman" panose="02020603050405020304" pitchFamily="18" charset="0"/>
                <a:cs typeface="Times New Roman" panose="02020603050405020304" pitchFamily="18" charset="0"/>
              </a:rPr>
              <a:t>khoản</a:t>
            </a:r>
            <a:r>
              <a:rPr lang="en-US" dirty="0" smtClean="0">
                <a:solidFill>
                  <a:sysClr val="windowText" lastClr="000000"/>
                </a:solidFill>
                <a:latin typeface="Times New Roman" panose="02020603050405020304" pitchFamily="18" charset="0"/>
                <a:cs typeface="Times New Roman" panose="02020603050405020304" pitchFamily="18" charset="0"/>
              </a:rPr>
              <a:t>:</a:t>
            </a:r>
            <a:endParaRPr lang="en-US" dirty="0">
              <a:solidFill>
                <a:sysClr val="windowText" lastClr="000000"/>
              </a:solidFill>
              <a:latin typeface="Times New Roman" panose="02020603050405020304" pitchFamily="18" charset="0"/>
              <a:cs typeface="Times New Roman" panose="02020603050405020304" pitchFamily="18" charset="0"/>
            </a:endParaRPr>
          </a:p>
        </p:txBody>
      </p:sp>
      <p:graphicFrame>
        <p:nvGraphicFramePr>
          <p:cNvPr id="6" name="Content Placeholder 5"/>
          <p:cNvGraphicFramePr>
            <a:graphicFrameLocks noGrp="1"/>
          </p:cNvGraphicFramePr>
          <p:nvPr>
            <p:ph idx="1"/>
          </p:nvPr>
        </p:nvGraphicFramePr>
        <p:xfrm>
          <a:off x="990600" y="1524000"/>
          <a:ext cx="8001000" cy="4267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381000"/>
            <a:ext cx="7498080" cy="1143000"/>
          </a:xfrm>
        </p:spPr>
        <p:txBody>
          <a:bodyPr/>
          <a:lstStyle/>
          <a:p>
            <a:r>
              <a:rPr lang="en-US" dirty="0" err="1" smtClean="0">
                <a:latin typeface="Times New Roman" panose="02020603050405020304" pitchFamily="18" charset="0"/>
                <a:cs typeface="Times New Roman" panose="02020603050405020304" pitchFamily="18" charset="0"/>
              </a:rPr>
              <a:t>Ví</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dụ</a:t>
            </a:r>
            <a:endParaRPr lang="en-US" dirty="0">
              <a:latin typeface="Times New Roman" panose="02020603050405020304" pitchFamily="18" charset="0"/>
              <a:cs typeface="Times New Roman" panose="02020603050405020304" pitchFamily="18" charset="0"/>
            </a:endParaRPr>
          </a:p>
        </p:txBody>
      </p:sp>
      <p:graphicFrame>
        <p:nvGraphicFramePr>
          <p:cNvPr id="4" name="Content Placeholder 3"/>
          <p:cNvGraphicFramePr>
            <a:graphicFrameLocks noGrp="1"/>
          </p:cNvGraphicFramePr>
          <p:nvPr>
            <p:ph idx="1"/>
          </p:nvPr>
        </p:nvGraphicFramePr>
        <p:xfrm>
          <a:off x="1120140" y="819150"/>
          <a:ext cx="8001000" cy="5923280"/>
        </p:xfrm>
        <a:graphic>
          <a:graphicData uri="http://schemas.openxmlformats.org/drawingml/2006/table">
            <a:tbl>
              <a:tblPr firstRow="1" bandRow="1">
                <a:tableStyleId>{00A15C55-8517-42AA-B614-E9B94910E393}</a:tableStyleId>
              </a:tblPr>
              <a:tblGrid>
                <a:gridCol w="4000500"/>
                <a:gridCol w="4000500"/>
              </a:tblGrid>
              <a:tr h="535305">
                <a:tc>
                  <a:txBody>
                    <a:bodyPr/>
                    <a:lstStyle/>
                    <a:p>
                      <a:pPr algn="ctr"/>
                      <a:r>
                        <a:rPr lang="en-US" sz="2800" dirty="0" err="1" smtClean="0">
                          <a:latin typeface="Times New Roman" panose="02020603050405020304" pitchFamily="18" charset="0"/>
                          <a:cs typeface="Times New Roman" panose="02020603050405020304" pitchFamily="18" charset="0"/>
                        </a:rPr>
                        <a:t>Định</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khoản</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giản</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đơn</a:t>
                      </a:r>
                      <a:endParaRPr lang="en-US" sz="2800" dirty="0">
                        <a:latin typeface="Times New Roman" panose="02020603050405020304" pitchFamily="18" charset="0"/>
                        <a:cs typeface="Times New Roman" panose="02020603050405020304" pitchFamily="18" charset="0"/>
                      </a:endParaRPr>
                    </a:p>
                  </a:txBody>
                  <a:tcPr/>
                </a:tc>
                <a:tc>
                  <a:txBody>
                    <a:bodyPr/>
                    <a:lstStyle/>
                    <a:p>
                      <a:pPr algn="ctr"/>
                      <a:r>
                        <a:rPr lang="en-US" sz="2800" dirty="0" err="1" smtClean="0">
                          <a:latin typeface="Times New Roman" panose="02020603050405020304" pitchFamily="18" charset="0"/>
                          <a:cs typeface="Times New Roman" panose="02020603050405020304" pitchFamily="18" charset="0"/>
                        </a:rPr>
                        <a:t>Định</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khoản</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phức</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tạp</a:t>
                      </a:r>
                      <a:endParaRPr lang="en-US" sz="2800" dirty="0">
                        <a:latin typeface="Times New Roman" panose="02020603050405020304" pitchFamily="18" charset="0"/>
                        <a:cs typeface="Times New Roman" panose="02020603050405020304" pitchFamily="18" charset="0"/>
                      </a:endParaRPr>
                    </a:p>
                  </a:txBody>
                  <a:tcPr/>
                </a:tc>
              </a:tr>
              <a:tr h="5387975">
                <a:tc>
                  <a:txBody>
                    <a:bodyPr/>
                    <a:lstStyle/>
                    <a:p>
                      <a:pPr marL="514350" indent="-514350" algn="l">
                        <a:buAutoNum type="arabicPeriod"/>
                      </a:pPr>
                      <a:r>
                        <a:rPr lang="en-US" sz="2800" dirty="0" err="1" smtClean="0">
                          <a:latin typeface="Times New Roman" panose="02020603050405020304" pitchFamily="18" charset="0"/>
                          <a:cs typeface="Times New Roman" panose="02020603050405020304" pitchFamily="18" charset="0"/>
                        </a:rPr>
                        <a:t>Mua</a:t>
                      </a:r>
                      <a:r>
                        <a:rPr lang="en-US" sz="2800" dirty="0" smtClean="0">
                          <a:latin typeface="Times New Roman" panose="02020603050405020304" pitchFamily="18" charset="0"/>
                          <a:cs typeface="Times New Roman" panose="02020603050405020304" pitchFamily="18" charset="0"/>
                        </a:rPr>
                        <a:t> NVL </a:t>
                      </a:r>
                      <a:r>
                        <a:rPr lang="en-US" sz="2800" dirty="0" err="1" smtClean="0">
                          <a:latin typeface="Times New Roman" panose="02020603050405020304" pitchFamily="18" charset="0"/>
                          <a:cs typeface="Times New Roman" panose="02020603050405020304" pitchFamily="18" charset="0"/>
                        </a:rPr>
                        <a:t>chưa</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trả</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tiền</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người</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bán</a:t>
                      </a:r>
                      <a:r>
                        <a:rPr lang="en-US" sz="2800" baseline="0" dirty="0" smtClean="0">
                          <a:latin typeface="Times New Roman" panose="02020603050405020304" pitchFamily="18" charset="0"/>
                          <a:cs typeface="Times New Roman" panose="02020603050405020304" pitchFamily="18" charset="0"/>
                        </a:rPr>
                        <a:t> 50 tr.</a:t>
                      </a:r>
                    </a:p>
                    <a:p>
                      <a:pPr marL="514350" indent="-514350" algn="l">
                        <a:buAutoNum type="arabicPeriod"/>
                      </a:pPr>
                      <a:r>
                        <a:rPr lang="en-US" sz="2800" baseline="0" dirty="0" err="1" smtClean="0">
                          <a:latin typeface="Times New Roman" panose="02020603050405020304" pitchFamily="18" charset="0"/>
                          <a:cs typeface="Times New Roman" panose="02020603050405020304" pitchFamily="18" charset="0"/>
                        </a:rPr>
                        <a:t>Thanh</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toán</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cho</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người</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bán</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bằng</a:t>
                      </a:r>
                      <a:r>
                        <a:rPr lang="en-US" sz="2800" baseline="0" dirty="0" smtClean="0">
                          <a:latin typeface="Times New Roman" panose="02020603050405020304" pitchFamily="18" charset="0"/>
                          <a:cs typeface="Times New Roman" panose="02020603050405020304" pitchFamily="18" charset="0"/>
                        </a:rPr>
                        <a:t> chuyển khoản 50 tr.</a:t>
                      </a:r>
                    </a:p>
                    <a:p>
                      <a:pPr marL="514350" indent="-514350" algn="l">
                        <a:buAutoNum type="arabicPeriod"/>
                      </a:pPr>
                      <a:r>
                        <a:rPr lang="en-US" sz="2800" baseline="0" dirty="0" err="1" smtClean="0">
                          <a:latin typeface="Times New Roman" panose="02020603050405020304" pitchFamily="18" charset="0"/>
                          <a:cs typeface="Times New Roman" panose="02020603050405020304" pitchFamily="18" charset="0"/>
                        </a:rPr>
                        <a:t>Dùng</a:t>
                      </a:r>
                      <a:r>
                        <a:rPr lang="en-US" sz="2800" baseline="0" dirty="0" smtClean="0">
                          <a:latin typeface="Times New Roman" panose="02020603050405020304" pitchFamily="18" charset="0"/>
                          <a:cs typeface="Times New Roman" panose="02020603050405020304" pitchFamily="18" charset="0"/>
                        </a:rPr>
                        <a:t> Lợi nhuận chưa phân phối </a:t>
                      </a:r>
                      <a:r>
                        <a:rPr lang="en-US" sz="2800" baseline="0" dirty="0" err="1" smtClean="0">
                          <a:latin typeface="Times New Roman" panose="02020603050405020304" pitchFamily="18" charset="0"/>
                          <a:cs typeface="Times New Roman" panose="02020603050405020304" pitchFamily="18" charset="0"/>
                        </a:rPr>
                        <a:t>bổ</a:t>
                      </a:r>
                      <a:r>
                        <a:rPr lang="en-US" sz="2800" baseline="0" dirty="0" smtClean="0">
                          <a:latin typeface="Times New Roman" panose="02020603050405020304" pitchFamily="18" charset="0"/>
                          <a:cs typeface="Times New Roman" panose="02020603050405020304" pitchFamily="18" charset="0"/>
                        </a:rPr>
                        <a:t> sung nguồn vốn kinh doanh 30 tr.</a:t>
                      </a:r>
                      <a:endParaRPr lang="en-US" sz="2800" dirty="0">
                        <a:latin typeface="Times New Roman" panose="02020603050405020304" pitchFamily="18" charset="0"/>
                        <a:cs typeface="Times New Roman" panose="02020603050405020304" pitchFamily="18" charset="0"/>
                      </a:endParaRPr>
                    </a:p>
                  </a:txBody>
                  <a:tcPr/>
                </a:tc>
                <a:tc>
                  <a:txBody>
                    <a:bodyPr/>
                    <a:lstStyle/>
                    <a:p>
                      <a:pPr indent="0" algn="l">
                        <a:buNone/>
                      </a:pPr>
                      <a:r>
                        <a:rPr lang="en-US" sz="2800" dirty="0" err="1" smtClean="0">
                          <a:latin typeface="Times New Roman" panose="02020603050405020304" pitchFamily="18" charset="0"/>
                          <a:cs typeface="Times New Roman" panose="02020603050405020304" pitchFamily="18" charset="0"/>
                        </a:rPr>
                        <a:t>4. Mua</a:t>
                      </a:r>
                      <a:r>
                        <a:rPr lang="en-US" sz="2800" dirty="0" smtClean="0">
                          <a:latin typeface="Times New Roman" panose="02020603050405020304" pitchFamily="18" charset="0"/>
                          <a:cs typeface="Times New Roman" panose="02020603050405020304" pitchFamily="18" charset="0"/>
                        </a:rPr>
                        <a:t> NVL 100 </a:t>
                      </a:r>
                      <a:r>
                        <a:rPr lang="en-US" sz="2800" dirty="0" err="1" smtClean="0">
                          <a:latin typeface="Times New Roman" panose="02020603050405020304" pitchFamily="18" charset="0"/>
                          <a:cs typeface="Times New Roman" panose="02020603050405020304" pitchFamily="18" charset="0"/>
                        </a:rPr>
                        <a:t>tr</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trong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đó</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trả</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bằng</a:t>
                      </a:r>
                      <a:r>
                        <a:rPr lang="en-US" sz="2800" baseline="0" dirty="0" smtClean="0">
                          <a:latin typeface="Times New Roman" panose="02020603050405020304" pitchFamily="18" charset="0"/>
                          <a:cs typeface="Times New Roman" panose="02020603050405020304" pitchFamily="18" charset="0"/>
                        </a:rPr>
                        <a:t> CK 60 </a:t>
                      </a:r>
                      <a:r>
                        <a:rPr lang="en-US" sz="2800" baseline="0" dirty="0" err="1" smtClean="0">
                          <a:latin typeface="Times New Roman" panose="02020603050405020304" pitchFamily="18" charset="0"/>
                          <a:cs typeface="Times New Roman" panose="02020603050405020304" pitchFamily="18" charset="0"/>
                        </a:rPr>
                        <a:t>tr</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nợ</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lại</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người</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bán</a:t>
                      </a:r>
                      <a:r>
                        <a:rPr lang="en-US" sz="2800" baseline="0" dirty="0" smtClean="0">
                          <a:latin typeface="Times New Roman" panose="02020603050405020304" pitchFamily="18" charset="0"/>
                          <a:cs typeface="Times New Roman" panose="02020603050405020304" pitchFamily="18" charset="0"/>
                        </a:rPr>
                        <a:t> 40 tr.</a:t>
                      </a:r>
                    </a:p>
                    <a:p>
                      <a:pPr indent="0" algn="l">
                        <a:buNone/>
                      </a:pPr>
                      <a:r>
                        <a:rPr lang="en-US" sz="2800" baseline="0" dirty="0" err="1" smtClean="0">
                          <a:latin typeface="Times New Roman" panose="02020603050405020304" pitchFamily="18" charset="0"/>
                          <a:cs typeface="Times New Roman" panose="02020603050405020304" pitchFamily="18" charset="0"/>
                        </a:rPr>
                        <a:t>5. Trả</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nợ</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người</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bán</a:t>
                      </a:r>
                      <a:r>
                        <a:rPr lang="en-US" sz="2800" baseline="0" dirty="0" smtClean="0">
                          <a:latin typeface="Times New Roman" panose="02020603050405020304" pitchFamily="18" charset="0"/>
                          <a:cs typeface="Times New Roman" panose="02020603050405020304" pitchFamily="18" charset="0"/>
                        </a:rPr>
                        <a:t> 20 </a:t>
                      </a:r>
                      <a:r>
                        <a:rPr lang="en-US" sz="2800" baseline="0" dirty="0" err="1" smtClean="0">
                          <a:latin typeface="Times New Roman" panose="02020603050405020304" pitchFamily="18" charset="0"/>
                          <a:cs typeface="Times New Roman" panose="02020603050405020304" pitchFamily="18" charset="0"/>
                        </a:rPr>
                        <a:t>tr</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bằng</a:t>
                      </a:r>
                      <a:r>
                        <a:rPr lang="en-US" sz="2800" baseline="0" dirty="0" smtClean="0">
                          <a:latin typeface="Times New Roman" panose="02020603050405020304" pitchFamily="18" charset="0"/>
                          <a:cs typeface="Times New Roman" panose="02020603050405020304" pitchFamily="18" charset="0"/>
                        </a:rPr>
                        <a:t> CK, 20 </a:t>
                      </a:r>
                      <a:r>
                        <a:rPr lang="en-US" sz="2800" baseline="0" dirty="0" err="1" smtClean="0">
                          <a:latin typeface="Times New Roman" panose="02020603050405020304" pitchFamily="18" charset="0"/>
                          <a:cs typeface="Times New Roman" panose="02020603050405020304" pitchFamily="18" charset="0"/>
                        </a:rPr>
                        <a:t>tr</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bằng</a:t>
                      </a:r>
                      <a:r>
                        <a:rPr lang="en-US" sz="2800" baseline="0" dirty="0" smtClean="0">
                          <a:latin typeface="Times New Roman" panose="02020603050405020304" pitchFamily="18" charset="0"/>
                          <a:cs typeface="Times New Roman" panose="02020603050405020304" pitchFamily="18" charset="0"/>
                        </a:rPr>
                        <a:t> TM.</a:t>
                      </a:r>
                    </a:p>
                    <a:p>
                      <a:pPr indent="0" algn="l">
                        <a:buNone/>
                      </a:pPr>
                      <a:r>
                        <a:rPr lang="en-US" sz="2800" baseline="0" dirty="0" err="1" smtClean="0">
                          <a:latin typeface="Times New Roman" panose="02020603050405020304" pitchFamily="18" charset="0"/>
                          <a:cs typeface="Times New Roman" panose="02020603050405020304" pitchFamily="18" charset="0"/>
                        </a:rPr>
                        <a:t>6. Bán</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hàng</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thu</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bằng</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tiền</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mặt</a:t>
                      </a:r>
                      <a:r>
                        <a:rPr lang="en-US" sz="2800" baseline="0" dirty="0" smtClean="0">
                          <a:latin typeface="Times New Roman" panose="02020603050405020304" pitchFamily="18" charset="0"/>
                          <a:cs typeface="Times New Roman" panose="02020603050405020304" pitchFamily="18" charset="0"/>
                        </a:rPr>
                        <a:t> 11 </a:t>
                      </a:r>
                      <a:r>
                        <a:rPr lang="en-US" sz="2800" baseline="0" dirty="0" err="1" smtClean="0">
                          <a:latin typeface="Times New Roman" panose="02020603050405020304" pitchFamily="18" charset="0"/>
                          <a:cs typeface="Times New Roman" panose="02020603050405020304" pitchFamily="18" charset="0"/>
                        </a:rPr>
                        <a:t>tr</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trong</a:t>
                      </a:r>
                      <a:r>
                        <a:rPr lang="en-US" sz="2800" baseline="0" dirty="0" smtClean="0">
                          <a:latin typeface="Times New Roman" panose="02020603050405020304" pitchFamily="18" charset="0"/>
                          <a:cs typeface="Times New Roman" panose="02020603050405020304" pitchFamily="18" charset="0"/>
                        </a:rPr>
                        <a:t> </a:t>
                      </a:r>
                      <a:r>
                        <a:rPr lang="vi-VN" sz="2800" baseline="0" dirty="0" smtClean="0">
                          <a:latin typeface="Times New Roman" panose="02020603050405020304" pitchFamily="18" charset="0"/>
                          <a:cs typeface="Times New Roman" panose="02020603050405020304" pitchFamily="18" charset="0"/>
                        </a:rPr>
                        <a:t>đó</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doanh</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thu</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bán</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hàng</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là</a:t>
                      </a:r>
                      <a:r>
                        <a:rPr lang="en-US" sz="2800" baseline="0" dirty="0" smtClean="0">
                          <a:latin typeface="Times New Roman" panose="02020603050405020304" pitchFamily="18" charset="0"/>
                          <a:cs typeface="Times New Roman" panose="02020603050405020304" pitchFamily="18" charset="0"/>
                        </a:rPr>
                        <a:t> 10 </a:t>
                      </a:r>
                      <a:r>
                        <a:rPr lang="en-US" sz="2800" baseline="0" dirty="0" err="1" smtClean="0">
                          <a:latin typeface="Times New Roman" panose="02020603050405020304" pitchFamily="18" charset="0"/>
                          <a:cs typeface="Times New Roman" panose="02020603050405020304" pitchFamily="18" charset="0"/>
                        </a:rPr>
                        <a:t>tr</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thuế</a:t>
                      </a:r>
                      <a:r>
                        <a:rPr lang="en-US" sz="2800" baseline="0" dirty="0" smtClean="0">
                          <a:latin typeface="Times New Roman" panose="02020603050405020304" pitchFamily="18" charset="0"/>
                          <a:cs typeface="Times New Roman" panose="02020603050405020304" pitchFamily="18" charset="0"/>
                        </a:rPr>
                        <a:t> GTGT </a:t>
                      </a:r>
                      <a:r>
                        <a:rPr lang="vi-VN" sz="2800" baseline="0" dirty="0" smtClean="0">
                          <a:latin typeface="Times New Roman" panose="02020603050405020304" pitchFamily="18" charset="0"/>
                          <a:cs typeface="Times New Roman" panose="02020603050405020304" pitchFamily="18" charset="0"/>
                        </a:rPr>
                        <a:t>đầu</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ra</a:t>
                      </a:r>
                      <a:r>
                        <a:rPr lang="en-US" sz="2800" baseline="0" dirty="0" smtClean="0">
                          <a:latin typeface="Times New Roman" panose="02020603050405020304" pitchFamily="18" charset="0"/>
                          <a:cs typeface="Times New Roman" panose="02020603050405020304" pitchFamily="18" charset="0"/>
                        </a:rPr>
                        <a:t> </a:t>
                      </a:r>
                      <a:r>
                        <a:rPr lang="en-US" sz="2800" baseline="0" dirty="0" err="1" smtClean="0">
                          <a:latin typeface="Times New Roman" panose="02020603050405020304" pitchFamily="18" charset="0"/>
                          <a:cs typeface="Times New Roman" panose="02020603050405020304" pitchFamily="18" charset="0"/>
                        </a:rPr>
                        <a:t>là</a:t>
                      </a:r>
                      <a:r>
                        <a:rPr lang="en-US" sz="2800" baseline="0" dirty="0" smtClean="0">
                          <a:latin typeface="Times New Roman" panose="02020603050405020304" pitchFamily="18" charset="0"/>
                          <a:cs typeface="Times New Roman" panose="02020603050405020304" pitchFamily="18" charset="0"/>
                        </a:rPr>
                        <a:t> 1tr. </a:t>
                      </a:r>
                      <a:endParaRPr lang="en-US" sz="2800" dirty="0">
                        <a:latin typeface="Times New Roman" panose="02020603050405020304" pitchFamily="18" charset="0"/>
                        <a:cs typeface="Times New Roman" panose="02020603050405020304" pitchFamily="18" charset="0"/>
                      </a:endParaRPr>
                    </a:p>
                  </a:txBody>
                  <a:tcPr/>
                </a:tc>
              </a:tr>
            </a:tbl>
          </a:graphicData>
        </a:graphic>
      </p:graphicFrame>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en-US" dirty="0" err="1" smtClean="0">
                <a:latin typeface="Times New Roman" panose="02020603050405020304" pitchFamily="18" charset="0"/>
                <a:cs typeface="Times New Roman" panose="02020603050405020304" pitchFamily="18" charset="0"/>
              </a:rPr>
              <a:t>Nhận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xét</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pPr algn="just"/>
            <a:r>
              <a:rPr lang="en-US" dirty="0" smtClean="0">
                <a:latin typeface="Times New Roman" panose="02020603050405020304" pitchFamily="18" charset="0"/>
                <a:cs typeface="Times New Roman" panose="02020603050405020304" pitchFamily="18" charset="0"/>
              </a:rPr>
              <a:t>ĐK </a:t>
            </a:r>
            <a:r>
              <a:rPr lang="en-US" dirty="0" err="1" smtClean="0">
                <a:latin typeface="Times New Roman" panose="02020603050405020304" pitchFamily="18" charset="0"/>
                <a:cs typeface="Times New Roman" panose="02020603050405020304" pitchFamily="18" charset="0"/>
              </a:rPr>
              <a:t>phức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tạp</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chẳng</a:t>
            </a:r>
            <a:r>
              <a:rPr lang="en-US" dirty="0" smtClean="0">
                <a:latin typeface="Times New Roman" panose="02020603050405020304" pitchFamily="18" charset="0"/>
                <a:cs typeface="Times New Roman" panose="02020603050405020304" pitchFamily="18" charset="0"/>
              </a:rPr>
              <a:t> qua </a:t>
            </a:r>
            <a:r>
              <a:rPr lang="en-US" dirty="0" err="1" smtClean="0">
                <a:latin typeface="Times New Roman" panose="02020603050405020304" pitchFamily="18" charset="0"/>
                <a:cs typeface="Times New Roman" panose="02020603050405020304" pitchFamily="18" charset="0"/>
              </a:rPr>
              <a:t>là</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sự</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gộp</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lại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của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nhiều</a:t>
            </a:r>
            <a:r>
              <a:rPr lang="en-US" dirty="0" smtClean="0">
                <a:latin typeface="Times New Roman" panose="02020603050405020304" pitchFamily="18" charset="0"/>
                <a:cs typeface="Times New Roman" panose="02020603050405020304" pitchFamily="18" charset="0"/>
              </a:rPr>
              <a:t> ĐK </a:t>
            </a:r>
            <a:r>
              <a:rPr lang="en-US" dirty="0" err="1" smtClean="0">
                <a:latin typeface="Times New Roman" panose="02020603050405020304" pitchFamily="18" charset="0"/>
                <a:cs typeface="Times New Roman" panose="02020603050405020304" pitchFamily="18" charset="0"/>
              </a:rPr>
              <a:t>giản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đơn</a:t>
            </a:r>
            <a:r>
              <a:rPr lang="en-US" dirty="0" smtClean="0">
                <a:latin typeface="Times New Roman" panose="02020603050405020304" pitchFamily="18" charset="0"/>
                <a:cs typeface="Times New Roman" panose="02020603050405020304" pitchFamily="18" charset="0"/>
              </a:rPr>
              <a:t>.</a:t>
            </a:r>
          </a:p>
          <a:p>
            <a:pPr algn="just"/>
            <a:r>
              <a:rPr lang="en-US" dirty="0" err="1" smtClean="0">
                <a:latin typeface="Times New Roman" panose="02020603050405020304" pitchFamily="18" charset="0"/>
                <a:cs typeface="Times New Roman" panose="02020603050405020304" pitchFamily="18" charset="0"/>
              </a:rPr>
              <a:t>Số</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tiền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ghi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Nợ</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luôn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bằng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số</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tiền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ghi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Có</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của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các</a:t>
            </a:r>
            <a:r>
              <a:rPr lang="en-US" dirty="0" smtClean="0">
                <a:latin typeface="Times New Roman" panose="02020603050405020304" pitchFamily="18" charset="0"/>
                <a:cs typeface="Times New Roman" panose="02020603050405020304" pitchFamily="18" charset="0"/>
              </a:rPr>
              <a:t> TK </a:t>
            </a:r>
            <a:r>
              <a:rPr lang="en-US" dirty="0" err="1" smtClean="0">
                <a:latin typeface="Times New Roman" panose="02020603050405020304" pitchFamily="18" charset="0"/>
                <a:cs typeface="Times New Roman" panose="02020603050405020304" pitchFamily="18" charset="0"/>
              </a:rPr>
              <a:t>đối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ứng</a:t>
            </a:r>
            <a:r>
              <a:rPr lang="en-US" dirty="0" smtClean="0">
                <a:latin typeface="Times New Roman" panose="02020603050405020304" pitchFamily="18" charset="0"/>
                <a:cs typeface="Times New Roman" panose="02020603050405020304" pitchFamily="18" charset="0"/>
              </a:rPr>
              <a:t>, do </a:t>
            </a:r>
            <a:r>
              <a:rPr lang="en-US" dirty="0" err="1" smtClean="0">
                <a:latin typeface="Times New Roman" panose="02020603050405020304" pitchFamily="18" charset="0"/>
                <a:cs typeface="Times New Roman" panose="02020603050405020304" pitchFamily="18" charset="0"/>
              </a:rPr>
              <a:t>đó</a:t>
            </a:r>
            <a:r>
              <a:rPr lang="en-US" dirty="0" smtClean="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p:txBody>
      </p:sp>
      <p:grpSp>
        <p:nvGrpSpPr>
          <p:cNvPr id="7" name="Group 6"/>
          <p:cNvGrpSpPr/>
          <p:nvPr/>
        </p:nvGrpSpPr>
        <p:grpSpPr>
          <a:xfrm>
            <a:off x="1527229" y="3657600"/>
            <a:ext cx="2400822" cy="2601515"/>
            <a:chOff x="3228" y="1035810"/>
            <a:chExt cx="2220515" cy="2220515"/>
          </a:xfrm>
        </p:grpSpPr>
        <p:sp>
          <p:nvSpPr>
            <p:cNvPr id="14" name="Oval 13"/>
            <p:cNvSpPr/>
            <p:nvPr/>
          </p:nvSpPr>
          <p:spPr>
            <a:xfrm>
              <a:off x="3228" y="1035810"/>
              <a:ext cx="2220515" cy="2220515"/>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5" name="Oval 4"/>
            <p:cNvSpPr/>
            <p:nvPr/>
          </p:nvSpPr>
          <p:spPr>
            <a:xfrm>
              <a:off x="328415" y="1360997"/>
              <a:ext cx="1570141" cy="157014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53340" rIns="53340" bIns="53340" numCol="1" spcCol="1270" anchor="ctr" anchorCtr="0">
              <a:noAutofit/>
            </a:bodyPr>
            <a:lstStyle/>
            <a:p>
              <a:pPr lvl="0" algn="ctr" defTabSz="1866900">
                <a:lnSpc>
                  <a:spcPct val="90000"/>
                </a:lnSpc>
                <a:spcBef>
                  <a:spcPct val="0"/>
                </a:spcBef>
                <a:spcAft>
                  <a:spcPct val="35000"/>
                </a:spcAft>
              </a:pPr>
              <a:r>
                <a:rPr lang="en-US" sz="4200" kern="1200" dirty="0" err="1" smtClean="0">
                  <a:latin typeface="Times New Roman" panose="02020603050405020304" pitchFamily="18" charset="0"/>
                  <a:cs typeface="Times New Roman" panose="02020603050405020304" pitchFamily="18" charset="0"/>
                </a:rPr>
                <a:t>Tổng</a:t>
              </a:r>
              <a:r>
                <a:rPr lang="en-US" sz="4200" kern="1200" dirty="0" smtClean="0">
                  <a:latin typeface="Times New Roman" panose="02020603050405020304" pitchFamily="18" charset="0"/>
                  <a:cs typeface="Times New Roman" panose="02020603050405020304" pitchFamily="18" charset="0"/>
                </a:rPr>
                <a:t> PS </a:t>
              </a:r>
              <a:r>
                <a:rPr lang="en-US" sz="4200" kern="1200" dirty="0" err="1" smtClean="0">
                  <a:latin typeface="Times New Roman" panose="02020603050405020304" pitchFamily="18" charset="0"/>
                  <a:cs typeface="Times New Roman" panose="02020603050405020304" pitchFamily="18" charset="0"/>
                </a:rPr>
                <a:t>Nợ</a:t>
              </a:r>
              <a:r>
                <a:rPr lang="en-US" sz="4200" kern="1200" dirty="0" smtClean="0">
                  <a:latin typeface="Times New Roman" panose="02020603050405020304" pitchFamily="18" charset="0"/>
                  <a:cs typeface="Times New Roman" panose="02020603050405020304" pitchFamily="18" charset="0"/>
                </a:rPr>
                <a:t> </a:t>
              </a:r>
              <a:r>
                <a:rPr lang="en-US" sz="4200" kern="1200" dirty="0" err="1" smtClean="0">
                  <a:latin typeface="Times New Roman" panose="02020603050405020304" pitchFamily="18" charset="0"/>
                  <a:cs typeface="Times New Roman" panose="02020603050405020304" pitchFamily="18" charset="0"/>
                </a:rPr>
                <a:t>các</a:t>
              </a:r>
              <a:r>
                <a:rPr lang="en-US" sz="4200" kern="1200" dirty="0" smtClean="0">
                  <a:latin typeface="Times New Roman" panose="02020603050405020304" pitchFamily="18" charset="0"/>
                  <a:cs typeface="Times New Roman" panose="02020603050405020304" pitchFamily="18" charset="0"/>
                </a:rPr>
                <a:t> TK</a:t>
              </a:r>
              <a:endParaRPr lang="en-US" sz="4200" kern="1200" dirty="0">
                <a:latin typeface="Times New Roman" panose="02020603050405020304" pitchFamily="18" charset="0"/>
                <a:cs typeface="Times New Roman" panose="02020603050405020304" pitchFamily="18" charset="0"/>
              </a:endParaRPr>
            </a:p>
          </p:txBody>
        </p:sp>
      </p:grpSp>
      <p:grpSp>
        <p:nvGrpSpPr>
          <p:cNvPr id="8" name="Group 7"/>
          <p:cNvGrpSpPr/>
          <p:nvPr/>
        </p:nvGrpSpPr>
        <p:grpSpPr>
          <a:xfrm>
            <a:off x="3928051" y="4151525"/>
            <a:ext cx="1287899" cy="1287899"/>
            <a:chOff x="2404050" y="1388050"/>
            <a:chExt cx="1287899" cy="1287899"/>
          </a:xfrm>
        </p:grpSpPr>
        <p:sp>
          <p:nvSpPr>
            <p:cNvPr id="12" name="Equal 11"/>
            <p:cNvSpPr/>
            <p:nvPr/>
          </p:nvSpPr>
          <p:spPr>
            <a:xfrm>
              <a:off x="2404050" y="1388050"/>
              <a:ext cx="1287899" cy="1287899"/>
            </a:xfrm>
            <a:prstGeom prst="mathEqual">
              <a:avLst/>
            </a:pr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3" name="Equal 6"/>
            <p:cNvSpPr/>
            <p:nvPr/>
          </p:nvSpPr>
          <p:spPr>
            <a:xfrm>
              <a:off x="2574761" y="1653357"/>
              <a:ext cx="946477" cy="75728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1511300">
                <a:lnSpc>
                  <a:spcPct val="90000"/>
                </a:lnSpc>
                <a:spcBef>
                  <a:spcPct val="0"/>
                </a:spcBef>
                <a:spcAft>
                  <a:spcPct val="35000"/>
                </a:spcAft>
              </a:pPr>
              <a:endParaRPr lang="en-US" sz="3400" kern="1200"/>
            </a:p>
          </p:txBody>
        </p:sp>
      </p:grpSp>
      <p:grpSp>
        <p:nvGrpSpPr>
          <p:cNvPr id="9" name="Group 8"/>
          <p:cNvGrpSpPr/>
          <p:nvPr/>
        </p:nvGrpSpPr>
        <p:grpSpPr>
          <a:xfrm>
            <a:off x="5396256" y="3685217"/>
            <a:ext cx="2452344" cy="2563183"/>
            <a:chOff x="3872255" y="921742"/>
            <a:chExt cx="2220515" cy="2220515"/>
          </a:xfrm>
        </p:grpSpPr>
        <p:sp>
          <p:nvSpPr>
            <p:cNvPr id="10" name="Oval 9"/>
            <p:cNvSpPr/>
            <p:nvPr/>
          </p:nvSpPr>
          <p:spPr>
            <a:xfrm>
              <a:off x="3872255" y="921742"/>
              <a:ext cx="2220515" cy="2220515"/>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 name="Oval 8"/>
            <p:cNvSpPr/>
            <p:nvPr/>
          </p:nvSpPr>
          <p:spPr>
            <a:xfrm>
              <a:off x="4197442" y="1246929"/>
              <a:ext cx="1570141" cy="157014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53340" rIns="53340" bIns="53340" numCol="1" spcCol="1270" anchor="ctr" anchorCtr="0">
              <a:noAutofit/>
            </a:bodyPr>
            <a:lstStyle/>
            <a:p>
              <a:pPr lvl="0" algn="ctr" defTabSz="1866900">
                <a:lnSpc>
                  <a:spcPct val="90000"/>
                </a:lnSpc>
                <a:spcBef>
                  <a:spcPct val="0"/>
                </a:spcBef>
                <a:spcAft>
                  <a:spcPct val="35000"/>
                </a:spcAft>
              </a:pPr>
              <a:r>
                <a:rPr lang="en-US" sz="4200" kern="1200" dirty="0" err="1" smtClean="0">
                  <a:latin typeface="Times New Roman" panose="02020603050405020304" pitchFamily="18" charset="0"/>
                  <a:cs typeface="Times New Roman" panose="02020603050405020304" pitchFamily="18" charset="0"/>
                </a:rPr>
                <a:t>Tổng</a:t>
              </a:r>
              <a:r>
                <a:rPr lang="en-US" sz="4200" kern="1200" dirty="0" smtClean="0">
                  <a:latin typeface="Times New Roman" panose="02020603050405020304" pitchFamily="18" charset="0"/>
                  <a:cs typeface="Times New Roman" panose="02020603050405020304" pitchFamily="18" charset="0"/>
                </a:rPr>
                <a:t> PS </a:t>
              </a:r>
              <a:r>
                <a:rPr lang="en-US" sz="4200" kern="1200" dirty="0" err="1" smtClean="0">
                  <a:latin typeface="Times New Roman" panose="02020603050405020304" pitchFamily="18" charset="0"/>
                  <a:cs typeface="Times New Roman" panose="02020603050405020304" pitchFamily="18" charset="0"/>
                </a:rPr>
                <a:t>Có</a:t>
              </a:r>
              <a:r>
                <a:rPr lang="en-US" sz="4200" kern="1200" dirty="0" smtClean="0">
                  <a:latin typeface="Times New Roman" panose="02020603050405020304" pitchFamily="18" charset="0"/>
                  <a:cs typeface="Times New Roman" panose="02020603050405020304" pitchFamily="18" charset="0"/>
                </a:rPr>
                <a:t> </a:t>
              </a:r>
              <a:r>
                <a:rPr lang="en-US" sz="4200" kern="1200" dirty="0" err="1" smtClean="0">
                  <a:latin typeface="Times New Roman" panose="02020603050405020304" pitchFamily="18" charset="0"/>
                  <a:cs typeface="Times New Roman" panose="02020603050405020304" pitchFamily="18" charset="0"/>
                </a:rPr>
                <a:t>các</a:t>
              </a:r>
              <a:r>
                <a:rPr lang="en-US" sz="4200" kern="1200" dirty="0" smtClean="0">
                  <a:latin typeface="Times New Roman" panose="02020603050405020304" pitchFamily="18" charset="0"/>
                  <a:cs typeface="Times New Roman" panose="02020603050405020304" pitchFamily="18" charset="0"/>
                </a:rPr>
                <a:t> TK</a:t>
              </a:r>
              <a:endParaRPr lang="en-US" sz="4200" kern="1200" dirty="0">
                <a:latin typeface="Times New Roman" panose="02020603050405020304" pitchFamily="18" charset="0"/>
                <a:cs typeface="Times New Roman" panose="02020603050405020304" pitchFamily="18" charset="0"/>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down)">
                                      <p:cBhvr>
                                        <p:cTn id="17" dur="500"/>
                                        <p:tgtEl>
                                          <p:spTgt spid="7"/>
                                        </p:tgtEl>
                                      </p:cBhvr>
                                    </p:animEffect>
                                  </p:childTnLst>
                                </p:cTn>
                              </p:par>
                              <p:par>
                                <p:cTn id="18" presetID="22" presetClass="entr" presetSubtype="4"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down)">
                                      <p:cBhvr>
                                        <p:cTn id="20" dur="500"/>
                                        <p:tgtEl>
                                          <p:spTgt spid="8"/>
                                        </p:tgtEl>
                                      </p:cBhvr>
                                    </p:animEffect>
                                  </p:childTnLst>
                                </p:cTn>
                              </p:par>
                              <p:par>
                                <p:cTn id="21" presetID="22" presetClass="entr" presetSubtype="4"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down)">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76200"/>
            <a:ext cx="7498080" cy="685800"/>
          </a:xfrm>
        </p:spPr>
        <p:txBody>
          <a:bodyPr>
            <a:noAutofit/>
          </a:bodyPr>
          <a:lstStyle/>
          <a:p>
            <a:r>
              <a:rPr lang="en-US" sz="4400" dirty="0" err="1" smtClean="0">
                <a:latin typeface="Times New Roman" panose="02020603050405020304" pitchFamily="18" charset="0"/>
                <a:cs typeface="Times New Roman" panose="02020603050405020304" pitchFamily="18" charset="0"/>
              </a:rPr>
              <a:t>Ví</a:t>
            </a:r>
            <a:r>
              <a:rPr lang="en-US" sz="4400" dirty="0" smtClean="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d</a:t>
            </a:r>
            <a:r>
              <a:rPr lang="en-US" sz="4400" dirty="0" err="1" smtClean="0">
                <a:latin typeface="Times New Roman" panose="02020603050405020304" pitchFamily="18" charset="0"/>
                <a:cs typeface="Times New Roman" panose="02020603050405020304" pitchFamily="18" charset="0"/>
              </a:rPr>
              <a:t>ụ</a:t>
            </a:r>
            <a:endParaRPr lang="en-US" sz="44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126901" y="762000"/>
            <a:ext cx="8001000" cy="4800600"/>
          </a:xfrm>
        </p:spPr>
        <p:txBody>
          <a:bodyPr>
            <a:noAutofit/>
          </a:bodyPr>
          <a:lstStyle/>
          <a:p>
            <a:pPr marL="0" indent="0" algn="just">
              <a:buNone/>
            </a:pPr>
            <a:r>
              <a:rPr lang="en-US" sz="2800" dirty="0" smtClean="0">
                <a:solidFill>
                  <a:srgbClr val="000000"/>
                </a:solidFill>
                <a:latin typeface="Times New Roman" panose="02020603050405020304" pitchFamily="18" charset="0"/>
                <a:cs typeface="Times New Roman" panose="02020603050405020304" pitchFamily="18" charset="0"/>
              </a:rPr>
              <a:t>    </a:t>
            </a:r>
            <a:r>
              <a:rPr lang="en-US" sz="2800">
                <a:solidFill>
                  <a:srgbClr val="000000"/>
                </a:solidFill>
                <a:latin typeface="Times New Roman" panose="02020603050405020304" pitchFamily="18" charset="0"/>
                <a:cs typeface="Times New Roman" panose="02020603050405020304" pitchFamily="18" charset="0"/>
              </a:rPr>
              <a:t>Định khoản các nghiệp vụ kinh  tế phát sinh trong tháng 03 năm N</a:t>
            </a:r>
          </a:p>
          <a:p>
            <a:pPr marL="0" indent="0" algn="just">
              <a:buNone/>
            </a:pPr>
            <a:r>
              <a:rPr lang="en-US" sz="2800">
                <a:solidFill>
                  <a:srgbClr val="000000"/>
                </a:solidFill>
                <a:latin typeface="Times New Roman" panose="02020603050405020304" pitchFamily="18" charset="0"/>
                <a:cs typeface="Times New Roman" panose="02020603050405020304" pitchFamily="18" charset="0"/>
              </a:rPr>
              <a:t>1.Doanh nghiệp dùng tiền mặt gửi vào ngân hàng  50.000.000 đồng</a:t>
            </a:r>
          </a:p>
          <a:p>
            <a:pPr marL="0" indent="0" algn="just">
              <a:buNone/>
            </a:pPr>
            <a:r>
              <a:rPr lang="en-US" sz="2800">
                <a:solidFill>
                  <a:srgbClr val="000000"/>
                </a:solidFill>
                <a:latin typeface="Times New Roman" panose="02020603050405020304" pitchFamily="18" charset="0"/>
                <a:cs typeface="Times New Roman" panose="02020603050405020304" pitchFamily="18" charset="0"/>
              </a:rPr>
              <a:t>2.Mua hàng hóa A của khách hàng B với số tiền phải thanh tóan l.200.000.000 đồng. Doanh nghiệp trả tiền mặt 30% số còn lại trả bằng tiền gửi ngân hàng.</a:t>
            </a:r>
          </a:p>
          <a:p>
            <a:pPr marL="0" indent="0" algn="just">
              <a:buNone/>
            </a:pPr>
            <a:r>
              <a:rPr lang="en-US" sz="2800">
                <a:solidFill>
                  <a:srgbClr val="000000"/>
                </a:solidFill>
                <a:latin typeface="Times New Roman" panose="02020603050405020304" pitchFamily="18" charset="0"/>
                <a:cs typeface="Times New Roman" panose="02020603050405020304" pitchFamily="18" charset="0"/>
              </a:rPr>
              <a:t>3.Mua công cụ dụng cụ bằng tiền vay ngân hàng 150.000.000 đồng.</a:t>
            </a:r>
          </a:p>
          <a:p>
            <a:pPr marL="0" indent="0" algn="just">
              <a:buNone/>
            </a:pPr>
            <a:endParaRPr lang="en-US" sz="2800">
              <a:solidFill>
                <a:srgbClr val="00000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Ví dụ:</a:t>
            </a:r>
          </a:p>
        </p:txBody>
      </p:sp>
      <p:sp>
        <p:nvSpPr>
          <p:cNvPr id="3" name="Content Placeholder 2"/>
          <p:cNvSpPr>
            <a:spLocks noGrp="1"/>
          </p:cNvSpPr>
          <p:nvPr>
            <p:ph idx="1"/>
          </p:nvPr>
        </p:nvSpPr>
        <p:spPr>
          <a:xfrm>
            <a:off x="1435608" y="1295400"/>
            <a:ext cx="7498080" cy="5410200"/>
          </a:xfrm>
        </p:spPr>
        <p:txBody>
          <a:bodyPr>
            <a:normAutofit fontScale="87500" lnSpcReduction="20000"/>
          </a:bodyPr>
          <a:lstStyle/>
          <a:p>
            <a:pPr marL="0" indent="0" algn="just">
              <a:buNone/>
            </a:pPr>
            <a:r>
              <a:rPr lang="en-US">
                <a:solidFill>
                  <a:srgbClr val="000000"/>
                </a:solidFill>
                <a:latin typeface="Times New Roman" panose="02020603050405020304" pitchFamily="18" charset="0"/>
                <a:cs typeface="Times New Roman" panose="02020603050405020304" pitchFamily="18" charset="0"/>
                <a:sym typeface="+mn-ea"/>
              </a:rPr>
              <a:t>4.Doanh nghiệp bán hàng chịu cho ông C là 500.000.000 đồng.</a:t>
            </a:r>
            <a:endParaRPr lang="en-US">
              <a:solidFill>
                <a:srgbClr val="000000"/>
              </a:solidFill>
              <a:latin typeface="Times New Roman" panose="02020603050405020304" pitchFamily="18" charset="0"/>
              <a:cs typeface="Times New Roman" panose="02020603050405020304" pitchFamily="18" charset="0"/>
            </a:endParaRPr>
          </a:p>
          <a:p>
            <a:pPr marL="0" indent="0" algn="just">
              <a:buNone/>
            </a:pPr>
            <a:r>
              <a:rPr lang="en-US">
                <a:solidFill>
                  <a:srgbClr val="000000"/>
                </a:solidFill>
                <a:latin typeface="Times New Roman" panose="02020603050405020304" pitchFamily="18" charset="0"/>
                <a:cs typeface="Times New Roman" panose="02020603050405020304" pitchFamily="18" charset="0"/>
                <a:sym typeface="+mn-ea"/>
              </a:rPr>
              <a:t>5.Công ty E góp vốn kinh doanh với công ty bằng tài sản cố định hữu hình trị giá 500.000.000 đồng.</a:t>
            </a:r>
            <a:endParaRPr lang="en-US">
              <a:solidFill>
                <a:srgbClr val="000000"/>
              </a:solidFill>
              <a:latin typeface="Times New Roman" panose="02020603050405020304" pitchFamily="18" charset="0"/>
              <a:cs typeface="Times New Roman" panose="02020603050405020304" pitchFamily="18" charset="0"/>
            </a:endParaRPr>
          </a:p>
          <a:p>
            <a:pPr marL="0" indent="0" algn="just">
              <a:buNone/>
            </a:pPr>
            <a:r>
              <a:rPr lang="en-US">
                <a:solidFill>
                  <a:srgbClr val="000000"/>
                </a:solidFill>
                <a:latin typeface="Times New Roman" panose="02020603050405020304" pitchFamily="18" charset="0"/>
                <a:cs typeface="Times New Roman" panose="02020603050405020304" pitchFamily="18" charset="0"/>
                <a:sym typeface="+mn-ea"/>
              </a:rPr>
              <a:t>6.Dùng tiền mặt trả nợ vay ngân hàng 50.000.000 đồng.</a:t>
            </a:r>
            <a:endParaRPr lang="en-US">
              <a:solidFill>
                <a:srgbClr val="000000"/>
              </a:solidFill>
              <a:latin typeface="Times New Roman" panose="02020603050405020304" pitchFamily="18" charset="0"/>
              <a:cs typeface="Times New Roman" panose="02020603050405020304" pitchFamily="18" charset="0"/>
            </a:endParaRPr>
          </a:p>
          <a:p>
            <a:pPr marL="0" indent="0" algn="just">
              <a:buNone/>
            </a:pPr>
            <a:r>
              <a:rPr lang="en-US">
                <a:solidFill>
                  <a:srgbClr val="000000"/>
                </a:solidFill>
                <a:latin typeface="Times New Roman" panose="02020603050405020304" pitchFamily="18" charset="0"/>
                <a:cs typeface="Times New Roman" panose="02020603050405020304" pitchFamily="18" charset="0"/>
                <a:sym typeface="+mn-ea"/>
              </a:rPr>
              <a:t>7.Nhận được GBC của ngân hàng do khách hàng C trả tiền cho công ty là 50% tổng số tiền thiếu ở NV 4.</a:t>
            </a:r>
            <a:endParaRPr lang="en-US">
              <a:solidFill>
                <a:srgbClr val="000000"/>
              </a:solidFill>
              <a:latin typeface="Times New Roman" panose="02020603050405020304" pitchFamily="18" charset="0"/>
              <a:cs typeface="Times New Roman" panose="02020603050405020304" pitchFamily="18" charset="0"/>
            </a:endParaRPr>
          </a:p>
          <a:p>
            <a:pPr marL="0" indent="0" algn="just">
              <a:buNone/>
            </a:pPr>
            <a:r>
              <a:rPr lang="en-US">
                <a:solidFill>
                  <a:srgbClr val="000000"/>
                </a:solidFill>
                <a:latin typeface="Times New Roman" panose="02020603050405020304" pitchFamily="18" charset="0"/>
                <a:cs typeface="Times New Roman" panose="02020603050405020304" pitchFamily="18" charset="0"/>
                <a:sym typeface="+mn-ea"/>
              </a:rPr>
              <a:t>8.Khách hàng trả nợ cho doanh nghiệp bằng tiền mặt 20.000.000 đồng.</a:t>
            </a:r>
            <a:endParaRPr lang="en-US">
              <a:solidFill>
                <a:srgbClr val="000000"/>
              </a:solidFill>
              <a:latin typeface="Times New Roman" panose="02020603050405020304" pitchFamily="18" charset="0"/>
              <a:cs typeface="Times New Roman" panose="02020603050405020304" pitchFamily="18" charset="0"/>
            </a:endParaRPr>
          </a:p>
          <a:p>
            <a:pPr marL="0" indent="0" algn="just">
              <a:buNone/>
            </a:pPr>
            <a:r>
              <a:rPr lang="en-US">
                <a:solidFill>
                  <a:srgbClr val="000000"/>
                </a:solidFill>
                <a:latin typeface="Times New Roman" panose="02020603050405020304" pitchFamily="18" charset="0"/>
                <a:cs typeface="Times New Roman" panose="02020603050405020304" pitchFamily="18" charset="0"/>
                <a:sym typeface="+mn-ea"/>
              </a:rPr>
              <a:t>9.Chi tiền mặt trả lương cho công nhân viên 12.000.000 đồng.</a:t>
            </a:r>
            <a:endParaRPr lang="en-US"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Slide Number Placeholder 6"/>
          <p:cNvSpPr>
            <a:spLocks noGrp="1"/>
          </p:cNvSpPr>
          <p:nvPr>
            <p:ph type="sldNum" sz="quarter" idx="12"/>
          </p:nvPr>
        </p:nvSpPr>
        <p:spPr>
          <a:noFill/>
        </p:spPr>
        <p:txBody>
          <a:bodyPr/>
          <a:lstStyle/>
          <a:p>
            <a:fld id="{F1712153-A606-4921-B0AC-98BD3991FE86}" type="slidenum">
              <a:rPr lang="en-US" smtClean="0"/>
              <a:t>47</a:t>
            </a:fld>
            <a:endParaRPr lang="en-US" smtClean="0"/>
          </a:p>
        </p:txBody>
      </p:sp>
      <p:sp>
        <p:nvSpPr>
          <p:cNvPr id="47108" name="Rectangle 2"/>
          <p:cNvSpPr>
            <a:spLocks noGrp="1" noChangeArrowheads="1"/>
          </p:cNvSpPr>
          <p:nvPr>
            <p:ph type="title"/>
          </p:nvPr>
        </p:nvSpPr>
        <p:spPr>
          <a:xfrm>
            <a:off x="1398531" y="-152400"/>
            <a:ext cx="7498080" cy="1143000"/>
          </a:xfrm>
        </p:spPr>
        <p:txBody>
          <a:bodyPr>
            <a:normAutofit/>
          </a:bodyPr>
          <a:lstStyle/>
          <a:p>
            <a:pPr marL="0" indent="0"/>
            <a:r>
              <a:rPr lang="en-US" sz="3000" b="1" dirty="0">
                <a:latin typeface="Times New Roman" panose="02020603050405020304" pitchFamily="18" charset="0"/>
                <a:cs typeface="Times New Roman" panose="02020603050405020304" pitchFamily="18" charset="0"/>
              </a:rPr>
              <a:t>2.3. </a:t>
            </a:r>
            <a:r>
              <a:rPr lang="en-US" sz="3000" b="1" dirty="0" err="1">
                <a:latin typeface="Times New Roman" panose="02020603050405020304" pitchFamily="18" charset="0"/>
                <a:cs typeface="Times New Roman" panose="02020603050405020304" pitchFamily="18" charset="0"/>
              </a:rPr>
              <a:t>Kế</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toán</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tổng</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hợp</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và</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kế</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toán</a:t>
            </a:r>
            <a:r>
              <a:rPr lang="en-US" sz="3000" b="1" dirty="0">
                <a:latin typeface="Times New Roman" panose="02020603050405020304" pitchFamily="18" charset="0"/>
                <a:cs typeface="Times New Roman" panose="02020603050405020304" pitchFamily="18" charset="0"/>
              </a:rPr>
              <a:t> chi </a:t>
            </a:r>
            <a:r>
              <a:rPr lang="en-US" sz="3000" b="1" dirty="0" err="1">
                <a:latin typeface="Times New Roman" panose="02020603050405020304" pitchFamily="18" charset="0"/>
                <a:cs typeface="Times New Roman" panose="02020603050405020304" pitchFamily="18" charset="0"/>
              </a:rPr>
              <a:t>tiết</a:t>
            </a:r>
            <a:endParaRPr lang="en-US" sz="30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1141730" y="1325880"/>
            <a:ext cx="8011160" cy="1814830"/>
          </a:xfrm>
          <a:prstGeom prst="rect">
            <a:avLst/>
          </a:prstGeom>
          <a:noFill/>
        </p:spPr>
        <p:txBody>
          <a:bodyPr wrap="square" rtlCol="0">
            <a:spAutoFit/>
          </a:bodyPr>
          <a:lstStyle/>
          <a:p>
            <a:r>
              <a:rPr lang="en-US" sz="2800">
                <a:latin typeface="Times New Roman" panose="02020603050405020304" pitchFamily="18" charset="0"/>
                <a:cs typeface="Times New Roman" panose="02020603050405020304" pitchFamily="18" charset="0"/>
              </a:rPr>
              <a:t>Kế toán tổng hợp là việc ghi chép, phản ánh tình hình biến động của tài sản, nguồn vốn và các hoạt động của đơn vị một cách tổng quát trên các tài khoản cấp 1 nhằm phục vụ cho việc ra báo cáo tài chính định kỳ.</a:t>
            </a:r>
            <a:r>
              <a:rPr lang="en-US" sz="2800">
                <a:latin typeface="Times New Roman" panose="02020603050405020304" pitchFamily="18" charset="0"/>
                <a:cs typeface="Times New Roman" panose="02020603050405020304" pitchFamily="18" charset="0"/>
                <a:sym typeface="Wingdings 2" panose="05020102010507070707" charset="0"/>
              </a:rPr>
              <a:t></a:t>
            </a:r>
          </a:p>
        </p:txBody>
      </p:sp>
      <p:sp>
        <p:nvSpPr>
          <p:cNvPr id="5" name="TextBox 4"/>
          <p:cNvSpPr txBox="1"/>
          <p:nvPr/>
        </p:nvSpPr>
        <p:spPr>
          <a:xfrm>
            <a:off x="1143000" y="3475990"/>
            <a:ext cx="7927340" cy="2245360"/>
          </a:xfrm>
          <a:prstGeom prst="rect">
            <a:avLst/>
          </a:prstGeom>
          <a:noFill/>
        </p:spPr>
        <p:txBody>
          <a:bodyPr wrap="square" rtlCol="0">
            <a:spAutoFit/>
          </a:bodyPr>
          <a:lstStyle/>
          <a:p>
            <a:r>
              <a:rPr lang="en-US" sz="2800">
                <a:latin typeface="Times New Roman" panose="02020603050405020304" pitchFamily="18" charset="0"/>
                <a:cs typeface="Times New Roman" panose="02020603050405020304" pitchFamily="18" charset="0"/>
              </a:rPr>
              <a:t>Ví dụ:</a:t>
            </a:r>
          </a:p>
          <a:p>
            <a:r>
              <a:rPr sz="2800">
                <a:latin typeface="Times New Roman" panose="02020603050405020304" pitchFamily="18" charset="0"/>
                <a:cs typeface="Times New Roman" panose="02020603050405020304" pitchFamily="18" charset="0"/>
              </a:rPr>
              <a:t>Phản ánh tổng quát tình hình nợ phải thu của khách hàng vào TK 131, tài khoản này chỉ phản ánh tổng quát nợ phải thu qua từng thời kỳ mà không chi tiết, cụ thể phiả thu của ai, thu về cái gì.</a:t>
            </a:r>
          </a:p>
        </p:txBody>
      </p:sp>
      <p:sp>
        <p:nvSpPr>
          <p:cNvPr id="2" name="Text Box 1"/>
          <p:cNvSpPr txBox="1"/>
          <p:nvPr/>
        </p:nvSpPr>
        <p:spPr>
          <a:xfrm>
            <a:off x="1395730" y="814705"/>
            <a:ext cx="6910070" cy="521970"/>
          </a:xfrm>
          <a:prstGeom prst="rect">
            <a:avLst/>
          </a:prstGeom>
          <a:noFill/>
        </p:spPr>
        <p:txBody>
          <a:bodyPr wrap="square" rtlCol="0">
            <a:spAutoFit/>
          </a:bodyPr>
          <a:lstStyle/>
          <a:p>
            <a:r>
              <a:rPr lang="en-US" sz="2800" b="1">
                <a:solidFill>
                  <a:srgbClr val="FF0000"/>
                </a:solidFill>
                <a:latin typeface="Times New Roman" panose="02020603050405020304" pitchFamily="18" charset="0"/>
                <a:cs typeface="Times New Roman" panose="02020603050405020304" pitchFamily="18" charset="0"/>
              </a:rPr>
              <a:t>2.3.1. Kế toán tổng hợp</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Slide Number Placeholder 6"/>
          <p:cNvSpPr>
            <a:spLocks noGrp="1"/>
          </p:cNvSpPr>
          <p:nvPr>
            <p:ph type="sldNum" sz="quarter" idx="12"/>
          </p:nvPr>
        </p:nvSpPr>
        <p:spPr>
          <a:noFill/>
        </p:spPr>
        <p:txBody>
          <a:bodyPr/>
          <a:lstStyle/>
          <a:p>
            <a:fld id="{F1712153-A606-4921-B0AC-98BD3991FE86}" type="slidenum">
              <a:rPr lang="en-US" smtClean="0"/>
              <a:t>48</a:t>
            </a:fld>
            <a:endParaRPr lang="en-US" smtClean="0"/>
          </a:p>
        </p:txBody>
      </p:sp>
      <p:sp>
        <p:nvSpPr>
          <p:cNvPr id="47108" name="Rectangle 2"/>
          <p:cNvSpPr>
            <a:spLocks noGrp="1" noChangeArrowheads="1"/>
          </p:cNvSpPr>
          <p:nvPr>
            <p:ph type="title"/>
          </p:nvPr>
        </p:nvSpPr>
        <p:spPr>
          <a:xfrm>
            <a:off x="1398531" y="-152400"/>
            <a:ext cx="7498080" cy="1143000"/>
          </a:xfrm>
        </p:spPr>
        <p:txBody>
          <a:bodyPr>
            <a:normAutofit/>
          </a:bodyPr>
          <a:lstStyle/>
          <a:p>
            <a:pPr marL="0" indent="0"/>
            <a:r>
              <a:rPr lang="en-US" sz="3000" b="1" dirty="0">
                <a:latin typeface="Times New Roman" panose="02020603050405020304" pitchFamily="18" charset="0"/>
                <a:cs typeface="Times New Roman" panose="02020603050405020304" pitchFamily="18" charset="0"/>
              </a:rPr>
              <a:t>2.3. </a:t>
            </a:r>
            <a:r>
              <a:rPr lang="en-US" sz="3000" b="1" dirty="0" err="1">
                <a:latin typeface="Times New Roman" panose="02020603050405020304" pitchFamily="18" charset="0"/>
                <a:cs typeface="Times New Roman" panose="02020603050405020304" pitchFamily="18" charset="0"/>
              </a:rPr>
              <a:t>Kế</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toán</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tổng</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hợp</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và</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kế</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toán</a:t>
            </a:r>
            <a:r>
              <a:rPr lang="en-US" sz="3000" b="1" dirty="0">
                <a:latin typeface="Times New Roman" panose="02020603050405020304" pitchFamily="18" charset="0"/>
                <a:cs typeface="Times New Roman" panose="02020603050405020304" pitchFamily="18" charset="0"/>
              </a:rPr>
              <a:t> chi </a:t>
            </a:r>
            <a:r>
              <a:rPr lang="en-US" sz="3000" b="1" dirty="0" err="1">
                <a:latin typeface="Times New Roman" panose="02020603050405020304" pitchFamily="18" charset="0"/>
                <a:cs typeface="Times New Roman" panose="02020603050405020304" pitchFamily="18" charset="0"/>
              </a:rPr>
              <a:t>tiết</a:t>
            </a:r>
            <a:endParaRPr lang="en-US" sz="30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67740" y="1250950"/>
            <a:ext cx="7927975" cy="953135"/>
          </a:xfrm>
          <a:prstGeom prst="rect">
            <a:avLst/>
          </a:prstGeom>
          <a:noFill/>
        </p:spPr>
        <p:txBody>
          <a:bodyPr wrap="square" rtlCol="0">
            <a:spAutoFit/>
          </a:bodyPr>
          <a:lstStyle/>
          <a:p>
            <a:r>
              <a:rPr lang="en-US" sz="2800" dirty="0" err="1" smtClean="0">
                <a:latin typeface="Times New Roman" panose="02020603050405020304" pitchFamily="18" charset="0"/>
                <a:cs typeface="Times New Roman" panose="02020603050405020304" pitchFamily="18" charset="0"/>
              </a:rPr>
              <a:t>Trong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kinh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doanh</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những</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sổ</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chỉ</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cần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theo</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dõi</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tổng</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thể</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a:t>
            </a:r>
            <a:r>
              <a:rPr lang="vi-VN" sz="2800" dirty="0" smtClean="0">
                <a:latin typeface="Times New Roman" panose="02020603050405020304" pitchFamily="18" charset="0"/>
                <a:cs typeface="Times New Roman" panose="02020603050405020304" pitchFamily="18" charset="0"/>
              </a:rPr>
              <a:t>ư</a:t>
            </a:r>
            <a:r>
              <a:rPr lang="en-US" sz="2800" dirty="0" err="1" smtClean="0">
                <a:latin typeface="Times New Roman" panose="02020603050405020304" pitchFamily="18" charset="0"/>
                <a:cs typeface="Times New Roman" panose="02020603050405020304" pitchFamily="18" charset="0"/>
              </a:rPr>
              <a:t>ng</a:t>
            </a:r>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đồng</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thời</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phải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theo</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dõi</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chi </a:t>
            </a:r>
            <a:r>
              <a:rPr lang="en-US" sz="2800" dirty="0" err="1">
                <a:latin typeface="Times New Roman" panose="02020603050405020304" pitchFamily="18" charset="0"/>
                <a:cs typeface="Times New Roman" panose="02020603050405020304" pitchFamily="18" charset="0"/>
              </a:rPr>
              <a:t>tiết</a:t>
            </a:r>
            <a:endParaRPr lang="en-US" sz="2800" dirty="0">
              <a:latin typeface="Times New Roman" panose="02020603050405020304" pitchFamily="18" charset="0"/>
              <a:cs typeface="Times New Roman" panose="02020603050405020304" pitchFamily="18" charset="0"/>
            </a:endParaRPr>
          </a:p>
        </p:txBody>
      </p:sp>
      <p:sp>
        <p:nvSpPr>
          <p:cNvPr id="5" name="TextBox 4"/>
          <p:cNvSpPr txBox="1"/>
          <p:nvPr/>
        </p:nvSpPr>
        <p:spPr>
          <a:xfrm>
            <a:off x="967740" y="2204085"/>
            <a:ext cx="7928610" cy="1814830"/>
          </a:xfrm>
          <a:prstGeom prst="rect">
            <a:avLst/>
          </a:prstGeom>
          <a:noFill/>
        </p:spPr>
        <p:txBody>
          <a:bodyPr wrap="square" rtlCol="0">
            <a:spAutoFit/>
          </a:bodyPr>
          <a:lstStyle/>
          <a:p>
            <a:r>
              <a:rPr lang="en-US" sz="2800" dirty="0" err="1" smtClean="0">
                <a:latin typeface="Times New Roman" panose="02020603050405020304" pitchFamily="18" charset="0"/>
                <a:cs typeface="Times New Roman" panose="02020603050405020304" pitchFamily="18" charset="0"/>
              </a:rPr>
              <a:t>Ví</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dụ</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Cần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biết</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giá</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trị</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hàng</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hóa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công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ty</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là</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bao</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nhiêu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a:t>
            </a:r>
            <a:r>
              <a:rPr lang="vi-VN" sz="2800" dirty="0" smtClean="0">
                <a:latin typeface="Times New Roman" panose="02020603050405020304" pitchFamily="18" charset="0"/>
                <a:cs typeface="Times New Roman" panose="02020603050405020304" pitchFamily="18" charset="0"/>
              </a:rPr>
              <a:t>ư</a:t>
            </a:r>
            <a:r>
              <a:rPr lang="en-US" sz="2800" dirty="0" err="1" smtClean="0">
                <a:latin typeface="Times New Roman" panose="02020603050405020304" pitchFamily="18" charset="0"/>
                <a:cs typeface="Times New Roman" panose="02020603050405020304" pitchFamily="18" charset="0"/>
              </a:rPr>
              <a:t>ng</a:t>
            </a:r>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đồng</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thời</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cũng</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cần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biết</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trị</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giá</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từng</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loại</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hàng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ra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sao</a:t>
            </a:r>
            <a:r>
              <a:rPr lang="en-US" sz="2800" dirty="0" smtClean="0">
                <a:latin typeface="Times New Roman" panose="02020603050405020304" pitchFamily="18" charset="0"/>
                <a:cs typeface="Times New Roman" panose="02020603050405020304" pitchFamily="18" charset="0"/>
              </a:rPr>
              <a:t>.</a:t>
            </a:r>
          </a:p>
          <a:p>
            <a:r>
              <a:rPr lang="en-US" sz="2800" dirty="0" err="1" smtClean="0">
                <a:latin typeface="Times New Roman" panose="02020603050405020304" pitchFamily="18" charset="0"/>
                <a:cs typeface="Times New Roman" panose="02020603050405020304" pitchFamily="18" charset="0"/>
              </a:rPr>
              <a:t>Mở</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sổ</a:t>
            </a:r>
            <a:r>
              <a:rPr lang="en-US" sz="2800" dirty="0">
                <a:latin typeface="Times New Roman" panose="02020603050405020304" pitchFamily="18" charset="0"/>
                <a:cs typeface="Times New Roman" panose="02020603050405020304" pitchFamily="18" charset="0"/>
              </a:rPr>
              <a:t> chi </a:t>
            </a:r>
            <a:r>
              <a:rPr lang="en-US" sz="2800" dirty="0" err="1" smtClean="0">
                <a:latin typeface="Times New Roman" panose="02020603050405020304" pitchFamily="18" charset="0"/>
                <a:cs typeface="Times New Roman" panose="02020603050405020304" pitchFamily="18" charset="0"/>
              </a:rPr>
              <a:t>tiết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theo</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dõi</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từng</a:t>
            </a:r>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đối</a:t>
            </a:r>
            <a:r>
              <a:rPr lang="en-US" sz="2800" dirty="0" smtClean="0">
                <a:latin typeface="Times New Roman" panose="02020603050405020304" pitchFamily="18" charset="0"/>
                <a:cs typeface="Times New Roman" panose="02020603050405020304" pitchFamily="18" charset="0"/>
              </a:rPr>
              <a:t> t</a:t>
            </a:r>
            <a:r>
              <a:rPr lang="vi-VN" sz="2800" dirty="0">
                <a:latin typeface="Times New Roman" panose="02020603050405020304" pitchFamily="18" charset="0"/>
                <a:cs typeface="Times New Roman" panose="02020603050405020304" pitchFamily="18" charset="0"/>
              </a:rPr>
              <a:t>ượng</a:t>
            </a:r>
            <a:endParaRPr lang="en-US" sz="2800" dirty="0">
              <a:latin typeface="Times New Roman" panose="02020603050405020304" pitchFamily="18" charset="0"/>
              <a:cs typeface="Times New Roman" panose="02020603050405020304" pitchFamily="18" charset="0"/>
            </a:endParaRPr>
          </a:p>
        </p:txBody>
      </p:sp>
      <p:sp>
        <p:nvSpPr>
          <p:cNvPr id="6" name="TextBox 5"/>
          <p:cNvSpPr txBox="1"/>
          <p:nvPr/>
        </p:nvSpPr>
        <p:spPr>
          <a:xfrm>
            <a:off x="967740" y="4018915"/>
            <a:ext cx="7539355" cy="2245360"/>
          </a:xfrm>
          <a:prstGeom prst="rect">
            <a:avLst/>
          </a:prstGeom>
          <a:noFill/>
        </p:spPr>
        <p:txBody>
          <a:bodyPr wrap="square" rtlCol="0">
            <a:spAutoFit/>
          </a:bodyPr>
          <a:lstStyle/>
          <a:p>
            <a:r>
              <a:rPr lang="en-US" sz="2800" dirty="0" err="1" smtClean="0">
                <a:latin typeface="Times New Roman" panose="02020603050405020304" pitchFamily="18" charset="0"/>
                <a:cs typeface="Times New Roman" panose="02020603050405020304" pitchFamily="18" charset="0"/>
              </a:rPr>
              <a:t>Sổ</a:t>
            </a:r>
            <a:r>
              <a:rPr lang="en-US" sz="2800" dirty="0">
                <a:latin typeface="Times New Roman" panose="02020603050405020304" pitchFamily="18" charset="0"/>
                <a:cs typeface="Times New Roman" panose="02020603050405020304" pitchFamily="18" charset="0"/>
              </a:rPr>
              <a:t> chi </a:t>
            </a:r>
            <a:r>
              <a:rPr lang="en-US" sz="2800" dirty="0" err="1" smtClean="0">
                <a:latin typeface="Times New Roman" panose="02020603050405020304" pitchFamily="18" charset="0"/>
                <a:cs typeface="Times New Roman" panose="02020603050405020304" pitchFamily="18" charset="0"/>
              </a:rPr>
              <a:t>tiết</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nội</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dung </a:t>
            </a:r>
            <a:r>
              <a:rPr lang="en-US" sz="2800" dirty="0" err="1" smtClean="0">
                <a:latin typeface="Times New Roman" panose="02020603050405020304" pitchFamily="18" charset="0"/>
                <a:cs typeface="Times New Roman" panose="02020603050405020304" pitchFamily="18" charset="0"/>
              </a:rPr>
              <a:t>chính</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giống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a:t>
            </a:r>
            <a:r>
              <a:rPr lang="vi-VN" sz="2800" dirty="0" smtClean="0">
                <a:latin typeface="Times New Roman" panose="02020603050405020304" pitchFamily="18" charset="0"/>
                <a:cs typeface="Times New Roman" panose="02020603050405020304" pitchFamily="18" charset="0"/>
              </a:rPr>
              <a:t>ư</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sổ</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tổng</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hợp</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a:t>
            </a:r>
            <a:r>
              <a:rPr lang="vi-VN" sz="2800" dirty="0" smtClean="0">
                <a:latin typeface="Times New Roman" panose="02020603050405020304" pitchFamily="18" charset="0"/>
                <a:cs typeface="Times New Roman" panose="02020603050405020304" pitchFamily="18" charset="0"/>
              </a:rPr>
              <a:t>ư</a:t>
            </a:r>
            <a:r>
              <a:rPr lang="en-US" sz="2800" dirty="0" err="1" smtClean="0">
                <a:latin typeface="Times New Roman" panose="02020603050405020304" pitchFamily="18" charset="0"/>
                <a:cs typeface="Times New Roman" panose="02020603050405020304" pitchFamily="18" charset="0"/>
              </a:rPr>
              <a:t>ng</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nó</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gắn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với</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một</a:t>
            </a:r>
            <a:r>
              <a:rPr lang="en-US" sz="2800" dirty="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đối</a:t>
            </a:r>
            <a:r>
              <a:rPr lang="en-US" sz="2800" dirty="0" smtClean="0">
                <a:latin typeface="Times New Roman" panose="02020603050405020304" pitchFamily="18" charset="0"/>
                <a:cs typeface="Times New Roman" panose="02020603050405020304" pitchFamily="18" charset="0"/>
              </a:rPr>
              <a:t> t</a:t>
            </a:r>
            <a:r>
              <a:rPr lang="vi-VN" sz="2800" dirty="0" smtClean="0">
                <a:latin typeface="Times New Roman" panose="02020603050405020304" pitchFamily="18" charset="0"/>
                <a:cs typeface="Times New Roman" panose="02020603050405020304" pitchFamily="18" charset="0"/>
              </a:rPr>
              <a:t>ượng</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cụ</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thể</a:t>
            </a:r>
            <a:endParaRPr lang="en-US" sz="2800" dirty="0" smtClean="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VD: </a:t>
            </a:r>
            <a:r>
              <a:rPr lang="en-US" sz="2800" dirty="0" err="1" smtClean="0">
                <a:latin typeface="Times New Roman" panose="02020603050405020304" pitchFamily="18" charset="0"/>
                <a:cs typeface="Times New Roman" panose="02020603050405020304" pitchFamily="18" charset="0"/>
              </a:rPr>
              <a:t>Sổ</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chi </a:t>
            </a:r>
            <a:r>
              <a:rPr lang="en-US" sz="2800" dirty="0" err="1" smtClean="0">
                <a:latin typeface="Times New Roman" panose="02020603050405020304" pitchFamily="18" charset="0"/>
                <a:cs typeface="Times New Roman" panose="02020603050405020304" pitchFamily="18" charset="0"/>
              </a:rPr>
              <a:t>tiết</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hàng</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hóa</a:t>
            </a:r>
            <a:r>
              <a:rPr lang="en-US" sz="2800" dirty="0" smtClean="0">
                <a:latin typeface="Times New Roman" panose="02020603050405020304" pitchFamily="18" charset="0"/>
                <a:cs typeface="Times New Roman" panose="02020603050405020304" pitchFamily="18" charset="0"/>
              </a:rPr>
              <a:t> A</a:t>
            </a:r>
          </a:p>
          <a:p>
            <a:r>
              <a:rPr lang="en-US" sz="2800" dirty="0" err="1" smtClean="0">
                <a:latin typeface="Times New Roman" panose="02020603050405020304" pitchFamily="18" charset="0"/>
                <a:cs typeface="Times New Roman" panose="02020603050405020304" pitchFamily="18" charset="0"/>
              </a:rPr>
              <a:t>Sổ</a:t>
            </a:r>
            <a:r>
              <a:rPr lang="en-US" sz="2800" dirty="0">
                <a:latin typeface="Times New Roman" panose="02020603050405020304" pitchFamily="18" charset="0"/>
                <a:cs typeface="Times New Roman" panose="02020603050405020304" pitchFamily="18" charset="0"/>
              </a:rPr>
              <a:t> chi </a:t>
            </a:r>
            <a:r>
              <a:rPr lang="en-US" sz="2800" dirty="0" err="1" smtClean="0">
                <a:latin typeface="Times New Roman" panose="02020603050405020304" pitchFamily="18" charset="0"/>
                <a:cs typeface="Times New Roman" panose="02020603050405020304" pitchFamily="18" charset="0"/>
              </a:rPr>
              <a:t>tiết</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hàng</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hóa</a:t>
            </a:r>
            <a:r>
              <a:rPr lang="en-US" sz="2800" dirty="0" smtClean="0">
                <a:latin typeface="Times New Roman" panose="02020603050405020304" pitchFamily="18" charset="0"/>
                <a:cs typeface="Times New Roman" panose="02020603050405020304" pitchFamily="18" charset="0"/>
              </a:rPr>
              <a:t> B</a:t>
            </a:r>
          </a:p>
          <a:p>
            <a:r>
              <a:rPr lang="en-US" sz="2800" dirty="0" err="1" smtClean="0">
                <a:latin typeface="Times New Roman" panose="02020603050405020304" pitchFamily="18" charset="0"/>
                <a:cs typeface="Times New Roman" panose="02020603050405020304" pitchFamily="18" charset="0"/>
              </a:rPr>
              <a:t>Sổ</a:t>
            </a:r>
            <a:r>
              <a:rPr lang="en-US" sz="2800" dirty="0">
                <a:latin typeface="Times New Roman" panose="02020603050405020304" pitchFamily="18" charset="0"/>
                <a:cs typeface="Times New Roman" panose="02020603050405020304" pitchFamily="18" charset="0"/>
              </a:rPr>
              <a:t> chi </a:t>
            </a:r>
            <a:r>
              <a:rPr lang="en-US" sz="2800" dirty="0" err="1" smtClean="0">
                <a:latin typeface="Times New Roman" panose="02020603050405020304" pitchFamily="18" charset="0"/>
                <a:cs typeface="Times New Roman" panose="02020603050405020304" pitchFamily="18" charset="0"/>
              </a:rPr>
              <a:t>tiết</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khách</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hàng</a:t>
            </a:r>
            <a:r>
              <a:rPr lang="en-US" sz="2800" dirty="0" smtClean="0">
                <a:latin typeface="Times New Roman" panose="02020603050405020304" pitchFamily="18" charset="0"/>
                <a:cs typeface="Times New Roman" panose="02020603050405020304" pitchFamily="18" charset="0"/>
              </a:rPr>
              <a:t> C</a:t>
            </a:r>
            <a:endParaRPr lang="en-US" sz="2800" dirty="0">
              <a:latin typeface="Times New Roman" panose="02020603050405020304" pitchFamily="18" charset="0"/>
              <a:cs typeface="Times New Roman" panose="02020603050405020304" pitchFamily="18" charset="0"/>
            </a:endParaRPr>
          </a:p>
        </p:txBody>
      </p:sp>
      <p:sp>
        <p:nvSpPr>
          <p:cNvPr id="2" name="Text Box 1"/>
          <p:cNvSpPr txBox="1"/>
          <p:nvPr/>
        </p:nvSpPr>
        <p:spPr>
          <a:xfrm>
            <a:off x="1398270" y="728980"/>
            <a:ext cx="6910070" cy="521970"/>
          </a:xfrm>
          <a:prstGeom prst="rect">
            <a:avLst/>
          </a:prstGeom>
          <a:noFill/>
        </p:spPr>
        <p:txBody>
          <a:bodyPr wrap="square" rtlCol="0">
            <a:spAutoFit/>
          </a:bodyPr>
          <a:lstStyle/>
          <a:p>
            <a:r>
              <a:rPr lang="en-US" sz="2800" b="1">
                <a:solidFill>
                  <a:srgbClr val="FF0000"/>
                </a:solidFill>
                <a:latin typeface="Times New Roman" panose="02020603050405020304" pitchFamily="18" charset="0"/>
                <a:cs typeface="Times New Roman" panose="02020603050405020304" pitchFamily="18" charset="0"/>
              </a:rPr>
              <a:t>2.3.1. Kế toán chi tiết</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Slide Number Placeholder 6"/>
          <p:cNvSpPr>
            <a:spLocks noGrp="1"/>
          </p:cNvSpPr>
          <p:nvPr>
            <p:ph type="sldNum" sz="quarter" idx="12"/>
          </p:nvPr>
        </p:nvSpPr>
        <p:spPr>
          <a:noFill/>
        </p:spPr>
        <p:txBody>
          <a:bodyPr/>
          <a:lstStyle/>
          <a:p>
            <a:fld id="{F1712153-A606-4921-B0AC-98BD3991FE86}" type="slidenum">
              <a:rPr lang="en-US" smtClean="0"/>
              <a:t>49</a:t>
            </a:fld>
            <a:endParaRPr lang="en-US" smtClean="0"/>
          </a:p>
        </p:txBody>
      </p:sp>
      <p:sp>
        <p:nvSpPr>
          <p:cNvPr id="47108" name="Rectangle 2"/>
          <p:cNvSpPr>
            <a:spLocks noGrp="1" noChangeArrowheads="1"/>
          </p:cNvSpPr>
          <p:nvPr>
            <p:ph type="title"/>
          </p:nvPr>
        </p:nvSpPr>
        <p:spPr>
          <a:xfrm>
            <a:off x="1398531" y="-152400"/>
            <a:ext cx="7498080" cy="1143000"/>
          </a:xfrm>
        </p:spPr>
        <p:txBody>
          <a:bodyPr>
            <a:normAutofit/>
          </a:bodyPr>
          <a:lstStyle/>
          <a:p>
            <a:pPr marL="0" indent="0"/>
            <a:r>
              <a:rPr lang="en-US" sz="3000" b="1" dirty="0">
                <a:latin typeface="Times New Roman" panose="02020603050405020304" pitchFamily="18" charset="0"/>
                <a:cs typeface="Times New Roman" panose="02020603050405020304" pitchFamily="18" charset="0"/>
              </a:rPr>
              <a:t>2.3. </a:t>
            </a:r>
            <a:r>
              <a:rPr lang="en-US" sz="3000" b="1" dirty="0" err="1">
                <a:latin typeface="Times New Roman" panose="02020603050405020304" pitchFamily="18" charset="0"/>
                <a:cs typeface="Times New Roman" panose="02020603050405020304" pitchFamily="18" charset="0"/>
              </a:rPr>
              <a:t>Kế</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toán</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tổng</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hợp</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và</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kế</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toán</a:t>
            </a:r>
            <a:r>
              <a:rPr lang="en-US" sz="3000" b="1" dirty="0">
                <a:latin typeface="Times New Roman" panose="02020603050405020304" pitchFamily="18" charset="0"/>
                <a:cs typeface="Times New Roman" panose="02020603050405020304" pitchFamily="18" charset="0"/>
              </a:rPr>
              <a:t> chi </a:t>
            </a:r>
            <a:r>
              <a:rPr lang="en-US" sz="3000" b="1" dirty="0" err="1">
                <a:latin typeface="Times New Roman" panose="02020603050405020304" pitchFamily="18" charset="0"/>
                <a:cs typeface="Times New Roman" panose="02020603050405020304" pitchFamily="18" charset="0"/>
              </a:rPr>
              <a:t>tiết</a:t>
            </a:r>
            <a:endParaRPr lang="en-US" sz="3000" b="1" dirty="0">
              <a:latin typeface="Times New Roman" panose="02020603050405020304" pitchFamily="18" charset="0"/>
              <a:cs typeface="Times New Roman" panose="02020603050405020304" pitchFamily="18" charset="0"/>
            </a:endParaRPr>
          </a:p>
        </p:txBody>
      </p:sp>
      <p:sp>
        <p:nvSpPr>
          <p:cNvPr id="47109" name="Rectangle 4"/>
          <p:cNvSpPr>
            <a:spLocks noGrp="1" noChangeArrowheads="1"/>
          </p:cNvSpPr>
          <p:nvPr>
            <p:ph type="body" sz="half" idx="1"/>
          </p:nvPr>
        </p:nvSpPr>
        <p:spPr>
          <a:xfrm>
            <a:off x="304800" y="1524000"/>
            <a:ext cx="4191000" cy="5029200"/>
          </a:xfrm>
          <a:noFill/>
          <a:ln w="38100" cmpd="dbl">
            <a:solidFill>
              <a:schemeClr val="tx1"/>
            </a:solidFill>
          </a:ln>
        </p:spPr>
        <p:txBody>
          <a:bodyPr/>
          <a:lstStyle/>
          <a:p>
            <a:pPr marL="6350" indent="222250" eaLnBrk="1" hangingPunct="1">
              <a:lnSpc>
                <a:spcPct val="90000"/>
              </a:lnSpc>
            </a:pPr>
            <a:r>
              <a:rPr lang="en-US" sz="2400" b="1" dirty="0" smtClean="0"/>
              <a:t> KẾ TOÁN TỔNG HỢP</a:t>
            </a:r>
          </a:p>
          <a:p>
            <a:pPr marL="6350" indent="222250" eaLnBrk="1" hangingPunct="1">
              <a:lnSpc>
                <a:spcPct val="90000"/>
              </a:lnSpc>
              <a:buFontTx/>
              <a:buNone/>
            </a:pPr>
            <a:endParaRPr lang="en-US" sz="2400" dirty="0" smtClean="0"/>
          </a:p>
          <a:p>
            <a:pPr marL="6350" indent="222250" eaLnBrk="1" hangingPunct="1">
              <a:lnSpc>
                <a:spcPct val="90000"/>
              </a:lnSpc>
              <a:buFontTx/>
              <a:buNone/>
            </a:pPr>
            <a:r>
              <a:rPr lang="en-US" sz="2400" dirty="0" smtClean="0"/>
              <a:t/>
            </a:r>
            <a:br>
              <a:rPr lang="en-US" sz="2400" dirty="0" smtClean="0"/>
            </a:br>
            <a:r>
              <a:rPr lang="en-US" sz="2400" dirty="0" smtClean="0"/>
              <a:t/>
            </a:r>
            <a:br>
              <a:rPr lang="en-US" sz="2400" dirty="0" smtClean="0"/>
            </a:br>
            <a:r>
              <a:rPr lang="en-US" sz="2400" dirty="0" smtClean="0"/>
              <a:t/>
            </a:r>
            <a:br>
              <a:rPr lang="en-US" sz="2400" dirty="0" smtClean="0"/>
            </a:br>
            <a:endParaRPr lang="en-US" sz="2400" dirty="0" smtClean="0"/>
          </a:p>
        </p:txBody>
      </p:sp>
      <p:sp>
        <p:nvSpPr>
          <p:cNvPr id="47110" name="Rectangle 5"/>
          <p:cNvSpPr>
            <a:spLocks noGrp="1" noChangeArrowheads="1"/>
          </p:cNvSpPr>
          <p:nvPr>
            <p:ph type="body" sz="half" idx="2"/>
          </p:nvPr>
        </p:nvSpPr>
        <p:spPr>
          <a:xfrm>
            <a:off x="4648200" y="1524000"/>
            <a:ext cx="4267200" cy="5029200"/>
          </a:xfrm>
          <a:noFill/>
          <a:ln w="38100" cmpd="dbl">
            <a:solidFill>
              <a:schemeClr val="tx1"/>
            </a:solidFill>
          </a:ln>
        </p:spPr>
        <p:txBody>
          <a:bodyPr/>
          <a:lstStyle/>
          <a:p>
            <a:pPr marL="6350" indent="236855" eaLnBrk="1" hangingPunct="1"/>
            <a:r>
              <a:rPr lang="en-US" sz="2400" b="1" smtClean="0"/>
              <a:t> KẾ TOÁN CHI TIẾT</a:t>
            </a:r>
          </a:p>
          <a:p>
            <a:pPr marL="6350" indent="236855" eaLnBrk="1" hangingPunct="1">
              <a:buFontTx/>
              <a:buChar char="-"/>
            </a:pPr>
            <a:endParaRPr lang="en-US" sz="2400" smtClean="0"/>
          </a:p>
        </p:txBody>
      </p:sp>
      <p:sp>
        <p:nvSpPr>
          <p:cNvPr id="47111" name="Rectangle 6"/>
          <p:cNvSpPr>
            <a:spLocks noChangeArrowheads="1"/>
          </p:cNvSpPr>
          <p:nvPr/>
        </p:nvSpPr>
        <p:spPr bwMode="auto">
          <a:xfrm>
            <a:off x="304800" y="2043113"/>
            <a:ext cx="4191000" cy="228600"/>
          </a:xfrm>
          <a:prstGeom prst="rect">
            <a:avLst/>
          </a:prstGeom>
          <a:gradFill rotWithShape="0">
            <a:gsLst>
              <a:gs pos="0">
                <a:srgbClr val="2017DD"/>
              </a:gs>
              <a:gs pos="50000">
                <a:srgbClr val="0B084D"/>
              </a:gs>
              <a:gs pos="100000">
                <a:srgbClr val="2017DD"/>
              </a:gs>
            </a:gsLst>
            <a:lin ang="5400000" scaled="1"/>
          </a:gradFill>
          <a:ln w="28575">
            <a:solidFill>
              <a:schemeClr val="tx1"/>
            </a:solidFill>
            <a:miter lim="800000"/>
          </a:ln>
        </p:spPr>
        <p:txBody>
          <a:bodyPr wrap="none" anchor="ctr"/>
          <a:lstStyle/>
          <a:p>
            <a:endParaRPr lang="en-US"/>
          </a:p>
        </p:txBody>
      </p:sp>
      <p:sp>
        <p:nvSpPr>
          <p:cNvPr id="47112" name="Rectangle 7"/>
          <p:cNvSpPr>
            <a:spLocks noChangeArrowheads="1"/>
          </p:cNvSpPr>
          <p:nvPr/>
        </p:nvSpPr>
        <p:spPr bwMode="auto">
          <a:xfrm>
            <a:off x="4648200" y="2043113"/>
            <a:ext cx="4267200" cy="242887"/>
          </a:xfrm>
          <a:prstGeom prst="rect">
            <a:avLst/>
          </a:prstGeom>
          <a:gradFill rotWithShape="0">
            <a:gsLst>
              <a:gs pos="0">
                <a:srgbClr val="2017DD"/>
              </a:gs>
              <a:gs pos="50000">
                <a:srgbClr val="0B084D"/>
              </a:gs>
              <a:gs pos="100000">
                <a:srgbClr val="2017DD"/>
              </a:gs>
            </a:gsLst>
            <a:lin ang="5400000" scaled="1"/>
          </a:gradFill>
          <a:ln w="28575">
            <a:solidFill>
              <a:schemeClr val="tx1"/>
            </a:solidFill>
            <a:miter lim="800000"/>
          </a:ln>
        </p:spPr>
        <p:txBody>
          <a:bodyPr wrap="none" anchor="ctr"/>
          <a:lstStyle/>
          <a:p>
            <a:endParaRPr lang="en-US"/>
          </a:p>
        </p:txBody>
      </p:sp>
      <p:sp>
        <p:nvSpPr>
          <p:cNvPr id="47113" name="Text Box 9"/>
          <p:cNvSpPr txBox="1">
            <a:spLocks noChangeArrowheads="1"/>
          </p:cNvSpPr>
          <p:nvPr/>
        </p:nvSpPr>
        <p:spPr bwMode="gray">
          <a:xfrm>
            <a:off x="304800" y="2376488"/>
            <a:ext cx="4114800" cy="755650"/>
          </a:xfrm>
          <a:prstGeom prst="rect">
            <a:avLst/>
          </a:prstGeom>
          <a:noFill/>
          <a:ln w="9525" algn="ctr">
            <a:noFill/>
            <a:miter lim="800000"/>
          </a:ln>
        </p:spPr>
        <p:txBody>
          <a:bodyPr>
            <a:spAutoFit/>
          </a:bodyPr>
          <a:lstStyle/>
          <a:p>
            <a:pPr marL="66675" indent="8255">
              <a:lnSpc>
                <a:spcPct val="90000"/>
              </a:lnSpc>
              <a:spcBef>
                <a:spcPct val="20000"/>
              </a:spcBef>
              <a:spcAft>
                <a:spcPct val="0"/>
              </a:spcAft>
              <a:buFontTx/>
              <a:buChar char="-"/>
            </a:pP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Phản</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ánh</a:t>
            </a:r>
            <a:r>
              <a:rPr lang="en-US" sz="2400" b="0" dirty="0">
                <a:solidFill>
                  <a:schemeClr val="tx1"/>
                </a:solidFill>
                <a:latin typeface="Times New Roman" panose="02020603050405020304" pitchFamily="18" charset="0"/>
                <a:cs typeface="Times New Roman" panose="02020603050405020304" pitchFamily="18" charset="0"/>
              </a:rPr>
              <a:t> NVKT </a:t>
            </a:r>
            <a:r>
              <a:rPr lang="en-US" sz="2400" b="0" dirty="0" err="1">
                <a:solidFill>
                  <a:schemeClr val="tx1"/>
                </a:solidFill>
                <a:latin typeface="Times New Roman" panose="02020603050405020304" pitchFamily="18" charset="0"/>
                <a:cs typeface="Times New Roman" panose="02020603050405020304" pitchFamily="18" charset="0"/>
              </a:rPr>
              <a:t>phát</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sinh</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vào</a:t>
            </a:r>
            <a:r>
              <a:rPr lang="en-US" sz="2400" b="0" dirty="0">
                <a:solidFill>
                  <a:schemeClr val="tx1"/>
                </a:solidFill>
                <a:latin typeface="Times New Roman" panose="02020603050405020304" pitchFamily="18" charset="0"/>
                <a:cs typeface="Times New Roman" panose="02020603050405020304" pitchFamily="18" charset="0"/>
              </a:rPr>
              <a:t> TK </a:t>
            </a:r>
            <a:r>
              <a:rPr lang="en-US" sz="2400" b="0" dirty="0" err="1">
                <a:solidFill>
                  <a:schemeClr val="tx1"/>
                </a:solidFill>
                <a:latin typeface="Times New Roman" panose="02020603050405020304" pitchFamily="18" charset="0"/>
                <a:cs typeface="Times New Roman" panose="02020603050405020304" pitchFamily="18" charset="0"/>
              </a:rPr>
              <a:t>tổng</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hợp</a:t>
            </a:r>
            <a:r>
              <a:rPr lang="en-US" sz="2400" b="0" dirty="0">
                <a:solidFill>
                  <a:schemeClr val="tx1"/>
                </a:solidFill>
                <a:latin typeface="Times New Roman" panose="02020603050405020304" pitchFamily="18" charset="0"/>
                <a:cs typeface="Times New Roman" panose="02020603050405020304" pitchFamily="18" charset="0"/>
              </a:rPr>
              <a:t> (TK </a:t>
            </a:r>
            <a:r>
              <a:rPr lang="en-US" sz="2400" b="0" dirty="0" err="1">
                <a:solidFill>
                  <a:schemeClr val="tx1"/>
                </a:solidFill>
                <a:latin typeface="Times New Roman" panose="02020603050405020304" pitchFamily="18" charset="0"/>
                <a:cs typeface="Times New Roman" panose="02020603050405020304" pitchFamily="18" charset="0"/>
              </a:rPr>
              <a:t>cấp</a:t>
            </a:r>
            <a:r>
              <a:rPr lang="en-US" sz="2400" b="0" dirty="0">
                <a:solidFill>
                  <a:schemeClr val="tx1"/>
                </a:solidFill>
                <a:latin typeface="Times New Roman" panose="02020603050405020304" pitchFamily="18" charset="0"/>
                <a:cs typeface="Times New Roman" panose="02020603050405020304" pitchFamily="18" charset="0"/>
              </a:rPr>
              <a:t> 1)</a:t>
            </a:r>
            <a:endParaRPr lang="en-US" dirty="0">
              <a:latin typeface="Times New Roman" panose="02020603050405020304" pitchFamily="18" charset="0"/>
              <a:cs typeface="Times New Roman" panose="02020603050405020304" pitchFamily="18" charset="0"/>
            </a:endParaRPr>
          </a:p>
        </p:txBody>
      </p:sp>
      <p:sp>
        <p:nvSpPr>
          <p:cNvPr id="47114" name="Text Box 10"/>
          <p:cNvSpPr txBox="1">
            <a:spLocks noChangeArrowheads="1"/>
          </p:cNvSpPr>
          <p:nvPr/>
        </p:nvSpPr>
        <p:spPr bwMode="gray">
          <a:xfrm>
            <a:off x="304800" y="3617913"/>
            <a:ext cx="4114800" cy="423545"/>
          </a:xfrm>
          <a:prstGeom prst="rect">
            <a:avLst/>
          </a:prstGeom>
          <a:noFill/>
          <a:ln w="9525" algn="ctr">
            <a:noFill/>
            <a:miter lim="800000"/>
          </a:ln>
        </p:spPr>
        <p:txBody>
          <a:bodyPr>
            <a:spAutoFit/>
          </a:bodyPr>
          <a:lstStyle/>
          <a:p>
            <a:pPr marL="66675" indent="8255">
              <a:lnSpc>
                <a:spcPct val="90000"/>
              </a:lnSpc>
              <a:spcBef>
                <a:spcPct val="20000"/>
              </a:spcBef>
              <a:spcAft>
                <a:spcPct val="0"/>
              </a:spcAft>
              <a:buFontTx/>
              <a:buChar char="-"/>
            </a:pPr>
            <a:r>
              <a:rPr lang="en-US" sz="2400" b="0">
                <a:solidFill>
                  <a:schemeClr val="tx1"/>
                </a:solidFill>
                <a:latin typeface="Times New Roman" panose="02020603050405020304" pitchFamily="18" charset="0"/>
                <a:cs typeface="Times New Roman" panose="02020603050405020304" pitchFamily="18" charset="0"/>
              </a:rPr>
              <a:t> Sử dụng thước đo giá trị</a:t>
            </a:r>
            <a:r>
              <a:rPr lang="en-US" sz="2400" b="0">
                <a:solidFill>
                  <a:schemeClr val="tx1"/>
                </a:solidFill>
              </a:rPr>
              <a:t>.</a:t>
            </a:r>
          </a:p>
        </p:txBody>
      </p:sp>
      <p:sp>
        <p:nvSpPr>
          <p:cNvPr id="47115" name="Text Box 11"/>
          <p:cNvSpPr txBox="1">
            <a:spLocks noChangeArrowheads="1"/>
          </p:cNvSpPr>
          <p:nvPr/>
        </p:nvSpPr>
        <p:spPr bwMode="gray">
          <a:xfrm>
            <a:off x="304800" y="4508500"/>
            <a:ext cx="4114800" cy="1419860"/>
          </a:xfrm>
          <a:prstGeom prst="rect">
            <a:avLst/>
          </a:prstGeom>
          <a:noFill/>
          <a:ln w="9525" algn="ctr">
            <a:noFill/>
            <a:miter lim="800000"/>
          </a:ln>
        </p:spPr>
        <p:txBody>
          <a:bodyPr>
            <a:spAutoFit/>
          </a:bodyPr>
          <a:lstStyle/>
          <a:p>
            <a:pPr marL="66675" indent="8255">
              <a:lnSpc>
                <a:spcPct val="90000"/>
              </a:lnSpc>
              <a:spcBef>
                <a:spcPct val="20000"/>
              </a:spcBef>
              <a:spcAft>
                <a:spcPct val="0"/>
              </a:spcAft>
              <a:buFontTx/>
              <a:buChar char="-"/>
            </a:pP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Cung</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cấp</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các</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chỉ</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tiêu</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tổng</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quát</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về</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tình</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hình</a:t>
            </a:r>
            <a:r>
              <a:rPr lang="en-US" sz="2400" b="0" dirty="0">
                <a:solidFill>
                  <a:schemeClr val="tx1"/>
                </a:solidFill>
                <a:latin typeface="Times New Roman" panose="02020603050405020304" pitchFamily="18" charset="0"/>
                <a:cs typeface="Times New Roman" panose="02020603050405020304" pitchFamily="18" charset="0"/>
              </a:rPr>
              <a:t> TS, NV </a:t>
            </a:r>
            <a:r>
              <a:rPr lang="en-US" sz="2400" b="0" dirty="0" err="1">
                <a:solidFill>
                  <a:schemeClr val="tx1"/>
                </a:solidFill>
                <a:latin typeface="Times New Roman" panose="02020603050405020304" pitchFamily="18" charset="0"/>
                <a:cs typeface="Times New Roman" panose="02020603050405020304" pitchFamily="18" charset="0"/>
              </a:rPr>
              <a:t>cho</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các</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đối</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tượng</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sử</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dụng</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thông</a:t>
            </a:r>
            <a:r>
              <a:rPr lang="en-US" sz="2400" b="0" dirty="0">
                <a:solidFill>
                  <a:schemeClr val="tx1"/>
                </a:solidFill>
                <a:latin typeface="Times New Roman" panose="02020603050405020304" pitchFamily="18" charset="0"/>
                <a:cs typeface="Times New Roman" panose="02020603050405020304" pitchFamily="18" charset="0"/>
              </a:rPr>
              <a:t> tin.</a:t>
            </a:r>
          </a:p>
        </p:txBody>
      </p:sp>
      <p:sp>
        <p:nvSpPr>
          <p:cNvPr id="47116" name="Text Box 12"/>
          <p:cNvSpPr txBox="1">
            <a:spLocks noChangeArrowheads="1"/>
          </p:cNvSpPr>
          <p:nvPr/>
        </p:nvSpPr>
        <p:spPr bwMode="gray">
          <a:xfrm>
            <a:off x="4648200" y="2362200"/>
            <a:ext cx="4114800" cy="1198880"/>
          </a:xfrm>
          <a:prstGeom prst="rect">
            <a:avLst/>
          </a:prstGeom>
          <a:noFill/>
          <a:ln w="9525" algn="ctr">
            <a:noFill/>
            <a:miter lim="800000"/>
          </a:ln>
        </p:spPr>
        <p:txBody>
          <a:bodyPr>
            <a:spAutoFit/>
          </a:bodyPr>
          <a:lstStyle/>
          <a:p>
            <a:pPr marL="66675" indent="8255">
              <a:lnSpc>
                <a:spcPct val="100000"/>
              </a:lnSpc>
              <a:spcBef>
                <a:spcPct val="20000"/>
              </a:spcBef>
              <a:spcAft>
                <a:spcPct val="0"/>
              </a:spcAft>
              <a:buFontTx/>
              <a:buChar char="-"/>
            </a:pPr>
            <a:r>
              <a:rPr lang="en-US" sz="2400" b="0">
                <a:solidFill>
                  <a:schemeClr val="tx1"/>
                </a:solidFill>
                <a:latin typeface="Times New Roman" panose="02020603050405020304" pitchFamily="18" charset="0"/>
                <a:cs typeface="Times New Roman" panose="02020603050405020304" pitchFamily="18" charset="0"/>
              </a:rPr>
              <a:t> Phản ánh NVKT PS vào TK chi tiết (TK cấp 2 hoặc sổ, thẻ chi tiết)</a:t>
            </a:r>
          </a:p>
        </p:txBody>
      </p:sp>
      <p:sp>
        <p:nvSpPr>
          <p:cNvPr id="47117" name="Text Box 13"/>
          <p:cNvSpPr txBox="1">
            <a:spLocks noChangeArrowheads="1"/>
          </p:cNvSpPr>
          <p:nvPr/>
        </p:nvSpPr>
        <p:spPr bwMode="gray">
          <a:xfrm>
            <a:off x="4648200" y="4508500"/>
            <a:ext cx="4114800" cy="1568450"/>
          </a:xfrm>
          <a:prstGeom prst="rect">
            <a:avLst/>
          </a:prstGeom>
          <a:noFill/>
          <a:ln w="9525" algn="ctr">
            <a:noFill/>
            <a:miter lim="800000"/>
          </a:ln>
        </p:spPr>
        <p:txBody>
          <a:bodyPr>
            <a:spAutoFit/>
          </a:bodyPr>
          <a:lstStyle/>
          <a:p>
            <a:pPr marL="66675" indent="8255">
              <a:lnSpc>
                <a:spcPct val="100000"/>
              </a:lnSpc>
              <a:spcBef>
                <a:spcPct val="20000"/>
              </a:spcBef>
              <a:spcAft>
                <a:spcPct val="0"/>
              </a:spcAft>
              <a:buFontTx/>
              <a:buChar char="-"/>
            </a:pP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Cung</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cấp</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số</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liệu</a:t>
            </a:r>
            <a:r>
              <a:rPr lang="en-US" sz="2400" b="0" dirty="0">
                <a:solidFill>
                  <a:schemeClr val="tx1"/>
                </a:solidFill>
                <a:latin typeface="Times New Roman" panose="02020603050405020304" pitchFamily="18" charset="0"/>
                <a:cs typeface="Times New Roman" panose="02020603050405020304" pitchFamily="18" charset="0"/>
              </a:rPr>
              <a:t> chi </a:t>
            </a:r>
            <a:r>
              <a:rPr lang="en-US" sz="2400" b="0" dirty="0" err="1">
                <a:solidFill>
                  <a:schemeClr val="tx1"/>
                </a:solidFill>
                <a:latin typeface="Times New Roman" panose="02020603050405020304" pitchFamily="18" charset="0"/>
                <a:cs typeface="Times New Roman" panose="02020603050405020304" pitchFamily="18" charset="0"/>
              </a:rPr>
              <a:t>tiết</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phục</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vụ</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cho</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điều</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hành</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hoạt</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động</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giải</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quyết</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vấn</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đề</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phát</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sinh</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một</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cách</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nhạy</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bén</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nhanh</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chóng</a:t>
            </a:r>
            <a:r>
              <a:rPr lang="en-US" sz="2400" b="0" dirty="0">
                <a:solidFill>
                  <a:schemeClr val="tx1"/>
                </a:solidFill>
                <a:latin typeface="Times New Roman" panose="02020603050405020304" pitchFamily="18" charset="0"/>
                <a:cs typeface="Times New Roman" panose="02020603050405020304" pitchFamily="18" charset="0"/>
              </a:rPr>
              <a:t>.</a:t>
            </a:r>
          </a:p>
        </p:txBody>
      </p:sp>
      <p:sp>
        <p:nvSpPr>
          <p:cNvPr id="47118" name="Text Box 14"/>
          <p:cNvSpPr txBox="1">
            <a:spLocks noChangeArrowheads="1"/>
          </p:cNvSpPr>
          <p:nvPr/>
        </p:nvSpPr>
        <p:spPr bwMode="gray">
          <a:xfrm>
            <a:off x="4648200" y="3597275"/>
            <a:ext cx="4267200" cy="829945"/>
          </a:xfrm>
          <a:prstGeom prst="rect">
            <a:avLst/>
          </a:prstGeom>
          <a:noFill/>
          <a:ln w="9525" algn="ctr">
            <a:noFill/>
            <a:miter lim="800000"/>
          </a:ln>
        </p:spPr>
        <p:txBody>
          <a:bodyPr>
            <a:spAutoFit/>
          </a:bodyPr>
          <a:lstStyle/>
          <a:p>
            <a:pPr marL="66675" indent="8255">
              <a:lnSpc>
                <a:spcPct val="100000"/>
              </a:lnSpc>
              <a:spcBef>
                <a:spcPct val="20000"/>
              </a:spcBef>
              <a:spcAft>
                <a:spcPct val="0"/>
              </a:spcAft>
              <a:buFontTx/>
              <a:buChar char="-"/>
            </a:pPr>
            <a:r>
              <a:rPr lang="en-US" sz="2400" b="0">
                <a:solidFill>
                  <a:schemeClr val="tx1"/>
                </a:solidFill>
                <a:latin typeface="Times New Roman" panose="02020603050405020304" pitchFamily="18" charset="0"/>
                <a:cs typeface="Times New Roman" panose="02020603050405020304" pitchFamily="18" charset="0"/>
              </a:rPr>
              <a:t> Sử dụng thước đo giá trị, hiện vật và thời gian lao động</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endParaRPr lang="en-US"/>
          </a:p>
        </p:txBody>
      </p:sp>
      <p:sp>
        <p:nvSpPr>
          <p:cNvPr id="47107" name="Slide Number Placeholder 6"/>
          <p:cNvSpPr>
            <a:spLocks noGrp="1"/>
          </p:cNvSpPr>
          <p:nvPr>
            <p:ph type="sldNum" sz="quarter" idx="12"/>
          </p:nvPr>
        </p:nvSpPr>
        <p:spPr>
          <a:noFill/>
        </p:spPr>
        <p:txBody>
          <a:bodyPr/>
          <a:lstStyle/>
          <a:p>
            <a:fld id="{F1712153-A606-4921-B0AC-98BD3991FE86}" type="slidenum">
              <a:rPr lang="en-US" smtClean="0"/>
              <a:t>50</a:t>
            </a:fld>
            <a:endParaRPr lang="en-US" smtClean="0"/>
          </a:p>
        </p:txBody>
      </p:sp>
      <p:pic>
        <p:nvPicPr>
          <p:cNvPr id="5" name="Content Placeholder 4" descr="so cai"/>
          <p:cNvPicPr>
            <a:picLocks noGrp="1" noChangeAspect="1"/>
          </p:cNvPicPr>
          <p:nvPr>
            <p:ph idx="1"/>
          </p:nvPr>
        </p:nvPicPr>
        <p:blipFill>
          <a:blip r:embed="rId2"/>
          <a:stretch>
            <a:fillRect/>
          </a:stretch>
        </p:blipFill>
        <p:spPr>
          <a:xfrm>
            <a:off x="-6350" y="275590"/>
            <a:ext cx="9182100" cy="65062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Slide Number Placeholder 6"/>
          <p:cNvSpPr>
            <a:spLocks noGrp="1"/>
          </p:cNvSpPr>
          <p:nvPr>
            <p:ph type="sldNum" sz="quarter" idx="12"/>
          </p:nvPr>
        </p:nvSpPr>
        <p:spPr>
          <a:noFill/>
        </p:spPr>
        <p:txBody>
          <a:bodyPr/>
          <a:lstStyle/>
          <a:p>
            <a:fld id="{F1712153-A606-4921-B0AC-98BD3991FE86}" type="slidenum">
              <a:rPr lang="en-US" smtClean="0"/>
              <a:t>51</a:t>
            </a:fld>
            <a:endParaRPr lang="en-US" smtClean="0"/>
          </a:p>
        </p:txBody>
      </p:sp>
      <p:pic>
        <p:nvPicPr>
          <p:cNvPr id="6" name="Content Placeholder 5" descr="so chi tiet"/>
          <p:cNvPicPr>
            <a:picLocks noGrp="1" noChangeAspect="1"/>
          </p:cNvPicPr>
          <p:nvPr>
            <p:ph idx="1"/>
          </p:nvPr>
        </p:nvPicPr>
        <p:blipFill>
          <a:blip r:embed="rId2"/>
          <a:stretch>
            <a:fillRect/>
          </a:stretch>
        </p:blipFill>
        <p:spPr>
          <a:xfrm>
            <a:off x="8255" y="63500"/>
            <a:ext cx="8911590" cy="67183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US"/>
          </a:p>
        </p:txBody>
      </p:sp>
      <p:sp>
        <p:nvSpPr>
          <p:cNvPr id="47107" name="Slide Number Placeholder 6"/>
          <p:cNvSpPr>
            <a:spLocks noGrp="1"/>
          </p:cNvSpPr>
          <p:nvPr>
            <p:ph type="sldNum" sz="quarter" idx="12"/>
          </p:nvPr>
        </p:nvSpPr>
        <p:spPr>
          <a:noFill/>
        </p:spPr>
        <p:txBody>
          <a:bodyPr/>
          <a:lstStyle/>
          <a:p>
            <a:fld id="{F1712153-A606-4921-B0AC-98BD3991FE86}" type="slidenum">
              <a:rPr lang="en-US" smtClean="0"/>
              <a:t>52</a:t>
            </a:fld>
            <a:endParaRPr lang="en-US" smtClean="0"/>
          </a:p>
        </p:txBody>
      </p:sp>
      <p:pic>
        <p:nvPicPr>
          <p:cNvPr id="2" name="Content Placeholder 1" descr="so chi tiet"/>
          <p:cNvPicPr>
            <a:picLocks noGrp="1" noChangeAspect="1"/>
          </p:cNvPicPr>
          <p:nvPr>
            <p:ph idx="1"/>
          </p:nvPr>
        </p:nvPicPr>
        <p:blipFill>
          <a:blip r:embed="rId2"/>
          <a:stretch>
            <a:fillRect/>
          </a:stretch>
        </p:blipFill>
        <p:spPr>
          <a:xfrm>
            <a:off x="-635" y="85725"/>
            <a:ext cx="9199245" cy="6794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Slide Number Placeholder 6"/>
          <p:cNvSpPr>
            <a:spLocks noGrp="1"/>
          </p:cNvSpPr>
          <p:nvPr>
            <p:ph type="sldNum" sz="quarter" idx="12"/>
          </p:nvPr>
        </p:nvSpPr>
        <p:spPr>
          <a:noFill/>
        </p:spPr>
        <p:txBody>
          <a:bodyPr/>
          <a:lstStyle/>
          <a:p>
            <a:fld id="{F1712153-A606-4921-B0AC-98BD3991FE86}" type="slidenum">
              <a:rPr lang="en-US" smtClean="0"/>
              <a:t>53</a:t>
            </a:fld>
            <a:endParaRPr lang="en-US" smtClean="0"/>
          </a:p>
        </p:txBody>
      </p:sp>
      <p:sp>
        <p:nvSpPr>
          <p:cNvPr id="4" name="Content Placeholder 3"/>
          <p:cNvSpPr>
            <a:spLocks noGrp="1"/>
          </p:cNvSpPr>
          <p:nvPr>
            <p:ph idx="1"/>
          </p:nvPr>
        </p:nvSpPr>
        <p:spPr>
          <a:xfrm>
            <a:off x="450215" y="133985"/>
            <a:ext cx="8620760" cy="6114415"/>
          </a:xfrm>
        </p:spPr>
        <p:txBody>
          <a:bodyPr>
            <a:normAutofit/>
          </a:bodyPr>
          <a:lstStyle/>
          <a:p>
            <a:r>
              <a:rPr lang="en-US">
                <a:latin typeface="Times New Roman" panose="02020603050405020304" pitchFamily="18" charset="0"/>
                <a:cs typeface="Times New Roman" panose="02020603050405020304" pitchFamily="18" charset="0"/>
              </a:rPr>
              <a:t>Ví dụ: Tại một doanh nghiệp, trong kỳ có các sau:</a:t>
            </a:r>
          </a:p>
          <a:p>
            <a:r>
              <a:rPr lang="en-US">
                <a:latin typeface="Times New Roman" panose="02020603050405020304" pitchFamily="18" charset="0"/>
                <a:cs typeface="Times New Roman" panose="02020603050405020304" pitchFamily="18" charset="0"/>
              </a:rPr>
              <a:t>- Nhập kho 500.000 đ nguyên vật liệu chưa trả tiền cho đơn vị A</a:t>
            </a:r>
          </a:p>
          <a:p>
            <a:r>
              <a:rPr lang="en-US">
                <a:latin typeface="Times New Roman" panose="02020603050405020304" pitchFamily="18" charset="0"/>
                <a:cs typeface="Times New Roman" panose="02020603050405020304" pitchFamily="18" charset="0"/>
              </a:rPr>
              <a:t>- Nhập kho 400.000 đ công cụ dụng cụ chưa trả tiền cho đơn vị B</a:t>
            </a:r>
          </a:p>
          <a:p>
            <a:r>
              <a:rPr lang="en-US">
                <a:latin typeface="Times New Roman" panose="02020603050405020304" pitchFamily="18" charset="0"/>
                <a:cs typeface="Times New Roman" panose="02020603050405020304" pitchFamily="18" charset="0"/>
              </a:rPr>
              <a:t>- Vay ngân hàng để trả nợ cho đơn vị A 300.000 đ, đơn vị B 200.00 đ</a:t>
            </a:r>
          </a:p>
          <a:p>
            <a:r>
              <a:rPr lang="en-US">
                <a:latin typeface="Times New Roman" panose="02020603050405020304" pitchFamily="18" charset="0"/>
                <a:cs typeface="Times New Roman" panose="02020603050405020304" pitchFamily="18" charset="0"/>
              </a:rPr>
              <a:t>Yêu cầu:</a:t>
            </a:r>
          </a:p>
          <a:p>
            <a:r>
              <a:rPr lang="en-US">
                <a:latin typeface="Times New Roman" panose="02020603050405020304" pitchFamily="18" charset="0"/>
                <a:cs typeface="Times New Roman" panose="02020603050405020304" pitchFamily="18" charset="0"/>
              </a:rPr>
              <a:t>- Định khoản và phản ánh các nghiệp vụ trên vào TK tổng hợp và TK chi tiết có liên quan?</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Slide Number Placeholder 6"/>
          <p:cNvSpPr>
            <a:spLocks noGrp="1"/>
          </p:cNvSpPr>
          <p:nvPr>
            <p:ph type="sldNum" sz="quarter" idx="12"/>
          </p:nvPr>
        </p:nvSpPr>
        <p:spPr>
          <a:noFill/>
        </p:spPr>
        <p:txBody>
          <a:bodyPr/>
          <a:lstStyle/>
          <a:p>
            <a:fld id="{F1712153-A606-4921-B0AC-98BD3991FE86}" type="slidenum">
              <a:rPr lang="en-US" smtClean="0"/>
              <a:t>54</a:t>
            </a:fld>
            <a:endParaRPr lang="en-US" smtClean="0"/>
          </a:p>
        </p:txBody>
      </p:sp>
      <p:sp>
        <p:nvSpPr>
          <p:cNvPr id="4" name="Content Placeholder 3"/>
          <p:cNvSpPr>
            <a:spLocks noGrp="1"/>
          </p:cNvSpPr>
          <p:nvPr>
            <p:ph idx="1"/>
          </p:nvPr>
        </p:nvSpPr>
        <p:spPr>
          <a:xfrm>
            <a:off x="450215" y="133985"/>
            <a:ext cx="8483600" cy="6114415"/>
          </a:xfrm>
        </p:spPr>
        <p:txBody>
          <a:bodyPr>
            <a:normAutofit/>
          </a:bodyPr>
          <a:lstStyle/>
          <a:p>
            <a:r>
              <a:rPr lang="en-US">
                <a:latin typeface="Times New Roman" panose="02020603050405020304" pitchFamily="18" charset="0"/>
                <a:cs typeface="Times New Roman" panose="02020603050405020304" pitchFamily="18" charset="0"/>
              </a:rPr>
              <a:t>Nợ TK 152       500.000 đ</a:t>
            </a:r>
          </a:p>
          <a:p>
            <a:r>
              <a:rPr lang="en-US">
                <a:latin typeface="Times New Roman" panose="02020603050405020304" pitchFamily="18" charset="0"/>
                <a:cs typeface="Times New Roman" panose="02020603050405020304" pitchFamily="18" charset="0"/>
              </a:rPr>
              <a:t>	Có TK 331A  500.000 đ</a:t>
            </a:r>
          </a:p>
          <a:p>
            <a:r>
              <a:rPr lang="en-US">
                <a:latin typeface="Times New Roman" panose="02020603050405020304" pitchFamily="18" charset="0"/>
                <a:cs typeface="Times New Roman" panose="02020603050405020304" pitchFamily="18" charset="0"/>
              </a:rPr>
              <a:t>Nợ TK 153     400.000 đ</a:t>
            </a:r>
          </a:p>
          <a:p>
            <a:r>
              <a:rPr lang="en-US">
                <a:latin typeface="Times New Roman" panose="02020603050405020304" pitchFamily="18" charset="0"/>
                <a:cs typeface="Times New Roman" panose="02020603050405020304" pitchFamily="18" charset="0"/>
              </a:rPr>
              <a:t>	Có TK 331B   400.000 đ</a:t>
            </a:r>
          </a:p>
          <a:p>
            <a:r>
              <a:rPr lang="en-US">
                <a:latin typeface="Times New Roman" panose="02020603050405020304" pitchFamily="18" charset="0"/>
                <a:cs typeface="Times New Roman" panose="02020603050405020304" pitchFamily="18" charset="0"/>
              </a:rPr>
              <a:t>Nợ TK 331A      300.000 đ</a:t>
            </a:r>
          </a:p>
          <a:p>
            <a:r>
              <a:rPr lang="en-US">
                <a:latin typeface="Times New Roman" panose="02020603050405020304" pitchFamily="18" charset="0"/>
                <a:cs typeface="Times New Roman" panose="02020603050405020304" pitchFamily="18" charset="0"/>
              </a:rPr>
              <a:t>Nợ TK 331B       200.000 đ</a:t>
            </a:r>
          </a:p>
          <a:p>
            <a:r>
              <a:rPr lang="en-US">
                <a:latin typeface="Times New Roman" panose="02020603050405020304" pitchFamily="18" charset="0"/>
                <a:cs typeface="Times New Roman" panose="02020603050405020304" pitchFamily="18" charset="0"/>
              </a:rPr>
              <a:t>	Có TK 341   500.000 đ	</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en-US"/>
          </a:p>
        </p:txBody>
      </p:sp>
      <p:sp>
        <p:nvSpPr>
          <p:cNvPr id="47107" name="Slide Number Placeholder 6"/>
          <p:cNvSpPr>
            <a:spLocks noGrp="1"/>
          </p:cNvSpPr>
          <p:nvPr>
            <p:ph type="sldNum" sz="quarter" idx="12"/>
          </p:nvPr>
        </p:nvSpPr>
        <p:spPr>
          <a:noFill/>
        </p:spPr>
        <p:txBody>
          <a:bodyPr/>
          <a:lstStyle/>
          <a:p>
            <a:fld id="{F1712153-A606-4921-B0AC-98BD3991FE86}" type="slidenum">
              <a:rPr lang="en-US" smtClean="0"/>
              <a:t>55</a:t>
            </a:fld>
            <a:endParaRPr lang="en-US" smtClean="0"/>
          </a:p>
        </p:txBody>
      </p:sp>
      <p:sp>
        <p:nvSpPr>
          <p:cNvPr id="4" name="Content Placeholder 3"/>
          <p:cNvSpPr>
            <a:spLocks noGrp="1"/>
          </p:cNvSpPr>
          <p:nvPr>
            <p:ph sz="half" idx="1"/>
          </p:nvPr>
        </p:nvSpPr>
        <p:spPr/>
        <p:txBody>
          <a:bodyPr>
            <a:normAutofit/>
          </a:bodyPr>
          <a:lstStyle/>
          <a:p>
            <a:r>
              <a:rPr lang="en-US">
                <a:latin typeface="Times New Roman" panose="02020603050405020304" pitchFamily="18" charset="0"/>
                <a:cs typeface="Times New Roman" panose="02020603050405020304" pitchFamily="18" charset="0"/>
              </a:rPr>
              <a:t>	</a:t>
            </a:r>
          </a:p>
        </p:txBody>
      </p:sp>
      <p:pic>
        <p:nvPicPr>
          <p:cNvPr id="2" name="Content Placeholder 1" descr="so cai 1"/>
          <p:cNvPicPr>
            <a:picLocks noGrp="1" noChangeAspect="1"/>
          </p:cNvPicPr>
          <p:nvPr>
            <p:ph sz="half" idx="2"/>
          </p:nvPr>
        </p:nvPicPr>
        <p:blipFill>
          <a:blip r:embed="rId2"/>
          <a:stretch>
            <a:fillRect/>
          </a:stretch>
        </p:blipFill>
        <p:spPr>
          <a:xfrm>
            <a:off x="-51435" y="-59690"/>
            <a:ext cx="9123045" cy="694563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en-US"/>
          </a:p>
        </p:txBody>
      </p:sp>
      <p:sp>
        <p:nvSpPr>
          <p:cNvPr id="47107" name="Slide Number Placeholder 6"/>
          <p:cNvSpPr>
            <a:spLocks noGrp="1"/>
          </p:cNvSpPr>
          <p:nvPr>
            <p:ph type="sldNum" sz="quarter" idx="12"/>
          </p:nvPr>
        </p:nvSpPr>
        <p:spPr>
          <a:noFill/>
        </p:spPr>
        <p:txBody>
          <a:bodyPr/>
          <a:lstStyle/>
          <a:p>
            <a:fld id="{F1712153-A606-4921-B0AC-98BD3991FE86}" type="slidenum">
              <a:rPr lang="en-US" smtClean="0"/>
              <a:t>56</a:t>
            </a:fld>
            <a:endParaRPr lang="en-US" smtClean="0"/>
          </a:p>
        </p:txBody>
      </p:sp>
      <p:sp>
        <p:nvSpPr>
          <p:cNvPr id="4" name="Content Placeholder 3"/>
          <p:cNvSpPr>
            <a:spLocks noGrp="1"/>
          </p:cNvSpPr>
          <p:nvPr>
            <p:ph sz="half" idx="1"/>
          </p:nvPr>
        </p:nvSpPr>
        <p:spPr/>
        <p:txBody>
          <a:bodyPr>
            <a:normAutofit/>
          </a:bodyPr>
          <a:lstStyle/>
          <a:p>
            <a:r>
              <a:rPr lang="en-US">
                <a:latin typeface="Times New Roman" panose="02020603050405020304" pitchFamily="18" charset="0"/>
                <a:cs typeface="Times New Roman" panose="02020603050405020304" pitchFamily="18" charset="0"/>
              </a:rPr>
              <a:t>	</a:t>
            </a:r>
          </a:p>
        </p:txBody>
      </p:sp>
      <p:pic>
        <p:nvPicPr>
          <p:cNvPr id="2" name="Content Placeholder 1" descr="SO CHI TIET B"/>
          <p:cNvPicPr>
            <a:picLocks noGrp="1" noChangeAspect="1"/>
          </p:cNvPicPr>
          <p:nvPr>
            <p:ph sz="half" idx="2"/>
          </p:nvPr>
        </p:nvPicPr>
        <p:blipFill>
          <a:blip r:embed="rId2"/>
          <a:stretch>
            <a:fillRect/>
          </a:stretch>
        </p:blipFill>
        <p:spPr>
          <a:xfrm>
            <a:off x="46990" y="6350"/>
            <a:ext cx="8886825" cy="677608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en-US"/>
          </a:p>
        </p:txBody>
      </p:sp>
      <p:sp>
        <p:nvSpPr>
          <p:cNvPr id="47107" name="Slide Number Placeholder 6"/>
          <p:cNvSpPr>
            <a:spLocks noGrp="1"/>
          </p:cNvSpPr>
          <p:nvPr>
            <p:ph type="sldNum" sz="quarter" idx="12"/>
          </p:nvPr>
        </p:nvSpPr>
        <p:spPr>
          <a:noFill/>
        </p:spPr>
        <p:txBody>
          <a:bodyPr/>
          <a:lstStyle/>
          <a:p>
            <a:fld id="{F1712153-A606-4921-B0AC-98BD3991FE86}" type="slidenum">
              <a:rPr lang="en-US" smtClean="0"/>
              <a:t>57</a:t>
            </a:fld>
            <a:endParaRPr lang="en-US" smtClean="0"/>
          </a:p>
        </p:txBody>
      </p:sp>
      <p:sp>
        <p:nvSpPr>
          <p:cNvPr id="4" name="Content Placeholder 3"/>
          <p:cNvSpPr>
            <a:spLocks noGrp="1"/>
          </p:cNvSpPr>
          <p:nvPr>
            <p:ph sz="half" idx="1"/>
          </p:nvPr>
        </p:nvSpPr>
        <p:spPr/>
        <p:txBody>
          <a:bodyPr>
            <a:normAutofit/>
          </a:bodyPr>
          <a:lstStyle/>
          <a:p>
            <a:r>
              <a:rPr lang="en-US">
                <a:latin typeface="Times New Roman" panose="02020603050405020304" pitchFamily="18" charset="0"/>
                <a:cs typeface="Times New Roman" panose="02020603050405020304" pitchFamily="18" charset="0"/>
              </a:rPr>
              <a:t>	</a:t>
            </a:r>
          </a:p>
        </p:txBody>
      </p:sp>
      <p:pic>
        <p:nvPicPr>
          <p:cNvPr id="2" name="Content Placeholder 1" descr="so chi tiet a"/>
          <p:cNvPicPr>
            <a:picLocks noGrp="1" noChangeAspect="1"/>
          </p:cNvPicPr>
          <p:nvPr>
            <p:ph sz="half" idx="2"/>
          </p:nvPr>
        </p:nvPicPr>
        <p:blipFill>
          <a:blip r:embed="rId3"/>
          <a:stretch>
            <a:fillRect/>
          </a:stretch>
        </p:blipFill>
        <p:spPr>
          <a:xfrm>
            <a:off x="19050" y="96520"/>
            <a:ext cx="8914765" cy="689419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09730" y="228600"/>
            <a:ext cx="7759950" cy="1143000"/>
          </a:xfrm>
        </p:spPr>
        <p:txBody>
          <a:bodyPr>
            <a:noAutofit/>
          </a:bodyPr>
          <a:lstStyle/>
          <a:p>
            <a:pPr algn="just"/>
            <a:r>
              <a:rPr lang="en-US" sz="3600" b="1" dirty="0" smtClean="0">
                <a:solidFill>
                  <a:srgbClr val="FF0000"/>
                </a:solidFill>
                <a:latin typeface="Times New Roman" panose="02020603050405020304" pitchFamily="18" charset="0"/>
                <a:cs typeface="Times New Roman" panose="02020603050405020304" pitchFamily="18" charset="0"/>
              </a:rPr>
              <a:t>2.3.3. </a:t>
            </a:r>
            <a:r>
              <a:rPr lang="en-US" sz="3600" b="1" dirty="0" err="1">
                <a:solidFill>
                  <a:srgbClr val="FF0000"/>
                </a:solidFill>
                <a:effectLst/>
                <a:latin typeface="Times New Roman" panose="02020603050405020304" pitchFamily="18" charset="0"/>
                <a:cs typeface="Times New Roman" panose="02020603050405020304" pitchFamily="18" charset="0"/>
              </a:rPr>
              <a:t>Mối</a:t>
            </a:r>
            <a:r>
              <a:rPr lang="en-US" sz="3600" b="1" dirty="0">
                <a:solidFill>
                  <a:srgbClr val="FF0000"/>
                </a:solidFill>
                <a:effectLst/>
                <a:latin typeface="Times New Roman" panose="02020603050405020304" pitchFamily="18" charset="0"/>
                <a:cs typeface="Times New Roman" panose="02020603050405020304" pitchFamily="18" charset="0"/>
              </a:rPr>
              <a:t> </a:t>
            </a:r>
            <a:r>
              <a:rPr lang="en-US" sz="3600" b="1" dirty="0" err="1">
                <a:solidFill>
                  <a:srgbClr val="FF0000"/>
                </a:solidFill>
                <a:effectLst/>
                <a:latin typeface="Times New Roman" panose="02020603050405020304" pitchFamily="18" charset="0"/>
                <a:cs typeface="Times New Roman" panose="02020603050405020304" pitchFamily="18" charset="0"/>
              </a:rPr>
              <a:t>quan</a:t>
            </a:r>
            <a:r>
              <a:rPr lang="en-US" sz="3600" b="1" dirty="0">
                <a:solidFill>
                  <a:srgbClr val="FF0000"/>
                </a:solidFill>
                <a:effectLst/>
                <a:latin typeface="Times New Roman" panose="02020603050405020304" pitchFamily="18" charset="0"/>
                <a:cs typeface="Times New Roman" panose="02020603050405020304" pitchFamily="18" charset="0"/>
              </a:rPr>
              <a:t> </a:t>
            </a:r>
            <a:r>
              <a:rPr lang="en-US" sz="3600" b="1" dirty="0" err="1">
                <a:solidFill>
                  <a:srgbClr val="FF0000"/>
                </a:solidFill>
                <a:effectLst/>
                <a:latin typeface="Times New Roman" panose="02020603050405020304" pitchFamily="18" charset="0"/>
                <a:cs typeface="Times New Roman" panose="02020603050405020304" pitchFamily="18" charset="0"/>
              </a:rPr>
              <a:t>hệ</a:t>
            </a:r>
            <a:r>
              <a:rPr lang="en-US" sz="3600" b="1" dirty="0">
                <a:solidFill>
                  <a:srgbClr val="FF0000"/>
                </a:solidFill>
                <a:effectLst/>
                <a:latin typeface="Times New Roman" panose="02020603050405020304" pitchFamily="18" charset="0"/>
                <a:cs typeface="Times New Roman" panose="02020603050405020304" pitchFamily="18" charset="0"/>
              </a:rPr>
              <a:t> </a:t>
            </a:r>
            <a:r>
              <a:rPr lang="en-US" sz="3600" b="1" dirty="0" err="1">
                <a:solidFill>
                  <a:srgbClr val="FF0000"/>
                </a:solidFill>
                <a:effectLst/>
                <a:latin typeface="Times New Roman" panose="02020603050405020304" pitchFamily="18" charset="0"/>
                <a:cs typeface="Times New Roman" panose="02020603050405020304" pitchFamily="18" charset="0"/>
              </a:rPr>
              <a:t>giữa</a:t>
            </a:r>
            <a:r>
              <a:rPr lang="en-US" sz="3600" b="1" dirty="0">
                <a:solidFill>
                  <a:srgbClr val="FF0000"/>
                </a:solidFill>
                <a:effectLst/>
                <a:latin typeface="Times New Roman" panose="02020603050405020304" pitchFamily="18" charset="0"/>
                <a:cs typeface="Times New Roman" panose="02020603050405020304" pitchFamily="18" charset="0"/>
              </a:rPr>
              <a:t> </a:t>
            </a:r>
            <a:r>
              <a:rPr lang="en-US" sz="3600" b="1" dirty="0" err="1">
                <a:solidFill>
                  <a:srgbClr val="FF0000"/>
                </a:solidFill>
                <a:effectLst/>
                <a:latin typeface="Times New Roman" panose="02020603050405020304" pitchFamily="18" charset="0"/>
                <a:cs typeface="Times New Roman" panose="02020603050405020304" pitchFamily="18" charset="0"/>
              </a:rPr>
              <a:t>tài</a:t>
            </a:r>
            <a:r>
              <a:rPr lang="en-US" sz="3600" b="1" dirty="0">
                <a:solidFill>
                  <a:srgbClr val="FF0000"/>
                </a:solidFill>
                <a:effectLst/>
                <a:latin typeface="Times New Roman" panose="02020603050405020304" pitchFamily="18" charset="0"/>
                <a:cs typeface="Times New Roman" panose="02020603050405020304" pitchFamily="18" charset="0"/>
              </a:rPr>
              <a:t> </a:t>
            </a:r>
            <a:r>
              <a:rPr lang="en-US" sz="3600" b="1" dirty="0" err="1">
                <a:solidFill>
                  <a:srgbClr val="FF0000"/>
                </a:solidFill>
                <a:effectLst/>
                <a:latin typeface="Times New Roman" panose="02020603050405020304" pitchFamily="18" charset="0"/>
                <a:cs typeface="Times New Roman" panose="02020603050405020304" pitchFamily="18" charset="0"/>
              </a:rPr>
              <a:t>khoản</a:t>
            </a:r>
            <a:r>
              <a:rPr lang="en-US" sz="3600" b="1" dirty="0">
                <a:solidFill>
                  <a:srgbClr val="FF0000"/>
                </a:solidFill>
                <a:effectLst/>
                <a:latin typeface="Times New Roman" panose="02020603050405020304" pitchFamily="18" charset="0"/>
                <a:cs typeface="Times New Roman" panose="02020603050405020304" pitchFamily="18" charset="0"/>
              </a:rPr>
              <a:t> </a:t>
            </a:r>
            <a:r>
              <a:rPr lang="en-US" sz="3600" b="1" dirty="0" err="1">
                <a:solidFill>
                  <a:srgbClr val="FF0000"/>
                </a:solidFill>
                <a:effectLst/>
                <a:latin typeface="Times New Roman" panose="02020603050405020304" pitchFamily="18" charset="0"/>
                <a:cs typeface="Times New Roman" panose="02020603050405020304" pitchFamily="18" charset="0"/>
              </a:rPr>
              <a:t>các</a:t>
            </a:r>
            <a:r>
              <a:rPr lang="en-US" sz="3600" b="1" dirty="0">
                <a:solidFill>
                  <a:srgbClr val="FF0000"/>
                </a:solidFill>
                <a:effectLst/>
                <a:latin typeface="Times New Roman" panose="02020603050405020304" pitchFamily="18" charset="0"/>
                <a:cs typeface="Times New Roman" panose="02020603050405020304" pitchFamily="18" charset="0"/>
              </a:rPr>
              <a:t> </a:t>
            </a:r>
            <a:r>
              <a:rPr lang="en-US" sz="3600" b="1" dirty="0" err="1">
                <a:solidFill>
                  <a:srgbClr val="FF0000"/>
                </a:solidFill>
                <a:effectLst/>
                <a:latin typeface="Times New Roman" panose="02020603050405020304" pitchFamily="18" charset="0"/>
                <a:cs typeface="Times New Roman" panose="02020603050405020304" pitchFamily="18" charset="0"/>
              </a:rPr>
              <a:t>cấp</a:t>
            </a:r>
            <a:r>
              <a:rPr lang="en-US" sz="3600" b="1" dirty="0">
                <a:solidFill>
                  <a:srgbClr val="FF0000"/>
                </a:solidFill>
                <a:effectLst/>
                <a:latin typeface="Times New Roman" panose="02020603050405020304" pitchFamily="18" charset="0"/>
                <a:cs typeface="Times New Roman" panose="02020603050405020304" pitchFamily="18" charset="0"/>
              </a:rPr>
              <a:t> </a:t>
            </a:r>
            <a:r>
              <a:rPr lang="en-US" sz="3600" b="1" dirty="0" err="1">
                <a:solidFill>
                  <a:srgbClr val="FF0000"/>
                </a:solidFill>
                <a:effectLst/>
                <a:latin typeface="Times New Roman" panose="02020603050405020304" pitchFamily="18" charset="0"/>
                <a:cs typeface="Times New Roman" panose="02020603050405020304" pitchFamily="18" charset="0"/>
              </a:rPr>
              <a:t>và</a:t>
            </a:r>
            <a:r>
              <a:rPr lang="en-US" sz="3600" b="1" dirty="0">
                <a:solidFill>
                  <a:srgbClr val="FF0000"/>
                </a:solidFill>
                <a:effectLst/>
                <a:latin typeface="Times New Roman" panose="02020603050405020304" pitchFamily="18" charset="0"/>
                <a:cs typeface="Times New Roman" panose="02020603050405020304" pitchFamily="18" charset="0"/>
              </a:rPr>
              <a:t> </a:t>
            </a:r>
            <a:r>
              <a:rPr lang="en-US" sz="3600" b="1" dirty="0" err="1">
                <a:solidFill>
                  <a:srgbClr val="FF0000"/>
                </a:solidFill>
                <a:effectLst/>
                <a:latin typeface="Times New Roman" panose="02020603050405020304" pitchFamily="18" charset="0"/>
                <a:cs typeface="Times New Roman" panose="02020603050405020304" pitchFamily="18" charset="0"/>
              </a:rPr>
              <a:t>sổ</a:t>
            </a:r>
            <a:r>
              <a:rPr lang="en-US" sz="3600" b="1" dirty="0">
                <a:solidFill>
                  <a:srgbClr val="FF0000"/>
                </a:solidFill>
                <a:effectLst/>
                <a:latin typeface="Times New Roman" panose="02020603050405020304" pitchFamily="18" charset="0"/>
                <a:cs typeface="Times New Roman" panose="02020603050405020304" pitchFamily="18" charset="0"/>
              </a:rPr>
              <a:t> chi </a:t>
            </a:r>
            <a:r>
              <a:rPr lang="en-US" sz="3600" b="1" dirty="0" err="1">
                <a:solidFill>
                  <a:srgbClr val="FF0000"/>
                </a:solidFill>
                <a:effectLst/>
                <a:latin typeface="Times New Roman" panose="02020603050405020304" pitchFamily="18" charset="0"/>
                <a:cs typeface="Times New Roman" panose="02020603050405020304" pitchFamily="18" charset="0"/>
              </a:rPr>
              <a:t>tiết</a:t>
            </a:r>
            <a:endParaRPr lang="en-US" sz="3600" b="1" dirty="0">
              <a:solidFill>
                <a:srgbClr val="FF0000"/>
              </a:solidFill>
              <a:latin typeface="Times New Roman" panose="02020603050405020304" pitchFamily="18" charset="0"/>
              <a:cs typeface="Times New Roman" panose="02020603050405020304" pitchFamily="18" charset="0"/>
            </a:endParaRPr>
          </a:p>
        </p:txBody>
      </p:sp>
      <p:sp>
        <p:nvSpPr>
          <p:cNvPr id="7" name="Content Placeholder 2"/>
          <p:cNvSpPr txBox="1"/>
          <p:nvPr/>
        </p:nvSpPr>
        <p:spPr>
          <a:xfrm>
            <a:off x="1109730" y="1447800"/>
            <a:ext cx="8034270" cy="1866900"/>
          </a:xfrm>
          <a:prstGeom prst="rect">
            <a:avLst/>
          </a:prstGeom>
        </p:spPr>
        <p:txBody>
          <a:bodyPr tIns="0">
            <a:noAutofit/>
          </a:bodyPr>
          <a:lstStyle>
            <a:lvl1pPr marL="27305" indent="0" algn="l" rtl="0" eaLnBrk="1" latinLnBrk="0" hangingPunct="1">
              <a:lnSpc>
                <a:spcPct val="100000"/>
              </a:lnSpc>
              <a:spcBef>
                <a:spcPts val="600"/>
              </a:spcBef>
              <a:buClr>
                <a:schemeClr val="accent1"/>
              </a:buClr>
              <a:buSzPct val="80000"/>
              <a:buFont typeface="Wingdings 2" panose="05020102010507070707"/>
              <a:buNone/>
              <a:defRPr kumimoji="0" sz="2600" kern="1200">
                <a:solidFill>
                  <a:schemeClr val="tx2">
                    <a:shade val="30000"/>
                    <a:satMod val="150000"/>
                  </a:schemeClr>
                </a:solidFill>
                <a:latin typeface="+mn-lt"/>
                <a:ea typeface="+mn-ea"/>
                <a:cs typeface="+mn-cs"/>
              </a:defRPr>
            </a:lvl1pPr>
            <a:lvl2pPr marL="457200" indent="0" algn="ctr" rtl="0" eaLnBrk="1" latinLnBrk="0" hangingPunct="1">
              <a:lnSpc>
                <a:spcPct val="100000"/>
              </a:lnSpc>
              <a:spcBef>
                <a:spcPts val="550"/>
              </a:spcBef>
              <a:buClr>
                <a:schemeClr val="accent1"/>
              </a:buClr>
              <a:buFont typeface="Verdana" panose="020B0604030504040204"/>
              <a:buNone/>
              <a:defRPr kumimoji="0" sz="2800" kern="1200">
                <a:solidFill>
                  <a:schemeClr val="tx1"/>
                </a:solidFill>
                <a:latin typeface="+mn-lt"/>
                <a:ea typeface="+mn-ea"/>
                <a:cs typeface="+mn-cs"/>
              </a:defRPr>
            </a:lvl2pPr>
            <a:lvl3pPr marL="914400" indent="0" algn="ctr" rtl="0" eaLnBrk="1" latinLnBrk="0" hangingPunct="1">
              <a:lnSpc>
                <a:spcPct val="100000"/>
              </a:lnSpc>
              <a:spcBef>
                <a:spcPct val="20000"/>
              </a:spcBef>
              <a:buClr>
                <a:schemeClr val="accent2"/>
              </a:buClr>
              <a:buFont typeface="Wingdings 2" panose="05020102010507070707"/>
              <a:buNone/>
              <a:defRPr kumimoji="0" sz="2400" kern="1200">
                <a:solidFill>
                  <a:schemeClr val="tx1"/>
                </a:solidFill>
                <a:latin typeface="+mn-lt"/>
                <a:ea typeface="+mn-ea"/>
                <a:cs typeface="+mn-cs"/>
              </a:defRPr>
            </a:lvl3pPr>
            <a:lvl4pPr marL="1371600" indent="0" algn="ctr" rtl="0" eaLnBrk="1" latinLnBrk="0" hangingPunct="1">
              <a:lnSpc>
                <a:spcPct val="100000"/>
              </a:lnSpc>
              <a:spcBef>
                <a:spcPct val="20000"/>
              </a:spcBef>
              <a:buClr>
                <a:schemeClr val="accent3"/>
              </a:buClr>
              <a:buFont typeface="Wingdings 2" panose="05020102010507070707"/>
              <a:buNone/>
              <a:defRPr kumimoji="0" sz="2000" kern="1200">
                <a:solidFill>
                  <a:schemeClr val="tx1"/>
                </a:solidFill>
                <a:latin typeface="+mn-lt"/>
                <a:ea typeface="+mn-ea"/>
                <a:cs typeface="+mn-cs"/>
              </a:defRPr>
            </a:lvl4pPr>
            <a:lvl5pPr marL="1828800" indent="0" algn="ctr" rtl="0" eaLnBrk="1" latinLnBrk="0" hangingPunct="1">
              <a:lnSpc>
                <a:spcPct val="100000"/>
              </a:lnSpc>
              <a:spcBef>
                <a:spcPct val="20000"/>
              </a:spcBef>
              <a:buClr>
                <a:schemeClr val="accent4"/>
              </a:buClr>
              <a:buFont typeface="Wingdings 2" panose="05020102010507070707"/>
              <a:buNone/>
              <a:defRPr kumimoji="0" sz="2000" kern="1200">
                <a:solidFill>
                  <a:schemeClr val="tx1"/>
                </a:solidFill>
                <a:latin typeface="+mn-lt"/>
                <a:ea typeface="+mn-ea"/>
                <a:cs typeface="+mn-cs"/>
              </a:defRPr>
            </a:lvl5pPr>
            <a:lvl6pPr marL="2286000" indent="0" algn="ctr" rtl="0" eaLnBrk="1" latinLnBrk="0" hangingPunct="1">
              <a:lnSpc>
                <a:spcPct val="100000"/>
              </a:lnSpc>
              <a:spcBef>
                <a:spcPct val="20000"/>
              </a:spcBef>
              <a:buClr>
                <a:schemeClr val="accent5"/>
              </a:buClr>
              <a:buFont typeface="Wingdings 2" panose="05020102010507070707"/>
              <a:buNone/>
              <a:defRPr kumimoji="0" sz="2000" kern="1200">
                <a:solidFill>
                  <a:schemeClr val="tx1"/>
                </a:solidFill>
                <a:latin typeface="+mn-lt"/>
                <a:ea typeface="+mn-ea"/>
                <a:cs typeface="+mn-cs"/>
              </a:defRPr>
            </a:lvl6pPr>
            <a:lvl7pPr marL="27432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7pPr>
            <a:lvl8pPr marL="32004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8pPr>
            <a:lvl9pPr marL="36576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9pPr>
          </a:lstStyle>
          <a:p>
            <a:pPr marL="0" algn="just"/>
            <a:endParaRPr lang="en-US" sz="3600" dirty="0">
              <a:latin typeface="Times New Roman" panose="02020603050405020304" pitchFamily="18" charset="0"/>
              <a:cs typeface="Times New Roman" panose="02020603050405020304" pitchFamily="18" charset="0"/>
            </a:endParaRPr>
          </a:p>
        </p:txBody>
      </p:sp>
      <p:sp>
        <p:nvSpPr>
          <p:cNvPr id="9" name="Content Placeholder 2"/>
          <p:cNvSpPr txBox="1"/>
          <p:nvPr/>
        </p:nvSpPr>
        <p:spPr>
          <a:xfrm>
            <a:off x="990600" y="3200400"/>
            <a:ext cx="8153400" cy="1752600"/>
          </a:xfrm>
          <a:prstGeom prst="rect">
            <a:avLst/>
          </a:prstGeom>
        </p:spPr>
        <p:txBody>
          <a:bodyPr tIns="0">
            <a:noAutofit/>
          </a:bodyPr>
          <a:lstStyle>
            <a:lvl1pPr marL="27305" indent="0" algn="l" rtl="0" eaLnBrk="1" latinLnBrk="0" hangingPunct="1">
              <a:lnSpc>
                <a:spcPct val="100000"/>
              </a:lnSpc>
              <a:spcBef>
                <a:spcPts val="600"/>
              </a:spcBef>
              <a:buClr>
                <a:schemeClr val="accent1"/>
              </a:buClr>
              <a:buSzPct val="80000"/>
              <a:buFont typeface="Wingdings 2" panose="05020102010507070707"/>
              <a:buNone/>
              <a:defRPr kumimoji="0" sz="2600" kern="1200">
                <a:solidFill>
                  <a:schemeClr val="tx2">
                    <a:shade val="30000"/>
                    <a:satMod val="150000"/>
                  </a:schemeClr>
                </a:solidFill>
                <a:latin typeface="+mn-lt"/>
                <a:ea typeface="+mn-ea"/>
                <a:cs typeface="+mn-cs"/>
              </a:defRPr>
            </a:lvl1pPr>
            <a:lvl2pPr marL="457200" indent="0" algn="ctr" rtl="0" eaLnBrk="1" latinLnBrk="0" hangingPunct="1">
              <a:lnSpc>
                <a:spcPct val="100000"/>
              </a:lnSpc>
              <a:spcBef>
                <a:spcPts val="550"/>
              </a:spcBef>
              <a:buClr>
                <a:schemeClr val="accent1"/>
              </a:buClr>
              <a:buFont typeface="Verdana" panose="020B0604030504040204"/>
              <a:buNone/>
              <a:defRPr kumimoji="0" sz="2800" kern="1200">
                <a:solidFill>
                  <a:schemeClr val="tx1"/>
                </a:solidFill>
                <a:latin typeface="+mn-lt"/>
                <a:ea typeface="+mn-ea"/>
                <a:cs typeface="+mn-cs"/>
              </a:defRPr>
            </a:lvl2pPr>
            <a:lvl3pPr marL="914400" indent="0" algn="ctr" rtl="0" eaLnBrk="1" latinLnBrk="0" hangingPunct="1">
              <a:lnSpc>
                <a:spcPct val="100000"/>
              </a:lnSpc>
              <a:spcBef>
                <a:spcPct val="20000"/>
              </a:spcBef>
              <a:buClr>
                <a:schemeClr val="accent2"/>
              </a:buClr>
              <a:buFont typeface="Wingdings 2" panose="05020102010507070707"/>
              <a:buNone/>
              <a:defRPr kumimoji="0" sz="2400" kern="1200">
                <a:solidFill>
                  <a:schemeClr val="tx1"/>
                </a:solidFill>
                <a:latin typeface="+mn-lt"/>
                <a:ea typeface="+mn-ea"/>
                <a:cs typeface="+mn-cs"/>
              </a:defRPr>
            </a:lvl3pPr>
            <a:lvl4pPr marL="1371600" indent="0" algn="ctr" rtl="0" eaLnBrk="1" latinLnBrk="0" hangingPunct="1">
              <a:lnSpc>
                <a:spcPct val="100000"/>
              </a:lnSpc>
              <a:spcBef>
                <a:spcPct val="20000"/>
              </a:spcBef>
              <a:buClr>
                <a:schemeClr val="accent3"/>
              </a:buClr>
              <a:buFont typeface="Wingdings 2" panose="05020102010507070707"/>
              <a:buNone/>
              <a:defRPr kumimoji="0" sz="2000" kern="1200">
                <a:solidFill>
                  <a:schemeClr val="tx1"/>
                </a:solidFill>
                <a:latin typeface="+mn-lt"/>
                <a:ea typeface="+mn-ea"/>
                <a:cs typeface="+mn-cs"/>
              </a:defRPr>
            </a:lvl4pPr>
            <a:lvl5pPr marL="1828800" indent="0" algn="ctr" rtl="0" eaLnBrk="1" latinLnBrk="0" hangingPunct="1">
              <a:lnSpc>
                <a:spcPct val="100000"/>
              </a:lnSpc>
              <a:spcBef>
                <a:spcPct val="20000"/>
              </a:spcBef>
              <a:buClr>
                <a:schemeClr val="accent4"/>
              </a:buClr>
              <a:buFont typeface="Wingdings 2" panose="05020102010507070707"/>
              <a:buNone/>
              <a:defRPr kumimoji="0" sz="2000" kern="1200">
                <a:solidFill>
                  <a:schemeClr val="tx1"/>
                </a:solidFill>
                <a:latin typeface="+mn-lt"/>
                <a:ea typeface="+mn-ea"/>
                <a:cs typeface="+mn-cs"/>
              </a:defRPr>
            </a:lvl5pPr>
            <a:lvl6pPr marL="2286000" indent="0" algn="ctr" rtl="0" eaLnBrk="1" latinLnBrk="0" hangingPunct="1">
              <a:lnSpc>
                <a:spcPct val="100000"/>
              </a:lnSpc>
              <a:spcBef>
                <a:spcPct val="20000"/>
              </a:spcBef>
              <a:buClr>
                <a:schemeClr val="accent5"/>
              </a:buClr>
              <a:buFont typeface="Wingdings 2" panose="05020102010507070707"/>
              <a:buNone/>
              <a:defRPr kumimoji="0" sz="2000" kern="1200">
                <a:solidFill>
                  <a:schemeClr val="tx1"/>
                </a:solidFill>
                <a:latin typeface="+mn-lt"/>
                <a:ea typeface="+mn-ea"/>
                <a:cs typeface="+mn-cs"/>
              </a:defRPr>
            </a:lvl6pPr>
            <a:lvl7pPr marL="27432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7pPr>
            <a:lvl8pPr marL="32004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8pPr>
            <a:lvl9pPr marL="36576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9pPr>
          </a:lstStyle>
          <a:p>
            <a:pPr marL="0" algn="just"/>
            <a:endParaRPr lang="en-US" sz="3600" dirty="0">
              <a:latin typeface="Times New Roman" panose="02020603050405020304" pitchFamily="18" charset="0"/>
              <a:cs typeface="Times New Roman" panose="02020603050405020304" pitchFamily="18" charset="0"/>
            </a:endParaRPr>
          </a:p>
        </p:txBody>
      </p:sp>
      <p:sp>
        <p:nvSpPr>
          <p:cNvPr id="6" name="Content Placeholder 2"/>
          <p:cNvSpPr txBox="1"/>
          <p:nvPr/>
        </p:nvSpPr>
        <p:spPr>
          <a:xfrm>
            <a:off x="1050165" y="4876800"/>
            <a:ext cx="8153400" cy="1981200"/>
          </a:xfrm>
          <a:prstGeom prst="rect">
            <a:avLst/>
          </a:prstGeom>
        </p:spPr>
        <p:txBody>
          <a:bodyPr tIns="0">
            <a:noAutofit/>
          </a:bodyPr>
          <a:lstStyle>
            <a:lvl1pPr marL="27305" indent="0" algn="l" rtl="0" eaLnBrk="1" latinLnBrk="0" hangingPunct="1">
              <a:lnSpc>
                <a:spcPct val="100000"/>
              </a:lnSpc>
              <a:spcBef>
                <a:spcPts val="600"/>
              </a:spcBef>
              <a:buClr>
                <a:schemeClr val="accent1"/>
              </a:buClr>
              <a:buSzPct val="80000"/>
              <a:buFont typeface="Wingdings 2" panose="05020102010507070707"/>
              <a:buNone/>
              <a:defRPr kumimoji="0" sz="2600" kern="1200">
                <a:solidFill>
                  <a:schemeClr val="tx2">
                    <a:shade val="30000"/>
                    <a:satMod val="150000"/>
                  </a:schemeClr>
                </a:solidFill>
                <a:latin typeface="+mn-lt"/>
                <a:ea typeface="+mn-ea"/>
                <a:cs typeface="+mn-cs"/>
              </a:defRPr>
            </a:lvl1pPr>
            <a:lvl2pPr marL="457200" indent="0" algn="ctr" rtl="0" eaLnBrk="1" latinLnBrk="0" hangingPunct="1">
              <a:lnSpc>
                <a:spcPct val="100000"/>
              </a:lnSpc>
              <a:spcBef>
                <a:spcPts val="550"/>
              </a:spcBef>
              <a:buClr>
                <a:schemeClr val="accent1"/>
              </a:buClr>
              <a:buFont typeface="Verdana" panose="020B0604030504040204"/>
              <a:buNone/>
              <a:defRPr kumimoji="0" sz="2800" kern="1200">
                <a:solidFill>
                  <a:schemeClr val="tx1"/>
                </a:solidFill>
                <a:latin typeface="+mn-lt"/>
                <a:ea typeface="+mn-ea"/>
                <a:cs typeface="+mn-cs"/>
              </a:defRPr>
            </a:lvl2pPr>
            <a:lvl3pPr marL="914400" indent="0" algn="ctr" rtl="0" eaLnBrk="1" latinLnBrk="0" hangingPunct="1">
              <a:lnSpc>
                <a:spcPct val="100000"/>
              </a:lnSpc>
              <a:spcBef>
                <a:spcPct val="20000"/>
              </a:spcBef>
              <a:buClr>
                <a:schemeClr val="accent2"/>
              </a:buClr>
              <a:buFont typeface="Wingdings 2" panose="05020102010507070707"/>
              <a:buNone/>
              <a:defRPr kumimoji="0" sz="2400" kern="1200">
                <a:solidFill>
                  <a:schemeClr val="tx1"/>
                </a:solidFill>
                <a:latin typeface="+mn-lt"/>
                <a:ea typeface="+mn-ea"/>
                <a:cs typeface="+mn-cs"/>
              </a:defRPr>
            </a:lvl3pPr>
            <a:lvl4pPr marL="1371600" indent="0" algn="ctr" rtl="0" eaLnBrk="1" latinLnBrk="0" hangingPunct="1">
              <a:lnSpc>
                <a:spcPct val="100000"/>
              </a:lnSpc>
              <a:spcBef>
                <a:spcPct val="20000"/>
              </a:spcBef>
              <a:buClr>
                <a:schemeClr val="accent3"/>
              </a:buClr>
              <a:buFont typeface="Wingdings 2" panose="05020102010507070707"/>
              <a:buNone/>
              <a:defRPr kumimoji="0" sz="2000" kern="1200">
                <a:solidFill>
                  <a:schemeClr val="tx1"/>
                </a:solidFill>
                <a:latin typeface="+mn-lt"/>
                <a:ea typeface="+mn-ea"/>
                <a:cs typeface="+mn-cs"/>
              </a:defRPr>
            </a:lvl4pPr>
            <a:lvl5pPr marL="1828800" indent="0" algn="ctr" rtl="0" eaLnBrk="1" latinLnBrk="0" hangingPunct="1">
              <a:lnSpc>
                <a:spcPct val="100000"/>
              </a:lnSpc>
              <a:spcBef>
                <a:spcPct val="20000"/>
              </a:spcBef>
              <a:buClr>
                <a:schemeClr val="accent4"/>
              </a:buClr>
              <a:buFont typeface="Wingdings 2" panose="05020102010507070707"/>
              <a:buNone/>
              <a:defRPr kumimoji="0" sz="2000" kern="1200">
                <a:solidFill>
                  <a:schemeClr val="tx1"/>
                </a:solidFill>
                <a:latin typeface="+mn-lt"/>
                <a:ea typeface="+mn-ea"/>
                <a:cs typeface="+mn-cs"/>
              </a:defRPr>
            </a:lvl5pPr>
            <a:lvl6pPr marL="2286000" indent="0" algn="ctr" rtl="0" eaLnBrk="1" latinLnBrk="0" hangingPunct="1">
              <a:lnSpc>
                <a:spcPct val="100000"/>
              </a:lnSpc>
              <a:spcBef>
                <a:spcPct val="20000"/>
              </a:spcBef>
              <a:buClr>
                <a:schemeClr val="accent5"/>
              </a:buClr>
              <a:buFont typeface="Wingdings 2" panose="05020102010507070707"/>
              <a:buNone/>
              <a:defRPr kumimoji="0" sz="2000" kern="1200">
                <a:solidFill>
                  <a:schemeClr val="tx1"/>
                </a:solidFill>
                <a:latin typeface="+mn-lt"/>
                <a:ea typeface="+mn-ea"/>
                <a:cs typeface="+mn-cs"/>
              </a:defRPr>
            </a:lvl6pPr>
            <a:lvl7pPr marL="27432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7pPr>
            <a:lvl8pPr marL="32004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8pPr>
            <a:lvl9pPr marL="36576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9pPr>
          </a:lstStyle>
          <a:p>
            <a:pPr marL="0" algn="just"/>
            <a:r>
              <a:rPr lang="en-US" sz="2800" i="1" dirty="0" smtClean="0">
                <a:solidFill>
                  <a:srgbClr val="FF0000"/>
                </a:solidFill>
                <a:latin typeface="Times New Roman" panose="02020603050405020304" pitchFamily="18" charset="0"/>
                <a:cs typeface="Times New Roman" panose="02020603050405020304" pitchFamily="18" charset="0"/>
              </a:rPr>
              <a:t>              </a:t>
            </a:r>
            <a:endParaRPr lang="en-US" sz="2800" i="1" dirty="0">
              <a:solidFill>
                <a:srgbClr val="FF0000"/>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90600" y="1447800"/>
            <a:ext cx="8153400" cy="2676525"/>
          </a:xfrm>
          <a:prstGeom prst="rect">
            <a:avLst/>
          </a:prstGeom>
          <a:noFill/>
        </p:spPr>
        <p:txBody>
          <a:bodyPr wrap="square" rtlCol="0">
            <a:spAutoFit/>
          </a:bodyPr>
          <a:lstStyle/>
          <a:p>
            <a:r>
              <a:rPr lang="en-US" sz="2800" dirty="0" err="1" smtClean="0">
                <a:latin typeface="Times New Roman" panose="02020603050405020304" pitchFamily="18" charset="0"/>
                <a:cs typeface="Times New Roman" panose="02020603050405020304" pitchFamily="18" charset="0"/>
              </a:rPr>
              <a:t>Sổ</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chi </a:t>
            </a:r>
            <a:r>
              <a:rPr lang="en-US" sz="2800" dirty="0" err="1" smtClean="0">
                <a:latin typeface="Times New Roman" panose="02020603050405020304" pitchFamily="18" charset="0"/>
                <a:cs typeface="Times New Roman" panose="02020603050405020304" pitchFamily="18" charset="0"/>
              </a:rPr>
              <a:t>tiết</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hình</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thức</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kế</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toán</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chi </a:t>
            </a:r>
            <a:r>
              <a:rPr lang="en-US" sz="2800" dirty="0" err="1" smtClean="0">
                <a:latin typeface="Times New Roman" panose="02020603050405020304" pitchFamily="18" charset="0"/>
                <a:cs typeface="Times New Roman" panose="02020603050405020304" pitchFamily="18" charset="0"/>
              </a:rPr>
              <a:t>tiết</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liệu</a:t>
            </a:r>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đã</a:t>
            </a:r>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được</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phản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ánh</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trên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tài</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khoản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cấp</a:t>
            </a:r>
            <a:r>
              <a:rPr lang="en-US" sz="2800" dirty="0">
                <a:latin typeface="Times New Roman" panose="02020603050405020304" pitchFamily="18" charset="0"/>
                <a:cs typeface="Times New Roman" panose="02020603050405020304" pitchFamily="18" charset="0"/>
              </a:rPr>
              <a:t> 1, </a:t>
            </a:r>
            <a:r>
              <a:rPr lang="en-US" sz="2800" dirty="0" err="1" smtClean="0">
                <a:latin typeface="Times New Roman" panose="02020603050405020304" pitchFamily="18" charset="0"/>
                <a:cs typeface="Times New Roman" panose="02020603050405020304" pitchFamily="18" charset="0"/>
              </a:rPr>
              <a:t>cấp</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2 </a:t>
            </a:r>
            <a:r>
              <a:rPr lang="en-US" sz="2800" dirty="0" err="1" smtClean="0">
                <a:latin typeface="Times New Roman" panose="02020603050405020304" pitchFamily="18" charset="0"/>
                <a:cs typeface="Times New Roman" panose="02020603050405020304" pitchFamily="18" charset="0"/>
              </a:rPr>
              <a:t>sử</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dụng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a:t>
            </a:r>
            <a:r>
              <a:rPr lang="vi-VN" sz="2800" dirty="0" smtClean="0">
                <a:latin typeface="Times New Roman" panose="02020603050405020304" pitchFamily="18" charset="0"/>
                <a:cs typeface="Times New Roman" panose="02020603050405020304" pitchFamily="18" charset="0"/>
              </a:rPr>
              <a:t>ước</a:t>
            </a:r>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đ</a:t>
            </a:r>
            <a:r>
              <a:rPr lang="en-US" sz="2800" dirty="0">
                <a:latin typeface="Times New Roman" panose="02020603050405020304" pitchFamily="18" charset="0"/>
                <a:cs typeface="Times New Roman" panose="02020603050405020304" pitchFamily="18" charset="0"/>
              </a:rPr>
              <a:t>o </a:t>
            </a:r>
            <a:r>
              <a:rPr lang="en-US" sz="2800" dirty="0" err="1" smtClean="0">
                <a:latin typeface="Times New Roman" panose="02020603050405020304" pitchFamily="18" charset="0"/>
                <a:cs typeface="Times New Roman" panose="02020603050405020304" pitchFamily="18" charset="0"/>
              </a:rPr>
              <a:t>bằng</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tiền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hiện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vật</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thời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gian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lao</a:t>
            </a:r>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động</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Sổ</a:t>
            </a:r>
            <a:r>
              <a:rPr lang="en-US" sz="2800" dirty="0">
                <a:latin typeface="Times New Roman" panose="02020603050405020304" pitchFamily="18" charset="0"/>
                <a:cs typeface="Times New Roman" panose="02020603050405020304" pitchFamily="18" charset="0"/>
              </a:rPr>
              <a:t> chi </a:t>
            </a:r>
            <a:r>
              <a:rPr lang="en-US" sz="2800" dirty="0" err="1" smtClean="0">
                <a:latin typeface="Times New Roman" panose="02020603050405020304" pitchFamily="18" charset="0"/>
                <a:cs typeface="Times New Roman" panose="02020603050405020304" pitchFamily="18" charset="0"/>
              </a:rPr>
              <a:t>tiết</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mở</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theo</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yêu</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cầu</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quản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lý</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DN, </a:t>
            </a:r>
            <a:r>
              <a:rPr lang="en-US" sz="2800" dirty="0" err="1" smtClean="0">
                <a:latin typeface="Times New Roman" panose="02020603050405020304" pitchFamily="18" charset="0"/>
                <a:cs typeface="Times New Roman" panose="02020603050405020304" pitchFamily="18" charset="0"/>
              </a:rPr>
              <a:t>không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quy</a:t>
            </a:r>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địn</a:t>
            </a:r>
            <a:r>
              <a:rPr lang="en-US" sz="2800" dirty="0">
                <a:latin typeface="Times New Roman" panose="02020603050405020304" pitchFamily="18" charset="0"/>
                <a:cs typeface="Times New Roman" panose="02020603050405020304" pitchFamily="18" charset="0"/>
              </a:rPr>
              <a:t>h </a:t>
            </a:r>
            <a:r>
              <a:rPr lang="en-US" sz="2800" dirty="0" err="1" smtClean="0">
                <a:latin typeface="Times New Roman" panose="02020603050405020304" pitchFamily="18" charset="0"/>
                <a:cs typeface="Times New Roman" panose="02020603050405020304" pitchFamily="18" charset="0"/>
              </a:rPr>
              <a:t>thống</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nhất</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các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danh</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mục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Ghi</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sổ</a:t>
            </a:r>
            <a:r>
              <a:rPr lang="en-US" sz="2800" dirty="0">
                <a:latin typeface="Times New Roman" panose="02020603050405020304" pitchFamily="18" charset="0"/>
                <a:cs typeface="Times New Roman" panose="02020603050405020304" pitchFamily="18" charset="0"/>
              </a:rPr>
              <a:t> chi </a:t>
            </a:r>
            <a:r>
              <a:rPr lang="en-US" sz="2800" dirty="0" err="1" smtClean="0">
                <a:latin typeface="Times New Roman" panose="02020603050405020304" pitchFamily="18" charset="0"/>
                <a:cs typeface="Times New Roman" panose="02020603050405020304" pitchFamily="18" charset="0"/>
              </a:rPr>
              <a:t>tiết</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phải</a:t>
            </a:r>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đồng</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thời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ghi</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vào</a:t>
            </a:r>
            <a:r>
              <a:rPr lang="en-US" sz="2800" dirty="0">
                <a:latin typeface="Times New Roman" panose="02020603050405020304" pitchFamily="18" charset="0"/>
                <a:cs typeface="Times New Roman" panose="02020603050405020304" pitchFamily="18" charset="0"/>
              </a:rPr>
              <a:t> TK </a:t>
            </a:r>
            <a:r>
              <a:rPr lang="en-US" sz="2800" dirty="0" err="1" smtClean="0">
                <a:latin typeface="Times New Roman" panose="02020603050405020304" pitchFamily="18" charset="0"/>
                <a:cs typeface="Times New Roman" panose="02020603050405020304" pitchFamily="18" charset="0"/>
              </a:rPr>
              <a:t>cấp</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1 </a:t>
            </a:r>
            <a:r>
              <a:rPr lang="en-US" sz="2800" dirty="0" err="1" smtClean="0">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TK </a:t>
            </a:r>
            <a:r>
              <a:rPr lang="en-US" sz="2800" dirty="0" err="1" smtClean="0">
                <a:latin typeface="Times New Roman" panose="02020603050405020304" pitchFamily="18" charset="0"/>
                <a:cs typeface="Times New Roman" panose="02020603050405020304" pitchFamily="18" charset="0"/>
              </a:rPr>
              <a:t>cấp</a:t>
            </a:r>
            <a:r>
              <a:rPr lang="en-US" sz="2800" dirty="0" smtClean="0">
                <a:latin typeface="Times New Roman" panose="02020603050405020304" pitchFamily="18" charset="0"/>
                <a:cs typeface="Times New Roman" panose="02020603050405020304" pitchFamily="18" charset="0"/>
              </a:rPr>
              <a:t> 2</a:t>
            </a:r>
            <a:endParaRPr lang="en-US" sz="2800" dirty="0">
              <a:latin typeface="Times New Roman" panose="02020603050405020304" pitchFamily="18" charset="0"/>
              <a:cs typeface="Times New Roman" panose="02020603050405020304" pitchFamily="18" charset="0"/>
            </a:endParaRPr>
          </a:p>
        </p:txBody>
      </p:sp>
      <p:sp>
        <p:nvSpPr>
          <p:cNvPr id="8" name="TextBox 7"/>
          <p:cNvSpPr txBox="1"/>
          <p:nvPr/>
        </p:nvSpPr>
        <p:spPr>
          <a:xfrm>
            <a:off x="1246340" y="4483775"/>
            <a:ext cx="7696200" cy="954107"/>
          </a:xfrm>
          <a:prstGeom prst="rect">
            <a:avLst/>
          </a:prstGeom>
          <a:noFill/>
        </p:spPr>
        <p:txBody>
          <a:bodyPr wrap="square" rtlCol="0">
            <a:spAutoFit/>
          </a:bodyPr>
          <a:lstStyle/>
          <a:p>
            <a:r>
              <a:rPr lang="en-US" sz="2800" dirty="0" err="1" smtClean="0">
                <a:latin typeface="Times New Roman" panose="02020603050405020304" pitchFamily="18" charset="0"/>
                <a:cs typeface="Times New Roman" panose="02020603050405020304" pitchFamily="18" charset="0"/>
              </a:rPr>
              <a:t>Ví</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dụ</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Sổ</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chi </a:t>
            </a:r>
            <a:r>
              <a:rPr lang="en-US" sz="2800" dirty="0" err="1" smtClean="0">
                <a:latin typeface="Times New Roman" panose="02020603050405020304" pitchFamily="18" charset="0"/>
                <a:cs typeface="Times New Roman" panose="02020603050405020304" pitchFamily="18" charset="0"/>
              </a:rPr>
              <a:t>tiết</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phải</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trả</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a:t>
            </a:r>
            <a:r>
              <a:rPr lang="vi-VN" sz="2800" dirty="0" smtClean="0">
                <a:latin typeface="Times New Roman" panose="02020603050405020304" pitchFamily="18" charset="0"/>
                <a:cs typeface="Times New Roman" panose="02020603050405020304" pitchFamily="18" charset="0"/>
              </a:rPr>
              <a:t>ườ</a:t>
            </a:r>
            <a:r>
              <a:rPr lang="en-US" sz="2800" dirty="0" err="1" smtClean="0">
                <a:latin typeface="Times New Roman" panose="02020603050405020304" pitchFamily="18" charset="0"/>
                <a:cs typeface="Times New Roman" panose="02020603050405020304" pitchFamily="18" charset="0"/>
              </a:rPr>
              <a:t>i</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bán</a:t>
            </a:r>
            <a:endParaRPr lang="en-US" sz="2800" dirty="0" smtClean="0">
              <a:latin typeface="Times New Roman" panose="02020603050405020304" pitchFamily="18" charset="0"/>
              <a:cs typeface="Times New Roman" panose="02020603050405020304" pitchFamily="18" charset="0"/>
            </a:endParaRPr>
          </a:p>
          <a:p>
            <a:r>
              <a:rPr lang="en-US" sz="2800" dirty="0" err="1" smtClean="0">
                <a:latin typeface="Times New Roman" panose="02020603050405020304" pitchFamily="18" charset="0"/>
                <a:cs typeface="Times New Roman" panose="02020603050405020304" pitchFamily="18" charset="0"/>
              </a:rPr>
              <a:t>Ví</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dụ</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Sổ</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chi </a:t>
            </a:r>
            <a:r>
              <a:rPr lang="en-US" sz="2800" dirty="0" err="1" smtClean="0">
                <a:latin typeface="Times New Roman" panose="02020603050405020304" pitchFamily="18" charset="0"/>
                <a:cs typeface="Times New Roman" panose="02020603050405020304" pitchFamily="18" charset="0"/>
              </a:rPr>
              <a:t>tiết</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nguyên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vật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liệu</a:t>
            </a:r>
            <a:endParaRPr lang="en-US" sz="28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nodePh="1">
                                  <p:stCondLst>
                                    <p:cond delay="0"/>
                                  </p:stCondLst>
                                  <p:endCondLst>
                                    <p:cond evt="begin" delay="0">
                                      <p:tn val="5"/>
                                    </p:cond>
                                  </p:end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nodePh="1">
                                  <p:stCondLst>
                                    <p:cond delay="0"/>
                                  </p:stCondLst>
                                  <p:endCondLst>
                                    <p:cond evt="begin" delay="0">
                                      <p:tn val="10"/>
                                    </p:cond>
                                  </p:end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Vertic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6"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Slide Number Placeholder 5"/>
          <p:cNvSpPr>
            <a:spLocks noGrp="1"/>
          </p:cNvSpPr>
          <p:nvPr>
            <p:ph type="sldNum" sz="quarter" idx="12"/>
          </p:nvPr>
        </p:nvSpPr>
        <p:spPr>
          <a:noFill/>
        </p:spPr>
        <p:txBody>
          <a:bodyPr/>
          <a:lstStyle/>
          <a:p>
            <a:fld id="{6E0C1529-653C-491E-BD56-CCDA1E417525}" type="slidenum">
              <a:rPr lang="en-US" smtClean="0"/>
              <a:t>59</a:t>
            </a:fld>
            <a:endParaRPr lang="en-US" smtClean="0"/>
          </a:p>
        </p:txBody>
      </p:sp>
      <p:sp>
        <p:nvSpPr>
          <p:cNvPr id="48133" name="Rectangle 3"/>
          <p:cNvSpPr>
            <a:spLocks noGrp="1" noChangeArrowheads="1"/>
          </p:cNvSpPr>
          <p:nvPr>
            <p:ph type="body" idx="1"/>
          </p:nvPr>
        </p:nvSpPr>
        <p:spPr>
          <a:xfrm>
            <a:off x="457200" y="688975"/>
            <a:ext cx="8229600" cy="5026025"/>
          </a:xfrm>
        </p:spPr>
        <p:txBody>
          <a:bodyPr/>
          <a:lstStyle/>
          <a:p>
            <a:r>
              <a:rPr lang="en-US" sz="2800" dirty="0" err="1">
                <a:latin typeface="Times New Roman" panose="02020603050405020304" pitchFamily="18" charset="0"/>
                <a:cs typeface="Times New Roman" panose="02020603050405020304" pitchFamily="18" charset="0"/>
              </a:rPr>
              <a:t>Mối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hệ</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giữa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tài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khoản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cấp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sổ</a:t>
            </a:r>
            <a:r>
              <a:rPr lang="en-US" sz="2800" dirty="0">
                <a:latin typeface="Times New Roman" panose="02020603050405020304" pitchFamily="18" charset="0"/>
                <a:cs typeface="Times New Roman" panose="02020603050405020304" pitchFamily="18" charset="0"/>
              </a:rPr>
              <a:t> chi </a:t>
            </a:r>
            <a:r>
              <a:rPr lang="en-US" sz="2800" dirty="0" err="1">
                <a:latin typeface="Times New Roman" panose="02020603050405020304" pitchFamily="18" charset="0"/>
                <a:cs typeface="Times New Roman" panose="02020603050405020304" pitchFamily="18" charset="0"/>
              </a:rPr>
              <a:t>tiết</a:t>
            </a:r>
            <a:endParaRPr lang="en-US" sz="2800" b="1" dirty="0" smtClean="0">
              <a:latin typeface="Times New Roman" panose="02020603050405020304" pitchFamily="18" charset="0"/>
              <a:cs typeface="Times New Roman" panose="02020603050405020304" pitchFamily="18" charset="0"/>
            </a:endParaRPr>
          </a:p>
        </p:txBody>
      </p:sp>
      <p:sp>
        <p:nvSpPr>
          <p:cNvPr id="48134" name="Rectangle 15"/>
          <p:cNvSpPr>
            <a:spLocks noChangeArrowheads="1"/>
          </p:cNvSpPr>
          <p:nvPr/>
        </p:nvSpPr>
        <p:spPr bwMode="auto">
          <a:xfrm>
            <a:off x="4800600" y="3200400"/>
            <a:ext cx="381000" cy="381000"/>
          </a:xfrm>
          <a:prstGeom prst="rect">
            <a:avLst/>
          </a:prstGeom>
          <a:noFill/>
          <a:ln w="28575">
            <a:solidFill>
              <a:schemeClr val="tx1"/>
            </a:solidFill>
            <a:miter lim="800000"/>
          </a:ln>
        </p:spPr>
        <p:txBody>
          <a:bodyPr wrap="none" anchor="ctr"/>
          <a:lstStyle/>
          <a:p>
            <a:pPr algn="ctr" eaLnBrk="0" hangingPunct="0">
              <a:lnSpc>
                <a:spcPct val="100000"/>
              </a:lnSpc>
              <a:spcBef>
                <a:spcPct val="0"/>
              </a:spcBef>
              <a:spcAft>
                <a:spcPct val="0"/>
              </a:spcAft>
              <a:buFontTx/>
              <a:buNone/>
            </a:pPr>
            <a:r>
              <a:rPr lang="en-US" sz="2600" b="0">
                <a:solidFill>
                  <a:schemeClr val="tx1"/>
                </a:solidFill>
              </a:rPr>
              <a:t>=</a:t>
            </a:r>
          </a:p>
        </p:txBody>
      </p:sp>
      <p:sp>
        <p:nvSpPr>
          <p:cNvPr id="48135" name="Rectangle 16"/>
          <p:cNvSpPr>
            <a:spLocks noChangeArrowheads="1"/>
          </p:cNvSpPr>
          <p:nvPr/>
        </p:nvSpPr>
        <p:spPr bwMode="auto">
          <a:xfrm>
            <a:off x="4724400" y="5486400"/>
            <a:ext cx="381000" cy="381000"/>
          </a:xfrm>
          <a:prstGeom prst="rect">
            <a:avLst/>
          </a:prstGeom>
          <a:noFill/>
          <a:ln w="28575">
            <a:solidFill>
              <a:schemeClr val="tx1"/>
            </a:solidFill>
            <a:miter lim="800000"/>
          </a:ln>
        </p:spPr>
        <p:txBody>
          <a:bodyPr wrap="none" anchor="ctr"/>
          <a:lstStyle/>
          <a:p>
            <a:pPr algn="ctr" eaLnBrk="0" hangingPunct="0">
              <a:lnSpc>
                <a:spcPct val="100000"/>
              </a:lnSpc>
              <a:spcBef>
                <a:spcPct val="0"/>
              </a:spcBef>
              <a:spcAft>
                <a:spcPct val="0"/>
              </a:spcAft>
              <a:buFontTx/>
              <a:buNone/>
            </a:pPr>
            <a:r>
              <a:rPr lang="en-US" sz="2600" b="0">
                <a:solidFill>
                  <a:schemeClr val="tx1"/>
                </a:solidFill>
              </a:rPr>
              <a:t>=</a:t>
            </a:r>
          </a:p>
        </p:txBody>
      </p:sp>
      <p:sp>
        <p:nvSpPr>
          <p:cNvPr id="48136" name="Rectangle 19"/>
          <p:cNvSpPr>
            <a:spLocks noChangeArrowheads="1"/>
          </p:cNvSpPr>
          <p:nvPr/>
        </p:nvSpPr>
        <p:spPr bwMode="auto">
          <a:xfrm>
            <a:off x="1143000" y="2667000"/>
            <a:ext cx="1981200" cy="1524000"/>
          </a:xfrm>
          <a:prstGeom prst="rect">
            <a:avLst/>
          </a:prstGeom>
          <a:noFill/>
          <a:ln w="28575">
            <a:solidFill>
              <a:schemeClr val="tx1"/>
            </a:solidFill>
            <a:miter lim="800000"/>
          </a:ln>
        </p:spPr>
        <p:txBody>
          <a:bodyPr wrap="none" anchor="ctr"/>
          <a:lstStyle/>
          <a:p>
            <a:pPr algn="ctr" eaLnBrk="0" hangingPunct="0">
              <a:lnSpc>
                <a:spcPct val="100000"/>
              </a:lnSpc>
              <a:spcBef>
                <a:spcPct val="0"/>
              </a:spcBef>
              <a:spcAft>
                <a:spcPct val="0"/>
              </a:spcAft>
              <a:buFontTx/>
              <a:buNone/>
            </a:pPr>
            <a:r>
              <a:rPr lang="en-US" sz="2600" b="0">
                <a:solidFill>
                  <a:schemeClr val="tx1"/>
                </a:solidFill>
                <a:latin typeface="Times New Roman" panose="02020603050405020304" pitchFamily="18" charset="0"/>
                <a:cs typeface="Times New Roman" panose="02020603050405020304" pitchFamily="18" charset="0"/>
              </a:rPr>
              <a:t>Số dư</a:t>
            </a:r>
          </a:p>
          <a:p>
            <a:pPr algn="ctr" eaLnBrk="0" hangingPunct="0">
              <a:lnSpc>
                <a:spcPct val="100000"/>
              </a:lnSpc>
              <a:spcBef>
                <a:spcPct val="0"/>
              </a:spcBef>
              <a:spcAft>
                <a:spcPct val="0"/>
              </a:spcAft>
              <a:buFontTx/>
              <a:buNone/>
            </a:pPr>
            <a:r>
              <a:rPr lang="en-US" sz="2600" b="0">
                <a:solidFill>
                  <a:schemeClr val="tx1"/>
                </a:solidFill>
                <a:latin typeface="Times New Roman" panose="02020603050405020304" pitchFamily="18" charset="0"/>
                <a:cs typeface="Times New Roman" panose="02020603050405020304" pitchFamily="18" charset="0"/>
              </a:rPr>
              <a:t>SPS tăng</a:t>
            </a:r>
          </a:p>
          <a:p>
            <a:pPr algn="ctr" eaLnBrk="0" hangingPunct="0">
              <a:lnSpc>
                <a:spcPct val="100000"/>
              </a:lnSpc>
              <a:spcBef>
                <a:spcPct val="0"/>
              </a:spcBef>
              <a:spcAft>
                <a:spcPct val="0"/>
              </a:spcAft>
              <a:buFontTx/>
              <a:buNone/>
            </a:pPr>
            <a:r>
              <a:rPr lang="en-US" sz="2600" b="0">
                <a:solidFill>
                  <a:schemeClr val="tx1"/>
                </a:solidFill>
                <a:latin typeface="Times New Roman" panose="02020603050405020304" pitchFamily="18" charset="0"/>
                <a:cs typeface="Times New Roman" panose="02020603050405020304" pitchFamily="18" charset="0"/>
              </a:rPr>
              <a:t>SPS giảm</a:t>
            </a:r>
          </a:p>
        </p:txBody>
      </p:sp>
      <p:sp>
        <p:nvSpPr>
          <p:cNvPr id="48137" name="Rectangle 20"/>
          <p:cNvSpPr>
            <a:spLocks noChangeArrowheads="1"/>
          </p:cNvSpPr>
          <p:nvPr/>
        </p:nvSpPr>
        <p:spPr bwMode="auto">
          <a:xfrm>
            <a:off x="3124200" y="2667000"/>
            <a:ext cx="1447800" cy="1524000"/>
          </a:xfrm>
          <a:prstGeom prst="rect">
            <a:avLst/>
          </a:prstGeom>
          <a:gradFill rotWithShape="1">
            <a:gsLst>
              <a:gs pos="0">
                <a:srgbClr val="008080"/>
              </a:gs>
              <a:gs pos="50000">
                <a:srgbClr val="002D2D"/>
              </a:gs>
              <a:gs pos="100000">
                <a:srgbClr val="008080"/>
              </a:gs>
            </a:gsLst>
            <a:lin ang="5400000" scaled="1"/>
          </a:gradFill>
          <a:ln w="28575">
            <a:solidFill>
              <a:schemeClr val="tx1"/>
            </a:solidFill>
            <a:miter lim="800000"/>
          </a:ln>
        </p:spPr>
        <p:txBody>
          <a:bodyPr wrap="none" anchor="ctr"/>
          <a:lstStyle/>
          <a:p>
            <a:pPr algn="ctr" eaLnBrk="0" hangingPunct="0">
              <a:lnSpc>
                <a:spcPct val="100000"/>
              </a:lnSpc>
              <a:spcBef>
                <a:spcPct val="0"/>
              </a:spcBef>
              <a:spcAft>
                <a:spcPct val="0"/>
              </a:spcAft>
              <a:buFontTx/>
              <a:buNone/>
            </a:pPr>
            <a:r>
              <a:rPr lang="en-US" sz="2600" b="0">
                <a:solidFill>
                  <a:schemeClr val="bg1"/>
                </a:solidFill>
                <a:latin typeface="Times New Roman" panose="02020603050405020304" pitchFamily="18" charset="0"/>
                <a:cs typeface="Times New Roman" panose="02020603050405020304" pitchFamily="18" charset="0"/>
              </a:rPr>
              <a:t>TK cấp 2</a:t>
            </a:r>
          </a:p>
          <a:p>
            <a:pPr algn="ctr" eaLnBrk="0" hangingPunct="0">
              <a:lnSpc>
                <a:spcPct val="100000"/>
              </a:lnSpc>
              <a:spcBef>
                <a:spcPct val="0"/>
              </a:spcBef>
              <a:spcAft>
                <a:spcPct val="0"/>
              </a:spcAft>
              <a:buFontTx/>
              <a:buNone/>
            </a:pPr>
            <a:r>
              <a:rPr lang="en-US" sz="2600" b="0">
                <a:solidFill>
                  <a:schemeClr val="bg1"/>
                </a:solidFill>
                <a:latin typeface="Times New Roman" panose="02020603050405020304" pitchFamily="18" charset="0"/>
                <a:cs typeface="Times New Roman" panose="02020603050405020304" pitchFamily="18" charset="0"/>
              </a:rPr>
              <a:t>Mở cho</a:t>
            </a:r>
          </a:p>
          <a:p>
            <a:pPr algn="ctr" eaLnBrk="0" hangingPunct="0">
              <a:lnSpc>
                <a:spcPct val="100000"/>
              </a:lnSpc>
              <a:spcBef>
                <a:spcPct val="0"/>
              </a:spcBef>
              <a:spcAft>
                <a:spcPct val="0"/>
              </a:spcAft>
              <a:buFontTx/>
              <a:buNone/>
            </a:pPr>
            <a:r>
              <a:rPr lang="en-US" sz="2600" b="0">
                <a:solidFill>
                  <a:schemeClr val="bg1"/>
                </a:solidFill>
                <a:latin typeface="Times New Roman" panose="02020603050405020304" pitchFamily="18" charset="0"/>
                <a:cs typeface="Times New Roman" panose="02020603050405020304" pitchFamily="18" charset="0"/>
              </a:rPr>
              <a:t>TK cấp 1</a:t>
            </a:r>
          </a:p>
        </p:txBody>
      </p:sp>
      <p:sp>
        <p:nvSpPr>
          <p:cNvPr id="48138" name="Rectangle 21"/>
          <p:cNvSpPr>
            <a:spLocks noChangeArrowheads="1"/>
          </p:cNvSpPr>
          <p:nvPr/>
        </p:nvSpPr>
        <p:spPr bwMode="auto">
          <a:xfrm>
            <a:off x="5410200" y="2667000"/>
            <a:ext cx="1981200" cy="1524000"/>
          </a:xfrm>
          <a:prstGeom prst="rect">
            <a:avLst/>
          </a:prstGeom>
          <a:noFill/>
          <a:ln w="28575">
            <a:solidFill>
              <a:schemeClr val="tx1"/>
            </a:solidFill>
            <a:miter lim="800000"/>
          </a:ln>
        </p:spPr>
        <p:txBody>
          <a:bodyPr wrap="none" anchor="ctr"/>
          <a:lstStyle/>
          <a:p>
            <a:pPr algn="ctr" eaLnBrk="0" hangingPunct="0">
              <a:lnSpc>
                <a:spcPct val="100000"/>
              </a:lnSpc>
              <a:spcBef>
                <a:spcPct val="0"/>
              </a:spcBef>
              <a:spcAft>
                <a:spcPct val="0"/>
              </a:spcAft>
              <a:buFontTx/>
              <a:buNone/>
            </a:pPr>
            <a:r>
              <a:rPr lang="en-US" sz="2600" b="0">
                <a:solidFill>
                  <a:schemeClr val="tx1"/>
                </a:solidFill>
                <a:latin typeface="Times New Roman" panose="02020603050405020304" pitchFamily="18" charset="0"/>
                <a:cs typeface="Times New Roman" panose="02020603050405020304" pitchFamily="18" charset="0"/>
              </a:rPr>
              <a:t>Số dư</a:t>
            </a:r>
          </a:p>
          <a:p>
            <a:pPr algn="ctr" eaLnBrk="0" hangingPunct="0">
              <a:lnSpc>
                <a:spcPct val="100000"/>
              </a:lnSpc>
              <a:spcBef>
                <a:spcPct val="0"/>
              </a:spcBef>
              <a:spcAft>
                <a:spcPct val="0"/>
              </a:spcAft>
              <a:buFontTx/>
              <a:buNone/>
            </a:pPr>
            <a:r>
              <a:rPr lang="en-US" sz="2600" b="0">
                <a:solidFill>
                  <a:schemeClr val="tx1"/>
                </a:solidFill>
                <a:latin typeface="Times New Roman" panose="02020603050405020304" pitchFamily="18" charset="0"/>
                <a:cs typeface="Times New Roman" panose="02020603050405020304" pitchFamily="18" charset="0"/>
              </a:rPr>
              <a:t>SPS tăng</a:t>
            </a:r>
          </a:p>
          <a:p>
            <a:pPr algn="ctr" eaLnBrk="0" hangingPunct="0">
              <a:lnSpc>
                <a:spcPct val="100000"/>
              </a:lnSpc>
              <a:spcBef>
                <a:spcPct val="0"/>
              </a:spcBef>
              <a:spcAft>
                <a:spcPct val="0"/>
              </a:spcAft>
              <a:buFontTx/>
              <a:buNone/>
            </a:pPr>
            <a:r>
              <a:rPr lang="en-US" sz="2600" b="0">
                <a:solidFill>
                  <a:schemeClr val="tx1"/>
                </a:solidFill>
                <a:latin typeface="Times New Roman" panose="02020603050405020304" pitchFamily="18" charset="0"/>
                <a:cs typeface="Times New Roman" panose="02020603050405020304" pitchFamily="18" charset="0"/>
              </a:rPr>
              <a:t>SPS giảm</a:t>
            </a:r>
          </a:p>
        </p:txBody>
      </p:sp>
      <p:sp>
        <p:nvSpPr>
          <p:cNvPr id="48139" name="Rectangle 22"/>
          <p:cNvSpPr>
            <a:spLocks noChangeArrowheads="1"/>
          </p:cNvSpPr>
          <p:nvPr/>
        </p:nvSpPr>
        <p:spPr bwMode="auto">
          <a:xfrm>
            <a:off x="7391400" y="2667000"/>
            <a:ext cx="838200" cy="1524000"/>
          </a:xfrm>
          <a:prstGeom prst="rect">
            <a:avLst/>
          </a:prstGeom>
          <a:gradFill rotWithShape="1">
            <a:gsLst>
              <a:gs pos="0">
                <a:srgbClr val="008080"/>
              </a:gs>
              <a:gs pos="50000">
                <a:srgbClr val="002D2D"/>
              </a:gs>
              <a:gs pos="100000">
                <a:srgbClr val="008080"/>
              </a:gs>
            </a:gsLst>
            <a:lin ang="5400000" scaled="1"/>
          </a:gradFill>
          <a:ln w="28575" algn="ctr">
            <a:solidFill>
              <a:schemeClr val="tx1"/>
            </a:solidFill>
            <a:miter lim="800000"/>
          </a:ln>
        </p:spPr>
        <p:txBody>
          <a:bodyPr wrap="none" anchor="ctr"/>
          <a:lstStyle/>
          <a:p>
            <a:pPr algn="ctr" eaLnBrk="0" hangingPunct="0">
              <a:lnSpc>
                <a:spcPct val="100000"/>
              </a:lnSpc>
              <a:spcBef>
                <a:spcPct val="0"/>
              </a:spcBef>
              <a:spcAft>
                <a:spcPct val="0"/>
              </a:spcAft>
              <a:buFontTx/>
              <a:buNone/>
            </a:pPr>
            <a:r>
              <a:rPr lang="en-US" sz="2600" b="0">
                <a:solidFill>
                  <a:schemeClr val="bg1"/>
                </a:solidFill>
                <a:latin typeface="Times New Roman" panose="02020603050405020304" pitchFamily="18" charset="0"/>
                <a:cs typeface="Times New Roman" panose="02020603050405020304" pitchFamily="18" charset="0"/>
              </a:rPr>
              <a:t>TK</a:t>
            </a:r>
          </a:p>
          <a:p>
            <a:pPr algn="ctr" eaLnBrk="0" hangingPunct="0">
              <a:lnSpc>
                <a:spcPct val="100000"/>
              </a:lnSpc>
              <a:spcBef>
                <a:spcPct val="0"/>
              </a:spcBef>
              <a:spcAft>
                <a:spcPct val="0"/>
              </a:spcAft>
              <a:buFontTx/>
              <a:buNone/>
            </a:pPr>
            <a:r>
              <a:rPr lang="en-US" sz="2600" b="0">
                <a:solidFill>
                  <a:schemeClr val="bg1"/>
                </a:solidFill>
                <a:latin typeface="Times New Roman" panose="02020603050405020304" pitchFamily="18" charset="0"/>
                <a:cs typeface="Times New Roman" panose="02020603050405020304" pitchFamily="18" charset="0"/>
              </a:rPr>
              <a:t>cấp</a:t>
            </a:r>
          </a:p>
          <a:p>
            <a:pPr algn="ctr" eaLnBrk="0" hangingPunct="0">
              <a:lnSpc>
                <a:spcPct val="100000"/>
              </a:lnSpc>
              <a:spcBef>
                <a:spcPct val="0"/>
              </a:spcBef>
              <a:spcAft>
                <a:spcPct val="0"/>
              </a:spcAft>
              <a:buFontTx/>
              <a:buNone/>
            </a:pPr>
            <a:r>
              <a:rPr lang="en-US" sz="2600" b="0">
                <a:solidFill>
                  <a:schemeClr val="bg1"/>
                </a:solidFill>
                <a:latin typeface="Times New Roman" panose="02020603050405020304" pitchFamily="18" charset="0"/>
                <a:cs typeface="Times New Roman" panose="02020603050405020304" pitchFamily="18" charset="0"/>
              </a:rPr>
              <a:t>1</a:t>
            </a:r>
          </a:p>
        </p:txBody>
      </p:sp>
      <p:sp>
        <p:nvSpPr>
          <p:cNvPr id="48140" name="Rectangle 23"/>
          <p:cNvSpPr>
            <a:spLocks noChangeArrowheads="1"/>
          </p:cNvSpPr>
          <p:nvPr/>
        </p:nvSpPr>
        <p:spPr bwMode="auto">
          <a:xfrm>
            <a:off x="1143000" y="5029200"/>
            <a:ext cx="1676400" cy="1295400"/>
          </a:xfrm>
          <a:prstGeom prst="rect">
            <a:avLst/>
          </a:prstGeom>
          <a:noFill/>
          <a:ln w="28575">
            <a:solidFill>
              <a:schemeClr val="tx1"/>
            </a:solidFill>
            <a:miter lim="800000"/>
          </a:ln>
        </p:spPr>
        <p:txBody>
          <a:bodyPr wrap="none" anchor="ctr"/>
          <a:lstStyle/>
          <a:p>
            <a:pPr algn="ctr" eaLnBrk="0" hangingPunct="0">
              <a:lnSpc>
                <a:spcPct val="100000"/>
              </a:lnSpc>
              <a:spcBef>
                <a:spcPct val="0"/>
              </a:spcBef>
              <a:spcAft>
                <a:spcPct val="0"/>
              </a:spcAft>
              <a:buFontTx/>
              <a:buNone/>
            </a:pPr>
            <a:r>
              <a:rPr lang="en-US" sz="2400" b="0">
                <a:solidFill>
                  <a:schemeClr val="tx1"/>
                </a:solidFill>
                <a:latin typeface="Times New Roman" panose="02020603050405020304" pitchFamily="18" charset="0"/>
                <a:cs typeface="Times New Roman" panose="02020603050405020304" pitchFamily="18" charset="0"/>
              </a:rPr>
              <a:t>Số dư</a:t>
            </a:r>
          </a:p>
          <a:p>
            <a:pPr algn="ctr" eaLnBrk="0" hangingPunct="0">
              <a:lnSpc>
                <a:spcPct val="100000"/>
              </a:lnSpc>
              <a:spcBef>
                <a:spcPct val="0"/>
              </a:spcBef>
              <a:spcAft>
                <a:spcPct val="0"/>
              </a:spcAft>
              <a:buFontTx/>
              <a:buNone/>
            </a:pPr>
            <a:r>
              <a:rPr lang="en-US" sz="2400" b="0">
                <a:solidFill>
                  <a:schemeClr val="tx1"/>
                </a:solidFill>
                <a:latin typeface="Times New Roman" panose="02020603050405020304" pitchFamily="18" charset="0"/>
                <a:cs typeface="Times New Roman" panose="02020603050405020304" pitchFamily="18" charset="0"/>
              </a:rPr>
              <a:t>SPS tăng</a:t>
            </a:r>
          </a:p>
          <a:p>
            <a:pPr algn="ctr" eaLnBrk="0" hangingPunct="0">
              <a:lnSpc>
                <a:spcPct val="100000"/>
              </a:lnSpc>
              <a:spcBef>
                <a:spcPct val="0"/>
              </a:spcBef>
              <a:spcAft>
                <a:spcPct val="0"/>
              </a:spcAft>
              <a:buFontTx/>
              <a:buNone/>
            </a:pPr>
            <a:r>
              <a:rPr lang="en-US" sz="2400" b="0">
                <a:solidFill>
                  <a:schemeClr val="tx1"/>
                </a:solidFill>
                <a:latin typeface="Times New Roman" panose="02020603050405020304" pitchFamily="18" charset="0"/>
                <a:cs typeface="Times New Roman" panose="02020603050405020304" pitchFamily="18" charset="0"/>
              </a:rPr>
              <a:t>SPS giảm</a:t>
            </a:r>
          </a:p>
        </p:txBody>
      </p:sp>
      <p:sp>
        <p:nvSpPr>
          <p:cNvPr id="48141" name="Rectangle 24"/>
          <p:cNvSpPr>
            <a:spLocks noChangeArrowheads="1"/>
          </p:cNvSpPr>
          <p:nvPr/>
        </p:nvSpPr>
        <p:spPr bwMode="auto">
          <a:xfrm>
            <a:off x="2819400" y="4953000"/>
            <a:ext cx="1600200" cy="1524000"/>
          </a:xfrm>
          <a:prstGeom prst="rect">
            <a:avLst/>
          </a:prstGeom>
          <a:gradFill rotWithShape="1">
            <a:gsLst>
              <a:gs pos="0">
                <a:srgbClr val="008080"/>
              </a:gs>
              <a:gs pos="50000">
                <a:srgbClr val="002D2D"/>
              </a:gs>
              <a:gs pos="100000">
                <a:srgbClr val="008080"/>
              </a:gs>
            </a:gsLst>
            <a:lin ang="5400000" scaled="1"/>
          </a:gradFill>
          <a:ln w="28575" algn="ctr">
            <a:solidFill>
              <a:schemeClr val="tx1"/>
            </a:solidFill>
            <a:miter lim="800000"/>
          </a:ln>
        </p:spPr>
        <p:txBody>
          <a:bodyPr wrap="none" anchor="ctr"/>
          <a:lstStyle/>
          <a:p>
            <a:pPr algn="ctr" eaLnBrk="0" hangingPunct="0">
              <a:lnSpc>
                <a:spcPct val="100000"/>
              </a:lnSpc>
              <a:spcBef>
                <a:spcPct val="0"/>
              </a:spcBef>
              <a:spcAft>
                <a:spcPct val="0"/>
              </a:spcAft>
              <a:buFontTx/>
              <a:buNone/>
            </a:pPr>
            <a:r>
              <a:rPr lang="en-US" sz="2400" b="0">
                <a:solidFill>
                  <a:schemeClr val="bg1"/>
                </a:solidFill>
                <a:latin typeface="Times New Roman" panose="02020603050405020304" pitchFamily="18" charset="0"/>
                <a:cs typeface="Times New Roman" panose="02020603050405020304" pitchFamily="18" charset="0"/>
              </a:rPr>
              <a:t>Sổ chi tiết</a:t>
            </a:r>
          </a:p>
          <a:p>
            <a:pPr algn="ctr" eaLnBrk="0" hangingPunct="0">
              <a:lnSpc>
                <a:spcPct val="100000"/>
              </a:lnSpc>
              <a:spcBef>
                <a:spcPct val="0"/>
              </a:spcBef>
              <a:spcAft>
                <a:spcPct val="0"/>
              </a:spcAft>
              <a:buFontTx/>
              <a:buNone/>
            </a:pPr>
            <a:r>
              <a:rPr lang="en-US" sz="2400" b="0">
                <a:solidFill>
                  <a:schemeClr val="bg1"/>
                </a:solidFill>
                <a:latin typeface="Times New Roman" panose="02020603050405020304" pitchFamily="18" charset="0"/>
                <a:cs typeface="Times New Roman" panose="02020603050405020304" pitchFamily="18" charset="0"/>
              </a:rPr>
              <a:t>mở cho</a:t>
            </a:r>
          </a:p>
          <a:p>
            <a:pPr algn="ctr" eaLnBrk="0" hangingPunct="0">
              <a:lnSpc>
                <a:spcPct val="100000"/>
              </a:lnSpc>
              <a:spcBef>
                <a:spcPct val="0"/>
              </a:spcBef>
              <a:spcAft>
                <a:spcPct val="0"/>
              </a:spcAft>
              <a:buFontTx/>
              <a:buNone/>
            </a:pPr>
            <a:r>
              <a:rPr lang="en-US" sz="2400" b="0">
                <a:solidFill>
                  <a:schemeClr val="bg1"/>
                </a:solidFill>
                <a:latin typeface="Times New Roman" panose="02020603050405020304" pitchFamily="18" charset="0"/>
                <a:cs typeface="Times New Roman" panose="02020603050405020304" pitchFamily="18" charset="0"/>
              </a:rPr>
              <a:t>TK cấp 1</a:t>
            </a:r>
          </a:p>
          <a:p>
            <a:pPr algn="ctr" eaLnBrk="0" hangingPunct="0">
              <a:lnSpc>
                <a:spcPct val="100000"/>
              </a:lnSpc>
              <a:spcBef>
                <a:spcPct val="0"/>
              </a:spcBef>
              <a:spcAft>
                <a:spcPct val="0"/>
              </a:spcAft>
              <a:buFontTx/>
              <a:buNone/>
            </a:pPr>
            <a:r>
              <a:rPr lang="en-US" sz="2400" b="0">
                <a:solidFill>
                  <a:schemeClr val="bg1"/>
                </a:solidFill>
                <a:latin typeface="Times New Roman" panose="02020603050405020304" pitchFamily="18" charset="0"/>
                <a:cs typeface="Times New Roman" panose="02020603050405020304" pitchFamily="18" charset="0"/>
              </a:rPr>
              <a:t>/ TK cấp 2</a:t>
            </a:r>
          </a:p>
        </p:txBody>
      </p:sp>
      <p:sp>
        <p:nvSpPr>
          <p:cNvPr id="48142" name="Rectangle 25"/>
          <p:cNvSpPr>
            <a:spLocks noChangeArrowheads="1"/>
          </p:cNvSpPr>
          <p:nvPr/>
        </p:nvSpPr>
        <p:spPr bwMode="auto">
          <a:xfrm>
            <a:off x="5410200" y="5029200"/>
            <a:ext cx="1774825" cy="1295400"/>
          </a:xfrm>
          <a:prstGeom prst="rect">
            <a:avLst/>
          </a:prstGeom>
          <a:noFill/>
          <a:ln w="28575">
            <a:solidFill>
              <a:schemeClr val="tx1"/>
            </a:solidFill>
            <a:miter lim="800000"/>
          </a:ln>
        </p:spPr>
        <p:txBody>
          <a:bodyPr wrap="none" anchor="ctr"/>
          <a:lstStyle/>
          <a:p>
            <a:pPr algn="ctr" eaLnBrk="0" hangingPunct="0">
              <a:lnSpc>
                <a:spcPct val="100000"/>
              </a:lnSpc>
              <a:spcBef>
                <a:spcPct val="0"/>
              </a:spcBef>
              <a:spcAft>
                <a:spcPct val="0"/>
              </a:spcAft>
              <a:buFontTx/>
              <a:buNone/>
            </a:pPr>
            <a:r>
              <a:rPr lang="en-US" sz="2400" b="0">
                <a:solidFill>
                  <a:schemeClr val="tx1"/>
                </a:solidFill>
                <a:latin typeface="Times New Roman" panose="02020603050405020304" pitchFamily="18" charset="0"/>
                <a:cs typeface="Times New Roman" panose="02020603050405020304" pitchFamily="18" charset="0"/>
              </a:rPr>
              <a:t>Số dư</a:t>
            </a:r>
          </a:p>
          <a:p>
            <a:pPr algn="ctr" eaLnBrk="0" hangingPunct="0">
              <a:lnSpc>
                <a:spcPct val="100000"/>
              </a:lnSpc>
              <a:spcBef>
                <a:spcPct val="0"/>
              </a:spcBef>
              <a:spcAft>
                <a:spcPct val="0"/>
              </a:spcAft>
              <a:buFontTx/>
              <a:buNone/>
            </a:pPr>
            <a:r>
              <a:rPr lang="en-US" sz="2400" b="0">
                <a:solidFill>
                  <a:schemeClr val="tx1"/>
                </a:solidFill>
                <a:latin typeface="Times New Roman" panose="02020603050405020304" pitchFamily="18" charset="0"/>
                <a:cs typeface="Times New Roman" panose="02020603050405020304" pitchFamily="18" charset="0"/>
              </a:rPr>
              <a:t>SPS tăng</a:t>
            </a:r>
          </a:p>
          <a:p>
            <a:pPr algn="ctr" eaLnBrk="0" hangingPunct="0">
              <a:lnSpc>
                <a:spcPct val="100000"/>
              </a:lnSpc>
              <a:spcBef>
                <a:spcPct val="0"/>
              </a:spcBef>
              <a:spcAft>
                <a:spcPct val="0"/>
              </a:spcAft>
              <a:buFontTx/>
              <a:buNone/>
            </a:pPr>
            <a:r>
              <a:rPr lang="en-US" sz="2400" b="0">
                <a:solidFill>
                  <a:schemeClr val="tx1"/>
                </a:solidFill>
                <a:latin typeface="Times New Roman" panose="02020603050405020304" pitchFamily="18" charset="0"/>
                <a:cs typeface="Times New Roman" panose="02020603050405020304" pitchFamily="18" charset="0"/>
              </a:rPr>
              <a:t>SPS giảm</a:t>
            </a:r>
          </a:p>
        </p:txBody>
      </p:sp>
      <p:sp>
        <p:nvSpPr>
          <p:cNvPr id="48143" name="Rectangle 26"/>
          <p:cNvSpPr>
            <a:spLocks noChangeArrowheads="1"/>
          </p:cNvSpPr>
          <p:nvPr/>
        </p:nvSpPr>
        <p:spPr bwMode="auto">
          <a:xfrm>
            <a:off x="7185025" y="4953000"/>
            <a:ext cx="1295400" cy="1524000"/>
          </a:xfrm>
          <a:prstGeom prst="rect">
            <a:avLst/>
          </a:prstGeom>
          <a:gradFill rotWithShape="1">
            <a:gsLst>
              <a:gs pos="0">
                <a:srgbClr val="008080"/>
              </a:gs>
              <a:gs pos="50000">
                <a:srgbClr val="002D2D"/>
              </a:gs>
              <a:gs pos="100000">
                <a:srgbClr val="008080"/>
              </a:gs>
            </a:gsLst>
            <a:lin ang="5400000" scaled="1"/>
          </a:gradFill>
          <a:ln w="28575" algn="ctr">
            <a:solidFill>
              <a:schemeClr val="tx1"/>
            </a:solidFill>
            <a:miter lim="800000"/>
          </a:ln>
        </p:spPr>
        <p:txBody>
          <a:bodyPr wrap="none" anchor="ctr"/>
          <a:lstStyle/>
          <a:p>
            <a:pPr algn="ctr" eaLnBrk="0" hangingPunct="0">
              <a:lnSpc>
                <a:spcPct val="100000"/>
              </a:lnSpc>
              <a:spcBef>
                <a:spcPct val="0"/>
              </a:spcBef>
              <a:spcAft>
                <a:spcPct val="0"/>
              </a:spcAft>
              <a:buFontTx/>
              <a:buNone/>
            </a:pPr>
            <a:r>
              <a:rPr lang="en-US" sz="2400" b="0">
                <a:solidFill>
                  <a:schemeClr val="bg1"/>
                </a:solidFill>
                <a:latin typeface="Times New Roman" panose="02020603050405020304" pitchFamily="18" charset="0"/>
                <a:cs typeface="Times New Roman" panose="02020603050405020304" pitchFamily="18" charset="0"/>
              </a:rPr>
              <a:t>TK cấp 1</a:t>
            </a:r>
          </a:p>
          <a:p>
            <a:pPr algn="ctr" eaLnBrk="0" hangingPunct="0">
              <a:lnSpc>
                <a:spcPct val="100000"/>
              </a:lnSpc>
              <a:spcBef>
                <a:spcPct val="0"/>
              </a:spcBef>
              <a:spcAft>
                <a:spcPct val="0"/>
              </a:spcAft>
              <a:buFontTx/>
              <a:buNone/>
            </a:pPr>
            <a:r>
              <a:rPr lang="en-US" sz="2400" b="0">
                <a:solidFill>
                  <a:schemeClr val="bg1"/>
                </a:solidFill>
                <a:latin typeface="Times New Roman" panose="02020603050405020304" pitchFamily="18" charset="0"/>
                <a:cs typeface="Times New Roman" panose="02020603050405020304" pitchFamily="18" charset="0"/>
              </a:rPr>
              <a:t>hoặc</a:t>
            </a:r>
          </a:p>
          <a:p>
            <a:pPr algn="ctr" eaLnBrk="0" hangingPunct="0">
              <a:lnSpc>
                <a:spcPct val="100000"/>
              </a:lnSpc>
              <a:spcBef>
                <a:spcPct val="0"/>
              </a:spcBef>
              <a:spcAft>
                <a:spcPct val="0"/>
              </a:spcAft>
              <a:buFontTx/>
              <a:buNone/>
            </a:pPr>
            <a:r>
              <a:rPr lang="en-US" sz="2400" b="0">
                <a:solidFill>
                  <a:schemeClr val="bg1"/>
                </a:solidFill>
                <a:latin typeface="Times New Roman" panose="02020603050405020304" pitchFamily="18" charset="0"/>
                <a:cs typeface="Times New Roman" panose="02020603050405020304" pitchFamily="18" charset="0"/>
              </a:rPr>
              <a:t>TK cấp 2</a:t>
            </a:r>
          </a:p>
        </p:txBody>
      </p:sp>
      <p:sp>
        <p:nvSpPr>
          <p:cNvPr id="48144" name="Rectangle 27"/>
          <p:cNvSpPr>
            <a:spLocks noChangeArrowheads="1"/>
          </p:cNvSpPr>
          <p:nvPr/>
        </p:nvSpPr>
        <p:spPr bwMode="auto">
          <a:xfrm>
            <a:off x="381000" y="2133600"/>
            <a:ext cx="1676400" cy="457200"/>
          </a:xfrm>
          <a:prstGeom prst="rect">
            <a:avLst/>
          </a:prstGeom>
          <a:solidFill>
            <a:schemeClr val="bg2">
              <a:lumMod val="20000"/>
              <a:lumOff val="80000"/>
            </a:schemeClr>
          </a:solidFill>
          <a:ln w="28575">
            <a:solidFill>
              <a:schemeClr val="tx1"/>
            </a:solidFill>
            <a:miter lim="800000"/>
          </a:ln>
        </p:spPr>
        <p:txBody>
          <a:bodyPr wrap="none" anchor="ctr"/>
          <a:lstStyle/>
          <a:p>
            <a:pPr algn="ctr" eaLnBrk="0" hangingPunct="0">
              <a:lnSpc>
                <a:spcPct val="100000"/>
              </a:lnSpc>
              <a:spcBef>
                <a:spcPct val="0"/>
              </a:spcBef>
              <a:spcAft>
                <a:spcPct val="0"/>
              </a:spcAft>
              <a:buFontTx/>
              <a:buNone/>
            </a:pPr>
            <a:r>
              <a:rPr lang="en-US" sz="2200" b="0" i="1">
                <a:solidFill>
                  <a:schemeClr val="tx1"/>
                </a:solidFill>
              </a:rPr>
              <a:t>Dạng 1</a:t>
            </a:r>
          </a:p>
        </p:txBody>
      </p:sp>
      <p:sp>
        <p:nvSpPr>
          <p:cNvPr id="48145" name="Rectangle 28"/>
          <p:cNvSpPr>
            <a:spLocks noChangeArrowheads="1"/>
          </p:cNvSpPr>
          <p:nvPr/>
        </p:nvSpPr>
        <p:spPr bwMode="auto">
          <a:xfrm>
            <a:off x="381000" y="4419600"/>
            <a:ext cx="1676400" cy="457200"/>
          </a:xfrm>
          <a:prstGeom prst="rect">
            <a:avLst/>
          </a:prstGeom>
          <a:solidFill>
            <a:schemeClr val="bg2">
              <a:lumMod val="20000"/>
              <a:lumOff val="80000"/>
            </a:schemeClr>
          </a:solidFill>
          <a:ln w="28575">
            <a:solidFill>
              <a:schemeClr val="tx1"/>
            </a:solidFill>
            <a:miter lim="800000"/>
          </a:ln>
        </p:spPr>
        <p:txBody>
          <a:bodyPr wrap="none" anchor="ctr"/>
          <a:lstStyle/>
          <a:p>
            <a:pPr algn="ctr" eaLnBrk="0" hangingPunct="0">
              <a:lnSpc>
                <a:spcPct val="100000"/>
              </a:lnSpc>
              <a:spcBef>
                <a:spcPct val="0"/>
              </a:spcBef>
              <a:spcAft>
                <a:spcPct val="0"/>
              </a:spcAft>
              <a:buFontTx/>
              <a:buNone/>
            </a:pPr>
            <a:r>
              <a:rPr lang="en-US" sz="2200" b="0" i="1">
                <a:solidFill>
                  <a:schemeClr val="tx1"/>
                </a:solidFill>
              </a:rPr>
              <a:t>Dạng 2</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09730" y="228600"/>
            <a:ext cx="7759950" cy="1143000"/>
          </a:xfrm>
        </p:spPr>
        <p:txBody>
          <a:bodyPr>
            <a:noAutofit/>
          </a:bodyPr>
          <a:lstStyle/>
          <a:p>
            <a:pPr algn="just"/>
            <a:r>
              <a:rPr lang="en-US" sz="3600" b="1" dirty="0" smtClean="0">
                <a:solidFill>
                  <a:srgbClr val="0000FF"/>
                </a:solidFill>
                <a:latin typeface="Times New Roman" panose="02020603050405020304" pitchFamily="18" charset="0"/>
                <a:cs typeface="Times New Roman" panose="02020603050405020304" pitchFamily="18" charset="0"/>
              </a:rPr>
              <a:t>2.4. </a:t>
            </a:r>
            <a:r>
              <a:rPr lang="en-US" sz="3600" b="1" dirty="0" err="1">
                <a:solidFill>
                  <a:srgbClr val="0000FF"/>
                </a:solidFill>
                <a:effectLst/>
                <a:latin typeface="Times New Roman" panose="02020603050405020304" pitchFamily="18" charset="0"/>
                <a:cs typeface="Times New Roman" panose="02020603050405020304" pitchFamily="18" charset="0"/>
              </a:rPr>
              <a:t>Đối</a:t>
            </a:r>
            <a:r>
              <a:rPr lang="en-US" sz="3600" b="1" dirty="0">
                <a:solidFill>
                  <a:srgbClr val="0000FF"/>
                </a:solidFill>
                <a:effectLst/>
                <a:latin typeface="Times New Roman" panose="02020603050405020304" pitchFamily="18" charset="0"/>
                <a:cs typeface="Times New Roman" panose="02020603050405020304" pitchFamily="18" charset="0"/>
              </a:rPr>
              <a:t> </a:t>
            </a:r>
            <a:r>
              <a:rPr lang="en-US" sz="3600" b="1" dirty="0" err="1">
                <a:solidFill>
                  <a:srgbClr val="0000FF"/>
                </a:solidFill>
                <a:effectLst/>
                <a:latin typeface="Times New Roman" panose="02020603050405020304" pitchFamily="18" charset="0"/>
                <a:cs typeface="Times New Roman" panose="02020603050405020304" pitchFamily="18" charset="0"/>
              </a:rPr>
              <a:t>chiếu</a:t>
            </a:r>
            <a:r>
              <a:rPr lang="en-US" sz="3600" b="1" dirty="0">
                <a:solidFill>
                  <a:srgbClr val="0000FF"/>
                </a:solidFill>
                <a:effectLst/>
                <a:latin typeface="Times New Roman" panose="02020603050405020304" pitchFamily="18" charset="0"/>
                <a:cs typeface="Times New Roman" panose="02020603050405020304" pitchFamily="18" charset="0"/>
              </a:rPr>
              <a:t> </a:t>
            </a:r>
            <a:r>
              <a:rPr lang="en-US" sz="3600" b="1" dirty="0" err="1">
                <a:solidFill>
                  <a:srgbClr val="0000FF"/>
                </a:solidFill>
                <a:effectLst/>
                <a:latin typeface="Times New Roman" panose="02020603050405020304" pitchFamily="18" charset="0"/>
                <a:cs typeface="Times New Roman" panose="02020603050405020304" pitchFamily="18" charset="0"/>
              </a:rPr>
              <a:t>số</a:t>
            </a:r>
            <a:r>
              <a:rPr lang="en-US" sz="3600" b="1" dirty="0">
                <a:solidFill>
                  <a:srgbClr val="0000FF"/>
                </a:solidFill>
                <a:effectLst/>
                <a:latin typeface="Times New Roman" panose="02020603050405020304" pitchFamily="18" charset="0"/>
                <a:cs typeface="Times New Roman" panose="02020603050405020304" pitchFamily="18" charset="0"/>
              </a:rPr>
              <a:t> </a:t>
            </a:r>
            <a:r>
              <a:rPr lang="en-US" sz="3600" b="1" dirty="0" err="1">
                <a:solidFill>
                  <a:srgbClr val="0000FF"/>
                </a:solidFill>
                <a:effectLst/>
                <a:latin typeface="Times New Roman" panose="02020603050405020304" pitchFamily="18" charset="0"/>
                <a:cs typeface="Times New Roman" panose="02020603050405020304" pitchFamily="18" charset="0"/>
              </a:rPr>
              <a:t>liệu</a:t>
            </a:r>
            <a:r>
              <a:rPr lang="en-US" sz="3600" b="1" dirty="0">
                <a:solidFill>
                  <a:srgbClr val="0000FF"/>
                </a:solidFill>
                <a:effectLst/>
                <a:latin typeface="Times New Roman" panose="02020603050405020304" pitchFamily="18" charset="0"/>
                <a:cs typeface="Times New Roman" panose="02020603050405020304" pitchFamily="18" charset="0"/>
              </a:rPr>
              <a:t> </a:t>
            </a:r>
            <a:r>
              <a:rPr lang="en-US" sz="3600" b="1" dirty="0" err="1">
                <a:solidFill>
                  <a:srgbClr val="0000FF"/>
                </a:solidFill>
                <a:effectLst/>
                <a:latin typeface="Times New Roman" panose="02020603050405020304" pitchFamily="18" charset="0"/>
                <a:cs typeface="Times New Roman" panose="02020603050405020304" pitchFamily="18" charset="0"/>
              </a:rPr>
              <a:t>ghi</a:t>
            </a:r>
            <a:r>
              <a:rPr lang="en-US" sz="3600" b="1" dirty="0">
                <a:solidFill>
                  <a:srgbClr val="0000FF"/>
                </a:solidFill>
                <a:effectLst/>
                <a:latin typeface="Times New Roman" panose="02020603050405020304" pitchFamily="18" charset="0"/>
                <a:cs typeface="Times New Roman" panose="02020603050405020304" pitchFamily="18" charset="0"/>
              </a:rPr>
              <a:t> </a:t>
            </a:r>
            <a:r>
              <a:rPr lang="en-US" sz="3600" b="1" dirty="0" err="1">
                <a:solidFill>
                  <a:srgbClr val="0000FF"/>
                </a:solidFill>
                <a:effectLst/>
                <a:latin typeface="Times New Roman" panose="02020603050405020304" pitchFamily="18" charset="0"/>
                <a:cs typeface="Times New Roman" panose="02020603050405020304" pitchFamily="18" charset="0"/>
              </a:rPr>
              <a:t>chép</a:t>
            </a:r>
            <a:r>
              <a:rPr lang="en-US" sz="3600" b="1" dirty="0">
                <a:solidFill>
                  <a:srgbClr val="0000FF"/>
                </a:solidFill>
                <a:effectLst/>
                <a:latin typeface="Times New Roman" panose="02020603050405020304" pitchFamily="18" charset="0"/>
                <a:cs typeface="Times New Roman" panose="02020603050405020304" pitchFamily="18" charset="0"/>
              </a:rPr>
              <a:t> </a:t>
            </a:r>
            <a:r>
              <a:rPr lang="en-US" sz="3600" b="1" dirty="0" err="1">
                <a:solidFill>
                  <a:srgbClr val="0000FF"/>
                </a:solidFill>
                <a:effectLst/>
                <a:latin typeface="Times New Roman" panose="02020603050405020304" pitchFamily="18" charset="0"/>
                <a:cs typeface="Times New Roman" panose="02020603050405020304" pitchFamily="18" charset="0"/>
              </a:rPr>
              <a:t>trong</a:t>
            </a:r>
            <a:r>
              <a:rPr lang="en-US" sz="3600" b="1" dirty="0">
                <a:solidFill>
                  <a:srgbClr val="0000FF"/>
                </a:solidFill>
                <a:effectLst/>
                <a:latin typeface="Times New Roman" panose="02020603050405020304" pitchFamily="18" charset="0"/>
                <a:cs typeface="Times New Roman" panose="02020603050405020304" pitchFamily="18" charset="0"/>
              </a:rPr>
              <a:t> </a:t>
            </a:r>
            <a:r>
              <a:rPr lang="en-US" sz="3600" b="1" dirty="0" err="1">
                <a:solidFill>
                  <a:srgbClr val="0000FF"/>
                </a:solidFill>
                <a:effectLst/>
                <a:latin typeface="Times New Roman" panose="02020603050405020304" pitchFamily="18" charset="0"/>
                <a:cs typeface="Times New Roman" panose="02020603050405020304" pitchFamily="18" charset="0"/>
              </a:rPr>
              <a:t>các</a:t>
            </a:r>
            <a:r>
              <a:rPr lang="en-US" sz="3600" b="1" dirty="0">
                <a:solidFill>
                  <a:srgbClr val="0000FF"/>
                </a:solidFill>
                <a:effectLst/>
                <a:latin typeface="Times New Roman" panose="02020603050405020304" pitchFamily="18" charset="0"/>
                <a:cs typeface="Times New Roman" panose="02020603050405020304" pitchFamily="18" charset="0"/>
              </a:rPr>
              <a:t> </a:t>
            </a:r>
            <a:r>
              <a:rPr lang="en-US" sz="3600" b="1" dirty="0" err="1">
                <a:solidFill>
                  <a:srgbClr val="0000FF"/>
                </a:solidFill>
                <a:effectLst/>
                <a:latin typeface="Times New Roman" panose="02020603050405020304" pitchFamily="18" charset="0"/>
                <a:cs typeface="Times New Roman" panose="02020603050405020304" pitchFamily="18" charset="0"/>
              </a:rPr>
              <a:t>tài</a:t>
            </a:r>
            <a:r>
              <a:rPr lang="en-US" sz="3600" b="1" dirty="0">
                <a:solidFill>
                  <a:srgbClr val="0000FF"/>
                </a:solidFill>
                <a:effectLst/>
                <a:latin typeface="Times New Roman" panose="02020603050405020304" pitchFamily="18" charset="0"/>
                <a:cs typeface="Times New Roman" panose="02020603050405020304" pitchFamily="18" charset="0"/>
              </a:rPr>
              <a:t> </a:t>
            </a:r>
            <a:r>
              <a:rPr lang="en-US" sz="3600" b="1" dirty="0" err="1">
                <a:solidFill>
                  <a:srgbClr val="0000FF"/>
                </a:solidFill>
                <a:effectLst/>
                <a:latin typeface="Times New Roman" panose="02020603050405020304" pitchFamily="18" charset="0"/>
                <a:cs typeface="Times New Roman" panose="02020603050405020304" pitchFamily="18" charset="0"/>
              </a:rPr>
              <a:t>khoản</a:t>
            </a:r>
            <a:endParaRPr lang="en-US" sz="3600" b="1" dirty="0">
              <a:solidFill>
                <a:srgbClr val="0000FF"/>
              </a:solidFill>
              <a:latin typeface="Times New Roman" panose="02020603050405020304" pitchFamily="18" charset="0"/>
              <a:cs typeface="Times New Roman" panose="02020603050405020304" pitchFamily="18" charset="0"/>
            </a:endParaRPr>
          </a:p>
        </p:txBody>
      </p:sp>
      <p:sp>
        <p:nvSpPr>
          <p:cNvPr id="7" name="Content Placeholder 2"/>
          <p:cNvSpPr txBox="1"/>
          <p:nvPr/>
        </p:nvSpPr>
        <p:spPr>
          <a:xfrm>
            <a:off x="1109730" y="1447800"/>
            <a:ext cx="8034270" cy="1866900"/>
          </a:xfrm>
          <a:prstGeom prst="rect">
            <a:avLst/>
          </a:prstGeom>
        </p:spPr>
        <p:txBody>
          <a:bodyPr tIns="0">
            <a:noAutofit/>
          </a:bodyPr>
          <a:lstStyle>
            <a:lvl1pPr marL="27305" indent="0" algn="l" rtl="0" eaLnBrk="1" latinLnBrk="0" hangingPunct="1">
              <a:lnSpc>
                <a:spcPct val="100000"/>
              </a:lnSpc>
              <a:spcBef>
                <a:spcPts val="600"/>
              </a:spcBef>
              <a:buClr>
                <a:schemeClr val="accent1"/>
              </a:buClr>
              <a:buSzPct val="80000"/>
              <a:buFont typeface="Wingdings 2" panose="05020102010507070707"/>
              <a:buNone/>
              <a:defRPr kumimoji="0" sz="2600" kern="1200">
                <a:solidFill>
                  <a:schemeClr val="tx2">
                    <a:shade val="30000"/>
                    <a:satMod val="150000"/>
                  </a:schemeClr>
                </a:solidFill>
                <a:latin typeface="+mn-lt"/>
                <a:ea typeface="+mn-ea"/>
                <a:cs typeface="+mn-cs"/>
              </a:defRPr>
            </a:lvl1pPr>
            <a:lvl2pPr marL="457200" indent="0" algn="ctr" rtl="0" eaLnBrk="1" latinLnBrk="0" hangingPunct="1">
              <a:lnSpc>
                <a:spcPct val="100000"/>
              </a:lnSpc>
              <a:spcBef>
                <a:spcPts val="550"/>
              </a:spcBef>
              <a:buClr>
                <a:schemeClr val="accent1"/>
              </a:buClr>
              <a:buFont typeface="Verdana" panose="020B0604030504040204"/>
              <a:buNone/>
              <a:defRPr kumimoji="0" sz="2800" kern="1200">
                <a:solidFill>
                  <a:schemeClr val="tx1"/>
                </a:solidFill>
                <a:latin typeface="+mn-lt"/>
                <a:ea typeface="+mn-ea"/>
                <a:cs typeface="+mn-cs"/>
              </a:defRPr>
            </a:lvl2pPr>
            <a:lvl3pPr marL="914400" indent="0" algn="ctr" rtl="0" eaLnBrk="1" latinLnBrk="0" hangingPunct="1">
              <a:lnSpc>
                <a:spcPct val="100000"/>
              </a:lnSpc>
              <a:spcBef>
                <a:spcPct val="20000"/>
              </a:spcBef>
              <a:buClr>
                <a:schemeClr val="accent2"/>
              </a:buClr>
              <a:buFont typeface="Wingdings 2" panose="05020102010507070707"/>
              <a:buNone/>
              <a:defRPr kumimoji="0" sz="2400" kern="1200">
                <a:solidFill>
                  <a:schemeClr val="tx1"/>
                </a:solidFill>
                <a:latin typeface="+mn-lt"/>
                <a:ea typeface="+mn-ea"/>
                <a:cs typeface="+mn-cs"/>
              </a:defRPr>
            </a:lvl3pPr>
            <a:lvl4pPr marL="1371600" indent="0" algn="ctr" rtl="0" eaLnBrk="1" latinLnBrk="0" hangingPunct="1">
              <a:lnSpc>
                <a:spcPct val="100000"/>
              </a:lnSpc>
              <a:spcBef>
                <a:spcPct val="20000"/>
              </a:spcBef>
              <a:buClr>
                <a:schemeClr val="accent3"/>
              </a:buClr>
              <a:buFont typeface="Wingdings 2" panose="05020102010507070707"/>
              <a:buNone/>
              <a:defRPr kumimoji="0" sz="2000" kern="1200">
                <a:solidFill>
                  <a:schemeClr val="tx1"/>
                </a:solidFill>
                <a:latin typeface="+mn-lt"/>
                <a:ea typeface="+mn-ea"/>
                <a:cs typeface="+mn-cs"/>
              </a:defRPr>
            </a:lvl4pPr>
            <a:lvl5pPr marL="1828800" indent="0" algn="ctr" rtl="0" eaLnBrk="1" latinLnBrk="0" hangingPunct="1">
              <a:lnSpc>
                <a:spcPct val="100000"/>
              </a:lnSpc>
              <a:spcBef>
                <a:spcPct val="20000"/>
              </a:spcBef>
              <a:buClr>
                <a:schemeClr val="accent4"/>
              </a:buClr>
              <a:buFont typeface="Wingdings 2" panose="05020102010507070707"/>
              <a:buNone/>
              <a:defRPr kumimoji="0" sz="2000" kern="1200">
                <a:solidFill>
                  <a:schemeClr val="tx1"/>
                </a:solidFill>
                <a:latin typeface="+mn-lt"/>
                <a:ea typeface="+mn-ea"/>
                <a:cs typeface="+mn-cs"/>
              </a:defRPr>
            </a:lvl5pPr>
            <a:lvl6pPr marL="2286000" indent="0" algn="ctr" rtl="0" eaLnBrk="1" latinLnBrk="0" hangingPunct="1">
              <a:lnSpc>
                <a:spcPct val="100000"/>
              </a:lnSpc>
              <a:spcBef>
                <a:spcPct val="20000"/>
              </a:spcBef>
              <a:buClr>
                <a:schemeClr val="accent5"/>
              </a:buClr>
              <a:buFont typeface="Wingdings 2" panose="05020102010507070707"/>
              <a:buNone/>
              <a:defRPr kumimoji="0" sz="2000" kern="1200">
                <a:solidFill>
                  <a:schemeClr val="tx1"/>
                </a:solidFill>
                <a:latin typeface="+mn-lt"/>
                <a:ea typeface="+mn-ea"/>
                <a:cs typeface="+mn-cs"/>
              </a:defRPr>
            </a:lvl6pPr>
            <a:lvl7pPr marL="27432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7pPr>
            <a:lvl8pPr marL="32004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8pPr>
            <a:lvl9pPr marL="36576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9pPr>
          </a:lstStyle>
          <a:p>
            <a:pPr marL="0" algn="just"/>
            <a:endParaRPr lang="en-US" sz="3600" dirty="0">
              <a:latin typeface="Times New Roman" panose="02020603050405020304" pitchFamily="18" charset="0"/>
              <a:cs typeface="Times New Roman" panose="02020603050405020304" pitchFamily="18" charset="0"/>
            </a:endParaRPr>
          </a:p>
        </p:txBody>
      </p:sp>
      <p:sp>
        <p:nvSpPr>
          <p:cNvPr id="9" name="Content Placeholder 2"/>
          <p:cNvSpPr txBox="1"/>
          <p:nvPr/>
        </p:nvSpPr>
        <p:spPr>
          <a:xfrm>
            <a:off x="990600" y="3200400"/>
            <a:ext cx="8153400" cy="1752600"/>
          </a:xfrm>
          <a:prstGeom prst="rect">
            <a:avLst/>
          </a:prstGeom>
        </p:spPr>
        <p:txBody>
          <a:bodyPr tIns="0">
            <a:noAutofit/>
          </a:bodyPr>
          <a:lstStyle>
            <a:lvl1pPr marL="27305" indent="0" algn="l" rtl="0" eaLnBrk="1" latinLnBrk="0" hangingPunct="1">
              <a:lnSpc>
                <a:spcPct val="100000"/>
              </a:lnSpc>
              <a:spcBef>
                <a:spcPts val="600"/>
              </a:spcBef>
              <a:buClr>
                <a:schemeClr val="accent1"/>
              </a:buClr>
              <a:buSzPct val="80000"/>
              <a:buFont typeface="Wingdings 2" panose="05020102010507070707"/>
              <a:buNone/>
              <a:defRPr kumimoji="0" sz="2600" kern="1200">
                <a:solidFill>
                  <a:schemeClr val="tx2">
                    <a:shade val="30000"/>
                    <a:satMod val="150000"/>
                  </a:schemeClr>
                </a:solidFill>
                <a:latin typeface="+mn-lt"/>
                <a:ea typeface="+mn-ea"/>
                <a:cs typeface="+mn-cs"/>
              </a:defRPr>
            </a:lvl1pPr>
            <a:lvl2pPr marL="457200" indent="0" algn="ctr" rtl="0" eaLnBrk="1" latinLnBrk="0" hangingPunct="1">
              <a:lnSpc>
                <a:spcPct val="100000"/>
              </a:lnSpc>
              <a:spcBef>
                <a:spcPts val="550"/>
              </a:spcBef>
              <a:buClr>
                <a:schemeClr val="accent1"/>
              </a:buClr>
              <a:buFont typeface="Verdana" panose="020B0604030504040204"/>
              <a:buNone/>
              <a:defRPr kumimoji="0" sz="2800" kern="1200">
                <a:solidFill>
                  <a:schemeClr val="tx1"/>
                </a:solidFill>
                <a:latin typeface="+mn-lt"/>
                <a:ea typeface="+mn-ea"/>
                <a:cs typeface="+mn-cs"/>
              </a:defRPr>
            </a:lvl2pPr>
            <a:lvl3pPr marL="914400" indent="0" algn="ctr" rtl="0" eaLnBrk="1" latinLnBrk="0" hangingPunct="1">
              <a:lnSpc>
                <a:spcPct val="100000"/>
              </a:lnSpc>
              <a:spcBef>
                <a:spcPct val="20000"/>
              </a:spcBef>
              <a:buClr>
                <a:schemeClr val="accent2"/>
              </a:buClr>
              <a:buFont typeface="Wingdings 2" panose="05020102010507070707"/>
              <a:buNone/>
              <a:defRPr kumimoji="0" sz="2400" kern="1200">
                <a:solidFill>
                  <a:schemeClr val="tx1"/>
                </a:solidFill>
                <a:latin typeface="+mn-lt"/>
                <a:ea typeface="+mn-ea"/>
                <a:cs typeface="+mn-cs"/>
              </a:defRPr>
            </a:lvl3pPr>
            <a:lvl4pPr marL="1371600" indent="0" algn="ctr" rtl="0" eaLnBrk="1" latinLnBrk="0" hangingPunct="1">
              <a:lnSpc>
                <a:spcPct val="100000"/>
              </a:lnSpc>
              <a:spcBef>
                <a:spcPct val="20000"/>
              </a:spcBef>
              <a:buClr>
                <a:schemeClr val="accent3"/>
              </a:buClr>
              <a:buFont typeface="Wingdings 2" panose="05020102010507070707"/>
              <a:buNone/>
              <a:defRPr kumimoji="0" sz="2000" kern="1200">
                <a:solidFill>
                  <a:schemeClr val="tx1"/>
                </a:solidFill>
                <a:latin typeface="+mn-lt"/>
                <a:ea typeface="+mn-ea"/>
                <a:cs typeface="+mn-cs"/>
              </a:defRPr>
            </a:lvl4pPr>
            <a:lvl5pPr marL="1828800" indent="0" algn="ctr" rtl="0" eaLnBrk="1" latinLnBrk="0" hangingPunct="1">
              <a:lnSpc>
                <a:spcPct val="100000"/>
              </a:lnSpc>
              <a:spcBef>
                <a:spcPct val="20000"/>
              </a:spcBef>
              <a:buClr>
                <a:schemeClr val="accent4"/>
              </a:buClr>
              <a:buFont typeface="Wingdings 2" panose="05020102010507070707"/>
              <a:buNone/>
              <a:defRPr kumimoji="0" sz="2000" kern="1200">
                <a:solidFill>
                  <a:schemeClr val="tx1"/>
                </a:solidFill>
                <a:latin typeface="+mn-lt"/>
                <a:ea typeface="+mn-ea"/>
                <a:cs typeface="+mn-cs"/>
              </a:defRPr>
            </a:lvl5pPr>
            <a:lvl6pPr marL="2286000" indent="0" algn="ctr" rtl="0" eaLnBrk="1" latinLnBrk="0" hangingPunct="1">
              <a:lnSpc>
                <a:spcPct val="100000"/>
              </a:lnSpc>
              <a:spcBef>
                <a:spcPct val="20000"/>
              </a:spcBef>
              <a:buClr>
                <a:schemeClr val="accent5"/>
              </a:buClr>
              <a:buFont typeface="Wingdings 2" panose="05020102010507070707"/>
              <a:buNone/>
              <a:defRPr kumimoji="0" sz="2000" kern="1200">
                <a:solidFill>
                  <a:schemeClr val="tx1"/>
                </a:solidFill>
                <a:latin typeface="+mn-lt"/>
                <a:ea typeface="+mn-ea"/>
                <a:cs typeface="+mn-cs"/>
              </a:defRPr>
            </a:lvl6pPr>
            <a:lvl7pPr marL="27432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7pPr>
            <a:lvl8pPr marL="32004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8pPr>
            <a:lvl9pPr marL="36576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9pPr>
          </a:lstStyle>
          <a:p>
            <a:pPr marL="0" algn="just"/>
            <a:endParaRPr lang="en-US" sz="3600" dirty="0">
              <a:latin typeface="Times New Roman" panose="02020603050405020304" pitchFamily="18" charset="0"/>
              <a:cs typeface="Times New Roman" panose="02020603050405020304" pitchFamily="18" charset="0"/>
            </a:endParaRPr>
          </a:p>
        </p:txBody>
      </p:sp>
      <p:sp>
        <p:nvSpPr>
          <p:cNvPr id="6" name="Content Placeholder 2"/>
          <p:cNvSpPr txBox="1"/>
          <p:nvPr/>
        </p:nvSpPr>
        <p:spPr>
          <a:xfrm>
            <a:off x="1050165" y="4876800"/>
            <a:ext cx="8153400" cy="1981200"/>
          </a:xfrm>
          <a:prstGeom prst="rect">
            <a:avLst/>
          </a:prstGeom>
        </p:spPr>
        <p:txBody>
          <a:bodyPr tIns="0">
            <a:noAutofit/>
          </a:bodyPr>
          <a:lstStyle>
            <a:lvl1pPr marL="27305" indent="0" algn="l" rtl="0" eaLnBrk="1" latinLnBrk="0" hangingPunct="1">
              <a:lnSpc>
                <a:spcPct val="100000"/>
              </a:lnSpc>
              <a:spcBef>
                <a:spcPts val="600"/>
              </a:spcBef>
              <a:buClr>
                <a:schemeClr val="accent1"/>
              </a:buClr>
              <a:buSzPct val="80000"/>
              <a:buFont typeface="Wingdings 2" panose="05020102010507070707"/>
              <a:buNone/>
              <a:defRPr kumimoji="0" sz="2600" kern="1200">
                <a:solidFill>
                  <a:schemeClr val="tx2">
                    <a:shade val="30000"/>
                    <a:satMod val="150000"/>
                  </a:schemeClr>
                </a:solidFill>
                <a:latin typeface="+mn-lt"/>
                <a:ea typeface="+mn-ea"/>
                <a:cs typeface="+mn-cs"/>
              </a:defRPr>
            </a:lvl1pPr>
            <a:lvl2pPr marL="457200" indent="0" algn="ctr" rtl="0" eaLnBrk="1" latinLnBrk="0" hangingPunct="1">
              <a:lnSpc>
                <a:spcPct val="100000"/>
              </a:lnSpc>
              <a:spcBef>
                <a:spcPts val="550"/>
              </a:spcBef>
              <a:buClr>
                <a:schemeClr val="accent1"/>
              </a:buClr>
              <a:buFont typeface="Verdana" panose="020B0604030504040204"/>
              <a:buNone/>
              <a:defRPr kumimoji="0" sz="2800" kern="1200">
                <a:solidFill>
                  <a:schemeClr val="tx1"/>
                </a:solidFill>
                <a:latin typeface="+mn-lt"/>
                <a:ea typeface="+mn-ea"/>
                <a:cs typeface="+mn-cs"/>
              </a:defRPr>
            </a:lvl2pPr>
            <a:lvl3pPr marL="914400" indent="0" algn="ctr" rtl="0" eaLnBrk="1" latinLnBrk="0" hangingPunct="1">
              <a:lnSpc>
                <a:spcPct val="100000"/>
              </a:lnSpc>
              <a:spcBef>
                <a:spcPct val="20000"/>
              </a:spcBef>
              <a:buClr>
                <a:schemeClr val="accent2"/>
              </a:buClr>
              <a:buFont typeface="Wingdings 2" panose="05020102010507070707"/>
              <a:buNone/>
              <a:defRPr kumimoji="0" sz="2400" kern="1200">
                <a:solidFill>
                  <a:schemeClr val="tx1"/>
                </a:solidFill>
                <a:latin typeface="+mn-lt"/>
                <a:ea typeface="+mn-ea"/>
                <a:cs typeface="+mn-cs"/>
              </a:defRPr>
            </a:lvl3pPr>
            <a:lvl4pPr marL="1371600" indent="0" algn="ctr" rtl="0" eaLnBrk="1" latinLnBrk="0" hangingPunct="1">
              <a:lnSpc>
                <a:spcPct val="100000"/>
              </a:lnSpc>
              <a:spcBef>
                <a:spcPct val="20000"/>
              </a:spcBef>
              <a:buClr>
                <a:schemeClr val="accent3"/>
              </a:buClr>
              <a:buFont typeface="Wingdings 2" panose="05020102010507070707"/>
              <a:buNone/>
              <a:defRPr kumimoji="0" sz="2000" kern="1200">
                <a:solidFill>
                  <a:schemeClr val="tx1"/>
                </a:solidFill>
                <a:latin typeface="+mn-lt"/>
                <a:ea typeface="+mn-ea"/>
                <a:cs typeface="+mn-cs"/>
              </a:defRPr>
            </a:lvl4pPr>
            <a:lvl5pPr marL="1828800" indent="0" algn="ctr" rtl="0" eaLnBrk="1" latinLnBrk="0" hangingPunct="1">
              <a:lnSpc>
                <a:spcPct val="100000"/>
              </a:lnSpc>
              <a:spcBef>
                <a:spcPct val="20000"/>
              </a:spcBef>
              <a:buClr>
                <a:schemeClr val="accent4"/>
              </a:buClr>
              <a:buFont typeface="Wingdings 2" panose="05020102010507070707"/>
              <a:buNone/>
              <a:defRPr kumimoji="0" sz="2000" kern="1200">
                <a:solidFill>
                  <a:schemeClr val="tx1"/>
                </a:solidFill>
                <a:latin typeface="+mn-lt"/>
                <a:ea typeface="+mn-ea"/>
                <a:cs typeface="+mn-cs"/>
              </a:defRPr>
            </a:lvl5pPr>
            <a:lvl6pPr marL="2286000" indent="0" algn="ctr" rtl="0" eaLnBrk="1" latinLnBrk="0" hangingPunct="1">
              <a:lnSpc>
                <a:spcPct val="100000"/>
              </a:lnSpc>
              <a:spcBef>
                <a:spcPct val="20000"/>
              </a:spcBef>
              <a:buClr>
                <a:schemeClr val="accent5"/>
              </a:buClr>
              <a:buFont typeface="Wingdings 2" panose="05020102010507070707"/>
              <a:buNone/>
              <a:defRPr kumimoji="0" sz="2000" kern="1200">
                <a:solidFill>
                  <a:schemeClr val="tx1"/>
                </a:solidFill>
                <a:latin typeface="+mn-lt"/>
                <a:ea typeface="+mn-ea"/>
                <a:cs typeface="+mn-cs"/>
              </a:defRPr>
            </a:lvl6pPr>
            <a:lvl7pPr marL="27432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7pPr>
            <a:lvl8pPr marL="32004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8pPr>
            <a:lvl9pPr marL="36576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9pPr>
          </a:lstStyle>
          <a:p>
            <a:pPr marL="0" algn="just"/>
            <a:r>
              <a:rPr lang="en-US" sz="2800" i="1" dirty="0" smtClean="0">
                <a:solidFill>
                  <a:srgbClr val="FF0000"/>
                </a:solidFill>
                <a:latin typeface="Times New Roman" panose="02020603050405020304" pitchFamily="18" charset="0"/>
                <a:cs typeface="Times New Roman" panose="02020603050405020304" pitchFamily="18" charset="0"/>
              </a:rPr>
              <a:t>              </a:t>
            </a:r>
            <a:endParaRPr lang="en-US" sz="2800" i="1" dirty="0">
              <a:solidFill>
                <a:srgbClr val="FF0000"/>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1109730" y="1524000"/>
            <a:ext cx="7272270" cy="369332"/>
          </a:xfrm>
          <a:prstGeom prst="rect">
            <a:avLst/>
          </a:prstGeom>
          <a:noFill/>
        </p:spPr>
        <p:txBody>
          <a:bodyPr wrap="square" rtlCol="0">
            <a:spAutoFit/>
          </a:bodyPr>
          <a:lstStyle/>
          <a:p>
            <a:endParaRPr lang="en-US" dirty="0"/>
          </a:p>
        </p:txBody>
      </p:sp>
      <p:sp>
        <p:nvSpPr>
          <p:cNvPr id="3" name="TextBox 2"/>
          <p:cNvSpPr txBox="1"/>
          <p:nvPr/>
        </p:nvSpPr>
        <p:spPr>
          <a:xfrm>
            <a:off x="990600" y="1708666"/>
            <a:ext cx="7620000" cy="2677656"/>
          </a:xfrm>
          <a:prstGeom prst="rect">
            <a:avLst/>
          </a:prstGeom>
          <a:noFill/>
        </p:spPr>
        <p:txBody>
          <a:bodyPr wrap="square" rtlCol="0">
            <a:spAutoFit/>
          </a:bodyPr>
          <a:lstStyle/>
          <a:p>
            <a:pPr algn="just"/>
            <a:r>
              <a:rPr lang="en-US" sz="2800" dirty="0" err="1">
                <a:solidFill>
                  <a:srgbClr val="CC3300"/>
                </a:solidFill>
                <a:latin typeface="Times New Roman" panose="02020603050405020304" pitchFamily="18" charset="0"/>
                <a:cs typeface="Times New Roman" panose="02020603050405020304" pitchFamily="18" charset="0"/>
              </a:rPr>
              <a:t>Sự</a:t>
            </a:r>
            <a:r>
              <a:rPr lang="en-US" sz="2800" dirty="0">
                <a:solidFill>
                  <a:srgbClr val="CC3300"/>
                </a:solidFill>
                <a:latin typeface="Times New Roman" panose="02020603050405020304" pitchFamily="18" charset="0"/>
                <a:cs typeface="Times New Roman" panose="02020603050405020304" pitchFamily="18" charset="0"/>
              </a:rPr>
              <a:t> </a:t>
            </a:r>
            <a:r>
              <a:rPr lang="en-US" sz="2800" dirty="0" err="1">
                <a:solidFill>
                  <a:srgbClr val="CC3300"/>
                </a:solidFill>
                <a:latin typeface="Times New Roman" panose="02020603050405020304" pitchFamily="18" charset="0"/>
                <a:cs typeface="Times New Roman" panose="02020603050405020304" pitchFamily="18" charset="0"/>
              </a:rPr>
              <a:t>cần</a:t>
            </a:r>
            <a:r>
              <a:rPr lang="en-US" sz="2800" dirty="0">
                <a:solidFill>
                  <a:srgbClr val="CC3300"/>
                </a:solidFill>
                <a:latin typeface="Times New Roman" panose="02020603050405020304" pitchFamily="18" charset="0"/>
                <a:cs typeface="Times New Roman" panose="02020603050405020304" pitchFamily="18" charset="0"/>
              </a:rPr>
              <a:t> </a:t>
            </a:r>
            <a:r>
              <a:rPr lang="en-US" sz="2800" dirty="0" err="1">
                <a:solidFill>
                  <a:srgbClr val="CC3300"/>
                </a:solidFill>
                <a:latin typeface="Times New Roman" panose="02020603050405020304" pitchFamily="18" charset="0"/>
                <a:cs typeface="Times New Roman" panose="02020603050405020304" pitchFamily="18" charset="0"/>
              </a:rPr>
              <a:t>thiết</a:t>
            </a:r>
            <a:r>
              <a:rPr lang="en-US" sz="2800" dirty="0">
                <a:solidFill>
                  <a:srgbClr val="CC3300"/>
                </a:solidFill>
                <a:latin typeface="Times New Roman" panose="02020603050405020304" pitchFamily="18" charset="0"/>
                <a:cs typeface="Times New Roman" panose="02020603050405020304" pitchFamily="18" charset="0"/>
              </a:rPr>
              <a:t> </a:t>
            </a:r>
            <a:r>
              <a:rPr lang="en-US" sz="2800" dirty="0" err="1">
                <a:solidFill>
                  <a:srgbClr val="CC3300"/>
                </a:solidFill>
                <a:latin typeface="Times New Roman" panose="02020603050405020304" pitchFamily="18" charset="0"/>
                <a:cs typeface="Times New Roman" panose="02020603050405020304" pitchFamily="18" charset="0"/>
              </a:rPr>
              <a:t>phải</a:t>
            </a:r>
            <a:r>
              <a:rPr lang="en-US" sz="2800" dirty="0">
                <a:solidFill>
                  <a:srgbClr val="CC3300"/>
                </a:solidFill>
                <a:latin typeface="Times New Roman" panose="02020603050405020304" pitchFamily="18" charset="0"/>
                <a:cs typeface="Times New Roman" panose="02020603050405020304" pitchFamily="18" charset="0"/>
              </a:rPr>
              <a:t> </a:t>
            </a:r>
            <a:r>
              <a:rPr lang="en-US" sz="2800" dirty="0" err="1">
                <a:solidFill>
                  <a:srgbClr val="CC3300"/>
                </a:solidFill>
                <a:latin typeface="Times New Roman" panose="02020603050405020304" pitchFamily="18" charset="0"/>
                <a:cs typeface="Times New Roman" panose="02020603050405020304" pitchFamily="18" charset="0"/>
              </a:rPr>
              <a:t>kiểm</a:t>
            </a:r>
            <a:r>
              <a:rPr lang="en-US" sz="2800" dirty="0">
                <a:solidFill>
                  <a:srgbClr val="CC3300"/>
                </a:solidFill>
                <a:latin typeface="Times New Roman" panose="02020603050405020304" pitchFamily="18" charset="0"/>
                <a:cs typeface="Times New Roman" panose="02020603050405020304" pitchFamily="18" charset="0"/>
              </a:rPr>
              <a:t> </a:t>
            </a:r>
            <a:r>
              <a:rPr lang="en-US" sz="2800" dirty="0" err="1">
                <a:solidFill>
                  <a:srgbClr val="CC3300"/>
                </a:solidFill>
                <a:latin typeface="Times New Roman" panose="02020603050405020304" pitchFamily="18" charset="0"/>
                <a:cs typeface="Times New Roman" panose="02020603050405020304" pitchFamily="18" charset="0"/>
              </a:rPr>
              <a:t>tra</a:t>
            </a:r>
            <a:r>
              <a:rPr lang="en-US" sz="2800" dirty="0">
                <a:solidFill>
                  <a:srgbClr val="CC3300"/>
                </a:solidFill>
                <a:latin typeface="Times New Roman" panose="02020603050405020304" pitchFamily="18" charset="0"/>
                <a:cs typeface="Times New Roman" panose="02020603050405020304" pitchFamily="18" charset="0"/>
              </a:rPr>
              <a:t> </a:t>
            </a:r>
            <a:r>
              <a:rPr lang="en-US" sz="2800" dirty="0" err="1">
                <a:solidFill>
                  <a:srgbClr val="CC3300"/>
                </a:solidFill>
                <a:latin typeface="Times New Roman" panose="02020603050405020304" pitchFamily="18" charset="0"/>
                <a:cs typeface="Times New Roman" panose="02020603050405020304" pitchFamily="18" charset="0"/>
              </a:rPr>
              <a:t>số</a:t>
            </a:r>
            <a:r>
              <a:rPr lang="en-US" sz="2800" dirty="0">
                <a:solidFill>
                  <a:srgbClr val="CC3300"/>
                </a:solidFill>
                <a:latin typeface="Times New Roman" panose="02020603050405020304" pitchFamily="18" charset="0"/>
                <a:cs typeface="Times New Roman" panose="02020603050405020304" pitchFamily="18" charset="0"/>
              </a:rPr>
              <a:t> </a:t>
            </a:r>
            <a:r>
              <a:rPr lang="en-US" sz="2800" dirty="0" err="1">
                <a:solidFill>
                  <a:srgbClr val="CC3300"/>
                </a:solidFill>
                <a:latin typeface="Times New Roman" panose="02020603050405020304" pitchFamily="18" charset="0"/>
                <a:cs typeface="Times New Roman" panose="02020603050405020304" pitchFamily="18" charset="0"/>
              </a:rPr>
              <a:t>liệu</a:t>
            </a:r>
            <a:r>
              <a:rPr lang="en-US" sz="2800" dirty="0">
                <a:solidFill>
                  <a:srgbClr val="CC3300"/>
                </a:solidFill>
                <a:latin typeface="Times New Roman" panose="02020603050405020304" pitchFamily="18" charset="0"/>
                <a:cs typeface="Times New Roman" panose="02020603050405020304" pitchFamily="18" charset="0"/>
              </a:rPr>
              <a:t> </a:t>
            </a:r>
            <a:r>
              <a:rPr lang="en-US" sz="2800" dirty="0" err="1">
                <a:solidFill>
                  <a:srgbClr val="CC3300"/>
                </a:solidFill>
                <a:latin typeface="Times New Roman" panose="02020603050405020304" pitchFamily="18" charset="0"/>
                <a:cs typeface="Times New Roman" panose="02020603050405020304" pitchFamily="18" charset="0"/>
              </a:rPr>
              <a:t>kế</a:t>
            </a:r>
            <a:r>
              <a:rPr lang="en-US" sz="2800" dirty="0">
                <a:solidFill>
                  <a:srgbClr val="CC3300"/>
                </a:solidFill>
                <a:latin typeface="Times New Roman" panose="02020603050405020304" pitchFamily="18" charset="0"/>
                <a:cs typeface="Times New Roman" panose="02020603050405020304" pitchFamily="18" charset="0"/>
              </a:rPr>
              <a:t> </a:t>
            </a:r>
            <a:r>
              <a:rPr lang="en-US" sz="2800" dirty="0" err="1">
                <a:solidFill>
                  <a:srgbClr val="CC3300"/>
                </a:solidFill>
                <a:latin typeface="Times New Roman" panose="02020603050405020304" pitchFamily="18" charset="0"/>
                <a:cs typeface="Times New Roman" panose="02020603050405020304" pitchFamily="18" charset="0"/>
              </a:rPr>
              <a:t>toán</a:t>
            </a:r>
            <a:r>
              <a:rPr lang="en-US" sz="2800" dirty="0">
                <a:solidFill>
                  <a:srgbClr val="CC3300"/>
                </a:solidFill>
                <a:latin typeface="Times New Roman" panose="02020603050405020304" pitchFamily="18" charset="0"/>
                <a:cs typeface="Times New Roman" panose="02020603050405020304" pitchFamily="18" charset="0"/>
              </a:rPr>
              <a:t>:</a:t>
            </a:r>
          </a:p>
          <a:p>
            <a:pPr algn="just"/>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Khả</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năng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xảy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sai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sót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trình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sổ</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toán</a:t>
            </a:r>
            <a:r>
              <a:rPr lang="en-US" sz="2800" dirty="0">
                <a:latin typeface="Times New Roman" panose="02020603050405020304" pitchFamily="18" charset="0"/>
                <a:cs typeface="Times New Roman" panose="02020603050405020304" pitchFamily="18" charset="0"/>
              </a:rPr>
              <a:t>.</a:t>
            </a:r>
          </a:p>
          <a:p>
            <a:pPr algn="just"/>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Yêu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cầu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đối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với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liệu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sổ</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trước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lập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báo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chính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trung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thực</a:t>
            </a:r>
            <a:endParaRPr lang="en-US" sz="2800" dirty="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nodePh="1">
                                  <p:stCondLst>
                                    <p:cond delay="0"/>
                                  </p:stCondLst>
                                  <p:endCondLst>
                                    <p:cond evt="begin" delay="0">
                                      <p:tn val="5"/>
                                    </p:cond>
                                  </p:end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nodePh="1">
                                  <p:stCondLst>
                                    <p:cond delay="0"/>
                                  </p:stCondLst>
                                  <p:endCondLst>
                                    <p:cond evt="begin" delay="0">
                                      <p:tn val="10"/>
                                    </p:cond>
                                  </p:end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Vertic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6"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Slide Number Placeholder 5"/>
          <p:cNvSpPr>
            <a:spLocks noGrp="1"/>
          </p:cNvSpPr>
          <p:nvPr>
            <p:ph type="sldNum" sz="quarter" idx="12"/>
          </p:nvPr>
        </p:nvSpPr>
        <p:spPr>
          <a:noFill/>
        </p:spPr>
        <p:txBody>
          <a:bodyPr/>
          <a:lstStyle/>
          <a:p>
            <a:fld id="{27BBA05A-1AEF-45F7-9FC8-DA571E1B9BF3}" type="slidenum">
              <a:rPr lang="en-US" smtClean="0"/>
              <a:t>61</a:t>
            </a:fld>
            <a:endParaRPr lang="en-US" smtClean="0"/>
          </a:p>
        </p:txBody>
      </p:sp>
      <p:sp>
        <p:nvSpPr>
          <p:cNvPr id="50180" name="Rectangle 2"/>
          <p:cNvSpPr>
            <a:spLocks noGrp="1" noChangeArrowheads="1"/>
          </p:cNvSpPr>
          <p:nvPr>
            <p:ph type="title"/>
          </p:nvPr>
        </p:nvSpPr>
        <p:spPr/>
        <p:txBody>
          <a:bodyPr>
            <a:normAutofit/>
          </a:bodyPr>
          <a:lstStyle/>
          <a:p>
            <a:r>
              <a:rPr lang="en-US" sz="3000" b="1" dirty="0">
                <a:solidFill>
                  <a:srgbClr val="0000FF"/>
                </a:solidFill>
                <a:latin typeface="Times New Roman" panose="02020603050405020304" pitchFamily="18" charset="0"/>
                <a:cs typeface="Times New Roman" panose="02020603050405020304" pitchFamily="18" charset="0"/>
              </a:rPr>
              <a:t>2.4. </a:t>
            </a:r>
            <a:r>
              <a:rPr lang="en-US" sz="3000" b="1" dirty="0" err="1">
                <a:solidFill>
                  <a:srgbClr val="0000FF"/>
                </a:solidFill>
                <a:effectLst/>
                <a:latin typeface="Times New Roman" panose="02020603050405020304" pitchFamily="18" charset="0"/>
                <a:cs typeface="Times New Roman" panose="02020603050405020304" pitchFamily="18" charset="0"/>
              </a:rPr>
              <a:t>Đối</a:t>
            </a:r>
            <a:r>
              <a:rPr lang="en-US" sz="3000" b="1" dirty="0">
                <a:solidFill>
                  <a:srgbClr val="0000FF"/>
                </a:solidFill>
                <a:effectLst/>
                <a:latin typeface="Times New Roman" panose="02020603050405020304" pitchFamily="18" charset="0"/>
                <a:cs typeface="Times New Roman" panose="02020603050405020304" pitchFamily="18" charset="0"/>
              </a:rPr>
              <a:t> </a:t>
            </a:r>
            <a:r>
              <a:rPr lang="en-US" sz="3000" b="1" dirty="0" err="1">
                <a:solidFill>
                  <a:srgbClr val="0000FF"/>
                </a:solidFill>
                <a:effectLst/>
                <a:latin typeface="Times New Roman" panose="02020603050405020304" pitchFamily="18" charset="0"/>
                <a:cs typeface="Times New Roman" panose="02020603050405020304" pitchFamily="18" charset="0"/>
              </a:rPr>
              <a:t>chiếu</a:t>
            </a:r>
            <a:r>
              <a:rPr lang="en-US" sz="3000" b="1" dirty="0">
                <a:solidFill>
                  <a:srgbClr val="0000FF"/>
                </a:solidFill>
                <a:effectLst/>
                <a:latin typeface="Times New Roman" panose="02020603050405020304" pitchFamily="18" charset="0"/>
                <a:cs typeface="Times New Roman" panose="02020603050405020304" pitchFamily="18" charset="0"/>
              </a:rPr>
              <a:t> </a:t>
            </a:r>
            <a:r>
              <a:rPr lang="en-US" sz="3000" b="1" dirty="0" err="1">
                <a:solidFill>
                  <a:srgbClr val="0000FF"/>
                </a:solidFill>
                <a:effectLst/>
                <a:latin typeface="Times New Roman" panose="02020603050405020304" pitchFamily="18" charset="0"/>
                <a:cs typeface="Times New Roman" panose="02020603050405020304" pitchFamily="18" charset="0"/>
              </a:rPr>
              <a:t>số</a:t>
            </a:r>
            <a:r>
              <a:rPr lang="en-US" sz="3000" b="1" dirty="0">
                <a:solidFill>
                  <a:srgbClr val="0000FF"/>
                </a:solidFill>
                <a:effectLst/>
                <a:latin typeface="Times New Roman" panose="02020603050405020304" pitchFamily="18" charset="0"/>
                <a:cs typeface="Times New Roman" panose="02020603050405020304" pitchFamily="18" charset="0"/>
              </a:rPr>
              <a:t> </a:t>
            </a:r>
            <a:r>
              <a:rPr lang="en-US" sz="3000" b="1" dirty="0" err="1">
                <a:solidFill>
                  <a:srgbClr val="0000FF"/>
                </a:solidFill>
                <a:effectLst/>
                <a:latin typeface="Times New Roman" panose="02020603050405020304" pitchFamily="18" charset="0"/>
                <a:cs typeface="Times New Roman" panose="02020603050405020304" pitchFamily="18" charset="0"/>
              </a:rPr>
              <a:t>liệu</a:t>
            </a:r>
            <a:r>
              <a:rPr lang="en-US" sz="3000" b="1" dirty="0">
                <a:solidFill>
                  <a:srgbClr val="0000FF"/>
                </a:solidFill>
                <a:effectLst/>
                <a:latin typeface="Times New Roman" panose="02020603050405020304" pitchFamily="18" charset="0"/>
                <a:cs typeface="Times New Roman" panose="02020603050405020304" pitchFamily="18" charset="0"/>
              </a:rPr>
              <a:t> </a:t>
            </a:r>
            <a:r>
              <a:rPr lang="en-US" sz="3000" b="1" dirty="0" err="1">
                <a:solidFill>
                  <a:srgbClr val="0000FF"/>
                </a:solidFill>
                <a:effectLst/>
                <a:latin typeface="Times New Roman" panose="02020603050405020304" pitchFamily="18" charset="0"/>
                <a:cs typeface="Times New Roman" panose="02020603050405020304" pitchFamily="18" charset="0"/>
              </a:rPr>
              <a:t>ghi</a:t>
            </a:r>
            <a:r>
              <a:rPr lang="en-US" sz="3000" b="1" dirty="0">
                <a:solidFill>
                  <a:srgbClr val="0000FF"/>
                </a:solidFill>
                <a:effectLst/>
                <a:latin typeface="Times New Roman" panose="02020603050405020304" pitchFamily="18" charset="0"/>
                <a:cs typeface="Times New Roman" panose="02020603050405020304" pitchFamily="18" charset="0"/>
              </a:rPr>
              <a:t> </a:t>
            </a:r>
            <a:r>
              <a:rPr lang="en-US" sz="3000" b="1" dirty="0" err="1">
                <a:solidFill>
                  <a:srgbClr val="0000FF"/>
                </a:solidFill>
                <a:effectLst/>
                <a:latin typeface="Times New Roman" panose="02020603050405020304" pitchFamily="18" charset="0"/>
                <a:cs typeface="Times New Roman" panose="02020603050405020304" pitchFamily="18" charset="0"/>
              </a:rPr>
              <a:t>chép</a:t>
            </a:r>
            <a:r>
              <a:rPr lang="en-US" sz="3000" b="1" dirty="0">
                <a:solidFill>
                  <a:srgbClr val="0000FF"/>
                </a:solidFill>
                <a:effectLst/>
                <a:latin typeface="Times New Roman" panose="02020603050405020304" pitchFamily="18" charset="0"/>
                <a:cs typeface="Times New Roman" panose="02020603050405020304" pitchFamily="18" charset="0"/>
              </a:rPr>
              <a:t> </a:t>
            </a:r>
            <a:r>
              <a:rPr lang="en-US" sz="3000" b="1" dirty="0" err="1">
                <a:solidFill>
                  <a:srgbClr val="0000FF"/>
                </a:solidFill>
                <a:effectLst/>
                <a:latin typeface="Times New Roman" panose="02020603050405020304" pitchFamily="18" charset="0"/>
                <a:cs typeface="Times New Roman" panose="02020603050405020304" pitchFamily="18" charset="0"/>
              </a:rPr>
              <a:t>trong</a:t>
            </a:r>
            <a:r>
              <a:rPr lang="en-US" sz="3000" b="1" dirty="0">
                <a:solidFill>
                  <a:srgbClr val="0000FF"/>
                </a:solidFill>
                <a:effectLst/>
                <a:latin typeface="Times New Roman" panose="02020603050405020304" pitchFamily="18" charset="0"/>
                <a:cs typeface="Times New Roman" panose="02020603050405020304" pitchFamily="18" charset="0"/>
              </a:rPr>
              <a:t> </a:t>
            </a:r>
            <a:r>
              <a:rPr lang="en-US" sz="3000" b="1" dirty="0" err="1">
                <a:solidFill>
                  <a:srgbClr val="0000FF"/>
                </a:solidFill>
                <a:effectLst/>
                <a:latin typeface="Times New Roman" panose="02020603050405020304" pitchFamily="18" charset="0"/>
                <a:cs typeface="Times New Roman" panose="02020603050405020304" pitchFamily="18" charset="0"/>
              </a:rPr>
              <a:t>các</a:t>
            </a:r>
            <a:r>
              <a:rPr lang="en-US" sz="3000" b="1" dirty="0">
                <a:solidFill>
                  <a:srgbClr val="0000FF"/>
                </a:solidFill>
                <a:effectLst/>
                <a:latin typeface="Times New Roman" panose="02020603050405020304" pitchFamily="18" charset="0"/>
                <a:cs typeface="Times New Roman" panose="02020603050405020304" pitchFamily="18" charset="0"/>
              </a:rPr>
              <a:t> </a:t>
            </a:r>
            <a:r>
              <a:rPr lang="en-US" sz="3000" b="1" dirty="0" err="1">
                <a:solidFill>
                  <a:srgbClr val="0000FF"/>
                </a:solidFill>
                <a:effectLst/>
                <a:latin typeface="Times New Roman" panose="02020603050405020304" pitchFamily="18" charset="0"/>
                <a:cs typeface="Times New Roman" panose="02020603050405020304" pitchFamily="18" charset="0"/>
              </a:rPr>
              <a:t>tài</a:t>
            </a:r>
            <a:r>
              <a:rPr lang="en-US" sz="3000" b="1" dirty="0">
                <a:solidFill>
                  <a:srgbClr val="0000FF"/>
                </a:solidFill>
                <a:effectLst/>
                <a:latin typeface="Times New Roman" panose="02020603050405020304" pitchFamily="18" charset="0"/>
                <a:cs typeface="Times New Roman" panose="02020603050405020304" pitchFamily="18" charset="0"/>
              </a:rPr>
              <a:t> </a:t>
            </a:r>
            <a:r>
              <a:rPr lang="en-US" sz="3000" b="1" dirty="0" err="1">
                <a:solidFill>
                  <a:srgbClr val="0000FF"/>
                </a:solidFill>
                <a:effectLst/>
                <a:latin typeface="Times New Roman" panose="02020603050405020304" pitchFamily="18" charset="0"/>
                <a:cs typeface="Times New Roman" panose="02020603050405020304" pitchFamily="18" charset="0"/>
              </a:rPr>
              <a:t>khoản</a:t>
            </a:r>
            <a:endParaRPr lang="en-US" sz="3000" b="1" dirty="0" smtClean="0">
              <a:solidFill>
                <a:srgbClr val="0000FF"/>
              </a:solidFill>
              <a:latin typeface="Times New Roman" panose="02020603050405020304" pitchFamily="18" charset="0"/>
              <a:cs typeface="Times New Roman" panose="02020603050405020304" pitchFamily="18" charset="0"/>
            </a:endParaRPr>
          </a:p>
        </p:txBody>
      </p:sp>
      <p:sp>
        <p:nvSpPr>
          <p:cNvPr id="50181" name="Rectangle 3"/>
          <p:cNvSpPr>
            <a:spLocks noGrp="1" noChangeArrowheads="1"/>
          </p:cNvSpPr>
          <p:nvPr>
            <p:ph type="body" idx="1"/>
          </p:nvPr>
        </p:nvSpPr>
        <p:spPr/>
        <p:txBody>
          <a:bodyPr/>
          <a:lstStyle/>
          <a:p>
            <a:pPr eaLnBrk="1" hangingPunct="1">
              <a:buFont typeface="Wingdings" panose="05000000000000000000" pitchFamily="2" charset="2"/>
              <a:buNone/>
            </a:pPr>
            <a:r>
              <a:rPr lang="en-US" smtClean="0"/>
              <a:t>  </a:t>
            </a:r>
          </a:p>
        </p:txBody>
      </p:sp>
      <p:sp>
        <p:nvSpPr>
          <p:cNvPr id="50182" name="Rectangle 4"/>
          <p:cNvSpPr>
            <a:spLocks noChangeArrowheads="1"/>
          </p:cNvSpPr>
          <p:nvPr/>
        </p:nvSpPr>
        <p:spPr bwMode="auto">
          <a:xfrm>
            <a:off x="1066800" y="1981200"/>
            <a:ext cx="6705600" cy="533400"/>
          </a:xfrm>
          <a:prstGeom prst="rect">
            <a:avLst/>
          </a:prstGeom>
          <a:gradFill rotWithShape="0">
            <a:gsLst>
              <a:gs pos="0">
                <a:srgbClr val="2017DD"/>
              </a:gs>
              <a:gs pos="50000">
                <a:srgbClr val="0B084D"/>
              </a:gs>
              <a:gs pos="100000">
                <a:srgbClr val="2017DD"/>
              </a:gs>
            </a:gsLst>
            <a:lin ang="5400000" scaled="1"/>
          </a:gradFill>
          <a:ln w="28575">
            <a:solidFill>
              <a:schemeClr val="tx1"/>
            </a:solidFill>
            <a:miter lim="800000"/>
          </a:ln>
        </p:spPr>
        <p:txBody>
          <a:bodyPr wrap="none" anchor="ctr"/>
          <a:lstStyle/>
          <a:p>
            <a:pPr algn="ctr" eaLnBrk="0" hangingPunct="0">
              <a:lnSpc>
                <a:spcPct val="100000"/>
              </a:lnSpc>
              <a:spcBef>
                <a:spcPct val="0"/>
              </a:spcBef>
              <a:spcAft>
                <a:spcPct val="0"/>
              </a:spcAft>
              <a:buFontTx/>
              <a:buNone/>
            </a:pPr>
            <a:r>
              <a:rPr lang="en-US" sz="2600" b="0" dirty="0" err="1" smtClean="0">
                <a:solidFill>
                  <a:schemeClr val="bg1"/>
                </a:solidFill>
                <a:latin typeface="Times New Roman" panose="02020603050405020304" pitchFamily="18" charset="0"/>
                <a:cs typeface="Times New Roman" panose="02020603050405020304" pitchFamily="18" charset="0"/>
              </a:rPr>
              <a:t>Kiểm</a:t>
            </a:r>
            <a:r>
              <a:rPr lang="en-US" sz="2600" b="0" dirty="0" smtClean="0">
                <a:solidFill>
                  <a:schemeClr val="bg1"/>
                </a:solidFill>
                <a:latin typeface="Times New Roman" panose="02020603050405020304" pitchFamily="18" charset="0"/>
                <a:cs typeface="Times New Roman" panose="02020603050405020304" pitchFamily="18" charset="0"/>
              </a:rPr>
              <a:t> </a:t>
            </a:r>
            <a:r>
              <a:rPr lang="en-US" sz="2600" b="0" dirty="0" err="1">
                <a:solidFill>
                  <a:schemeClr val="bg1"/>
                </a:solidFill>
                <a:latin typeface="Times New Roman" panose="02020603050405020304" pitchFamily="18" charset="0"/>
                <a:cs typeface="Times New Roman" panose="02020603050405020304" pitchFamily="18" charset="0"/>
              </a:rPr>
              <a:t>tra</a:t>
            </a:r>
            <a:r>
              <a:rPr lang="en-US" sz="2600" b="0" dirty="0">
                <a:solidFill>
                  <a:schemeClr val="bg1"/>
                </a:solidFill>
                <a:latin typeface="Times New Roman" panose="02020603050405020304" pitchFamily="18" charset="0"/>
                <a:cs typeface="Times New Roman" panose="02020603050405020304" pitchFamily="18" charset="0"/>
              </a:rPr>
              <a:t> </a:t>
            </a:r>
            <a:r>
              <a:rPr lang="en-US" sz="2600" b="0" dirty="0" err="1">
                <a:solidFill>
                  <a:schemeClr val="bg1"/>
                </a:solidFill>
                <a:latin typeface="Times New Roman" panose="02020603050405020304" pitchFamily="18" charset="0"/>
                <a:cs typeface="Times New Roman" panose="02020603050405020304" pitchFamily="18" charset="0"/>
              </a:rPr>
              <a:t>số</a:t>
            </a:r>
            <a:r>
              <a:rPr lang="en-US" sz="2600" b="0" dirty="0">
                <a:solidFill>
                  <a:schemeClr val="bg1"/>
                </a:solidFill>
                <a:latin typeface="Times New Roman" panose="02020603050405020304" pitchFamily="18" charset="0"/>
                <a:cs typeface="Times New Roman" panose="02020603050405020304" pitchFamily="18" charset="0"/>
              </a:rPr>
              <a:t> </a:t>
            </a:r>
            <a:r>
              <a:rPr lang="en-US" sz="2600" b="0" dirty="0" err="1">
                <a:solidFill>
                  <a:schemeClr val="bg1"/>
                </a:solidFill>
                <a:latin typeface="Times New Roman" panose="02020603050405020304" pitchFamily="18" charset="0"/>
                <a:cs typeface="Times New Roman" panose="02020603050405020304" pitchFamily="18" charset="0"/>
              </a:rPr>
              <a:t>liệu</a:t>
            </a:r>
            <a:r>
              <a:rPr lang="en-US" sz="2600" b="0" dirty="0">
                <a:solidFill>
                  <a:schemeClr val="bg1"/>
                </a:solidFill>
                <a:latin typeface="Times New Roman" panose="02020603050405020304" pitchFamily="18" charset="0"/>
                <a:cs typeface="Times New Roman" panose="02020603050405020304" pitchFamily="18" charset="0"/>
              </a:rPr>
              <a:t> </a:t>
            </a:r>
            <a:r>
              <a:rPr lang="en-US" sz="2600" b="0" dirty="0" err="1">
                <a:solidFill>
                  <a:schemeClr val="bg1"/>
                </a:solidFill>
                <a:latin typeface="Times New Roman" panose="02020603050405020304" pitchFamily="18" charset="0"/>
                <a:cs typeface="Times New Roman" panose="02020603050405020304" pitchFamily="18" charset="0"/>
              </a:rPr>
              <a:t>trên</a:t>
            </a:r>
            <a:r>
              <a:rPr lang="en-US" sz="2600" b="0" dirty="0">
                <a:solidFill>
                  <a:schemeClr val="bg1"/>
                </a:solidFill>
                <a:latin typeface="Times New Roman" panose="02020603050405020304" pitchFamily="18" charset="0"/>
                <a:cs typeface="Times New Roman" panose="02020603050405020304" pitchFamily="18" charset="0"/>
              </a:rPr>
              <a:t> </a:t>
            </a:r>
            <a:r>
              <a:rPr lang="en-US" sz="2600" b="0" dirty="0" err="1">
                <a:solidFill>
                  <a:schemeClr val="bg1"/>
                </a:solidFill>
                <a:latin typeface="Times New Roman" panose="02020603050405020304" pitchFamily="18" charset="0"/>
                <a:cs typeface="Times New Roman" panose="02020603050405020304" pitchFamily="18" charset="0"/>
              </a:rPr>
              <a:t>tài</a:t>
            </a:r>
            <a:r>
              <a:rPr lang="en-US" sz="2600" b="0" dirty="0">
                <a:solidFill>
                  <a:schemeClr val="bg1"/>
                </a:solidFill>
                <a:latin typeface="Times New Roman" panose="02020603050405020304" pitchFamily="18" charset="0"/>
                <a:cs typeface="Times New Roman" panose="02020603050405020304" pitchFamily="18" charset="0"/>
              </a:rPr>
              <a:t> </a:t>
            </a:r>
            <a:r>
              <a:rPr lang="en-US" sz="2600" b="0" dirty="0" err="1">
                <a:solidFill>
                  <a:schemeClr val="bg1"/>
                </a:solidFill>
                <a:latin typeface="Times New Roman" panose="02020603050405020304" pitchFamily="18" charset="0"/>
                <a:cs typeface="Times New Roman" panose="02020603050405020304" pitchFamily="18" charset="0"/>
              </a:rPr>
              <a:t>khoản</a:t>
            </a:r>
            <a:r>
              <a:rPr lang="en-US" sz="2600" b="0" dirty="0">
                <a:solidFill>
                  <a:schemeClr val="bg1"/>
                </a:solidFill>
                <a:latin typeface="Times New Roman" panose="02020603050405020304" pitchFamily="18" charset="0"/>
                <a:cs typeface="Times New Roman" panose="02020603050405020304" pitchFamily="18" charset="0"/>
              </a:rPr>
              <a:t> </a:t>
            </a:r>
            <a:r>
              <a:rPr lang="en-US" sz="2600" b="0" dirty="0" err="1">
                <a:solidFill>
                  <a:schemeClr val="bg1"/>
                </a:solidFill>
                <a:latin typeface="Times New Roman" panose="02020603050405020304" pitchFamily="18" charset="0"/>
                <a:cs typeface="Times New Roman" panose="02020603050405020304" pitchFamily="18" charset="0"/>
              </a:rPr>
              <a:t>tổng</a:t>
            </a:r>
            <a:r>
              <a:rPr lang="en-US" sz="2600" b="0" dirty="0">
                <a:solidFill>
                  <a:schemeClr val="bg1"/>
                </a:solidFill>
                <a:latin typeface="Times New Roman" panose="02020603050405020304" pitchFamily="18" charset="0"/>
                <a:cs typeface="Times New Roman" panose="02020603050405020304" pitchFamily="18" charset="0"/>
              </a:rPr>
              <a:t> </a:t>
            </a:r>
            <a:r>
              <a:rPr lang="en-US" sz="2600" b="0" dirty="0" err="1">
                <a:solidFill>
                  <a:schemeClr val="bg1"/>
                </a:solidFill>
                <a:latin typeface="Times New Roman" panose="02020603050405020304" pitchFamily="18" charset="0"/>
                <a:cs typeface="Times New Roman" panose="02020603050405020304" pitchFamily="18" charset="0"/>
              </a:rPr>
              <a:t>hợp</a:t>
            </a:r>
            <a:endParaRPr lang="en-US" sz="2600" b="0" dirty="0">
              <a:solidFill>
                <a:schemeClr val="bg1"/>
              </a:solidFill>
              <a:latin typeface="Times New Roman" panose="02020603050405020304" pitchFamily="18" charset="0"/>
              <a:cs typeface="Times New Roman" panose="02020603050405020304" pitchFamily="18" charset="0"/>
            </a:endParaRPr>
          </a:p>
        </p:txBody>
      </p:sp>
      <p:sp>
        <p:nvSpPr>
          <p:cNvPr id="50183" name="Rectangle 5"/>
          <p:cNvSpPr>
            <a:spLocks noChangeArrowheads="1"/>
          </p:cNvSpPr>
          <p:nvPr/>
        </p:nvSpPr>
        <p:spPr bwMode="auto">
          <a:xfrm>
            <a:off x="1066800" y="4495800"/>
            <a:ext cx="6705600" cy="533400"/>
          </a:xfrm>
          <a:prstGeom prst="rect">
            <a:avLst/>
          </a:prstGeom>
          <a:gradFill rotWithShape="0">
            <a:gsLst>
              <a:gs pos="0">
                <a:srgbClr val="2017DD"/>
              </a:gs>
              <a:gs pos="50000">
                <a:srgbClr val="0B084D"/>
              </a:gs>
              <a:gs pos="100000">
                <a:srgbClr val="2017DD"/>
              </a:gs>
            </a:gsLst>
            <a:lin ang="5400000" scaled="1"/>
          </a:gradFill>
          <a:ln w="28575">
            <a:solidFill>
              <a:schemeClr val="tx1"/>
            </a:solidFill>
            <a:miter lim="800000"/>
          </a:ln>
        </p:spPr>
        <p:txBody>
          <a:bodyPr wrap="none" anchor="ctr"/>
          <a:lstStyle/>
          <a:p>
            <a:pPr algn="ctr" eaLnBrk="0" hangingPunct="0">
              <a:lnSpc>
                <a:spcPct val="100000"/>
              </a:lnSpc>
              <a:spcBef>
                <a:spcPct val="0"/>
              </a:spcBef>
              <a:spcAft>
                <a:spcPct val="0"/>
              </a:spcAft>
              <a:buFontTx/>
              <a:buNone/>
            </a:pPr>
            <a:r>
              <a:rPr lang="en-US" sz="2600" b="0" dirty="0" err="1" smtClean="0">
                <a:solidFill>
                  <a:schemeClr val="bg1"/>
                </a:solidFill>
                <a:latin typeface="Times New Roman" panose="02020603050405020304" pitchFamily="18" charset="0"/>
                <a:cs typeface="Times New Roman" panose="02020603050405020304" pitchFamily="18" charset="0"/>
              </a:rPr>
              <a:t>Kiểm</a:t>
            </a:r>
            <a:r>
              <a:rPr lang="en-US" sz="2600" b="0" dirty="0" smtClean="0">
                <a:solidFill>
                  <a:schemeClr val="bg1"/>
                </a:solidFill>
                <a:latin typeface="Times New Roman" panose="02020603050405020304" pitchFamily="18" charset="0"/>
                <a:cs typeface="Times New Roman" panose="02020603050405020304" pitchFamily="18" charset="0"/>
              </a:rPr>
              <a:t> </a:t>
            </a:r>
            <a:r>
              <a:rPr lang="en-US" sz="2600" b="0" dirty="0" err="1">
                <a:solidFill>
                  <a:schemeClr val="bg1"/>
                </a:solidFill>
                <a:latin typeface="Times New Roman" panose="02020603050405020304" pitchFamily="18" charset="0"/>
                <a:cs typeface="Times New Roman" panose="02020603050405020304" pitchFamily="18" charset="0"/>
              </a:rPr>
              <a:t>tra</a:t>
            </a:r>
            <a:r>
              <a:rPr lang="en-US" sz="2600" b="0" dirty="0">
                <a:solidFill>
                  <a:schemeClr val="bg1"/>
                </a:solidFill>
                <a:latin typeface="Times New Roman" panose="02020603050405020304" pitchFamily="18" charset="0"/>
                <a:cs typeface="Times New Roman" panose="02020603050405020304" pitchFamily="18" charset="0"/>
              </a:rPr>
              <a:t> </a:t>
            </a:r>
            <a:r>
              <a:rPr lang="en-US" sz="2600" b="0" dirty="0" err="1">
                <a:solidFill>
                  <a:schemeClr val="bg1"/>
                </a:solidFill>
                <a:latin typeface="Times New Roman" panose="02020603050405020304" pitchFamily="18" charset="0"/>
                <a:cs typeface="Times New Roman" panose="02020603050405020304" pitchFamily="18" charset="0"/>
              </a:rPr>
              <a:t>số</a:t>
            </a:r>
            <a:r>
              <a:rPr lang="en-US" sz="2600" b="0" dirty="0">
                <a:solidFill>
                  <a:schemeClr val="bg1"/>
                </a:solidFill>
                <a:latin typeface="Times New Roman" panose="02020603050405020304" pitchFamily="18" charset="0"/>
                <a:cs typeface="Times New Roman" panose="02020603050405020304" pitchFamily="18" charset="0"/>
              </a:rPr>
              <a:t> </a:t>
            </a:r>
            <a:r>
              <a:rPr lang="en-US" sz="2600" b="0" dirty="0" err="1">
                <a:solidFill>
                  <a:schemeClr val="bg1"/>
                </a:solidFill>
                <a:latin typeface="Times New Roman" panose="02020603050405020304" pitchFamily="18" charset="0"/>
                <a:cs typeface="Times New Roman" panose="02020603050405020304" pitchFamily="18" charset="0"/>
              </a:rPr>
              <a:t>liệu</a:t>
            </a:r>
            <a:r>
              <a:rPr lang="en-US" sz="2600" b="0" dirty="0">
                <a:solidFill>
                  <a:schemeClr val="bg1"/>
                </a:solidFill>
                <a:latin typeface="Times New Roman" panose="02020603050405020304" pitchFamily="18" charset="0"/>
                <a:cs typeface="Times New Roman" panose="02020603050405020304" pitchFamily="18" charset="0"/>
              </a:rPr>
              <a:t> </a:t>
            </a:r>
            <a:r>
              <a:rPr lang="en-US" sz="2600" b="0" dirty="0" err="1">
                <a:solidFill>
                  <a:schemeClr val="bg1"/>
                </a:solidFill>
                <a:latin typeface="Times New Roman" panose="02020603050405020304" pitchFamily="18" charset="0"/>
                <a:cs typeface="Times New Roman" panose="02020603050405020304" pitchFamily="18" charset="0"/>
              </a:rPr>
              <a:t>trên</a:t>
            </a:r>
            <a:r>
              <a:rPr lang="en-US" sz="2600" b="0" dirty="0">
                <a:solidFill>
                  <a:schemeClr val="bg1"/>
                </a:solidFill>
                <a:latin typeface="Times New Roman" panose="02020603050405020304" pitchFamily="18" charset="0"/>
                <a:cs typeface="Times New Roman" panose="02020603050405020304" pitchFamily="18" charset="0"/>
              </a:rPr>
              <a:t> </a:t>
            </a:r>
            <a:r>
              <a:rPr lang="en-US" sz="2600" b="0" dirty="0" err="1">
                <a:solidFill>
                  <a:schemeClr val="bg1"/>
                </a:solidFill>
                <a:latin typeface="Times New Roman" panose="02020603050405020304" pitchFamily="18" charset="0"/>
                <a:cs typeface="Times New Roman" panose="02020603050405020304" pitchFamily="18" charset="0"/>
              </a:rPr>
              <a:t>tài</a:t>
            </a:r>
            <a:r>
              <a:rPr lang="en-US" sz="2600" b="0" dirty="0">
                <a:solidFill>
                  <a:schemeClr val="bg1"/>
                </a:solidFill>
                <a:latin typeface="Times New Roman" panose="02020603050405020304" pitchFamily="18" charset="0"/>
                <a:cs typeface="Times New Roman" panose="02020603050405020304" pitchFamily="18" charset="0"/>
              </a:rPr>
              <a:t> </a:t>
            </a:r>
            <a:r>
              <a:rPr lang="en-US" sz="2600" b="0" dirty="0" err="1">
                <a:solidFill>
                  <a:schemeClr val="bg1"/>
                </a:solidFill>
                <a:latin typeface="Times New Roman" panose="02020603050405020304" pitchFamily="18" charset="0"/>
                <a:cs typeface="Times New Roman" panose="02020603050405020304" pitchFamily="18" charset="0"/>
              </a:rPr>
              <a:t>khoản</a:t>
            </a:r>
            <a:r>
              <a:rPr lang="en-US" sz="2600" b="0" dirty="0">
                <a:solidFill>
                  <a:schemeClr val="bg1"/>
                </a:solidFill>
                <a:latin typeface="Times New Roman" panose="02020603050405020304" pitchFamily="18" charset="0"/>
                <a:cs typeface="Times New Roman" panose="02020603050405020304" pitchFamily="18" charset="0"/>
              </a:rPr>
              <a:t> chi </a:t>
            </a:r>
            <a:r>
              <a:rPr lang="en-US" sz="2600" b="0" dirty="0" err="1">
                <a:solidFill>
                  <a:schemeClr val="bg1"/>
                </a:solidFill>
                <a:latin typeface="Times New Roman" panose="02020603050405020304" pitchFamily="18" charset="0"/>
                <a:cs typeface="Times New Roman" panose="02020603050405020304" pitchFamily="18" charset="0"/>
              </a:rPr>
              <a:t>tiết</a:t>
            </a:r>
            <a:endParaRPr lang="en-US" sz="2600" b="0" dirty="0">
              <a:solidFill>
                <a:schemeClr val="bg1"/>
              </a:solidFill>
              <a:latin typeface="Times New Roman" panose="02020603050405020304" pitchFamily="18" charset="0"/>
              <a:cs typeface="Times New Roman" panose="02020603050405020304" pitchFamily="18" charset="0"/>
            </a:endParaRPr>
          </a:p>
        </p:txBody>
      </p:sp>
      <p:sp>
        <p:nvSpPr>
          <p:cNvPr id="50184" name="Rectangle 6"/>
          <p:cNvSpPr>
            <a:spLocks noChangeArrowheads="1"/>
          </p:cNvSpPr>
          <p:nvPr/>
        </p:nvSpPr>
        <p:spPr bwMode="auto">
          <a:xfrm>
            <a:off x="1066800" y="2514600"/>
            <a:ext cx="6705600" cy="1752600"/>
          </a:xfrm>
          <a:prstGeom prst="rect">
            <a:avLst/>
          </a:prstGeom>
          <a:noFill/>
          <a:ln w="28575">
            <a:solidFill>
              <a:schemeClr val="tx1"/>
            </a:solidFill>
            <a:miter lim="800000"/>
          </a:ln>
        </p:spPr>
        <p:txBody>
          <a:bodyPr wrap="none" anchor="ctr"/>
          <a:lstStyle/>
          <a:p>
            <a:pPr eaLnBrk="0" hangingPunct="0">
              <a:lnSpc>
                <a:spcPct val="100000"/>
              </a:lnSpc>
              <a:spcBef>
                <a:spcPct val="0"/>
              </a:spcBef>
              <a:spcAft>
                <a:spcPct val="0"/>
              </a:spcAft>
              <a:buFontTx/>
              <a:buChar char="-"/>
            </a:pPr>
            <a:r>
              <a:rPr lang="en-US" sz="2600" b="0" dirty="0" err="1">
                <a:solidFill>
                  <a:schemeClr val="tx1"/>
                </a:solidFill>
                <a:latin typeface="Times New Roman" panose="02020603050405020304" pitchFamily="18" charset="0"/>
                <a:cs typeface="Times New Roman" panose="02020603050405020304" pitchFamily="18" charset="0"/>
              </a:rPr>
              <a:t>Bảng</a:t>
            </a:r>
            <a:r>
              <a:rPr lang="en-US" sz="2600" b="0" dirty="0">
                <a:solidFill>
                  <a:schemeClr val="tx1"/>
                </a:solidFill>
                <a:latin typeface="Times New Roman" panose="02020603050405020304" pitchFamily="18" charset="0"/>
                <a:cs typeface="Times New Roman" panose="02020603050405020304" pitchFamily="18" charset="0"/>
              </a:rPr>
              <a:t> </a:t>
            </a:r>
            <a:r>
              <a:rPr lang="en-US" sz="2600" b="0" dirty="0" err="1">
                <a:solidFill>
                  <a:schemeClr val="tx1"/>
                </a:solidFill>
                <a:latin typeface="Times New Roman" panose="02020603050405020304" pitchFamily="18" charset="0"/>
                <a:cs typeface="Times New Roman" panose="02020603050405020304" pitchFamily="18" charset="0"/>
              </a:rPr>
              <a:t>đối</a:t>
            </a:r>
            <a:r>
              <a:rPr lang="en-US" sz="2600" b="0" dirty="0">
                <a:solidFill>
                  <a:schemeClr val="tx1"/>
                </a:solidFill>
                <a:latin typeface="Times New Roman" panose="02020603050405020304" pitchFamily="18" charset="0"/>
                <a:cs typeface="Times New Roman" panose="02020603050405020304" pitchFamily="18" charset="0"/>
              </a:rPr>
              <a:t> </a:t>
            </a:r>
            <a:r>
              <a:rPr lang="en-US" sz="2600" b="0" dirty="0" err="1">
                <a:solidFill>
                  <a:schemeClr val="tx1"/>
                </a:solidFill>
                <a:latin typeface="Times New Roman" panose="02020603050405020304" pitchFamily="18" charset="0"/>
                <a:cs typeface="Times New Roman" panose="02020603050405020304" pitchFamily="18" charset="0"/>
              </a:rPr>
              <a:t>chiếu</a:t>
            </a:r>
            <a:r>
              <a:rPr lang="en-US" sz="2600" b="0" dirty="0">
                <a:solidFill>
                  <a:schemeClr val="tx1"/>
                </a:solidFill>
                <a:latin typeface="Times New Roman" panose="02020603050405020304" pitchFamily="18" charset="0"/>
                <a:cs typeface="Times New Roman" panose="02020603050405020304" pitchFamily="18" charset="0"/>
              </a:rPr>
              <a:t> </a:t>
            </a:r>
            <a:r>
              <a:rPr lang="en-US" sz="2600" b="0" dirty="0" err="1">
                <a:solidFill>
                  <a:schemeClr val="tx1"/>
                </a:solidFill>
                <a:latin typeface="Times New Roman" panose="02020603050405020304" pitchFamily="18" charset="0"/>
                <a:cs typeface="Times New Roman" panose="02020603050405020304" pitchFamily="18" charset="0"/>
              </a:rPr>
              <a:t>số</a:t>
            </a:r>
            <a:r>
              <a:rPr lang="en-US" sz="2600" b="0" dirty="0">
                <a:solidFill>
                  <a:schemeClr val="tx1"/>
                </a:solidFill>
                <a:latin typeface="Times New Roman" panose="02020603050405020304" pitchFamily="18" charset="0"/>
                <a:cs typeface="Times New Roman" panose="02020603050405020304" pitchFamily="18" charset="0"/>
              </a:rPr>
              <a:t> </a:t>
            </a:r>
            <a:r>
              <a:rPr lang="en-US" sz="2600" b="0" dirty="0" err="1">
                <a:solidFill>
                  <a:schemeClr val="tx1"/>
                </a:solidFill>
                <a:latin typeface="Times New Roman" panose="02020603050405020304" pitchFamily="18" charset="0"/>
                <a:cs typeface="Times New Roman" panose="02020603050405020304" pitchFamily="18" charset="0"/>
              </a:rPr>
              <a:t>dư</a:t>
            </a:r>
            <a:r>
              <a:rPr lang="en-US" sz="2600" b="0" dirty="0">
                <a:solidFill>
                  <a:schemeClr val="tx1"/>
                </a:solidFill>
                <a:latin typeface="Times New Roman" panose="02020603050405020304" pitchFamily="18" charset="0"/>
                <a:cs typeface="Times New Roman" panose="02020603050405020304" pitchFamily="18" charset="0"/>
              </a:rPr>
              <a:t> </a:t>
            </a:r>
            <a:r>
              <a:rPr lang="en-US" sz="2600" b="0" dirty="0" err="1">
                <a:solidFill>
                  <a:schemeClr val="tx1"/>
                </a:solidFill>
                <a:latin typeface="Times New Roman" panose="02020603050405020304" pitchFamily="18" charset="0"/>
                <a:cs typeface="Times New Roman" panose="02020603050405020304" pitchFamily="18" charset="0"/>
              </a:rPr>
              <a:t>và</a:t>
            </a:r>
            <a:r>
              <a:rPr lang="en-US" sz="2600" b="0" dirty="0">
                <a:solidFill>
                  <a:schemeClr val="tx1"/>
                </a:solidFill>
                <a:latin typeface="Times New Roman" panose="02020603050405020304" pitchFamily="18" charset="0"/>
                <a:cs typeface="Times New Roman" panose="02020603050405020304" pitchFamily="18" charset="0"/>
              </a:rPr>
              <a:t> </a:t>
            </a:r>
            <a:r>
              <a:rPr lang="en-US" sz="2600" b="0" dirty="0" err="1">
                <a:solidFill>
                  <a:schemeClr val="tx1"/>
                </a:solidFill>
                <a:latin typeface="Times New Roman" panose="02020603050405020304" pitchFamily="18" charset="0"/>
                <a:cs typeface="Times New Roman" panose="02020603050405020304" pitchFamily="18" charset="0"/>
              </a:rPr>
              <a:t>số</a:t>
            </a:r>
            <a:r>
              <a:rPr lang="en-US" sz="2600" b="0" dirty="0">
                <a:solidFill>
                  <a:schemeClr val="tx1"/>
                </a:solidFill>
                <a:latin typeface="Times New Roman" panose="02020603050405020304" pitchFamily="18" charset="0"/>
                <a:cs typeface="Times New Roman" panose="02020603050405020304" pitchFamily="18" charset="0"/>
              </a:rPr>
              <a:t> </a:t>
            </a:r>
            <a:r>
              <a:rPr lang="en-US" sz="2600" b="0" dirty="0" err="1">
                <a:solidFill>
                  <a:schemeClr val="tx1"/>
                </a:solidFill>
                <a:latin typeface="Times New Roman" panose="02020603050405020304" pitchFamily="18" charset="0"/>
                <a:cs typeface="Times New Roman" panose="02020603050405020304" pitchFamily="18" charset="0"/>
              </a:rPr>
              <a:t>phát</a:t>
            </a:r>
            <a:r>
              <a:rPr lang="en-US" sz="2600" b="0" dirty="0">
                <a:solidFill>
                  <a:schemeClr val="tx1"/>
                </a:solidFill>
                <a:latin typeface="Times New Roman" panose="02020603050405020304" pitchFamily="18" charset="0"/>
                <a:cs typeface="Times New Roman" panose="02020603050405020304" pitchFamily="18" charset="0"/>
              </a:rPr>
              <a:t> </a:t>
            </a:r>
            <a:r>
              <a:rPr lang="en-US" sz="2600" b="0" dirty="0" err="1">
                <a:solidFill>
                  <a:schemeClr val="tx1"/>
                </a:solidFill>
                <a:latin typeface="Times New Roman" panose="02020603050405020304" pitchFamily="18" charset="0"/>
                <a:cs typeface="Times New Roman" panose="02020603050405020304" pitchFamily="18" charset="0"/>
              </a:rPr>
              <a:t>sinh</a:t>
            </a:r>
            <a:r>
              <a:rPr lang="en-US" sz="2600" b="0" dirty="0">
                <a:solidFill>
                  <a:schemeClr val="tx1"/>
                </a:solidFill>
                <a:latin typeface="Times New Roman" panose="02020603050405020304" pitchFamily="18" charset="0"/>
                <a:cs typeface="Times New Roman" panose="02020603050405020304" pitchFamily="18" charset="0"/>
              </a:rPr>
              <a:t> </a:t>
            </a:r>
            <a:r>
              <a:rPr lang="en-US" sz="2600" b="0" dirty="0" err="1">
                <a:solidFill>
                  <a:schemeClr val="tx1"/>
                </a:solidFill>
                <a:latin typeface="Times New Roman" panose="02020603050405020304" pitchFamily="18" charset="0"/>
                <a:cs typeface="Times New Roman" panose="02020603050405020304" pitchFamily="18" charset="0"/>
              </a:rPr>
              <a:t>các</a:t>
            </a:r>
            <a:endParaRPr lang="en-US" sz="2600" b="0" dirty="0">
              <a:solidFill>
                <a:schemeClr val="tx1"/>
              </a:solidFill>
              <a:latin typeface="Times New Roman" panose="02020603050405020304" pitchFamily="18" charset="0"/>
              <a:cs typeface="Times New Roman" panose="02020603050405020304" pitchFamily="18" charset="0"/>
            </a:endParaRPr>
          </a:p>
          <a:p>
            <a:pPr eaLnBrk="0" hangingPunct="0">
              <a:lnSpc>
                <a:spcPct val="100000"/>
              </a:lnSpc>
              <a:spcBef>
                <a:spcPct val="0"/>
              </a:spcBef>
              <a:spcAft>
                <a:spcPct val="0"/>
              </a:spcAft>
              <a:buFontTx/>
              <a:buNone/>
            </a:pPr>
            <a:r>
              <a:rPr lang="en-US" sz="2600" b="0" dirty="0" err="1">
                <a:solidFill>
                  <a:schemeClr val="tx1"/>
                </a:solidFill>
                <a:latin typeface="Times New Roman" panose="02020603050405020304" pitchFamily="18" charset="0"/>
                <a:cs typeface="Times New Roman" panose="02020603050405020304" pitchFamily="18" charset="0"/>
              </a:rPr>
              <a:t>Tài</a:t>
            </a:r>
            <a:r>
              <a:rPr lang="en-US" sz="2600" b="0" dirty="0">
                <a:solidFill>
                  <a:schemeClr val="tx1"/>
                </a:solidFill>
                <a:latin typeface="Times New Roman" panose="02020603050405020304" pitchFamily="18" charset="0"/>
                <a:cs typeface="Times New Roman" panose="02020603050405020304" pitchFamily="18" charset="0"/>
              </a:rPr>
              <a:t> </a:t>
            </a:r>
            <a:r>
              <a:rPr lang="en-US" sz="2600" b="0" dirty="0" err="1">
                <a:solidFill>
                  <a:schemeClr val="tx1"/>
                </a:solidFill>
                <a:latin typeface="Times New Roman" panose="02020603050405020304" pitchFamily="18" charset="0"/>
                <a:cs typeface="Times New Roman" panose="02020603050405020304" pitchFamily="18" charset="0"/>
              </a:rPr>
              <a:t>khoản</a:t>
            </a:r>
            <a:endParaRPr lang="en-US" sz="2600" b="0" dirty="0">
              <a:solidFill>
                <a:schemeClr val="tx1"/>
              </a:solidFill>
              <a:latin typeface="Times New Roman" panose="02020603050405020304" pitchFamily="18" charset="0"/>
              <a:cs typeface="Times New Roman" panose="02020603050405020304" pitchFamily="18" charset="0"/>
            </a:endParaRPr>
          </a:p>
          <a:p>
            <a:pPr eaLnBrk="0" hangingPunct="0">
              <a:lnSpc>
                <a:spcPct val="100000"/>
              </a:lnSpc>
              <a:spcBef>
                <a:spcPct val="0"/>
              </a:spcBef>
              <a:spcAft>
                <a:spcPct val="0"/>
              </a:spcAft>
              <a:buFontTx/>
              <a:buNone/>
            </a:pPr>
            <a:endParaRPr lang="en-US" sz="2600" b="0" dirty="0">
              <a:solidFill>
                <a:schemeClr val="tx1"/>
              </a:solidFill>
              <a:latin typeface="Times New Roman" panose="02020603050405020304" pitchFamily="18" charset="0"/>
              <a:cs typeface="Times New Roman" panose="02020603050405020304" pitchFamily="18" charset="0"/>
            </a:endParaRPr>
          </a:p>
        </p:txBody>
      </p:sp>
      <p:sp>
        <p:nvSpPr>
          <p:cNvPr id="50185" name="Rectangle 7"/>
          <p:cNvSpPr>
            <a:spLocks noChangeArrowheads="1"/>
          </p:cNvSpPr>
          <p:nvPr/>
        </p:nvSpPr>
        <p:spPr bwMode="auto">
          <a:xfrm>
            <a:off x="1066800" y="5029200"/>
            <a:ext cx="6705600" cy="1371600"/>
          </a:xfrm>
          <a:prstGeom prst="rect">
            <a:avLst/>
          </a:prstGeom>
          <a:noFill/>
          <a:ln w="28575">
            <a:solidFill>
              <a:schemeClr val="tx1"/>
            </a:solidFill>
            <a:miter lim="800000"/>
          </a:ln>
        </p:spPr>
        <p:txBody>
          <a:bodyPr wrap="none" anchor="ctr"/>
          <a:lstStyle/>
          <a:p>
            <a:pPr eaLnBrk="0" hangingPunct="0">
              <a:lnSpc>
                <a:spcPct val="100000"/>
              </a:lnSpc>
              <a:spcBef>
                <a:spcPct val="0"/>
              </a:spcBef>
              <a:spcAft>
                <a:spcPct val="0"/>
              </a:spcAft>
              <a:buFontTx/>
              <a:buNone/>
            </a:pPr>
            <a:r>
              <a:rPr lang="en-US" sz="2600" b="0">
                <a:solidFill>
                  <a:schemeClr val="tx1"/>
                </a:solidFill>
                <a:latin typeface="Times New Roman" panose="02020603050405020304" pitchFamily="18" charset="0"/>
                <a:cs typeface="Times New Roman" panose="02020603050405020304" pitchFamily="18" charset="0"/>
              </a:rPr>
              <a:t>- Bảng chi tiết số dư và số phát sinh</a:t>
            </a:r>
            <a:br>
              <a:rPr lang="en-US" sz="2600" b="0">
                <a:solidFill>
                  <a:schemeClr val="tx1"/>
                </a:solidFill>
                <a:latin typeface="Times New Roman" panose="02020603050405020304" pitchFamily="18" charset="0"/>
                <a:cs typeface="Times New Roman" panose="02020603050405020304" pitchFamily="18" charset="0"/>
              </a:rPr>
            </a:br>
            <a:endParaRPr lang="en-US" sz="2600" b="0">
              <a:solidFill>
                <a:schemeClr val="tx1"/>
              </a:solidFill>
              <a:latin typeface="Times New Roman" panose="02020603050405020304" pitchFamily="18" charset="0"/>
              <a:cs typeface="Times New Roman" panose="02020603050405020304" pitchFamily="18" charset="0"/>
            </a:endParaRPr>
          </a:p>
        </p:txBody>
      </p:sp>
      <p:sp>
        <p:nvSpPr>
          <p:cNvPr id="50186" name="Rectangle 8"/>
          <p:cNvSpPr>
            <a:spLocks noChangeArrowheads="1"/>
          </p:cNvSpPr>
          <p:nvPr/>
        </p:nvSpPr>
        <p:spPr bwMode="auto">
          <a:xfrm>
            <a:off x="1066800" y="1371600"/>
            <a:ext cx="6553200" cy="609600"/>
          </a:xfrm>
          <a:prstGeom prst="rect">
            <a:avLst/>
          </a:prstGeom>
          <a:noFill/>
          <a:ln w="28575">
            <a:noFill/>
            <a:miter lim="800000"/>
          </a:ln>
        </p:spPr>
        <p:txBody>
          <a:bodyPr wrap="none" anchor="ctr"/>
          <a:lstStyle/>
          <a:p>
            <a:pPr algn="ctr" eaLnBrk="0" hangingPunct="0">
              <a:lnSpc>
                <a:spcPct val="100000"/>
              </a:lnSpc>
              <a:spcBef>
                <a:spcPct val="0"/>
              </a:spcBef>
              <a:spcAft>
                <a:spcPct val="0"/>
              </a:spcAft>
              <a:buFontTx/>
              <a:buNone/>
            </a:pPr>
            <a:r>
              <a:rPr lang="en-US" sz="2600" b="0">
                <a:solidFill>
                  <a:srgbClr val="CC3300"/>
                </a:solidFill>
                <a:latin typeface="Times New Roman" panose="02020603050405020304" pitchFamily="18" charset="0"/>
                <a:cs typeface="Times New Roman" panose="02020603050405020304" pitchFamily="18" charset="0"/>
                <a:sym typeface="Wingdings" panose="05000000000000000000" pitchFamily="2" charset="2"/>
              </a:rPr>
              <a:t> </a:t>
            </a:r>
            <a:r>
              <a:rPr lang="en-US" sz="2600" b="0">
                <a:solidFill>
                  <a:srgbClr val="CC3300"/>
                </a:solidFill>
                <a:latin typeface="Times New Roman" panose="02020603050405020304" pitchFamily="18" charset="0"/>
                <a:cs typeface="Times New Roman" panose="02020603050405020304" pitchFamily="18" charset="0"/>
              </a:rPr>
              <a:t>Các phương pháp kiểm tra số liệu kế toán:</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Slide Number Placeholder 5"/>
          <p:cNvSpPr>
            <a:spLocks noGrp="1"/>
          </p:cNvSpPr>
          <p:nvPr>
            <p:ph type="sldNum" sz="quarter" idx="12"/>
          </p:nvPr>
        </p:nvSpPr>
        <p:spPr>
          <a:noFill/>
        </p:spPr>
        <p:txBody>
          <a:bodyPr/>
          <a:lstStyle/>
          <a:p>
            <a:fld id="{68324BA8-466D-47CB-A58C-BE3543C6EE83}" type="slidenum">
              <a:rPr lang="en-US" smtClean="0"/>
              <a:t>62</a:t>
            </a:fld>
            <a:endParaRPr lang="en-US" smtClean="0"/>
          </a:p>
        </p:txBody>
      </p:sp>
      <p:sp>
        <p:nvSpPr>
          <p:cNvPr id="51204" name="Rectangle 3"/>
          <p:cNvSpPr>
            <a:spLocks noGrp="1" noChangeArrowheads="1"/>
          </p:cNvSpPr>
          <p:nvPr>
            <p:ph type="body" idx="1"/>
          </p:nvPr>
        </p:nvSpPr>
        <p:spPr/>
        <p:txBody>
          <a:bodyPr/>
          <a:lstStyle/>
          <a:p>
            <a:pPr eaLnBrk="1" hangingPunct="1"/>
            <a:r>
              <a:rPr lang="en-US" smtClean="0"/>
              <a:t> </a:t>
            </a:r>
            <a:r>
              <a:rPr lang="en-US" smtClean="0">
                <a:solidFill>
                  <a:srgbClr val="CC3300"/>
                </a:solidFill>
              </a:rPr>
              <a:t>Bảng đối chiếu số dư và số phát sinh:</a:t>
            </a:r>
          </a:p>
          <a:p>
            <a:pPr eaLnBrk="1" hangingPunct="1">
              <a:buFont typeface="Wingdings" panose="05000000000000000000" pitchFamily="2" charset="2"/>
              <a:buNone/>
            </a:pPr>
            <a:endParaRPr lang="en-US" smtClean="0"/>
          </a:p>
        </p:txBody>
      </p:sp>
      <p:sp>
        <p:nvSpPr>
          <p:cNvPr id="51205" name="Rectangle 5"/>
          <p:cNvSpPr>
            <a:spLocks noGrp="1" noChangeArrowheads="1"/>
          </p:cNvSpPr>
          <p:nvPr>
            <p:ph type="title"/>
          </p:nvPr>
        </p:nvSpPr>
        <p:spPr>
          <a:xfrm>
            <a:off x="381000" y="274638"/>
            <a:ext cx="8552688" cy="1143000"/>
          </a:xfrm>
          <a:noFill/>
        </p:spPr>
        <p:txBody>
          <a:bodyPr>
            <a:normAutofit/>
          </a:bodyPr>
          <a:lstStyle/>
          <a:p>
            <a:r>
              <a:rPr lang="en-US" sz="3000" b="1" dirty="0">
                <a:solidFill>
                  <a:srgbClr val="FF0000"/>
                </a:solidFill>
                <a:latin typeface="Times New Roman" panose="02020603050405020304" pitchFamily="18" charset="0"/>
                <a:cs typeface="Times New Roman" panose="02020603050405020304" pitchFamily="18" charset="0"/>
              </a:rPr>
              <a:t>2.4. </a:t>
            </a:r>
            <a:r>
              <a:rPr lang="en-US" sz="3000" b="1" dirty="0" err="1">
                <a:effectLst/>
                <a:latin typeface="Times New Roman" panose="02020603050405020304" pitchFamily="18" charset="0"/>
                <a:cs typeface="Times New Roman" panose="02020603050405020304" pitchFamily="18" charset="0"/>
              </a:rPr>
              <a:t>Đối</a:t>
            </a:r>
            <a:r>
              <a:rPr lang="en-US" sz="3000" b="1" dirty="0">
                <a:effectLst/>
                <a:latin typeface="Times New Roman" panose="02020603050405020304" pitchFamily="18" charset="0"/>
                <a:cs typeface="Times New Roman" panose="02020603050405020304" pitchFamily="18" charset="0"/>
              </a:rPr>
              <a:t> </a:t>
            </a:r>
            <a:r>
              <a:rPr lang="en-US" sz="3000" b="1" dirty="0" err="1">
                <a:effectLst/>
                <a:latin typeface="Times New Roman" panose="02020603050405020304" pitchFamily="18" charset="0"/>
                <a:cs typeface="Times New Roman" panose="02020603050405020304" pitchFamily="18" charset="0"/>
              </a:rPr>
              <a:t>chiếu</a:t>
            </a:r>
            <a:r>
              <a:rPr lang="en-US" sz="3000" b="1" dirty="0">
                <a:effectLst/>
                <a:latin typeface="Times New Roman" panose="02020603050405020304" pitchFamily="18" charset="0"/>
                <a:cs typeface="Times New Roman" panose="02020603050405020304" pitchFamily="18" charset="0"/>
              </a:rPr>
              <a:t> </a:t>
            </a:r>
            <a:r>
              <a:rPr lang="en-US" sz="3000" b="1" dirty="0" err="1">
                <a:effectLst/>
                <a:latin typeface="Times New Roman" panose="02020603050405020304" pitchFamily="18" charset="0"/>
                <a:cs typeface="Times New Roman" panose="02020603050405020304" pitchFamily="18" charset="0"/>
              </a:rPr>
              <a:t>số</a:t>
            </a:r>
            <a:r>
              <a:rPr lang="en-US" sz="3000" b="1" dirty="0">
                <a:effectLst/>
                <a:latin typeface="Times New Roman" panose="02020603050405020304" pitchFamily="18" charset="0"/>
                <a:cs typeface="Times New Roman" panose="02020603050405020304" pitchFamily="18" charset="0"/>
              </a:rPr>
              <a:t> </a:t>
            </a:r>
            <a:r>
              <a:rPr lang="en-US" sz="3000" b="1" dirty="0" err="1">
                <a:effectLst/>
                <a:latin typeface="Times New Roman" panose="02020603050405020304" pitchFamily="18" charset="0"/>
                <a:cs typeface="Times New Roman" panose="02020603050405020304" pitchFamily="18" charset="0"/>
              </a:rPr>
              <a:t>liệu</a:t>
            </a:r>
            <a:r>
              <a:rPr lang="en-US" sz="3000" b="1" dirty="0">
                <a:effectLst/>
                <a:latin typeface="Times New Roman" panose="02020603050405020304" pitchFamily="18" charset="0"/>
                <a:cs typeface="Times New Roman" panose="02020603050405020304" pitchFamily="18" charset="0"/>
              </a:rPr>
              <a:t> </a:t>
            </a:r>
            <a:r>
              <a:rPr lang="en-US" sz="3000" b="1" dirty="0" err="1">
                <a:effectLst/>
                <a:latin typeface="Times New Roman" panose="02020603050405020304" pitchFamily="18" charset="0"/>
                <a:cs typeface="Times New Roman" panose="02020603050405020304" pitchFamily="18" charset="0"/>
              </a:rPr>
              <a:t>ghi</a:t>
            </a:r>
            <a:r>
              <a:rPr lang="en-US" sz="3000" b="1" dirty="0">
                <a:effectLst/>
                <a:latin typeface="Times New Roman" panose="02020603050405020304" pitchFamily="18" charset="0"/>
                <a:cs typeface="Times New Roman" panose="02020603050405020304" pitchFamily="18" charset="0"/>
              </a:rPr>
              <a:t> </a:t>
            </a:r>
            <a:r>
              <a:rPr lang="en-US" sz="3000" b="1" dirty="0" err="1">
                <a:effectLst/>
                <a:latin typeface="Times New Roman" panose="02020603050405020304" pitchFamily="18" charset="0"/>
                <a:cs typeface="Times New Roman" panose="02020603050405020304" pitchFamily="18" charset="0"/>
              </a:rPr>
              <a:t>chép</a:t>
            </a:r>
            <a:r>
              <a:rPr lang="en-US" sz="3000" b="1" dirty="0">
                <a:effectLst/>
                <a:latin typeface="Times New Roman" panose="02020603050405020304" pitchFamily="18" charset="0"/>
                <a:cs typeface="Times New Roman" panose="02020603050405020304" pitchFamily="18" charset="0"/>
              </a:rPr>
              <a:t> </a:t>
            </a:r>
            <a:r>
              <a:rPr lang="en-US" sz="3000" b="1" dirty="0" err="1">
                <a:effectLst/>
                <a:latin typeface="Times New Roman" panose="02020603050405020304" pitchFamily="18" charset="0"/>
                <a:cs typeface="Times New Roman" panose="02020603050405020304" pitchFamily="18" charset="0"/>
              </a:rPr>
              <a:t>trong</a:t>
            </a:r>
            <a:r>
              <a:rPr lang="en-US" sz="3000" b="1" dirty="0">
                <a:effectLst/>
                <a:latin typeface="Times New Roman" panose="02020603050405020304" pitchFamily="18" charset="0"/>
                <a:cs typeface="Times New Roman" panose="02020603050405020304" pitchFamily="18" charset="0"/>
              </a:rPr>
              <a:t> </a:t>
            </a:r>
            <a:r>
              <a:rPr lang="en-US" sz="3000" b="1" dirty="0" err="1">
                <a:effectLst/>
                <a:latin typeface="Times New Roman" panose="02020603050405020304" pitchFamily="18" charset="0"/>
                <a:cs typeface="Times New Roman" panose="02020603050405020304" pitchFamily="18" charset="0"/>
              </a:rPr>
              <a:t>các</a:t>
            </a:r>
            <a:r>
              <a:rPr lang="en-US" sz="3000" b="1" dirty="0">
                <a:effectLst/>
                <a:latin typeface="Times New Roman" panose="02020603050405020304" pitchFamily="18" charset="0"/>
                <a:cs typeface="Times New Roman" panose="02020603050405020304" pitchFamily="18" charset="0"/>
              </a:rPr>
              <a:t> </a:t>
            </a:r>
            <a:r>
              <a:rPr lang="en-US" sz="3000" b="1" dirty="0" err="1">
                <a:effectLst/>
                <a:latin typeface="Times New Roman" panose="02020603050405020304" pitchFamily="18" charset="0"/>
                <a:cs typeface="Times New Roman" panose="02020603050405020304" pitchFamily="18" charset="0"/>
              </a:rPr>
              <a:t>tài</a:t>
            </a:r>
            <a:r>
              <a:rPr lang="en-US" sz="3000" b="1" dirty="0">
                <a:effectLst/>
                <a:latin typeface="Times New Roman" panose="02020603050405020304" pitchFamily="18" charset="0"/>
                <a:cs typeface="Times New Roman" panose="02020603050405020304" pitchFamily="18" charset="0"/>
              </a:rPr>
              <a:t> </a:t>
            </a:r>
            <a:r>
              <a:rPr lang="en-US" sz="3000" b="1" dirty="0" err="1">
                <a:effectLst/>
                <a:latin typeface="Times New Roman" panose="02020603050405020304" pitchFamily="18" charset="0"/>
                <a:cs typeface="Times New Roman" panose="02020603050405020304" pitchFamily="18" charset="0"/>
              </a:rPr>
              <a:t>khoản</a:t>
            </a:r>
            <a:endParaRPr lang="en-US" sz="3000" b="1" dirty="0" smtClean="0">
              <a:latin typeface="Times New Roman" panose="02020603050405020304" pitchFamily="18" charset="0"/>
              <a:cs typeface="Times New Roman" panose="02020603050405020304" pitchFamily="18" charset="0"/>
            </a:endParaRPr>
          </a:p>
        </p:txBody>
      </p:sp>
      <p:sp>
        <p:nvSpPr>
          <p:cNvPr id="51206" name="Text Box 6"/>
          <p:cNvSpPr txBox="1">
            <a:spLocks noChangeArrowheads="1"/>
          </p:cNvSpPr>
          <p:nvPr/>
        </p:nvSpPr>
        <p:spPr bwMode="auto">
          <a:xfrm>
            <a:off x="914400" y="1981200"/>
            <a:ext cx="8001000" cy="891540"/>
          </a:xfrm>
          <a:prstGeom prst="rect">
            <a:avLst/>
          </a:prstGeom>
          <a:noFill/>
          <a:ln w="28575">
            <a:solidFill>
              <a:schemeClr val="tx1"/>
            </a:solidFill>
            <a:miter lim="800000"/>
          </a:ln>
        </p:spPr>
        <p:txBody>
          <a:bodyPr>
            <a:spAutoFit/>
          </a:bodyPr>
          <a:lstStyle/>
          <a:p>
            <a:pPr>
              <a:lnSpc>
                <a:spcPct val="100000"/>
              </a:lnSpc>
              <a:spcBef>
                <a:spcPct val="20000"/>
              </a:spcBef>
              <a:spcAft>
                <a:spcPct val="0"/>
              </a:spcAft>
              <a:buFont typeface="Wingdings" panose="05000000000000000000" pitchFamily="2" charset="2"/>
              <a:buNone/>
            </a:pPr>
            <a:r>
              <a:rPr lang="en-US" sz="2600" b="0" dirty="0" err="1">
                <a:solidFill>
                  <a:schemeClr val="tx1"/>
                </a:solidFill>
                <a:latin typeface="Times New Roman" panose="02020603050405020304" pitchFamily="18" charset="0"/>
                <a:cs typeface="Times New Roman" panose="02020603050405020304" pitchFamily="18" charset="0"/>
              </a:rPr>
              <a:t>Là</a:t>
            </a:r>
            <a:r>
              <a:rPr lang="en-US" sz="2600" b="0" dirty="0">
                <a:solidFill>
                  <a:schemeClr val="tx1"/>
                </a:solidFill>
                <a:latin typeface="Times New Roman" panose="02020603050405020304" pitchFamily="18" charset="0"/>
                <a:cs typeface="Times New Roman" panose="02020603050405020304" pitchFamily="18" charset="0"/>
              </a:rPr>
              <a:t> </a:t>
            </a:r>
            <a:r>
              <a:rPr lang="en-US" sz="2600" b="0" dirty="0" err="1">
                <a:solidFill>
                  <a:schemeClr val="tx1"/>
                </a:solidFill>
                <a:latin typeface="Times New Roman" panose="02020603050405020304" pitchFamily="18" charset="0"/>
                <a:cs typeface="Times New Roman" panose="02020603050405020304" pitchFamily="18" charset="0"/>
              </a:rPr>
              <a:t>bảng</a:t>
            </a:r>
            <a:r>
              <a:rPr lang="en-US" sz="2600" b="0" dirty="0">
                <a:solidFill>
                  <a:schemeClr val="tx1"/>
                </a:solidFill>
                <a:latin typeface="Times New Roman" panose="02020603050405020304" pitchFamily="18" charset="0"/>
                <a:cs typeface="Times New Roman" panose="02020603050405020304" pitchFamily="18" charset="0"/>
              </a:rPr>
              <a:t> </a:t>
            </a:r>
            <a:r>
              <a:rPr lang="en-US" sz="2600" b="0" dirty="0" err="1">
                <a:solidFill>
                  <a:schemeClr val="tx1"/>
                </a:solidFill>
                <a:latin typeface="Times New Roman" panose="02020603050405020304" pitchFamily="18" charset="0"/>
                <a:cs typeface="Times New Roman" panose="02020603050405020304" pitchFamily="18" charset="0"/>
              </a:rPr>
              <a:t>kê</a:t>
            </a:r>
            <a:r>
              <a:rPr lang="en-US" sz="2600" b="0" dirty="0">
                <a:solidFill>
                  <a:schemeClr val="tx1"/>
                </a:solidFill>
                <a:latin typeface="Times New Roman" panose="02020603050405020304" pitchFamily="18" charset="0"/>
                <a:cs typeface="Times New Roman" panose="02020603050405020304" pitchFamily="18" charset="0"/>
              </a:rPr>
              <a:t> </a:t>
            </a:r>
            <a:r>
              <a:rPr lang="en-US" sz="2600" b="0" dirty="0" err="1">
                <a:solidFill>
                  <a:schemeClr val="tx1"/>
                </a:solidFill>
                <a:latin typeface="Times New Roman" panose="02020603050405020304" pitchFamily="18" charset="0"/>
                <a:cs typeface="Times New Roman" panose="02020603050405020304" pitchFamily="18" charset="0"/>
              </a:rPr>
              <a:t>tất</a:t>
            </a:r>
            <a:r>
              <a:rPr lang="en-US" sz="2600" b="0" dirty="0">
                <a:solidFill>
                  <a:schemeClr val="tx1"/>
                </a:solidFill>
                <a:latin typeface="Times New Roman" panose="02020603050405020304" pitchFamily="18" charset="0"/>
                <a:cs typeface="Times New Roman" panose="02020603050405020304" pitchFamily="18" charset="0"/>
              </a:rPr>
              <a:t> </a:t>
            </a:r>
            <a:r>
              <a:rPr lang="en-US" sz="2600" b="0" dirty="0" err="1">
                <a:solidFill>
                  <a:schemeClr val="tx1"/>
                </a:solidFill>
                <a:latin typeface="Times New Roman" panose="02020603050405020304" pitchFamily="18" charset="0"/>
                <a:cs typeface="Times New Roman" panose="02020603050405020304" pitchFamily="18" charset="0"/>
              </a:rPr>
              <a:t>cả</a:t>
            </a:r>
            <a:r>
              <a:rPr lang="en-US" sz="2600" b="0" dirty="0">
                <a:solidFill>
                  <a:schemeClr val="tx1"/>
                </a:solidFill>
                <a:latin typeface="Times New Roman" panose="02020603050405020304" pitchFamily="18" charset="0"/>
                <a:cs typeface="Times New Roman" panose="02020603050405020304" pitchFamily="18" charset="0"/>
              </a:rPr>
              <a:t> SDĐK, SPS </a:t>
            </a:r>
            <a:r>
              <a:rPr lang="en-US" sz="2600" b="0" dirty="0" err="1">
                <a:solidFill>
                  <a:schemeClr val="tx1"/>
                </a:solidFill>
                <a:latin typeface="Times New Roman" panose="02020603050405020304" pitchFamily="18" charset="0"/>
                <a:cs typeface="Times New Roman" panose="02020603050405020304" pitchFamily="18" charset="0"/>
              </a:rPr>
              <a:t>trong</a:t>
            </a:r>
            <a:r>
              <a:rPr lang="en-US" sz="2600" b="0" dirty="0">
                <a:solidFill>
                  <a:schemeClr val="tx1"/>
                </a:solidFill>
                <a:latin typeface="Times New Roman" panose="02020603050405020304" pitchFamily="18" charset="0"/>
                <a:cs typeface="Times New Roman" panose="02020603050405020304" pitchFamily="18" charset="0"/>
              </a:rPr>
              <a:t> </a:t>
            </a:r>
            <a:r>
              <a:rPr lang="en-US" sz="2600" b="0" dirty="0" err="1">
                <a:solidFill>
                  <a:schemeClr val="tx1"/>
                </a:solidFill>
                <a:latin typeface="Times New Roman" panose="02020603050405020304" pitchFamily="18" charset="0"/>
                <a:cs typeface="Times New Roman" panose="02020603050405020304" pitchFamily="18" charset="0"/>
              </a:rPr>
              <a:t>kỳ</a:t>
            </a:r>
            <a:r>
              <a:rPr lang="en-US" sz="2600" b="0" dirty="0">
                <a:solidFill>
                  <a:schemeClr val="tx1"/>
                </a:solidFill>
                <a:latin typeface="Times New Roman" panose="02020603050405020304" pitchFamily="18" charset="0"/>
                <a:cs typeface="Times New Roman" panose="02020603050405020304" pitchFamily="18" charset="0"/>
              </a:rPr>
              <a:t> </a:t>
            </a:r>
            <a:r>
              <a:rPr lang="en-US" sz="2600" b="0" dirty="0" err="1">
                <a:solidFill>
                  <a:schemeClr val="tx1"/>
                </a:solidFill>
                <a:latin typeface="Times New Roman" panose="02020603050405020304" pitchFamily="18" charset="0"/>
                <a:cs typeface="Times New Roman" panose="02020603050405020304" pitchFamily="18" charset="0"/>
              </a:rPr>
              <a:t>và</a:t>
            </a:r>
            <a:r>
              <a:rPr lang="en-US" sz="2600" b="0" dirty="0">
                <a:solidFill>
                  <a:schemeClr val="tx1"/>
                </a:solidFill>
                <a:latin typeface="Times New Roman" panose="02020603050405020304" pitchFamily="18" charset="0"/>
                <a:cs typeface="Times New Roman" panose="02020603050405020304" pitchFamily="18" charset="0"/>
              </a:rPr>
              <a:t> SDCK </a:t>
            </a:r>
            <a:r>
              <a:rPr lang="en-US" sz="2600" b="0" dirty="0" err="1">
                <a:solidFill>
                  <a:schemeClr val="tx1"/>
                </a:solidFill>
                <a:latin typeface="Times New Roman" panose="02020603050405020304" pitchFamily="18" charset="0"/>
                <a:cs typeface="Times New Roman" panose="02020603050405020304" pitchFamily="18" charset="0"/>
              </a:rPr>
              <a:t>của</a:t>
            </a:r>
            <a:r>
              <a:rPr lang="en-US" sz="2600" b="0" dirty="0">
                <a:solidFill>
                  <a:schemeClr val="tx1"/>
                </a:solidFill>
                <a:latin typeface="Times New Roman" panose="02020603050405020304" pitchFamily="18" charset="0"/>
                <a:cs typeface="Times New Roman" panose="02020603050405020304" pitchFamily="18" charset="0"/>
              </a:rPr>
              <a:t> </a:t>
            </a:r>
            <a:r>
              <a:rPr lang="en-US" sz="2600" b="0" dirty="0" err="1">
                <a:solidFill>
                  <a:schemeClr val="tx1"/>
                </a:solidFill>
                <a:latin typeface="Times New Roman" panose="02020603050405020304" pitchFamily="18" charset="0"/>
                <a:cs typeface="Times New Roman" panose="02020603050405020304" pitchFamily="18" charset="0"/>
              </a:rPr>
              <a:t>tất</a:t>
            </a:r>
            <a:r>
              <a:rPr lang="en-US" sz="2600" b="0" dirty="0">
                <a:solidFill>
                  <a:schemeClr val="tx1"/>
                </a:solidFill>
                <a:latin typeface="Times New Roman" panose="02020603050405020304" pitchFamily="18" charset="0"/>
                <a:cs typeface="Times New Roman" panose="02020603050405020304" pitchFamily="18" charset="0"/>
              </a:rPr>
              <a:t> </a:t>
            </a:r>
            <a:r>
              <a:rPr lang="en-US" sz="2600" b="0" dirty="0" err="1">
                <a:solidFill>
                  <a:schemeClr val="tx1"/>
                </a:solidFill>
                <a:latin typeface="Times New Roman" panose="02020603050405020304" pitchFamily="18" charset="0"/>
                <a:cs typeface="Times New Roman" panose="02020603050405020304" pitchFamily="18" charset="0"/>
              </a:rPr>
              <a:t>cả</a:t>
            </a:r>
            <a:r>
              <a:rPr lang="en-US" sz="2600" b="0" dirty="0">
                <a:solidFill>
                  <a:schemeClr val="tx1"/>
                </a:solidFill>
                <a:latin typeface="Times New Roman" panose="02020603050405020304" pitchFamily="18" charset="0"/>
                <a:cs typeface="Times New Roman" panose="02020603050405020304" pitchFamily="18" charset="0"/>
              </a:rPr>
              <a:t> </a:t>
            </a:r>
            <a:r>
              <a:rPr lang="en-US" sz="2600" b="0" dirty="0" err="1">
                <a:solidFill>
                  <a:schemeClr val="tx1"/>
                </a:solidFill>
                <a:latin typeface="Times New Roman" panose="02020603050405020304" pitchFamily="18" charset="0"/>
                <a:cs typeface="Times New Roman" panose="02020603050405020304" pitchFamily="18" charset="0"/>
              </a:rPr>
              <a:t>các</a:t>
            </a:r>
            <a:r>
              <a:rPr lang="en-US" sz="2600" b="0" dirty="0">
                <a:solidFill>
                  <a:schemeClr val="tx1"/>
                </a:solidFill>
                <a:latin typeface="Times New Roman" panose="02020603050405020304" pitchFamily="18" charset="0"/>
                <a:cs typeface="Times New Roman" panose="02020603050405020304" pitchFamily="18" charset="0"/>
              </a:rPr>
              <a:t> TK </a:t>
            </a:r>
            <a:r>
              <a:rPr lang="en-US" sz="2600" b="0" dirty="0" err="1">
                <a:solidFill>
                  <a:schemeClr val="tx1"/>
                </a:solidFill>
                <a:latin typeface="Times New Roman" panose="02020603050405020304" pitchFamily="18" charset="0"/>
                <a:cs typeface="Times New Roman" panose="02020603050405020304" pitchFamily="18" charset="0"/>
              </a:rPr>
              <a:t>tổng</a:t>
            </a:r>
            <a:r>
              <a:rPr lang="en-US" sz="2600" b="0" dirty="0">
                <a:solidFill>
                  <a:schemeClr val="tx1"/>
                </a:solidFill>
                <a:latin typeface="Times New Roman" panose="02020603050405020304" pitchFamily="18" charset="0"/>
                <a:cs typeface="Times New Roman" panose="02020603050405020304" pitchFamily="18" charset="0"/>
              </a:rPr>
              <a:t> </a:t>
            </a:r>
            <a:r>
              <a:rPr lang="en-US" sz="2600" b="0" dirty="0" err="1">
                <a:solidFill>
                  <a:schemeClr val="tx1"/>
                </a:solidFill>
                <a:latin typeface="Times New Roman" panose="02020603050405020304" pitchFamily="18" charset="0"/>
                <a:cs typeface="Times New Roman" panose="02020603050405020304" pitchFamily="18" charset="0"/>
              </a:rPr>
              <a:t>hợp</a:t>
            </a:r>
            <a:r>
              <a:rPr lang="en-US" sz="2600" b="0" i="1" dirty="0">
                <a:solidFill>
                  <a:schemeClr val="tx1"/>
                </a:solidFill>
                <a:latin typeface="Times New Roman" panose="02020603050405020304" pitchFamily="18" charset="0"/>
                <a:cs typeface="Times New Roman" panose="02020603050405020304" pitchFamily="18" charset="0"/>
              </a:rPr>
              <a:t>.  </a:t>
            </a:r>
            <a:endParaRPr lang="en-US" sz="2600" b="0" dirty="0">
              <a:solidFill>
                <a:schemeClr val="tx1"/>
              </a:solidFill>
              <a:latin typeface="Times New Roman" panose="02020603050405020304" pitchFamily="18" charset="0"/>
              <a:cs typeface="Times New Roman" panose="02020603050405020304" pitchFamily="18" charset="0"/>
            </a:endParaRPr>
          </a:p>
        </p:txBody>
      </p:sp>
      <p:sp>
        <p:nvSpPr>
          <p:cNvPr id="51207" name="Text Box 7"/>
          <p:cNvSpPr txBox="1">
            <a:spLocks noChangeArrowheads="1"/>
          </p:cNvSpPr>
          <p:nvPr/>
        </p:nvSpPr>
        <p:spPr bwMode="auto">
          <a:xfrm>
            <a:off x="914400" y="3048000"/>
            <a:ext cx="8001000" cy="3369310"/>
          </a:xfrm>
          <a:prstGeom prst="rect">
            <a:avLst/>
          </a:prstGeom>
          <a:noFill/>
          <a:ln w="28575">
            <a:solidFill>
              <a:schemeClr val="tx1"/>
            </a:solidFill>
            <a:miter lim="800000"/>
          </a:ln>
        </p:spPr>
        <p:txBody>
          <a:bodyPr>
            <a:spAutoFit/>
          </a:bodyPr>
          <a:lstStyle/>
          <a:p>
            <a:pPr>
              <a:lnSpc>
                <a:spcPct val="100000"/>
              </a:lnSpc>
              <a:spcBef>
                <a:spcPct val="20000"/>
              </a:spcBef>
              <a:spcAft>
                <a:spcPct val="0"/>
              </a:spcAft>
              <a:buFont typeface="Wingdings" panose="05000000000000000000" pitchFamily="2" charset="2"/>
              <a:buNone/>
            </a:pPr>
            <a:r>
              <a:rPr lang="en-US" sz="2600" b="0">
                <a:solidFill>
                  <a:schemeClr val="tx1"/>
                </a:solidFill>
                <a:latin typeface="Times New Roman" panose="02020603050405020304" pitchFamily="18" charset="0"/>
                <a:cs typeface="Times New Roman" panose="02020603050405020304" pitchFamily="18" charset="0"/>
              </a:rPr>
              <a:t>Tính cân đối</a:t>
            </a:r>
          </a:p>
          <a:p>
            <a:pPr>
              <a:lnSpc>
                <a:spcPct val="100000"/>
              </a:lnSpc>
              <a:spcBef>
                <a:spcPct val="20000"/>
              </a:spcBef>
              <a:spcAft>
                <a:spcPct val="0"/>
              </a:spcAft>
              <a:buFont typeface="Wingdings" panose="05000000000000000000" pitchFamily="2" charset="2"/>
              <a:buNone/>
            </a:pPr>
            <a:endParaRPr lang="en-US" sz="2600" b="0">
              <a:solidFill>
                <a:schemeClr val="tx1"/>
              </a:solidFill>
              <a:latin typeface="Times New Roman" panose="02020603050405020304" pitchFamily="18" charset="0"/>
              <a:cs typeface="Times New Roman" panose="02020603050405020304" pitchFamily="18" charset="0"/>
            </a:endParaRPr>
          </a:p>
          <a:p>
            <a:pPr>
              <a:lnSpc>
                <a:spcPct val="100000"/>
              </a:lnSpc>
              <a:spcBef>
                <a:spcPct val="20000"/>
              </a:spcBef>
              <a:spcAft>
                <a:spcPct val="0"/>
              </a:spcAft>
              <a:buFont typeface="Wingdings" panose="05000000000000000000" pitchFamily="2" charset="2"/>
              <a:buNone/>
            </a:pPr>
            <a:endParaRPr lang="en-US" sz="2600" b="0">
              <a:solidFill>
                <a:schemeClr val="tx1"/>
              </a:solidFill>
              <a:latin typeface="Times New Roman" panose="02020603050405020304" pitchFamily="18" charset="0"/>
              <a:cs typeface="Times New Roman" panose="02020603050405020304" pitchFamily="18" charset="0"/>
            </a:endParaRPr>
          </a:p>
          <a:p>
            <a:pPr>
              <a:lnSpc>
                <a:spcPct val="100000"/>
              </a:lnSpc>
              <a:spcBef>
                <a:spcPct val="20000"/>
              </a:spcBef>
              <a:spcAft>
                <a:spcPct val="0"/>
              </a:spcAft>
              <a:buFont typeface="Wingdings" panose="05000000000000000000" pitchFamily="2" charset="2"/>
              <a:buNone/>
            </a:pPr>
            <a:endParaRPr lang="en-US" sz="2600" b="0">
              <a:solidFill>
                <a:schemeClr val="tx1"/>
              </a:solidFill>
              <a:latin typeface="Times New Roman" panose="02020603050405020304" pitchFamily="18" charset="0"/>
              <a:cs typeface="Times New Roman" panose="02020603050405020304" pitchFamily="18" charset="0"/>
            </a:endParaRPr>
          </a:p>
          <a:p>
            <a:pPr>
              <a:lnSpc>
                <a:spcPct val="100000"/>
              </a:lnSpc>
              <a:spcBef>
                <a:spcPct val="20000"/>
              </a:spcBef>
              <a:spcAft>
                <a:spcPct val="0"/>
              </a:spcAft>
              <a:buFont typeface="Wingdings" panose="05000000000000000000" pitchFamily="2" charset="2"/>
              <a:buNone/>
            </a:pPr>
            <a:endParaRPr lang="en-US" sz="2600" b="0">
              <a:solidFill>
                <a:schemeClr val="tx1"/>
              </a:solidFill>
              <a:latin typeface="Times New Roman" panose="02020603050405020304" pitchFamily="18" charset="0"/>
              <a:cs typeface="Times New Roman" panose="02020603050405020304" pitchFamily="18" charset="0"/>
            </a:endParaRPr>
          </a:p>
          <a:p>
            <a:pPr>
              <a:lnSpc>
                <a:spcPct val="100000"/>
              </a:lnSpc>
              <a:spcBef>
                <a:spcPct val="20000"/>
              </a:spcBef>
              <a:spcAft>
                <a:spcPct val="0"/>
              </a:spcAft>
              <a:buFont typeface="Wingdings" panose="05000000000000000000" pitchFamily="2" charset="2"/>
              <a:buNone/>
            </a:pPr>
            <a:endParaRPr lang="en-US" sz="2600" b="0">
              <a:solidFill>
                <a:schemeClr val="tx1"/>
              </a:solidFill>
              <a:latin typeface="Times New Roman" panose="02020603050405020304" pitchFamily="18" charset="0"/>
              <a:cs typeface="Times New Roman" panose="02020603050405020304" pitchFamily="18" charset="0"/>
            </a:endParaRPr>
          </a:p>
          <a:p>
            <a:pPr>
              <a:lnSpc>
                <a:spcPct val="100000"/>
              </a:lnSpc>
              <a:spcBef>
                <a:spcPct val="20000"/>
              </a:spcBef>
              <a:spcAft>
                <a:spcPct val="0"/>
              </a:spcAft>
              <a:buFont typeface="Wingdings" panose="05000000000000000000" pitchFamily="2" charset="2"/>
              <a:buNone/>
            </a:pPr>
            <a:endParaRPr lang="en-US" sz="2600" b="0">
              <a:solidFill>
                <a:schemeClr val="tx1"/>
              </a:solidFill>
              <a:latin typeface="Times New Roman" panose="02020603050405020304" pitchFamily="18" charset="0"/>
              <a:cs typeface="Times New Roman" panose="02020603050405020304" pitchFamily="18" charset="0"/>
            </a:endParaRPr>
          </a:p>
        </p:txBody>
      </p:sp>
      <p:sp>
        <p:nvSpPr>
          <p:cNvPr id="51208" name="Rectangle 8"/>
          <p:cNvSpPr>
            <a:spLocks noChangeArrowheads="1"/>
          </p:cNvSpPr>
          <p:nvPr/>
        </p:nvSpPr>
        <p:spPr bwMode="auto">
          <a:xfrm>
            <a:off x="2895600" y="3200400"/>
            <a:ext cx="2667000" cy="1066800"/>
          </a:xfrm>
          <a:prstGeom prst="rect">
            <a:avLst/>
          </a:prstGeom>
          <a:gradFill rotWithShape="1">
            <a:gsLst>
              <a:gs pos="0">
                <a:srgbClr val="339966"/>
              </a:gs>
              <a:gs pos="50000">
                <a:srgbClr val="18472F"/>
              </a:gs>
              <a:gs pos="100000">
                <a:srgbClr val="339966"/>
              </a:gs>
            </a:gsLst>
            <a:lin ang="5400000" scaled="1"/>
          </a:gradFill>
          <a:ln w="28575">
            <a:noFill/>
            <a:miter lim="800000"/>
          </a:ln>
        </p:spPr>
        <p:txBody>
          <a:bodyPr wrap="none" anchor="ctr"/>
          <a:lstStyle/>
          <a:p>
            <a:pPr algn="ctr" eaLnBrk="0" hangingPunct="0">
              <a:lnSpc>
                <a:spcPct val="100000"/>
              </a:lnSpc>
              <a:spcBef>
                <a:spcPct val="0"/>
              </a:spcBef>
              <a:spcAft>
                <a:spcPct val="0"/>
              </a:spcAft>
              <a:buFontTx/>
              <a:buNone/>
            </a:pPr>
            <a:r>
              <a:rPr lang="en-US" sz="2200" b="0">
                <a:solidFill>
                  <a:schemeClr val="bg1"/>
                </a:solidFill>
                <a:latin typeface="Times New Roman" panose="02020603050405020304" pitchFamily="18" charset="0"/>
                <a:cs typeface="Times New Roman" panose="02020603050405020304" pitchFamily="18" charset="0"/>
              </a:rPr>
              <a:t>Tổng SỐ </a:t>
            </a:r>
            <a:r>
              <a:rPr lang="en-US" sz="2200" b="0" smtClean="0">
                <a:solidFill>
                  <a:schemeClr val="bg1"/>
                </a:solidFill>
                <a:latin typeface="Times New Roman" panose="02020603050405020304" pitchFamily="18" charset="0"/>
                <a:cs typeface="Times New Roman" panose="02020603050405020304" pitchFamily="18" charset="0"/>
              </a:rPr>
              <a:t>DƯ ĐK</a:t>
            </a:r>
            <a:endParaRPr lang="en-US" sz="2200" b="0">
              <a:solidFill>
                <a:schemeClr val="bg1"/>
              </a:solidFill>
              <a:latin typeface="Times New Roman" panose="02020603050405020304" pitchFamily="18" charset="0"/>
              <a:cs typeface="Times New Roman" panose="02020603050405020304" pitchFamily="18" charset="0"/>
            </a:endParaRPr>
          </a:p>
          <a:p>
            <a:pPr algn="ctr" eaLnBrk="0" hangingPunct="0">
              <a:lnSpc>
                <a:spcPct val="100000"/>
              </a:lnSpc>
              <a:spcBef>
                <a:spcPct val="0"/>
              </a:spcBef>
              <a:spcAft>
                <a:spcPct val="0"/>
              </a:spcAft>
              <a:buFontTx/>
              <a:buNone/>
            </a:pPr>
            <a:r>
              <a:rPr lang="en-US" sz="2200" b="0">
                <a:solidFill>
                  <a:schemeClr val="bg1"/>
                </a:solidFill>
                <a:latin typeface="Times New Roman" panose="02020603050405020304" pitchFamily="18" charset="0"/>
                <a:cs typeface="Times New Roman" panose="02020603050405020304" pitchFamily="18" charset="0"/>
              </a:rPr>
              <a:t>bên NỢ</a:t>
            </a:r>
          </a:p>
          <a:p>
            <a:pPr algn="ctr" eaLnBrk="0" hangingPunct="0">
              <a:lnSpc>
                <a:spcPct val="100000"/>
              </a:lnSpc>
              <a:spcBef>
                <a:spcPct val="0"/>
              </a:spcBef>
              <a:spcAft>
                <a:spcPct val="0"/>
              </a:spcAft>
              <a:buFontTx/>
              <a:buNone/>
            </a:pPr>
            <a:r>
              <a:rPr lang="en-US" sz="2200" b="0">
                <a:solidFill>
                  <a:schemeClr val="bg1"/>
                </a:solidFill>
                <a:latin typeface="Times New Roman" panose="02020603050405020304" pitchFamily="18" charset="0"/>
                <a:cs typeface="Times New Roman" panose="02020603050405020304" pitchFamily="18" charset="0"/>
              </a:rPr>
              <a:t>của các TK </a:t>
            </a:r>
          </a:p>
        </p:txBody>
      </p:sp>
      <p:sp>
        <p:nvSpPr>
          <p:cNvPr id="51209" name="Rectangle 9"/>
          <p:cNvSpPr>
            <a:spLocks noChangeArrowheads="1"/>
          </p:cNvSpPr>
          <p:nvPr/>
        </p:nvSpPr>
        <p:spPr bwMode="auto">
          <a:xfrm>
            <a:off x="5562600" y="3429000"/>
            <a:ext cx="609600" cy="533400"/>
          </a:xfrm>
          <a:prstGeom prst="rect">
            <a:avLst/>
          </a:prstGeom>
          <a:noFill/>
          <a:ln w="28575" algn="ctr">
            <a:solidFill>
              <a:srgbClr val="008000"/>
            </a:solidFill>
            <a:miter lim="800000"/>
          </a:ln>
        </p:spPr>
        <p:txBody>
          <a:bodyPr wrap="none" anchor="ctr"/>
          <a:lstStyle/>
          <a:p>
            <a:pPr algn="ctr" eaLnBrk="0" hangingPunct="0">
              <a:lnSpc>
                <a:spcPct val="100000"/>
              </a:lnSpc>
              <a:spcBef>
                <a:spcPct val="0"/>
              </a:spcBef>
              <a:spcAft>
                <a:spcPct val="0"/>
              </a:spcAft>
              <a:buFontTx/>
              <a:buNone/>
            </a:pPr>
            <a:r>
              <a:rPr lang="en-US" sz="2200" b="0">
                <a:solidFill>
                  <a:srgbClr val="008080"/>
                </a:solidFill>
              </a:rPr>
              <a:t>=</a:t>
            </a:r>
          </a:p>
        </p:txBody>
      </p:sp>
      <p:sp>
        <p:nvSpPr>
          <p:cNvPr id="51210" name="Rectangle 10"/>
          <p:cNvSpPr>
            <a:spLocks noChangeArrowheads="1"/>
          </p:cNvSpPr>
          <p:nvPr/>
        </p:nvSpPr>
        <p:spPr bwMode="auto">
          <a:xfrm>
            <a:off x="6172200" y="3200400"/>
            <a:ext cx="2667000" cy="1066800"/>
          </a:xfrm>
          <a:prstGeom prst="rect">
            <a:avLst/>
          </a:prstGeom>
          <a:gradFill rotWithShape="1">
            <a:gsLst>
              <a:gs pos="0">
                <a:srgbClr val="339966"/>
              </a:gs>
              <a:gs pos="50000">
                <a:srgbClr val="18472F"/>
              </a:gs>
              <a:gs pos="100000">
                <a:srgbClr val="339966"/>
              </a:gs>
            </a:gsLst>
            <a:lin ang="5400000" scaled="1"/>
          </a:gradFill>
          <a:ln w="28575" algn="ctr">
            <a:noFill/>
            <a:miter lim="800000"/>
          </a:ln>
        </p:spPr>
        <p:txBody>
          <a:bodyPr wrap="none" anchor="ctr"/>
          <a:lstStyle/>
          <a:p>
            <a:pPr algn="ctr" eaLnBrk="0" hangingPunct="0">
              <a:lnSpc>
                <a:spcPct val="100000"/>
              </a:lnSpc>
              <a:spcBef>
                <a:spcPct val="0"/>
              </a:spcBef>
              <a:spcAft>
                <a:spcPct val="0"/>
              </a:spcAft>
              <a:buFontTx/>
              <a:buNone/>
            </a:pPr>
            <a:r>
              <a:rPr lang="en-US" sz="2200" b="0">
                <a:solidFill>
                  <a:schemeClr val="bg1"/>
                </a:solidFill>
                <a:latin typeface="Times New Roman" panose="02020603050405020304" pitchFamily="18" charset="0"/>
                <a:cs typeface="Times New Roman" panose="02020603050405020304" pitchFamily="18" charset="0"/>
              </a:rPr>
              <a:t>Tổng SỐ </a:t>
            </a:r>
            <a:r>
              <a:rPr lang="en-US" sz="2200" b="0" smtClean="0">
                <a:solidFill>
                  <a:schemeClr val="bg1"/>
                </a:solidFill>
                <a:latin typeface="Times New Roman" panose="02020603050405020304" pitchFamily="18" charset="0"/>
                <a:cs typeface="Times New Roman" panose="02020603050405020304" pitchFamily="18" charset="0"/>
              </a:rPr>
              <a:t>DƯ ĐK</a:t>
            </a:r>
            <a:endParaRPr lang="en-US" sz="2200" b="0">
              <a:solidFill>
                <a:schemeClr val="bg1"/>
              </a:solidFill>
              <a:latin typeface="Times New Roman" panose="02020603050405020304" pitchFamily="18" charset="0"/>
              <a:cs typeface="Times New Roman" panose="02020603050405020304" pitchFamily="18" charset="0"/>
            </a:endParaRPr>
          </a:p>
          <a:p>
            <a:pPr algn="ctr" eaLnBrk="0" hangingPunct="0">
              <a:lnSpc>
                <a:spcPct val="100000"/>
              </a:lnSpc>
              <a:spcBef>
                <a:spcPct val="0"/>
              </a:spcBef>
              <a:spcAft>
                <a:spcPct val="0"/>
              </a:spcAft>
              <a:buFontTx/>
              <a:buNone/>
            </a:pPr>
            <a:r>
              <a:rPr lang="en-US" sz="2200" b="0">
                <a:solidFill>
                  <a:schemeClr val="bg1"/>
                </a:solidFill>
                <a:latin typeface="Times New Roman" panose="02020603050405020304" pitchFamily="18" charset="0"/>
                <a:cs typeface="Times New Roman" panose="02020603050405020304" pitchFamily="18" charset="0"/>
              </a:rPr>
              <a:t>bên CÓ</a:t>
            </a:r>
          </a:p>
          <a:p>
            <a:pPr algn="ctr" eaLnBrk="0" hangingPunct="0">
              <a:lnSpc>
                <a:spcPct val="100000"/>
              </a:lnSpc>
              <a:spcBef>
                <a:spcPct val="0"/>
              </a:spcBef>
              <a:spcAft>
                <a:spcPct val="0"/>
              </a:spcAft>
              <a:buFontTx/>
              <a:buNone/>
            </a:pPr>
            <a:r>
              <a:rPr lang="en-US" sz="2200" b="0">
                <a:solidFill>
                  <a:schemeClr val="bg1"/>
                </a:solidFill>
                <a:latin typeface="Times New Roman" panose="02020603050405020304" pitchFamily="18" charset="0"/>
                <a:cs typeface="Times New Roman" panose="02020603050405020304" pitchFamily="18" charset="0"/>
              </a:rPr>
              <a:t>của các TK </a:t>
            </a:r>
          </a:p>
        </p:txBody>
      </p:sp>
      <p:sp>
        <p:nvSpPr>
          <p:cNvPr id="51211" name="Rectangle 11"/>
          <p:cNvSpPr>
            <a:spLocks noChangeArrowheads="1"/>
          </p:cNvSpPr>
          <p:nvPr/>
        </p:nvSpPr>
        <p:spPr bwMode="auto">
          <a:xfrm>
            <a:off x="2895600" y="4343400"/>
            <a:ext cx="2667000" cy="762000"/>
          </a:xfrm>
          <a:prstGeom prst="rect">
            <a:avLst/>
          </a:prstGeom>
          <a:gradFill rotWithShape="1">
            <a:gsLst>
              <a:gs pos="0">
                <a:srgbClr val="471800"/>
              </a:gs>
              <a:gs pos="50000">
                <a:srgbClr val="993300"/>
              </a:gs>
              <a:gs pos="100000">
                <a:srgbClr val="471800"/>
              </a:gs>
            </a:gsLst>
            <a:lin ang="5400000" scaled="1"/>
          </a:gradFill>
          <a:ln w="28575">
            <a:noFill/>
            <a:miter lim="800000"/>
          </a:ln>
        </p:spPr>
        <p:txBody>
          <a:bodyPr wrap="none" anchor="ctr"/>
          <a:lstStyle/>
          <a:p>
            <a:pPr algn="ctr" eaLnBrk="0" hangingPunct="0">
              <a:lnSpc>
                <a:spcPct val="100000"/>
              </a:lnSpc>
              <a:spcBef>
                <a:spcPct val="0"/>
              </a:spcBef>
              <a:spcAft>
                <a:spcPct val="0"/>
              </a:spcAft>
              <a:buFontTx/>
              <a:buNone/>
            </a:pPr>
            <a:r>
              <a:rPr lang="en-US" sz="2200" b="0">
                <a:solidFill>
                  <a:schemeClr val="bg1"/>
                </a:solidFill>
                <a:latin typeface="Times New Roman" panose="02020603050405020304" pitchFamily="18" charset="0"/>
                <a:cs typeface="Times New Roman" panose="02020603050405020304" pitchFamily="18" charset="0"/>
              </a:rPr>
              <a:t>Tổng PS NỢ</a:t>
            </a:r>
          </a:p>
          <a:p>
            <a:pPr algn="ctr" eaLnBrk="0" hangingPunct="0">
              <a:lnSpc>
                <a:spcPct val="100000"/>
              </a:lnSpc>
              <a:spcBef>
                <a:spcPct val="0"/>
              </a:spcBef>
              <a:spcAft>
                <a:spcPct val="0"/>
              </a:spcAft>
              <a:buFontTx/>
              <a:buNone/>
            </a:pPr>
            <a:r>
              <a:rPr lang="en-US" sz="2200" b="0">
                <a:solidFill>
                  <a:schemeClr val="bg1"/>
                </a:solidFill>
                <a:latin typeface="Times New Roman" panose="02020603050405020304" pitchFamily="18" charset="0"/>
                <a:cs typeface="Times New Roman" panose="02020603050405020304" pitchFamily="18" charset="0"/>
              </a:rPr>
              <a:t>của các TK</a:t>
            </a:r>
          </a:p>
        </p:txBody>
      </p:sp>
      <p:sp>
        <p:nvSpPr>
          <p:cNvPr id="51212" name="Rectangle 12"/>
          <p:cNvSpPr>
            <a:spLocks noChangeArrowheads="1"/>
          </p:cNvSpPr>
          <p:nvPr/>
        </p:nvSpPr>
        <p:spPr bwMode="auto">
          <a:xfrm>
            <a:off x="5562600" y="4572000"/>
            <a:ext cx="609600" cy="304800"/>
          </a:xfrm>
          <a:prstGeom prst="rect">
            <a:avLst/>
          </a:prstGeom>
          <a:noFill/>
          <a:ln w="28575" algn="ctr">
            <a:solidFill>
              <a:srgbClr val="993300"/>
            </a:solidFill>
            <a:miter lim="800000"/>
          </a:ln>
        </p:spPr>
        <p:txBody>
          <a:bodyPr wrap="none" anchor="ctr"/>
          <a:lstStyle/>
          <a:p>
            <a:pPr algn="ctr" eaLnBrk="0" hangingPunct="0">
              <a:lnSpc>
                <a:spcPct val="100000"/>
              </a:lnSpc>
              <a:spcBef>
                <a:spcPct val="0"/>
              </a:spcBef>
              <a:spcAft>
                <a:spcPct val="0"/>
              </a:spcAft>
              <a:buFontTx/>
              <a:buNone/>
            </a:pPr>
            <a:r>
              <a:rPr lang="en-US" sz="2200" b="0">
                <a:solidFill>
                  <a:srgbClr val="8A0300"/>
                </a:solidFill>
              </a:rPr>
              <a:t>=</a:t>
            </a:r>
          </a:p>
        </p:txBody>
      </p:sp>
      <p:sp>
        <p:nvSpPr>
          <p:cNvPr id="51213" name="Rectangle 13"/>
          <p:cNvSpPr>
            <a:spLocks noChangeArrowheads="1"/>
          </p:cNvSpPr>
          <p:nvPr/>
        </p:nvSpPr>
        <p:spPr bwMode="auto">
          <a:xfrm>
            <a:off x="6172200" y="4343400"/>
            <a:ext cx="2667000" cy="762000"/>
          </a:xfrm>
          <a:prstGeom prst="rect">
            <a:avLst/>
          </a:prstGeom>
          <a:gradFill rotWithShape="1">
            <a:gsLst>
              <a:gs pos="0">
                <a:srgbClr val="471800"/>
              </a:gs>
              <a:gs pos="50000">
                <a:srgbClr val="993300"/>
              </a:gs>
              <a:gs pos="100000">
                <a:srgbClr val="471800"/>
              </a:gs>
            </a:gsLst>
            <a:lin ang="5400000" scaled="1"/>
          </a:gradFill>
          <a:ln w="28575" algn="ctr">
            <a:noFill/>
            <a:miter lim="800000"/>
          </a:ln>
        </p:spPr>
        <p:txBody>
          <a:bodyPr wrap="none" anchor="ctr"/>
          <a:lstStyle/>
          <a:p>
            <a:pPr algn="ctr" eaLnBrk="0" hangingPunct="0">
              <a:lnSpc>
                <a:spcPct val="100000"/>
              </a:lnSpc>
              <a:spcBef>
                <a:spcPct val="0"/>
              </a:spcBef>
              <a:spcAft>
                <a:spcPct val="0"/>
              </a:spcAft>
              <a:buFontTx/>
              <a:buNone/>
            </a:pPr>
            <a:r>
              <a:rPr lang="en-US" sz="2200" b="0">
                <a:solidFill>
                  <a:schemeClr val="bg1"/>
                </a:solidFill>
                <a:latin typeface="Times New Roman" panose="02020603050405020304" pitchFamily="18" charset="0"/>
                <a:cs typeface="Times New Roman" panose="02020603050405020304" pitchFamily="18" charset="0"/>
              </a:rPr>
              <a:t>Tổng PS CÓ</a:t>
            </a:r>
          </a:p>
          <a:p>
            <a:pPr algn="ctr" eaLnBrk="0" hangingPunct="0">
              <a:lnSpc>
                <a:spcPct val="100000"/>
              </a:lnSpc>
              <a:spcBef>
                <a:spcPct val="0"/>
              </a:spcBef>
              <a:spcAft>
                <a:spcPct val="0"/>
              </a:spcAft>
              <a:buFontTx/>
              <a:buNone/>
            </a:pPr>
            <a:r>
              <a:rPr lang="en-US" sz="2200" b="0">
                <a:solidFill>
                  <a:schemeClr val="bg1"/>
                </a:solidFill>
                <a:latin typeface="Times New Roman" panose="02020603050405020304" pitchFamily="18" charset="0"/>
                <a:cs typeface="Times New Roman" panose="02020603050405020304" pitchFamily="18" charset="0"/>
              </a:rPr>
              <a:t>của các TK </a:t>
            </a:r>
          </a:p>
        </p:txBody>
      </p:sp>
      <p:sp>
        <p:nvSpPr>
          <p:cNvPr id="17" name="Rectangle 8"/>
          <p:cNvSpPr>
            <a:spLocks noChangeArrowheads="1"/>
          </p:cNvSpPr>
          <p:nvPr/>
        </p:nvSpPr>
        <p:spPr bwMode="auto">
          <a:xfrm>
            <a:off x="2895600" y="5181600"/>
            <a:ext cx="2667000" cy="1066800"/>
          </a:xfrm>
          <a:prstGeom prst="rect">
            <a:avLst/>
          </a:prstGeom>
          <a:gradFill rotWithShape="1">
            <a:gsLst>
              <a:gs pos="0">
                <a:srgbClr val="339966"/>
              </a:gs>
              <a:gs pos="50000">
                <a:srgbClr val="18472F"/>
              </a:gs>
              <a:gs pos="100000">
                <a:srgbClr val="339966"/>
              </a:gs>
            </a:gsLst>
            <a:lin ang="5400000" scaled="1"/>
          </a:gradFill>
          <a:ln w="28575">
            <a:noFill/>
            <a:miter lim="800000"/>
          </a:ln>
        </p:spPr>
        <p:txBody>
          <a:bodyPr wrap="none" anchor="ctr"/>
          <a:lstStyle/>
          <a:p>
            <a:pPr algn="ctr" eaLnBrk="0" hangingPunct="0">
              <a:lnSpc>
                <a:spcPct val="100000"/>
              </a:lnSpc>
              <a:spcBef>
                <a:spcPct val="0"/>
              </a:spcBef>
              <a:spcAft>
                <a:spcPct val="0"/>
              </a:spcAft>
              <a:buFontTx/>
              <a:buNone/>
            </a:pPr>
            <a:r>
              <a:rPr lang="en-US" sz="2200" b="0">
                <a:solidFill>
                  <a:schemeClr val="bg1"/>
                </a:solidFill>
                <a:latin typeface="Times New Roman" panose="02020603050405020304" pitchFamily="18" charset="0"/>
                <a:cs typeface="Times New Roman" panose="02020603050405020304" pitchFamily="18" charset="0"/>
              </a:rPr>
              <a:t>Tổng SỐ </a:t>
            </a:r>
            <a:r>
              <a:rPr lang="en-US" sz="2200" b="0" smtClean="0">
                <a:solidFill>
                  <a:schemeClr val="bg1"/>
                </a:solidFill>
                <a:latin typeface="Times New Roman" panose="02020603050405020304" pitchFamily="18" charset="0"/>
                <a:cs typeface="Times New Roman" panose="02020603050405020304" pitchFamily="18" charset="0"/>
              </a:rPr>
              <a:t>DƯ CK</a:t>
            </a:r>
            <a:endParaRPr lang="en-US" sz="2200" b="0">
              <a:solidFill>
                <a:schemeClr val="bg1"/>
              </a:solidFill>
              <a:latin typeface="Times New Roman" panose="02020603050405020304" pitchFamily="18" charset="0"/>
              <a:cs typeface="Times New Roman" panose="02020603050405020304" pitchFamily="18" charset="0"/>
            </a:endParaRPr>
          </a:p>
          <a:p>
            <a:pPr algn="ctr" eaLnBrk="0" hangingPunct="0">
              <a:lnSpc>
                <a:spcPct val="100000"/>
              </a:lnSpc>
              <a:spcBef>
                <a:spcPct val="0"/>
              </a:spcBef>
              <a:spcAft>
                <a:spcPct val="0"/>
              </a:spcAft>
              <a:buFontTx/>
              <a:buNone/>
            </a:pPr>
            <a:r>
              <a:rPr lang="en-US" sz="2200" b="0">
                <a:solidFill>
                  <a:schemeClr val="bg1"/>
                </a:solidFill>
                <a:latin typeface="Times New Roman" panose="02020603050405020304" pitchFamily="18" charset="0"/>
                <a:cs typeface="Times New Roman" panose="02020603050405020304" pitchFamily="18" charset="0"/>
              </a:rPr>
              <a:t>bên NỢ</a:t>
            </a:r>
          </a:p>
          <a:p>
            <a:pPr algn="ctr" eaLnBrk="0" hangingPunct="0">
              <a:lnSpc>
                <a:spcPct val="100000"/>
              </a:lnSpc>
              <a:spcBef>
                <a:spcPct val="0"/>
              </a:spcBef>
              <a:spcAft>
                <a:spcPct val="0"/>
              </a:spcAft>
              <a:buFontTx/>
              <a:buNone/>
            </a:pPr>
            <a:r>
              <a:rPr lang="en-US" sz="2200" b="0">
                <a:solidFill>
                  <a:schemeClr val="bg1"/>
                </a:solidFill>
                <a:latin typeface="Times New Roman" panose="02020603050405020304" pitchFamily="18" charset="0"/>
                <a:cs typeface="Times New Roman" panose="02020603050405020304" pitchFamily="18" charset="0"/>
              </a:rPr>
              <a:t>của các TK </a:t>
            </a:r>
          </a:p>
        </p:txBody>
      </p:sp>
      <p:sp>
        <p:nvSpPr>
          <p:cNvPr id="18" name="Rectangle 9"/>
          <p:cNvSpPr>
            <a:spLocks noChangeArrowheads="1"/>
          </p:cNvSpPr>
          <p:nvPr/>
        </p:nvSpPr>
        <p:spPr bwMode="auto">
          <a:xfrm>
            <a:off x="5562600" y="5410200"/>
            <a:ext cx="609600" cy="533400"/>
          </a:xfrm>
          <a:prstGeom prst="rect">
            <a:avLst/>
          </a:prstGeom>
          <a:noFill/>
          <a:ln w="28575" algn="ctr">
            <a:solidFill>
              <a:srgbClr val="008000"/>
            </a:solidFill>
            <a:miter lim="800000"/>
          </a:ln>
        </p:spPr>
        <p:txBody>
          <a:bodyPr wrap="none" anchor="ctr"/>
          <a:lstStyle/>
          <a:p>
            <a:pPr algn="ctr" eaLnBrk="0" hangingPunct="0">
              <a:lnSpc>
                <a:spcPct val="100000"/>
              </a:lnSpc>
              <a:spcBef>
                <a:spcPct val="0"/>
              </a:spcBef>
              <a:spcAft>
                <a:spcPct val="0"/>
              </a:spcAft>
              <a:buFontTx/>
              <a:buNone/>
            </a:pPr>
            <a:r>
              <a:rPr lang="en-US" sz="2200" b="0">
                <a:solidFill>
                  <a:srgbClr val="008080"/>
                </a:solidFill>
              </a:rPr>
              <a:t>=</a:t>
            </a:r>
          </a:p>
        </p:txBody>
      </p:sp>
      <p:sp>
        <p:nvSpPr>
          <p:cNvPr id="19" name="Rectangle 10"/>
          <p:cNvSpPr>
            <a:spLocks noChangeArrowheads="1"/>
          </p:cNvSpPr>
          <p:nvPr/>
        </p:nvSpPr>
        <p:spPr bwMode="auto">
          <a:xfrm>
            <a:off x="6172200" y="5181600"/>
            <a:ext cx="2667000" cy="1066800"/>
          </a:xfrm>
          <a:prstGeom prst="rect">
            <a:avLst/>
          </a:prstGeom>
          <a:gradFill rotWithShape="1">
            <a:gsLst>
              <a:gs pos="0">
                <a:srgbClr val="339966"/>
              </a:gs>
              <a:gs pos="50000">
                <a:srgbClr val="18472F"/>
              </a:gs>
              <a:gs pos="100000">
                <a:srgbClr val="339966"/>
              </a:gs>
            </a:gsLst>
            <a:lin ang="5400000" scaled="1"/>
          </a:gradFill>
          <a:ln w="28575" algn="ctr">
            <a:noFill/>
            <a:miter lim="800000"/>
          </a:ln>
        </p:spPr>
        <p:txBody>
          <a:bodyPr wrap="none" anchor="ctr"/>
          <a:lstStyle/>
          <a:p>
            <a:pPr algn="ctr" eaLnBrk="0" hangingPunct="0">
              <a:lnSpc>
                <a:spcPct val="100000"/>
              </a:lnSpc>
              <a:spcBef>
                <a:spcPct val="0"/>
              </a:spcBef>
              <a:spcAft>
                <a:spcPct val="0"/>
              </a:spcAft>
              <a:buFontTx/>
              <a:buNone/>
            </a:pPr>
            <a:r>
              <a:rPr lang="en-US" sz="2200" b="0">
                <a:solidFill>
                  <a:schemeClr val="bg1"/>
                </a:solidFill>
                <a:latin typeface="Times New Roman" panose="02020603050405020304" pitchFamily="18" charset="0"/>
                <a:cs typeface="Times New Roman" panose="02020603050405020304" pitchFamily="18" charset="0"/>
              </a:rPr>
              <a:t>Tổng SỐ </a:t>
            </a:r>
            <a:r>
              <a:rPr lang="en-US" sz="2200" b="0" smtClean="0">
                <a:solidFill>
                  <a:schemeClr val="bg1"/>
                </a:solidFill>
                <a:latin typeface="Times New Roman" panose="02020603050405020304" pitchFamily="18" charset="0"/>
                <a:cs typeface="Times New Roman" panose="02020603050405020304" pitchFamily="18" charset="0"/>
              </a:rPr>
              <a:t>DƯ CK</a:t>
            </a:r>
            <a:endParaRPr lang="en-US" sz="2200" b="0">
              <a:solidFill>
                <a:schemeClr val="bg1"/>
              </a:solidFill>
              <a:latin typeface="Times New Roman" panose="02020603050405020304" pitchFamily="18" charset="0"/>
              <a:cs typeface="Times New Roman" panose="02020603050405020304" pitchFamily="18" charset="0"/>
            </a:endParaRPr>
          </a:p>
          <a:p>
            <a:pPr algn="ctr" eaLnBrk="0" hangingPunct="0">
              <a:lnSpc>
                <a:spcPct val="100000"/>
              </a:lnSpc>
              <a:spcBef>
                <a:spcPct val="0"/>
              </a:spcBef>
              <a:spcAft>
                <a:spcPct val="0"/>
              </a:spcAft>
              <a:buFontTx/>
              <a:buNone/>
            </a:pPr>
            <a:r>
              <a:rPr lang="en-US" sz="2200" b="0">
                <a:solidFill>
                  <a:schemeClr val="bg1"/>
                </a:solidFill>
                <a:latin typeface="Times New Roman" panose="02020603050405020304" pitchFamily="18" charset="0"/>
                <a:cs typeface="Times New Roman" panose="02020603050405020304" pitchFamily="18" charset="0"/>
              </a:rPr>
              <a:t>bên CÓ</a:t>
            </a:r>
          </a:p>
          <a:p>
            <a:pPr algn="ctr" eaLnBrk="0" hangingPunct="0">
              <a:lnSpc>
                <a:spcPct val="100000"/>
              </a:lnSpc>
              <a:spcBef>
                <a:spcPct val="0"/>
              </a:spcBef>
              <a:spcAft>
                <a:spcPct val="0"/>
              </a:spcAft>
              <a:buFontTx/>
              <a:buNone/>
            </a:pPr>
            <a:r>
              <a:rPr lang="en-US" sz="2200" b="0">
                <a:solidFill>
                  <a:schemeClr val="bg1"/>
                </a:solidFill>
                <a:latin typeface="Times New Roman" panose="02020603050405020304" pitchFamily="18" charset="0"/>
                <a:cs typeface="Times New Roman" panose="02020603050405020304" pitchFamily="18" charset="0"/>
              </a:rPr>
              <a:t>của các TK </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Slide Number Placeholder 5"/>
          <p:cNvSpPr>
            <a:spLocks noGrp="1"/>
          </p:cNvSpPr>
          <p:nvPr>
            <p:ph type="sldNum" sz="quarter" idx="12"/>
          </p:nvPr>
        </p:nvSpPr>
        <p:spPr>
          <a:noFill/>
        </p:spPr>
        <p:txBody>
          <a:bodyPr/>
          <a:lstStyle/>
          <a:p>
            <a:fld id="{68324BA8-466D-47CB-A58C-BE3543C6EE83}" type="slidenum">
              <a:rPr lang="en-US" smtClean="0"/>
              <a:t>63</a:t>
            </a:fld>
            <a:endParaRPr lang="en-US" smtClean="0"/>
          </a:p>
        </p:txBody>
      </p:sp>
      <p:sp>
        <p:nvSpPr>
          <p:cNvPr id="51205" name="Rectangle 5"/>
          <p:cNvSpPr>
            <a:spLocks noGrp="1" noChangeArrowheads="1"/>
          </p:cNvSpPr>
          <p:nvPr>
            <p:ph type="title"/>
          </p:nvPr>
        </p:nvSpPr>
        <p:spPr>
          <a:xfrm>
            <a:off x="762000" y="228600"/>
            <a:ext cx="7498080" cy="4648200"/>
          </a:xfrm>
          <a:noFill/>
        </p:spPr>
        <p:txBody>
          <a:bodyPr>
            <a:normAutofit/>
          </a:bodyPr>
          <a:lstStyle/>
          <a:p>
            <a:pPr>
              <a:lnSpc>
                <a:spcPct val="90000"/>
              </a:lnSpc>
            </a:pPr>
            <a:r>
              <a:rPr lang="en-US" sz="2800" dirty="0" err="1">
                <a:solidFill>
                  <a:srgbClr val="CC3300"/>
                </a:solidFill>
                <a:latin typeface="Times New Roman" panose="02020603050405020304" pitchFamily="18" charset="0"/>
                <a:cs typeface="Times New Roman" panose="02020603050405020304" pitchFamily="18" charset="0"/>
              </a:rPr>
              <a:t>Bảng</a:t>
            </a:r>
            <a:r>
              <a:rPr lang="en-US" sz="2800" dirty="0">
                <a:solidFill>
                  <a:srgbClr val="CC3300"/>
                </a:solidFill>
                <a:latin typeface="Times New Roman" panose="02020603050405020304" pitchFamily="18" charset="0"/>
                <a:cs typeface="Times New Roman" panose="02020603050405020304" pitchFamily="18" charset="0"/>
              </a:rPr>
              <a:t> chi </a:t>
            </a:r>
            <a:r>
              <a:rPr lang="en-US" sz="2800" dirty="0" err="1">
                <a:solidFill>
                  <a:srgbClr val="CC3300"/>
                </a:solidFill>
                <a:latin typeface="Times New Roman" panose="02020603050405020304" pitchFamily="18" charset="0"/>
                <a:cs typeface="Times New Roman" panose="02020603050405020304" pitchFamily="18" charset="0"/>
              </a:rPr>
              <a:t>tiết</a:t>
            </a:r>
            <a:r>
              <a:rPr lang="en-US" sz="2800" dirty="0">
                <a:solidFill>
                  <a:srgbClr val="CC3300"/>
                </a:solidFill>
                <a:latin typeface="Times New Roman" panose="02020603050405020304" pitchFamily="18" charset="0"/>
                <a:cs typeface="Times New Roman" panose="02020603050405020304" pitchFamily="18" charset="0"/>
              </a:rPr>
              <a:t> </a:t>
            </a:r>
            <a:r>
              <a:rPr lang="en-US" sz="2800" dirty="0" err="1">
                <a:solidFill>
                  <a:srgbClr val="CC3300"/>
                </a:solidFill>
                <a:latin typeface="Times New Roman" panose="02020603050405020304" pitchFamily="18" charset="0"/>
                <a:cs typeface="Times New Roman" panose="02020603050405020304" pitchFamily="18" charset="0"/>
              </a:rPr>
              <a:t>số</a:t>
            </a:r>
            <a:r>
              <a:rPr lang="en-US" sz="2800" dirty="0">
                <a:solidFill>
                  <a:srgbClr val="CC3300"/>
                </a:solidFill>
                <a:latin typeface="Times New Roman" panose="02020603050405020304" pitchFamily="18" charset="0"/>
                <a:cs typeface="Times New Roman" panose="02020603050405020304" pitchFamily="18" charset="0"/>
              </a:rPr>
              <a:t> </a:t>
            </a:r>
            <a:r>
              <a:rPr lang="en-US" sz="2800" dirty="0" err="1">
                <a:solidFill>
                  <a:srgbClr val="CC3300"/>
                </a:solidFill>
                <a:latin typeface="Times New Roman" panose="02020603050405020304" pitchFamily="18" charset="0"/>
                <a:cs typeface="Times New Roman" panose="02020603050405020304" pitchFamily="18" charset="0"/>
              </a:rPr>
              <a:t>dư</a:t>
            </a:r>
            <a:r>
              <a:rPr lang="en-US" sz="2800" dirty="0">
                <a:solidFill>
                  <a:srgbClr val="CC3300"/>
                </a:solidFill>
                <a:latin typeface="Times New Roman" panose="02020603050405020304" pitchFamily="18" charset="0"/>
                <a:cs typeface="Times New Roman" panose="02020603050405020304" pitchFamily="18" charset="0"/>
              </a:rPr>
              <a:t> </a:t>
            </a:r>
            <a:r>
              <a:rPr lang="en-US" sz="2800" dirty="0" err="1">
                <a:solidFill>
                  <a:srgbClr val="CC3300"/>
                </a:solidFill>
                <a:latin typeface="Times New Roman" panose="02020603050405020304" pitchFamily="18" charset="0"/>
                <a:cs typeface="Times New Roman" panose="02020603050405020304" pitchFamily="18" charset="0"/>
              </a:rPr>
              <a:t>và</a:t>
            </a:r>
            <a:r>
              <a:rPr lang="en-US" sz="2800" dirty="0">
                <a:solidFill>
                  <a:srgbClr val="CC3300"/>
                </a:solidFill>
                <a:latin typeface="Times New Roman" panose="02020603050405020304" pitchFamily="18" charset="0"/>
                <a:cs typeface="Times New Roman" panose="02020603050405020304" pitchFamily="18" charset="0"/>
              </a:rPr>
              <a:t> </a:t>
            </a:r>
            <a:r>
              <a:rPr lang="en-US" sz="2800" dirty="0" err="1">
                <a:solidFill>
                  <a:srgbClr val="CC3300"/>
                </a:solidFill>
                <a:latin typeface="Times New Roman" panose="02020603050405020304" pitchFamily="18" charset="0"/>
                <a:cs typeface="Times New Roman" panose="02020603050405020304" pitchFamily="18" charset="0"/>
              </a:rPr>
              <a:t>số</a:t>
            </a:r>
            <a:r>
              <a:rPr lang="en-US" sz="2800" dirty="0">
                <a:solidFill>
                  <a:srgbClr val="CC3300"/>
                </a:solidFill>
                <a:latin typeface="Times New Roman" panose="02020603050405020304" pitchFamily="18" charset="0"/>
                <a:cs typeface="Times New Roman" panose="02020603050405020304" pitchFamily="18" charset="0"/>
              </a:rPr>
              <a:t> </a:t>
            </a:r>
            <a:r>
              <a:rPr lang="en-US" sz="2800" dirty="0" err="1">
                <a:solidFill>
                  <a:srgbClr val="CC3300"/>
                </a:solidFill>
                <a:latin typeface="Times New Roman" panose="02020603050405020304" pitchFamily="18" charset="0"/>
                <a:cs typeface="Times New Roman" panose="02020603050405020304" pitchFamily="18" charset="0"/>
              </a:rPr>
              <a:t>phát</a:t>
            </a:r>
            <a:r>
              <a:rPr lang="en-US" sz="2800" dirty="0">
                <a:solidFill>
                  <a:srgbClr val="CC3300"/>
                </a:solidFill>
                <a:latin typeface="Times New Roman" panose="02020603050405020304" pitchFamily="18" charset="0"/>
                <a:cs typeface="Times New Roman" panose="02020603050405020304" pitchFamily="18" charset="0"/>
              </a:rPr>
              <a:t> </a:t>
            </a:r>
            <a:r>
              <a:rPr lang="en-US" sz="2800" dirty="0" err="1">
                <a:solidFill>
                  <a:srgbClr val="CC3300"/>
                </a:solidFill>
                <a:latin typeface="Times New Roman" panose="02020603050405020304" pitchFamily="18" charset="0"/>
                <a:cs typeface="Times New Roman" panose="02020603050405020304" pitchFamily="18" charset="0"/>
              </a:rPr>
              <a:t>sinh</a:t>
            </a:r>
            <a:r>
              <a:rPr lang="en-US" sz="2800" dirty="0">
                <a:solidFill>
                  <a:srgbClr val="CC3300"/>
                </a:solidFill>
                <a:latin typeface="Times New Roman" panose="02020603050405020304" pitchFamily="18" charset="0"/>
                <a:cs typeface="Times New Roman" panose="02020603050405020304" pitchFamily="18" charset="0"/>
              </a:rPr>
              <a:t>:</a:t>
            </a:r>
            <a:br>
              <a:rPr lang="en-US" sz="2800" dirty="0">
                <a:solidFill>
                  <a:srgbClr val="CC3300"/>
                </a:solidFill>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bảng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kê</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liệu</a:t>
            </a:r>
            <a:r>
              <a:rPr lang="en-US" sz="2800" dirty="0">
                <a:latin typeface="Times New Roman" panose="02020603050405020304" pitchFamily="18" charset="0"/>
                <a:cs typeface="Times New Roman" panose="02020603050405020304" pitchFamily="18" charset="0"/>
              </a:rPr>
              <a:t> ở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TK </a:t>
            </a:r>
            <a:r>
              <a:rPr lang="en-US" sz="2800" dirty="0" err="1">
                <a:latin typeface="Times New Roman" panose="02020603050405020304" pitchFamily="18" charset="0"/>
                <a:cs typeface="Times New Roman" panose="02020603050405020304" pitchFamily="18" charset="0"/>
              </a:rPr>
              <a:t>cấp</a:t>
            </a:r>
            <a:r>
              <a:rPr lang="en-US" sz="2800" dirty="0">
                <a:latin typeface="Times New Roman" panose="02020603050405020304" pitchFamily="18" charset="0"/>
                <a:cs typeface="Times New Roman" panose="02020603050405020304" pitchFamily="18" charset="0"/>
              </a:rPr>
              <a:t> 2, </a:t>
            </a:r>
            <a:r>
              <a:rPr lang="en-US" sz="2800" dirty="0" err="1">
                <a:latin typeface="Times New Roman" panose="02020603050405020304" pitchFamily="18" charset="0"/>
                <a:cs typeface="Times New Roman" panose="02020603050405020304" pitchFamily="18" charset="0"/>
              </a:rPr>
              <a:t>sổ</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thẻ</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toán</a:t>
            </a:r>
            <a:r>
              <a:rPr lang="en-US" sz="2800" dirty="0">
                <a:latin typeface="Times New Roman" panose="02020603050405020304" pitchFamily="18" charset="0"/>
                <a:cs typeface="Times New Roman" panose="02020603050405020304" pitchFamily="18" charset="0"/>
              </a:rPr>
              <a:t> chi </a:t>
            </a:r>
            <a:r>
              <a:rPr lang="en-US" sz="2800" dirty="0" err="1">
                <a:latin typeface="Times New Roman" panose="02020603050405020304" pitchFamily="18" charset="0"/>
                <a:cs typeface="Times New Roman" panose="02020603050405020304" pitchFamily="18" charset="0"/>
              </a:rPr>
              <a:t>tiết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theo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từng</a:t>
            </a:r>
            <a:r>
              <a:rPr lang="en-US" sz="2800" dirty="0">
                <a:latin typeface="Times New Roman" panose="02020603050405020304" pitchFamily="18" charset="0"/>
                <a:cs typeface="Times New Roman" panose="02020603050405020304" pitchFamily="18" charset="0"/>
              </a:rPr>
              <a:t> TK </a:t>
            </a:r>
            <a:r>
              <a:rPr lang="en-US" sz="2800" dirty="0" err="1">
                <a:latin typeface="Times New Roman" panose="02020603050405020304" pitchFamily="18" charset="0"/>
                <a:cs typeface="Times New Roman" panose="02020603050405020304" pitchFamily="18" charset="0"/>
              </a:rPr>
              <a:t>tổng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hợp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Sau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đối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chiếu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với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liệu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trên</a:t>
            </a:r>
            <a:r>
              <a:rPr lang="en-US" sz="2800" dirty="0">
                <a:latin typeface="Times New Roman" panose="02020603050405020304" pitchFamily="18" charset="0"/>
                <a:cs typeface="Times New Roman" panose="02020603050405020304" pitchFamily="18" charset="0"/>
              </a:rPr>
              <a:t> TK </a:t>
            </a:r>
            <a:r>
              <a:rPr lang="en-US" sz="2800" dirty="0" err="1">
                <a:latin typeface="Times New Roman" panose="02020603050405020304" pitchFamily="18" charset="0"/>
                <a:cs typeface="Times New Roman" panose="02020603050405020304" pitchFamily="18" charset="0"/>
              </a:rPr>
              <a:t>tổng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hợp</a:t>
            </a:r>
            <a:r>
              <a:rPr lang="en-US" sz="2800" dirty="0">
                <a:latin typeface="Times New Roman" panose="02020603050405020304" pitchFamily="18" charset="0"/>
                <a:cs typeface="Times New Roman" panose="02020603050405020304" pitchFamily="18" charset="0"/>
              </a:rPr>
              <a:t>.</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cs typeface="Times New Roman" panose="02020603050405020304" pitchFamily="18" charset="0"/>
              </a:rPr>
              <a:t>Mẫu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bảng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tổng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hợp</a:t>
            </a:r>
            <a:r>
              <a:rPr lang="en-US" sz="2800" dirty="0">
                <a:latin typeface="Times New Roman" panose="02020603050405020304" pitchFamily="18" charset="0"/>
                <a:cs typeface="Times New Roman" panose="02020603050405020304" pitchFamily="18" charset="0"/>
              </a:rPr>
              <a:t> chi </a:t>
            </a:r>
            <a:r>
              <a:rPr lang="en-US" sz="2800" dirty="0" err="1">
                <a:latin typeface="Times New Roman" panose="02020603050405020304" pitchFamily="18" charset="0"/>
                <a:cs typeface="Times New Roman" panose="02020603050405020304" pitchFamily="18" charset="0"/>
              </a:rPr>
              <a:t>tiết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TK </a:t>
            </a:r>
            <a:r>
              <a:rPr lang="en-US" sz="2800" dirty="0" err="1">
                <a:latin typeface="Times New Roman" panose="02020603050405020304" pitchFamily="18" charset="0"/>
                <a:cs typeface="Times New Roman" panose="02020603050405020304" pitchFamily="18" charset="0"/>
              </a:rPr>
              <a:t>thường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nhau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liệu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toán</a:t>
            </a:r>
            <a:r>
              <a:rPr lang="en-US" sz="2800" dirty="0">
                <a:latin typeface="Times New Roman" panose="02020603050405020304" pitchFamily="18" charset="0"/>
                <a:cs typeface="Times New Roman" panose="02020603050405020304" pitchFamily="18" charset="0"/>
              </a:rPr>
              <a:t> chi </a:t>
            </a:r>
            <a:r>
              <a:rPr lang="en-US" sz="2800" dirty="0" err="1">
                <a:latin typeface="Times New Roman" panose="02020603050405020304" pitchFamily="18" charset="0"/>
                <a:cs typeface="Times New Roman" panose="02020603050405020304" pitchFamily="18" charset="0"/>
              </a:rPr>
              <a:t>tiết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bảng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thể</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bằng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tiền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bằng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hiện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vật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tùy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theo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đặc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điểm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yêu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cầu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lý</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từng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đối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tượng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toán</a:t>
            </a:r>
            <a:r>
              <a:rPr lang="en-US" sz="2800" dirty="0">
                <a:latin typeface="Times New Roman" panose="02020603050405020304" pitchFamily="18" charset="0"/>
                <a:cs typeface="Times New Roman" panose="02020603050405020304" pitchFamily="18" charset="0"/>
              </a:rPr>
              <a:t>.</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Slide Number Placeholder 5"/>
          <p:cNvSpPr>
            <a:spLocks noGrp="1"/>
          </p:cNvSpPr>
          <p:nvPr>
            <p:ph type="sldNum" sz="quarter" idx="12"/>
          </p:nvPr>
        </p:nvSpPr>
        <p:spPr>
          <a:noFill/>
        </p:spPr>
        <p:txBody>
          <a:bodyPr/>
          <a:lstStyle/>
          <a:p>
            <a:fld id="{68324BA8-466D-47CB-A58C-BE3543C6EE83}" type="slidenum">
              <a:rPr lang="en-US" smtClean="0"/>
              <a:t>64</a:t>
            </a:fld>
            <a:endParaRPr lang="en-US" smtClean="0"/>
          </a:p>
        </p:txBody>
      </p:sp>
      <p:sp>
        <p:nvSpPr>
          <p:cNvPr id="51205" name="Rectangle 5"/>
          <p:cNvSpPr>
            <a:spLocks noGrp="1" noChangeArrowheads="1"/>
          </p:cNvSpPr>
          <p:nvPr>
            <p:ph type="title"/>
          </p:nvPr>
        </p:nvSpPr>
        <p:spPr>
          <a:xfrm>
            <a:off x="762000" y="228600"/>
            <a:ext cx="7498080" cy="838200"/>
          </a:xfrm>
          <a:noFill/>
        </p:spPr>
        <p:txBody>
          <a:bodyPr>
            <a:normAutofit/>
          </a:bodyPr>
          <a:lstStyle/>
          <a:p>
            <a:pPr>
              <a:lnSpc>
                <a:spcPct val="90000"/>
              </a:lnSpc>
            </a:pPr>
            <a:r>
              <a:rPr lang="en-US" sz="2800" b="1" dirty="0">
                <a:effectLst/>
              </a:rPr>
              <a:t>2.5. </a:t>
            </a:r>
            <a:r>
              <a:rPr lang="en-US" sz="2800" b="1" dirty="0" err="1">
                <a:effectLst/>
              </a:rPr>
              <a:t>Hệ</a:t>
            </a:r>
            <a:r>
              <a:rPr lang="en-US" sz="2800" b="1" dirty="0">
                <a:effectLst/>
              </a:rPr>
              <a:t> </a:t>
            </a:r>
            <a:r>
              <a:rPr lang="en-US" sz="2800" b="1" dirty="0" err="1">
                <a:effectLst/>
              </a:rPr>
              <a:t>thống</a:t>
            </a:r>
            <a:r>
              <a:rPr lang="en-US" sz="2800" b="1" dirty="0">
                <a:effectLst/>
              </a:rPr>
              <a:t> </a:t>
            </a:r>
            <a:r>
              <a:rPr lang="en-US" sz="2800" b="1" dirty="0" err="1">
                <a:effectLst/>
              </a:rPr>
              <a:t>tài</a:t>
            </a:r>
            <a:r>
              <a:rPr lang="en-US" sz="2800" b="1" dirty="0">
                <a:effectLst/>
              </a:rPr>
              <a:t> </a:t>
            </a:r>
            <a:r>
              <a:rPr lang="en-US" sz="2800" b="1" dirty="0" err="1">
                <a:effectLst/>
              </a:rPr>
              <a:t>khoản</a:t>
            </a:r>
            <a:r>
              <a:rPr lang="en-US" sz="2800" b="1" dirty="0">
                <a:effectLst/>
              </a:rPr>
              <a:t> </a:t>
            </a:r>
            <a:r>
              <a:rPr lang="en-US" sz="2800" b="1" dirty="0" err="1">
                <a:effectLst/>
              </a:rPr>
              <a:t>kế</a:t>
            </a:r>
            <a:r>
              <a:rPr lang="en-US" sz="2800" b="1" dirty="0">
                <a:effectLst/>
              </a:rPr>
              <a:t> </a:t>
            </a:r>
            <a:r>
              <a:rPr lang="en-US" sz="2800" b="1" dirty="0" err="1">
                <a:effectLst/>
              </a:rPr>
              <a:t>toán</a:t>
            </a:r>
            <a:endParaRPr lang="en-US" sz="2800" b="1" dirty="0">
              <a:latin typeface="Times New Roman" panose="02020603050405020304" pitchFamily="18" charset="0"/>
              <a:cs typeface="Times New Roman" panose="02020603050405020304" pitchFamily="18" charset="0"/>
            </a:endParaRPr>
          </a:p>
        </p:txBody>
      </p:sp>
      <p:sp>
        <p:nvSpPr>
          <p:cNvPr id="3" name="TextBox 2"/>
          <p:cNvSpPr txBox="1"/>
          <p:nvPr/>
        </p:nvSpPr>
        <p:spPr>
          <a:xfrm>
            <a:off x="914400" y="1295400"/>
            <a:ext cx="7620000" cy="523220"/>
          </a:xfrm>
          <a:prstGeom prst="rect">
            <a:avLst/>
          </a:prstGeom>
          <a:noFill/>
        </p:spPr>
        <p:txBody>
          <a:bodyPr wrap="square" rtlCol="0">
            <a:spAutoFit/>
          </a:bodyPr>
          <a:lstStyle/>
          <a:p>
            <a:r>
              <a:rPr lang="en-US" sz="2800" b="1" dirty="0">
                <a:solidFill>
                  <a:srgbClr val="0000FF"/>
                </a:solidFill>
                <a:latin typeface="Times New Roman" panose="02020603050405020304" pitchFamily="18" charset="0"/>
                <a:cs typeface="Times New Roman" panose="02020603050405020304" pitchFamily="18" charset="0"/>
              </a:rPr>
              <a:t>XEM HỆ THỐNG TÀI KHOẢN</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3280" y="76200"/>
            <a:ext cx="8026400" cy="914400"/>
          </a:xfrm>
        </p:spPr>
        <p:txBody>
          <a:bodyPr>
            <a:normAutofit/>
          </a:bodyPr>
          <a:lstStyle/>
          <a:p>
            <a:pPr algn="just"/>
            <a:r>
              <a:rPr lang="en-US" sz="4400" b="1" dirty="0">
                <a:solidFill>
                  <a:srgbClr val="FF0000"/>
                </a:solidFill>
                <a:effectLst/>
                <a:latin typeface="Times New Roman" panose="02020603050405020304" pitchFamily="18" charset="0"/>
                <a:cs typeface="Times New Roman" panose="02020603050405020304" pitchFamily="18" charset="0"/>
              </a:rPr>
              <a:t>2.5. </a:t>
            </a:r>
            <a:r>
              <a:rPr lang="en-US" sz="4400" b="1" dirty="0" err="1">
                <a:solidFill>
                  <a:srgbClr val="FF0000"/>
                </a:solidFill>
                <a:effectLst/>
                <a:latin typeface="Times New Roman" panose="02020603050405020304" pitchFamily="18" charset="0"/>
                <a:cs typeface="Times New Roman" panose="02020603050405020304" pitchFamily="18" charset="0"/>
              </a:rPr>
              <a:t>Hệ</a:t>
            </a:r>
            <a:r>
              <a:rPr lang="en-US" sz="4400" b="1" dirty="0">
                <a:solidFill>
                  <a:srgbClr val="FF0000"/>
                </a:solidFill>
                <a:effectLst/>
                <a:latin typeface="Times New Roman" panose="02020603050405020304" pitchFamily="18" charset="0"/>
                <a:cs typeface="Times New Roman" panose="02020603050405020304" pitchFamily="18" charset="0"/>
              </a:rPr>
              <a:t> </a:t>
            </a:r>
            <a:r>
              <a:rPr lang="en-US" sz="4400" b="1" dirty="0" err="1">
                <a:solidFill>
                  <a:srgbClr val="FF0000"/>
                </a:solidFill>
                <a:effectLst/>
                <a:latin typeface="Times New Roman" panose="02020603050405020304" pitchFamily="18" charset="0"/>
                <a:cs typeface="Times New Roman" panose="02020603050405020304" pitchFamily="18" charset="0"/>
              </a:rPr>
              <a:t>thống</a:t>
            </a:r>
            <a:r>
              <a:rPr lang="en-US" sz="4400" b="1" dirty="0">
                <a:solidFill>
                  <a:srgbClr val="FF0000"/>
                </a:solidFill>
                <a:effectLst/>
                <a:latin typeface="Times New Roman" panose="02020603050405020304" pitchFamily="18" charset="0"/>
                <a:cs typeface="Times New Roman" panose="02020603050405020304" pitchFamily="18" charset="0"/>
              </a:rPr>
              <a:t> </a:t>
            </a:r>
            <a:r>
              <a:rPr lang="en-US" sz="4400" b="1" dirty="0" err="1">
                <a:solidFill>
                  <a:srgbClr val="FF0000"/>
                </a:solidFill>
                <a:effectLst/>
                <a:latin typeface="Times New Roman" panose="02020603050405020304" pitchFamily="18" charset="0"/>
                <a:cs typeface="Times New Roman" panose="02020603050405020304" pitchFamily="18" charset="0"/>
              </a:rPr>
              <a:t>tài</a:t>
            </a:r>
            <a:r>
              <a:rPr lang="en-US" sz="4400" b="1" dirty="0">
                <a:solidFill>
                  <a:srgbClr val="FF0000"/>
                </a:solidFill>
                <a:effectLst/>
                <a:latin typeface="Times New Roman" panose="02020603050405020304" pitchFamily="18" charset="0"/>
                <a:cs typeface="Times New Roman" panose="02020603050405020304" pitchFamily="18" charset="0"/>
              </a:rPr>
              <a:t> </a:t>
            </a:r>
            <a:r>
              <a:rPr lang="en-US" sz="4400" b="1" dirty="0" err="1">
                <a:solidFill>
                  <a:srgbClr val="FF0000"/>
                </a:solidFill>
                <a:effectLst/>
                <a:latin typeface="Times New Roman" panose="02020603050405020304" pitchFamily="18" charset="0"/>
                <a:cs typeface="Times New Roman" panose="02020603050405020304" pitchFamily="18" charset="0"/>
              </a:rPr>
              <a:t>khoản</a:t>
            </a:r>
            <a:r>
              <a:rPr lang="en-US" sz="4400" b="1" dirty="0">
                <a:solidFill>
                  <a:srgbClr val="FF0000"/>
                </a:solidFill>
                <a:effectLst/>
                <a:latin typeface="Times New Roman" panose="02020603050405020304" pitchFamily="18" charset="0"/>
                <a:cs typeface="Times New Roman" panose="02020603050405020304" pitchFamily="18" charset="0"/>
              </a:rPr>
              <a:t> </a:t>
            </a:r>
            <a:r>
              <a:rPr lang="en-US" sz="4400" b="1" dirty="0" err="1">
                <a:solidFill>
                  <a:srgbClr val="FF0000"/>
                </a:solidFill>
                <a:effectLst/>
                <a:latin typeface="Times New Roman" panose="02020603050405020304" pitchFamily="18" charset="0"/>
                <a:cs typeface="Times New Roman" panose="02020603050405020304" pitchFamily="18" charset="0"/>
              </a:rPr>
              <a:t>kế</a:t>
            </a:r>
            <a:r>
              <a:rPr lang="en-US" sz="4400" b="1" dirty="0">
                <a:solidFill>
                  <a:srgbClr val="FF0000"/>
                </a:solidFill>
                <a:effectLst/>
                <a:latin typeface="Times New Roman" panose="02020603050405020304" pitchFamily="18" charset="0"/>
                <a:cs typeface="Times New Roman" panose="02020603050405020304" pitchFamily="18" charset="0"/>
              </a:rPr>
              <a:t> </a:t>
            </a:r>
            <a:r>
              <a:rPr lang="en-US" sz="4400" b="1" dirty="0" err="1">
                <a:solidFill>
                  <a:srgbClr val="FF0000"/>
                </a:solidFill>
                <a:effectLst/>
                <a:latin typeface="Times New Roman" panose="02020603050405020304" pitchFamily="18" charset="0"/>
                <a:cs typeface="Times New Roman" panose="02020603050405020304" pitchFamily="18" charset="0"/>
              </a:rPr>
              <a:t>toán</a:t>
            </a:r>
          </a:p>
        </p:txBody>
      </p:sp>
      <p:sp>
        <p:nvSpPr>
          <p:cNvPr id="6" name="Content Placeholder 2"/>
          <p:cNvSpPr txBox="1"/>
          <p:nvPr/>
        </p:nvSpPr>
        <p:spPr>
          <a:xfrm>
            <a:off x="990600" y="914400"/>
            <a:ext cx="8153400" cy="1143000"/>
          </a:xfrm>
          <a:prstGeom prst="rect">
            <a:avLst/>
          </a:prstGeom>
        </p:spPr>
        <p:txBody>
          <a:bodyPr tIns="0">
            <a:normAutofit lnSpcReduction="10000"/>
          </a:bodyPr>
          <a:lstStyle>
            <a:lvl1pPr marL="27305" indent="0" algn="l" rtl="0" eaLnBrk="1" latinLnBrk="0" hangingPunct="1">
              <a:lnSpc>
                <a:spcPct val="100000"/>
              </a:lnSpc>
              <a:spcBef>
                <a:spcPts val="600"/>
              </a:spcBef>
              <a:buClr>
                <a:schemeClr val="accent1"/>
              </a:buClr>
              <a:buSzPct val="80000"/>
              <a:buFont typeface="Wingdings 2" panose="05020102010507070707"/>
              <a:buNone/>
              <a:defRPr kumimoji="0" sz="2600" kern="1200">
                <a:solidFill>
                  <a:schemeClr val="tx2">
                    <a:shade val="30000"/>
                    <a:satMod val="150000"/>
                  </a:schemeClr>
                </a:solidFill>
                <a:latin typeface="+mn-lt"/>
                <a:ea typeface="+mn-ea"/>
                <a:cs typeface="+mn-cs"/>
              </a:defRPr>
            </a:lvl1pPr>
            <a:lvl2pPr marL="457200" indent="0" algn="ctr" rtl="0" eaLnBrk="1" latinLnBrk="0" hangingPunct="1">
              <a:lnSpc>
                <a:spcPct val="100000"/>
              </a:lnSpc>
              <a:spcBef>
                <a:spcPts val="550"/>
              </a:spcBef>
              <a:buClr>
                <a:schemeClr val="accent1"/>
              </a:buClr>
              <a:buFont typeface="Verdana" panose="020B0604030504040204"/>
              <a:buNone/>
              <a:defRPr kumimoji="0" sz="2800" kern="1200">
                <a:solidFill>
                  <a:schemeClr val="tx1"/>
                </a:solidFill>
                <a:latin typeface="+mn-lt"/>
                <a:ea typeface="+mn-ea"/>
                <a:cs typeface="+mn-cs"/>
              </a:defRPr>
            </a:lvl2pPr>
            <a:lvl3pPr marL="914400" indent="0" algn="ctr" rtl="0" eaLnBrk="1" latinLnBrk="0" hangingPunct="1">
              <a:lnSpc>
                <a:spcPct val="100000"/>
              </a:lnSpc>
              <a:spcBef>
                <a:spcPct val="20000"/>
              </a:spcBef>
              <a:buClr>
                <a:schemeClr val="accent2"/>
              </a:buClr>
              <a:buFont typeface="Wingdings 2" panose="05020102010507070707"/>
              <a:buNone/>
              <a:defRPr kumimoji="0" sz="2400" kern="1200">
                <a:solidFill>
                  <a:schemeClr val="tx1"/>
                </a:solidFill>
                <a:latin typeface="+mn-lt"/>
                <a:ea typeface="+mn-ea"/>
                <a:cs typeface="+mn-cs"/>
              </a:defRPr>
            </a:lvl3pPr>
            <a:lvl4pPr marL="1371600" indent="0" algn="ctr" rtl="0" eaLnBrk="1" latinLnBrk="0" hangingPunct="1">
              <a:lnSpc>
                <a:spcPct val="100000"/>
              </a:lnSpc>
              <a:spcBef>
                <a:spcPct val="20000"/>
              </a:spcBef>
              <a:buClr>
                <a:schemeClr val="accent3"/>
              </a:buClr>
              <a:buFont typeface="Wingdings 2" panose="05020102010507070707"/>
              <a:buNone/>
              <a:defRPr kumimoji="0" sz="2000" kern="1200">
                <a:solidFill>
                  <a:schemeClr val="tx1"/>
                </a:solidFill>
                <a:latin typeface="+mn-lt"/>
                <a:ea typeface="+mn-ea"/>
                <a:cs typeface="+mn-cs"/>
              </a:defRPr>
            </a:lvl4pPr>
            <a:lvl5pPr marL="1828800" indent="0" algn="ctr" rtl="0" eaLnBrk="1" latinLnBrk="0" hangingPunct="1">
              <a:lnSpc>
                <a:spcPct val="100000"/>
              </a:lnSpc>
              <a:spcBef>
                <a:spcPct val="20000"/>
              </a:spcBef>
              <a:buClr>
                <a:schemeClr val="accent4"/>
              </a:buClr>
              <a:buFont typeface="Wingdings 2" panose="05020102010507070707"/>
              <a:buNone/>
              <a:defRPr kumimoji="0" sz="2000" kern="1200">
                <a:solidFill>
                  <a:schemeClr val="tx1"/>
                </a:solidFill>
                <a:latin typeface="+mn-lt"/>
                <a:ea typeface="+mn-ea"/>
                <a:cs typeface="+mn-cs"/>
              </a:defRPr>
            </a:lvl5pPr>
            <a:lvl6pPr marL="2286000" indent="0" algn="ctr" rtl="0" eaLnBrk="1" latinLnBrk="0" hangingPunct="1">
              <a:lnSpc>
                <a:spcPct val="100000"/>
              </a:lnSpc>
              <a:spcBef>
                <a:spcPct val="20000"/>
              </a:spcBef>
              <a:buClr>
                <a:schemeClr val="accent5"/>
              </a:buClr>
              <a:buFont typeface="Wingdings 2" panose="05020102010507070707"/>
              <a:buNone/>
              <a:defRPr kumimoji="0" sz="2000" kern="1200">
                <a:solidFill>
                  <a:schemeClr val="tx1"/>
                </a:solidFill>
                <a:latin typeface="+mn-lt"/>
                <a:ea typeface="+mn-ea"/>
                <a:cs typeface="+mn-cs"/>
              </a:defRPr>
            </a:lvl6pPr>
            <a:lvl7pPr marL="27432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7pPr>
            <a:lvl8pPr marL="32004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8pPr>
            <a:lvl9pPr marL="36576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9pPr>
          </a:lstStyle>
          <a:p>
            <a:pPr marL="0" algn="just"/>
            <a:r>
              <a:rPr lang="en-US" sz="4000" dirty="0">
                <a:latin typeface="Times New Roman" panose="02020603050405020304" pitchFamily="18" charset="0"/>
                <a:cs typeface="Times New Roman" panose="02020603050405020304" pitchFamily="18" charset="0"/>
              </a:rPr>
              <a:t>-</a:t>
            </a:r>
            <a:r>
              <a:rPr lang="vi-VN"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Tài</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khoản</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loại</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tài</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sản</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Ký</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hiệu</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đầu</a:t>
            </a:r>
            <a:r>
              <a:rPr lang="en-US" sz="4000" dirty="0" smtClean="0">
                <a:latin typeface="Times New Roman" panose="02020603050405020304" pitchFamily="18" charset="0"/>
                <a:cs typeface="Times New Roman" panose="02020603050405020304" pitchFamily="18" charset="0"/>
              </a:rPr>
              <a:t> 1 </a:t>
            </a:r>
            <a:r>
              <a:rPr lang="en-US" sz="4000" dirty="0" err="1" smtClean="0">
                <a:latin typeface="Times New Roman" panose="02020603050405020304" pitchFamily="18" charset="0"/>
                <a:cs typeface="Times New Roman" panose="02020603050405020304" pitchFamily="18" charset="0"/>
              </a:rPr>
              <a:t>hoặc</a:t>
            </a:r>
            <a:r>
              <a:rPr lang="en-US" sz="4000" dirty="0" smtClean="0">
                <a:latin typeface="Times New Roman" panose="02020603050405020304" pitchFamily="18" charset="0"/>
                <a:cs typeface="Times New Roman" panose="02020603050405020304" pitchFamily="18" charset="0"/>
              </a:rPr>
              <a:t> 2</a:t>
            </a:r>
            <a:endParaRPr lang="en-US" sz="4000" dirty="0">
              <a:latin typeface="Times New Roman" panose="02020603050405020304" pitchFamily="18" charset="0"/>
              <a:cs typeface="Times New Roman" panose="02020603050405020304" pitchFamily="18" charset="0"/>
            </a:endParaRPr>
          </a:p>
        </p:txBody>
      </p:sp>
      <p:sp>
        <p:nvSpPr>
          <p:cNvPr id="7" name="Content Placeholder 2"/>
          <p:cNvSpPr txBox="1"/>
          <p:nvPr/>
        </p:nvSpPr>
        <p:spPr>
          <a:xfrm>
            <a:off x="1109730" y="2178676"/>
            <a:ext cx="8153400" cy="1143000"/>
          </a:xfrm>
          <a:prstGeom prst="rect">
            <a:avLst/>
          </a:prstGeom>
        </p:spPr>
        <p:txBody>
          <a:bodyPr tIns="0">
            <a:normAutofit lnSpcReduction="10000"/>
          </a:bodyPr>
          <a:lstStyle>
            <a:lvl1pPr marL="27305" indent="0" algn="l" rtl="0" eaLnBrk="1" latinLnBrk="0" hangingPunct="1">
              <a:lnSpc>
                <a:spcPct val="100000"/>
              </a:lnSpc>
              <a:spcBef>
                <a:spcPts val="600"/>
              </a:spcBef>
              <a:buClr>
                <a:schemeClr val="accent1"/>
              </a:buClr>
              <a:buSzPct val="80000"/>
              <a:buFont typeface="Wingdings 2" panose="05020102010507070707"/>
              <a:buNone/>
              <a:defRPr kumimoji="0" sz="2600" kern="1200">
                <a:solidFill>
                  <a:schemeClr val="tx2">
                    <a:shade val="30000"/>
                    <a:satMod val="150000"/>
                  </a:schemeClr>
                </a:solidFill>
                <a:latin typeface="+mn-lt"/>
                <a:ea typeface="+mn-ea"/>
                <a:cs typeface="+mn-cs"/>
              </a:defRPr>
            </a:lvl1pPr>
            <a:lvl2pPr marL="457200" indent="0" algn="ctr" rtl="0" eaLnBrk="1" latinLnBrk="0" hangingPunct="1">
              <a:lnSpc>
                <a:spcPct val="100000"/>
              </a:lnSpc>
              <a:spcBef>
                <a:spcPts val="550"/>
              </a:spcBef>
              <a:buClr>
                <a:schemeClr val="accent1"/>
              </a:buClr>
              <a:buFont typeface="Verdana" panose="020B0604030504040204"/>
              <a:buNone/>
              <a:defRPr kumimoji="0" sz="2800" kern="1200">
                <a:solidFill>
                  <a:schemeClr val="tx1"/>
                </a:solidFill>
                <a:latin typeface="+mn-lt"/>
                <a:ea typeface="+mn-ea"/>
                <a:cs typeface="+mn-cs"/>
              </a:defRPr>
            </a:lvl2pPr>
            <a:lvl3pPr marL="914400" indent="0" algn="ctr" rtl="0" eaLnBrk="1" latinLnBrk="0" hangingPunct="1">
              <a:lnSpc>
                <a:spcPct val="100000"/>
              </a:lnSpc>
              <a:spcBef>
                <a:spcPct val="20000"/>
              </a:spcBef>
              <a:buClr>
                <a:schemeClr val="accent2"/>
              </a:buClr>
              <a:buFont typeface="Wingdings 2" panose="05020102010507070707"/>
              <a:buNone/>
              <a:defRPr kumimoji="0" sz="2400" kern="1200">
                <a:solidFill>
                  <a:schemeClr val="tx1"/>
                </a:solidFill>
                <a:latin typeface="+mn-lt"/>
                <a:ea typeface="+mn-ea"/>
                <a:cs typeface="+mn-cs"/>
              </a:defRPr>
            </a:lvl3pPr>
            <a:lvl4pPr marL="1371600" indent="0" algn="ctr" rtl="0" eaLnBrk="1" latinLnBrk="0" hangingPunct="1">
              <a:lnSpc>
                <a:spcPct val="100000"/>
              </a:lnSpc>
              <a:spcBef>
                <a:spcPct val="20000"/>
              </a:spcBef>
              <a:buClr>
                <a:schemeClr val="accent3"/>
              </a:buClr>
              <a:buFont typeface="Wingdings 2" panose="05020102010507070707"/>
              <a:buNone/>
              <a:defRPr kumimoji="0" sz="2000" kern="1200">
                <a:solidFill>
                  <a:schemeClr val="tx1"/>
                </a:solidFill>
                <a:latin typeface="+mn-lt"/>
                <a:ea typeface="+mn-ea"/>
                <a:cs typeface="+mn-cs"/>
              </a:defRPr>
            </a:lvl4pPr>
            <a:lvl5pPr marL="1828800" indent="0" algn="ctr" rtl="0" eaLnBrk="1" latinLnBrk="0" hangingPunct="1">
              <a:lnSpc>
                <a:spcPct val="100000"/>
              </a:lnSpc>
              <a:spcBef>
                <a:spcPct val="20000"/>
              </a:spcBef>
              <a:buClr>
                <a:schemeClr val="accent4"/>
              </a:buClr>
              <a:buFont typeface="Wingdings 2" panose="05020102010507070707"/>
              <a:buNone/>
              <a:defRPr kumimoji="0" sz="2000" kern="1200">
                <a:solidFill>
                  <a:schemeClr val="tx1"/>
                </a:solidFill>
                <a:latin typeface="+mn-lt"/>
                <a:ea typeface="+mn-ea"/>
                <a:cs typeface="+mn-cs"/>
              </a:defRPr>
            </a:lvl5pPr>
            <a:lvl6pPr marL="2286000" indent="0" algn="ctr" rtl="0" eaLnBrk="1" latinLnBrk="0" hangingPunct="1">
              <a:lnSpc>
                <a:spcPct val="100000"/>
              </a:lnSpc>
              <a:spcBef>
                <a:spcPct val="20000"/>
              </a:spcBef>
              <a:buClr>
                <a:schemeClr val="accent5"/>
              </a:buClr>
              <a:buFont typeface="Wingdings 2" panose="05020102010507070707"/>
              <a:buNone/>
              <a:defRPr kumimoji="0" sz="2000" kern="1200">
                <a:solidFill>
                  <a:schemeClr val="tx1"/>
                </a:solidFill>
                <a:latin typeface="+mn-lt"/>
                <a:ea typeface="+mn-ea"/>
                <a:cs typeface="+mn-cs"/>
              </a:defRPr>
            </a:lvl6pPr>
            <a:lvl7pPr marL="27432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7pPr>
            <a:lvl8pPr marL="32004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8pPr>
            <a:lvl9pPr marL="36576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9pPr>
          </a:lstStyle>
          <a:p>
            <a:pPr marL="0" algn="just"/>
            <a:r>
              <a:rPr lang="en-US" sz="4000" dirty="0">
                <a:latin typeface="Times New Roman" panose="02020603050405020304" pitchFamily="18" charset="0"/>
                <a:cs typeface="Times New Roman" panose="02020603050405020304" pitchFamily="18" charset="0"/>
              </a:rPr>
              <a:t>-</a:t>
            </a:r>
            <a:r>
              <a:rPr lang="vi-VN"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Tài</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khoản</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loại</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nợ</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phải</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trả</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Ký</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hiệu</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đầu</a:t>
            </a:r>
            <a:r>
              <a:rPr lang="en-US" sz="4000" dirty="0" smtClean="0">
                <a:latin typeface="Times New Roman" panose="02020603050405020304" pitchFamily="18" charset="0"/>
                <a:cs typeface="Times New Roman" panose="02020603050405020304" pitchFamily="18" charset="0"/>
              </a:rPr>
              <a:t> 3</a:t>
            </a:r>
            <a:endParaRPr lang="en-US" sz="4000" dirty="0">
              <a:latin typeface="Times New Roman" panose="02020603050405020304" pitchFamily="18" charset="0"/>
              <a:cs typeface="Times New Roman" panose="02020603050405020304" pitchFamily="18" charset="0"/>
            </a:endParaRPr>
          </a:p>
        </p:txBody>
      </p:sp>
      <p:sp>
        <p:nvSpPr>
          <p:cNvPr id="8" name="Content Placeholder 2"/>
          <p:cNvSpPr txBox="1"/>
          <p:nvPr/>
        </p:nvSpPr>
        <p:spPr>
          <a:xfrm>
            <a:off x="1109730" y="3474076"/>
            <a:ext cx="8153400" cy="1143000"/>
          </a:xfrm>
          <a:prstGeom prst="rect">
            <a:avLst/>
          </a:prstGeom>
        </p:spPr>
        <p:txBody>
          <a:bodyPr tIns="0">
            <a:normAutofit lnSpcReduction="10000"/>
          </a:bodyPr>
          <a:lstStyle>
            <a:lvl1pPr marL="27305" indent="0" algn="l" rtl="0" eaLnBrk="1" latinLnBrk="0" hangingPunct="1">
              <a:lnSpc>
                <a:spcPct val="100000"/>
              </a:lnSpc>
              <a:spcBef>
                <a:spcPts val="600"/>
              </a:spcBef>
              <a:buClr>
                <a:schemeClr val="accent1"/>
              </a:buClr>
              <a:buSzPct val="80000"/>
              <a:buFont typeface="Wingdings 2" panose="05020102010507070707"/>
              <a:buNone/>
              <a:defRPr kumimoji="0" sz="2600" kern="1200">
                <a:solidFill>
                  <a:schemeClr val="tx2">
                    <a:shade val="30000"/>
                    <a:satMod val="150000"/>
                  </a:schemeClr>
                </a:solidFill>
                <a:latin typeface="+mn-lt"/>
                <a:ea typeface="+mn-ea"/>
                <a:cs typeface="+mn-cs"/>
              </a:defRPr>
            </a:lvl1pPr>
            <a:lvl2pPr marL="457200" indent="0" algn="ctr" rtl="0" eaLnBrk="1" latinLnBrk="0" hangingPunct="1">
              <a:lnSpc>
                <a:spcPct val="100000"/>
              </a:lnSpc>
              <a:spcBef>
                <a:spcPts val="550"/>
              </a:spcBef>
              <a:buClr>
                <a:schemeClr val="accent1"/>
              </a:buClr>
              <a:buFont typeface="Verdana" panose="020B0604030504040204"/>
              <a:buNone/>
              <a:defRPr kumimoji="0" sz="2800" kern="1200">
                <a:solidFill>
                  <a:schemeClr val="tx1"/>
                </a:solidFill>
                <a:latin typeface="+mn-lt"/>
                <a:ea typeface="+mn-ea"/>
                <a:cs typeface="+mn-cs"/>
              </a:defRPr>
            </a:lvl2pPr>
            <a:lvl3pPr marL="914400" indent="0" algn="ctr" rtl="0" eaLnBrk="1" latinLnBrk="0" hangingPunct="1">
              <a:lnSpc>
                <a:spcPct val="100000"/>
              </a:lnSpc>
              <a:spcBef>
                <a:spcPct val="20000"/>
              </a:spcBef>
              <a:buClr>
                <a:schemeClr val="accent2"/>
              </a:buClr>
              <a:buFont typeface="Wingdings 2" panose="05020102010507070707"/>
              <a:buNone/>
              <a:defRPr kumimoji="0" sz="2400" kern="1200">
                <a:solidFill>
                  <a:schemeClr val="tx1"/>
                </a:solidFill>
                <a:latin typeface="+mn-lt"/>
                <a:ea typeface="+mn-ea"/>
                <a:cs typeface="+mn-cs"/>
              </a:defRPr>
            </a:lvl3pPr>
            <a:lvl4pPr marL="1371600" indent="0" algn="ctr" rtl="0" eaLnBrk="1" latinLnBrk="0" hangingPunct="1">
              <a:lnSpc>
                <a:spcPct val="100000"/>
              </a:lnSpc>
              <a:spcBef>
                <a:spcPct val="20000"/>
              </a:spcBef>
              <a:buClr>
                <a:schemeClr val="accent3"/>
              </a:buClr>
              <a:buFont typeface="Wingdings 2" panose="05020102010507070707"/>
              <a:buNone/>
              <a:defRPr kumimoji="0" sz="2000" kern="1200">
                <a:solidFill>
                  <a:schemeClr val="tx1"/>
                </a:solidFill>
                <a:latin typeface="+mn-lt"/>
                <a:ea typeface="+mn-ea"/>
                <a:cs typeface="+mn-cs"/>
              </a:defRPr>
            </a:lvl4pPr>
            <a:lvl5pPr marL="1828800" indent="0" algn="ctr" rtl="0" eaLnBrk="1" latinLnBrk="0" hangingPunct="1">
              <a:lnSpc>
                <a:spcPct val="100000"/>
              </a:lnSpc>
              <a:spcBef>
                <a:spcPct val="20000"/>
              </a:spcBef>
              <a:buClr>
                <a:schemeClr val="accent4"/>
              </a:buClr>
              <a:buFont typeface="Wingdings 2" panose="05020102010507070707"/>
              <a:buNone/>
              <a:defRPr kumimoji="0" sz="2000" kern="1200">
                <a:solidFill>
                  <a:schemeClr val="tx1"/>
                </a:solidFill>
                <a:latin typeface="+mn-lt"/>
                <a:ea typeface="+mn-ea"/>
                <a:cs typeface="+mn-cs"/>
              </a:defRPr>
            </a:lvl5pPr>
            <a:lvl6pPr marL="2286000" indent="0" algn="ctr" rtl="0" eaLnBrk="1" latinLnBrk="0" hangingPunct="1">
              <a:lnSpc>
                <a:spcPct val="100000"/>
              </a:lnSpc>
              <a:spcBef>
                <a:spcPct val="20000"/>
              </a:spcBef>
              <a:buClr>
                <a:schemeClr val="accent5"/>
              </a:buClr>
              <a:buFont typeface="Wingdings 2" panose="05020102010507070707"/>
              <a:buNone/>
              <a:defRPr kumimoji="0" sz="2000" kern="1200">
                <a:solidFill>
                  <a:schemeClr val="tx1"/>
                </a:solidFill>
                <a:latin typeface="+mn-lt"/>
                <a:ea typeface="+mn-ea"/>
                <a:cs typeface="+mn-cs"/>
              </a:defRPr>
            </a:lvl6pPr>
            <a:lvl7pPr marL="27432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7pPr>
            <a:lvl8pPr marL="32004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8pPr>
            <a:lvl9pPr marL="36576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9pPr>
          </a:lstStyle>
          <a:p>
            <a:pPr marL="0" algn="just"/>
            <a:r>
              <a:rPr lang="en-US" sz="4000" dirty="0">
                <a:latin typeface="Times New Roman" panose="02020603050405020304" pitchFamily="18" charset="0"/>
                <a:cs typeface="Times New Roman" panose="02020603050405020304" pitchFamily="18" charset="0"/>
              </a:rPr>
              <a:t>-</a:t>
            </a:r>
            <a:r>
              <a:rPr lang="vi-VN"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Tài</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khoản</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loại</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vốn</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chủ</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sở</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hữu</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Ký</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hiệu</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đầu</a:t>
            </a:r>
            <a:r>
              <a:rPr lang="en-US" sz="4000" dirty="0" smtClean="0">
                <a:latin typeface="Times New Roman" panose="02020603050405020304" pitchFamily="18" charset="0"/>
                <a:cs typeface="Times New Roman" panose="02020603050405020304" pitchFamily="18" charset="0"/>
              </a:rPr>
              <a:t> 4</a:t>
            </a:r>
            <a:endParaRPr lang="en-US" sz="4000" dirty="0">
              <a:latin typeface="Times New Roman" panose="02020603050405020304" pitchFamily="18" charset="0"/>
              <a:cs typeface="Times New Roman" panose="02020603050405020304" pitchFamily="18" charset="0"/>
            </a:endParaRPr>
          </a:p>
        </p:txBody>
      </p:sp>
      <p:sp>
        <p:nvSpPr>
          <p:cNvPr id="9" name="Content Placeholder 2"/>
          <p:cNvSpPr txBox="1"/>
          <p:nvPr/>
        </p:nvSpPr>
        <p:spPr>
          <a:xfrm>
            <a:off x="990600" y="4617076"/>
            <a:ext cx="8153400" cy="1143000"/>
          </a:xfrm>
          <a:prstGeom prst="rect">
            <a:avLst/>
          </a:prstGeom>
        </p:spPr>
        <p:txBody>
          <a:bodyPr tIns="0">
            <a:normAutofit lnSpcReduction="10000"/>
          </a:bodyPr>
          <a:lstStyle>
            <a:lvl1pPr marL="27305" indent="0" algn="l" rtl="0" eaLnBrk="1" latinLnBrk="0" hangingPunct="1">
              <a:lnSpc>
                <a:spcPct val="100000"/>
              </a:lnSpc>
              <a:spcBef>
                <a:spcPts val="600"/>
              </a:spcBef>
              <a:buClr>
                <a:schemeClr val="accent1"/>
              </a:buClr>
              <a:buSzPct val="80000"/>
              <a:buFont typeface="Wingdings 2" panose="05020102010507070707"/>
              <a:buNone/>
              <a:defRPr kumimoji="0" sz="2600" kern="1200">
                <a:solidFill>
                  <a:schemeClr val="tx2">
                    <a:shade val="30000"/>
                    <a:satMod val="150000"/>
                  </a:schemeClr>
                </a:solidFill>
                <a:latin typeface="+mn-lt"/>
                <a:ea typeface="+mn-ea"/>
                <a:cs typeface="+mn-cs"/>
              </a:defRPr>
            </a:lvl1pPr>
            <a:lvl2pPr marL="457200" indent="0" algn="ctr" rtl="0" eaLnBrk="1" latinLnBrk="0" hangingPunct="1">
              <a:lnSpc>
                <a:spcPct val="100000"/>
              </a:lnSpc>
              <a:spcBef>
                <a:spcPts val="550"/>
              </a:spcBef>
              <a:buClr>
                <a:schemeClr val="accent1"/>
              </a:buClr>
              <a:buFont typeface="Verdana" panose="020B0604030504040204"/>
              <a:buNone/>
              <a:defRPr kumimoji="0" sz="2800" kern="1200">
                <a:solidFill>
                  <a:schemeClr val="tx1"/>
                </a:solidFill>
                <a:latin typeface="+mn-lt"/>
                <a:ea typeface="+mn-ea"/>
                <a:cs typeface="+mn-cs"/>
              </a:defRPr>
            </a:lvl2pPr>
            <a:lvl3pPr marL="914400" indent="0" algn="ctr" rtl="0" eaLnBrk="1" latinLnBrk="0" hangingPunct="1">
              <a:lnSpc>
                <a:spcPct val="100000"/>
              </a:lnSpc>
              <a:spcBef>
                <a:spcPct val="20000"/>
              </a:spcBef>
              <a:buClr>
                <a:schemeClr val="accent2"/>
              </a:buClr>
              <a:buFont typeface="Wingdings 2" panose="05020102010507070707"/>
              <a:buNone/>
              <a:defRPr kumimoji="0" sz="2400" kern="1200">
                <a:solidFill>
                  <a:schemeClr val="tx1"/>
                </a:solidFill>
                <a:latin typeface="+mn-lt"/>
                <a:ea typeface="+mn-ea"/>
                <a:cs typeface="+mn-cs"/>
              </a:defRPr>
            </a:lvl3pPr>
            <a:lvl4pPr marL="1371600" indent="0" algn="ctr" rtl="0" eaLnBrk="1" latinLnBrk="0" hangingPunct="1">
              <a:lnSpc>
                <a:spcPct val="100000"/>
              </a:lnSpc>
              <a:spcBef>
                <a:spcPct val="20000"/>
              </a:spcBef>
              <a:buClr>
                <a:schemeClr val="accent3"/>
              </a:buClr>
              <a:buFont typeface="Wingdings 2" panose="05020102010507070707"/>
              <a:buNone/>
              <a:defRPr kumimoji="0" sz="2000" kern="1200">
                <a:solidFill>
                  <a:schemeClr val="tx1"/>
                </a:solidFill>
                <a:latin typeface="+mn-lt"/>
                <a:ea typeface="+mn-ea"/>
                <a:cs typeface="+mn-cs"/>
              </a:defRPr>
            </a:lvl4pPr>
            <a:lvl5pPr marL="1828800" indent="0" algn="ctr" rtl="0" eaLnBrk="1" latinLnBrk="0" hangingPunct="1">
              <a:lnSpc>
                <a:spcPct val="100000"/>
              </a:lnSpc>
              <a:spcBef>
                <a:spcPct val="20000"/>
              </a:spcBef>
              <a:buClr>
                <a:schemeClr val="accent4"/>
              </a:buClr>
              <a:buFont typeface="Wingdings 2" panose="05020102010507070707"/>
              <a:buNone/>
              <a:defRPr kumimoji="0" sz="2000" kern="1200">
                <a:solidFill>
                  <a:schemeClr val="tx1"/>
                </a:solidFill>
                <a:latin typeface="+mn-lt"/>
                <a:ea typeface="+mn-ea"/>
                <a:cs typeface="+mn-cs"/>
              </a:defRPr>
            </a:lvl5pPr>
            <a:lvl6pPr marL="2286000" indent="0" algn="ctr" rtl="0" eaLnBrk="1" latinLnBrk="0" hangingPunct="1">
              <a:lnSpc>
                <a:spcPct val="100000"/>
              </a:lnSpc>
              <a:spcBef>
                <a:spcPct val="20000"/>
              </a:spcBef>
              <a:buClr>
                <a:schemeClr val="accent5"/>
              </a:buClr>
              <a:buFont typeface="Wingdings 2" panose="05020102010507070707"/>
              <a:buNone/>
              <a:defRPr kumimoji="0" sz="2000" kern="1200">
                <a:solidFill>
                  <a:schemeClr val="tx1"/>
                </a:solidFill>
                <a:latin typeface="+mn-lt"/>
                <a:ea typeface="+mn-ea"/>
                <a:cs typeface="+mn-cs"/>
              </a:defRPr>
            </a:lvl6pPr>
            <a:lvl7pPr marL="27432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7pPr>
            <a:lvl8pPr marL="32004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8pPr>
            <a:lvl9pPr marL="36576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9pPr>
          </a:lstStyle>
          <a:p>
            <a:pPr marL="0" algn="just"/>
            <a:r>
              <a:rPr lang="en-US" sz="4000" dirty="0">
                <a:latin typeface="Times New Roman" panose="02020603050405020304" pitchFamily="18" charset="0"/>
                <a:cs typeface="Times New Roman" panose="02020603050405020304" pitchFamily="18" charset="0"/>
              </a:rPr>
              <a:t>-</a:t>
            </a:r>
            <a:r>
              <a:rPr lang="vi-VN"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Tài</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khoản</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loại</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doanh</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thu</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Ký</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hiệu</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đầu</a:t>
            </a:r>
            <a:r>
              <a:rPr lang="en-US" sz="4000" dirty="0" smtClean="0">
                <a:latin typeface="Times New Roman" panose="02020603050405020304" pitchFamily="18" charset="0"/>
                <a:cs typeface="Times New Roman" panose="02020603050405020304" pitchFamily="18" charset="0"/>
              </a:rPr>
              <a:t> 5</a:t>
            </a:r>
            <a:endParaRPr lang="en-US" sz="4000" dirty="0">
              <a:latin typeface="Times New Roman" panose="02020603050405020304" pitchFamily="18" charset="0"/>
              <a:cs typeface="Times New Roman" panose="02020603050405020304" pitchFamily="18" charset="0"/>
            </a:endParaRPr>
          </a:p>
        </p:txBody>
      </p:sp>
      <p:sp>
        <p:nvSpPr>
          <p:cNvPr id="10" name="Content Placeholder 2"/>
          <p:cNvSpPr txBox="1"/>
          <p:nvPr/>
        </p:nvSpPr>
        <p:spPr>
          <a:xfrm>
            <a:off x="990600" y="5791200"/>
            <a:ext cx="8153400" cy="838200"/>
          </a:xfrm>
          <a:prstGeom prst="rect">
            <a:avLst/>
          </a:prstGeom>
        </p:spPr>
        <p:txBody>
          <a:bodyPr tIns="0">
            <a:normAutofit/>
          </a:bodyPr>
          <a:lstStyle>
            <a:lvl1pPr marL="27305" indent="0" algn="l" rtl="0" eaLnBrk="1" latinLnBrk="0" hangingPunct="1">
              <a:lnSpc>
                <a:spcPct val="100000"/>
              </a:lnSpc>
              <a:spcBef>
                <a:spcPts val="600"/>
              </a:spcBef>
              <a:buClr>
                <a:schemeClr val="accent1"/>
              </a:buClr>
              <a:buSzPct val="80000"/>
              <a:buFont typeface="Wingdings 2" panose="05020102010507070707"/>
              <a:buNone/>
              <a:defRPr kumimoji="0" sz="2600" kern="1200">
                <a:solidFill>
                  <a:schemeClr val="tx2">
                    <a:shade val="30000"/>
                    <a:satMod val="150000"/>
                  </a:schemeClr>
                </a:solidFill>
                <a:latin typeface="+mn-lt"/>
                <a:ea typeface="+mn-ea"/>
                <a:cs typeface="+mn-cs"/>
              </a:defRPr>
            </a:lvl1pPr>
            <a:lvl2pPr marL="457200" indent="0" algn="ctr" rtl="0" eaLnBrk="1" latinLnBrk="0" hangingPunct="1">
              <a:lnSpc>
                <a:spcPct val="100000"/>
              </a:lnSpc>
              <a:spcBef>
                <a:spcPts val="550"/>
              </a:spcBef>
              <a:buClr>
                <a:schemeClr val="accent1"/>
              </a:buClr>
              <a:buFont typeface="Verdana" panose="020B0604030504040204"/>
              <a:buNone/>
              <a:defRPr kumimoji="0" sz="2800" kern="1200">
                <a:solidFill>
                  <a:schemeClr val="tx1"/>
                </a:solidFill>
                <a:latin typeface="+mn-lt"/>
                <a:ea typeface="+mn-ea"/>
                <a:cs typeface="+mn-cs"/>
              </a:defRPr>
            </a:lvl2pPr>
            <a:lvl3pPr marL="914400" indent="0" algn="ctr" rtl="0" eaLnBrk="1" latinLnBrk="0" hangingPunct="1">
              <a:lnSpc>
                <a:spcPct val="100000"/>
              </a:lnSpc>
              <a:spcBef>
                <a:spcPct val="20000"/>
              </a:spcBef>
              <a:buClr>
                <a:schemeClr val="accent2"/>
              </a:buClr>
              <a:buFont typeface="Wingdings 2" panose="05020102010507070707"/>
              <a:buNone/>
              <a:defRPr kumimoji="0" sz="2400" kern="1200">
                <a:solidFill>
                  <a:schemeClr val="tx1"/>
                </a:solidFill>
                <a:latin typeface="+mn-lt"/>
                <a:ea typeface="+mn-ea"/>
                <a:cs typeface="+mn-cs"/>
              </a:defRPr>
            </a:lvl3pPr>
            <a:lvl4pPr marL="1371600" indent="0" algn="ctr" rtl="0" eaLnBrk="1" latinLnBrk="0" hangingPunct="1">
              <a:lnSpc>
                <a:spcPct val="100000"/>
              </a:lnSpc>
              <a:spcBef>
                <a:spcPct val="20000"/>
              </a:spcBef>
              <a:buClr>
                <a:schemeClr val="accent3"/>
              </a:buClr>
              <a:buFont typeface="Wingdings 2" panose="05020102010507070707"/>
              <a:buNone/>
              <a:defRPr kumimoji="0" sz="2000" kern="1200">
                <a:solidFill>
                  <a:schemeClr val="tx1"/>
                </a:solidFill>
                <a:latin typeface="+mn-lt"/>
                <a:ea typeface="+mn-ea"/>
                <a:cs typeface="+mn-cs"/>
              </a:defRPr>
            </a:lvl4pPr>
            <a:lvl5pPr marL="1828800" indent="0" algn="ctr" rtl="0" eaLnBrk="1" latinLnBrk="0" hangingPunct="1">
              <a:lnSpc>
                <a:spcPct val="100000"/>
              </a:lnSpc>
              <a:spcBef>
                <a:spcPct val="20000"/>
              </a:spcBef>
              <a:buClr>
                <a:schemeClr val="accent4"/>
              </a:buClr>
              <a:buFont typeface="Wingdings 2" panose="05020102010507070707"/>
              <a:buNone/>
              <a:defRPr kumimoji="0" sz="2000" kern="1200">
                <a:solidFill>
                  <a:schemeClr val="tx1"/>
                </a:solidFill>
                <a:latin typeface="+mn-lt"/>
                <a:ea typeface="+mn-ea"/>
                <a:cs typeface="+mn-cs"/>
              </a:defRPr>
            </a:lvl5pPr>
            <a:lvl6pPr marL="2286000" indent="0" algn="ctr" rtl="0" eaLnBrk="1" latinLnBrk="0" hangingPunct="1">
              <a:lnSpc>
                <a:spcPct val="100000"/>
              </a:lnSpc>
              <a:spcBef>
                <a:spcPct val="20000"/>
              </a:spcBef>
              <a:buClr>
                <a:schemeClr val="accent5"/>
              </a:buClr>
              <a:buFont typeface="Wingdings 2" panose="05020102010507070707"/>
              <a:buNone/>
              <a:defRPr kumimoji="0" sz="2000" kern="1200">
                <a:solidFill>
                  <a:schemeClr val="tx1"/>
                </a:solidFill>
                <a:latin typeface="+mn-lt"/>
                <a:ea typeface="+mn-ea"/>
                <a:cs typeface="+mn-cs"/>
              </a:defRPr>
            </a:lvl6pPr>
            <a:lvl7pPr marL="27432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7pPr>
            <a:lvl8pPr marL="32004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8pPr>
            <a:lvl9pPr marL="36576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9pPr>
          </a:lstStyle>
          <a:p>
            <a:pPr marL="0" algn="just"/>
            <a:r>
              <a:rPr lang="en-US" sz="4000" dirty="0">
                <a:latin typeface="Times New Roman" panose="02020603050405020304" pitchFamily="18" charset="0"/>
                <a:cs typeface="Times New Roman" panose="02020603050405020304" pitchFamily="18" charset="0"/>
              </a:rPr>
              <a:t>-</a:t>
            </a:r>
            <a:r>
              <a:rPr lang="vi-VN"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Tài</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khoản</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loại</a:t>
            </a:r>
            <a:r>
              <a:rPr lang="en-US" sz="4000" dirty="0" smtClean="0">
                <a:latin typeface="Times New Roman" panose="02020603050405020304" pitchFamily="18" charset="0"/>
                <a:cs typeface="Times New Roman" panose="02020603050405020304" pitchFamily="18" charset="0"/>
              </a:rPr>
              <a:t> chi </a:t>
            </a:r>
            <a:r>
              <a:rPr lang="en-US" sz="4000" dirty="0" err="1" smtClean="0">
                <a:latin typeface="Times New Roman" panose="02020603050405020304" pitchFamily="18" charset="0"/>
                <a:cs typeface="Times New Roman" panose="02020603050405020304" pitchFamily="18" charset="0"/>
              </a:rPr>
              <a:t>phí</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Ký</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hiệu</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đầu</a:t>
            </a:r>
            <a:r>
              <a:rPr lang="en-US" sz="4000" dirty="0" smtClean="0">
                <a:latin typeface="Times New Roman" panose="02020603050405020304" pitchFamily="18" charset="0"/>
                <a:cs typeface="Times New Roman" panose="02020603050405020304" pitchFamily="18" charset="0"/>
              </a:rPr>
              <a:t> 6</a:t>
            </a:r>
            <a:endParaRPr lang="en-US" sz="40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arn(inVertical)">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p:nvPr/>
        </p:nvSpPr>
        <p:spPr>
          <a:xfrm>
            <a:off x="990600" y="228600"/>
            <a:ext cx="8153400" cy="1143000"/>
          </a:xfrm>
          <a:prstGeom prst="rect">
            <a:avLst/>
          </a:prstGeom>
        </p:spPr>
        <p:txBody>
          <a:bodyPr tIns="0">
            <a:normAutofit lnSpcReduction="10000"/>
          </a:bodyPr>
          <a:lstStyle>
            <a:lvl1pPr marL="27305" indent="0" algn="l" rtl="0" eaLnBrk="1" latinLnBrk="0" hangingPunct="1">
              <a:lnSpc>
                <a:spcPct val="100000"/>
              </a:lnSpc>
              <a:spcBef>
                <a:spcPts val="600"/>
              </a:spcBef>
              <a:buClr>
                <a:schemeClr val="accent1"/>
              </a:buClr>
              <a:buSzPct val="80000"/>
              <a:buFont typeface="Wingdings 2" panose="05020102010507070707"/>
              <a:buNone/>
              <a:defRPr kumimoji="0" sz="2600" kern="1200">
                <a:solidFill>
                  <a:schemeClr val="tx2">
                    <a:shade val="30000"/>
                    <a:satMod val="150000"/>
                  </a:schemeClr>
                </a:solidFill>
                <a:latin typeface="+mn-lt"/>
                <a:ea typeface="+mn-ea"/>
                <a:cs typeface="+mn-cs"/>
              </a:defRPr>
            </a:lvl1pPr>
            <a:lvl2pPr marL="457200" indent="0" algn="ctr" rtl="0" eaLnBrk="1" latinLnBrk="0" hangingPunct="1">
              <a:lnSpc>
                <a:spcPct val="100000"/>
              </a:lnSpc>
              <a:spcBef>
                <a:spcPts val="550"/>
              </a:spcBef>
              <a:buClr>
                <a:schemeClr val="accent1"/>
              </a:buClr>
              <a:buFont typeface="Verdana" panose="020B0604030504040204"/>
              <a:buNone/>
              <a:defRPr kumimoji="0" sz="2800" kern="1200">
                <a:solidFill>
                  <a:schemeClr val="tx1"/>
                </a:solidFill>
                <a:latin typeface="+mn-lt"/>
                <a:ea typeface="+mn-ea"/>
                <a:cs typeface="+mn-cs"/>
              </a:defRPr>
            </a:lvl2pPr>
            <a:lvl3pPr marL="914400" indent="0" algn="ctr" rtl="0" eaLnBrk="1" latinLnBrk="0" hangingPunct="1">
              <a:lnSpc>
                <a:spcPct val="100000"/>
              </a:lnSpc>
              <a:spcBef>
                <a:spcPct val="20000"/>
              </a:spcBef>
              <a:buClr>
                <a:schemeClr val="accent2"/>
              </a:buClr>
              <a:buFont typeface="Wingdings 2" panose="05020102010507070707"/>
              <a:buNone/>
              <a:defRPr kumimoji="0" sz="2400" kern="1200">
                <a:solidFill>
                  <a:schemeClr val="tx1"/>
                </a:solidFill>
                <a:latin typeface="+mn-lt"/>
                <a:ea typeface="+mn-ea"/>
                <a:cs typeface="+mn-cs"/>
              </a:defRPr>
            </a:lvl3pPr>
            <a:lvl4pPr marL="1371600" indent="0" algn="ctr" rtl="0" eaLnBrk="1" latinLnBrk="0" hangingPunct="1">
              <a:lnSpc>
                <a:spcPct val="100000"/>
              </a:lnSpc>
              <a:spcBef>
                <a:spcPct val="20000"/>
              </a:spcBef>
              <a:buClr>
                <a:schemeClr val="accent3"/>
              </a:buClr>
              <a:buFont typeface="Wingdings 2" panose="05020102010507070707"/>
              <a:buNone/>
              <a:defRPr kumimoji="0" sz="2000" kern="1200">
                <a:solidFill>
                  <a:schemeClr val="tx1"/>
                </a:solidFill>
                <a:latin typeface="+mn-lt"/>
                <a:ea typeface="+mn-ea"/>
                <a:cs typeface="+mn-cs"/>
              </a:defRPr>
            </a:lvl4pPr>
            <a:lvl5pPr marL="1828800" indent="0" algn="ctr" rtl="0" eaLnBrk="1" latinLnBrk="0" hangingPunct="1">
              <a:lnSpc>
                <a:spcPct val="100000"/>
              </a:lnSpc>
              <a:spcBef>
                <a:spcPct val="20000"/>
              </a:spcBef>
              <a:buClr>
                <a:schemeClr val="accent4"/>
              </a:buClr>
              <a:buFont typeface="Wingdings 2" panose="05020102010507070707"/>
              <a:buNone/>
              <a:defRPr kumimoji="0" sz="2000" kern="1200">
                <a:solidFill>
                  <a:schemeClr val="tx1"/>
                </a:solidFill>
                <a:latin typeface="+mn-lt"/>
                <a:ea typeface="+mn-ea"/>
                <a:cs typeface="+mn-cs"/>
              </a:defRPr>
            </a:lvl5pPr>
            <a:lvl6pPr marL="2286000" indent="0" algn="ctr" rtl="0" eaLnBrk="1" latinLnBrk="0" hangingPunct="1">
              <a:lnSpc>
                <a:spcPct val="100000"/>
              </a:lnSpc>
              <a:spcBef>
                <a:spcPct val="20000"/>
              </a:spcBef>
              <a:buClr>
                <a:schemeClr val="accent5"/>
              </a:buClr>
              <a:buFont typeface="Wingdings 2" panose="05020102010507070707"/>
              <a:buNone/>
              <a:defRPr kumimoji="0" sz="2000" kern="1200">
                <a:solidFill>
                  <a:schemeClr val="tx1"/>
                </a:solidFill>
                <a:latin typeface="+mn-lt"/>
                <a:ea typeface="+mn-ea"/>
                <a:cs typeface="+mn-cs"/>
              </a:defRPr>
            </a:lvl6pPr>
            <a:lvl7pPr marL="27432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7pPr>
            <a:lvl8pPr marL="32004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8pPr>
            <a:lvl9pPr marL="36576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9pPr>
          </a:lstStyle>
          <a:p>
            <a:pPr marL="0" algn="just"/>
            <a:r>
              <a:rPr lang="en-US" sz="4000" dirty="0">
                <a:latin typeface="Times New Roman" panose="02020603050405020304" pitchFamily="18" charset="0"/>
                <a:cs typeface="Times New Roman" panose="02020603050405020304" pitchFamily="18" charset="0"/>
              </a:rPr>
              <a:t>-</a:t>
            </a:r>
            <a:r>
              <a:rPr lang="vi-VN"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Tài</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khoản</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loại</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thu</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nhập</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khác</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Ký</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hiệu</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đầu</a:t>
            </a:r>
            <a:r>
              <a:rPr lang="en-US" sz="4000" dirty="0" smtClean="0">
                <a:latin typeface="Times New Roman" panose="02020603050405020304" pitchFamily="18" charset="0"/>
                <a:cs typeface="Times New Roman" panose="02020603050405020304" pitchFamily="18" charset="0"/>
              </a:rPr>
              <a:t> 7</a:t>
            </a:r>
            <a:endParaRPr lang="en-US" sz="4000" dirty="0">
              <a:latin typeface="Times New Roman" panose="02020603050405020304" pitchFamily="18" charset="0"/>
              <a:cs typeface="Times New Roman" panose="02020603050405020304" pitchFamily="18" charset="0"/>
            </a:endParaRPr>
          </a:p>
        </p:txBody>
      </p:sp>
      <p:sp>
        <p:nvSpPr>
          <p:cNvPr id="7" name="Content Placeholder 2"/>
          <p:cNvSpPr txBox="1"/>
          <p:nvPr/>
        </p:nvSpPr>
        <p:spPr>
          <a:xfrm>
            <a:off x="1066800" y="1524000"/>
            <a:ext cx="8153400" cy="1143000"/>
          </a:xfrm>
          <a:prstGeom prst="rect">
            <a:avLst/>
          </a:prstGeom>
        </p:spPr>
        <p:txBody>
          <a:bodyPr tIns="0">
            <a:normAutofit lnSpcReduction="10000"/>
          </a:bodyPr>
          <a:lstStyle>
            <a:lvl1pPr marL="27305" indent="0" algn="l" rtl="0" eaLnBrk="1" latinLnBrk="0" hangingPunct="1">
              <a:lnSpc>
                <a:spcPct val="100000"/>
              </a:lnSpc>
              <a:spcBef>
                <a:spcPts val="600"/>
              </a:spcBef>
              <a:buClr>
                <a:schemeClr val="accent1"/>
              </a:buClr>
              <a:buSzPct val="80000"/>
              <a:buFont typeface="Wingdings 2" panose="05020102010507070707"/>
              <a:buNone/>
              <a:defRPr kumimoji="0" sz="2600" kern="1200">
                <a:solidFill>
                  <a:schemeClr val="tx2">
                    <a:shade val="30000"/>
                    <a:satMod val="150000"/>
                  </a:schemeClr>
                </a:solidFill>
                <a:latin typeface="+mn-lt"/>
                <a:ea typeface="+mn-ea"/>
                <a:cs typeface="+mn-cs"/>
              </a:defRPr>
            </a:lvl1pPr>
            <a:lvl2pPr marL="457200" indent="0" algn="ctr" rtl="0" eaLnBrk="1" latinLnBrk="0" hangingPunct="1">
              <a:lnSpc>
                <a:spcPct val="100000"/>
              </a:lnSpc>
              <a:spcBef>
                <a:spcPts val="550"/>
              </a:spcBef>
              <a:buClr>
                <a:schemeClr val="accent1"/>
              </a:buClr>
              <a:buFont typeface="Verdana" panose="020B0604030504040204"/>
              <a:buNone/>
              <a:defRPr kumimoji="0" sz="2800" kern="1200">
                <a:solidFill>
                  <a:schemeClr val="tx1"/>
                </a:solidFill>
                <a:latin typeface="+mn-lt"/>
                <a:ea typeface="+mn-ea"/>
                <a:cs typeface="+mn-cs"/>
              </a:defRPr>
            </a:lvl2pPr>
            <a:lvl3pPr marL="914400" indent="0" algn="ctr" rtl="0" eaLnBrk="1" latinLnBrk="0" hangingPunct="1">
              <a:lnSpc>
                <a:spcPct val="100000"/>
              </a:lnSpc>
              <a:spcBef>
                <a:spcPct val="20000"/>
              </a:spcBef>
              <a:buClr>
                <a:schemeClr val="accent2"/>
              </a:buClr>
              <a:buFont typeface="Wingdings 2" panose="05020102010507070707"/>
              <a:buNone/>
              <a:defRPr kumimoji="0" sz="2400" kern="1200">
                <a:solidFill>
                  <a:schemeClr val="tx1"/>
                </a:solidFill>
                <a:latin typeface="+mn-lt"/>
                <a:ea typeface="+mn-ea"/>
                <a:cs typeface="+mn-cs"/>
              </a:defRPr>
            </a:lvl3pPr>
            <a:lvl4pPr marL="1371600" indent="0" algn="ctr" rtl="0" eaLnBrk="1" latinLnBrk="0" hangingPunct="1">
              <a:lnSpc>
                <a:spcPct val="100000"/>
              </a:lnSpc>
              <a:spcBef>
                <a:spcPct val="20000"/>
              </a:spcBef>
              <a:buClr>
                <a:schemeClr val="accent3"/>
              </a:buClr>
              <a:buFont typeface="Wingdings 2" panose="05020102010507070707"/>
              <a:buNone/>
              <a:defRPr kumimoji="0" sz="2000" kern="1200">
                <a:solidFill>
                  <a:schemeClr val="tx1"/>
                </a:solidFill>
                <a:latin typeface="+mn-lt"/>
                <a:ea typeface="+mn-ea"/>
                <a:cs typeface="+mn-cs"/>
              </a:defRPr>
            </a:lvl4pPr>
            <a:lvl5pPr marL="1828800" indent="0" algn="ctr" rtl="0" eaLnBrk="1" latinLnBrk="0" hangingPunct="1">
              <a:lnSpc>
                <a:spcPct val="100000"/>
              </a:lnSpc>
              <a:spcBef>
                <a:spcPct val="20000"/>
              </a:spcBef>
              <a:buClr>
                <a:schemeClr val="accent4"/>
              </a:buClr>
              <a:buFont typeface="Wingdings 2" panose="05020102010507070707"/>
              <a:buNone/>
              <a:defRPr kumimoji="0" sz="2000" kern="1200">
                <a:solidFill>
                  <a:schemeClr val="tx1"/>
                </a:solidFill>
                <a:latin typeface="+mn-lt"/>
                <a:ea typeface="+mn-ea"/>
                <a:cs typeface="+mn-cs"/>
              </a:defRPr>
            </a:lvl5pPr>
            <a:lvl6pPr marL="2286000" indent="0" algn="ctr" rtl="0" eaLnBrk="1" latinLnBrk="0" hangingPunct="1">
              <a:lnSpc>
                <a:spcPct val="100000"/>
              </a:lnSpc>
              <a:spcBef>
                <a:spcPct val="20000"/>
              </a:spcBef>
              <a:buClr>
                <a:schemeClr val="accent5"/>
              </a:buClr>
              <a:buFont typeface="Wingdings 2" panose="05020102010507070707"/>
              <a:buNone/>
              <a:defRPr kumimoji="0" sz="2000" kern="1200">
                <a:solidFill>
                  <a:schemeClr val="tx1"/>
                </a:solidFill>
                <a:latin typeface="+mn-lt"/>
                <a:ea typeface="+mn-ea"/>
                <a:cs typeface="+mn-cs"/>
              </a:defRPr>
            </a:lvl6pPr>
            <a:lvl7pPr marL="27432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7pPr>
            <a:lvl8pPr marL="32004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8pPr>
            <a:lvl9pPr marL="36576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9pPr>
          </a:lstStyle>
          <a:p>
            <a:pPr marL="0" algn="just"/>
            <a:r>
              <a:rPr lang="en-US" sz="4000" dirty="0">
                <a:latin typeface="Times New Roman" panose="02020603050405020304" pitchFamily="18" charset="0"/>
                <a:cs typeface="Times New Roman" panose="02020603050405020304" pitchFamily="18" charset="0"/>
              </a:rPr>
              <a:t>-</a:t>
            </a:r>
            <a:r>
              <a:rPr lang="vi-VN"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Tài</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khoản</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loại</a:t>
            </a:r>
            <a:r>
              <a:rPr lang="en-US" sz="4000" dirty="0" smtClean="0">
                <a:latin typeface="Times New Roman" panose="02020603050405020304" pitchFamily="18" charset="0"/>
                <a:cs typeface="Times New Roman" panose="02020603050405020304" pitchFamily="18" charset="0"/>
              </a:rPr>
              <a:t> chi </a:t>
            </a:r>
            <a:r>
              <a:rPr lang="en-US" sz="4000" dirty="0" err="1" smtClean="0">
                <a:latin typeface="Times New Roman" panose="02020603050405020304" pitchFamily="18" charset="0"/>
                <a:cs typeface="Times New Roman" panose="02020603050405020304" pitchFamily="18" charset="0"/>
              </a:rPr>
              <a:t>phí</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khác</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Ký</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hiệu</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đầu</a:t>
            </a:r>
            <a:r>
              <a:rPr lang="en-US" sz="4000" dirty="0" smtClean="0">
                <a:latin typeface="Times New Roman" panose="02020603050405020304" pitchFamily="18" charset="0"/>
                <a:cs typeface="Times New Roman" panose="02020603050405020304" pitchFamily="18" charset="0"/>
              </a:rPr>
              <a:t> 8</a:t>
            </a:r>
            <a:endParaRPr lang="en-US" sz="4000" dirty="0">
              <a:latin typeface="Times New Roman" panose="02020603050405020304" pitchFamily="18" charset="0"/>
              <a:cs typeface="Times New Roman" panose="02020603050405020304" pitchFamily="18" charset="0"/>
            </a:endParaRPr>
          </a:p>
        </p:txBody>
      </p:sp>
      <p:sp>
        <p:nvSpPr>
          <p:cNvPr id="8" name="Content Placeholder 2"/>
          <p:cNvSpPr txBox="1"/>
          <p:nvPr/>
        </p:nvSpPr>
        <p:spPr>
          <a:xfrm>
            <a:off x="1109730" y="2971800"/>
            <a:ext cx="8153400" cy="1143000"/>
          </a:xfrm>
          <a:prstGeom prst="rect">
            <a:avLst/>
          </a:prstGeom>
        </p:spPr>
        <p:txBody>
          <a:bodyPr tIns="0">
            <a:normAutofit lnSpcReduction="10000"/>
          </a:bodyPr>
          <a:lstStyle>
            <a:lvl1pPr marL="27305" indent="0" algn="l" rtl="0" eaLnBrk="1" latinLnBrk="0" hangingPunct="1">
              <a:lnSpc>
                <a:spcPct val="100000"/>
              </a:lnSpc>
              <a:spcBef>
                <a:spcPts val="600"/>
              </a:spcBef>
              <a:buClr>
                <a:schemeClr val="accent1"/>
              </a:buClr>
              <a:buSzPct val="80000"/>
              <a:buFont typeface="Wingdings 2" panose="05020102010507070707"/>
              <a:buNone/>
              <a:defRPr kumimoji="0" sz="2600" kern="1200">
                <a:solidFill>
                  <a:schemeClr val="tx2">
                    <a:shade val="30000"/>
                    <a:satMod val="150000"/>
                  </a:schemeClr>
                </a:solidFill>
                <a:latin typeface="+mn-lt"/>
                <a:ea typeface="+mn-ea"/>
                <a:cs typeface="+mn-cs"/>
              </a:defRPr>
            </a:lvl1pPr>
            <a:lvl2pPr marL="457200" indent="0" algn="ctr" rtl="0" eaLnBrk="1" latinLnBrk="0" hangingPunct="1">
              <a:lnSpc>
                <a:spcPct val="100000"/>
              </a:lnSpc>
              <a:spcBef>
                <a:spcPts val="550"/>
              </a:spcBef>
              <a:buClr>
                <a:schemeClr val="accent1"/>
              </a:buClr>
              <a:buFont typeface="Verdana" panose="020B0604030504040204"/>
              <a:buNone/>
              <a:defRPr kumimoji="0" sz="2800" kern="1200">
                <a:solidFill>
                  <a:schemeClr val="tx1"/>
                </a:solidFill>
                <a:latin typeface="+mn-lt"/>
                <a:ea typeface="+mn-ea"/>
                <a:cs typeface="+mn-cs"/>
              </a:defRPr>
            </a:lvl2pPr>
            <a:lvl3pPr marL="914400" indent="0" algn="ctr" rtl="0" eaLnBrk="1" latinLnBrk="0" hangingPunct="1">
              <a:lnSpc>
                <a:spcPct val="100000"/>
              </a:lnSpc>
              <a:spcBef>
                <a:spcPct val="20000"/>
              </a:spcBef>
              <a:buClr>
                <a:schemeClr val="accent2"/>
              </a:buClr>
              <a:buFont typeface="Wingdings 2" panose="05020102010507070707"/>
              <a:buNone/>
              <a:defRPr kumimoji="0" sz="2400" kern="1200">
                <a:solidFill>
                  <a:schemeClr val="tx1"/>
                </a:solidFill>
                <a:latin typeface="+mn-lt"/>
                <a:ea typeface="+mn-ea"/>
                <a:cs typeface="+mn-cs"/>
              </a:defRPr>
            </a:lvl3pPr>
            <a:lvl4pPr marL="1371600" indent="0" algn="ctr" rtl="0" eaLnBrk="1" latinLnBrk="0" hangingPunct="1">
              <a:lnSpc>
                <a:spcPct val="100000"/>
              </a:lnSpc>
              <a:spcBef>
                <a:spcPct val="20000"/>
              </a:spcBef>
              <a:buClr>
                <a:schemeClr val="accent3"/>
              </a:buClr>
              <a:buFont typeface="Wingdings 2" panose="05020102010507070707"/>
              <a:buNone/>
              <a:defRPr kumimoji="0" sz="2000" kern="1200">
                <a:solidFill>
                  <a:schemeClr val="tx1"/>
                </a:solidFill>
                <a:latin typeface="+mn-lt"/>
                <a:ea typeface="+mn-ea"/>
                <a:cs typeface="+mn-cs"/>
              </a:defRPr>
            </a:lvl4pPr>
            <a:lvl5pPr marL="1828800" indent="0" algn="ctr" rtl="0" eaLnBrk="1" latinLnBrk="0" hangingPunct="1">
              <a:lnSpc>
                <a:spcPct val="100000"/>
              </a:lnSpc>
              <a:spcBef>
                <a:spcPct val="20000"/>
              </a:spcBef>
              <a:buClr>
                <a:schemeClr val="accent4"/>
              </a:buClr>
              <a:buFont typeface="Wingdings 2" panose="05020102010507070707"/>
              <a:buNone/>
              <a:defRPr kumimoji="0" sz="2000" kern="1200">
                <a:solidFill>
                  <a:schemeClr val="tx1"/>
                </a:solidFill>
                <a:latin typeface="+mn-lt"/>
                <a:ea typeface="+mn-ea"/>
                <a:cs typeface="+mn-cs"/>
              </a:defRPr>
            </a:lvl5pPr>
            <a:lvl6pPr marL="2286000" indent="0" algn="ctr" rtl="0" eaLnBrk="1" latinLnBrk="0" hangingPunct="1">
              <a:lnSpc>
                <a:spcPct val="100000"/>
              </a:lnSpc>
              <a:spcBef>
                <a:spcPct val="20000"/>
              </a:spcBef>
              <a:buClr>
                <a:schemeClr val="accent5"/>
              </a:buClr>
              <a:buFont typeface="Wingdings 2" panose="05020102010507070707"/>
              <a:buNone/>
              <a:defRPr kumimoji="0" sz="2000" kern="1200">
                <a:solidFill>
                  <a:schemeClr val="tx1"/>
                </a:solidFill>
                <a:latin typeface="+mn-lt"/>
                <a:ea typeface="+mn-ea"/>
                <a:cs typeface="+mn-cs"/>
              </a:defRPr>
            </a:lvl6pPr>
            <a:lvl7pPr marL="27432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7pPr>
            <a:lvl8pPr marL="32004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8pPr>
            <a:lvl9pPr marL="36576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9pPr>
          </a:lstStyle>
          <a:p>
            <a:pPr marL="0" algn="just"/>
            <a:r>
              <a:rPr lang="en-US" sz="4000" dirty="0">
                <a:latin typeface="Times New Roman" panose="02020603050405020304" pitchFamily="18" charset="0"/>
                <a:cs typeface="Times New Roman" panose="02020603050405020304" pitchFamily="18" charset="0"/>
              </a:rPr>
              <a:t>-</a:t>
            </a:r>
            <a:r>
              <a:rPr lang="vi-VN"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Tài</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khoản</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loại</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xác</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định</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kết</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quả</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kinh</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doanh</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Ký</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hiệu</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đầu</a:t>
            </a:r>
            <a:r>
              <a:rPr lang="en-US" sz="4000" dirty="0" smtClean="0">
                <a:latin typeface="Times New Roman" panose="02020603050405020304" pitchFamily="18" charset="0"/>
                <a:cs typeface="Times New Roman" panose="02020603050405020304" pitchFamily="18" charset="0"/>
              </a:rPr>
              <a:t> 9</a:t>
            </a:r>
            <a:endParaRPr lang="en-US" sz="4000" dirty="0">
              <a:latin typeface="Times New Roman" panose="02020603050405020304" pitchFamily="18" charset="0"/>
              <a:cs typeface="Times New Roman" panose="02020603050405020304" pitchFamily="18" charset="0"/>
            </a:endParaRPr>
          </a:p>
        </p:txBody>
      </p:sp>
      <p:sp>
        <p:nvSpPr>
          <p:cNvPr id="11" name="Content Placeholder 2"/>
          <p:cNvSpPr txBox="1"/>
          <p:nvPr/>
        </p:nvSpPr>
        <p:spPr>
          <a:xfrm>
            <a:off x="990600" y="4648200"/>
            <a:ext cx="8153400" cy="114300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tIns="0">
            <a:normAutofit/>
          </a:bodyPr>
          <a:lstStyle>
            <a:lvl1pPr marL="27305" indent="0" algn="l" rtl="0" eaLnBrk="1" latinLnBrk="0" hangingPunct="1">
              <a:lnSpc>
                <a:spcPct val="100000"/>
              </a:lnSpc>
              <a:spcBef>
                <a:spcPts val="600"/>
              </a:spcBef>
              <a:buClr>
                <a:schemeClr val="accent1"/>
              </a:buClr>
              <a:buSzPct val="80000"/>
              <a:buFont typeface="Wingdings 2" panose="05020102010507070707"/>
              <a:buNone/>
              <a:defRPr kumimoji="0" sz="2600" kern="1200">
                <a:solidFill>
                  <a:schemeClr val="tx2">
                    <a:shade val="30000"/>
                    <a:satMod val="150000"/>
                  </a:schemeClr>
                </a:solidFill>
                <a:latin typeface="+mn-lt"/>
                <a:ea typeface="+mn-ea"/>
                <a:cs typeface="+mn-cs"/>
              </a:defRPr>
            </a:lvl1pPr>
            <a:lvl2pPr marL="457200" indent="0" algn="ctr" rtl="0" eaLnBrk="1" latinLnBrk="0" hangingPunct="1">
              <a:lnSpc>
                <a:spcPct val="100000"/>
              </a:lnSpc>
              <a:spcBef>
                <a:spcPts val="550"/>
              </a:spcBef>
              <a:buClr>
                <a:schemeClr val="accent1"/>
              </a:buClr>
              <a:buFont typeface="Verdana" panose="020B0604030504040204"/>
              <a:buNone/>
              <a:defRPr kumimoji="0" sz="2800" kern="1200">
                <a:solidFill>
                  <a:schemeClr val="tx1"/>
                </a:solidFill>
                <a:latin typeface="+mn-lt"/>
                <a:ea typeface="+mn-ea"/>
                <a:cs typeface="+mn-cs"/>
              </a:defRPr>
            </a:lvl2pPr>
            <a:lvl3pPr marL="914400" indent="0" algn="ctr" rtl="0" eaLnBrk="1" latinLnBrk="0" hangingPunct="1">
              <a:lnSpc>
                <a:spcPct val="100000"/>
              </a:lnSpc>
              <a:spcBef>
                <a:spcPct val="20000"/>
              </a:spcBef>
              <a:buClr>
                <a:schemeClr val="accent2"/>
              </a:buClr>
              <a:buFont typeface="Wingdings 2" panose="05020102010507070707"/>
              <a:buNone/>
              <a:defRPr kumimoji="0" sz="2400" kern="1200">
                <a:solidFill>
                  <a:schemeClr val="tx1"/>
                </a:solidFill>
                <a:latin typeface="+mn-lt"/>
                <a:ea typeface="+mn-ea"/>
                <a:cs typeface="+mn-cs"/>
              </a:defRPr>
            </a:lvl3pPr>
            <a:lvl4pPr marL="1371600" indent="0" algn="ctr" rtl="0" eaLnBrk="1" latinLnBrk="0" hangingPunct="1">
              <a:lnSpc>
                <a:spcPct val="100000"/>
              </a:lnSpc>
              <a:spcBef>
                <a:spcPct val="20000"/>
              </a:spcBef>
              <a:buClr>
                <a:schemeClr val="accent3"/>
              </a:buClr>
              <a:buFont typeface="Wingdings 2" panose="05020102010507070707"/>
              <a:buNone/>
              <a:defRPr kumimoji="0" sz="2000" kern="1200">
                <a:solidFill>
                  <a:schemeClr val="tx1"/>
                </a:solidFill>
                <a:latin typeface="+mn-lt"/>
                <a:ea typeface="+mn-ea"/>
                <a:cs typeface="+mn-cs"/>
              </a:defRPr>
            </a:lvl4pPr>
            <a:lvl5pPr marL="1828800" indent="0" algn="ctr" rtl="0" eaLnBrk="1" latinLnBrk="0" hangingPunct="1">
              <a:lnSpc>
                <a:spcPct val="100000"/>
              </a:lnSpc>
              <a:spcBef>
                <a:spcPct val="20000"/>
              </a:spcBef>
              <a:buClr>
                <a:schemeClr val="accent4"/>
              </a:buClr>
              <a:buFont typeface="Wingdings 2" panose="05020102010507070707"/>
              <a:buNone/>
              <a:defRPr kumimoji="0" sz="2000" kern="1200">
                <a:solidFill>
                  <a:schemeClr val="tx1"/>
                </a:solidFill>
                <a:latin typeface="+mn-lt"/>
                <a:ea typeface="+mn-ea"/>
                <a:cs typeface="+mn-cs"/>
              </a:defRPr>
            </a:lvl5pPr>
            <a:lvl6pPr marL="2286000" indent="0" algn="ctr" rtl="0" eaLnBrk="1" latinLnBrk="0" hangingPunct="1">
              <a:lnSpc>
                <a:spcPct val="100000"/>
              </a:lnSpc>
              <a:spcBef>
                <a:spcPct val="20000"/>
              </a:spcBef>
              <a:buClr>
                <a:schemeClr val="accent5"/>
              </a:buClr>
              <a:buFont typeface="Wingdings 2" panose="05020102010507070707"/>
              <a:buNone/>
              <a:defRPr kumimoji="0" sz="2000" kern="1200">
                <a:solidFill>
                  <a:schemeClr val="tx1"/>
                </a:solidFill>
                <a:latin typeface="+mn-lt"/>
                <a:ea typeface="+mn-ea"/>
                <a:cs typeface="+mn-cs"/>
              </a:defRPr>
            </a:lvl6pPr>
            <a:lvl7pPr marL="27432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7pPr>
            <a:lvl8pPr marL="32004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8pPr>
            <a:lvl9pPr marL="36576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9pPr>
          </a:lstStyle>
          <a:p>
            <a:pPr marL="0" algn="just"/>
            <a:r>
              <a:rPr lang="en-US" sz="4000" i="1" u="sng" dirty="0" err="1" smtClean="0">
                <a:latin typeface="Times New Roman" panose="02020603050405020304" pitchFamily="18" charset="0"/>
                <a:cs typeface="Times New Roman" panose="02020603050405020304" pitchFamily="18" charset="0"/>
              </a:rPr>
              <a:t>Ghi</a:t>
            </a:r>
            <a:r>
              <a:rPr lang="en-US" sz="4000" i="1" u="sng" dirty="0" smtClean="0">
                <a:latin typeface="Times New Roman" panose="02020603050405020304" pitchFamily="18" charset="0"/>
                <a:cs typeface="Times New Roman" panose="02020603050405020304" pitchFamily="18" charset="0"/>
              </a:rPr>
              <a:t> </a:t>
            </a:r>
            <a:r>
              <a:rPr lang="en-US" sz="4000" i="1" u="sng" dirty="0" err="1" smtClean="0">
                <a:latin typeface="Times New Roman" panose="02020603050405020304" pitchFamily="18" charset="0"/>
                <a:cs typeface="Times New Roman" panose="02020603050405020304" pitchFamily="18" charset="0"/>
              </a:rPr>
              <a:t>chú</a:t>
            </a:r>
            <a:r>
              <a:rPr lang="en-US" sz="4000" i="1" dirty="0" smtClean="0">
                <a:latin typeface="Times New Roman" panose="02020603050405020304" pitchFamily="18" charset="0"/>
                <a:cs typeface="Times New Roman" panose="02020603050405020304" pitchFamily="18" charset="0"/>
              </a:rPr>
              <a:t>: </a:t>
            </a:r>
            <a:r>
              <a:rPr lang="en-US" sz="4000" i="1" dirty="0" err="1" smtClean="0">
                <a:latin typeface="Times New Roman" panose="02020603050405020304" pitchFamily="18" charset="0"/>
                <a:cs typeface="Times New Roman" panose="02020603050405020304" pitchFamily="18" charset="0"/>
              </a:rPr>
              <a:t>Xem</a:t>
            </a:r>
            <a:r>
              <a:rPr lang="en-US" sz="4000" i="1" dirty="0" smtClean="0">
                <a:latin typeface="Times New Roman" panose="02020603050405020304" pitchFamily="18" charset="0"/>
                <a:cs typeface="Times New Roman" panose="02020603050405020304" pitchFamily="18" charset="0"/>
              </a:rPr>
              <a:t> </a:t>
            </a:r>
            <a:r>
              <a:rPr lang="en-US" sz="4000" i="1" dirty="0" err="1" smtClean="0">
                <a:latin typeface="Times New Roman" panose="02020603050405020304" pitchFamily="18" charset="0"/>
                <a:cs typeface="Times New Roman" panose="02020603050405020304" pitchFamily="18" charset="0"/>
              </a:rPr>
              <a:t>danh</a:t>
            </a:r>
            <a:r>
              <a:rPr lang="en-US" sz="4000" i="1" dirty="0" smtClean="0">
                <a:latin typeface="Times New Roman" panose="02020603050405020304" pitchFamily="18" charset="0"/>
                <a:cs typeface="Times New Roman" panose="02020603050405020304" pitchFamily="18" charset="0"/>
              </a:rPr>
              <a:t> </a:t>
            </a:r>
            <a:r>
              <a:rPr lang="en-US" sz="4000" i="1" dirty="0" err="1" smtClean="0">
                <a:latin typeface="Times New Roman" panose="02020603050405020304" pitchFamily="18" charset="0"/>
                <a:cs typeface="Times New Roman" panose="02020603050405020304" pitchFamily="18" charset="0"/>
              </a:rPr>
              <a:t>mục</a:t>
            </a:r>
            <a:r>
              <a:rPr lang="en-US" sz="4000" i="1" dirty="0" smtClean="0">
                <a:latin typeface="Times New Roman" panose="02020603050405020304" pitchFamily="18" charset="0"/>
                <a:cs typeface="Times New Roman" panose="02020603050405020304" pitchFamily="18" charset="0"/>
              </a:rPr>
              <a:t> </a:t>
            </a:r>
            <a:r>
              <a:rPr lang="en-US" sz="4000" i="1" dirty="0" err="1" smtClean="0">
                <a:latin typeface="Times New Roman" panose="02020603050405020304" pitchFamily="18" charset="0"/>
                <a:cs typeface="Times New Roman" panose="02020603050405020304" pitchFamily="18" charset="0"/>
              </a:rPr>
              <a:t>tài</a:t>
            </a:r>
            <a:r>
              <a:rPr lang="en-US" sz="4000" i="1" dirty="0" smtClean="0">
                <a:latin typeface="Times New Roman" panose="02020603050405020304" pitchFamily="18" charset="0"/>
                <a:cs typeface="Times New Roman" panose="02020603050405020304" pitchFamily="18" charset="0"/>
              </a:rPr>
              <a:t> </a:t>
            </a:r>
            <a:r>
              <a:rPr lang="en-US" sz="4000" i="1" dirty="0" err="1" smtClean="0">
                <a:latin typeface="Times New Roman" panose="02020603050405020304" pitchFamily="18" charset="0"/>
                <a:cs typeface="Times New Roman" panose="02020603050405020304" pitchFamily="18" charset="0"/>
              </a:rPr>
              <a:t>khoản</a:t>
            </a:r>
            <a:endParaRPr lang="en-US" sz="4000" i="1"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11"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09730" y="228600"/>
            <a:ext cx="7759950" cy="1143000"/>
          </a:xfrm>
        </p:spPr>
        <p:txBody>
          <a:bodyPr>
            <a:noAutofit/>
          </a:bodyPr>
          <a:lstStyle/>
          <a:p>
            <a:pPr algn="just"/>
            <a:r>
              <a:rPr lang="en-US" sz="3600" b="1" dirty="0" err="1" smtClean="0">
                <a:solidFill>
                  <a:srgbClr val="FF0000"/>
                </a:solidFill>
                <a:latin typeface="Times New Roman" panose="02020603050405020304" pitchFamily="18" charset="0"/>
                <a:cs typeface="Times New Roman" panose="02020603050405020304" pitchFamily="18" charset="0"/>
              </a:rPr>
              <a:t>Mối</a:t>
            </a:r>
            <a:r>
              <a:rPr lang="en-US" sz="3600" b="1" dirty="0" smtClean="0">
                <a:solidFill>
                  <a:srgbClr val="FF0000"/>
                </a:solidFill>
                <a:latin typeface="Times New Roman" panose="02020603050405020304" pitchFamily="18" charset="0"/>
                <a:cs typeface="Times New Roman" panose="02020603050405020304" pitchFamily="18" charset="0"/>
              </a:rPr>
              <a:t> </a:t>
            </a:r>
            <a:r>
              <a:rPr lang="en-US" sz="3600" b="1" dirty="0" err="1" smtClean="0">
                <a:solidFill>
                  <a:srgbClr val="FF0000"/>
                </a:solidFill>
                <a:latin typeface="Times New Roman" panose="02020603050405020304" pitchFamily="18" charset="0"/>
                <a:cs typeface="Times New Roman" panose="02020603050405020304" pitchFamily="18" charset="0"/>
              </a:rPr>
              <a:t>quan</a:t>
            </a:r>
            <a:r>
              <a:rPr lang="en-US" sz="3600" b="1" dirty="0" smtClean="0">
                <a:solidFill>
                  <a:srgbClr val="FF0000"/>
                </a:solidFill>
                <a:latin typeface="Times New Roman" panose="02020603050405020304" pitchFamily="18" charset="0"/>
                <a:cs typeface="Times New Roman" panose="02020603050405020304" pitchFamily="18" charset="0"/>
              </a:rPr>
              <a:t> </a:t>
            </a:r>
            <a:r>
              <a:rPr lang="en-US" sz="3600" b="1" dirty="0" err="1" smtClean="0">
                <a:solidFill>
                  <a:srgbClr val="FF0000"/>
                </a:solidFill>
                <a:latin typeface="Times New Roman" panose="02020603050405020304" pitchFamily="18" charset="0"/>
                <a:cs typeface="Times New Roman" panose="02020603050405020304" pitchFamily="18" charset="0"/>
              </a:rPr>
              <a:t>hệ</a:t>
            </a:r>
            <a:r>
              <a:rPr lang="en-US" sz="3600" b="1" dirty="0" smtClean="0">
                <a:solidFill>
                  <a:srgbClr val="FF0000"/>
                </a:solidFill>
                <a:latin typeface="Times New Roman" panose="02020603050405020304" pitchFamily="18" charset="0"/>
                <a:cs typeface="Times New Roman" panose="02020603050405020304" pitchFamily="18" charset="0"/>
              </a:rPr>
              <a:t> TK </a:t>
            </a:r>
            <a:r>
              <a:rPr lang="en-US" sz="3600" b="1" dirty="0" err="1" smtClean="0">
                <a:solidFill>
                  <a:srgbClr val="FF0000"/>
                </a:solidFill>
                <a:latin typeface="Times New Roman" panose="02020603050405020304" pitchFamily="18" charset="0"/>
                <a:cs typeface="Times New Roman" panose="02020603050405020304" pitchFamily="18" charset="0"/>
              </a:rPr>
              <a:t>cấp</a:t>
            </a:r>
            <a:r>
              <a:rPr lang="en-US" sz="3600" b="1" dirty="0" smtClean="0">
                <a:solidFill>
                  <a:srgbClr val="FF0000"/>
                </a:solidFill>
                <a:latin typeface="Times New Roman" panose="02020603050405020304" pitchFamily="18" charset="0"/>
                <a:cs typeface="Times New Roman" panose="02020603050405020304" pitchFamily="18" charset="0"/>
              </a:rPr>
              <a:t> 1 </a:t>
            </a:r>
            <a:r>
              <a:rPr lang="en-US" sz="3600" b="1" dirty="0" err="1" smtClean="0">
                <a:solidFill>
                  <a:srgbClr val="FF0000"/>
                </a:solidFill>
                <a:latin typeface="Times New Roman" panose="02020603050405020304" pitchFamily="18" charset="0"/>
                <a:cs typeface="Times New Roman" panose="02020603050405020304" pitchFamily="18" charset="0"/>
              </a:rPr>
              <a:t>và</a:t>
            </a:r>
            <a:r>
              <a:rPr lang="en-US" sz="3600" b="1" dirty="0" smtClean="0">
                <a:solidFill>
                  <a:srgbClr val="FF0000"/>
                </a:solidFill>
                <a:latin typeface="Times New Roman" panose="02020603050405020304" pitchFamily="18" charset="0"/>
                <a:cs typeface="Times New Roman" panose="02020603050405020304" pitchFamily="18" charset="0"/>
              </a:rPr>
              <a:t> TK chi </a:t>
            </a:r>
            <a:r>
              <a:rPr lang="en-US" sz="3600" b="1" dirty="0" err="1" smtClean="0">
                <a:solidFill>
                  <a:srgbClr val="FF0000"/>
                </a:solidFill>
                <a:latin typeface="Times New Roman" panose="02020603050405020304" pitchFamily="18" charset="0"/>
                <a:cs typeface="Times New Roman" panose="02020603050405020304" pitchFamily="18" charset="0"/>
              </a:rPr>
              <a:t>tiết</a:t>
            </a:r>
            <a:r>
              <a:rPr lang="en-US" sz="3600" b="1" dirty="0" smtClean="0">
                <a:solidFill>
                  <a:srgbClr val="FF0000"/>
                </a:solidFill>
                <a:latin typeface="Times New Roman" panose="02020603050405020304" pitchFamily="18" charset="0"/>
                <a:cs typeface="Times New Roman" panose="02020603050405020304" pitchFamily="18" charset="0"/>
              </a:rPr>
              <a:t> </a:t>
            </a:r>
            <a:r>
              <a:rPr lang="en-US" sz="3600" b="1" dirty="0" err="1" smtClean="0">
                <a:solidFill>
                  <a:srgbClr val="FF0000"/>
                </a:solidFill>
                <a:latin typeface="Times New Roman" panose="02020603050405020304" pitchFamily="18" charset="0"/>
                <a:cs typeface="Times New Roman" panose="02020603050405020304" pitchFamily="18" charset="0"/>
              </a:rPr>
              <a:t>cấp</a:t>
            </a:r>
            <a:r>
              <a:rPr lang="en-US" sz="3600" b="1" dirty="0" smtClean="0">
                <a:solidFill>
                  <a:srgbClr val="FF0000"/>
                </a:solidFill>
                <a:latin typeface="Times New Roman" panose="02020603050405020304" pitchFamily="18" charset="0"/>
                <a:cs typeface="Times New Roman" panose="02020603050405020304" pitchFamily="18" charset="0"/>
              </a:rPr>
              <a:t> 2, </a:t>
            </a:r>
            <a:r>
              <a:rPr lang="en-US" sz="3600" b="1" dirty="0" err="1" smtClean="0">
                <a:solidFill>
                  <a:srgbClr val="FF0000"/>
                </a:solidFill>
                <a:latin typeface="Times New Roman" panose="02020603050405020304" pitchFamily="18" charset="0"/>
                <a:cs typeface="Times New Roman" panose="02020603050405020304" pitchFamily="18" charset="0"/>
              </a:rPr>
              <a:t>cấp</a:t>
            </a:r>
            <a:r>
              <a:rPr lang="en-US" sz="3600" b="1" dirty="0" smtClean="0">
                <a:solidFill>
                  <a:srgbClr val="FF0000"/>
                </a:solidFill>
                <a:latin typeface="Times New Roman" panose="02020603050405020304" pitchFamily="18" charset="0"/>
                <a:cs typeface="Times New Roman" panose="02020603050405020304" pitchFamily="18" charset="0"/>
              </a:rPr>
              <a:t> 3, </a:t>
            </a:r>
            <a:r>
              <a:rPr lang="en-US" sz="3600" b="1" dirty="0" err="1" smtClean="0">
                <a:solidFill>
                  <a:srgbClr val="FF0000"/>
                </a:solidFill>
                <a:latin typeface="Times New Roman" panose="02020603050405020304" pitchFamily="18" charset="0"/>
                <a:cs typeface="Times New Roman" panose="02020603050405020304" pitchFamily="18" charset="0"/>
              </a:rPr>
              <a:t>cấp</a:t>
            </a:r>
            <a:r>
              <a:rPr lang="en-US" sz="3600" b="1" dirty="0" smtClean="0">
                <a:solidFill>
                  <a:srgbClr val="FF0000"/>
                </a:solidFill>
                <a:latin typeface="Times New Roman" panose="02020603050405020304" pitchFamily="18" charset="0"/>
                <a:cs typeface="Times New Roman" panose="02020603050405020304" pitchFamily="18" charset="0"/>
              </a:rPr>
              <a:t> 4…</a:t>
            </a:r>
            <a:endParaRPr lang="en-US" sz="3600" b="1" dirty="0">
              <a:solidFill>
                <a:srgbClr val="FF0000"/>
              </a:solidFill>
              <a:latin typeface="Times New Roman" panose="02020603050405020304" pitchFamily="18" charset="0"/>
              <a:cs typeface="Times New Roman" panose="02020603050405020304" pitchFamily="18" charset="0"/>
            </a:endParaRPr>
          </a:p>
        </p:txBody>
      </p:sp>
      <p:sp>
        <p:nvSpPr>
          <p:cNvPr id="7" name="Content Placeholder 2"/>
          <p:cNvSpPr txBox="1"/>
          <p:nvPr/>
        </p:nvSpPr>
        <p:spPr>
          <a:xfrm>
            <a:off x="1109730" y="1447800"/>
            <a:ext cx="8034270" cy="1866900"/>
          </a:xfrm>
          <a:prstGeom prst="rect">
            <a:avLst/>
          </a:prstGeom>
        </p:spPr>
        <p:txBody>
          <a:bodyPr tIns="0">
            <a:noAutofit/>
          </a:bodyPr>
          <a:lstStyle>
            <a:lvl1pPr marL="27305" indent="0" algn="l" rtl="0" eaLnBrk="1" latinLnBrk="0" hangingPunct="1">
              <a:lnSpc>
                <a:spcPct val="100000"/>
              </a:lnSpc>
              <a:spcBef>
                <a:spcPts val="600"/>
              </a:spcBef>
              <a:buClr>
                <a:schemeClr val="accent1"/>
              </a:buClr>
              <a:buSzPct val="80000"/>
              <a:buFont typeface="Wingdings 2" panose="05020102010507070707"/>
              <a:buNone/>
              <a:defRPr kumimoji="0" sz="2600" kern="1200">
                <a:solidFill>
                  <a:schemeClr val="tx2">
                    <a:shade val="30000"/>
                    <a:satMod val="150000"/>
                  </a:schemeClr>
                </a:solidFill>
                <a:latin typeface="+mn-lt"/>
                <a:ea typeface="+mn-ea"/>
                <a:cs typeface="+mn-cs"/>
              </a:defRPr>
            </a:lvl1pPr>
            <a:lvl2pPr marL="457200" indent="0" algn="ctr" rtl="0" eaLnBrk="1" latinLnBrk="0" hangingPunct="1">
              <a:lnSpc>
                <a:spcPct val="100000"/>
              </a:lnSpc>
              <a:spcBef>
                <a:spcPts val="550"/>
              </a:spcBef>
              <a:buClr>
                <a:schemeClr val="accent1"/>
              </a:buClr>
              <a:buFont typeface="Verdana" panose="020B0604030504040204"/>
              <a:buNone/>
              <a:defRPr kumimoji="0" sz="2800" kern="1200">
                <a:solidFill>
                  <a:schemeClr val="tx1"/>
                </a:solidFill>
                <a:latin typeface="+mn-lt"/>
                <a:ea typeface="+mn-ea"/>
                <a:cs typeface="+mn-cs"/>
              </a:defRPr>
            </a:lvl2pPr>
            <a:lvl3pPr marL="914400" indent="0" algn="ctr" rtl="0" eaLnBrk="1" latinLnBrk="0" hangingPunct="1">
              <a:lnSpc>
                <a:spcPct val="100000"/>
              </a:lnSpc>
              <a:spcBef>
                <a:spcPct val="20000"/>
              </a:spcBef>
              <a:buClr>
                <a:schemeClr val="accent2"/>
              </a:buClr>
              <a:buFont typeface="Wingdings 2" panose="05020102010507070707"/>
              <a:buNone/>
              <a:defRPr kumimoji="0" sz="2400" kern="1200">
                <a:solidFill>
                  <a:schemeClr val="tx1"/>
                </a:solidFill>
                <a:latin typeface="+mn-lt"/>
                <a:ea typeface="+mn-ea"/>
                <a:cs typeface="+mn-cs"/>
              </a:defRPr>
            </a:lvl3pPr>
            <a:lvl4pPr marL="1371600" indent="0" algn="ctr" rtl="0" eaLnBrk="1" latinLnBrk="0" hangingPunct="1">
              <a:lnSpc>
                <a:spcPct val="100000"/>
              </a:lnSpc>
              <a:spcBef>
                <a:spcPct val="20000"/>
              </a:spcBef>
              <a:buClr>
                <a:schemeClr val="accent3"/>
              </a:buClr>
              <a:buFont typeface="Wingdings 2" panose="05020102010507070707"/>
              <a:buNone/>
              <a:defRPr kumimoji="0" sz="2000" kern="1200">
                <a:solidFill>
                  <a:schemeClr val="tx1"/>
                </a:solidFill>
                <a:latin typeface="+mn-lt"/>
                <a:ea typeface="+mn-ea"/>
                <a:cs typeface="+mn-cs"/>
              </a:defRPr>
            </a:lvl4pPr>
            <a:lvl5pPr marL="1828800" indent="0" algn="ctr" rtl="0" eaLnBrk="1" latinLnBrk="0" hangingPunct="1">
              <a:lnSpc>
                <a:spcPct val="100000"/>
              </a:lnSpc>
              <a:spcBef>
                <a:spcPct val="20000"/>
              </a:spcBef>
              <a:buClr>
                <a:schemeClr val="accent4"/>
              </a:buClr>
              <a:buFont typeface="Wingdings 2" panose="05020102010507070707"/>
              <a:buNone/>
              <a:defRPr kumimoji="0" sz="2000" kern="1200">
                <a:solidFill>
                  <a:schemeClr val="tx1"/>
                </a:solidFill>
                <a:latin typeface="+mn-lt"/>
                <a:ea typeface="+mn-ea"/>
                <a:cs typeface="+mn-cs"/>
              </a:defRPr>
            </a:lvl5pPr>
            <a:lvl6pPr marL="2286000" indent="0" algn="ctr" rtl="0" eaLnBrk="1" latinLnBrk="0" hangingPunct="1">
              <a:lnSpc>
                <a:spcPct val="100000"/>
              </a:lnSpc>
              <a:spcBef>
                <a:spcPct val="20000"/>
              </a:spcBef>
              <a:buClr>
                <a:schemeClr val="accent5"/>
              </a:buClr>
              <a:buFont typeface="Wingdings 2" panose="05020102010507070707"/>
              <a:buNone/>
              <a:defRPr kumimoji="0" sz="2000" kern="1200">
                <a:solidFill>
                  <a:schemeClr val="tx1"/>
                </a:solidFill>
                <a:latin typeface="+mn-lt"/>
                <a:ea typeface="+mn-ea"/>
                <a:cs typeface="+mn-cs"/>
              </a:defRPr>
            </a:lvl6pPr>
            <a:lvl7pPr marL="27432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7pPr>
            <a:lvl8pPr marL="32004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8pPr>
            <a:lvl9pPr marL="36576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9pPr>
          </a:lstStyle>
          <a:p>
            <a:pPr marL="0" algn="just"/>
            <a:r>
              <a:rPr lang="en-US" sz="3600">
                <a:latin typeface="Times New Roman" panose="02020603050405020304" pitchFamily="18" charset="0"/>
                <a:cs typeface="Times New Roman" panose="02020603050405020304" pitchFamily="18" charset="0"/>
              </a:rPr>
              <a:t>-</a:t>
            </a:r>
            <a:r>
              <a:rPr lang="vi-VN" sz="3600" smtClean="0">
                <a:latin typeface="Times New Roman" panose="02020603050405020304" pitchFamily="18" charset="0"/>
                <a:cs typeface="Times New Roman" panose="02020603050405020304" pitchFamily="18" charset="0"/>
              </a:rPr>
              <a:t> </a:t>
            </a:r>
            <a:r>
              <a:rPr lang="en-US" sz="3600">
                <a:latin typeface="Times New Roman" panose="02020603050405020304" pitchFamily="18" charset="0"/>
                <a:cs typeface="Times New Roman" panose="02020603050405020304" pitchFamily="18" charset="0"/>
              </a:rPr>
              <a:t>Tài khoản cấp 1 ( 3 số) phản ảnh tổng quát  </a:t>
            </a:r>
            <a:r>
              <a:rPr lang="en-US" sz="3600" smtClean="0">
                <a:latin typeface="Times New Roman" panose="02020603050405020304" pitchFamily="18" charset="0"/>
                <a:cs typeface="Times New Roman" panose="02020603050405020304" pitchFamily="18" charset="0"/>
              </a:rPr>
              <a:t>số hiện có và biến động của TS</a:t>
            </a:r>
            <a:r>
              <a:rPr lang="en-US" sz="3600">
                <a:latin typeface="Times New Roman" panose="02020603050405020304" pitchFamily="18" charset="0"/>
                <a:cs typeface="Times New Roman" panose="02020603050405020304" pitchFamily="18" charset="0"/>
              </a:rPr>
              <a:t>, NPT, VCSH, DT, TN và CP</a:t>
            </a:r>
          </a:p>
          <a:p>
            <a:pPr marL="0" algn="just"/>
            <a:endParaRPr lang="en-US" sz="3600" dirty="0">
              <a:latin typeface="Times New Roman" panose="02020603050405020304" pitchFamily="18" charset="0"/>
              <a:cs typeface="Times New Roman" panose="02020603050405020304" pitchFamily="18" charset="0"/>
            </a:endParaRPr>
          </a:p>
        </p:txBody>
      </p:sp>
      <p:sp>
        <p:nvSpPr>
          <p:cNvPr id="9" name="Content Placeholder 2"/>
          <p:cNvSpPr txBox="1"/>
          <p:nvPr/>
        </p:nvSpPr>
        <p:spPr>
          <a:xfrm>
            <a:off x="990600" y="3200400"/>
            <a:ext cx="8153400" cy="1752600"/>
          </a:xfrm>
          <a:prstGeom prst="rect">
            <a:avLst/>
          </a:prstGeom>
        </p:spPr>
        <p:txBody>
          <a:bodyPr tIns="0">
            <a:noAutofit/>
          </a:bodyPr>
          <a:lstStyle>
            <a:lvl1pPr marL="27305" indent="0" algn="l" rtl="0" eaLnBrk="1" latinLnBrk="0" hangingPunct="1">
              <a:lnSpc>
                <a:spcPct val="100000"/>
              </a:lnSpc>
              <a:spcBef>
                <a:spcPts val="600"/>
              </a:spcBef>
              <a:buClr>
                <a:schemeClr val="accent1"/>
              </a:buClr>
              <a:buSzPct val="80000"/>
              <a:buFont typeface="Wingdings 2" panose="05020102010507070707"/>
              <a:buNone/>
              <a:defRPr kumimoji="0" sz="2600" kern="1200">
                <a:solidFill>
                  <a:schemeClr val="tx2">
                    <a:shade val="30000"/>
                    <a:satMod val="150000"/>
                  </a:schemeClr>
                </a:solidFill>
                <a:latin typeface="+mn-lt"/>
                <a:ea typeface="+mn-ea"/>
                <a:cs typeface="+mn-cs"/>
              </a:defRPr>
            </a:lvl1pPr>
            <a:lvl2pPr marL="457200" indent="0" algn="ctr" rtl="0" eaLnBrk="1" latinLnBrk="0" hangingPunct="1">
              <a:lnSpc>
                <a:spcPct val="100000"/>
              </a:lnSpc>
              <a:spcBef>
                <a:spcPts val="550"/>
              </a:spcBef>
              <a:buClr>
                <a:schemeClr val="accent1"/>
              </a:buClr>
              <a:buFont typeface="Verdana" panose="020B0604030504040204"/>
              <a:buNone/>
              <a:defRPr kumimoji="0" sz="2800" kern="1200">
                <a:solidFill>
                  <a:schemeClr val="tx1"/>
                </a:solidFill>
                <a:latin typeface="+mn-lt"/>
                <a:ea typeface="+mn-ea"/>
                <a:cs typeface="+mn-cs"/>
              </a:defRPr>
            </a:lvl2pPr>
            <a:lvl3pPr marL="914400" indent="0" algn="ctr" rtl="0" eaLnBrk="1" latinLnBrk="0" hangingPunct="1">
              <a:lnSpc>
                <a:spcPct val="100000"/>
              </a:lnSpc>
              <a:spcBef>
                <a:spcPct val="20000"/>
              </a:spcBef>
              <a:buClr>
                <a:schemeClr val="accent2"/>
              </a:buClr>
              <a:buFont typeface="Wingdings 2" panose="05020102010507070707"/>
              <a:buNone/>
              <a:defRPr kumimoji="0" sz="2400" kern="1200">
                <a:solidFill>
                  <a:schemeClr val="tx1"/>
                </a:solidFill>
                <a:latin typeface="+mn-lt"/>
                <a:ea typeface="+mn-ea"/>
                <a:cs typeface="+mn-cs"/>
              </a:defRPr>
            </a:lvl3pPr>
            <a:lvl4pPr marL="1371600" indent="0" algn="ctr" rtl="0" eaLnBrk="1" latinLnBrk="0" hangingPunct="1">
              <a:lnSpc>
                <a:spcPct val="100000"/>
              </a:lnSpc>
              <a:spcBef>
                <a:spcPct val="20000"/>
              </a:spcBef>
              <a:buClr>
                <a:schemeClr val="accent3"/>
              </a:buClr>
              <a:buFont typeface="Wingdings 2" panose="05020102010507070707"/>
              <a:buNone/>
              <a:defRPr kumimoji="0" sz="2000" kern="1200">
                <a:solidFill>
                  <a:schemeClr val="tx1"/>
                </a:solidFill>
                <a:latin typeface="+mn-lt"/>
                <a:ea typeface="+mn-ea"/>
                <a:cs typeface="+mn-cs"/>
              </a:defRPr>
            </a:lvl4pPr>
            <a:lvl5pPr marL="1828800" indent="0" algn="ctr" rtl="0" eaLnBrk="1" latinLnBrk="0" hangingPunct="1">
              <a:lnSpc>
                <a:spcPct val="100000"/>
              </a:lnSpc>
              <a:spcBef>
                <a:spcPct val="20000"/>
              </a:spcBef>
              <a:buClr>
                <a:schemeClr val="accent4"/>
              </a:buClr>
              <a:buFont typeface="Wingdings 2" panose="05020102010507070707"/>
              <a:buNone/>
              <a:defRPr kumimoji="0" sz="2000" kern="1200">
                <a:solidFill>
                  <a:schemeClr val="tx1"/>
                </a:solidFill>
                <a:latin typeface="+mn-lt"/>
                <a:ea typeface="+mn-ea"/>
                <a:cs typeface="+mn-cs"/>
              </a:defRPr>
            </a:lvl5pPr>
            <a:lvl6pPr marL="2286000" indent="0" algn="ctr" rtl="0" eaLnBrk="1" latinLnBrk="0" hangingPunct="1">
              <a:lnSpc>
                <a:spcPct val="100000"/>
              </a:lnSpc>
              <a:spcBef>
                <a:spcPct val="20000"/>
              </a:spcBef>
              <a:buClr>
                <a:schemeClr val="accent5"/>
              </a:buClr>
              <a:buFont typeface="Wingdings 2" panose="05020102010507070707"/>
              <a:buNone/>
              <a:defRPr kumimoji="0" sz="2000" kern="1200">
                <a:solidFill>
                  <a:schemeClr val="tx1"/>
                </a:solidFill>
                <a:latin typeface="+mn-lt"/>
                <a:ea typeface="+mn-ea"/>
                <a:cs typeface="+mn-cs"/>
              </a:defRPr>
            </a:lvl6pPr>
            <a:lvl7pPr marL="27432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7pPr>
            <a:lvl8pPr marL="32004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8pPr>
            <a:lvl9pPr marL="36576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9pPr>
          </a:lstStyle>
          <a:p>
            <a:pPr marL="0" algn="just"/>
            <a:r>
              <a:rPr lang="en-US" sz="3600">
                <a:latin typeface="Times New Roman" panose="02020603050405020304" pitchFamily="18" charset="0"/>
                <a:cs typeface="Times New Roman" panose="02020603050405020304" pitchFamily="18" charset="0"/>
              </a:rPr>
              <a:t>-</a:t>
            </a:r>
            <a:r>
              <a:rPr lang="vi-VN" sz="3600" smtClean="0">
                <a:latin typeface="Times New Roman" panose="02020603050405020304" pitchFamily="18" charset="0"/>
                <a:cs typeface="Times New Roman" panose="02020603050405020304" pitchFamily="18" charset="0"/>
              </a:rPr>
              <a:t> </a:t>
            </a:r>
            <a:r>
              <a:rPr lang="en-US" sz="3600" smtClean="0">
                <a:latin typeface="Times New Roman" panose="02020603050405020304" pitchFamily="18" charset="0"/>
                <a:cs typeface="Times New Roman" panose="02020603050405020304" pitchFamily="18" charset="0"/>
              </a:rPr>
              <a:t>Tài khoản cấp 2 (4 số), cấp 3 (5 số)… phản ảnh chi tiết, cụ thể nội dung của tài khoản cấp 1</a:t>
            </a:r>
            <a:endParaRPr lang="en-US" sz="3600" dirty="0">
              <a:latin typeface="Times New Roman" panose="02020603050405020304" pitchFamily="18" charset="0"/>
              <a:cs typeface="Times New Roman" panose="02020603050405020304" pitchFamily="18" charset="0"/>
            </a:endParaRPr>
          </a:p>
        </p:txBody>
      </p:sp>
      <p:sp>
        <p:nvSpPr>
          <p:cNvPr id="6" name="Content Placeholder 2"/>
          <p:cNvSpPr txBox="1"/>
          <p:nvPr/>
        </p:nvSpPr>
        <p:spPr>
          <a:xfrm>
            <a:off x="1050165" y="4876800"/>
            <a:ext cx="8153400" cy="1981200"/>
          </a:xfrm>
          <a:prstGeom prst="rect">
            <a:avLst/>
          </a:prstGeom>
        </p:spPr>
        <p:txBody>
          <a:bodyPr tIns="0">
            <a:noAutofit/>
          </a:bodyPr>
          <a:lstStyle>
            <a:lvl1pPr marL="27305" indent="0" algn="l" rtl="0" eaLnBrk="1" latinLnBrk="0" hangingPunct="1">
              <a:lnSpc>
                <a:spcPct val="100000"/>
              </a:lnSpc>
              <a:spcBef>
                <a:spcPts val="600"/>
              </a:spcBef>
              <a:buClr>
                <a:schemeClr val="accent1"/>
              </a:buClr>
              <a:buSzPct val="80000"/>
              <a:buFont typeface="Wingdings 2" panose="05020102010507070707"/>
              <a:buNone/>
              <a:defRPr kumimoji="0" sz="2600" kern="1200">
                <a:solidFill>
                  <a:schemeClr val="tx2">
                    <a:shade val="30000"/>
                    <a:satMod val="150000"/>
                  </a:schemeClr>
                </a:solidFill>
                <a:latin typeface="+mn-lt"/>
                <a:ea typeface="+mn-ea"/>
                <a:cs typeface="+mn-cs"/>
              </a:defRPr>
            </a:lvl1pPr>
            <a:lvl2pPr marL="457200" indent="0" algn="ctr" rtl="0" eaLnBrk="1" latinLnBrk="0" hangingPunct="1">
              <a:lnSpc>
                <a:spcPct val="100000"/>
              </a:lnSpc>
              <a:spcBef>
                <a:spcPts val="550"/>
              </a:spcBef>
              <a:buClr>
                <a:schemeClr val="accent1"/>
              </a:buClr>
              <a:buFont typeface="Verdana" panose="020B0604030504040204"/>
              <a:buNone/>
              <a:defRPr kumimoji="0" sz="2800" kern="1200">
                <a:solidFill>
                  <a:schemeClr val="tx1"/>
                </a:solidFill>
                <a:latin typeface="+mn-lt"/>
                <a:ea typeface="+mn-ea"/>
                <a:cs typeface="+mn-cs"/>
              </a:defRPr>
            </a:lvl2pPr>
            <a:lvl3pPr marL="914400" indent="0" algn="ctr" rtl="0" eaLnBrk="1" latinLnBrk="0" hangingPunct="1">
              <a:lnSpc>
                <a:spcPct val="100000"/>
              </a:lnSpc>
              <a:spcBef>
                <a:spcPct val="20000"/>
              </a:spcBef>
              <a:buClr>
                <a:schemeClr val="accent2"/>
              </a:buClr>
              <a:buFont typeface="Wingdings 2" panose="05020102010507070707"/>
              <a:buNone/>
              <a:defRPr kumimoji="0" sz="2400" kern="1200">
                <a:solidFill>
                  <a:schemeClr val="tx1"/>
                </a:solidFill>
                <a:latin typeface="+mn-lt"/>
                <a:ea typeface="+mn-ea"/>
                <a:cs typeface="+mn-cs"/>
              </a:defRPr>
            </a:lvl3pPr>
            <a:lvl4pPr marL="1371600" indent="0" algn="ctr" rtl="0" eaLnBrk="1" latinLnBrk="0" hangingPunct="1">
              <a:lnSpc>
                <a:spcPct val="100000"/>
              </a:lnSpc>
              <a:spcBef>
                <a:spcPct val="20000"/>
              </a:spcBef>
              <a:buClr>
                <a:schemeClr val="accent3"/>
              </a:buClr>
              <a:buFont typeface="Wingdings 2" panose="05020102010507070707"/>
              <a:buNone/>
              <a:defRPr kumimoji="0" sz="2000" kern="1200">
                <a:solidFill>
                  <a:schemeClr val="tx1"/>
                </a:solidFill>
                <a:latin typeface="+mn-lt"/>
                <a:ea typeface="+mn-ea"/>
                <a:cs typeface="+mn-cs"/>
              </a:defRPr>
            </a:lvl4pPr>
            <a:lvl5pPr marL="1828800" indent="0" algn="ctr" rtl="0" eaLnBrk="1" latinLnBrk="0" hangingPunct="1">
              <a:lnSpc>
                <a:spcPct val="100000"/>
              </a:lnSpc>
              <a:spcBef>
                <a:spcPct val="20000"/>
              </a:spcBef>
              <a:buClr>
                <a:schemeClr val="accent4"/>
              </a:buClr>
              <a:buFont typeface="Wingdings 2" panose="05020102010507070707"/>
              <a:buNone/>
              <a:defRPr kumimoji="0" sz="2000" kern="1200">
                <a:solidFill>
                  <a:schemeClr val="tx1"/>
                </a:solidFill>
                <a:latin typeface="+mn-lt"/>
                <a:ea typeface="+mn-ea"/>
                <a:cs typeface="+mn-cs"/>
              </a:defRPr>
            </a:lvl5pPr>
            <a:lvl6pPr marL="2286000" indent="0" algn="ctr" rtl="0" eaLnBrk="1" latinLnBrk="0" hangingPunct="1">
              <a:lnSpc>
                <a:spcPct val="100000"/>
              </a:lnSpc>
              <a:spcBef>
                <a:spcPct val="20000"/>
              </a:spcBef>
              <a:buClr>
                <a:schemeClr val="accent5"/>
              </a:buClr>
              <a:buFont typeface="Wingdings 2" panose="05020102010507070707"/>
              <a:buNone/>
              <a:defRPr kumimoji="0" sz="2000" kern="1200">
                <a:solidFill>
                  <a:schemeClr val="tx1"/>
                </a:solidFill>
                <a:latin typeface="+mn-lt"/>
                <a:ea typeface="+mn-ea"/>
                <a:cs typeface="+mn-cs"/>
              </a:defRPr>
            </a:lvl6pPr>
            <a:lvl7pPr marL="27432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7pPr>
            <a:lvl8pPr marL="32004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8pPr>
            <a:lvl9pPr marL="36576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9pPr>
          </a:lstStyle>
          <a:p>
            <a:pPr marL="0" algn="just"/>
            <a:r>
              <a:rPr lang="en-US" sz="2800" i="1" smtClean="0">
                <a:solidFill>
                  <a:srgbClr val="FF0000"/>
                </a:solidFill>
                <a:latin typeface="Times New Roman" panose="02020603050405020304" pitchFamily="18" charset="0"/>
                <a:cs typeface="Times New Roman" panose="02020603050405020304" pitchFamily="18" charset="0"/>
              </a:rPr>
              <a:t>Ví dụ: Tiền mặt 111 – cấp 1, theo dõi chi tiết tiền ta có:</a:t>
            </a:r>
          </a:p>
          <a:p>
            <a:pPr marL="0" algn="just"/>
            <a:r>
              <a:rPr lang="en-US" sz="2800" i="1">
                <a:solidFill>
                  <a:srgbClr val="FF0000"/>
                </a:solidFill>
                <a:latin typeface="Times New Roman" panose="02020603050405020304" pitchFamily="18" charset="0"/>
                <a:cs typeface="Times New Roman" panose="02020603050405020304" pitchFamily="18" charset="0"/>
              </a:rPr>
              <a:t> </a:t>
            </a:r>
            <a:r>
              <a:rPr lang="en-US" sz="2800" i="1" smtClean="0">
                <a:solidFill>
                  <a:srgbClr val="FF0000"/>
                </a:solidFill>
                <a:latin typeface="Times New Roman" panose="02020603050405020304" pitchFamily="18" charset="0"/>
                <a:cs typeface="Times New Roman" panose="02020603050405020304" pitchFamily="18" charset="0"/>
              </a:rPr>
              <a:t>                                           + Tiền VN 1111 – cấp 2</a:t>
            </a:r>
          </a:p>
          <a:p>
            <a:pPr marL="0" algn="just"/>
            <a:r>
              <a:rPr lang="en-US" sz="2800" i="1">
                <a:solidFill>
                  <a:srgbClr val="FF0000"/>
                </a:solidFill>
                <a:latin typeface="Times New Roman" panose="02020603050405020304" pitchFamily="18" charset="0"/>
                <a:cs typeface="Times New Roman" panose="02020603050405020304" pitchFamily="18" charset="0"/>
              </a:rPr>
              <a:t> </a:t>
            </a:r>
            <a:r>
              <a:rPr lang="en-US" sz="2800" i="1" smtClean="0">
                <a:solidFill>
                  <a:srgbClr val="FF0000"/>
                </a:solidFill>
                <a:latin typeface="Times New Roman" panose="02020603050405020304" pitchFamily="18" charset="0"/>
                <a:cs typeface="Times New Roman" panose="02020603050405020304" pitchFamily="18" charset="0"/>
              </a:rPr>
              <a:t>                                           +  Ngoại tệ 1112 – cấp 2</a:t>
            </a:r>
          </a:p>
          <a:p>
            <a:pPr marL="0" algn="just"/>
            <a:r>
              <a:rPr lang="en-US" sz="2800" i="1">
                <a:solidFill>
                  <a:srgbClr val="FF0000"/>
                </a:solidFill>
                <a:latin typeface="Times New Roman" panose="02020603050405020304" pitchFamily="18" charset="0"/>
                <a:cs typeface="Times New Roman" panose="02020603050405020304" pitchFamily="18" charset="0"/>
              </a:rPr>
              <a:t> </a:t>
            </a:r>
            <a:r>
              <a:rPr lang="en-US" sz="2800" i="1" smtClean="0">
                <a:solidFill>
                  <a:srgbClr val="FF0000"/>
                </a:solidFill>
                <a:latin typeface="Times New Roman" panose="02020603050405020304" pitchFamily="18" charset="0"/>
                <a:cs typeface="Times New Roman" panose="02020603050405020304" pitchFamily="18" charset="0"/>
              </a:rPr>
              <a:t>                                           +  Vàng tiền tệ 1113 – cấp 2              </a:t>
            </a:r>
            <a:endParaRPr lang="en-US" sz="2800" i="1" dirty="0">
              <a:solidFill>
                <a:srgbClr val="FF000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Vertic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6"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ext Box 3"/>
          <p:cNvSpPr txBox="1">
            <a:spLocks noChangeArrowheads="1"/>
          </p:cNvSpPr>
          <p:nvPr/>
        </p:nvSpPr>
        <p:spPr bwMode="auto">
          <a:xfrm>
            <a:off x="76200" y="30163"/>
            <a:ext cx="8991600"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rgbClr val="2B08BE"/>
                </a:solidFill>
                <a:latin typeface="Times New Roman" panose="02020603050405020304" pitchFamily="18" charset="0"/>
              </a:defRPr>
            </a:lvl1pPr>
            <a:lvl2pPr marL="742950" indent="-285750">
              <a:defRPr sz="3600">
                <a:solidFill>
                  <a:srgbClr val="2B08BE"/>
                </a:solidFill>
                <a:latin typeface="Times New Roman" panose="02020603050405020304" pitchFamily="18" charset="0"/>
              </a:defRPr>
            </a:lvl2pPr>
            <a:lvl3pPr marL="1143000" indent="-228600">
              <a:defRPr sz="3600">
                <a:solidFill>
                  <a:srgbClr val="2B08BE"/>
                </a:solidFill>
                <a:latin typeface="Times New Roman" panose="02020603050405020304" pitchFamily="18" charset="0"/>
              </a:defRPr>
            </a:lvl3pPr>
            <a:lvl4pPr marL="1600200" indent="-228600">
              <a:defRPr sz="3600">
                <a:solidFill>
                  <a:srgbClr val="2B08BE"/>
                </a:solidFill>
                <a:latin typeface="Times New Roman" panose="02020603050405020304" pitchFamily="18" charset="0"/>
              </a:defRPr>
            </a:lvl4pPr>
            <a:lvl5pPr marL="2057400" indent="-228600">
              <a:defRPr sz="3600">
                <a:solidFill>
                  <a:srgbClr val="2B08BE"/>
                </a:solidFill>
                <a:latin typeface="Times New Roman" panose="02020603050405020304" pitchFamily="18" charset="0"/>
              </a:defRPr>
            </a:lvl5pPr>
            <a:lvl6pPr marL="2514600" indent="-228600" eaLnBrk="0" fontAlgn="base" hangingPunct="0">
              <a:spcBef>
                <a:spcPct val="0"/>
              </a:spcBef>
              <a:spcAft>
                <a:spcPct val="0"/>
              </a:spcAft>
              <a:defRPr sz="3600">
                <a:solidFill>
                  <a:srgbClr val="2B08BE"/>
                </a:solidFill>
                <a:latin typeface="Times New Roman" panose="02020603050405020304" pitchFamily="18" charset="0"/>
              </a:defRPr>
            </a:lvl6pPr>
            <a:lvl7pPr marL="2971800" indent="-228600" eaLnBrk="0" fontAlgn="base" hangingPunct="0">
              <a:spcBef>
                <a:spcPct val="0"/>
              </a:spcBef>
              <a:spcAft>
                <a:spcPct val="0"/>
              </a:spcAft>
              <a:defRPr sz="3600">
                <a:solidFill>
                  <a:srgbClr val="2B08BE"/>
                </a:solidFill>
                <a:latin typeface="Times New Roman" panose="02020603050405020304" pitchFamily="18" charset="0"/>
              </a:defRPr>
            </a:lvl7pPr>
            <a:lvl8pPr marL="3429000" indent="-228600" eaLnBrk="0" fontAlgn="base" hangingPunct="0">
              <a:spcBef>
                <a:spcPct val="0"/>
              </a:spcBef>
              <a:spcAft>
                <a:spcPct val="0"/>
              </a:spcAft>
              <a:defRPr sz="3600">
                <a:solidFill>
                  <a:srgbClr val="2B08BE"/>
                </a:solidFill>
                <a:latin typeface="Times New Roman" panose="02020603050405020304" pitchFamily="18" charset="0"/>
              </a:defRPr>
            </a:lvl8pPr>
            <a:lvl9pPr marL="3886200" indent="-228600" eaLnBrk="0" fontAlgn="base" hangingPunct="0">
              <a:spcBef>
                <a:spcPct val="0"/>
              </a:spcBef>
              <a:spcAft>
                <a:spcPct val="0"/>
              </a:spcAft>
              <a:defRPr sz="3600">
                <a:solidFill>
                  <a:srgbClr val="2B08BE"/>
                </a:solidFill>
                <a:latin typeface="Times New Roman" panose="02020603050405020304" pitchFamily="18" charset="0"/>
              </a:defRPr>
            </a:lvl9pPr>
          </a:lstStyle>
          <a:p>
            <a:pPr algn="just" eaLnBrk="1" hangingPunct="1"/>
            <a:r>
              <a:rPr lang="en-US" sz="3000" b="1">
                <a:solidFill>
                  <a:srgbClr val="FF0000"/>
                </a:solidFill>
              </a:rPr>
              <a:t>5.5. Phân tích hiệu quả kinh doanh</a:t>
            </a:r>
          </a:p>
        </p:txBody>
      </p:sp>
      <p:sp>
        <p:nvSpPr>
          <p:cNvPr id="57347" name="Rectangle 4"/>
          <p:cNvSpPr>
            <a:spLocks noChangeArrowheads="1"/>
          </p:cNvSpPr>
          <p:nvPr/>
        </p:nvSpPr>
        <p:spPr bwMode="auto">
          <a:xfrm>
            <a:off x="6962775" y="3390900"/>
            <a:ext cx="1114425" cy="62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sz="2800">
              <a:solidFill>
                <a:srgbClr val="000099"/>
              </a:solidFill>
            </a:endParaRPr>
          </a:p>
        </p:txBody>
      </p:sp>
      <p:grpSp>
        <p:nvGrpSpPr>
          <p:cNvPr id="234501" name="Group 5"/>
          <p:cNvGrpSpPr/>
          <p:nvPr/>
        </p:nvGrpSpPr>
        <p:grpSpPr bwMode="auto">
          <a:xfrm>
            <a:off x="533400" y="1066800"/>
            <a:ext cx="6727825" cy="1295400"/>
            <a:chOff x="336" y="1200"/>
            <a:chExt cx="4238" cy="816"/>
          </a:xfrm>
        </p:grpSpPr>
        <p:sp>
          <p:nvSpPr>
            <p:cNvPr id="57366" name="Rectangle 6"/>
            <p:cNvSpPr>
              <a:spLocks noChangeArrowheads="1"/>
            </p:cNvSpPr>
            <p:nvPr/>
          </p:nvSpPr>
          <p:spPr bwMode="auto">
            <a:xfrm>
              <a:off x="336" y="1272"/>
              <a:ext cx="1296" cy="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en-US" sz="2400" b="1">
                  <a:solidFill>
                    <a:schemeClr val="tx1"/>
                  </a:solidFill>
                </a:rPr>
                <a:t>Tỷ lệ lãi gộp</a:t>
              </a:r>
            </a:p>
          </p:txBody>
        </p:sp>
        <p:sp>
          <p:nvSpPr>
            <p:cNvPr id="57367" name="Rectangle 7"/>
            <p:cNvSpPr>
              <a:spLocks noChangeArrowheads="1"/>
            </p:cNvSpPr>
            <p:nvPr/>
          </p:nvSpPr>
          <p:spPr bwMode="auto">
            <a:xfrm>
              <a:off x="1466" y="1416"/>
              <a:ext cx="703" cy="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en-US" sz="2400">
                  <a:solidFill>
                    <a:schemeClr val="tx1"/>
                  </a:solidFill>
                  <a:cs typeface="Times New Roman" panose="02020603050405020304" pitchFamily="18" charset="0"/>
                </a:rPr>
                <a:t>=</a:t>
              </a:r>
              <a:endParaRPr lang="en-US" sz="2400">
                <a:solidFill>
                  <a:schemeClr val="tx1"/>
                </a:solidFill>
              </a:endParaRPr>
            </a:p>
          </p:txBody>
        </p:sp>
        <p:sp>
          <p:nvSpPr>
            <p:cNvPr id="57368" name="Rectangle 8"/>
            <p:cNvSpPr>
              <a:spLocks noChangeArrowheads="1"/>
            </p:cNvSpPr>
            <p:nvPr/>
          </p:nvSpPr>
          <p:spPr bwMode="auto">
            <a:xfrm>
              <a:off x="2078" y="1200"/>
              <a:ext cx="2496"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en-US" sz="2400">
                  <a:solidFill>
                    <a:schemeClr val="tx1"/>
                  </a:solidFill>
                </a:rPr>
                <a:t>Lãi gộp</a:t>
              </a:r>
            </a:p>
          </p:txBody>
        </p:sp>
        <p:sp>
          <p:nvSpPr>
            <p:cNvPr id="57369" name="Line 9"/>
            <p:cNvSpPr>
              <a:spLocks noChangeShapeType="1"/>
            </p:cNvSpPr>
            <p:nvPr/>
          </p:nvSpPr>
          <p:spPr bwMode="auto">
            <a:xfrm>
              <a:off x="2125" y="1632"/>
              <a:ext cx="2274" cy="0"/>
            </a:xfrm>
            <a:prstGeom prst="line">
              <a:avLst/>
            </a:prstGeom>
            <a:noFill/>
            <a:ln w="12700" algn="ctr">
              <a:solidFill>
                <a:schemeClr val="tx1"/>
              </a:solidFill>
              <a:round/>
            </a:ln>
            <a:extLst>
              <a:ext uri="{909E8E84-426E-40DD-AFC4-6F175D3DCCD1}">
                <a14:hiddenFill xmlns:a14="http://schemas.microsoft.com/office/drawing/2010/main">
                  <a:noFill/>
                </a14:hiddenFill>
              </a:ext>
            </a:extLst>
          </p:spPr>
          <p:txBody>
            <a:bodyPr/>
            <a:lstStyle/>
            <a:p>
              <a:endParaRPr lang="en-US"/>
            </a:p>
          </p:txBody>
        </p:sp>
        <p:sp>
          <p:nvSpPr>
            <p:cNvPr id="57370" name="Rectangle 10"/>
            <p:cNvSpPr>
              <a:spLocks noChangeArrowheads="1"/>
            </p:cNvSpPr>
            <p:nvPr/>
          </p:nvSpPr>
          <p:spPr bwMode="auto">
            <a:xfrm>
              <a:off x="2064" y="1764"/>
              <a:ext cx="2496"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en-US" sz="2400">
                  <a:solidFill>
                    <a:schemeClr val="tx1"/>
                  </a:solidFill>
                </a:rPr>
                <a:t>Doanh thu thuần</a:t>
              </a:r>
            </a:p>
          </p:txBody>
        </p:sp>
      </p:grpSp>
      <p:sp>
        <p:nvSpPr>
          <p:cNvPr id="234507" name="Text Box 3"/>
          <p:cNvSpPr txBox="1">
            <a:spLocks noChangeArrowheads="1"/>
          </p:cNvSpPr>
          <p:nvPr/>
        </p:nvSpPr>
        <p:spPr bwMode="auto">
          <a:xfrm>
            <a:off x="152400" y="2590800"/>
            <a:ext cx="8991600" cy="50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rgbClr val="2B08BE"/>
                </a:solidFill>
                <a:latin typeface="Times New Roman" panose="02020603050405020304" pitchFamily="18" charset="0"/>
              </a:defRPr>
            </a:lvl1pPr>
            <a:lvl2pPr marL="742950" indent="-285750">
              <a:defRPr sz="3600">
                <a:solidFill>
                  <a:srgbClr val="2B08BE"/>
                </a:solidFill>
                <a:latin typeface="Times New Roman" panose="02020603050405020304" pitchFamily="18" charset="0"/>
              </a:defRPr>
            </a:lvl2pPr>
            <a:lvl3pPr marL="1143000" indent="-228600">
              <a:defRPr sz="3600">
                <a:solidFill>
                  <a:srgbClr val="2B08BE"/>
                </a:solidFill>
                <a:latin typeface="Times New Roman" panose="02020603050405020304" pitchFamily="18" charset="0"/>
              </a:defRPr>
            </a:lvl3pPr>
            <a:lvl4pPr marL="1600200" indent="-228600">
              <a:defRPr sz="3600">
                <a:solidFill>
                  <a:srgbClr val="2B08BE"/>
                </a:solidFill>
                <a:latin typeface="Times New Roman" panose="02020603050405020304" pitchFamily="18" charset="0"/>
              </a:defRPr>
            </a:lvl4pPr>
            <a:lvl5pPr marL="2057400" indent="-228600">
              <a:defRPr sz="3600">
                <a:solidFill>
                  <a:srgbClr val="2B08BE"/>
                </a:solidFill>
                <a:latin typeface="Times New Roman" panose="02020603050405020304" pitchFamily="18" charset="0"/>
              </a:defRPr>
            </a:lvl5pPr>
            <a:lvl6pPr marL="2514600" indent="-228600" eaLnBrk="0" fontAlgn="base" hangingPunct="0">
              <a:spcBef>
                <a:spcPct val="0"/>
              </a:spcBef>
              <a:spcAft>
                <a:spcPct val="0"/>
              </a:spcAft>
              <a:defRPr sz="3600">
                <a:solidFill>
                  <a:srgbClr val="2B08BE"/>
                </a:solidFill>
                <a:latin typeface="Times New Roman" panose="02020603050405020304" pitchFamily="18" charset="0"/>
              </a:defRPr>
            </a:lvl6pPr>
            <a:lvl7pPr marL="2971800" indent="-228600" eaLnBrk="0" fontAlgn="base" hangingPunct="0">
              <a:spcBef>
                <a:spcPct val="0"/>
              </a:spcBef>
              <a:spcAft>
                <a:spcPct val="0"/>
              </a:spcAft>
              <a:defRPr sz="3600">
                <a:solidFill>
                  <a:srgbClr val="2B08BE"/>
                </a:solidFill>
                <a:latin typeface="Times New Roman" panose="02020603050405020304" pitchFamily="18" charset="0"/>
              </a:defRPr>
            </a:lvl7pPr>
            <a:lvl8pPr marL="3429000" indent="-228600" eaLnBrk="0" fontAlgn="base" hangingPunct="0">
              <a:spcBef>
                <a:spcPct val="0"/>
              </a:spcBef>
              <a:spcAft>
                <a:spcPct val="0"/>
              </a:spcAft>
              <a:defRPr sz="3600">
                <a:solidFill>
                  <a:srgbClr val="2B08BE"/>
                </a:solidFill>
                <a:latin typeface="Times New Roman" panose="02020603050405020304" pitchFamily="18" charset="0"/>
              </a:defRPr>
            </a:lvl8pPr>
            <a:lvl9pPr marL="3886200" indent="-228600" eaLnBrk="0" fontAlgn="base" hangingPunct="0">
              <a:spcBef>
                <a:spcPct val="0"/>
              </a:spcBef>
              <a:spcAft>
                <a:spcPct val="0"/>
              </a:spcAft>
              <a:defRPr sz="3600">
                <a:solidFill>
                  <a:srgbClr val="2B08BE"/>
                </a:solidFill>
                <a:latin typeface="Times New Roman" panose="02020603050405020304" pitchFamily="18" charset="0"/>
              </a:defRPr>
            </a:lvl9pPr>
          </a:lstStyle>
          <a:p>
            <a:pPr algn="just" eaLnBrk="1" hangingPunct="1"/>
            <a:r>
              <a:rPr lang="en-US" sz="3000" b="1">
                <a:solidFill>
                  <a:srgbClr val="FF0000"/>
                </a:solidFill>
              </a:rPr>
              <a:t>b. Tỷ lệ lãi thuần hoạt động kinh doanh trước thuế</a:t>
            </a:r>
          </a:p>
        </p:txBody>
      </p:sp>
      <p:grpSp>
        <p:nvGrpSpPr>
          <p:cNvPr id="234508" name="Group 12"/>
          <p:cNvGrpSpPr/>
          <p:nvPr/>
        </p:nvGrpSpPr>
        <p:grpSpPr bwMode="auto">
          <a:xfrm>
            <a:off x="609600" y="3276600"/>
            <a:ext cx="6727825" cy="1295400"/>
            <a:chOff x="336" y="1200"/>
            <a:chExt cx="4238" cy="816"/>
          </a:xfrm>
        </p:grpSpPr>
        <p:sp>
          <p:nvSpPr>
            <p:cNvPr id="57361" name="Rectangle 13"/>
            <p:cNvSpPr>
              <a:spLocks noChangeArrowheads="1"/>
            </p:cNvSpPr>
            <p:nvPr/>
          </p:nvSpPr>
          <p:spPr bwMode="auto">
            <a:xfrm>
              <a:off x="336" y="1272"/>
              <a:ext cx="1296" cy="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just"/>
              <a:r>
                <a:rPr lang="en-US" sz="2400" b="1">
                  <a:solidFill>
                    <a:schemeClr val="tx1"/>
                  </a:solidFill>
                </a:rPr>
                <a:t>Tỷ lệ lãi thuần HĐKD trước thuế</a:t>
              </a:r>
            </a:p>
          </p:txBody>
        </p:sp>
        <p:sp>
          <p:nvSpPr>
            <p:cNvPr id="57362" name="Rectangle 14"/>
            <p:cNvSpPr>
              <a:spLocks noChangeArrowheads="1"/>
            </p:cNvSpPr>
            <p:nvPr/>
          </p:nvSpPr>
          <p:spPr bwMode="auto">
            <a:xfrm>
              <a:off x="1466" y="1416"/>
              <a:ext cx="703" cy="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en-US" sz="2400">
                  <a:solidFill>
                    <a:schemeClr val="tx1"/>
                  </a:solidFill>
                  <a:cs typeface="Times New Roman" panose="02020603050405020304" pitchFamily="18" charset="0"/>
                </a:rPr>
                <a:t>=</a:t>
              </a:r>
              <a:endParaRPr lang="en-US" sz="2400">
                <a:solidFill>
                  <a:schemeClr val="tx1"/>
                </a:solidFill>
              </a:endParaRPr>
            </a:p>
          </p:txBody>
        </p:sp>
        <p:sp>
          <p:nvSpPr>
            <p:cNvPr id="57363" name="Rectangle 15"/>
            <p:cNvSpPr>
              <a:spLocks noChangeArrowheads="1"/>
            </p:cNvSpPr>
            <p:nvPr/>
          </p:nvSpPr>
          <p:spPr bwMode="auto">
            <a:xfrm>
              <a:off x="2078" y="1200"/>
              <a:ext cx="2496"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en-US" sz="2400">
                  <a:solidFill>
                    <a:schemeClr val="tx1"/>
                  </a:solidFill>
                </a:rPr>
                <a:t>Lãi thuần từ HĐKD trước thuế</a:t>
              </a:r>
            </a:p>
          </p:txBody>
        </p:sp>
        <p:sp>
          <p:nvSpPr>
            <p:cNvPr id="57364" name="Line 16"/>
            <p:cNvSpPr>
              <a:spLocks noChangeShapeType="1"/>
            </p:cNvSpPr>
            <p:nvPr/>
          </p:nvSpPr>
          <p:spPr bwMode="auto">
            <a:xfrm>
              <a:off x="2125" y="1632"/>
              <a:ext cx="2274" cy="0"/>
            </a:xfrm>
            <a:prstGeom prst="line">
              <a:avLst/>
            </a:prstGeom>
            <a:noFill/>
            <a:ln w="12700" algn="ctr">
              <a:solidFill>
                <a:schemeClr val="tx1"/>
              </a:solidFill>
              <a:round/>
            </a:ln>
            <a:extLst>
              <a:ext uri="{909E8E84-426E-40DD-AFC4-6F175D3DCCD1}">
                <a14:hiddenFill xmlns:a14="http://schemas.microsoft.com/office/drawing/2010/main">
                  <a:noFill/>
                </a14:hiddenFill>
              </a:ext>
            </a:extLst>
          </p:spPr>
          <p:txBody>
            <a:bodyPr/>
            <a:lstStyle/>
            <a:p>
              <a:endParaRPr lang="en-US"/>
            </a:p>
          </p:txBody>
        </p:sp>
        <p:sp>
          <p:nvSpPr>
            <p:cNvPr id="57365" name="Rectangle 17"/>
            <p:cNvSpPr>
              <a:spLocks noChangeArrowheads="1"/>
            </p:cNvSpPr>
            <p:nvPr/>
          </p:nvSpPr>
          <p:spPr bwMode="auto">
            <a:xfrm>
              <a:off x="2064" y="1764"/>
              <a:ext cx="2496"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en-US" sz="2400">
                  <a:solidFill>
                    <a:schemeClr val="tx1"/>
                  </a:solidFill>
                </a:rPr>
                <a:t>Doanh thu thuần</a:t>
              </a:r>
            </a:p>
          </p:txBody>
        </p:sp>
      </p:grpSp>
      <p:sp>
        <p:nvSpPr>
          <p:cNvPr id="234514" name="Text Box 3"/>
          <p:cNvSpPr txBox="1">
            <a:spLocks noChangeArrowheads="1"/>
          </p:cNvSpPr>
          <p:nvPr/>
        </p:nvSpPr>
        <p:spPr bwMode="auto">
          <a:xfrm>
            <a:off x="76200" y="639763"/>
            <a:ext cx="8991600"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rgbClr val="2B08BE"/>
                </a:solidFill>
                <a:latin typeface="Times New Roman" panose="02020603050405020304" pitchFamily="18" charset="0"/>
              </a:defRPr>
            </a:lvl1pPr>
            <a:lvl2pPr marL="742950" indent="-285750">
              <a:defRPr sz="3600">
                <a:solidFill>
                  <a:srgbClr val="2B08BE"/>
                </a:solidFill>
                <a:latin typeface="Times New Roman" panose="02020603050405020304" pitchFamily="18" charset="0"/>
              </a:defRPr>
            </a:lvl2pPr>
            <a:lvl3pPr marL="1143000" indent="-228600">
              <a:defRPr sz="3600">
                <a:solidFill>
                  <a:srgbClr val="2B08BE"/>
                </a:solidFill>
                <a:latin typeface="Times New Roman" panose="02020603050405020304" pitchFamily="18" charset="0"/>
              </a:defRPr>
            </a:lvl3pPr>
            <a:lvl4pPr marL="1600200" indent="-228600">
              <a:defRPr sz="3600">
                <a:solidFill>
                  <a:srgbClr val="2B08BE"/>
                </a:solidFill>
                <a:latin typeface="Times New Roman" panose="02020603050405020304" pitchFamily="18" charset="0"/>
              </a:defRPr>
            </a:lvl4pPr>
            <a:lvl5pPr marL="2057400" indent="-228600">
              <a:defRPr sz="3600">
                <a:solidFill>
                  <a:srgbClr val="2B08BE"/>
                </a:solidFill>
                <a:latin typeface="Times New Roman" panose="02020603050405020304" pitchFamily="18" charset="0"/>
              </a:defRPr>
            </a:lvl5pPr>
            <a:lvl6pPr marL="2514600" indent="-228600" eaLnBrk="0" fontAlgn="base" hangingPunct="0">
              <a:spcBef>
                <a:spcPct val="0"/>
              </a:spcBef>
              <a:spcAft>
                <a:spcPct val="0"/>
              </a:spcAft>
              <a:defRPr sz="3600">
                <a:solidFill>
                  <a:srgbClr val="2B08BE"/>
                </a:solidFill>
                <a:latin typeface="Times New Roman" panose="02020603050405020304" pitchFamily="18" charset="0"/>
              </a:defRPr>
            </a:lvl6pPr>
            <a:lvl7pPr marL="2971800" indent="-228600" eaLnBrk="0" fontAlgn="base" hangingPunct="0">
              <a:spcBef>
                <a:spcPct val="0"/>
              </a:spcBef>
              <a:spcAft>
                <a:spcPct val="0"/>
              </a:spcAft>
              <a:defRPr sz="3600">
                <a:solidFill>
                  <a:srgbClr val="2B08BE"/>
                </a:solidFill>
                <a:latin typeface="Times New Roman" panose="02020603050405020304" pitchFamily="18" charset="0"/>
              </a:defRPr>
            </a:lvl7pPr>
            <a:lvl8pPr marL="3429000" indent="-228600" eaLnBrk="0" fontAlgn="base" hangingPunct="0">
              <a:spcBef>
                <a:spcPct val="0"/>
              </a:spcBef>
              <a:spcAft>
                <a:spcPct val="0"/>
              </a:spcAft>
              <a:defRPr sz="3600">
                <a:solidFill>
                  <a:srgbClr val="2B08BE"/>
                </a:solidFill>
                <a:latin typeface="Times New Roman" panose="02020603050405020304" pitchFamily="18" charset="0"/>
              </a:defRPr>
            </a:lvl8pPr>
            <a:lvl9pPr marL="3886200" indent="-228600" eaLnBrk="0" fontAlgn="base" hangingPunct="0">
              <a:spcBef>
                <a:spcPct val="0"/>
              </a:spcBef>
              <a:spcAft>
                <a:spcPct val="0"/>
              </a:spcAft>
              <a:defRPr sz="3600">
                <a:solidFill>
                  <a:srgbClr val="2B08BE"/>
                </a:solidFill>
                <a:latin typeface="Times New Roman" panose="02020603050405020304" pitchFamily="18" charset="0"/>
              </a:defRPr>
            </a:lvl9pPr>
          </a:lstStyle>
          <a:p>
            <a:pPr algn="just" eaLnBrk="1" hangingPunct="1"/>
            <a:r>
              <a:rPr lang="en-US" sz="3000" b="1">
                <a:solidFill>
                  <a:srgbClr val="FF0000"/>
                </a:solidFill>
              </a:rPr>
              <a:t>a. Tỷ lệ lãi gộp</a:t>
            </a:r>
          </a:p>
        </p:txBody>
      </p:sp>
      <p:sp>
        <p:nvSpPr>
          <p:cNvPr id="234516" name="Text Box 3"/>
          <p:cNvSpPr txBox="1">
            <a:spLocks noChangeArrowheads="1"/>
          </p:cNvSpPr>
          <p:nvPr/>
        </p:nvSpPr>
        <p:spPr bwMode="auto">
          <a:xfrm>
            <a:off x="152400" y="4800600"/>
            <a:ext cx="8991600" cy="50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rgbClr val="2B08BE"/>
                </a:solidFill>
                <a:latin typeface="Times New Roman" panose="02020603050405020304" pitchFamily="18" charset="0"/>
              </a:defRPr>
            </a:lvl1pPr>
            <a:lvl2pPr marL="742950" indent="-285750">
              <a:defRPr sz="3600">
                <a:solidFill>
                  <a:srgbClr val="2B08BE"/>
                </a:solidFill>
                <a:latin typeface="Times New Roman" panose="02020603050405020304" pitchFamily="18" charset="0"/>
              </a:defRPr>
            </a:lvl2pPr>
            <a:lvl3pPr marL="1143000" indent="-228600">
              <a:defRPr sz="3600">
                <a:solidFill>
                  <a:srgbClr val="2B08BE"/>
                </a:solidFill>
                <a:latin typeface="Times New Roman" panose="02020603050405020304" pitchFamily="18" charset="0"/>
              </a:defRPr>
            </a:lvl3pPr>
            <a:lvl4pPr marL="1600200" indent="-228600">
              <a:defRPr sz="3600">
                <a:solidFill>
                  <a:srgbClr val="2B08BE"/>
                </a:solidFill>
                <a:latin typeface="Times New Roman" panose="02020603050405020304" pitchFamily="18" charset="0"/>
              </a:defRPr>
            </a:lvl4pPr>
            <a:lvl5pPr marL="2057400" indent="-228600">
              <a:defRPr sz="3600">
                <a:solidFill>
                  <a:srgbClr val="2B08BE"/>
                </a:solidFill>
                <a:latin typeface="Times New Roman" panose="02020603050405020304" pitchFamily="18" charset="0"/>
              </a:defRPr>
            </a:lvl5pPr>
            <a:lvl6pPr marL="2514600" indent="-228600" eaLnBrk="0" fontAlgn="base" hangingPunct="0">
              <a:spcBef>
                <a:spcPct val="0"/>
              </a:spcBef>
              <a:spcAft>
                <a:spcPct val="0"/>
              </a:spcAft>
              <a:defRPr sz="3600">
                <a:solidFill>
                  <a:srgbClr val="2B08BE"/>
                </a:solidFill>
                <a:latin typeface="Times New Roman" panose="02020603050405020304" pitchFamily="18" charset="0"/>
              </a:defRPr>
            </a:lvl6pPr>
            <a:lvl7pPr marL="2971800" indent="-228600" eaLnBrk="0" fontAlgn="base" hangingPunct="0">
              <a:spcBef>
                <a:spcPct val="0"/>
              </a:spcBef>
              <a:spcAft>
                <a:spcPct val="0"/>
              </a:spcAft>
              <a:defRPr sz="3600">
                <a:solidFill>
                  <a:srgbClr val="2B08BE"/>
                </a:solidFill>
                <a:latin typeface="Times New Roman" panose="02020603050405020304" pitchFamily="18" charset="0"/>
              </a:defRPr>
            </a:lvl7pPr>
            <a:lvl8pPr marL="3429000" indent="-228600" eaLnBrk="0" fontAlgn="base" hangingPunct="0">
              <a:spcBef>
                <a:spcPct val="0"/>
              </a:spcBef>
              <a:spcAft>
                <a:spcPct val="0"/>
              </a:spcAft>
              <a:defRPr sz="3600">
                <a:solidFill>
                  <a:srgbClr val="2B08BE"/>
                </a:solidFill>
                <a:latin typeface="Times New Roman" panose="02020603050405020304" pitchFamily="18" charset="0"/>
              </a:defRPr>
            </a:lvl8pPr>
            <a:lvl9pPr marL="3886200" indent="-228600" eaLnBrk="0" fontAlgn="base" hangingPunct="0">
              <a:spcBef>
                <a:spcPct val="0"/>
              </a:spcBef>
              <a:spcAft>
                <a:spcPct val="0"/>
              </a:spcAft>
              <a:defRPr sz="3600">
                <a:solidFill>
                  <a:srgbClr val="2B08BE"/>
                </a:solidFill>
                <a:latin typeface="Times New Roman" panose="02020603050405020304" pitchFamily="18" charset="0"/>
              </a:defRPr>
            </a:lvl9pPr>
          </a:lstStyle>
          <a:p>
            <a:pPr algn="just" eaLnBrk="1" hangingPunct="1"/>
            <a:r>
              <a:rPr lang="en-US" sz="3000" b="1">
                <a:solidFill>
                  <a:srgbClr val="FF0000"/>
                </a:solidFill>
              </a:rPr>
              <a:t>c. Tỷ lệ số dư đảm phí</a:t>
            </a:r>
          </a:p>
        </p:txBody>
      </p:sp>
      <p:grpSp>
        <p:nvGrpSpPr>
          <p:cNvPr id="234517" name="Group 21"/>
          <p:cNvGrpSpPr/>
          <p:nvPr/>
        </p:nvGrpSpPr>
        <p:grpSpPr bwMode="auto">
          <a:xfrm>
            <a:off x="609600" y="5486400"/>
            <a:ext cx="6727825" cy="1295400"/>
            <a:chOff x="336" y="1200"/>
            <a:chExt cx="4238" cy="816"/>
          </a:xfrm>
        </p:grpSpPr>
        <p:sp>
          <p:nvSpPr>
            <p:cNvPr id="57356" name="Rectangle 22"/>
            <p:cNvSpPr>
              <a:spLocks noChangeArrowheads="1"/>
            </p:cNvSpPr>
            <p:nvPr/>
          </p:nvSpPr>
          <p:spPr bwMode="auto">
            <a:xfrm>
              <a:off x="336" y="1272"/>
              <a:ext cx="1296" cy="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just"/>
              <a:r>
                <a:rPr lang="en-US" sz="2400" b="1">
                  <a:solidFill>
                    <a:schemeClr val="tx1"/>
                  </a:solidFill>
                </a:rPr>
                <a:t>Tỷ lệ số dư đảm phí</a:t>
              </a:r>
            </a:p>
          </p:txBody>
        </p:sp>
        <p:sp>
          <p:nvSpPr>
            <p:cNvPr id="57357" name="Rectangle 23"/>
            <p:cNvSpPr>
              <a:spLocks noChangeArrowheads="1"/>
            </p:cNvSpPr>
            <p:nvPr/>
          </p:nvSpPr>
          <p:spPr bwMode="auto">
            <a:xfrm>
              <a:off x="1466" y="1416"/>
              <a:ext cx="703" cy="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en-US" sz="2400">
                  <a:solidFill>
                    <a:schemeClr val="tx1"/>
                  </a:solidFill>
                  <a:cs typeface="Times New Roman" panose="02020603050405020304" pitchFamily="18" charset="0"/>
                </a:rPr>
                <a:t>=</a:t>
              </a:r>
              <a:endParaRPr lang="en-US" sz="2400">
                <a:solidFill>
                  <a:schemeClr val="tx1"/>
                </a:solidFill>
              </a:endParaRPr>
            </a:p>
          </p:txBody>
        </p:sp>
        <p:sp>
          <p:nvSpPr>
            <p:cNvPr id="57358" name="Rectangle 24"/>
            <p:cNvSpPr>
              <a:spLocks noChangeArrowheads="1"/>
            </p:cNvSpPr>
            <p:nvPr/>
          </p:nvSpPr>
          <p:spPr bwMode="auto">
            <a:xfrm>
              <a:off x="2078" y="1200"/>
              <a:ext cx="2496"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en-US" sz="2400">
                  <a:solidFill>
                    <a:schemeClr val="tx1"/>
                  </a:solidFill>
                </a:rPr>
                <a:t>Tổng số dư đảm phí</a:t>
              </a:r>
            </a:p>
          </p:txBody>
        </p:sp>
        <p:sp>
          <p:nvSpPr>
            <p:cNvPr id="57359" name="Line 25"/>
            <p:cNvSpPr>
              <a:spLocks noChangeShapeType="1"/>
            </p:cNvSpPr>
            <p:nvPr/>
          </p:nvSpPr>
          <p:spPr bwMode="auto">
            <a:xfrm>
              <a:off x="2125" y="1632"/>
              <a:ext cx="2274" cy="0"/>
            </a:xfrm>
            <a:prstGeom prst="line">
              <a:avLst/>
            </a:prstGeom>
            <a:noFill/>
            <a:ln w="12700" algn="ctr">
              <a:solidFill>
                <a:schemeClr val="tx1"/>
              </a:solidFill>
              <a:round/>
            </a:ln>
            <a:extLst>
              <a:ext uri="{909E8E84-426E-40DD-AFC4-6F175D3DCCD1}">
                <a14:hiddenFill xmlns:a14="http://schemas.microsoft.com/office/drawing/2010/main">
                  <a:noFill/>
                </a14:hiddenFill>
              </a:ext>
            </a:extLst>
          </p:spPr>
          <p:txBody>
            <a:bodyPr/>
            <a:lstStyle/>
            <a:p>
              <a:endParaRPr lang="en-US"/>
            </a:p>
          </p:txBody>
        </p:sp>
        <p:sp>
          <p:nvSpPr>
            <p:cNvPr id="57360" name="Rectangle 26"/>
            <p:cNvSpPr>
              <a:spLocks noChangeArrowheads="1"/>
            </p:cNvSpPr>
            <p:nvPr/>
          </p:nvSpPr>
          <p:spPr bwMode="auto">
            <a:xfrm>
              <a:off x="2064" y="1764"/>
              <a:ext cx="2496"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en-US" sz="2400">
                  <a:solidFill>
                    <a:schemeClr val="tx1"/>
                  </a:solidFill>
                </a:rPr>
                <a:t>Doanh thu thuần</a:t>
              </a:r>
            </a:p>
          </p:txBody>
        </p:sp>
      </p:grpSp>
      <p:pic>
        <p:nvPicPr>
          <p:cNvPr id="57354" name="Picture 4" descr="010MONE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575" y="33338"/>
            <a:ext cx="9144000" cy="68246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7355" name="Text Box 3"/>
          <p:cNvSpPr txBox="1">
            <a:spLocks noChangeArrowheads="1"/>
          </p:cNvSpPr>
          <p:nvPr/>
        </p:nvSpPr>
        <p:spPr bwMode="auto">
          <a:xfrm>
            <a:off x="180975" y="3173413"/>
            <a:ext cx="89916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rgbClr val="2B08BE"/>
                </a:solidFill>
                <a:latin typeface="Times New Roman" panose="02020603050405020304" pitchFamily="18" charset="0"/>
              </a:defRPr>
            </a:lvl1pPr>
            <a:lvl2pPr marL="742950" indent="-285750">
              <a:defRPr sz="3600">
                <a:solidFill>
                  <a:srgbClr val="2B08BE"/>
                </a:solidFill>
                <a:latin typeface="Times New Roman" panose="02020603050405020304" pitchFamily="18" charset="0"/>
              </a:defRPr>
            </a:lvl2pPr>
            <a:lvl3pPr marL="1143000" indent="-228600">
              <a:defRPr sz="3600">
                <a:solidFill>
                  <a:srgbClr val="2B08BE"/>
                </a:solidFill>
                <a:latin typeface="Times New Roman" panose="02020603050405020304" pitchFamily="18" charset="0"/>
              </a:defRPr>
            </a:lvl3pPr>
            <a:lvl4pPr marL="1600200" indent="-228600">
              <a:defRPr sz="3600">
                <a:solidFill>
                  <a:srgbClr val="2B08BE"/>
                </a:solidFill>
                <a:latin typeface="Times New Roman" panose="02020603050405020304" pitchFamily="18" charset="0"/>
              </a:defRPr>
            </a:lvl4pPr>
            <a:lvl5pPr marL="2057400" indent="-228600">
              <a:defRPr sz="3600">
                <a:solidFill>
                  <a:srgbClr val="2B08BE"/>
                </a:solidFill>
                <a:latin typeface="Times New Roman" panose="02020603050405020304" pitchFamily="18" charset="0"/>
              </a:defRPr>
            </a:lvl5pPr>
            <a:lvl6pPr marL="2514600" indent="-228600" eaLnBrk="0" fontAlgn="base" hangingPunct="0">
              <a:spcBef>
                <a:spcPct val="0"/>
              </a:spcBef>
              <a:spcAft>
                <a:spcPct val="0"/>
              </a:spcAft>
              <a:defRPr sz="3600">
                <a:solidFill>
                  <a:srgbClr val="2B08BE"/>
                </a:solidFill>
                <a:latin typeface="Times New Roman" panose="02020603050405020304" pitchFamily="18" charset="0"/>
              </a:defRPr>
            </a:lvl6pPr>
            <a:lvl7pPr marL="2971800" indent="-228600" eaLnBrk="0" fontAlgn="base" hangingPunct="0">
              <a:spcBef>
                <a:spcPct val="0"/>
              </a:spcBef>
              <a:spcAft>
                <a:spcPct val="0"/>
              </a:spcAft>
              <a:defRPr sz="3600">
                <a:solidFill>
                  <a:srgbClr val="2B08BE"/>
                </a:solidFill>
                <a:latin typeface="Times New Roman" panose="02020603050405020304" pitchFamily="18" charset="0"/>
              </a:defRPr>
            </a:lvl7pPr>
            <a:lvl8pPr marL="3429000" indent="-228600" eaLnBrk="0" fontAlgn="base" hangingPunct="0">
              <a:spcBef>
                <a:spcPct val="0"/>
              </a:spcBef>
              <a:spcAft>
                <a:spcPct val="0"/>
              </a:spcAft>
              <a:defRPr sz="3600">
                <a:solidFill>
                  <a:srgbClr val="2B08BE"/>
                </a:solidFill>
                <a:latin typeface="Times New Roman" panose="02020603050405020304" pitchFamily="18" charset="0"/>
              </a:defRPr>
            </a:lvl8pPr>
            <a:lvl9pPr marL="3886200" indent="-228600" eaLnBrk="0" fontAlgn="base" hangingPunct="0">
              <a:spcBef>
                <a:spcPct val="0"/>
              </a:spcBef>
              <a:spcAft>
                <a:spcPct val="0"/>
              </a:spcAft>
              <a:defRPr sz="3600">
                <a:solidFill>
                  <a:srgbClr val="2B08BE"/>
                </a:solidFill>
                <a:latin typeface="Times New Roman" panose="02020603050405020304" pitchFamily="18" charset="0"/>
              </a:defRPr>
            </a:lvl9pPr>
          </a:lstStyle>
          <a:p>
            <a:pPr algn="ctr" eaLnBrk="1" hangingPunct="1"/>
            <a:r>
              <a:rPr lang="en-US" sz="6000" b="1" i="1">
                <a:solidFill>
                  <a:srgbClr val="FF0000"/>
                </a:solidFill>
              </a:rPr>
              <a:t>Chúc các bạn thành công.</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34514"/>
                                        </p:tgtEl>
                                        <p:attrNameLst>
                                          <p:attrName>style.visibility</p:attrName>
                                        </p:attrNameLst>
                                      </p:cBhvr>
                                      <p:to>
                                        <p:strVal val="visible"/>
                                      </p:to>
                                    </p:set>
                                    <p:anim calcmode="lin" valueType="num">
                                      <p:cBhvr additive="base">
                                        <p:cTn id="7" dur="3000" fill="hold"/>
                                        <p:tgtEl>
                                          <p:spTgt spid="234514"/>
                                        </p:tgtEl>
                                        <p:attrNameLst>
                                          <p:attrName>ppt_x</p:attrName>
                                        </p:attrNameLst>
                                      </p:cBhvr>
                                      <p:tavLst>
                                        <p:tav tm="0">
                                          <p:val>
                                            <p:strVal val="#ppt_x"/>
                                          </p:val>
                                        </p:tav>
                                        <p:tav tm="100000">
                                          <p:val>
                                            <p:strVal val="#ppt_x"/>
                                          </p:val>
                                        </p:tav>
                                      </p:tavLst>
                                    </p:anim>
                                    <p:anim calcmode="lin" valueType="num">
                                      <p:cBhvr additive="base">
                                        <p:cTn id="8" dur="3000" fill="hold"/>
                                        <p:tgtEl>
                                          <p:spTgt spid="2345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nodeType="clickEffect">
                                  <p:stCondLst>
                                    <p:cond delay="0"/>
                                  </p:stCondLst>
                                  <p:childTnLst>
                                    <p:set>
                                      <p:cBhvr>
                                        <p:cTn id="12" dur="1" fill="hold">
                                          <p:stCondLst>
                                            <p:cond delay="0"/>
                                          </p:stCondLst>
                                        </p:cTn>
                                        <p:tgtEl>
                                          <p:spTgt spid="234501"/>
                                        </p:tgtEl>
                                        <p:attrNameLst>
                                          <p:attrName>style.visibility</p:attrName>
                                        </p:attrNameLst>
                                      </p:cBhvr>
                                      <p:to>
                                        <p:strVal val="visible"/>
                                      </p:to>
                                    </p:set>
                                    <p:animEffect transition="in" filter="diamond(in)">
                                      <p:cBhvr>
                                        <p:cTn id="13" dur="2000"/>
                                        <p:tgtEl>
                                          <p:spTgt spid="234501"/>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34507"/>
                                        </p:tgtEl>
                                        <p:attrNameLst>
                                          <p:attrName>style.visibility</p:attrName>
                                        </p:attrNameLst>
                                      </p:cBhvr>
                                      <p:to>
                                        <p:strVal val="visible"/>
                                      </p:to>
                                    </p:set>
                                    <p:anim calcmode="lin" valueType="num">
                                      <p:cBhvr additive="base">
                                        <p:cTn id="18" dur="3000" fill="hold"/>
                                        <p:tgtEl>
                                          <p:spTgt spid="234507"/>
                                        </p:tgtEl>
                                        <p:attrNameLst>
                                          <p:attrName>ppt_x</p:attrName>
                                        </p:attrNameLst>
                                      </p:cBhvr>
                                      <p:tavLst>
                                        <p:tav tm="0">
                                          <p:val>
                                            <p:strVal val="#ppt_x"/>
                                          </p:val>
                                        </p:tav>
                                        <p:tav tm="100000">
                                          <p:val>
                                            <p:strVal val="#ppt_x"/>
                                          </p:val>
                                        </p:tav>
                                      </p:tavLst>
                                    </p:anim>
                                    <p:anim calcmode="lin" valueType="num">
                                      <p:cBhvr additive="base">
                                        <p:cTn id="19" dur="3000" fill="hold"/>
                                        <p:tgtEl>
                                          <p:spTgt spid="23450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8" presetClass="entr" presetSubtype="16" fill="hold" nodeType="clickEffect">
                                  <p:stCondLst>
                                    <p:cond delay="0"/>
                                  </p:stCondLst>
                                  <p:childTnLst>
                                    <p:set>
                                      <p:cBhvr>
                                        <p:cTn id="23" dur="1" fill="hold">
                                          <p:stCondLst>
                                            <p:cond delay="0"/>
                                          </p:stCondLst>
                                        </p:cTn>
                                        <p:tgtEl>
                                          <p:spTgt spid="234508"/>
                                        </p:tgtEl>
                                        <p:attrNameLst>
                                          <p:attrName>style.visibility</p:attrName>
                                        </p:attrNameLst>
                                      </p:cBhvr>
                                      <p:to>
                                        <p:strVal val="visible"/>
                                      </p:to>
                                    </p:set>
                                    <p:animEffect transition="in" filter="diamond(in)">
                                      <p:cBhvr>
                                        <p:cTn id="24" dur="2000"/>
                                        <p:tgtEl>
                                          <p:spTgt spid="234508"/>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234516"/>
                                        </p:tgtEl>
                                        <p:attrNameLst>
                                          <p:attrName>style.visibility</p:attrName>
                                        </p:attrNameLst>
                                      </p:cBhvr>
                                      <p:to>
                                        <p:strVal val="visible"/>
                                      </p:to>
                                    </p:set>
                                    <p:anim calcmode="lin" valueType="num">
                                      <p:cBhvr additive="base">
                                        <p:cTn id="29" dur="3000" fill="hold"/>
                                        <p:tgtEl>
                                          <p:spTgt spid="234516"/>
                                        </p:tgtEl>
                                        <p:attrNameLst>
                                          <p:attrName>ppt_x</p:attrName>
                                        </p:attrNameLst>
                                      </p:cBhvr>
                                      <p:tavLst>
                                        <p:tav tm="0">
                                          <p:val>
                                            <p:strVal val="#ppt_x"/>
                                          </p:val>
                                        </p:tav>
                                        <p:tav tm="100000">
                                          <p:val>
                                            <p:strVal val="#ppt_x"/>
                                          </p:val>
                                        </p:tav>
                                      </p:tavLst>
                                    </p:anim>
                                    <p:anim calcmode="lin" valueType="num">
                                      <p:cBhvr additive="base">
                                        <p:cTn id="30" dur="3000" fill="hold"/>
                                        <p:tgtEl>
                                          <p:spTgt spid="234516"/>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8" presetClass="entr" presetSubtype="16" fill="hold" nodeType="clickEffect">
                                  <p:stCondLst>
                                    <p:cond delay="0"/>
                                  </p:stCondLst>
                                  <p:childTnLst>
                                    <p:set>
                                      <p:cBhvr>
                                        <p:cTn id="34" dur="1" fill="hold">
                                          <p:stCondLst>
                                            <p:cond delay="0"/>
                                          </p:stCondLst>
                                        </p:cTn>
                                        <p:tgtEl>
                                          <p:spTgt spid="234517"/>
                                        </p:tgtEl>
                                        <p:attrNameLst>
                                          <p:attrName>style.visibility</p:attrName>
                                        </p:attrNameLst>
                                      </p:cBhvr>
                                      <p:to>
                                        <p:strVal val="visible"/>
                                      </p:to>
                                    </p:set>
                                    <p:animEffect transition="in" filter="diamond(in)">
                                      <p:cBhvr>
                                        <p:cTn id="35" dur="2000"/>
                                        <p:tgtEl>
                                          <p:spTgt spid="2345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4507" grpId="0"/>
      <p:bldP spid="234514" grpId="0"/>
      <p:bldP spid="234516"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Solstice</Template>
  <TotalTime>40</TotalTime>
  <Words>3987</Words>
  <Application>Microsoft Office PowerPoint</Application>
  <PresentationFormat>On-screen Show (4:3)</PresentationFormat>
  <Paragraphs>551</Paragraphs>
  <Slides>68</Slides>
  <Notes>9</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68</vt:i4>
      </vt:variant>
    </vt:vector>
  </HeadingPairs>
  <TitlesOfParts>
    <vt:vector size="78" baseType="lpstr">
      <vt:lpstr>Arial</vt:lpstr>
      <vt:lpstr>Calibri</vt:lpstr>
      <vt:lpstr>Gill Sans MT</vt:lpstr>
      <vt:lpstr>Tahoma</vt:lpstr>
      <vt:lpstr>Times New Roman</vt:lpstr>
      <vt:lpstr>Verdana</vt:lpstr>
      <vt:lpstr>VNI-Times</vt:lpstr>
      <vt:lpstr>Wingdings</vt:lpstr>
      <vt:lpstr>Wingdings 2</vt:lpstr>
      <vt:lpstr>Solstice</vt:lpstr>
      <vt:lpstr>PowerPoint Presentation</vt:lpstr>
      <vt:lpstr>PowerPoint Presentation</vt:lpstr>
      <vt:lpstr>PowerPoint Presentation</vt:lpstr>
      <vt:lpstr>2.1. Tài khoản  2.1.1. Khái niệm kế toán</vt:lpstr>
      <vt:lpstr>2.1. Tài khoản  2.1.1. Khái niệm kế toán</vt:lpstr>
      <vt:lpstr>2.1.2. Phân loại tài khoản</vt:lpstr>
      <vt:lpstr>2.1.3 Kết cấu của tài khoản</vt:lpstr>
      <vt:lpstr>Sổ cái Tài khoản…. Số hiệu : ….</vt:lpstr>
      <vt:lpstr>Sổ cái  TK tiền mặt Số hiệu : 111</vt:lpstr>
      <vt:lpstr>Kết cấu</vt:lpstr>
      <vt:lpstr>Nguyên tắc ghi chép</vt:lpstr>
      <vt:lpstr>Ví dụ</vt:lpstr>
      <vt:lpstr>PowerPoint Presentation</vt:lpstr>
      <vt:lpstr>Ví dụ</vt:lpstr>
      <vt:lpstr>PowerPoint Presentation</vt:lpstr>
      <vt:lpstr>PowerPoint Presentation</vt:lpstr>
      <vt:lpstr>Ví dụ</vt:lpstr>
      <vt:lpstr>PowerPoint Presentation</vt:lpstr>
      <vt:lpstr>Ví dụ</vt:lpstr>
      <vt:lpstr>PowerPoint Presentation</vt:lpstr>
      <vt:lpstr>Ví dụ</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2.2.1. Khái niệm ghi sổ kép</vt:lpstr>
      <vt:lpstr>PowerPoint Presentation</vt:lpstr>
      <vt:lpstr>Áp dụng ghi sổ kép: Định khoản kế toán</vt:lpstr>
      <vt:lpstr>Các bước định khoản</vt:lpstr>
      <vt:lpstr>Ví dụ: mua NVL trả bằng TM 15 tr</vt:lpstr>
      <vt:lpstr>Ví dụ</vt:lpstr>
      <vt:lpstr>2.2.2 Các loại định khoản:</vt:lpstr>
      <vt:lpstr>Ví dụ</vt:lpstr>
      <vt:lpstr>Nhận xét</vt:lpstr>
      <vt:lpstr>Ví dụ</vt:lpstr>
      <vt:lpstr>Ví dụ:</vt:lpstr>
      <vt:lpstr>2.3. Kế toán tổng hợp và kế toán chi tiết</vt:lpstr>
      <vt:lpstr>2.3. Kế toán tổng hợp và kế toán chi tiết</vt:lpstr>
      <vt:lpstr>2.3. Kế toán tổng hợp và kế toán chi tiết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2.3.3. Mối quan hệ giữa tài khoản các cấp và sổ chi tiết</vt:lpstr>
      <vt:lpstr>PowerPoint Presentation</vt:lpstr>
      <vt:lpstr>2.4. Đối chiếu số liệu ghi chép trong các tài khoản</vt:lpstr>
      <vt:lpstr>2.4. Đối chiếu số liệu ghi chép trong các tài khoản</vt:lpstr>
      <vt:lpstr>2.4. Đối chiếu số liệu ghi chép trong các tài khoản</vt:lpstr>
      <vt:lpstr>Bảng chi tiết số dư và số phát sinh:  - Là bảng kê số liệu ở các TK cấp 2, sổ thẻ kế toán chi tiết theo từng TK tổng hợp. Sau đó, đối chiếu với số liệu trên TK tổng hợp.  - Mẫu bảng tổng hợp chi tiết các TK thường khác nhau và số liệu kế toán chi tiết ghi vào các bảng có thể bằng tiền, bằng hiện vật tùy theo đặc điểm và yêu cầu quản lý của từng đối tượng kế toán.</vt:lpstr>
      <vt:lpstr>2.5. Hệ thống tài khoản kế toán</vt:lpstr>
      <vt:lpstr>2.5. Hệ thống tài khoản kế toán</vt:lpstr>
      <vt:lpstr>PowerPoint Presentation</vt:lpstr>
      <vt:lpstr>Mối quan hệ TK cấp 1 và TK chi tiết cấp 2, cấp 3, cấp 4…</vt:lpstr>
      <vt:lpstr>PowerPoint Presentation</vt:lpstr>
    </vt:vector>
  </TitlesOfParts>
  <Company>Mobile: 0905287744</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Win 10</cp:lastModifiedBy>
  <cp:revision>560</cp:revision>
  <dcterms:created xsi:type="dcterms:W3CDTF">2011-10-11T12:10:00Z</dcterms:created>
  <dcterms:modified xsi:type="dcterms:W3CDTF">2021-02-20T10:09:19Z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1033-11.2.0.9363</vt:lpwstr>
  </property>
</Properties>
</file>