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3" r:id="rId1"/>
    <p:sldMasterId id="2147484056" r:id="rId2"/>
  </p:sldMasterIdLst>
  <p:notesMasterIdLst>
    <p:notesMasterId r:id="rId69"/>
  </p:notesMasterIdLst>
  <p:sldIdLst>
    <p:sldId id="256" r:id="rId3"/>
    <p:sldId id="257" r:id="rId4"/>
    <p:sldId id="294" r:id="rId5"/>
    <p:sldId id="258" r:id="rId6"/>
    <p:sldId id="299" r:id="rId7"/>
    <p:sldId id="300" r:id="rId8"/>
    <p:sldId id="259" r:id="rId9"/>
    <p:sldId id="260" r:id="rId10"/>
    <p:sldId id="261" r:id="rId11"/>
    <p:sldId id="295" r:id="rId12"/>
    <p:sldId id="262" r:id="rId13"/>
    <p:sldId id="263" r:id="rId14"/>
    <p:sldId id="265" r:id="rId15"/>
    <p:sldId id="328" r:id="rId16"/>
    <p:sldId id="296" r:id="rId17"/>
    <p:sldId id="266" r:id="rId18"/>
    <p:sldId id="267" r:id="rId19"/>
    <p:sldId id="264" r:id="rId20"/>
    <p:sldId id="301" r:id="rId21"/>
    <p:sldId id="302" r:id="rId22"/>
    <p:sldId id="303" r:id="rId23"/>
    <p:sldId id="304" r:id="rId24"/>
    <p:sldId id="305" r:id="rId25"/>
    <p:sldId id="306" r:id="rId26"/>
    <p:sldId id="307" r:id="rId27"/>
    <p:sldId id="308" r:id="rId28"/>
    <p:sldId id="270" r:id="rId29"/>
    <p:sldId id="309" r:id="rId30"/>
    <p:sldId id="310" r:id="rId31"/>
    <p:sldId id="271" r:id="rId32"/>
    <p:sldId id="272" r:id="rId33"/>
    <p:sldId id="317" r:id="rId34"/>
    <p:sldId id="311" r:id="rId35"/>
    <p:sldId id="312" r:id="rId36"/>
    <p:sldId id="319" r:id="rId37"/>
    <p:sldId id="320" r:id="rId38"/>
    <p:sldId id="273" r:id="rId39"/>
    <p:sldId id="274" r:id="rId40"/>
    <p:sldId id="275" r:id="rId41"/>
    <p:sldId id="321" r:id="rId42"/>
    <p:sldId id="322" r:id="rId43"/>
    <p:sldId id="323" r:id="rId44"/>
    <p:sldId id="324" r:id="rId45"/>
    <p:sldId id="325" r:id="rId46"/>
    <p:sldId id="276" r:id="rId47"/>
    <p:sldId id="277" r:id="rId48"/>
    <p:sldId id="278" r:id="rId49"/>
    <p:sldId id="279" r:id="rId50"/>
    <p:sldId id="313" r:id="rId51"/>
    <p:sldId id="280" r:id="rId52"/>
    <p:sldId id="281" r:id="rId53"/>
    <p:sldId id="282" r:id="rId54"/>
    <p:sldId id="283" r:id="rId55"/>
    <p:sldId id="284" r:id="rId56"/>
    <p:sldId id="285" r:id="rId57"/>
    <p:sldId id="314" r:id="rId58"/>
    <p:sldId id="286" r:id="rId59"/>
    <p:sldId id="287" r:id="rId60"/>
    <p:sldId id="315" r:id="rId61"/>
    <p:sldId id="288" r:id="rId62"/>
    <p:sldId id="289" r:id="rId63"/>
    <p:sldId id="291" r:id="rId64"/>
    <p:sldId id="292" r:id="rId65"/>
    <p:sldId id="293" r:id="rId66"/>
    <p:sldId id="316" r:id="rId67"/>
    <p:sldId id="290" r:id="rId68"/>
  </p:sldIdLst>
  <p:sldSz cx="9144000" cy="6858000" type="screen4x3"/>
  <p:notesSz cx="6858000" cy="9144000"/>
  <p:defaultTextStyle>
    <a:defPPr>
      <a:defRPr lang="en-US"/>
    </a:defPPr>
    <a:lvl1pPr algn="l" rtl="0" fontAlgn="base">
      <a:spcBef>
        <a:spcPct val="0"/>
      </a:spcBef>
      <a:spcAft>
        <a:spcPct val="0"/>
      </a:spcAft>
      <a:defRPr sz="2800" b="1" kern="1200">
        <a:solidFill>
          <a:srgbClr val="FF0000"/>
        </a:solidFill>
        <a:latin typeface="Times New Roman" pitchFamily="18" charset="0"/>
        <a:ea typeface="+mn-ea"/>
        <a:cs typeface="+mn-cs"/>
      </a:defRPr>
    </a:lvl1pPr>
    <a:lvl2pPr marL="457200" algn="l" rtl="0" fontAlgn="base">
      <a:spcBef>
        <a:spcPct val="0"/>
      </a:spcBef>
      <a:spcAft>
        <a:spcPct val="0"/>
      </a:spcAft>
      <a:defRPr sz="2800" b="1" kern="1200">
        <a:solidFill>
          <a:srgbClr val="FF0000"/>
        </a:solidFill>
        <a:latin typeface="Times New Roman" pitchFamily="18" charset="0"/>
        <a:ea typeface="+mn-ea"/>
        <a:cs typeface="+mn-cs"/>
      </a:defRPr>
    </a:lvl2pPr>
    <a:lvl3pPr marL="914400" algn="l" rtl="0" fontAlgn="base">
      <a:spcBef>
        <a:spcPct val="0"/>
      </a:spcBef>
      <a:spcAft>
        <a:spcPct val="0"/>
      </a:spcAft>
      <a:defRPr sz="2800" b="1" kern="1200">
        <a:solidFill>
          <a:srgbClr val="FF0000"/>
        </a:solidFill>
        <a:latin typeface="Times New Roman" pitchFamily="18" charset="0"/>
        <a:ea typeface="+mn-ea"/>
        <a:cs typeface="+mn-cs"/>
      </a:defRPr>
    </a:lvl3pPr>
    <a:lvl4pPr marL="1371600" algn="l" rtl="0" fontAlgn="base">
      <a:spcBef>
        <a:spcPct val="0"/>
      </a:spcBef>
      <a:spcAft>
        <a:spcPct val="0"/>
      </a:spcAft>
      <a:defRPr sz="2800" b="1" kern="1200">
        <a:solidFill>
          <a:srgbClr val="FF0000"/>
        </a:solidFill>
        <a:latin typeface="Times New Roman" pitchFamily="18" charset="0"/>
        <a:ea typeface="+mn-ea"/>
        <a:cs typeface="+mn-cs"/>
      </a:defRPr>
    </a:lvl4pPr>
    <a:lvl5pPr marL="1828800" algn="l" rtl="0" fontAlgn="base">
      <a:spcBef>
        <a:spcPct val="0"/>
      </a:spcBef>
      <a:spcAft>
        <a:spcPct val="0"/>
      </a:spcAft>
      <a:defRPr sz="2800" b="1" kern="1200">
        <a:solidFill>
          <a:srgbClr val="FF0000"/>
        </a:solidFill>
        <a:latin typeface="Times New Roman" pitchFamily="18" charset="0"/>
        <a:ea typeface="+mn-ea"/>
        <a:cs typeface="+mn-cs"/>
      </a:defRPr>
    </a:lvl5pPr>
    <a:lvl6pPr marL="2286000" algn="l" defTabSz="914400" rtl="0" eaLnBrk="1" latinLnBrk="0" hangingPunct="1">
      <a:defRPr sz="2800" b="1" kern="1200">
        <a:solidFill>
          <a:srgbClr val="FF0000"/>
        </a:solidFill>
        <a:latin typeface="Times New Roman" pitchFamily="18" charset="0"/>
        <a:ea typeface="+mn-ea"/>
        <a:cs typeface="+mn-cs"/>
      </a:defRPr>
    </a:lvl6pPr>
    <a:lvl7pPr marL="2743200" algn="l" defTabSz="914400" rtl="0" eaLnBrk="1" latinLnBrk="0" hangingPunct="1">
      <a:defRPr sz="2800" b="1" kern="1200">
        <a:solidFill>
          <a:srgbClr val="FF0000"/>
        </a:solidFill>
        <a:latin typeface="Times New Roman" pitchFamily="18" charset="0"/>
        <a:ea typeface="+mn-ea"/>
        <a:cs typeface="+mn-cs"/>
      </a:defRPr>
    </a:lvl7pPr>
    <a:lvl8pPr marL="3200400" algn="l" defTabSz="914400" rtl="0" eaLnBrk="1" latinLnBrk="0" hangingPunct="1">
      <a:defRPr sz="2800" b="1" kern="1200">
        <a:solidFill>
          <a:srgbClr val="FF0000"/>
        </a:solidFill>
        <a:latin typeface="Times New Roman" pitchFamily="18" charset="0"/>
        <a:ea typeface="+mn-ea"/>
        <a:cs typeface="+mn-cs"/>
      </a:defRPr>
    </a:lvl8pPr>
    <a:lvl9pPr marL="3657600" algn="l" defTabSz="914400" rtl="0" eaLnBrk="1" latinLnBrk="0" hangingPunct="1">
      <a:defRPr sz="2800" b="1" kern="1200">
        <a:solidFill>
          <a:srgbClr val="FF0000"/>
        </a:solidFill>
        <a:latin typeface="Times New Roman" pitchFamily="18"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00"/>
    <a:srgbClr val="2AD6D6"/>
    <a:srgbClr val="FFFFFF"/>
    <a:srgbClr val="0000FF"/>
    <a:srgbClr val="FF7C80"/>
    <a:srgbClr val="CCCC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78"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5" Type="http://schemas.openxmlformats.org/officeDocument/2006/relationships/image" Target="../media/image11.wmf"/><Relationship Id="rId4"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24.wmf"/><Relationship Id="rId2" Type="http://schemas.openxmlformats.org/officeDocument/2006/relationships/image" Target="../media/image19.wmf"/><Relationship Id="rId1" Type="http://schemas.openxmlformats.org/officeDocument/2006/relationships/image" Target="../media/image18.wmf"/><Relationship Id="rId6" Type="http://schemas.openxmlformats.org/officeDocument/2006/relationships/image" Target="../media/image23.wmf"/><Relationship Id="rId5" Type="http://schemas.openxmlformats.org/officeDocument/2006/relationships/image" Target="../media/image22.wmf"/><Relationship Id="rId4" Type="http://schemas.openxmlformats.org/officeDocument/2006/relationships/image" Target="../media/image21.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 Id="rId6" Type="http://schemas.openxmlformats.org/officeDocument/2006/relationships/image" Target="../media/image30.wmf"/><Relationship Id="rId5" Type="http://schemas.openxmlformats.org/officeDocument/2006/relationships/image" Target="../media/image29.wmf"/><Relationship Id="rId4" Type="http://schemas.openxmlformats.org/officeDocument/2006/relationships/image" Target="../media/image28.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55.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5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04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solidFill>
                  <a:schemeClr val="tx1"/>
                </a:solidFill>
                <a:latin typeface="Arial" charset="0"/>
              </a:defRPr>
            </a:lvl1pPr>
          </a:lstStyle>
          <a:p>
            <a:pPr>
              <a:defRPr/>
            </a:pPr>
            <a:endParaRPr lang="en-US"/>
          </a:p>
        </p:txBody>
      </p:sp>
      <p:sp>
        <p:nvSpPr>
          <p:cNvPr id="3604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solidFill>
                  <a:schemeClr val="tx1"/>
                </a:solidFill>
                <a:latin typeface="Arial" charset="0"/>
              </a:defRPr>
            </a:lvl1pPr>
          </a:lstStyle>
          <a:p>
            <a:pPr>
              <a:defRPr/>
            </a:pPr>
            <a:endParaRPr lang="en-US"/>
          </a:p>
        </p:txBody>
      </p:sp>
      <p:sp>
        <p:nvSpPr>
          <p:cNvPr id="645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604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604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solidFill>
                  <a:schemeClr val="tx1"/>
                </a:solidFill>
                <a:latin typeface="Arial" charset="0"/>
              </a:defRPr>
            </a:lvl1pPr>
          </a:lstStyle>
          <a:p>
            <a:pPr>
              <a:defRPr/>
            </a:pPr>
            <a:endParaRPr lang="en-US"/>
          </a:p>
        </p:txBody>
      </p:sp>
      <p:sp>
        <p:nvSpPr>
          <p:cNvPr id="3604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solidFill>
                  <a:schemeClr val="tx1"/>
                </a:solidFill>
                <a:latin typeface="Arial" charset="0"/>
              </a:defRPr>
            </a:lvl1pPr>
          </a:lstStyle>
          <a:p>
            <a:pPr>
              <a:defRPr/>
            </a:pPr>
            <a:fld id="{004B51A5-878D-4D97-963E-2B15E609F538}" type="slidenum">
              <a:rPr lang="en-US"/>
              <a:pPr>
                <a:defRPr/>
              </a:pPr>
              <a:t>‹#›</a:t>
            </a:fld>
            <a:endParaRPr lang="en-US"/>
          </a:p>
        </p:txBody>
      </p:sp>
    </p:spTree>
    <p:extLst>
      <p:ext uri="{BB962C8B-B14F-4D97-AF65-F5344CB8AC3E}">
        <p14:creationId xmlns:p14="http://schemas.microsoft.com/office/powerpoint/2010/main" val="515955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2743200" y="1752600"/>
            <a:ext cx="5486400" cy="838200"/>
          </a:xfrm>
        </p:spPr>
        <p:txBody>
          <a:bodyPr/>
          <a:lstStyle>
            <a:lvl1pPr>
              <a:defRPr/>
            </a:lvl1pPr>
          </a:lstStyle>
          <a:p>
            <a:r>
              <a:rPr lang="en-US"/>
              <a:t>Click to edit Master title style</a:t>
            </a:r>
          </a:p>
        </p:txBody>
      </p:sp>
      <p:sp>
        <p:nvSpPr>
          <p:cNvPr id="3075" name="Rectangle 3"/>
          <p:cNvSpPr>
            <a:spLocks noGrp="1" noChangeArrowheads="1"/>
          </p:cNvSpPr>
          <p:nvPr>
            <p:ph type="subTitle" idx="1"/>
          </p:nvPr>
        </p:nvSpPr>
        <p:spPr>
          <a:xfrm>
            <a:off x="2743200" y="2743200"/>
            <a:ext cx="5486400" cy="457200"/>
          </a:xfrm>
        </p:spPr>
        <p:txBody>
          <a:bodyPr/>
          <a:lstStyle>
            <a:lvl1pPr marL="0" indent="0">
              <a:buFontTx/>
              <a:buNone/>
              <a:defRPr sz="2000"/>
            </a:lvl1pPr>
          </a:lstStyle>
          <a:p>
            <a:r>
              <a:rPr lang="en-US"/>
              <a:t>Click to edit Master subtitle style</a:t>
            </a:r>
          </a:p>
        </p:txBody>
      </p:sp>
      <p:sp>
        <p:nvSpPr>
          <p:cNvPr id="4" name="Rectangle 4"/>
          <p:cNvSpPr>
            <a:spLocks noGrp="1" noChangeArrowheads="1"/>
          </p:cNvSpPr>
          <p:nvPr>
            <p:ph type="dt" sz="half" idx="10"/>
          </p:nvPr>
        </p:nvSpPr>
        <p:spPr/>
        <p:txBody>
          <a:bodyPr/>
          <a:lstStyle>
            <a:lvl1pPr>
              <a:defRPr smtClean="0"/>
            </a:lvl1pPr>
          </a:lstStyle>
          <a:p>
            <a:pPr>
              <a:defRPr/>
            </a:pPr>
            <a:fld id="{22C8826E-D9E6-43C9-9C34-675C03C6FC2B}" type="datetime1">
              <a:rPr lang="vi-VN"/>
              <a:pPr>
                <a:defRPr/>
              </a:pPr>
              <a:t>15/10/2018</a:t>
            </a:fld>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smtClean="0"/>
            </a:lvl1pPr>
          </a:lstStyle>
          <a:p>
            <a:pPr>
              <a:defRPr/>
            </a:pPr>
            <a:fld id="{AA80C7AE-E137-4EB0-ABED-5046110D8B2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8"/>
          <p:cNvSpPr>
            <a:spLocks noGrp="1" noChangeArrowheads="1"/>
          </p:cNvSpPr>
          <p:nvPr>
            <p:ph type="dt" sz="half" idx="10"/>
          </p:nvPr>
        </p:nvSpPr>
        <p:spPr>
          <a:ln/>
        </p:spPr>
        <p:txBody>
          <a:bodyPr/>
          <a:lstStyle>
            <a:lvl1pPr>
              <a:defRPr/>
            </a:lvl1pPr>
          </a:lstStyle>
          <a:p>
            <a:pPr>
              <a:defRPr/>
            </a:pPr>
            <a:fld id="{D03B8956-1E74-4448-AC2A-2FFE60C4F256}" type="datetime1">
              <a:rPr lang="vi-VN"/>
              <a:pPr>
                <a:defRPr/>
              </a:pPr>
              <a:t>15/10/2018</a:t>
            </a:fld>
            <a:endParaRPr lang="en-US"/>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34CD9227-DAD1-4FCF-9005-7F9D8E27C13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p:cNvSpPr>
            <a:spLocks noGrp="1" noChangeArrowheads="1"/>
          </p:cNvSpPr>
          <p:nvPr>
            <p:ph type="dt" sz="half" idx="10"/>
          </p:nvPr>
        </p:nvSpPr>
        <p:spPr>
          <a:ln/>
        </p:spPr>
        <p:txBody>
          <a:bodyPr/>
          <a:lstStyle>
            <a:lvl1pPr>
              <a:defRPr/>
            </a:lvl1pPr>
          </a:lstStyle>
          <a:p>
            <a:pPr>
              <a:defRPr/>
            </a:pPr>
            <a:fld id="{665035E6-3E98-4049-BDC4-1B2783097D8C}" type="datetime1">
              <a:rPr lang="vi-VN"/>
              <a:pPr>
                <a:defRPr/>
              </a:pPr>
              <a:t>15/10/2018</a:t>
            </a:fld>
            <a:endParaRPr lang="en-US"/>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C504F7CC-13A2-4369-8252-7396AE606DA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741613" y="1828800"/>
            <a:ext cx="2665412"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559425" y="1828800"/>
            <a:ext cx="26670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8"/>
          <p:cNvSpPr>
            <a:spLocks noGrp="1" noChangeArrowheads="1"/>
          </p:cNvSpPr>
          <p:nvPr>
            <p:ph type="dt" sz="half" idx="10"/>
          </p:nvPr>
        </p:nvSpPr>
        <p:spPr>
          <a:ln/>
        </p:spPr>
        <p:txBody>
          <a:bodyPr/>
          <a:lstStyle>
            <a:lvl1pPr>
              <a:defRPr/>
            </a:lvl1pPr>
          </a:lstStyle>
          <a:p>
            <a:pPr>
              <a:defRPr/>
            </a:pPr>
            <a:fld id="{ADD90DFC-BE68-4AC1-B407-D3553B9210C2}" type="datetime1">
              <a:rPr lang="vi-VN"/>
              <a:pPr>
                <a:defRPr/>
              </a:pPr>
              <a:t>15/10/2018</a:t>
            </a:fld>
            <a:endParaRPr lang="en-US"/>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3BE18003-49D0-45BE-8B32-A30B3C522C4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8"/>
          <p:cNvSpPr>
            <a:spLocks noGrp="1" noChangeArrowheads="1"/>
          </p:cNvSpPr>
          <p:nvPr>
            <p:ph type="dt" sz="half" idx="10"/>
          </p:nvPr>
        </p:nvSpPr>
        <p:spPr>
          <a:ln/>
        </p:spPr>
        <p:txBody>
          <a:bodyPr/>
          <a:lstStyle>
            <a:lvl1pPr>
              <a:defRPr/>
            </a:lvl1pPr>
          </a:lstStyle>
          <a:p>
            <a:pPr>
              <a:defRPr/>
            </a:pPr>
            <a:fld id="{96EAF464-06BC-4DC9-8E1A-CA17F67C908B}" type="datetime1">
              <a:rPr lang="vi-VN"/>
              <a:pPr>
                <a:defRPr/>
              </a:pPr>
              <a:t>15/10/2018</a:t>
            </a:fld>
            <a:endParaRPr lang="en-US"/>
          </a:p>
        </p:txBody>
      </p:sp>
      <p:sp>
        <p:nvSpPr>
          <p:cNvPr id="8" name="Rectangle 9"/>
          <p:cNvSpPr>
            <a:spLocks noGrp="1" noChangeArrowheads="1"/>
          </p:cNvSpPr>
          <p:nvPr>
            <p:ph type="ftr" sz="quarter" idx="11"/>
          </p:nvPr>
        </p:nvSpPr>
        <p:spPr>
          <a:ln/>
        </p:spPr>
        <p:txBody>
          <a:bodyPr/>
          <a:lstStyle>
            <a:lvl1pPr>
              <a:defRPr/>
            </a:lvl1pPr>
          </a:lstStyle>
          <a:p>
            <a:pPr>
              <a:defRPr/>
            </a:pPr>
            <a:endParaRPr lang="en-US"/>
          </a:p>
        </p:txBody>
      </p:sp>
      <p:sp>
        <p:nvSpPr>
          <p:cNvPr id="9" name="Rectangle 10"/>
          <p:cNvSpPr>
            <a:spLocks noGrp="1" noChangeArrowheads="1"/>
          </p:cNvSpPr>
          <p:nvPr>
            <p:ph type="sldNum" sz="quarter" idx="12"/>
          </p:nvPr>
        </p:nvSpPr>
        <p:spPr>
          <a:ln/>
        </p:spPr>
        <p:txBody>
          <a:bodyPr/>
          <a:lstStyle>
            <a:lvl1pPr>
              <a:defRPr/>
            </a:lvl1pPr>
          </a:lstStyle>
          <a:p>
            <a:pPr>
              <a:defRPr/>
            </a:pPr>
            <a:fld id="{67238F68-F432-4890-BFD1-39E593B74F1C}"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8"/>
          <p:cNvSpPr>
            <a:spLocks noGrp="1" noChangeArrowheads="1"/>
          </p:cNvSpPr>
          <p:nvPr>
            <p:ph type="dt" sz="half" idx="10"/>
          </p:nvPr>
        </p:nvSpPr>
        <p:spPr>
          <a:ln/>
        </p:spPr>
        <p:txBody>
          <a:bodyPr/>
          <a:lstStyle>
            <a:lvl1pPr>
              <a:defRPr/>
            </a:lvl1pPr>
          </a:lstStyle>
          <a:p>
            <a:pPr>
              <a:defRPr/>
            </a:pPr>
            <a:fld id="{2369EF74-D814-4EDF-8874-1372FF09A84E}" type="datetime1">
              <a:rPr lang="vi-VN"/>
              <a:pPr>
                <a:defRPr/>
              </a:pPr>
              <a:t>15/10/2018</a:t>
            </a:fld>
            <a:endParaRPr lang="en-US"/>
          </a:p>
        </p:txBody>
      </p:sp>
      <p:sp>
        <p:nvSpPr>
          <p:cNvPr id="4" name="Rectangle 9"/>
          <p:cNvSpPr>
            <a:spLocks noGrp="1" noChangeArrowheads="1"/>
          </p:cNvSpPr>
          <p:nvPr>
            <p:ph type="ftr" sz="quarter" idx="11"/>
          </p:nvPr>
        </p:nvSpPr>
        <p:spPr>
          <a:ln/>
        </p:spPr>
        <p:txBody>
          <a:bodyPr/>
          <a:lstStyle>
            <a:lvl1pPr>
              <a:defRPr/>
            </a:lvl1pPr>
          </a:lstStyle>
          <a:p>
            <a:pPr>
              <a:defRPr/>
            </a:pPr>
            <a:endParaRPr lang="en-US"/>
          </a:p>
        </p:txBody>
      </p:sp>
      <p:sp>
        <p:nvSpPr>
          <p:cNvPr id="5" name="Rectangle 10"/>
          <p:cNvSpPr>
            <a:spLocks noGrp="1" noChangeArrowheads="1"/>
          </p:cNvSpPr>
          <p:nvPr>
            <p:ph type="sldNum" sz="quarter" idx="12"/>
          </p:nvPr>
        </p:nvSpPr>
        <p:spPr>
          <a:ln/>
        </p:spPr>
        <p:txBody>
          <a:bodyPr/>
          <a:lstStyle>
            <a:lvl1pPr>
              <a:defRPr/>
            </a:lvl1pPr>
          </a:lstStyle>
          <a:p>
            <a:pPr>
              <a:defRPr/>
            </a:pPr>
            <a:fld id="{EF646D56-6492-45D7-A3CD-D3931E99FFF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fld id="{9980660C-105F-4C48-90A4-FB3F92A6668E}" type="datetime1">
              <a:rPr lang="vi-VN"/>
              <a:pPr>
                <a:defRPr/>
              </a:pPr>
              <a:t>15/10/2018</a:t>
            </a:fld>
            <a:endParaRPr lang="en-US"/>
          </a:p>
        </p:txBody>
      </p:sp>
      <p:sp>
        <p:nvSpPr>
          <p:cNvPr id="3" name="Rectangle 9"/>
          <p:cNvSpPr>
            <a:spLocks noGrp="1" noChangeArrowheads="1"/>
          </p:cNvSpPr>
          <p:nvPr>
            <p:ph type="ftr" sz="quarter" idx="11"/>
          </p:nvPr>
        </p:nvSpPr>
        <p:spPr>
          <a:ln/>
        </p:spPr>
        <p:txBody>
          <a:bodyPr/>
          <a:lstStyle>
            <a:lvl1pPr>
              <a:defRPr/>
            </a:lvl1pPr>
          </a:lstStyle>
          <a:p>
            <a:pPr>
              <a:defRPr/>
            </a:pPr>
            <a:endParaRPr lang="en-US"/>
          </a:p>
        </p:txBody>
      </p:sp>
      <p:sp>
        <p:nvSpPr>
          <p:cNvPr id="4" name="Rectangle 10"/>
          <p:cNvSpPr>
            <a:spLocks noGrp="1" noChangeArrowheads="1"/>
          </p:cNvSpPr>
          <p:nvPr>
            <p:ph type="sldNum" sz="quarter" idx="12"/>
          </p:nvPr>
        </p:nvSpPr>
        <p:spPr>
          <a:ln/>
        </p:spPr>
        <p:txBody>
          <a:bodyPr/>
          <a:lstStyle>
            <a:lvl1pPr>
              <a:defRPr/>
            </a:lvl1pPr>
          </a:lstStyle>
          <a:p>
            <a:pPr>
              <a:defRPr/>
            </a:pPr>
            <a:fld id="{73A01C1F-C18B-4558-99CF-DBCB624BF684}"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fld id="{8069973D-1D79-454E-B45B-85B753B7EB9D}" type="datetime1">
              <a:rPr lang="vi-VN"/>
              <a:pPr>
                <a:defRPr/>
              </a:pPr>
              <a:t>15/10/2018</a:t>
            </a:fld>
            <a:endParaRPr lang="en-US"/>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CD807618-A504-4C8C-9888-C576EEFD316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p:cNvSpPr>
            <a:spLocks noGrp="1" noChangeArrowheads="1"/>
          </p:cNvSpPr>
          <p:nvPr>
            <p:ph type="dt" sz="half" idx="10"/>
          </p:nvPr>
        </p:nvSpPr>
        <p:spPr>
          <a:ln/>
        </p:spPr>
        <p:txBody>
          <a:bodyPr/>
          <a:lstStyle>
            <a:lvl1pPr>
              <a:defRPr/>
            </a:lvl1pPr>
          </a:lstStyle>
          <a:p>
            <a:pPr>
              <a:defRPr/>
            </a:pPr>
            <a:fld id="{253C7FA8-6E82-4586-AE86-CC8578BBB18C}" type="datetime1">
              <a:rPr lang="vi-VN"/>
              <a:pPr>
                <a:defRPr/>
              </a:pPr>
              <a:t>15/10/2018</a:t>
            </a:fld>
            <a:endParaRPr lang="en-US"/>
          </a:p>
        </p:txBody>
      </p:sp>
      <p:sp>
        <p:nvSpPr>
          <p:cNvPr id="6" name="Rectangle 9"/>
          <p:cNvSpPr>
            <a:spLocks noGrp="1" noChangeArrowheads="1"/>
          </p:cNvSpPr>
          <p:nvPr>
            <p:ph type="ftr" sz="quarter" idx="11"/>
          </p:nvPr>
        </p:nvSpPr>
        <p:spPr>
          <a:ln/>
        </p:spPr>
        <p:txBody>
          <a:bodyPr/>
          <a:lstStyle>
            <a:lvl1pPr>
              <a:defRPr/>
            </a:lvl1pPr>
          </a:lstStyle>
          <a:p>
            <a:pPr>
              <a:defRPr/>
            </a:pPr>
            <a:endParaRPr lang="en-US"/>
          </a:p>
        </p:txBody>
      </p:sp>
      <p:sp>
        <p:nvSpPr>
          <p:cNvPr id="7" name="Rectangle 10"/>
          <p:cNvSpPr>
            <a:spLocks noGrp="1" noChangeArrowheads="1"/>
          </p:cNvSpPr>
          <p:nvPr>
            <p:ph type="sldNum" sz="quarter" idx="12"/>
          </p:nvPr>
        </p:nvSpPr>
        <p:spPr>
          <a:ln/>
        </p:spPr>
        <p:txBody>
          <a:bodyPr/>
          <a:lstStyle>
            <a:lvl1pPr>
              <a:defRPr/>
            </a:lvl1pPr>
          </a:lstStyle>
          <a:p>
            <a:pPr>
              <a:defRPr/>
            </a:pPr>
            <a:fld id="{B3E39D79-AFCE-4425-807F-9ED0A126742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8"/>
          <p:cNvSpPr>
            <a:spLocks noGrp="1" noChangeArrowheads="1"/>
          </p:cNvSpPr>
          <p:nvPr>
            <p:ph type="dt" sz="half" idx="10"/>
          </p:nvPr>
        </p:nvSpPr>
        <p:spPr>
          <a:ln/>
        </p:spPr>
        <p:txBody>
          <a:bodyPr/>
          <a:lstStyle>
            <a:lvl1pPr>
              <a:defRPr/>
            </a:lvl1pPr>
          </a:lstStyle>
          <a:p>
            <a:pPr>
              <a:defRPr/>
            </a:pPr>
            <a:fld id="{759236DF-7AAD-48FA-A21D-BE2F243F311D}" type="datetime1">
              <a:rPr lang="vi-VN"/>
              <a:pPr>
                <a:defRPr/>
              </a:pPr>
              <a:t>15/10/2018</a:t>
            </a:fld>
            <a:endParaRPr lang="en-US"/>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4A8A963C-0EAB-4449-B415-AE86BB03FCD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762000"/>
            <a:ext cx="1370012" cy="4953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741613" y="762000"/>
            <a:ext cx="3962400" cy="4953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8"/>
          <p:cNvSpPr>
            <a:spLocks noGrp="1" noChangeArrowheads="1"/>
          </p:cNvSpPr>
          <p:nvPr>
            <p:ph type="dt" sz="half" idx="10"/>
          </p:nvPr>
        </p:nvSpPr>
        <p:spPr>
          <a:ln/>
        </p:spPr>
        <p:txBody>
          <a:bodyPr/>
          <a:lstStyle>
            <a:lvl1pPr>
              <a:defRPr/>
            </a:lvl1pPr>
          </a:lstStyle>
          <a:p>
            <a:pPr>
              <a:defRPr/>
            </a:pPr>
            <a:fld id="{1B0D7842-F83C-42AC-BB9C-10DA19311578}" type="datetime1">
              <a:rPr lang="vi-VN"/>
              <a:pPr>
                <a:defRPr/>
              </a:pPr>
              <a:t>15/10/2018</a:t>
            </a:fld>
            <a:endParaRPr lang="en-US"/>
          </a:p>
        </p:txBody>
      </p:sp>
      <p:sp>
        <p:nvSpPr>
          <p:cNvPr id="5" name="Rectangle 9"/>
          <p:cNvSpPr>
            <a:spLocks noGrp="1" noChangeArrowheads="1"/>
          </p:cNvSpPr>
          <p:nvPr>
            <p:ph type="ftr" sz="quarter" idx="11"/>
          </p:nvPr>
        </p:nvSpPr>
        <p:spPr>
          <a:ln/>
        </p:spPr>
        <p:txBody>
          <a:bodyPr/>
          <a:lstStyle>
            <a:lvl1pPr>
              <a:defRPr/>
            </a:lvl1pPr>
          </a:lstStyle>
          <a:p>
            <a:pPr>
              <a:defRPr/>
            </a:pPr>
            <a:endParaRPr lang="en-US"/>
          </a:p>
        </p:txBody>
      </p:sp>
      <p:sp>
        <p:nvSpPr>
          <p:cNvPr id="6" name="Rectangle 10"/>
          <p:cNvSpPr>
            <a:spLocks noGrp="1" noChangeArrowheads="1"/>
          </p:cNvSpPr>
          <p:nvPr>
            <p:ph type="sldNum" sz="quarter" idx="12"/>
          </p:nvPr>
        </p:nvSpPr>
        <p:spPr>
          <a:ln/>
        </p:spPr>
        <p:txBody>
          <a:bodyPr/>
          <a:lstStyle>
            <a:lvl1pPr>
              <a:defRPr/>
            </a:lvl1pPr>
          </a:lstStyle>
          <a:p>
            <a:pPr>
              <a:defRPr/>
            </a:pPr>
            <a:fld id="{EB9EB9D8-B9D5-47C0-8997-678D7278B782}"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en-US"/>
              <a:t>Click to edit Master title style</a:t>
            </a:r>
          </a:p>
        </p:txBody>
      </p:sp>
      <p:sp>
        <p:nvSpPr>
          <p:cNvPr id="3" name="Text Placeholder 2"/>
          <p:cNvSpPr>
            <a:spLocks noGrp="1"/>
          </p:cNvSpPr>
          <p:nvPr>
            <p:ph type="body" sz="half" idx="1"/>
          </p:nvPr>
        </p:nvSpPr>
        <p:spPr>
          <a:xfrm>
            <a:off x="457200" y="1905000"/>
            <a:ext cx="4038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05000"/>
            <a:ext cx="4038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45225"/>
            <a:ext cx="2133600" cy="476250"/>
          </a:xfrm>
        </p:spPr>
        <p:txBody>
          <a:bodyPr/>
          <a:lstStyle>
            <a:lvl1pPr>
              <a:defRPr/>
            </a:lvl1pPr>
          </a:lstStyle>
          <a:p>
            <a:pPr>
              <a:defRPr/>
            </a:pPr>
            <a:fld id="{BDCC9DED-4CD5-41FD-AAC2-F8DFCC260256}" type="datetime1">
              <a:rPr lang="vi-VN"/>
              <a:pPr>
                <a:defRPr/>
              </a:pPr>
              <a:t>15/10/2018</a:t>
            </a:fld>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pPr>
              <a:defRPr/>
            </a:pPr>
            <a:fld id="{F6583550-772B-4F0A-A009-E0D2D9544F44}"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776288" y="0"/>
            <a:ext cx="8748712" cy="62626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0D2BDBF2-273A-45BB-B6B9-34C36B64A2C5}"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22C8826E-D9E6-43C9-9C34-675C03C6FC2B}" type="datetime1">
              <a:rPr lang="vi-VN" smtClean="0"/>
              <a:pPr>
                <a:defRPr/>
              </a:pPr>
              <a:t>15/10/2018</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A80C7AE-E137-4EB0-ABED-5046110D8B28}" type="slidenum">
              <a:rPr lang="en-US" smtClean="0"/>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D03B8956-1E74-4448-AC2A-2FFE60C4F256}" type="datetime1">
              <a:rPr lang="vi-VN" smtClean="0"/>
              <a:pPr>
                <a:defRPr/>
              </a:pPr>
              <a:t>15/10/2018</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34CD9227-DAD1-4FCF-9005-7F9D8E27C138}" type="slidenum">
              <a:rPr lang="en-US" smtClean="0"/>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665035E6-3E98-4049-BDC4-1B2783097D8C}" type="datetime1">
              <a:rPr lang="vi-VN" smtClean="0"/>
              <a:pPr>
                <a:defRPr/>
              </a:pPr>
              <a:t>15/10/2018</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504F7CC-13A2-4369-8252-7396AE606DA1}" type="slidenum">
              <a:rPr lang="en-US" smtClean="0"/>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DD90DFC-BE68-4AC1-B407-D3553B9210C2}" type="datetime1">
              <a:rPr lang="vi-VN" smtClean="0"/>
              <a:pPr>
                <a:defRPr/>
              </a:pPr>
              <a:t>15/10/2018</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3BE18003-49D0-45BE-8B32-A30B3C522C4C}" type="slidenum">
              <a:rPr lang="en-US" smtClean="0"/>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96EAF464-06BC-4DC9-8E1A-CA17F67C908B}" type="datetime1">
              <a:rPr lang="vi-VN" smtClean="0"/>
              <a:pPr>
                <a:defRPr/>
              </a:pPr>
              <a:t>15/10/2018</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67238F68-F432-4890-BFD1-39E593B74F1C}" type="slidenum">
              <a:rPr lang="en-US" smtClean="0"/>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2369EF74-D814-4EDF-8874-1372FF09A84E}" type="datetime1">
              <a:rPr lang="vi-VN" smtClean="0"/>
              <a:pPr>
                <a:defRPr/>
              </a:pPr>
              <a:t>15/10/2018</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EF646D56-6492-45D7-A3CD-D3931E99FFF6}" type="slidenum">
              <a:rPr lang="en-US" smtClean="0"/>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980660C-105F-4C48-90A4-FB3F92A6668E}" type="datetime1">
              <a:rPr lang="vi-VN" smtClean="0"/>
              <a:pPr>
                <a:defRPr/>
              </a:pPr>
              <a:t>15/10/2018</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73A01C1F-C18B-4558-99CF-DBCB624BF684}" type="slidenum">
              <a:rPr lang="en-US" smtClean="0"/>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8069973D-1D79-454E-B45B-85B753B7EB9D}" type="datetime1">
              <a:rPr lang="vi-VN" smtClean="0"/>
              <a:pPr>
                <a:defRPr/>
              </a:pPr>
              <a:t>15/10/2018</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CD807618-A504-4C8C-9888-C576EEFD3165}" type="slidenum">
              <a:rPr lang="en-US" smtClean="0"/>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253C7FA8-6E82-4586-AE86-CC8578BBB18C}" type="datetime1">
              <a:rPr lang="vi-VN" smtClean="0"/>
              <a:pPr>
                <a:defRPr/>
              </a:pPr>
              <a:t>15/10/2018</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B3E39D79-AFCE-4425-807F-9ED0A1267429}" type="slidenum">
              <a:rPr lang="en-US" smtClean="0"/>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59236DF-7AAD-48FA-A21D-BE2F243F311D}" type="datetime1">
              <a:rPr lang="vi-VN" smtClean="0"/>
              <a:pPr>
                <a:defRPr/>
              </a:pPr>
              <a:t>15/10/2018</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A8A963C-0EAB-4449-B415-AE86BB03FCD0}" type="slidenum">
              <a:rPr lang="en-US" smtClean="0"/>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B0D7842-F83C-42AC-BB9C-10DA19311578}" type="datetime1">
              <a:rPr lang="vi-VN" smtClean="0"/>
              <a:pPr>
                <a:defRPr/>
              </a:pPr>
              <a:t>15/10/2018</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B9EB9D8-B9D5-47C0-8997-678D7278B782}" type="slidenum">
              <a:rPr lang="en-US" smtClean="0"/>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en-US"/>
              <a:t>Click to edit Master title style</a:t>
            </a:r>
          </a:p>
        </p:txBody>
      </p:sp>
      <p:sp>
        <p:nvSpPr>
          <p:cNvPr id="3" name="Text Placeholder 2"/>
          <p:cNvSpPr>
            <a:spLocks noGrp="1"/>
          </p:cNvSpPr>
          <p:nvPr>
            <p:ph type="body" sz="half" idx="1"/>
          </p:nvPr>
        </p:nvSpPr>
        <p:spPr>
          <a:xfrm>
            <a:off x="457200" y="1905000"/>
            <a:ext cx="4038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05000"/>
            <a:ext cx="4038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45225"/>
            <a:ext cx="2133600" cy="476250"/>
          </a:xfrm>
        </p:spPr>
        <p:txBody>
          <a:bodyPr/>
          <a:lstStyle>
            <a:lvl1pPr>
              <a:defRPr/>
            </a:lvl1pPr>
          </a:lstStyle>
          <a:p>
            <a:pPr>
              <a:defRPr/>
            </a:pPr>
            <a:fld id="{BDCC9DED-4CD5-41FD-AAC2-F8DFCC260256}" type="datetime1">
              <a:rPr lang="vi-VN"/>
              <a:pPr>
                <a:defRPr/>
              </a:pPr>
              <a:t>15/10/2018</a:t>
            </a:fld>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pPr>
              <a:defRPr/>
            </a:pPr>
            <a:fld id="{F6583550-772B-4F0A-A009-E0D2D9544F44}"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776288" y="0"/>
            <a:ext cx="8748712" cy="62626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0D2BDBF2-273A-45BB-B6B9-34C36B64A2C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2741613" y="762000"/>
            <a:ext cx="5484812" cy="914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2291" name="Rectangle 3"/>
          <p:cNvSpPr>
            <a:spLocks noGrp="1" noChangeArrowheads="1"/>
          </p:cNvSpPr>
          <p:nvPr>
            <p:ph type="body" idx="1"/>
          </p:nvPr>
        </p:nvSpPr>
        <p:spPr bwMode="auto">
          <a:xfrm>
            <a:off x="2741613" y="1828800"/>
            <a:ext cx="5484812"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32" name="Rectangle 8"/>
          <p:cNvSpPr>
            <a:spLocks noGrp="1" noChangeArrowheads="1"/>
          </p:cNvSpPr>
          <p:nvPr>
            <p:ph type="dt" sz="half" idx="2"/>
          </p:nvPr>
        </p:nvSpPr>
        <p:spPr bwMode="auto">
          <a:xfrm>
            <a:off x="914400" y="5886450"/>
            <a:ext cx="17526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solidFill>
                  <a:srgbClr val="79551B"/>
                </a:solidFill>
                <a:latin typeface="+mn-lt"/>
              </a:defRPr>
            </a:lvl1pPr>
          </a:lstStyle>
          <a:p>
            <a:pPr>
              <a:defRPr/>
            </a:pPr>
            <a:fld id="{BF3EDDCD-A6C8-4095-9A43-485FC92F7A88}" type="datetime1">
              <a:rPr lang="vi-VN"/>
              <a:pPr>
                <a:defRPr/>
              </a:pPr>
              <a:t>15/10/2018</a:t>
            </a:fld>
            <a:endParaRPr lang="en-US"/>
          </a:p>
        </p:txBody>
      </p:sp>
      <p:sp>
        <p:nvSpPr>
          <p:cNvPr id="1033" name="Rectangle 9"/>
          <p:cNvSpPr>
            <a:spLocks noGrp="1" noChangeArrowheads="1"/>
          </p:cNvSpPr>
          <p:nvPr>
            <p:ph type="ftr" sz="quarter" idx="3"/>
          </p:nvPr>
        </p:nvSpPr>
        <p:spPr bwMode="auto">
          <a:xfrm>
            <a:off x="3124200" y="5886450"/>
            <a:ext cx="28956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solidFill>
                  <a:srgbClr val="79551B"/>
                </a:solidFill>
                <a:latin typeface="+mn-lt"/>
              </a:defRPr>
            </a:lvl1pPr>
          </a:lstStyle>
          <a:p>
            <a:pPr>
              <a:defRPr/>
            </a:pPr>
            <a:endParaRPr lang="en-US"/>
          </a:p>
        </p:txBody>
      </p:sp>
      <p:sp>
        <p:nvSpPr>
          <p:cNvPr id="1034" name="Rectangle 10"/>
          <p:cNvSpPr>
            <a:spLocks noGrp="1" noChangeArrowheads="1"/>
          </p:cNvSpPr>
          <p:nvPr>
            <p:ph type="sldNum" sz="quarter" idx="4"/>
          </p:nvPr>
        </p:nvSpPr>
        <p:spPr bwMode="auto">
          <a:xfrm>
            <a:off x="6477000" y="5886450"/>
            <a:ext cx="17526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solidFill>
                  <a:srgbClr val="79551B"/>
                </a:solidFill>
                <a:latin typeface="+mn-lt"/>
              </a:defRPr>
            </a:lvl1pPr>
          </a:lstStyle>
          <a:p>
            <a:pPr>
              <a:defRPr/>
            </a:pPr>
            <a:fld id="{7FE2E21C-1F07-4565-AAF8-15AE8C47D1B7}"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928"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9" r:id="rId12"/>
    <p:sldLayoutId id="2147483971" r:id="rId13"/>
  </p:sldLayoutIdLst>
  <p:hf sldNum="0" hdr="0" ftr="0"/>
  <p:txStyles>
    <p:titleStyle>
      <a:lvl1pPr algn="l" rtl="0" fontAlgn="base">
        <a:spcBef>
          <a:spcPct val="0"/>
        </a:spcBef>
        <a:spcAft>
          <a:spcPct val="0"/>
        </a:spcAft>
        <a:defRPr sz="3200">
          <a:solidFill>
            <a:srgbClr val="79551B"/>
          </a:solidFill>
          <a:latin typeface="+mj-lt"/>
          <a:ea typeface="+mj-ea"/>
          <a:cs typeface="+mj-cs"/>
        </a:defRPr>
      </a:lvl1pPr>
      <a:lvl2pPr algn="l" rtl="0" fontAlgn="base">
        <a:spcBef>
          <a:spcPct val="0"/>
        </a:spcBef>
        <a:spcAft>
          <a:spcPct val="0"/>
        </a:spcAft>
        <a:defRPr sz="3200">
          <a:solidFill>
            <a:srgbClr val="79551B"/>
          </a:solidFill>
          <a:latin typeface="Palatino Linotype" pitchFamily="18" charset="0"/>
        </a:defRPr>
      </a:lvl2pPr>
      <a:lvl3pPr algn="l" rtl="0" fontAlgn="base">
        <a:spcBef>
          <a:spcPct val="0"/>
        </a:spcBef>
        <a:spcAft>
          <a:spcPct val="0"/>
        </a:spcAft>
        <a:defRPr sz="3200">
          <a:solidFill>
            <a:srgbClr val="79551B"/>
          </a:solidFill>
          <a:latin typeface="Palatino Linotype" pitchFamily="18" charset="0"/>
        </a:defRPr>
      </a:lvl3pPr>
      <a:lvl4pPr algn="l" rtl="0" fontAlgn="base">
        <a:spcBef>
          <a:spcPct val="0"/>
        </a:spcBef>
        <a:spcAft>
          <a:spcPct val="0"/>
        </a:spcAft>
        <a:defRPr sz="3200">
          <a:solidFill>
            <a:srgbClr val="79551B"/>
          </a:solidFill>
          <a:latin typeface="Palatino Linotype" pitchFamily="18" charset="0"/>
        </a:defRPr>
      </a:lvl4pPr>
      <a:lvl5pPr algn="l" rtl="0" fontAlgn="base">
        <a:spcBef>
          <a:spcPct val="0"/>
        </a:spcBef>
        <a:spcAft>
          <a:spcPct val="0"/>
        </a:spcAft>
        <a:defRPr sz="3200">
          <a:solidFill>
            <a:srgbClr val="79551B"/>
          </a:solidFill>
          <a:latin typeface="Palatino Linotype" pitchFamily="18" charset="0"/>
        </a:defRPr>
      </a:lvl5pPr>
      <a:lvl6pPr marL="457200" algn="l" rtl="0" eaLnBrk="1" fontAlgn="base" hangingPunct="1">
        <a:spcBef>
          <a:spcPct val="0"/>
        </a:spcBef>
        <a:spcAft>
          <a:spcPct val="0"/>
        </a:spcAft>
        <a:defRPr sz="3200">
          <a:solidFill>
            <a:srgbClr val="79551B"/>
          </a:solidFill>
          <a:latin typeface="Palatino Linotype" pitchFamily="18" charset="0"/>
        </a:defRPr>
      </a:lvl6pPr>
      <a:lvl7pPr marL="914400" algn="l" rtl="0" eaLnBrk="1" fontAlgn="base" hangingPunct="1">
        <a:spcBef>
          <a:spcPct val="0"/>
        </a:spcBef>
        <a:spcAft>
          <a:spcPct val="0"/>
        </a:spcAft>
        <a:defRPr sz="3200">
          <a:solidFill>
            <a:srgbClr val="79551B"/>
          </a:solidFill>
          <a:latin typeface="Palatino Linotype" pitchFamily="18" charset="0"/>
        </a:defRPr>
      </a:lvl7pPr>
      <a:lvl8pPr marL="1371600" algn="l" rtl="0" eaLnBrk="1" fontAlgn="base" hangingPunct="1">
        <a:spcBef>
          <a:spcPct val="0"/>
        </a:spcBef>
        <a:spcAft>
          <a:spcPct val="0"/>
        </a:spcAft>
        <a:defRPr sz="3200">
          <a:solidFill>
            <a:srgbClr val="79551B"/>
          </a:solidFill>
          <a:latin typeface="Palatino Linotype" pitchFamily="18" charset="0"/>
        </a:defRPr>
      </a:lvl8pPr>
      <a:lvl9pPr marL="1828800" algn="l" rtl="0" eaLnBrk="1" fontAlgn="base" hangingPunct="1">
        <a:spcBef>
          <a:spcPct val="0"/>
        </a:spcBef>
        <a:spcAft>
          <a:spcPct val="0"/>
        </a:spcAft>
        <a:defRPr sz="3200">
          <a:solidFill>
            <a:srgbClr val="79551B"/>
          </a:solidFill>
          <a:latin typeface="Palatino Linotype" pitchFamily="18" charset="0"/>
        </a:defRPr>
      </a:lvl9pPr>
    </p:titleStyle>
    <p:bodyStyle>
      <a:lvl1pPr marL="342900" indent="-342900" algn="l" rtl="0" fontAlgn="base">
        <a:spcBef>
          <a:spcPct val="20000"/>
        </a:spcBef>
        <a:spcAft>
          <a:spcPct val="0"/>
        </a:spcAft>
        <a:buChar char="•"/>
        <a:defRPr sz="2800">
          <a:solidFill>
            <a:srgbClr val="79551B"/>
          </a:solidFill>
          <a:latin typeface="+mn-lt"/>
          <a:ea typeface="+mn-ea"/>
          <a:cs typeface="+mn-cs"/>
        </a:defRPr>
      </a:lvl1pPr>
      <a:lvl2pPr marL="742950" indent="-285750" algn="l" rtl="0" fontAlgn="base">
        <a:spcBef>
          <a:spcPct val="20000"/>
        </a:spcBef>
        <a:spcAft>
          <a:spcPct val="0"/>
        </a:spcAft>
        <a:buChar char="–"/>
        <a:defRPr sz="2400">
          <a:solidFill>
            <a:srgbClr val="79551B"/>
          </a:solidFill>
          <a:latin typeface="+mn-lt"/>
        </a:defRPr>
      </a:lvl2pPr>
      <a:lvl3pPr marL="1143000" indent="-228600" algn="l" rtl="0" fontAlgn="base">
        <a:spcBef>
          <a:spcPct val="20000"/>
        </a:spcBef>
        <a:spcAft>
          <a:spcPct val="0"/>
        </a:spcAft>
        <a:buChar char="•"/>
        <a:defRPr sz="2000">
          <a:solidFill>
            <a:srgbClr val="79551B"/>
          </a:solidFill>
          <a:latin typeface="+mn-lt"/>
        </a:defRPr>
      </a:lvl3pPr>
      <a:lvl4pPr marL="1600200" indent="-228600" algn="l" rtl="0" fontAlgn="base">
        <a:spcBef>
          <a:spcPct val="20000"/>
        </a:spcBef>
        <a:spcAft>
          <a:spcPct val="0"/>
        </a:spcAft>
        <a:buChar char="–"/>
        <a:defRPr sz="2000">
          <a:solidFill>
            <a:srgbClr val="79551B"/>
          </a:solidFill>
          <a:latin typeface="+mn-lt"/>
        </a:defRPr>
      </a:lvl4pPr>
      <a:lvl5pPr marL="2057400" indent="-228600" algn="l" rtl="0" fontAlgn="base">
        <a:spcBef>
          <a:spcPct val="20000"/>
        </a:spcBef>
        <a:spcAft>
          <a:spcPct val="0"/>
        </a:spcAft>
        <a:buChar char="»"/>
        <a:defRPr sz="1600">
          <a:solidFill>
            <a:srgbClr val="79551B"/>
          </a:solidFill>
          <a:latin typeface="+mn-lt"/>
        </a:defRPr>
      </a:lvl5pPr>
      <a:lvl6pPr marL="2514600" indent="-228600" algn="l" rtl="0" eaLnBrk="1" fontAlgn="base" hangingPunct="1">
        <a:spcBef>
          <a:spcPct val="20000"/>
        </a:spcBef>
        <a:spcAft>
          <a:spcPct val="0"/>
        </a:spcAft>
        <a:buChar char="»"/>
        <a:defRPr sz="1600">
          <a:solidFill>
            <a:srgbClr val="79551B"/>
          </a:solidFill>
          <a:latin typeface="+mn-lt"/>
        </a:defRPr>
      </a:lvl6pPr>
      <a:lvl7pPr marL="2971800" indent="-228600" algn="l" rtl="0" eaLnBrk="1" fontAlgn="base" hangingPunct="1">
        <a:spcBef>
          <a:spcPct val="20000"/>
        </a:spcBef>
        <a:spcAft>
          <a:spcPct val="0"/>
        </a:spcAft>
        <a:buChar char="»"/>
        <a:defRPr sz="1600">
          <a:solidFill>
            <a:srgbClr val="79551B"/>
          </a:solidFill>
          <a:latin typeface="+mn-lt"/>
        </a:defRPr>
      </a:lvl7pPr>
      <a:lvl8pPr marL="3429000" indent="-228600" algn="l" rtl="0" eaLnBrk="1" fontAlgn="base" hangingPunct="1">
        <a:spcBef>
          <a:spcPct val="20000"/>
        </a:spcBef>
        <a:spcAft>
          <a:spcPct val="0"/>
        </a:spcAft>
        <a:buChar char="»"/>
        <a:defRPr sz="1600">
          <a:solidFill>
            <a:srgbClr val="79551B"/>
          </a:solidFill>
          <a:latin typeface="+mn-lt"/>
        </a:defRPr>
      </a:lvl8pPr>
      <a:lvl9pPr marL="3886200" indent="-228600" algn="l" rtl="0" eaLnBrk="1" fontAlgn="base" hangingPunct="1">
        <a:spcBef>
          <a:spcPct val="20000"/>
        </a:spcBef>
        <a:spcAft>
          <a:spcPct val="0"/>
        </a:spcAft>
        <a:buChar char="»"/>
        <a:defRPr sz="1600">
          <a:solidFill>
            <a:srgbClr val="79551B"/>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F3EDDCD-A6C8-4095-9A43-485FC92F7A88}" type="datetime1">
              <a:rPr lang="vi-VN" smtClean="0"/>
              <a:pPr>
                <a:defRPr/>
              </a:pPr>
              <a:t>15/10/2018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7FE2E21C-1F07-4565-AAF8-15AE8C47D1B7}"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 id="2147484068" r:id="rId12"/>
    <p:sldLayoutId id="2147484069" r:id="rId13"/>
  </p:sldLayoutIdLst>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63.xml"/><Relationship Id="rId2" Type="http://schemas.openxmlformats.org/officeDocument/2006/relationships/slide" Target="slide2.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0.xml"/><Relationship Id="rId1" Type="http://schemas.openxmlformats.org/officeDocument/2006/relationships/vmlDrawing" Target="../drawings/vmlDrawing1.vml"/><Relationship Id="rId6" Type="http://schemas.openxmlformats.org/officeDocument/2006/relationships/image" Target="../media/image5.wmf"/><Relationship Id="rId5" Type="http://schemas.openxmlformats.org/officeDocument/2006/relationships/oleObject" Target="../embeddings/oleObject2.bin"/><Relationship Id="rId4" Type="http://schemas.openxmlformats.org/officeDocument/2006/relationships/image" Target="../media/image4.wmf"/></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0.xml"/><Relationship Id="rId1" Type="http://schemas.openxmlformats.org/officeDocument/2006/relationships/vmlDrawing" Target="../drawings/vmlDrawing2.vml"/><Relationship Id="rId4" Type="http://schemas.openxmlformats.org/officeDocument/2006/relationships/image" Target="../media/image6.wmf"/></Relationships>
</file>

<file path=ppt/slides/_rels/slide21.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4.bin"/><Relationship Id="rId7" Type="http://schemas.openxmlformats.org/officeDocument/2006/relationships/oleObject" Target="../embeddings/oleObject6.bin"/><Relationship Id="rId12" Type="http://schemas.openxmlformats.org/officeDocument/2006/relationships/image" Target="../media/image11.wmf"/><Relationship Id="rId2" Type="http://schemas.openxmlformats.org/officeDocument/2006/relationships/slideLayout" Target="../slideLayouts/slideLayout20.xml"/><Relationship Id="rId1" Type="http://schemas.openxmlformats.org/officeDocument/2006/relationships/vmlDrawing" Target="../drawings/vmlDrawing3.vml"/><Relationship Id="rId6" Type="http://schemas.openxmlformats.org/officeDocument/2006/relationships/image" Target="../media/image8.wmf"/><Relationship Id="rId11" Type="http://schemas.openxmlformats.org/officeDocument/2006/relationships/oleObject" Target="../embeddings/oleObject8.bin"/><Relationship Id="rId5" Type="http://schemas.openxmlformats.org/officeDocument/2006/relationships/oleObject" Target="../embeddings/oleObject5.bin"/><Relationship Id="rId10" Type="http://schemas.openxmlformats.org/officeDocument/2006/relationships/image" Target="../media/image10.wmf"/><Relationship Id="rId4" Type="http://schemas.openxmlformats.org/officeDocument/2006/relationships/image" Target="../media/image7.wmf"/><Relationship Id="rId9" Type="http://schemas.openxmlformats.org/officeDocument/2006/relationships/oleObject" Target="../embeddings/oleObject7.bin"/></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5.xml"/><Relationship Id="rId1" Type="http://schemas.openxmlformats.org/officeDocument/2006/relationships/vmlDrawing" Target="../drawings/vmlDrawing4.vml"/><Relationship Id="rId4" Type="http://schemas.openxmlformats.org/officeDocument/2006/relationships/image" Target="../media/image14.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5.xml"/><Relationship Id="rId1" Type="http://schemas.openxmlformats.org/officeDocument/2006/relationships/vmlDrawing" Target="../drawings/vmlDrawing5.vml"/><Relationship Id="rId4" Type="http://schemas.openxmlformats.org/officeDocument/2006/relationships/image" Target="../media/image15.wmf"/></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15.xml"/><Relationship Id="rId1" Type="http://schemas.openxmlformats.org/officeDocument/2006/relationships/vmlDrawing" Target="../drawings/vmlDrawing6.vml"/><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8" Type="http://schemas.openxmlformats.org/officeDocument/2006/relationships/image" Target="../media/image20.wmf"/><Relationship Id="rId13" Type="http://schemas.openxmlformats.org/officeDocument/2006/relationships/oleObject" Target="../embeddings/oleObject17.bin"/><Relationship Id="rId3" Type="http://schemas.openxmlformats.org/officeDocument/2006/relationships/oleObject" Target="../embeddings/oleObject12.bin"/><Relationship Id="rId7" Type="http://schemas.openxmlformats.org/officeDocument/2006/relationships/oleObject" Target="../embeddings/oleObject14.bin"/><Relationship Id="rId12" Type="http://schemas.openxmlformats.org/officeDocument/2006/relationships/image" Target="../media/image22.wmf"/><Relationship Id="rId2" Type="http://schemas.openxmlformats.org/officeDocument/2006/relationships/slideLayout" Target="../slideLayouts/slideLayout20.xml"/><Relationship Id="rId16" Type="http://schemas.openxmlformats.org/officeDocument/2006/relationships/image" Target="../media/image24.wmf"/><Relationship Id="rId1" Type="http://schemas.openxmlformats.org/officeDocument/2006/relationships/vmlDrawing" Target="../drawings/vmlDrawing7.vml"/><Relationship Id="rId6" Type="http://schemas.openxmlformats.org/officeDocument/2006/relationships/image" Target="../media/image19.wmf"/><Relationship Id="rId11" Type="http://schemas.openxmlformats.org/officeDocument/2006/relationships/oleObject" Target="../embeddings/oleObject16.bin"/><Relationship Id="rId5" Type="http://schemas.openxmlformats.org/officeDocument/2006/relationships/oleObject" Target="../embeddings/oleObject13.bin"/><Relationship Id="rId15" Type="http://schemas.openxmlformats.org/officeDocument/2006/relationships/oleObject" Target="../embeddings/oleObject18.bin"/><Relationship Id="rId10" Type="http://schemas.openxmlformats.org/officeDocument/2006/relationships/image" Target="../media/image21.wmf"/><Relationship Id="rId4" Type="http://schemas.openxmlformats.org/officeDocument/2006/relationships/image" Target="../media/image18.wmf"/><Relationship Id="rId9" Type="http://schemas.openxmlformats.org/officeDocument/2006/relationships/oleObject" Target="../embeddings/oleObject15.bin"/><Relationship Id="rId14" Type="http://schemas.openxmlformats.org/officeDocument/2006/relationships/image" Target="../media/image23.wmf"/></Relationships>
</file>

<file path=ppt/slides/_rels/slide29.xml.rels><?xml version="1.0" encoding="UTF-8" standalone="yes"?>
<Relationships xmlns="http://schemas.openxmlformats.org/package/2006/relationships"><Relationship Id="rId8" Type="http://schemas.openxmlformats.org/officeDocument/2006/relationships/image" Target="../media/image27.wmf"/><Relationship Id="rId13" Type="http://schemas.openxmlformats.org/officeDocument/2006/relationships/oleObject" Target="../embeddings/oleObject24.bin"/><Relationship Id="rId3" Type="http://schemas.openxmlformats.org/officeDocument/2006/relationships/oleObject" Target="../embeddings/oleObject19.bin"/><Relationship Id="rId7" Type="http://schemas.openxmlformats.org/officeDocument/2006/relationships/oleObject" Target="../embeddings/oleObject21.bin"/><Relationship Id="rId12" Type="http://schemas.openxmlformats.org/officeDocument/2006/relationships/image" Target="../media/image29.wmf"/><Relationship Id="rId2" Type="http://schemas.openxmlformats.org/officeDocument/2006/relationships/slideLayout" Target="../slideLayouts/slideLayout20.xml"/><Relationship Id="rId1" Type="http://schemas.openxmlformats.org/officeDocument/2006/relationships/vmlDrawing" Target="../drawings/vmlDrawing8.vml"/><Relationship Id="rId6" Type="http://schemas.openxmlformats.org/officeDocument/2006/relationships/image" Target="../media/image26.wmf"/><Relationship Id="rId11" Type="http://schemas.openxmlformats.org/officeDocument/2006/relationships/oleObject" Target="../embeddings/oleObject23.bin"/><Relationship Id="rId5" Type="http://schemas.openxmlformats.org/officeDocument/2006/relationships/oleObject" Target="../embeddings/oleObject20.bin"/><Relationship Id="rId10" Type="http://schemas.openxmlformats.org/officeDocument/2006/relationships/image" Target="../media/image28.wmf"/><Relationship Id="rId4" Type="http://schemas.openxmlformats.org/officeDocument/2006/relationships/image" Target="../media/image25.wmf"/><Relationship Id="rId9" Type="http://schemas.openxmlformats.org/officeDocument/2006/relationships/oleObject" Target="../embeddings/oleObject22.bin"/><Relationship Id="rId14" Type="http://schemas.openxmlformats.org/officeDocument/2006/relationships/image" Target="../media/image30.w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png"/><Relationship Id="rId1" Type="http://schemas.openxmlformats.org/officeDocument/2006/relationships/slideLayout" Target="../slideLayouts/slideLayout26.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slideLayout" Target="../slideLayouts/slideLayout20.xml"/><Relationship Id="rId1" Type="http://schemas.openxmlformats.org/officeDocument/2006/relationships/vmlDrawing" Target="../drawings/vmlDrawing9.vml"/><Relationship Id="rId5" Type="http://schemas.openxmlformats.org/officeDocument/2006/relationships/image" Target="../media/image36.wmf"/><Relationship Id="rId4" Type="http://schemas.openxmlformats.org/officeDocument/2006/relationships/oleObject" Target="../embeddings/oleObject25.bin"/></Relationships>
</file>

<file path=ppt/slides/_rels/slide35.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png"/><Relationship Id="rId1" Type="http://schemas.openxmlformats.org/officeDocument/2006/relationships/slideLayout" Target="../slideLayouts/slideLayout26.xml"/><Relationship Id="rId4" Type="http://schemas.openxmlformats.org/officeDocument/2006/relationships/image" Target="../media/image38.emf"/></Relationships>
</file>

<file path=ppt/slides/_rels/slide36.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png"/><Relationship Id="rId1" Type="http://schemas.openxmlformats.org/officeDocument/2006/relationships/slideLayout" Target="../slideLayouts/slideLayout26.xml"/><Relationship Id="rId4" Type="http://schemas.openxmlformats.org/officeDocument/2006/relationships/image" Target="../media/image39.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44.png"/><Relationship Id="rId2" Type="http://schemas.openxmlformats.org/officeDocument/2006/relationships/image" Target="../media/image40.png"/><Relationship Id="rId1" Type="http://schemas.openxmlformats.org/officeDocument/2006/relationships/slideLayout" Target="../slideLayouts/slideLayout20.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48.jpeg"/><Relationship Id="rId2" Type="http://schemas.openxmlformats.org/officeDocument/2006/relationships/image" Target="../media/image40.png"/><Relationship Id="rId1" Type="http://schemas.openxmlformats.org/officeDocument/2006/relationships/slideLayout" Target="../slideLayouts/slideLayout20.xml"/><Relationship Id="rId6" Type="http://schemas.openxmlformats.org/officeDocument/2006/relationships/image" Target="../media/image47.jpeg"/><Relationship Id="rId5" Type="http://schemas.openxmlformats.org/officeDocument/2006/relationships/image" Target="../media/image46.png"/><Relationship Id="rId4" Type="http://schemas.openxmlformats.org/officeDocument/2006/relationships/image" Target="../media/image45.png"/></Relationships>
</file>

<file path=ppt/slides/_rels/slide42.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31.png"/><Relationship Id="rId1" Type="http://schemas.openxmlformats.org/officeDocument/2006/relationships/slideLayout" Target="../slideLayouts/slideLayout20.xml"/><Relationship Id="rId6" Type="http://schemas.openxmlformats.org/officeDocument/2006/relationships/image" Target="../media/image52.jpeg"/><Relationship Id="rId5" Type="http://schemas.openxmlformats.org/officeDocument/2006/relationships/image" Target="../media/image51.png"/><Relationship Id="rId4" Type="http://schemas.openxmlformats.org/officeDocument/2006/relationships/image" Target="../media/image50.emf"/></Relationships>
</file>

<file path=ppt/slides/_rels/slide43.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31.png"/><Relationship Id="rId1" Type="http://schemas.openxmlformats.org/officeDocument/2006/relationships/slideLayout" Target="../slideLayouts/slideLayout20.xml"/><Relationship Id="rId4" Type="http://schemas.openxmlformats.org/officeDocument/2006/relationships/image" Target="../media/image53.emf"/></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31.png"/><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25.xml"/><Relationship Id="rId1" Type="http://schemas.openxmlformats.org/officeDocument/2006/relationships/vmlDrawing" Target="../drawings/vmlDrawing10.vml"/><Relationship Id="rId4" Type="http://schemas.openxmlformats.org/officeDocument/2006/relationships/image" Target="../media/image55.wmf"/></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Layout" Target="../slideLayouts/slideLayout15.xml"/><Relationship Id="rId1" Type="http://schemas.openxmlformats.org/officeDocument/2006/relationships/vmlDrawing" Target="../drawings/vmlDrawing11.vml"/><Relationship Id="rId4" Type="http://schemas.openxmlformats.org/officeDocument/2006/relationships/image" Target="../media/image56.emf"/></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57.emf"/><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a:xfrm>
            <a:off x="2857500" y="1371600"/>
            <a:ext cx="3513138" cy="576263"/>
          </a:xfrm>
          <a:gradFill rotWithShape="1">
            <a:gsLst>
              <a:gs pos="0">
                <a:srgbClr val="FFD2D2">
                  <a:gamma/>
                  <a:shade val="46275"/>
                  <a:invGamma/>
                </a:srgbClr>
              </a:gs>
              <a:gs pos="50000">
                <a:srgbClr val="FFD2D2"/>
              </a:gs>
              <a:gs pos="100000">
                <a:srgbClr val="FFD2D2">
                  <a:gamma/>
                  <a:shade val="46275"/>
                  <a:invGamma/>
                </a:srgbClr>
              </a:gs>
            </a:gsLst>
            <a:lin ang="5400000" scaled="1"/>
          </a:gradFill>
        </p:spPr>
        <p:txBody>
          <a:bodyPr>
            <a:normAutofit fontScale="90000"/>
          </a:bodyPr>
          <a:lstStyle/>
          <a:p>
            <a:pPr fontAlgn="auto">
              <a:spcAft>
                <a:spcPts val="0"/>
              </a:spcAft>
              <a:defRPr/>
            </a:pPr>
            <a:r>
              <a:rPr lang="en-US" sz="4000" b="1">
                <a:solidFill>
                  <a:srgbClr val="00B050"/>
                </a:solidFill>
                <a:latin typeface="Times New Roman" pitchFamily="18" charset="0"/>
              </a:rPr>
              <a:t>CHƯƠNG </a:t>
            </a:r>
            <a:r>
              <a:rPr lang="en-US" sz="4000" b="1" dirty="0">
                <a:solidFill>
                  <a:srgbClr val="00B050"/>
                </a:solidFill>
                <a:latin typeface="Times New Roman" pitchFamily="18" charset="0"/>
              </a:rPr>
              <a:t>4</a:t>
            </a:r>
            <a:endParaRPr lang="en-US" sz="4000" b="1" dirty="0">
              <a:solidFill>
                <a:srgbClr val="00B050"/>
              </a:solidFill>
              <a:latin typeface="Times New Roman" pitchFamily="18" charset="0"/>
            </a:endParaRPr>
          </a:p>
        </p:txBody>
      </p:sp>
      <p:sp>
        <p:nvSpPr>
          <p:cNvPr id="7" name="Date Placeholder 2"/>
          <p:cNvSpPr>
            <a:spLocks noGrp="1"/>
          </p:cNvSpPr>
          <p:nvPr>
            <p:ph type="dt" sz="half" idx="10"/>
          </p:nvPr>
        </p:nvSpPr>
        <p:spPr/>
        <p:txBody>
          <a:bodyPr/>
          <a:lstStyle/>
          <a:p>
            <a:pPr>
              <a:defRPr/>
            </a:pPr>
            <a:fld id="{1D3FD9F8-B01B-47CB-8291-87DDB5720E66}" type="datetime1">
              <a:rPr lang="vi-VN"/>
              <a:pPr>
                <a:defRPr/>
              </a:pPr>
              <a:t>15/10/2018</a:t>
            </a:fld>
            <a:endParaRPr lang="en-US"/>
          </a:p>
        </p:txBody>
      </p:sp>
      <p:sp>
        <p:nvSpPr>
          <p:cNvPr id="15364" name="AutoShape 6">
            <a:hlinkClick r:id="rId2" action="ppaction://hlinksldjump" highlightClick="1"/>
          </p:cNvPr>
          <p:cNvSpPr>
            <a:spLocks noChangeArrowheads="1"/>
          </p:cNvSpPr>
          <p:nvPr/>
        </p:nvSpPr>
        <p:spPr bwMode="auto">
          <a:xfrm>
            <a:off x="8534400" y="6172200"/>
            <a:ext cx="609600" cy="685800"/>
          </a:xfrm>
          <a:prstGeom prst="actionButtonHome">
            <a:avLst/>
          </a:prstGeom>
          <a:solidFill>
            <a:schemeClr val="accent1"/>
          </a:solidFill>
          <a:ln w="12700" cap="sq">
            <a:noFill/>
            <a:miter lim="800000"/>
            <a:headEnd type="none" w="sm" len="sm"/>
            <a:tailEnd type="none" w="sm" len="sm"/>
          </a:ln>
        </p:spPr>
        <p:txBody>
          <a:bodyPr wrap="none" anchor="ctr"/>
          <a:lstStyle/>
          <a:p>
            <a:endParaRPr lang="en-US"/>
          </a:p>
        </p:txBody>
      </p:sp>
      <p:sp>
        <p:nvSpPr>
          <p:cNvPr id="15365" name="AutoShape 7">
            <a:hlinkClick r:id="rId3" action="ppaction://hlinksldjump" highlightClick="1"/>
          </p:cNvPr>
          <p:cNvSpPr>
            <a:spLocks noChangeArrowheads="1"/>
          </p:cNvSpPr>
          <p:nvPr/>
        </p:nvSpPr>
        <p:spPr bwMode="auto">
          <a:xfrm>
            <a:off x="7854950" y="6172200"/>
            <a:ext cx="685800" cy="685800"/>
          </a:xfrm>
          <a:prstGeom prst="actionButtonBackPrevious">
            <a:avLst/>
          </a:prstGeom>
          <a:solidFill>
            <a:schemeClr val="accent1"/>
          </a:solidFill>
          <a:ln w="12700" cap="sq">
            <a:noFill/>
            <a:miter lim="800000"/>
            <a:headEnd type="none" w="sm" len="sm"/>
            <a:tailEnd type="none" w="sm" len="sm"/>
          </a:ln>
        </p:spPr>
        <p:txBody>
          <a:bodyPr wrap="none" anchor="ctr"/>
          <a:lstStyle/>
          <a:p>
            <a:endParaRPr lang="en-US"/>
          </a:p>
        </p:txBody>
      </p:sp>
      <p:sp>
        <p:nvSpPr>
          <p:cNvPr id="2059" name="Rectangle 11"/>
          <p:cNvSpPr>
            <a:spLocks noChangeArrowheads="1"/>
          </p:cNvSpPr>
          <p:nvPr/>
        </p:nvSpPr>
        <p:spPr bwMode="auto">
          <a:xfrm>
            <a:off x="685800" y="2622550"/>
            <a:ext cx="8031162" cy="749300"/>
          </a:xfrm>
          <a:prstGeom prst="rect">
            <a:avLst/>
          </a:prstGeom>
          <a:gradFill rotWithShape="1">
            <a:gsLst>
              <a:gs pos="0">
                <a:srgbClr val="765E5E"/>
              </a:gs>
              <a:gs pos="50000">
                <a:srgbClr val="FFCCCC"/>
              </a:gs>
              <a:gs pos="100000">
                <a:srgbClr val="765E5E"/>
              </a:gs>
            </a:gsLst>
            <a:lin ang="5400000" scaled="1"/>
          </a:gradFill>
          <a:ln w="9525">
            <a:noFill/>
            <a:miter lim="800000"/>
            <a:headEnd/>
            <a:tailEnd/>
          </a:ln>
        </p:spPr>
        <p:txBody>
          <a:bodyPr wrap="none" anchor="ctr"/>
          <a:lstStyle/>
          <a:p>
            <a:pPr algn="ctr" eaLnBrk="0" hangingPunct="0"/>
            <a:r>
              <a:rPr lang="en-US" sz="4800"/>
              <a:t>ĐỘ CHÍNH XÁC GIA CÔNG</a:t>
            </a:r>
          </a:p>
        </p:txBody>
      </p:sp>
      <p:sp>
        <p:nvSpPr>
          <p:cNvPr id="15367" name="Rectangle 13"/>
          <p:cNvSpPr>
            <a:spLocks noChangeArrowheads="1"/>
          </p:cNvSpPr>
          <p:nvPr/>
        </p:nvSpPr>
        <p:spPr bwMode="auto">
          <a:xfrm>
            <a:off x="193675" y="6202363"/>
            <a:ext cx="8699500" cy="1311275"/>
          </a:xfrm>
          <a:prstGeom prst="rect">
            <a:avLst/>
          </a:prstGeom>
          <a:noFill/>
          <a:ln w="9525">
            <a:noFill/>
            <a:miter lim="800000"/>
            <a:headEnd/>
            <a:tailEnd/>
          </a:ln>
        </p:spPr>
        <p:txBody>
          <a:bodyPr anchor="ctr">
            <a:spAutoFit/>
          </a:bodyPr>
          <a:lstStyle/>
          <a:p>
            <a:pPr marL="808038" lvl="1" indent="-350838" algn="just">
              <a:buFont typeface="Wingdings" pitchFamily="2" charset="2"/>
              <a:buChar char="§"/>
              <a:tabLst>
                <a:tab pos="808038" algn="l"/>
                <a:tab pos="1082675" algn="l"/>
              </a:tabLst>
            </a:pPr>
            <a:endParaRPr lang="en-US" sz="4000">
              <a:solidFill>
                <a:srgbClr val="0000FF"/>
              </a:solidFill>
            </a:endParaRPr>
          </a:p>
          <a:p>
            <a:pPr marL="808038" lvl="1" indent="-350838" algn="just">
              <a:buFont typeface="Wingdings" pitchFamily="2" charset="2"/>
              <a:buChar char="§"/>
              <a:tabLst>
                <a:tab pos="808038" algn="l"/>
                <a:tab pos="1082675" algn="l"/>
              </a:tabLst>
            </a:pPr>
            <a:endParaRPr lang="en-US" sz="4000" b="0">
              <a:solidFill>
                <a:schemeClr val="tx1"/>
              </a:solidFill>
              <a:latin typeface="Tahoma" pitchFamily="34" charset="0"/>
            </a:endParaRPr>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box(in)">
                                      <p:cBhvr>
                                        <p:cTn id="7" dur="500"/>
                                        <p:tgtEl>
                                          <p:spTgt spid="2052"/>
                                        </p:tgtEl>
                                      </p:cBhvr>
                                    </p:animEffect>
                                  </p:childTnLst>
                                </p:cTn>
                              </p:par>
                            </p:childTnLst>
                          </p:cTn>
                        </p:par>
                        <p:par>
                          <p:cTn id="8" fill="hold">
                            <p:stCondLst>
                              <p:cond delay="500"/>
                            </p:stCondLst>
                            <p:childTnLst>
                              <p:par>
                                <p:cTn id="9" presetID="5" presetClass="entr" presetSubtype="10" fill="hold" grpId="0" nodeType="afterEffect">
                                  <p:stCondLst>
                                    <p:cond delay="500"/>
                                  </p:stCondLst>
                                  <p:childTnLst>
                                    <p:set>
                                      <p:cBhvr>
                                        <p:cTn id="10" dur="1" fill="hold">
                                          <p:stCondLst>
                                            <p:cond delay="0"/>
                                          </p:stCondLst>
                                        </p:cTn>
                                        <p:tgtEl>
                                          <p:spTgt spid="2059"/>
                                        </p:tgtEl>
                                        <p:attrNameLst>
                                          <p:attrName>style.visibility</p:attrName>
                                        </p:attrNameLst>
                                      </p:cBhvr>
                                      <p:to>
                                        <p:strVal val="visible"/>
                                      </p:to>
                                    </p:set>
                                    <p:animEffect transition="in" filter="checkerboard(across)">
                                      <p:cBhvr>
                                        <p:cTn id="11" dur="500"/>
                                        <p:tgtEl>
                                          <p:spTgt spid="2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p:nvPr>
        </p:nvSpPr>
        <p:spPr>
          <a:xfrm>
            <a:off x="457200" y="292100"/>
            <a:ext cx="8229600" cy="947738"/>
          </a:xfrm>
        </p:spPr>
        <p:txBody>
          <a:bodyPr/>
          <a:lstStyle/>
          <a:p>
            <a:r>
              <a:rPr lang="en-US">
                <a:solidFill>
                  <a:srgbClr val="FF0000"/>
                </a:solidFill>
                <a:latin typeface="Times New Roman" pitchFamily="18" charset="0"/>
                <a:cs typeface="Times New Roman" pitchFamily="18" charset="0"/>
              </a:rPr>
              <a:t>I.  </a:t>
            </a:r>
            <a:r>
              <a:rPr lang="en-US">
                <a:solidFill>
                  <a:srgbClr val="FF0000"/>
                </a:solidFill>
                <a:latin typeface="Times New Roman" pitchFamily="18" charset="0"/>
              </a:rPr>
              <a:t>Khái niệm và định nghĩa</a:t>
            </a:r>
            <a:r>
              <a:rPr lang="en-US">
                <a:solidFill>
                  <a:srgbClr val="FF0000"/>
                </a:solidFill>
              </a:rPr>
              <a:t> </a:t>
            </a:r>
          </a:p>
        </p:txBody>
      </p:sp>
      <p:sp>
        <p:nvSpPr>
          <p:cNvPr id="285699" name="Rectangle 3"/>
          <p:cNvSpPr>
            <a:spLocks noGrp="1" noChangeArrowheads="1"/>
          </p:cNvSpPr>
          <p:nvPr>
            <p:ph idx="1"/>
          </p:nvPr>
        </p:nvSpPr>
        <p:spPr>
          <a:xfrm>
            <a:off x="457200" y="1355725"/>
            <a:ext cx="8229600" cy="4664075"/>
          </a:xfrm>
        </p:spPr>
        <p:txBody>
          <a:bodyPr>
            <a:normAutofit fontScale="92500"/>
          </a:bodyPr>
          <a:lstStyle/>
          <a:p>
            <a:pPr algn="just">
              <a:buClr>
                <a:srgbClr val="57B947"/>
              </a:buClr>
              <a:buFont typeface="Wingdings" pitchFamily="2" charset="2"/>
              <a:buChar char="Ø"/>
            </a:pPr>
            <a:r>
              <a:rPr lang="en-US" b="1" i="1">
                <a:solidFill>
                  <a:srgbClr val="000000"/>
                </a:solidFill>
                <a:latin typeface="Times New Roman" pitchFamily="18" charset="0"/>
              </a:rPr>
              <a:t>Độ chính xác gia công của chi tiết máy là mức độ giống nhau về mặt hình học, về tính chất cơ lý bề mặt của chi tiết máy được gia công so với chi tiết máy lý tưởng trên bản vẽ thiết kế.</a:t>
            </a:r>
          </a:p>
          <a:p>
            <a:pPr algn="just">
              <a:buClr>
                <a:srgbClr val="57B947"/>
              </a:buClr>
              <a:buFont typeface="Wingdings" pitchFamily="2" charset="2"/>
              <a:buChar char="Ø"/>
            </a:pPr>
            <a:r>
              <a:rPr lang="en-US" b="1" i="1">
                <a:solidFill>
                  <a:srgbClr val="000000"/>
                </a:solidFill>
                <a:latin typeface="Times New Roman" pitchFamily="18" charset="0"/>
              </a:rPr>
              <a:t> </a:t>
            </a:r>
            <a:r>
              <a:rPr lang="en-US" b="1">
                <a:solidFill>
                  <a:srgbClr val="0000FF"/>
                </a:solidFill>
                <a:latin typeface="Times New Roman" pitchFamily="18" charset="0"/>
              </a:rPr>
              <a:t>Mức độ giống nhau càng nhiều thì độ chính xác càng cao </a:t>
            </a:r>
          </a:p>
          <a:p>
            <a:pPr algn="just">
              <a:buClr>
                <a:srgbClr val="57B947"/>
              </a:buClr>
              <a:buFont typeface="Wingdings" pitchFamily="2" charset="2"/>
              <a:buChar char="Ø"/>
            </a:pPr>
            <a:r>
              <a:rPr lang="en-US" b="1">
                <a:solidFill>
                  <a:srgbClr val="0000FF"/>
                </a:solidFill>
                <a:latin typeface="Times New Roman" pitchFamily="18" charset="0"/>
              </a:rPr>
              <a:t>Độ chính xác gia công bao gồm hai khái niệm: độ chính xác của một chi tiết và độ chính xác của loạt chi tiết </a:t>
            </a:r>
          </a:p>
        </p:txBody>
      </p:sp>
      <p:sp>
        <p:nvSpPr>
          <p:cNvPr id="4" name="Date Placeholder 3"/>
          <p:cNvSpPr>
            <a:spLocks noGrp="1"/>
          </p:cNvSpPr>
          <p:nvPr>
            <p:ph type="dt" sz="half" idx="10"/>
          </p:nvPr>
        </p:nvSpPr>
        <p:spPr/>
        <p:txBody>
          <a:bodyPr/>
          <a:lstStyle/>
          <a:p>
            <a:pPr>
              <a:defRPr/>
            </a:pPr>
            <a:fld id="{7DA6CCD2-D22B-459A-8BFD-247E32FE4D7E}"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85698"/>
                                        </p:tgtEl>
                                        <p:attrNameLst>
                                          <p:attrName>style.visibility</p:attrName>
                                        </p:attrNameLst>
                                      </p:cBhvr>
                                      <p:to>
                                        <p:strVal val="visible"/>
                                      </p:to>
                                    </p:set>
                                    <p:animEffect transition="in" filter="checkerboard(across)">
                                      <p:cBhvr>
                                        <p:cTn id="7" dur="500"/>
                                        <p:tgtEl>
                                          <p:spTgt spid="285698"/>
                                        </p:tgtEl>
                                      </p:cBhvr>
                                    </p:animEffect>
                                  </p:childTnLst>
                                </p:cTn>
                              </p:par>
                            </p:childTnLst>
                          </p:cTn>
                        </p:par>
                        <p:par>
                          <p:cTn id="8" fill="hold">
                            <p:stCondLst>
                              <p:cond delay="500"/>
                            </p:stCondLst>
                            <p:childTnLst>
                              <p:par>
                                <p:cTn id="9" presetID="5" presetClass="entr" presetSubtype="10" fill="hold" grpId="0" nodeType="afterEffect">
                                  <p:stCondLst>
                                    <p:cond delay="500"/>
                                  </p:stCondLst>
                                  <p:childTnLst>
                                    <p:set>
                                      <p:cBhvr>
                                        <p:cTn id="10" dur="1" fill="hold">
                                          <p:stCondLst>
                                            <p:cond delay="0"/>
                                          </p:stCondLst>
                                        </p:cTn>
                                        <p:tgtEl>
                                          <p:spTgt spid="285699">
                                            <p:txEl>
                                              <p:pRg st="0" end="0"/>
                                            </p:txEl>
                                          </p:spTgt>
                                        </p:tgtEl>
                                        <p:attrNameLst>
                                          <p:attrName>style.visibility</p:attrName>
                                        </p:attrNameLst>
                                      </p:cBhvr>
                                      <p:to>
                                        <p:strVal val="visible"/>
                                      </p:to>
                                    </p:set>
                                    <p:animEffect transition="in" filter="checkerboard(across)">
                                      <p:cBhvr>
                                        <p:cTn id="11" dur="500"/>
                                        <p:tgtEl>
                                          <p:spTgt spid="285699">
                                            <p:txEl>
                                              <p:pRg st="0" end="0"/>
                                            </p:txEl>
                                          </p:spTgt>
                                        </p:tgtEl>
                                      </p:cBhvr>
                                    </p:animEffect>
                                  </p:childTnLst>
                                </p:cTn>
                              </p:par>
                            </p:childTnLst>
                          </p:cTn>
                        </p:par>
                        <p:par>
                          <p:cTn id="12" fill="hold">
                            <p:stCondLst>
                              <p:cond delay="1500"/>
                            </p:stCondLst>
                            <p:childTnLst>
                              <p:par>
                                <p:cTn id="13" presetID="5" presetClass="entr" presetSubtype="10" fill="hold" grpId="0" nodeType="afterEffect">
                                  <p:stCondLst>
                                    <p:cond delay="500"/>
                                  </p:stCondLst>
                                  <p:childTnLst>
                                    <p:set>
                                      <p:cBhvr>
                                        <p:cTn id="14" dur="1" fill="hold">
                                          <p:stCondLst>
                                            <p:cond delay="0"/>
                                          </p:stCondLst>
                                        </p:cTn>
                                        <p:tgtEl>
                                          <p:spTgt spid="285699">
                                            <p:txEl>
                                              <p:pRg st="1" end="1"/>
                                            </p:txEl>
                                          </p:spTgt>
                                        </p:tgtEl>
                                        <p:attrNameLst>
                                          <p:attrName>style.visibility</p:attrName>
                                        </p:attrNameLst>
                                      </p:cBhvr>
                                      <p:to>
                                        <p:strVal val="visible"/>
                                      </p:to>
                                    </p:set>
                                    <p:animEffect transition="in" filter="checkerboard(across)">
                                      <p:cBhvr>
                                        <p:cTn id="15" dur="500"/>
                                        <p:tgtEl>
                                          <p:spTgt spid="285699">
                                            <p:txEl>
                                              <p:pRg st="1" end="1"/>
                                            </p:txEl>
                                          </p:spTgt>
                                        </p:tgtEl>
                                      </p:cBhvr>
                                    </p:animEffect>
                                  </p:childTnLst>
                                </p:cTn>
                              </p:par>
                            </p:childTnLst>
                          </p:cTn>
                        </p:par>
                        <p:par>
                          <p:cTn id="16" fill="hold">
                            <p:stCondLst>
                              <p:cond delay="2500"/>
                            </p:stCondLst>
                            <p:childTnLst>
                              <p:par>
                                <p:cTn id="17" presetID="5" presetClass="entr" presetSubtype="10" fill="hold" grpId="0" nodeType="afterEffect">
                                  <p:stCondLst>
                                    <p:cond delay="2000"/>
                                  </p:stCondLst>
                                  <p:childTnLst>
                                    <p:set>
                                      <p:cBhvr>
                                        <p:cTn id="18" dur="1" fill="hold">
                                          <p:stCondLst>
                                            <p:cond delay="0"/>
                                          </p:stCondLst>
                                        </p:cTn>
                                        <p:tgtEl>
                                          <p:spTgt spid="285699">
                                            <p:txEl>
                                              <p:pRg st="2" end="2"/>
                                            </p:txEl>
                                          </p:spTgt>
                                        </p:tgtEl>
                                        <p:attrNameLst>
                                          <p:attrName>style.visibility</p:attrName>
                                        </p:attrNameLst>
                                      </p:cBhvr>
                                      <p:to>
                                        <p:strVal val="visible"/>
                                      </p:to>
                                    </p:set>
                                    <p:animEffect transition="in" filter="checkerboard(across)">
                                      <p:cBhvr>
                                        <p:cTn id="19" dur="500"/>
                                        <p:tgtEl>
                                          <p:spTgt spid="2856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569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Date Placeholder 1"/>
          <p:cNvSpPr>
            <a:spLocks noGrp="1"/>
          </p:cNvSpPr>
          <p:nvPr>
            <p:ph type="dt" sz="half" idx="10"/>
          </p:nvPr>
        </p:nvSpPr>
        <p:spPr/>
        <p:txBody>
          <a:bodyPr/>
          <a:lstStyle/>
          <a:p>
            <a:pPr>
              <a:defRPr/>
            </a:pPr>
            <a:fld id="{15FFB901-DE2C-46C2-A6C7-BB920C788EBC}" type="datetime1">
              <a:rPr lang="vi-VN"/>
              <a:pPr>
                <a:defRPr/>
              </a:pPr>
              <a:t>15/10/2018</a:t>
            </a:fld>
            <a:endParaRPr lang="en-US"/>
          </a:p>
        </p:txBody>
      </p:sp>
      <p:grpSp>
        <p:nvGrpSpPr>
          <p:cNvPr id="2" name="Group 2"/>
          <p:cNvGrpSpPr>
            <a:grpSpLocks/>
          </p:cNvGrpSpPr>
          <p:nvPr/>
        </p:nvGrpSpPr>
        <p:grpSpPr bwMode="auto">
          <a:xfrm rot="-5400000">
            <a:off x="1035050" y="742950"/>
            <a:ext cx="6265863" cy="7834313"/>
            <a:chOff x="1984" y="9571"/>
            <a:chExt cx="8737" cy="4255"/>
          </a:xfrm>
        </p:grpSpPr>
        <p:grpSp>
          <p:nvGrpSpPr>
            <p:cNvPr id="17430" name="Group 3"/>
            <p:cNvGrpSpPr>
              <a:grpSpLocks/>
            </p:cNvGrpSpPr>
            <p:nvPr/>
          </p:nvGrpSpPr>
          <p:grpSpPr bwMode="auto">
            <a:xfrm>
              <a:off x="3977" y="9571"/>
              <a:ext cx="6744" cy="4255"/>
              <a:chOff x="3977" y="9571"/>
              <a:chExt cx="6744" cy="4255"/>
            </a:xfrm>
          </p:grpSpPr>
          <p:sp>
            <p:nvSpPr>
              <p:cNvPr id="327684" name="Text Box 4"/>
              <p:cNvSpPr txBox="1">
                <a:spLocks noChangeArrowheads="1"/>
              </p:cNvSpPr>
              <p:nvPr/>
            </p:nvSpPr>
            <p:spPr bwMode="auto">
              <a:xfrm>
                <a:off x="3992" y="9738"/>
                <a:ext cx="2988" cy="333"/>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327685" name="Text Box 5"/>
              <p:cNvSpPr txBox="1">
                <a:spLocks noChangeArrowheads="1"/>
              </p:cNvSpPr>
              <p:nvPr/>
            </p:nvSpPr>
            <p:spPr bwMode="auto">
              <a:xfrm>
                <a:off x="3992" y="10153"/>
                <a:ext cx="2988" cy="367"/>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327686" name="Text Box 6"/>
              <p:cNvSpPr txBox="1">
                <a:spLocks noChangeArrowheads="1"/>
              </p:cNvSpPr>
              <p:nvPr/>
            </p:nvSpPr>
            <p:spPr bwMode="auto">
              <a:xfrm>
                <a:off x="3974" y="10711"/>
                <a:ext cx="2993" cy="626"/>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327687" name="Text Box 7"/>
              <p:cNvSpPr txBox="1">
                <a:spLocks noChangeArrowheads="1"/>
              </p:cNvSpPr>
              <p:nvPr/>
            </p:nvSpPr>
            <p:spPr bwMode="auto">
              <a:xfrm>
                <a:off x="3985" y="11413"/>
                <a:ext cx="2955" cy="404"/>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327688" name="Text Box 8"/>
              <p:cNvSpPr txBox="1">
                <a:spLocks noChangeArrowheads="1"/>
              </p:cNvSpPr>
              <p:nvPr/>
            </p:nvSpPr>
            <p:spPr bwMode="auto">
              <a:xfrm>
                <a:off x="3972" y="11856"/>
                <a:ext cx="2966" cy="368"/>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327689" name="Text Box 9"/>
              <p:cNvSpPr txBox="1">
                <a:spLocks noChangeArrowheads="1"/>
              </p:cNvSpPr>
              <p:nvPr/>
            </p:nvSpPr>
            <p:spPr bwMode="auto">
              <a:xfrm>
                <a:off x="3983" y="12356"/>
                <a:ext cx="2968" cy="382"/>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327690" name="Text Box 10"/>
              <p:cNvSpPr txBox="1">
                <a:spLocks noChangeArrowheads="1"/>
              </p:cNvSpPr>
              <p:nvPr/>
            </p:nvSpPr>
            <p:spPr bwMode="auto">
              <a:xfrm>
                <a:off x="3985" y="13073"/>
                <a:ext cx="2935" cy="333"/>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327691" name="Text Box 11"/>
              <p:cNvSpPr txBox="1">
                <a:spLocks noChangeArrowheads="1"/>
              </p:cNvSpPr>
              <p:nvPr/>
            </p:nvSpPr>
            <p:spPr bwMode="auto">
              <a:xfrm>
                <a:off x="3978" y="13517"/>
                <a:ext cx="2953" cy="297"/>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327692" name="Text Box 12"/>
              <p:cNvSpPr txBox="1">
                <a:spLocks noChangeArrowheads="1"/>
              </p:cNvSpPr>
              <p:nvPr/>
            </p:nvSpPr>
            <p:spPr bwMode="auto">
              <a:xfrm>
                <a:off x="7573" y="9571"/>
                <a:ext cx="638" cy="1223"/>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a:p>
              <a:p>
                <a:pPr marL="838200" indent="-838200" algn="ctr">
                  <a:defRPr/>
                </a:pPr>
                <a:endParaRPr lang="en-US" sz="4000">
                  <a:effectLst>
                    <a:outerShdw blurRad="38100" dist="38100" dir="2700000" algn="tl">
                      <a:srgbClr val="C0C0C0"/>
                    </a:outerShdw>
                  </a:effectLst>
                </a:endParaRPr>
              </a:p>
            </p:txBody>
          </p:sp>
          <p:sp>
            <p:nvSpPr>
              <p:cNvPr id="327693" name="Text Box 13"/>
              <p:cNvSpPr txBox="1">
                <a:spLocks noChangeArrowheads="1"/>
              </p:cNvSpPr>
              <p:nvPr/>
            </p:nvSpPr>
            <p:spPr bwMode="auto">
              <a:xfrm>
                <a:off x="7620" y="11263"/>
                <a:ext cx="666" cy="1004"/>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327694" name="Text Box 14"/>
              <p:cNvSpPr txBox="1">
                <a:spLocks noChangeArrowheads="1"/>
              </p:cNvSpPr>
              <p:nvPr/>
            </p:nvSpPr>
            <p:spPr bwMode="auto">
              <a:xfrm>
                <a:off x="7635" y="13065"/>
                <a:ext cx="593" cy="710"/>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17443" name="Line 15"/>
              <p:cNvSpPr>
                <a:spLocks noChangeShapeType="1"/>
              </p:cNvSpPr>
              <p:nvPr/>
            </p:nvSpPr>
            <p:spPr bwMode="auto">
              <a:xfrm>
                <a:off x="6982" y="9932"/>
                <a:ext cx="596" cy="0"/>
              </a:xfrm>
              <a:prstGeom prst="line">
                <a:avLst/>
              </a:prstGeom>
              <a:noFill/>
              <a:ln w="9525">
                <a:solidFill>
                  <a:srgbClr val="000000"/>
                </a:solidFill>
                <a:round/>
                <a:headEnd/>
                <a:tailEnd/>
              </a:ln>
            </p:spPr>
            <p:txBody>
              <a:bodyPr/>
              <a:lstStyle/>
              <a:p>
                <a:endParaRPr lang="en-US"/>
              </a:p>
            </p:txBody>
          </p:sp>
          <p:sp>
            <p:nvSpPr>
              <p:cNvPr id="17444" name="Line 16"/>
              <p:cNvSpPr>
                <a:spLocks noChangeShapeType="1"/>
              </p:cNvSpPr>
              <p:nvPr/>
            </p:nvSpPr>
            <p:spPr bwMode="auto">
              <a:xfrm>
                <a:off x="6982" y="10304"/>
                <a:ext cx="596" cy="0"/>
              </a:xfrm>
              <a:prstGeom prst="line">
                <a:avLst/>
              </a:prstGeom>
              <a:noFill/>
              <a:ln w="9525">
                <a:solidFill>
                  <a:srgbClr val="000000"/>
                </a:solidFill>
                <a:round/>
                <a:headEnd/>
                <a:tailEnd/>
              </a:ln>
            </p:spPr>
            <p:txBody>
              <a:bodyPr/>
              <a:lstStyle/>
              <a:p>
                <a:endParaRPr lang="en-US"/>
              </a:p>
            </p:txBody>
          </p:sp>
          <p:sp>
            <p:nvSpPr>
              <p:cNvPr id="17445" name="Line 17"/>
              <p:cNvSpPr>
                <a:spLocks noChangeShapeType="1"/>
              </p:cNvSpPr>
              <p:nvPr/>
            </p:nvSpPr>
            <p:spPr bwMode="auto">
              <a:xfrm flipV="1">
                <a:off x="6968" y="10991"/>
                <a:ext cx="227" cy="0"/>
              </a:xfrm>
              <a:prstGeom prst="line">
                <a:avLst/>
              </a:prstGeom>
              <a:noFill/>
              <a:ln w="9525">
                <a:solidFill>
                  <a:srgbClr val="000000"/>
                </a:solidFill>
                <a:round/>
                <a:headEnd/>
                <a:tailEnd/>
              </a:ln>
            </p:spPr>
            <p:txBody>
              <a:bodyPr/>
              <a:lstStyle/>
              <a:p>
                <a:endParaRPr lang="en-US"/>
              </a:p>
            </p:txBody>
          </p:sp>
          <p:sp>
            <p:nvSpPr>
              <p:cNvPr id="17446" name="Line 18"/>
              <p:cNvSpPr>
                <a:spLocks noChangeShapeType="1"/>
              </p:cNvSpPr>
              <p:nvPr/>
            </p:nvSpPr>
            <p:spPr bwMode="auto">
              <a:xfrm>
                <a:off x="6940" y="11592"/>
                <a:ext cx="241" cy="0"/>
              </a:xfrm>
              <a:prstGeom prst="line">
                <a:avLst/>
              </a:prstGeom>
              <a:noFill/>
              <a:ln w="9525">
                <a:solidFill>
                  <a:srgbClr val="000000"/>
                </a:solidFill>
                <a:round/>
                <a:headEnd/>
                <a:tailEnd/>
              </a:ln>
            </p:spPr>
            <p:txBody>
              <a:bodyPr/>
              <a:lstStyle/>
              <a:p>
                <a:endParaRPr lang="en-US"/>
              </a:p>
            </p:txBody>
          </p:sp>
          <p:sp>
            <p:nvSpPr>
              <p:cNvPr id="17447" name="Line 19"/>
              <p:cNvSpPr>
                <a:spLocks noChangeShapeType="1"/>
              </p:cNvSpPr>
              <p:nvPr/>
            </p:nvSpPr>
            <p:spPr bwMode="auto">
              <a:xfrm flipV="1">
                <a:off x="6940" y="12036"/>
                <a:ext cx="226" cy="0"/>
              </a:xfrm>
              <a:prstGeom prst="line">
                <a:avLst/>
              </a:prstGeom>
              <a:noFill/>
              <a:ln w="9525">
                <a:solidFill>
                  <a:srgbClr val="000000"/>
                </a:solidFill>
                <a:round/>
                <a:headEnd/>
                <a:tailEnd/>
              </a:ln>
            </p:spPr>
            <p:txBody>
              <a:bodyPr/>
              <a:lstStyle/>
              <a:p>
                <a:endParaRPr lang="en-US"/>
              </a:p>
            </p:txBody>
          </p:sp>
          <p:sp>
            <p:nvSpPr>
              <p:cNvPr id="17448" name="Line 20"/>
              <p:cNvSpPr>
                <a:spLocks noChangeShapeType="1"/>
              </p:cNvSpPr>
              <p:nvPr/>
            </p:nvSpPr>
            <p:spPr bwMode="auto">
              <a:xfrm>
                <a:off x="6954" y="12594"/>
                <a:ext cx="255" cy="0"/>
              </a:xfrm>
              <a:prstGeom prst="line">
                <a:avLst/>
              </a:prstGeom>
              <a:noFill/>
              <a:ln w="9525">
                <a:solidFill>
                  <a:srgbClr val="000000"/>
                </a:solidFill>
                <a:round/>
                <a:headEnd/>
                <a:tailEnd/>
              </a:ln>
            </p:spPr>
            <p:txBody>
              <a:bodyPr/>
              <a:lstStyle/>
              <a:p>
                <a:endParaRPr lang="en-US"/>
              </a:p>
            </p:txBody>
          </p:sp>
          <p:sp>
            <p:nvSpPr>
              <p:cNvPr id="17449" name="Line 21"/>
              <p:cNvSpPr>
                <a:spLocks noChangeShapeType="1"/>
              </p:cNvSpPr>
              <p:nvPr/>
            </p:nvSpPr>
            <p:spPr bwMode="auto">
              <a:xfrm>
                <a:off x="7181" y="10991"/>
                <a:ext cx="0" cy="1603"/>
              </a:xfrm>
              <a:prstGeom prst="line">
                <a:avLst/>
              </a:prstGeom>
              <a:noFill/>
              <a:ln w="9525">
                <a:solidFill>
                  <a:srgbClr val="000000"/>
                </a:solidFill>
                <a:round/>
                <a:headEnd/>
                <a:tailEnd/>
              </a:ln>
            </p:spPr>
            <p:txBody>
              <a:bodyPr/>
              <a:lstStyle/>
              <a:p>
                <a:endParaRPr lang="en-US"/>
              </a:p>
            </p:txBody>
          </p:sp>
          <p:sp>
            <p:nvSpPr>
              <p:cNvPr id="17450" name="Line 22"/>
              <p:cNvSpPr>
                <a:spLocks noChangeShapeType="1"/>
              </p:cNvSpPr>
              <p:nvPr/>
            </p:nvSpPr>
            <p:spPr bwMode="auto">
              <a:xfrm>
                <a:off x="7181" y="11793"/>
                <a:ext cx="439" cy="0"/>
              </a:xfrm>
              <a:prstGeom prst="line">
                <a:avLst/>
              </a:prstGeom>
              <a:noFill/>
              <a:ln w="9525">
                <a:solidFill>
                  <a:srgbClr val="000000"/>
                </a:solidFill>
                <a:round/>
                <a:headEnd/>
                <a:tailEnd/>
              </a:ln>
            </p:spPr>
            <p:txBody>
              <a:bodyPr/>
              <a:lstStyle/>
              <a:p>
                <a:endParaRPr lang="en-US"/>
              </a:p>
            </p:txBody>
          </p:sp>
          <p:sp>
            <p:nvSpPr>
              <p:cNvPr id="17451" name="Line 23"/>
              <p:cNvSpPr>
                <a:spLocks noChangeShapeType="1"/>
              </p:cNvSpPr>
              <p:nvPr/>
            </p:nvSpPr>
            <p:spPr bwMode="auto">
              <a:xfrm>
                <a:off x="6926" y="13253"/>
                <a:ext cx="708" cy="0"/>
              </a:xfrm>
              <a:prstGeom prst="line">
                <a:avLst/>
              </a:prstGeom>
              <a:noFill/>
              <a:ln w="9525">
                <a:solidFill>
                  <a:srgbClr val="000000"/>
                </a:solidFill>
                <a:round/>
                <a:headEnd/>
                <a:tailEnd/>
              </a:ln>
            </p:spPr>
            <p:txBody>
              <a:bodyPr/>
              <a:lstStyle/>
              <a:p>
                <a:endParaRPr lang="en-US"/>
              </a:p>
            </p:txBody>
          </p:sp>
          <p:sp>
            <p:nvSpPr>
              <p:cNvPr id="17452" name="Line 24"/>
              <p:cNvSpPr>
                <a:spLocks noChangeShapeType="1"/>
              </p:cNvSpPr>
              <p:nvPr/>
            </p:nvSpPr>
            <p:spPr bwMode="auto">
              <a:xfrm>
                <a:off x="6940" y="13654"/>
                <a:ext cx="694" cy="0"/>
              </a:xfrm>
              <a:prstGeom prst="line">
                <a:avLst/>
              </a:prstGeom>
              <a:noFill/>
              <a:ln w="9525">
                <a:solidFill>
                  <a:srgbClr val="000000"/>
                </a:solidFill>
                <a:round/>
                <a:headEnd/>
                <a:tailEnd/>
              </a:ln>
            </p:spPr>
            <p:txBody>
              <a:bodyPr/>
              <a:lstStyle/>
              <a:p>
                <a:endParaRPr lang="en-US"/>
              </a:p>
            </p:txBody>
          </p:sp>
          <p:sp>
            <p:nvSpPr>
              <p:cNvPr id="327705" name="Text Box 25"/>
              <p:cNvSpPr txBox="1">
                <a:spLocks noChangeArrowheads="1"/>
              </p:cNvSpPr>
              <p:nvPr/>
            </p:nvSpPr>
            <p:spPr bwMode="auto">
              <a:xfrm>
                <a:off x="8806" y="10146"/>
                <a:ext cx="624" cy="1618"/>
              </a:xfrm>
              <a:prstGeom prst="rect">
                <a:avLst/>
              </a:prstGeom>
              <a:solidFill>
                <a:srgbClr val="FFFFFF"/>
              </a:solidFill>
              <a:ln w="9525">
                <a:solidFill>
                  <a:srgbClr val="000000"/>
                </a:solidFill>
                <a:miter lim="800000"/>
                <a:headEnd/>
                <a:tailEnd/>
              </a:ln>
            </p:spPr>
            <p:txBody>
              <a:bodyPr vert="eaVert" lIns="0" tIns="0" rIns="0" bIns="0"/>
              <a:lstStyle/>
              <a:p>
                <a:pPr marL="838200" indent="-838200" algn="ctr">
                  <a:defRPr/>
                </a:pPr>
                <a:endParaRPr lang="en-US" sz="4000">
                  <a:effectLst>
                    <a:outerShdw blurRad="38100" dist="38100" dir="2700000" algn="tl">
                      <a:srgbClr val="C0C0C0"/>
                    </a:outerShdw>
                  </a:effectLst>
                </a:endParaRPr>
              </a:p>
            </p:txBody>
          </p:sp>
          <p:sp>
            <p:nvSpPr>
              <p:cNvPr id="17454" name="Line 26"/>
              <p:cNvSpPr>
                <a:spLocks noChangeShapeType="1"/>
              </p:cNvSpPr>
              <p:nvPr/>
            </p:nvSpPr>
            <p:spPr bwMode="auto">
              <a:xfrm>
                <a:off x="8513" y="10304"/>
                <a:ext cx="0" cy="1274"/>
              </a:xfrm>
              <a:prstGeom prst="line">
                <a:avLst/>
              </a:prstGeom>
              <a:noFill/>
              <a:ln w="9525">
                <a:solidFill>
                  <a:srgbClr val="000000"/>
                </a:solidFill>
                <a:round/>
                <a:headEnd/>
                <a:tailEnd/>
              </a:ln>
            </p:spPr>
            <p:txBody>
              <a:bodyPr/>
              <a:lstStyle/>
              <a:p>
                <a:endParaRPr lang="en-US"/>
              </a:p>
            </p:txBody>
          </p:sp>
          <p:sp>
            <p:nvSpPr>
              <p:cNvPr id="17455" name="Line 27"/>
              <p:cNvSpPr>
                <a:spLocks noChangeShapeType="1"/>
              </p:cNvSpPr>
              <p:nvPr/>
            </p:nvSpPr>
            <p:spPr bwMode="auto">
              <a:xfrm flipH="1">
                <a:off x="8215" y="10304"/>
                <a:ext cx="298" cy="0"/>
              </a:xfrm>
              <a:prstGeom prst="line">
                <a:avLst/>
              </a:prstGeom>
              <a:noFill/>
              <a:ln w="9525">
                <a:solidFill>
                  <a:srgbClr val="000000"/>
                </a:solidFill>
                <a:round/>
                <a:headEnd/>
                <a:tailEnd/>
              </a:ln>
            </p:spPr>
            <p:txBody>
              <a:bodyPr/>
              <a:lstStyle/>
              <a:p>
                <a:endParaRPr lang="en-US"/>
              </a:p>
            </p:txBody>
          </p:sp>
          <p:sp>
            <p:nvSpPr>
              <p:cNvPr id="17456" name="Line 28"/>
              <p:cNvSpPr>
                <a:spLocks noChangeShapeType="1"/>
              </p:cNvSpPr>
              <p:nvPr/>
            </p:nvSpPr>
            <p:spPr bwMode="auto">
              <a:xfrm flipH="1">
                <a:off x="8286" y="11549"/>
                <a:ext cx="227" cy="0"/>
              </a:xfrm>
              <a:prstGeom prst="line">
                <a:avLst/>
              </a:prstGeom>
              <a:noFill/>
              <a:ln w="9525">
                <a:solidFill>
                  <a:srgbClr val="000000"/>
                </a:solidFill>
                <a:round/>
                <a:headEnd/>
                <a:tailEnd/>
              </a:ln>
            </p:spPr>
            <p:txBody>
              <a:bodyPr/>
              <a:lstStyle/>
              <a:p>
                <a:endParaRPr lang="en-US"/>
              </a:p>
            </p:txBody>
          </p:sp>
          <p:sp>
            <p:nvSpPr>
              <p:cNvPr id="17457" name="Line 29"/>
              <p:cNvSpPr>
                <a:spLocks noChangeShapeType="1"/>
              </p:cNvSpPr>
              <p:nvPr/>
            </p:nvSpPr>
            <p:spPr bwMode="auto">
              <a:xfrm flipH="1">
                <a:off x="8513" y="10905"/>
                <a:ext cx="298" cy="0"/>
              </a:xfrm>
              <a:prstGeom prst="line">
                <a:avLst/>
              </a:prstGeom>
              <a:noFill/>
              <a:ln w="9525">
                <a:solidFill>
                  <a:srgbClr val="000000"/>
                </a:solidFill>
                <a:round/>
                <a:headEnd/>
                <a:tailEnd/>
              </a:ln>
            </p:spPr>
            <p:txBody>
              <a:bodyPr/>
              <a:lstStyle/>
              <a:p>
                <a:endParaRPr lang="en-US"/>
              </a:p>
            </p:txBody>
          </p:sp>
          <p:sp>
            <p:nvSpPr>
              <p:cNvPr id="327710" name="Text Box 30"/>
              <p:cNvSpPr txBox="1">
                <a:spLocks noChangeArrowheads="1"/>
              </p:cNvSpPr>
              <p:nvPr/>
            </p:nvSpPr>
            <p:spPr bwMode="auto">
              <a:xfrm>
                <a:off x="8835" y="12208"/>
                <a:ext cx="624" cy="1618"/>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17459" name="Line 31"/>
              <p:cNvSpPr>
                <a:spLocks noChangeShapeType="1"/>
              </p:cNvSpPr>
              <p:nvPr/>
            </p:nvSpPr>
            <p:spPr bwMode="auto">
              <a:xfrm>
                <a:off x="8215" y="13453"/>
                <a:ext cx="624" cy="0"/>
              </a:xfrm>
              <a:prstGeom prst="line">
                <a:avLst/>
              </a:prstGeom>
              <a:noFill/>
              <a:ln w="9525">
                <a:solidFill>
                  <a:srgbClr val="000000"/>
                </a:solidFill>
                <a:round/>
                <a:headEnd/>
                <a:tailEnd/>
              </a:ln>
            </p:spPr>
            <p:txBody>
              <a:bodyPr/>
              <a:lstStyle/>
              <a:p>
                <a:endParaRPr lang="en-US"/>
              </a:p>
            </p:txBody>
          </p:sp>
          <p:sp>
            <p:nvSpPr>
              <p:cNvPr id="17460" name="Line 32"/>
              <p:cNvSpPr>
                <a:spLocks noChangeShapeType="1"/>
              </p:cNvSpPr>
              <p:nvPr/>
            </p:nvSpPr>
            <p:spPr bwMode="auto">
              <a:xfrm>
                <a:off x="9817" y="10919"/>
                <a:ext cx="0" cy="2205"/>
              </a:xfrm>
              <a:prstGeom prst="line">
                <a:avLst/>
              </a:prstGeom>
              <a:noFill/>
              <a:ln w="9525">
                <a:solidFill>
                  <a:srgbClr val="000000"/>
                </a:solidFill>
                <a:round/>
                <a:headEnd/>
                <a:tailEnd/>
              </a:ln>
            </p:spPr>
            <p:txBody>
              <a:bodyPr/>
              <a:lstStyle/>
              <a:p>
                <a:endParaRPr lang="en-US"/>
              </a:p>
            </p:txBody>
          </p:sp>
          <p:sp>
            <p:nvSpPr>
              <p:cNvPr id="17461" name="Line 33"/>
              <p:cNvSpPr>
                <a:spLocks noChangeShapeType="1"/>
              </p:cNvSpPr>
              <p:nvPr/>
            </p:nvSpPr>
            <p:spPr bwMode="auto">
              <a:xfrm flipH="1">
                <a:off x="9434" y="10919"/>
                <a:ext cx="383" cy="0"/>
              </a:xfrm>
              <a:prstGeom prst="line">
                <a:avLst/>
              </a:prstGeom>
              <a:noFill/>
              <a:ln w="9525">
                <a:solidFill>
                  <a:srgbClr val="000000"/>
                </a:solidFill>
                <a:round/>
                <a:headEnd/>
                <a:tailEnd/>
              </a:ln>
            </p:spPr>
            <p:txBody>
              <a:bodyPr/>
              <a:lstStyle/>
              <a:p>
                <a:endParaRPr lang="en-US"/>
              </a:p>
            </p:txBody>
          </p:sp>
          <p:sp>
            <p:nvSpPr>
              <p:cNvPr id="17462" name="Line 34"/>
              <p:cNvSpPr>
                <a:spLocks noChangeShapeType="1"/>
              </p:cNvSpPr>
              <p:nvPr/>
            </p:nvSpPr>
            <p:spPr bwMode="auto">
              <a:xfrm flipH="1">
                <a:off x="9477" y="13095"/>
                <a:ext cx="340" cy="0"/>
              </a:xfrm>
              <a:prstGeom prst="line">
                <a:avLst/>
              </a:prstGeom>
              <a:noFill/>
              <a:ln w="9525">
                <a:solidFill>
                  <a:srgbClr val="000000"/>
                </a:solidFill>
                <a:round/>
                <a:headEnd/>
                <a:tailEnd/>
              </a:ln>
            </p:spPr>
            <p:txBody>
              <a:bodyPr/>
              <a:lstStyle/>
              <a:p>
                <a:endParaRPr lang="en-US"/>
              </a:p>
            </p:txBody>
          </p:sp>
          <p:sp>
            <p:nvSpPr>
              <p:cNvPr id="327715" name="Text Box 35"/>
              <p:cNvSpPr txBox="1">
                <a:spLocks noChangeArrowheads="1"/>
              </p:cNvSpPr>
              <p:nvPr/>
            </p:nvSpPr>
            <p:spPr bwMode="auto">
              <a:xfrm>
                <a:off x="10292" y="10749"/>
                <a:ext cx="425" cy="2466"/>
              </a:xfrm>
              <a:prstGeom prst="rect">
                <a:avLst/>
              </a:prstGeom>
              <a:solidFill>
                <a:srgbClr val="FFFFFF"/>
              </a:solidFill>
              <a:ln w="9525">
                <a:solidFill>
                  <a:srgbClr val="000000"/>
                </a:solidFill>
                <a:miter lim="800000"/>
                <a:headEnd/>
                <a:tailEnd/>
              </a:ln>
            </p:spPr>
            <p:txBody>
              <a:bodyPr lIns="0" tIns="0" rIns="0" bIns="0"/>
              <a:lstStyle/>
              <a:p>
                <a:pPr marL="838200" indent="-838200">
                  <a:defRPr/>
                </a:pPr>
                <a:endParaRPr lang="en-US" sz="1300" b="0"/>
              </a:p>
              <a:p>
                <a:pPr marL="838200" indent="-838200" algn="ctr">
                  <a:defRPr/>
                </a:pPr>
                <a:endParaRPr lang="en-US" sz="4000">
                  <a:effectLst>
                    <a:outerShdw blurRad="38100" dist="38100" dir="2700000" algn="tl">
                      <a:srgbClr val="C0C0C0"/>
                    </a:outerShdw>
                  </a:effectLst>
                </a:endParaRPr>
              </a:p>
            </p:txBody>
          </p:sp>
          <p:sp>
            <p:nvSpPr>
              <p:cNvPr id="17464" name="Line 36"/>
              <p:cNvSpPr>
                <a:spLocks noChangeShapeType="1"/>
              </p:cNvSpPr>
              <p:nvPr/>
            </p:nvSpPr>
            <p:spPr bwMode="auto">
              <a:xfrm>
                <a:off x="9831" y="11965"/>
                <a:ext cx="468" cy="0"/>
              </a:xfrm>
              <a:prstGeom prst="line">
                <a:avLst/>
              </a:prstGeom>
              <a:noFill/>
              <a:ln w="9525">
                <a:solidFill>
                  <a:srgbClr val="000000"/>
                </a:solidFill>
                <a:round/>
                <a:headEnd/>
                <a:tailEnd/>
              </a:ln>
            </p:spPr>
            <p:txBody>
              <a:bodyPr/>
              <a:lstStyle/>
              <a:p>
                <a:endParaRPr lang="en-US"/>
              </a:p>
            </p:txBody>
          </p:sp>
        </p:grpSp>
        <p:sp>
          <p:nvSpPr>
            <p:cNvPr id="327717" name="Text Box 37"/>
            <p:cNvSpPr txBox="1">
              <a:spLocks noChangeArrowheads="1"/>
            </p:cNvSpPr>
            <p:nvPr/>
          </p:nvSpPr>
          <p:spPr bwMode="auto">
            <a:xfrm>
              <a:off x="1984" y="11315"/>
              <a:ext cx="1879" cy="1248"/>
            </a:xfrm>
            <a:prstGeom prst="rect">
              <a:avLst/>
            </a:prstGeom>
            <a:noFill/>
            <a:ln w="9525">
              <a:noFill/>
              <a:miter lim="800000"/>
              <a:headEnd/>
              <a:tailEnd/>
            </a:ln>
          </p:spPr>
          <p:txBody>
            <a:bodyPr/>
            <a:lstStyle/>
            <a:p>
              <a:pPr marL="838200" indent="-838200">
                <a:defRPr/>
              </a:pPr>
              <a:endParaRPr lang="en-US" sz="1300" b="0"/>
            </a:p>
            <a:p>
              <a:pPr marL="838200" indent="-838200" algn="ctr">
                <a:defRPr/>
              </a:pPr>
              <a:endParaRPr lang="en-US" sz="4000">
                <a:effectLst>
                  <a:outerShdw blurRad="38100" dist="38100" dir="2700000" algn="tl">
                    <a:srgbClr val="000000"/>
                  </a:outerShdw>
                </a:effectLst>
              </a:endParaRPr>
            </a:p>
          </p:txBody>
        </p:sp>
      </p:grpSp>
      <p:sp>
        <p:nvSpPr>
          <p:cNvPr id="327718" name="Text Box 38"/>
          <p:cNvSpPr txBox="1">
            <a:spLocks noChangeArrowheads="1"/>
          </p:cNvSpPr>
          <p:nvPr/>
        </p:nvSpPr>
        <p:spPr bwMode="auto">
          <a:xfrm>
            <a:off x="2439988" y="1527175"/>
            <a:ext cx="4437062" cy="336550"/>
          </a:xfrm>
          <a:prstGeom prst="rect">
            <a:avLst/>
          </a:prstGeom>
          <a:noFill/>
          <a:ln w="9525" algn="ctr">
            <a:noFill/>
            <a:miter lim="800000"/>
            <a:headEnd/>
            <a:tailEnd/>
          </a:ln>
        </p:spPr>
        <p:txBody>
          <a:bodyPr>
            <a:spAutoFit/>
          </a:bodyPr>
          <a:lstStyle/>
          <a:p>
            <a:pPr marL="838200" indent="-838200" algn="ctr">
              <a:spcBef>
                <a:spcPct val="50000"/>
              </a:spcBef>
            </a:pPr>
            <a:r>
              <a:rPr lang="en-US" sz="1600"/>
              <a:t>ĐỘ CHÍNH XÁC GIA CÔNG</a:t>
            </a:r>
          </a:p>
        </p:txBody>
      </p:sp>
      <p:sp>
        <p:nvSpPr>
          <p:cNvPr id="327719" name="Text Box 39"/>
          <p:cNvSpPr txBox="1">
            <a:spLocks noChangeArrowheads="1"/>
          </p:cNvSpPr>
          <p:nvPr/>
        </p:nvSpPr>
        <p:spPr bwMode="auto">
          <a:xfrm>
            <a:off x="1346200" y="2565400"/>
            <a:ext cx="2822575" cy="274638"/>
          </a:xfrm>
          <a:prstGeom prst="rect">
            <a:avLst/>
          </a:prstGeom>
          <a:noFill/>
          <a:ln w="9525" algn="ctr">
            <a:noFill/>
            <a:miter lim="800000"/>
            <a:headEnd/>
            <a:tailEnd/>
          </a:ln>
        </p:spPr>
        <p:txBody>
          <a:bodyPr>
            <a:spAutoFit/>
          </a:bodyPr>
          <a:lstStyle/>
          <a:p>
            <a:pPr marL="838200" indent="-838200" algn="ctr">
              <a:spcBef>
                <a:spcPct val="50000"/>
              </a:spcBef>
            </a:pPr>
            <a:r>
              <a:rPr lang="en-US" sz="1200"/>
              <a:t>ĐỘ CHÍNH XÁC CỦA MỘT CHI TiẾT</a:t>
            </a:r>
          </a:p>
        </p:txBody>
      </p:sp>
      <p:sp>
        <p:nvSpPr>
          <p:cNvPr id="327720" name="Text Box 40"/>
          <p:cNvSpPr txBox="1">
            <a:spLocks noChangeArrowheads="1"/>
          </p:cNvSpPr>
          <p:nvPr/>
        </p:nvSpPr>
        <p:spPr bwMode="auto">
          <a:xfrm>
            <a:off x="5148263" y="2506663"/>
            <a:ext cx="2879725" cy="304800"/>
          </a:xfrm>
          <a:prstGeom prst="rect">
            <a:avLst/>
          </a:prstGeom>
          <a:noFill/>
          <a:ln w="9525" algn="ctr">
            <a:noFill/>
            <a:miter lim="800000"/>
            <a:headEnd/>
            <a:tailEnd/>
          </a:ln>
          <a:effectLst/>
        </p:spPr>
        <p:txBody>
          <a:bodyPr>
            <a:spAutoFit/>
          </a:bodyPr>
          <a:lstStyle/>
          <a:p>
            <a:pPr marL="838200" indent="-838200" algn="ctr">
              <a:spcBef>
                <a:spcPct val="50000"/>
              </a:spcBef>
              <a:defRPr/>
            </a:pPr>
            <a:endParaRPr lang="en-US" sz="1400">
              <a:effectLst>
                <a:outerShdw blurRad="38100" dist="38100" dir="2700000" algn="tl">
                  <a:srgbClr val="000000"/>
                </a:outerShdw>
              </a:effectLst>
            </a:endParaRPr>
          </a:p>
        </p:txBody>
      </p:sp>
      <p:sp>
        <p:nvSpPr>
          <p:cNvPr id="327721" name="Text Box 41"/>
          <p:cNvSpPr txBox="1">
            <a:spLocks noChangeArrowheads="1"/>
          </p:cNvSpPr>
          <p:nvPr/>
        </p:nvSpPr>
        <p:spPr bwMode="auto">
          <a:xfrm>
            <a:off x="5205413" y="2449513"/>
            <a:ext cx="2822575" cy="487362"/>
          </a:xfrm>
          <a:prstGeom prst="rect">
            <a:avLst/>
          </a:prstGeom>
          <a:noFill/>
          <a:ln w="9525" algn="ctr">
            <a:noFill/>
            <a:miter lim="800000"/>
            <a:headEnd/>
            <a:tailEnd/>
          </a:ln>
        </p:spPr>
        <p:txBody>
          <a:bodyPr>
            <a:spAutoFit/>
          </a:bodyPr>
          <a:lstStyle/>
          <a:p>
            <a:pPr marL="838200" indent="-838200" algn="ctr">
              <a:spcBef>
                <a:spcPct val="50000"/>
              </a:spcBef>
            </a:pPr>
            <a:r>
              <a:rPr lang="en-US" sz="1200"/>
              <a:t>ĐỘ CHÍNH XÁC CỦA LOẠT CHI TIẾT</a:t>
            </a:r>
            <a:r>
              <a:rPr lang="en-US" sz="1400"/>
              <a:t> </a:t>
            </a:r>
          </a:p>
        </p:txBody>
      </p:sp>
      <p:sp>
        <p:nvSpPr>
          <p:cNvPr id="327722" name="Text Box 42"/>
          <p:cNvSpPr txBox="1">
            <a:spLocks noChangeArrowheads="1"/>
          </p:cNvSpPr>
          <p:nvPr/>
        </p:nvSpPr>
        <p:spPr bwMode="auto">
          <a:xfrm>
            <a:off x="309563" y="3429000"/>
            <a:ext cx="2130425" cy="274638"/>
          </a:xfrm>
          <a:prstGeom prst="rect">
            <a:avLst/>
          </a:prstGeom>
          <a:noFill/>
          <a:ln w="9525" algn="ctr">
            <a:noFill/>
            <a:miter lim="800000"/>
            <a:headEnd/>
            <a:tailEnd/>
          </a:ln>
        </p:spPr>
        <p:txBody>
          <a:bodyPr>
            <a:spAutoFit/>
          </a:bodyPr>
          <a:lstStyle/>
          <a:p>
            <a:pPr marL="838200" indent="-838200" algn="ctr">
              <a:spcBef>
                <a:spcPct val="50000"/>
              </a:spcBef>
            </a:pPr>
            <a:r>
              <a:rPr lang="en-US" sz="1200"/>
              <a:t>SAI LỆCH KÍCH THƯỚC</a:t>
            </a:r>
          </a:p>
        </p:txBody>
      </p:sp>
      <p:sp>
        <p:nvSpPr>
          <p:cNvPr id="327723" name="Text Box 43"/>
          <p:cNvSpPr txBox="1">
            <a:spLocks noChangeArrowheads="1"/>
          </p:cNvSpPr>
          <p:nvPr/>
        </p:nvSpPr>
        <p:spPr bwMode="auto">
          <a:xfrm>
            <a:off x="3419475" y="3371850"/>
            <a:ext cx="1785938" cy="274638"/>
          </a:xfrm>
          <a:prstGeom prst="rect">
            <a:avLst/>
          </a:prstGeom>
          <a:noFill/>
          <a:ln w="9525" algn="ctr">
            <a:noFill/>
            <a:miter lim="800000"/>
            <a:headEnd/>
            <a:tailEnd/>
          </a:ln>
        </p:spPr>
        <p:txBody>
          <a:bodyPr>
            <a:spAutoFit/>
          </a:bodyPr>
          <a:lstStyle/>
          <a:p>
            <a:pPr marL="838200" indent="-838200" algn="ctr">
              <a:spcBef>
                <a:spcPct val="50000"/>
              </a:spcBef>
            </a:pPr>
            <a:r>
              <a:rPr lang="en-US" sz="1200"/>
              <a:t>SAI LỆCH  BỀ MẶT</a:t>
            </a:r>
          </a:p>
        </p:txBody>
      </p:sp>
      <p:sp>
        <p:nvSpPr>
          <p:cNvPr id="327724" name="Text Box 44"/>
          <p:cNvSpPr txBox="1">
            <a:spLocks noChangeArrowheads="1"/>
          </p:cNvSpPr>
          <p:nvPr/>
        </p:nvSpPr>
        <p:spPr bwMode="auto">
          <a:xfrm>
            <a:off x="6704013" y="3371850"/>
            <a:ext cx="1209675" cy="274638"/>
          </a:xfrm>
          <a:prstGeom prst="rect">
            <a:avLst/>
          </a:prstGeom>
          <a:noFill/>
          <a:ln w="9525" algn="ctr">
            <a:noFill/>
            <a:miter lim="800000"/>
            <a:headEnd/>
            <a:tailEnd/>
          </a:ln>
        </p:spPr>
        <p:txBody>
          <a:bodyPr>
            <a:spAutoFit/>
          </a:bodyPr>
          <a:lstStyle/>
          <a:p>
            <a:pPr marL="838200" indent="-838200" algn="ctr">
              <a:spcBef>
                <a:spcPct val="50000"/>
              </a:spcBef>
            </a:pPr>
            <a:r>
              <a:rPr lang="en-US" sz="1200"/>
              <a:t>T. SAI LỆCH</a:t>
            </a:r>
          </a:p>
        </p:txBody>
      </p:sp>
      <p:sp>
        <p:nvSpPr>
          <p:cNvPr id="17419" name="Text Box 45"/>
          <p:cNvSpPr txBox="1">
            <a:spLocks noChangeArrowheads="1"/>
          </p:cNvSpPr>
          <p:nvPr/>
        </p:nvSpPr>
        <p:spPr bwMode="auto">
          <a:xfrm rot="-5400000">
            <a:off x="377032" y="596106"/>
            <a:ext cx="793750" cy="700087"/>
          </a:xfrm>
          <a:prstGeom prst="rect">
            <a:avLst/>
          </a:prstGeom>
          <a:noFill/>
          <a:ln w="9525" algn="ctr">
            <a:noFill/>
            <a:miter lim="800000"/>
            <a:headEnd/>
            <a:tailEnd/>
          </a:ln>
        </p:spPr>
        <p:txBody>
          <a:bodyPr vert="eaVert">
            <a:spAutoFit/>
          </a:bodyPr>
          <a:lstStyle/>
          <a:p>
            <a:pPr marL="838200" indent="-838200" algn="ctr">
              <a:spcBef>
                <a:spcPct val="50000"/>
              </a:spcBef>
            </a:pPr>
            <a:endParaRPr lang="en-US" sz="4000"/>
          </a:p>
        </p:txBody>
      </p:sp>
      <p:sp>
        <p:nvSpPr>
          <p:cNvPr id="327726" name="Text Box 46"/>
          <p:cNvSpPr txBox="1">
            <a:spLocks noChangeArrowheads="1"/>
          </p:cNvSpPr>
          <p:nvPr/>
        </p:nvSpPr>
        <p:spPr bwMode="auto">
          <a:xfrm rot="-5400000">
            <a:off x="-589756" y="5077619"/>
            <a:ext cx="2879725" cy="274637"/>
          </a:xfrm>
          <a:prstGeom prst="rect">
            <a:avLst/>
          </a:prstGeom>
          <a:noFill/>
          <a:ln w="9525" algn="ctr">
            <a:noFill/>
            <a:miter lim="800000"/>
            <a:headEnd/>
            <a:tailEnd/>
          </a:ln>
        </p:spPr>
        <p:txBody>
          <a:bodyPr>
            <a:spAutoFit/>
          </a:bodyPr>
          <a:lstStyle/>
          <a:p>
            <a:pPr marL="838200" indent="-838200" algn="ctr">
              <a:spcBef>
                <a:spcPct val="50000"/>
              </a:spcBef>
            </a:pPr>
            <a:r>
              <a:rPr lang="en-US" sz="1200"/>
              <a:t>SAI SỐ KÍCH THƯƠC</a:t>
            </a:r>
          </a:p>
        </p:txBody>
      </p:sp>
      <p:sp>
        <p:nvSpPr>
          <p:cNvPr id="327727" name="Text Box 47"/>
          <p:cNvSpPr txBox="1">
            <a:spLocks noChangeArrowheads="1"/>
          </p:cNvSpPr>
          <p:nvPr/>
        </p:nvSpPr>
        <p:spPr bwMode="auto">
          <a:xfrm rot="-5400000">
            <a:off x="360363" y="5135563"/>
            <a:ext cx="2592387" cy="274637"/>
          </a:xfrm>
          <a:prstGeom prst="rect">
            <a:avLst/>
          </a:prstGeom>
          <a:noFill/>
          <a:ln w="9525" algn="ctr">
            <a:noFill/>
            <a:miter lim="800000"/>
            <a:headEnd/>
            <a:tailEnd/>
          </a:ln>
        </p:spPr>
        <p:txBody>
          <a:bodyPr>
            <a:spAutoFit/>
          </a:bodyPr>
          <a:lstStyle/>
          <a:p>
            <a:pPr marL="838200" indent="-838200" algn="ctr">
              <a:spcBef>
                <a:spcPct val="50000"/>
              </a:spcBef>
            </a:pPr>
            <a:r>
              <a:rPr lang="en-US" sz="1200"/>
              <a:t>SAI SỐ VỊ TRI TƯƠNG QUAN</a:t>
            </a:r>
          </a:p>
        </p:txBody>
      </p:sp>
      <p:sp>
        <p:nvSpPr>
          <p:cNvPr id="327728" name="Text Box 48"/>
          <p:cNvSpPr txBox="1">
            <a:spLocks noChangeArrowheads="1"/>
          </p:cNvSpPr>
          <p:nvPr/>
        </p:nvSpPr>
        <p:spPr bwMode="auto">
          <a:xfrm rot="-5400000">
            <a:off x="1808163" y="5100638"/>
            <a:ext cx="2247900" cy="457200"/>
          </a:xfrm>
          <a:prstGeom prst="rect">
            <a:avLst/>
          </a:prstGeom>
          <a:noFill/>
          <a:ln w="9525" algn="ctr">
            <a:noFill/>
            <a:miter lim="800000"/>
            <a:headEnd/>
            <a:tailEnd/>
          </a:ln>
        </p:spPr>
        <p:txBody>
          <a:bodyPr>
            <a:spAutoFit/>
          </a:bodyPr>
          <a:lstStyle/>
          <a:p>
            <a:pPr marL="838200" indent="-838200" algn="ctr">
              <a:spcBef>
                <a:spcPct val="50000"/>
              </a:spcBef>
            </a:pPr>
            <a:r>
              <a:rPr lang="en-US" sz="1200"/>
              <a:t>SAI SỐ HÌNH DÁNG HÌNH HỌC ĐẠI QUAN</a:t>
            </a:r>
          </a:p>
        </p:txBody>
      </p:sp>
      <p:sp>
        <p:nvSpPr>
          <p:cNvPr id="327729" name="Text Box 49"/>
          <p:cNvSpPr txBox="1">
            <a:spLocks noChangeArrowheads="1"/>
          </p:cNvSpPr>
          <p:nvPr/>
        </p:nvSpPr>
        <p:spPr bwMode="auto">
          <a:xfrm rot="-5400000">
            <a:off x="3029744" y="5058569"/>
            <a:ext cx="2016125" cy="274637"/>
          </a:xfrm>
          <a:prstGeom prst="rect">
            <a:avLst/>
          </a:prstGeom>
          <a:noFill/>
          <a:ln w="9525" algn="ctr">
            <a:noFill/>
            <a:miter lim="800000"/>
            <a:headEnd/>
            <a:tailEnd/>
          </a:ln>
        </p:spPr>
        <p:txBody>
          <a:bodyPr>
            <a:spAutoFit/>
          </a:bodyPr>
          <a:lstStyle/>
          <a:p>
            <a:pPr marL="838200" indent="-838200" algn="ctr">
              <a:spcBef>
                <a:spcPct val="50000"/>
              </a:spcBef>
            </a:pPr>
            <a:r>
              <a:rPr lang="en-US" sz="1200"/>
              <a:t>ĐỘ SÓNG</a:t>
            </a:r>
          </a:p>
        </p:txBody>
      </p:sp>
      <p:sp>
        <p:nvSpPr>
          <p:cNvPr id="327730" name="Text Box 50"/>
          <p:cNvSpPr txBox="1">
            <a:spLocks noChangeArrowheads="1"/>
          </p:cNvSpPr>
          <p:nvPr/>
        </p:nvSpPr>
        <p:spPr bwMode="auto">
          <a:xfrm rot="-5400000">
            <a:off x="3779044" y="5215732"/>
            <a:ext cx="2130425" cy="274637"/>
          </a:xfrm>
          <a:prstGeom prst="rect">
            <a:avLst/>
          </a:prstGeom>
          <a:noFill/>
          <a:ln w="9525" algn="ctr">
            <a:noFill/>
            <a:miter lim="800000"/>
            <a:headEnd/>
            <a:tailEnd/>
          </a:ln>
        </p:spPr>
        <p:txBody>
          <a:bodyPr>
            <a:spAutoFit/>
          </a:bodyPr>
          <a:lstStyle/>
          <a:p>
            <a:pPr marL="838200" indent="-838200" algn="ctr">
              <a:spcBef>
                <a:spcPct val="50000"/>
              </a:spcBef>
            </a:pPr>
            <a:r>
              <a:rPr lang="en-US" sz="1200"/>
              <a:t>ĐỘ NHÁM BỀ MẶT</a:t>
            </a:r>
          </a:p>
        </p:txBody>
      </p:sp>
      <p:sp>
        <p:nvSpPr>
          <p:cNvPr id="327731" name="Text Box 51"/>
          <p:cNvSpPr txBox="1">
            <a:spLocks noChangeArrowheads="1"/>
          </p:cNvSpPr>
          <p:nvPr/>
        </p:nvSpPr>
        <p:spPr bwMode="auto">
          <a:xfrm rot="-5400000">
            <a:off x="4749007" y="5068094"/>
            <a:ext cx="2151062" cy="457200"/>
          </a:xfrm>
          <a:prstGeom prst="rect">
            <a:avLst/>
          </a:prstGeom>
          <a:noFill/>
          <a:ln w="9525" algn="ctr">
            <a:noFill/>
            <a:miter lim="800000"/>
            <a:headEnd/>
            <a:tailEnd/>
          </a:ln>
        </p:spPr>
        <p:txBody>
          <a:bodyPr>
            <a:spAutoFit/>
          </a:bodyPr>
          <a:lstStyle/>
          <a:p>
            <a:pPr marL="838200" indent="-838200" algn="ctr">
              <a:spcBef>
                <a:spcPct val="50000"/>
              </a:spcBef>
            </a:pPr>
            <a:r>
              <a:rPr lang="en-US" sz="1200"/>
              <a:t>TÍNH CHẤT CƠ LÍ LỚP BÊ MẶT</a:t>
            </a:r>
          </a:p>
        </p:txBody>
      </p:sp>
      <p:sp>
        <p:nvSpPr>
          <p:cNvPr id="327732" name="Text Box 52"/>
          <p:cNvSpPr txBox="1">
            <a:spLocks noChangeArrowheads="1"/>
          </p:cNvSpPr>
          <p:nvPr/>
        </p:nvSpPr>
        <p:spPr bwMode="auto">
          <a:xfrm rot="-5400000">
            <a:off x="5866607" y="5203031"/>
            <a:ext cx="2305050" cy="274637"/>
          </a:xfrm>
          <a:prstGeom prst="rect">
            <a:avLst/>
          </a:prstGeom>
          <a:noFill/>
          <a:ln w="9525" algn="ctr">
            <a:noFill/>
            <a:miter lim="800000"/>
            <a:headEnd/>
            <a:tailEnd/>
          </a:ln>
        </p:spPr>
        <p:txBody>
          <a:bodyPr>
            <a:spAutoFit/>
          </a:bodyPr>
          <a:lstStyle/>
          <a:p>
            <a:pPr marL="838200" indent="-838200" algn="ctr">
              <a:spcBef>
                <a:spcPct val="50000"/>
              </a:spcBef>
            </a:pPr>
            <a:r>
              <a:rPr lang="en-US" sz="1200"/>
              <a:t>SAI SỐ HỆ THỐNG</a:t>
            </a:r>
          </a:p>
        </p:txBody>
      </p:sp>
      <p:sp>
        <p:nvSpPr>
          <p:cNvPr id="17427" name="Text Box 53"/>
          <p:cNvSpPr txBox="1">
            <a:spLocks noChangeArrowheads="1"/>
          </p:cNvSpPr>
          <p:nvPr/>
        </p:nvSpPr>
        <p:spPr bwMode="auto">
          <a:xfrm>
            <a:off x="1749425" y="260350"/>
            <a:ext cx="2419350" cy="274638"/>
          </a:xfrm>
          <a:prstGeom prst="rect">
            <a:avLst/>
          </a:prstGeom>
          <a:noFill/>
          <a:ln w="9525" algn="ctr">
            <a:noFill/>
            <a:miter lim="800000"/>
            <a:headEnd/>
            <a:tailEnd/>
          </a:ln>
        </p:spPr>
        <p:txBody>
          <a:bodyPr>
            <a:spAutoFit/>
          </a:bodyPr>
          <a:lstStyle/>
          <a:p>
            <a:pPr marL="838200" indent="-838200" algn="ctr">
              <a:spcBef>
                <a:spcPct val="50000"/>
              </a:spcBef>
            </a:pPr>
            <a:endParaRPr lang="en-US" sz="1200"/>
          </a:p>
        </p:txBody>
      </p:sp>
      <p:sp>
        <p:nvSpPr>
          <p:cNvPr id="327734" name="Text Box 54"/>
          <p:cNvSpPr txBox="1">
            <a:spLocks noChangeArrowheads="1"/>
          </p:cNvSpPr>
          <p:nvPr/>
        </p:nvSpPr>
        <p:spPr bwMode="auto">
          <a:xfrm rot="-5400000">
            <a:off x="6530975" y="5214938"/>
            <a:ext cx="2478087" cy="274638"/>
          </a:xfrm>
          <a:prstGeom prst="rect">
            <a:avLst/>
          </a:prstGeom>
          <a:noFill/>
          <a:ln w="9525" algn="ctr">
            <a:noFill/>
            <a:miter lim="800000"/>
            <a:headEnd/>
            <a:tailEnd/>
          </a:ln>
        </p:spPr>
        <p:txBody>
          <a:bodyPr>
            <a:spAutoFit/>
          </a:bodyPr>
          <a:lstStyle/>
          <a:p>
            <a:pPr marL="838200" indent="-838200" algn="ctr">
              <a:spcBef>
                <a:spcPct val="50000"/>
              </a:spcBef>
            </a:pPr>
            <a:r>
              <a:rPr lang="en-US" sz="1200"/>
              <a:t>SAI SỐ NGẪU NHIÊN</a:t>
            </a:r>
          </a:p>
        </p:txBody>
      </p:sp>
      <p:sp>
        <p:nvSpPr>
          <p:cNvPr id="327735" name="Text Box 55"/>
          <p:cNvSpPr txBox="1">
            <a:spLocks noChangeArrowheads="1"/>
          </p:cNvSpPr>
          <p:nvPr/>
        </p:nvSpPr>
        <p:spPr bwMode="auto">
          <a:xfrm>
            <a:off x="1017588" y="460375"/>
            <a:ext cx="7200900" cy="579438"/>
          </a:xfrm>
          <a:prstGeom prst="rect">
            <a:avLst/>
          </a:prstGeom>
          <a:noFill/>
          <a:ln w="9525" algn="ctr">
            <a:noFill/>
            <a:miter lim="800000"/>
            <a:headEnd/>
            <a:tailEnd/>
          </a:ln>
        </p:spPr>
        <p:txBody>
          <a:bodyPr>
            <a:spAutoFit/>
          </a:bodyPr>
          <a:lstStyle/>
          <a:p>
            <a:pPr marL="838200" indent="-838200" algn="ctr">
              <a:spcBef>
                <a:spcPct val="50000"/>
              </a:spcBef>
            </a:pPr>
            <a:r>
              <a:rPr lang="en-US" sz="3200"/>
              <a:t>SƠ ĐỒ ĐỘ CHÍNH XÁC GIA CÔNG</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27735"/>
                                        </p:tgtEl>
                                        <p:attrNameLst>
                                          <p:attrName>style.visibility</p:attrName>
                                        </p:attrNameLst>
                                      </p:cBhvr>
                                      <p:to>
                                        <p:strVal val="visible"/>
                                      </p:to>
                                    </p:set>
                                    <p:anim calcmode="discrete" valueType="clr">
                                      <p:cBhvr override="childStyle">
                                        <p:cTn id="7" dur="80"/>
                                        <p:tgtEl>
                                          <p:spTgt spid="32773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27735"/>
                                        </p:tgtEl>
                                        <p:attrNameLst>
                                          <p:attrName>fillcolor</p:attrName>
                                        </p:attrNameLst>
                                      </p:cBhvr>
                                      <p:tavLst>
                                        <p:tav tm="0">
                                          <p:val>
                                            <p:clrVal>
                                              <a:schemeClr val="accent2"/>
                                            </p:clrVal>
                                          </p:val>
                                        </p:tav>
                                        <p:tav tm="50000">
                                          <p:val>
                                            <p:clrVal>
                                              <a:schemeClr val="hlink"/>
                                            </p:clrVal>
                                          </p:val>
                                        </p:tav>
                                      </p:tavLst>
                                    </p:anim>
                                    <p:set>
                                      <p:cBhvr>
                                        <p:cTn id="9" dur="80"/>
                                        <p:tgtEl>
                                          <p:spTgt spid="32773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4"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from="(-#ppt_w/2)" to="(#ppt_x)" calcmode="lin" valueType="num">
                                      <p:cBhvr>
                                        <p:cTn id="14" dur="600" fill="hold">
                                          <p:stCondLst>
                                            <p:cond delay="0"/>
                                          </p:stCondLst>
                                        </p:cTn>
                                        <p:tgtEl>
                                          <p:spTgt spid="2"/>
                                        </p:tgtEl>
                                        <p:attrNameLst>
                                          <p:attrName>ppt_x</p:attrName>
                                        </p:attrNameLst>
                                      </p:cBhvr>
                                    </p:anim>
                                    <p:anim from="0" to="-1.0" calcmode="lin" valueType="num">
                                      <p:cBhvr>
                                        <p:cTn id="15" dur="200" decel="50000" autoRev="1" fill="hold">
                                          <p:stCondLst>
                                            <p:cond delay="600"/>
                                          </p:stCondLst>
                                        </p:cTn>
                                        <p:tgtEl>
                                          <p:spTgt spid="2"/>
                                        </p:tgtEl>
                                        <p:attrNameLst>
                                          <p:attrName>xshear</p:attrName>
                                        </p:attrNameLst>
                                      </p:cBhvr>
                                    </p:anim>
                                    <p:animScale>
                                      <p:cBhvr>
                                        <p:cTn id="16" dur="200" decel="100000" autoRev="1" fill="hold">
                                          <p:stCondLst>
                                            <p:cond delay="600"/>
                                          </p:stCondLst>
                                        </p:cTn>
                                        <p:tgtEl>
                                          <p:spTgt spid="2"/>
                                        </p:tgtEl>
                                      </p:cBhvr>
                                      <p:from x="100000" y="100000"/>
                                      <p:to x="80000" y="100000"/>
                                    </p:animScale>
                                    <p:anim by="(#ppt_h/3+#ppt_w*0.1)" calcmode="lin" valueType="num">
                                      <p:cBhvr additive="sum">
                                        <p:cTn id="17" dur="200" decel="100000" autoRev="1" fill="hold">
                                          <p:stCondLst>
                                            <p:cond delay="600"/>
                                          </p:stCondLst>
                                        </p:cTn>
                                        <p:tgtEl>
                                          <p:spTgt spid="2"/>
                                        </p:tgtEl>
                                        <p:attrNameLst>
                                          <p:attrName>ppt_x</p:attrName>
                                        </p:attrNameLst>
                                      </p:cBhvr>
                                    </p:anim>
                                  </p:childTnLst>
                                </p:cTn>
                              </p:par>
                            </p:childTnLst>
                          </p:cTn>
                        </p:par>
                      </p:childTnLst>
                    </p:cTn>
                  </p:par>
                  <p:par>
                    <p:cTn id="18" fill="hold">
                      <p:stCondLst>
                        <p:cond delay="indefinite"/>
                      </p:stCondLst>
                      <p:childTnLst>
                        <p:par>
                          <p:cTn id="19" fill="hold">
                            <p:stCondLst>
                              <p:cond delay="0"/>
                            </p:stCondLst>
                            <p:childTnLst>
                              <p:par>
                                <p:cTn id="20" presetID="34" presetClass="entr" presetSubtype="0" fill="hold" grpId="0" nodeType="clickEffect">
                                  <p:stCondLst>
                                    <p:cond delay="0"/>
                                  </p:stCondLst>
                                  <p:childTnLst>
                                    <p:set>
                                      <p:cBhvr>
                                        <p:cTn id="21" dur="1" fill="hold">
                                          <p:stCondLst>
                                            <p:cond delay="0"/>
                                          </p:stCondLst>
                                        </p:cTn>
                                        <p:tgtEl>
                                          <p:spTgt spid="327718"/>
                                        </p:tgtEl>
                                        <p:attrNameLst>
                                          <p:attrName>style.visibility</p:attrName>
                                        </p:attrNameLst>
                                      </p:cBhvr>
                                      <p:to>
                                        <p:strVal val="visible"/>
                                      </p:to>
                                    </p:set>
                                    <p:anim from="(-#ppt_w/2)" to="(#ppt_x)" calcmode="lin" valueType="num">
                                      <p:cBhvr>
                                        <p:cTn id="22" dur="600" fill="hold">
                                          <p:stCondLst>
                                            <p:cond delay="0"/>
                                          </p:stCondLst>
                                        </p:cTn>
                                        <p:tgtEl>
                                          <p:spTgt spid="327718"/>
                                        </p:tgtEl>
                                        <p:attrNameLst>
                                          <p:attrName>ppt_x</p:attrName>
                                        </p:attrNameLst>
                                      </p:cBhvr>
                                    </p:anim>
                                    <p:anim from="0" to="-1.0" calcmode="lin" valueType="num">
                                      <p:cBhvr>
                                        <p:cTn id="23" dur="200" decel="50000" autoRev="1" fill="hold">
                                          <p:stCondLst>
                                            <p:cond delay="600"/>
                                          </p:stCondLst>
                                        </p:cTn>
                                        <p:tgtEl>
                                          <p:spTgt spid="327718"/>
                                        </p:tgtEl>
                                        <p:attrNameLst>
                                          <p:attrName>xshear</p:attrName>
                                        </p:attrNameLst>
                                      </p:cBhvr>
                                    </p:anim>
                                    <p:animScale>
                                      <p:cBhvr>
                                        <p:cTn id="24" dur="200" decel="100000" autoRev="1" fill="hold">
                                          <p:stCondLst>
                                            <p:cond delay="600"/>
                                          </p:stCondLst>
                                        </p:cTn>
                                        <p:tgtEl>
                                          <p:spTgt spid="327718"/>
                                        </p:tgtEl>
                                      </p:cBhvr>
                                      <p:from x="100000" y="100000"/>
                                      <p:to x="80000" y="100000"/>
                                    </p:animScale>
                                    <p:anim by="(#ppt_h/3+#ppt_w*0.1)" calcmode="lin" valueType="num">
                                      <p:cBhvr additive="sum">
                                        <p:cTn id="25" dur="200" decel="100000" autoRev="1" fill="hold">
                                          <p:stCondLst>
                                            <p:cond delay="600"/>
                                          </p:stCondLst>
                                        </p:cTn>
                                        <p:tgtEl>
                                          <p:spTgt spid="327718"/>
                                        </p:tgtEl>
                                        <p:attrNameLst>
                                          <p:attrName>ppt_x</p:attrName>
                                        </p:attrNameLst>
                                      </p:cBhvr>
                                    </p:anim>
                                  </p:childTnLst>
                                </p:cTn>
                              </p:par>
                            </p:childTnLst>
                          </p:cTn>
                        </p:par>
                      </p:childTnLst>
                    </p:cTn>
                  </p:par>
                  <p:par>
                    <p:cTn id="26" fill="hold">
                      <p:stCondLst>
                        <p:cond delay="indefinite"/>
                      </p:stCondLst>
                      <p:childTnLst>
                        <p:par>
                          <p:cTn id="27" fill="hold">
                            <p:stCondLst>
                              <p:cond delay="0"/>
                            </p:stCondLst>
                            <p:childTnLst>
                              <p:par>
                                <p:cTn id="28" presetID="27" presetClass="entr" presetSubtype="0" fill="hold" grpId="0" nodeType="clickEffect">
                                  <p:stCondLst>
                                    <p:cond delay="0"/>
                                  </p:stCondLst>
                                  <p:iterate type="lt">
                                    <p:tmPct val="50000"/>
                                  </p:iterate>
                                  <p:childTnLst>
                                    <p:set>
                                      <p:cBhvr>
                                        <p:cTn id="29" dur="1" fill="hold">
                                          <p:stCondLst>
                                            <p:cond delay="0"/>
                                          </p:stCondLst>
                                        </p:cTn>
                                        <p:tgtEl>
                                          <p:spTgt spid="327719"/>
                                        </p:tgtEl>
                                        <p:attrNameLst>
                                          <p:attrName>style.visibility</p:attrName>
                                        </p:attrNameLst>
                                      </p:cBhvr>
                                      <p:to>
                                        <p:strVal val="visible"/>
                                      </p:to>
                                    </p:set>
                                    <p:anim calcmode="discrete" valueType="clr">
                                      <p:cBhvr override="childStyle">
                                        <p:cTn id="30" dur="80"/>
                                        <p:tgtEl>
                                          <p:spTgt spid="327719"/>
                                        </p:tgtEl>
                                        <p:attrNameLst>
                                          <p:attrName>style.color</p:attrName>
                                        </p:attrNameLst>
                                      </p:cBhvr>
                                      <p:tavLst>
                                        <p:tav tm="0">
                                          <p:val>
                                            <p:clrVal>
                                              <a:schemeClr val="accent2"/>
                                            </p:clrVal>
                                          </p:val>
                                        </p:tav>
                                        <p:tav tm="50000">
                                          <p:val>
                                            <p:clrVal>
                                              <a:schemeClr val="hlink"/>
                                            </p:clrVal>
                                          </p:val>
                                        </p:tav>
                                      </p:tavLst>
                                    </p:anim>
                                    <p:anim calcmode="discrete" valueType="clr">
                                      <p:cBhvr>
                                        <p:cTn id="31" dur="80"/>
                                        <p:tgtEl>
                                          <p:spTgt spid="327719"/>
                                        </p:tgtEl>
                                        <p:attrNameLst>
                                          <p:attrName>fillcolor</p:attrName>
                                        </p:attrNameLst>
                                      </p:cBhvr>
                                      <p:tavLst>
                                        <p:tav tm="0">
                                          <p:val>
                                            <p:clrVal>
                                              <a:schemeClr val="accent2"/>
                                            </p:clrVal>
                                          </p:val>
                                        </p:tav>
                                        <p:tav tm="50000">
                                          <p:val>
                                            <p:clrVal>
                                              <a:schemeClr val="hlink"/>
                                            </p:clrVal>
                                          </p:val>
                                        </p:tav>
                                      </p:tavLst>
                                    </p:anim>
                                    <p:set>
                                      <p:cBhvr>
                                        <p:cTn id="32" dur="80"/>
                                        <p:tgtEl>
                                          <p:spTgt spid="327719"/>
                                        </p:tgtEl>
                                        <p:attrNameLst>
                                          <p:attrName>fill.type</p:attrName>
                                        </p:attrNameLst>
                                      </p:cBhvr>
                                      <p:to>
                                        <p:strVal val="solid"/>
                                      </p:to>
                                    </p:se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grpId="0" nodeType="clickEffect">
                                  <p:stCondLst>
                                    <p:cond delay="0"/>
                                  </p:stCondLst>
                                  <p:iterate type="lt">
                                    <p:tmPct val="10000"/>
                                  </p:iterate>
                                  <p:childTnLst>
                                    <p:set>
                                      <p:cBhvr>
                                        <p:cTn id="36" dur="1" fill="hold">
                                          <p:stCondLst>
                                            <p:cond delay="0"/>
                                          </p:stCondLst>
                                        </p:cTn>
                                        <p:tgtEl>
                                          <p:spTgt spid="327721"/>
                                        </p:tgtEl>
                                        <p:attrNameLst>
                                          <p:attrName>style.visibility</p:attrName>
                                        </p:attrNameLst>
                                      </p:cBhvr>
                                      <p:to>
                                        <p:strVal val="visible"/>
                                      </p:to>
                                    </p:set>
                                    <p:anim by="(-#ppt_w*2)" calcmode="lin" valueType="num">
                                      <p:cBhvr rctx="PPT">
                                        <p:cTn id="37" dur="500" autoRev="1" fill="hold">
                                          <p:stCondLst>
                                            <p:cond delay="0"/>
                                          </p:stCondLst>
                                        </p:cTn>
                                        <p:tgtEl>
                                          <p:spTgt spid="327721"/>
                                        </p:tgtEl>
                                        <p:attrNameLst>
                                          <p:attrName>ppt_w</p:attrName>
                                        </p:attrNameLst>
                                      </p:cBhvr>
                                    </p:anim>
                                    <p:anim by="(#ppt_w*0.50)" calcmode="lin" valueType="num">
                                      <p:cBhvr>
                                        <p:cTn id="38" dur="500" decel="50000" autoRev="1" fill="hold">
                                          <p:stCondLst>
                                            <p:cond delay="0"/>
                                          </p:stCondLst>
                                        </p:cTn>
                                        <p:tgtEl>
                                          <p:spTgt spid="327721"/>
                                        </p:tgtEl>
                                        <p:attrNameLst>
                                          <p:attrName>ppt_x</p:attrName>
                                        </p:attrNameLst>
                                      </p:cBhvr>
                                    </p:anim>
                                    <p:anim from="(-#ppt_h/2)" to="(#ppt_y)" calcmode="lin" valueType="num">
                                      <p:cBhvr>
                                        <p:cTn id="39" dur="1000" fill="hold">
                                          <p:stCondLst>
                                            <p:cond delay="0"/>
                                          </p:stCondLst>
                                        </p:cTn>
                                        <p:tgtEl>
                                          <p:spTgt spid="327721"/>
                                        </p:tgtEl>
                                        <p:attrNameLst>
                                          <p:attrName>ppt_y</p:attrName>
                                        </p:attrNameLst>
                                      </p:cBhvr>
                                    </p:anim>
                                    <p:animRot by="21600000">
                                      <p:cBhvr>
                                        <p:cTn id="40" dur="1000" fill="hold">
                                          <p:stCondLst>
                                            <p:cond delay="0"/>
                                          </p:stCondLst>
                                        </p:cTn>
                                        <p:tgtEl>
                                          <p:spTgt spid="327721"/>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30" presetClass="entr" presetSubtype="0" fill="hold" grpId="0" nodeType="clickEffect">
                                  <p:stCondLst>
                                    <p:cond delay="0"/>
                                  </p:stCondLst>
                                  <p:childTnLst>
                                    <p:set>
                                      <p:cBhvr>
                                        <p:cTn id="44" dur="1" fill="hold">
                                          <p:stCondLst>
                                            <p:cond delay="0"/>
                                          </p:stCondLst>
                                        </p:cTn>
                                        <p:tgtEl>
                                          <p:spTgt spid="327722"/>
                                        </p:tgtEl>
                                        <p:attrNameLst>
                                          <p:attrName>style.visibility</p:attrName>
                                        </p:attrNameLst>
                                      </p:cBhvr>
                                      <p:to>
                                        <p:strVal val="visible"/>
                                      </p:to>
                                    </p:set>
                                    <p:animEffect transition="in" filter="fade">
                                      <p:cBhvr>
                                        <p:cTn id="45" dur="800" decel="100000"/>
                                        <p:tgtEl>
                                          <p:spTgt spid="327722"/>
                                        </p:tgtEl>
                                      </p:cBhvr>
                                    </p:animEffect>
                                    <p:anim calcmode="lin" valueType="num">
                                      <p:cBhvr>
                                        <p:cTn id="46" dur="800" decel="100000" fill="hold"/>
                                        <p:tgtEl>
                                          <p:spTgt spid="327722"/>
                                        </p:tgtEl>
                                        <p:attrNameLst>
                                          <p:attrName>style.rotation</p:attrName>
                                        </p:attrNameLst>
                                      </p:cBhvr>
                                      <p:tavLst>
                                        <p:tav tm="0">
                                          <p:val>
                                            <p:fltVal val="-90"/>
                                          </p:val>
                                        </p:tav>
                                        <p:tav tm="100000">
                                          <p:val>
                                            <p:fltVal val="0"/>
                                          </p:val>
                                        </p:tav>
                                      </p:tavLst>
                                    </p:anim>
                                    <p:anim calcmode="lin" valueType="num">
                                      <p:cBhvr>
                                        <p:cTn id="47" dur="800" decel="100000" fill="hold"/>
                                        <p:tgtEl>
                                          <p:spTgt spid="327722"/>
                                        </p:tgtEl>
                                        <p:attrNameLst>
                                          <p:attrName>ppt_x</p:attrName>
                                        </p:attrNameLst>
                                      </p:cBhvr>
                                      <p:tavLst>
                                        <p:tav tm="0">
                                          <p:val>
                                            <p:strVal val="#ppt_x+0.4"/>
                                          </p:val>
                                        </p:tav>
                                        <p:tav tm="100000">
                                          <p:val>
                                            <p:strVal val="#ppt_x-0.05"/>
                                          </p:val>
                                        </p:tav>
                                      </p:tavLst>
                                    </p:anim>
                                    <p:anim calcmode="lin" valueType="num">
                                      <p:cBhvr>
                                        <p:cTn id="48" dur="800" decel="100000" fill="hold"/>
                                        <p:tgtEl>
                                          <p:spTgt spid="327722"/>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327722"/>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327722"/>
                                        </p:tgtEl>
                                        <p:attrNameLst>
                                          <p:attrName>ppt_y</p:attrName>
                                        </p:attrNameLst>
                                      </p:cBhvr>
                                      <p:tavLst>
                                        <p:tav tm="0">
                                          <p:val>
                                            <p:strVal val="#ppt_y+0.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9" presetClass="entr" presetSubtype="0" fill="hold" grpId="0" nodeType="clickEffect">
                                  <p:stCondLst>
                                    <p:cond delay="0"/>
                                  </p:stCondLst>
                                  <p:childTnLst>
                                    <p:set>
                                      <p:cBhvr>
                                        <p:cTn id="54" dur="1" fill="hold">
                                          <p:stCondLst>
                                            <p:cond delay="0"/>
                                          </p:stCondLst>
                                        </p:cTn>
                                        <p:tgtEl>
                                          <p:spTgt spid="327723"/>
                                        </p:tgtEl>
                                        <p:attrNameLst>
                                          <p:attrName>style.visibility</p:attrName>
                                        </p:attrNameLst>
                                      </p:cBhvr>
                                      <p:to>
                                        <p:strVal val="visible"/>
                                      </p:to>
                                    </p:set>
                                    <p:anim calcmode="lin" valueType="num">
                                      <p:cBhvr>
                                        <p:cTn id="55" dur="1000" fill="hold"/>
                                        <p:tgtEl>
                                          <p:spTgt spid="327723"/>
                                        </p:tgtEl>
                                        <p:attrNameLst>
                                          <p:attrName>ppt_x</p:attrName>
                                        </p:attrNameLst>
                                      </p:cBhvr>
                                      <p:tavLst>
                                        <p:tav tm="0">
                                          <p:val>
                                            <p:strVal val="#ppt_x-.2"/>
                                          </p:val>
                                        </p:tav>
                                        <p:tav tm="100000">
                                          <p:val>
                                            <p:strVal val="#ppt_x"/>
                                          </p:val>
                                        </p:tav>
                                      </p:tavLst>
                                    </p:anim>
                                    <p:anim calcmode="lin" valueType="num">
                                      <p:cBhvr>
                                        <p:cTn id="56" dur="1000" fill="hold"/>
                                        <p:tgtEl>
                                          <p:spTgt spid="327723"/>
                                        </p:tgtEl>
                                        <p:attrNameLst>
                                          <p:attrName>ppt_y</p:attrName>
                                        </p:attrNameLst>
                                      </p:cBhvr>
                                      <p:tavLst>
                                        <p:tav tm="0">
                                          <p:val>
                                            <p:strVal val="#ppt_y"/>
                                          </p:val>
                                        </p:tav>
                                        <p:tav tm="100000">
                                          <p:val>
                                            <p:strVal val="#ppt_y"/>
                                          </p:val>
                                        </p:tav>
                                      </p:tavLst>
                                    </p:anim>
                                    <p:animEffect transition="in" filter="wipe(right)" prLst="gradientSize: 0.1">
                                      <p:cBhvr>
                                        <p:cTn id="57" dur="1000"/>
                                        <p:tgtEl>
                                          <p:spTgt spid="327723"/>
                                        </p:tgtEl>
                                      </p:cBhvr>
                                    </p:animEffect>
                                  </p:childTnLst>
                                </p:cTn>
                              </p:par>
                            </p:childTnLst>
                          </p:cTn>
                        </p:par>
                      </p:childTnLst>
                    </p:cTn>
                  </p:par>
                  <p:par>
                    <p:cTn id="58" fill="hold">
                      <p:stCondLst>
                        <p:cond delay="indefinite"/>
                      </p:stCondLst>
                      <p:childTnLst>
                        <p:par>
                          <p:cTn id="59" fill="hold">
                            <p:stCondLst>
                              <p:cond delay="0"/>
                            </p:stCondLst>
                            <p:childTnLst>
                              <p:par>
                                <p:cTn id="60" presetID="56" presetClass="entr" presetSubtype="0" fill="hold" grpId="0" nodeType="clickEffect">
                                  <p:stCondLst>
                                    <p:cond delay="0"/>
                                  </p:stCondLst>
                                  <p:iterate type="lt">
                                    <p:tmPct val="10000"/>
                                  </p:iterate>
                                  <p:childTnLst>
                                    <p:set>
                                      <p:cBhvr>
                                        <p:cTn id="61" dur="1" fill="hold">
                                          <p:stCondLst>
                                            <p:cond delay="0"/>
                                          </p:stCondLst>
                                        </p:cTn>
                                        <p:tgtEl>
                                          <p:spTgt spid="327726"/>
                                        </p:tgtEl>
                                        <p:attrNameLst>
                                          <p:attrName>style.visibility</p:attrName>
                                        </p:attrNameLst>
                                      </p:cBhvr>
                                      <p:to>
                                        <p:strVal val="visible"/>
                                      </p:to>
                                    </p:set>
                                    <p:anim by="(-#ppt_w*2)" calcmode="lin" valueType="num">
                                      <p:cBhvr rctx="PPT">
                                        <p:cTn id="62" dur="500" autoRev="1" fill="hold">
                                          <p:stCondLst>
                                            <p:cond delay="0"/>
                                          </p:stCondLst>
                                        </p:cTn>
                                        <p:tgtEl>
                                          <p:spTgt spid="327726"/>
                                        </p:tgtEl>
                                        <p:attrNameLst>
                                          <p:attrName>ppt_w</p:attrName>
                                        </p:attrNameLst>
                                      </p:cBhvr>
                                    </p:anim>
                                    <p:anim by="(#ppt_w*0.50)" calcmode="lin" valueType="num">
                                      <p:cBhvr>
                                        <p:cTn id="63" dur="500" decel="50000" autoRev="1" fill="hold">
                                          <p:stCondLst>
                                            <p:cond delay="0"/>
                                          </p:stCondLst>
                                        </p:cTn>
                                        <p:tgtEl>
                                          <p:spTgt spid="327726"/>
                                        </p:tgtEl>
                                        <p:attrNameLst>
                                          <p:attrName>ppt_x</p:attrName>
                                        </p:attrNameLst>
                                      </p:cBhvr>
                                    </p:anim>
                                    <p:anim from="(-#ppt_h/2)" to="(#ppt_y)" calcmode="lin" valueType="num">
                                      <p:cBhvr>
                                        <p:cTn id="64" dur="1000" fill="hold">
                                          <p:stCondLst>
                                            <p:cond delay="0"/>
                                          </p:stCondLst>
                                        </p:cTn>
                                        <p:tgtEl>
                                          <p:spTgt spid="327726"/>
                                        </p:tgtEl>
                                        <p:attrNameLst>
                                          <p:attrName>ppt_y</p:attrName>
                                        </p:attrNameLst>
                                      </p:cBhvr>
                                    </p:anim>
                                    <p:animRot by="21600000">
                                      <p:cBhvr>
                                        <p:cTn id="65" dur="1000" fill="hold">
                                          <p:stCondLst>
                                            <p:cond delay="0"/>
                                          </p:stCondLst>
                                        </p:cTn>
                                        <p:tgtEl>
                                          <p:spTgt spid="327726"/>
                                        </p:tgtEl>
                                        <p:attrNameLst>
                                          <p:attrName>r</p:attrName>
                                        </p:attrNameLst>
                                      </p:cBhvr>
                                    </p:animRot>
                                  </p:childTnLst>
                                </p:cTn>
                              </p:par>
                            </p:childTnLst>
                          </p:cTn>
                        </p:par>
                      </p:childTnLst>
                    </p:cTn>
                  </p:par>
                  <p:par>
                    <p:cTn id="66" fill="hold">
                      <p:stCondLst>
                        <p:cond delay="indefinite"/>
                      </p:stCondLst>
                      <p:childTnLst>
                        <p:par>
                          <p:cTn id="67" fill="hold">
                            <p:stCondLst>
                              <p:cond delay="0"/>
                            </p:stCondLst>
                            <p:childTnLst>
                              <p:par>
                                <p:cTn id="68" presetID="40" presetClass="entr" presetSubtype="0" fill="hold" grpId="0" nodeType="clickEffect">
                                  <p:stCondLst>
                                    <p:cond delay="0"/>
                                  </p:stCondLst>
                                  <p:iterate type="lt">
                                    <p:tmPct val="10000"/>
                                  </p:iterate>
                                  <p:childTnLst>
                                    <p:set>
                                      <p:cBhvr>
                                        <p:cTn id="69" dur="1" fill="hold">
                                          <p:stCondLst>
                                            <p:cond delay="0"/>
                                          </p:stCondLst>
                                        </p:cTn>
                                        <p:tgtEl>
                                          <p:spTgt spid="327727"/>
                                        </p:tgtEl>
                                        <p:attrNameLst>
                                          <p:attrName>style.visibility</p:attrName>
                                        </p:attrNameLst>
                                      </p:cBhvr>
                                      <p:to>
                                        <p:strVal val="visible"/>
                                      </p:to>
                                    </p:set>
                                    <p:animEffect transition="in" filter="fade">
                                      <p:cBhvr>
                                        <p:cTn id="70" dur="1000"/>
                                        <p:tgtEl>
                                          <p:spTgt spid="327727"/>
                                        </p:tgtEl>
                                      </p:cBhvr>
                                    </p:animEffect>
                                    <p:anim calcmode="lin" valueType="num">
                                      <p:cBhvr>
                                        <p:cTn id="71" dur="1000" fill="hold"/>
                                        <p:tgtEl>
                                          <p:spTgt spid="327727"/>
                                        </p:tgtEl>
                                        <p:attrNameLst>
                                          <p:attrName>ppt_x</p:attrName>
                                        </p:attrNameLst>
                                      </p:cBhvr>
                                      <p:tavLst>
                                        <p:tav tm="0">
                                          <p:val>
                                            <p:strVal val="#ppt_x-.1"/>
                                          </p:val>
                                        </p:tav>
                                        <p:tav tm="100000">
                                          <p:val>
                                            <p:strVal val="#ppt_x"/>
                                          </p:val>
                                        </p:tav>
                                      </p:tavLst>
                                    </p:anim>
                                    <p:anim calcmode="lin" valueType="num">
                                      <p:cBhvr>
                                        <p:cTn id="72" dur="1000" fill="hold"/>
                                        <p:tgtEl>
                                          <p:spTgt spid="327727"/>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12" presetClass="entr" presetSubtype="4" fill="hold" grpId="0" nodeType="clickEffect">
                                  <p:stCondLst>
                                    <p:cond delay="0"/>
                                  </p:stCondLst>
                                  <p:childTnLst>
                                    <p:set>
                                      <p:cBhvr>
                                        <p:cTn id="76" dur="1" fill="hold">
                                          <p:stCondLst>
                                            <p:cond delay="0"/>
                                          </p:stCondLst>
                                        </p:cTn>
                                        <p:tgtEl>
                                          <p:spTgt spid="327728"/>
                                        </p:tgtEl>
                                        <p:attrNameLst>
                                          <p:attrName>style.visibility</p:attrName>
                                        </p:attrNameLst>
                                      </p:cBhvr>
                                      <p:to>
                                        <p:strVal val="visible"/>
                                      </p:to>
                                    </p:set>
                                    <p:animEffect transition="in" filter="slide(fromBottom)">
                                      <p:cBhvr>
                                        <p:cTn id="77" dur="500"/>
                                        <p:tgtEl>
                                          <p:spTgt spid="327728"/>
                                        </p:tgtEl>
                                      </p:cBhvr>
                                    </p:animEffect>
                                  </p:childTnLst>
                                </p:cTn>
                              </p:par>
                            </p:childTnLst>
                          </p:cTn>
                        </p:par>
                      </p:childTnLst>
                    </p:cTn>
                  </p:par>
                  <p:par>
                    <p:cTn id="78" fill="hold">
                      <p:stCondLst>
                        <p:cond delay="indefinite"/>
                      </p:stCondLst>
                      <p:childTnLst>
                        <p:par>
                          <p:cTn id="79" fill="hold">
                            <p:stCondLst>
                              <p:cond delay="0"/>
                            </p:stCondLst>
                            <p:childTnLst>
                              <p:par>
                                <p:cTn id="80" presetID="30" presetClass="entr" presetSubtype="0" fill="hold" grpId="0" nodeType="clickEffect">
                                  <p:stCondLst>
                                    <p:cond delay="0"/>
                                  </p:stCondLst>
                                  <p:childTnLst>
                                    <p:set>
                                      <p:cBhvr>
                                        <p:cTn id="81" dur="1" fill="hold">
                                          <p:stCondLst>
                                            <p:cond delay="0"/>
                                          </p:stCondLst>
                                        </p:cTn>
                                        <p:tgtEl>
                                          <p:spTgt spid="327729"/>
                                        </p:tgtEl>
                                        <p:attrNameLst>
                                          <p:attrName>style.visibility</p:attrName>
                                        </p:attrNameLst>
                                      </p:cBhvr>
                                      <p:to>
                                        <p:strVal val="visible"/>
                                      </p:to>
                                    </p:set>
                                    <p:animEffect transition="in" filter="fade">
                                      <p:cBhvr>
                                        <p:cTn id="82" dur="800" decel="100000"/>
                                        <p:tgtEl>
                                          <p:spTgt spid="327729"/>
                                        </p:tgtEl>
                                      </p:cBhvr>
                                    </p:animEffect>
                                    <p:anim calcmode="lin" valueType="num">
                                      <p:cBhvr>
                                        <p:cTn id="83" dur="800" decel="100000" fill="hold"/>
                                        <p:tgtEl>
                                          <p:spTgt spid="327729"/>
                                        </p:tgtEl>
                                        <p:attrNameLst>
                                          <p:attrName>style.rotation</p:attrName>
                                        </p:attrNameLst>
                                      </p:cBhvr>
                                      <p:tavLst>
                                        <p:tav tm="0">
                                          <p:val>
                                            <p:fltVal val="-90"/>
                                          </p:val>
                                        </p:tav>
                                        <p:tav tm="100000">
                                          <p:val>
                                            <p:fltVal val="0"/>
                                          </p:val>
                                        </p:tav>
                                      </p:tavLst>
                                    </p:anim>
                                    <p:anim calcmode="lin" valueType="num">
                                      <p:cBhvr>
                                        <p:cTn id="84" dur="800" decel="100000" fill="hold"/>
                                        <p:tgtEl>
                                          <p:spTgt spid="327729"/>
                                        </p:tgtEl>
                                        <p:attrNameLst>
                                          <p:attrName>ppt_x</p:attrName>
                                        </p:attrNameLst>
                                      </p:cBhvr>
                                      <p:tavLst>
                                        <p:tav tm="0">
                                          <p:val>
                                            <p:strVal val="#ppt_x+0.4"/>
                                          </p:val>
                                        </p:tav>
                                        <p:tav tm="100000">
                                          <p:val>
                                            <p:strVal val="#ppt_x-0.05"/>
                                          </p:val>
                                        </p:tav>
                                      </p:tavLst>
                                    </p:anim>
                                    <p:anim calcmode="lin" valueType="num">
                                      <p:cBhvr>
                                        <p:cTn id="85" dur="800" decel="100000" fill="hold"/>
                                        <p:tgtEl>
                                          <p:spTgt spid="327729"/>
                                        </p:tgtEl>
                                        <p:attrNameLst>
                                          <p:attrName>ppt_y</p:attrName>
                                        </p:attrNameLst>
                                      </p:cBhvr>
                                      <p:tavLst>
                                        <p:tav tm="0">
                                          <p:val>
                                            <p:strVal val="#ppt_y-0.4"/>
                                          </p:val>
                                        </p:tav>
                                        <p:tav tm="100000">
                                          <p:val>
                                            <p:strVal val="#ppt_y+0.1"/>
                                          </p:val>
                                        </p:tav>
                                      </p:tavLst>
                                    </p:anim>
                                    <p:anim calcmode="lin" valueType="num">
                                      <p:cBhvr>
                                        <p:cTn id="86" dur="200" accel="100000" fill="hold">
                                          <p:stCondLst>
                                            <p:cond delay="800"/>
                                          </p:stCondLst>
                                        </p:cTn>
                                        <p:tgtEl>
                                          <p:spTgt spid="327729"/>
                                        </p:tgtEl>
                                        <p:attrNameLst>
                                          <p:attrName>ppt_x</p:attrName>
                                        </p:attrNameLst>
                                      </p:cBhvr>
                                      <p:tavLst>
                                        <p:tav tm="0">
                                          <p:val>
                                            <p:strVal val="#ppt_x-0.05"/>
                                          </p:val>
                                        </p:tav>
                                        <p:tav tm="100000">
                                          <p:val>
                                            <p:strVal val="#ppt_x"/>
                                          </p:val>
                                        </p:tav>
                                      </p:tavLst>
                                    </p:anim>
                                    <p:anim calcmode="lin" valueType="num">
                                      <p:cBhvr>
                                        <p:cTn id="87" dur="200" accel="100000" fill="hold">
                                          <p:stCondLst>
                                            <p:cond delay="800"/>
                                          </p:stCondLst>
                                        </p:cTn>
                                        <p:tgtEl>
                                          <p:spTgt spid="327729"/>
                                        </p:tgtEl>
                                        <p:attrNameLst>
                                          <p:attrName>ppt_y</p:attrName>
                                        </p:attrNameLst>
                                      </p:cBhvr>
                                      <p:tavLst>
                                        <p:tav tm="0">
                                          <p:val>
                                            <p:strVal val="#ppt_y+0.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16" presetClass="entr" presetSubtype="26" fill="hold" grpId="0" nodeType="clickEffect">
                                  <p:stCondLst>
                                    <p:cond delay="0"/>
                                  </p:stCondLst>
                                  <p:childTnLst>
                                    <p:set>
                                      <p:cBhvr>
                                        <p:cTn id="91" dur="1" fill="hold">
                                          <p:stCondLst>
                                            <p:cond delay="0"/>
                                          </p:stCondLst>
                                        </p:cTn>
                                        <p:tgtEl>
                                          <p:spTgt spid="327730"/>
                                        </p:tgtEl>
                                        <p:attrNameLst>
                                          <p:attrName>style.visibility</p:attrName>
                                        </p:attrNameLst>
                                      </p:cBhvr>
                                      <p:to>
                                        <p:strVal val="visible"/>
                                      </p:to>
                                    </p:set>
                                    <p:animEffect transition="in" filter="barn(inHorizontal)">
                                      <p:cBhvr>
                                        <p:cTn id="92" dur="500"/>
                                        <p:tgtEl>
                                          <p:spTgt spid="327730"/>
                                        </p:tgtEl>
                                      </p:cBhvr>
                                    </p:animEffect>
                                  </p:childTnLst>
                                </p:cTn>
                              </p:par>
                            </p:childTnLst>
                          </p:cTn>
                        </p:par>
                      </p:childTnLst>
                    </p:cTn>
                  </p:par>
                  <p:par>
                    <p:cTn id="93" fill="hold">
                      <p:stCondLst>
                        <p:cond delay="indefinite"/>
                      </p:stCondLst>
                      <p:childTnLst>
                        <p:par>
                          <p:cTn id="94" fill="hold">
                            <p:stCondLst>
                              <p:cond delay="0"/>
                            </p:stCondLst>
                            <p:childTnLst>
                              <p:par>
                                <p:cTn id="95" presetID="56" presetClass="entr" presetSubtype="0" fill="hold" grpId="0" nodeType="clickEffect">
                                  <p:stCondLst>
                                    <p:cond delay="0"/>
                                  </p:stCondLst>
                                  <p:iterate type="lt">
                                    <p:tmPct val="10000"/>
                                  </p:iterate>
                                  <p:childTnLst>
                                    <p:set>
                                      <p:cBhvr>
                                        <p:cTn id="96" dur="1" fill="hold">
                                          <p:stCondLst>
                                            <p:cond delay="0"/>
                                          </p:stCondLst>
                                        </p:cTn>
                                        <p:tgtEl>
                                          <p:spTgt spid="327731"/>
                                        </p:tgtEl>
                                        <p:attrNameLst>
                                          <p:attrName>style.visibility</p:attrName>
                                        </p:attrNameLst>
                                      </p:cBhvr>
                                      <p:to>
                                        <p:strVal val="visible"/>
                                      </p:to>
                                    </p:set>
                                    <p:anim by="(-#ppt_w*2)" calcmode="lin" valueType="num">
                                      <p:cBhvr rctx="PPT">
                                        <p:cTn id="97" dur="500" autoRev="1" fill="hold">
                                          <p:stCondLst>
                                            <p:cond delay="0"/>
                                          </p:stCondLst>
                                        </p:cTn>
                                        <p:tgtEl>
                                          <p:spTgt spid="327731"/>
                                        </p:tgtEl>
                                        <p:attrNameLst>
                                          <p:attrName>ppt_w</p:attrName>
                                        </p:attrNameLst>
                                      </p:cBhvr>
                                    </p:anim>
                                    <p:anim by="(#ppt_w*0.50)" calcmode="lin" valueType="num">
                                      <p:cBhvr>
                                        <p:cTn id="98" dur="500" decel="50000" autoRev="1" fill="hold">
                                          <p:stCondLst>
                                            <p:cond delay="0"/>
                                          </p:stCondLst>
                                        </p:cTn>
                                        <p:tgtEl>
                                          <p:spTgt spid="327731"/>
                                        </p:tgtEl>
                                        <p:attrNameLst>
                                          <p:attrName>ppt_x</p:attrName>
                                        </p:attrNameLst>
                                      </p:cBhvr>
                                    </p:anim>
                                    <p:anim from="(-#ppt_h/2)" to="(#ppt_y)" calcmode="lin" valueType="num">
                                      <p:cBhvr>
                                        <p:cTn id="99" dur="1000" fill="hold">
                                          <p:stCondLst>
                                            <p:cond delay="0"/>
                                          </p:stCondLst>
                                        </p:cTn>
                                        <p:tgtEl>
                                          <p:spTgt spid="327731"/>
                                        </p:tgtEl>
                                        <p:attrNameLst>
                                          <p:attrName>ppt_y</p:attrName>
                                        </p:attrNameLst>
                                      </p:cBhvr>
                                    </p:anim>
                                    <p:animRot by="21600000">
                                      <p:cBhvr>
                                        <p:cTn id="100" dur="1000" fill="hold">
                                          <p:stCondLst>
                                            <p:cond delay="0"/>
                                          </p:stCondLst>
                                        </p:cTn>
                                        <p:tgtEl>
                                          <p:spTgt spid="327731"/>
                                        </p:tgtEl>
                                        <p:attrNameLst>
                                          <p:attrName>r</p:attrName>
                                        </p:attrNameLst>
                                      </p:cBhvr>
                                    </p:animRot>
                                  </p:childTnLst>
                                </p:cTn>
                              </p:par>
                            </p:childTnLst>
                          </p:cTn>
                        </p:par>
                      </p:childTnLst>
                    </p:cTn>
                  </p:par>
                  <p:par>
                    <p:cTn id="101" fill="hold">
                      <p:stCondLst>
                        <p:cond delay="indefinite"/>
                      </p:stCondLst>
                      <p:childTnLst>
                        <p:par>
                          <p:cTn id="102" fill="hold">
                            <p:stCondLst>
                              <p:cond delay="0"/>
                            </p:stCondLst>
                            <p:childTnLst>
                              <p:par>
                                <p:cTn id="103" presetID="15" presetClass="entr" presetSubtype="0" fill="hold" grpId="0" nodeType="clickEffect">
                                  <p:stCondLst>
                                    <p:cond delay="0"/>
                                  </p:stCondLst>
                                  <p:childTnLst>
                                    <p:set>
                                      <p:cBhvr>
                                        <p:cTn id="104" dur="1" fill="hold">
                                          <p:stCondLst>
                                            <p:cond delay="0"/>
                                          </p:stCondLst>
                                        </p:cTn>
                                        <p:tgtEl>
                                          <p:spTgt spid="327724"/>
                                        </p:tgtEl>
                                        <p:attrNameLst>
                                          <p:attrName>style.visibility</p:attrName>
                                        </p:attrNameLst>
                                      </p:cBhvr>
                                      <p:to>
                                        <p:strVal val="visible"/>
                                      </p:to>
                                    </p:set>
                                    <p:anim calcmode="lin" valueType="num">
                                      <p:cBhvr>
                                        <p:cTn id="105" dur="1000" fill="hold"/>
                                        <p:tgtEl>
                                          <p:spTgt spid="327724"/>
                                        </p:tgtEl>
                                        <p:attrNameLst>
                                          <p:attrName>ppt_w</p:attrName>
                                        </p:attrNameLst>
                                      </p:cBhvr>
                                      <p:tavLst>
                                        <p:tav tm="0">
                                          <p:val>
                                            <p:fltVal val="0"/>
                                          </p:val>
                                        </p:tav>
                                        <p:tav tm="100000">
                                          <p:val>
                                            <p:strVal val="#ppt_w"/>
                                          </p:val>
                                        </p:tav>
                                      </p:tavLst>
                                    </p:anim>
                                    <p:anim calcmode="lin" valueType="num">
                                      <p:cBhvr>
                                        <p:cTn id="106" dur="1000" fill="hold"/>
                                        <p:tgtEl>
                                          <p:spTgt spid="327724"/>
                                        </p:tgtEl>
                                        <p:attrNameLst>
                                          <p:attrName>ppt_h</p:attrName>
                                        </p:attrNameLst>
                                      </p:cBhvr>
                                      <p:tavLst>
                                        <p:tav tm="0">
                                          <p:val>
                                            <p:fltVal val="0"/>
                                          </p:val>
                                        </p:tav>
                                        <p:tav tm="100000">
                                          <p:val>
                                            <p:strVal val="#ppt_h"/>
                                          </p:val>
                                        </p:tav>
                                      </p:tavLst>
                                    </p:anim>
                                    <p:anim calcmode="lin" valueType="num">
                                      <p:cBhvr>
                                        <p:cTn id="107" dur="1000" fill="hold"/>
                                        <p:tgtEl>
                                          <p:spTgt spid="327724"/>
                                        </p:tgtEl>
                                        <p:attrNameLst>
                                          <p:attrName>ppt_x</p:attrName>
                                        </p:attrNameLst>
                                      </p:cBhvr>
                                      <p:tavLst>
                                        <p:tav tm="0" fmla="#ppt_x+(cos(-2*pi*(1-$))*-#ppt_x-sin(-2*pi*(1-$))*(1-#ppt_y))*(1-$)">
                                          <p:val>
                                            <p:fltVal val="0"/>
                                          </p:val>
                                        </p:tav>
                                        <p:tav tm="100000">
                                          <p:val>
                                            <p:fltVal val="1"/>
                                          </p:val>
                                        </p:tav>
                                      </p:tavLst>
                                    </p:anim>
                                    <p:anim calcmode="lin" valueType="num">
                                      <p:cBhvr>
                                        <p:cTn id="108" dur="1000" fill="hold"/>
                                        <p:tgtEl>
                                          <p:spTgt spid="32772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09" fill="hold">
                      <p:stCondLst>
                        <p:cond delay="indefinite"/>
                      </p:stCondLst>
                      <p:childTnLst>
                        <p:par>
                          <p:cTn id="110" fill="hold">
                            <p:stCondLst>
                              <p:cond delay="0"/>
                            </p:stCondLst>
                            <p:childTnLst>
                              <p:par>
                                <p:cTn id="111" presetID="35" presetClass="entr" presetSubtype="0" fill="hold" grpId="0" nodeType="clickEffect">
                                  <p:stCondLst>
                                    <p:cond delay="0"/>
                                  </p:stCondLst>
                                  <p:childTnLst>
                                    <p:set>
                                      <p:cBhvr>
                                        <p:cTn id="112" dur="1" fill="hold">
                                          <p:stCondLst>
                                            <p:cond delay="0"/>
                                          </p:stCondLst>
                                        </p:cTn>
                                        <p:tgtEl>
                                          <p:spTgt spid="327732"/>
                                        </p:tgtEl>
                                        <p:attrNameLst>
                                          <p:attrName>style.visibility</p:attrName>
                                        </p:attrNameLst>
                                      </p:cBhvr>
                                      <p:to>
                                        <p:strVal val="visible"/>
                                      </p:to>
                                    </p:set>
                                    <p:animEffect transition="in" filter="fade">
                                      <p:cBhvr>
                                        <p:cTn id="113" dur="2000"/>
                                        <p:tgtEl>
                                          <p:spTgt spid="327732"/>
                                        </p:tgtEl>
                                      </p:cBhvr>
                                    </p:animEffect>
                                    <p:anim calcmode="lin" valueType="num">
                                      <p:cBhvr>
                                        <p:cTn id="114" dur="2000" fill="hold"/>
                                        <p:tgtEl>
                                          <p:spTgt spid="327732"/>
                                        </p:tgtEl>
                                        <p:attrNameLst>
                                          <p:attrName>style.rotation</p:attrName>
                                        </p:attrNameLst>
                                      </p:cBhvr>
                                      <p:tavLst>
                                        <p:tav tm="0">
                                          <p:val>
                                            <p:fltVal val="720"/>
                                          </p:val>
                                        </p:tav>
                                        <p:tav tm="100000">
                                          <p:val>
                                            <p:fltVal val="0"/>
                                          </p:val>
                                        </p:tav>
                                      </p:tavLst>
                                    </p:anim>
                                    <p:anim calcmode="lin" valueType="num">
                                      <p:cBhvr>
                                        <p:cTn id="115" dur="2000" fill="hold"/>
                                        <p:tgtEl>
                                          <p:spTgt spid="327732"/>
                                        </p:tgtEl>
                                        <p:attrNameLst>
                                          <p:attrName>ppt_h</p:attrName>
                                        </p:attrNameLst>
                                      </p:cBhvr>
                                      <p:tavLst>
                                        <p:tav tm="0">
                                          <p:val>
                                            <p:fltVal val="0"/>
                                          </p:val>
                                        </p:tav>
                                        <p:tav tm="100000">
                                          <p:val>
                                            <p:strVal val="#ppt_h"/>
                                          </p:val>
                                        </p:tav>
                                      </p:tavLst>
                                    </p:anim>
                                    <p:anim calcmode="lin" valueType="num">
                                      <p:cBhvr>
                                        <p:cTn id="116" dur="2000" fill="hold"/>
                                        <p:tgtEl>
                                          <p:spTgt spid="327732"/>
                                        </p:tgtEl>
                                        <p:attrNameLst>
                                          <p:attrName>ppt_w</p:attrName>
                                        </p:attrNameLst>
                                      </p:cBhvr>
                                      <p:tavLst>
                                        <p:tav tm="0">
                                          <p:val>
                                            <p:fltVal val="0"/>
                                          </p:val>
                                        </p:tav>
                                        <p:tav tm="100000">
                                          <p:val>
                                            <p:strVal val="#ppt_w"/>
                                          </p:val>
                                        </p:tav>
                                      </p:tavLst>
                                    </p:anim>
                                  </p:childTnLst>
                                </p:cTn>
                              </p:par>
                            </p:childTnLst>
                          </p:cTn>
                        </p:par>
                      </p:childTnLst>
                    </p:cTn>
                  </p:par>
                  <p:par>
                    <p:cTn id="117" fill="hold">
                      <p:stCondLst>
                        <p:cond delay="indefinite"/>
                      </p:stCondLst>
                      <p:childTnLst>
                        <p:par>
                          <p:cTn id="118" fill="hold">
                            <p:stCondLst>
                              <p:cond delay="0"/>
                            </p:stCondLst>
                            <p:childTnLst>
                              <p:par>
                                <p:cTn id="119" presetID="56" presetClass="entr" presetSubtype="0" fill="hold" grpId="0" nodeType="clickEffect">
                                  <p:stCondLst>
                                    <p:cond delay="0"/>
                                  </p:stCondLst>
                                  <p:iterate type="lt">
                                    <p:tmPct val="10000"/>
                                  </p:iterate>
                                  <p:childTnLst>
                                    <p:set>
                                      <p:cBhvr>
                                        <p:cTn id="120" dur="1" fill="hold">
                                          <p:stCondLst>
                                            <p:cond delay="0"/>
                                          </p:stCondLst>
                                        </p:cTn>
                                        <p:tgtEl>
                                          <p:spTgt spid="327734"/>
                                        </p:tgtEl>
                                        <p:attrNameLst>
                                          <p:attrName>style.visibility</p:attrName>
                                        </p:attrNameLst>
                                      </p:cBhvr>
                                      <p:to>
                                        <p:strVal val="visible"/>
                                      </p:to>
                                    </p:set>
                                    <p:anim by="(-#ppt_w*2)" calcmode="lin" valueType="num">
                                      <p:cBhvr rctx="PPT">
                                        <p:cTn id="121" dur="500" autoRev="1" fill="hold">
                                          <p:stCondLst>
                                            <p:cond delay="0"/>
                                          </p:stCondLst>
                                        </p:cTn>
                                        <p:tgtEl>
                                          <p:spTgt spid="327734"/>
                                        </p:tgtEl>
                                        <p:attrNameLst>
                                          <p:attrName>ppt_w</p:attrName>
                                        </p:attrNameLst>
                                      </p:cBhvr>
                                    </p:anim>
                                    <p:anim by="(#ppt_w*0.50)" calcmode="lin" valueType="num">
                                      <p:cBhvr>
                                        <p:cTn id="122" dur="500" decel="50000" autoRev="1" fill="hold">
                                          <p:stCondLst>
                                            <p:cond delay="0"/>
                                          </p:stCondLst>
                                        </p:cTn>
                                        <p:tgtEl>
                                          <p:spTgt spid="327734"/>
                                        </p:tgtEl>
                                        <p:attrNameLst>
                                          <p:attrName>ppt_x</p:attrName>
                                        </p:attrNameLst>
                                      </p:cBhvr>
                                    </p:anim>
                                    <p:anim from="(-#ppt_h/2)" to="(#ppt_y)" calcmode="lin" valueType="num">
                                      <p:cBhvr>
                                        <p:cTn id="123" dur="1000" fill="hold">
                                          <p:stCondLst>
                                            <p:cond delay="0"/>
                                          </p:stCondLst>
                                        </p:cTn>
                                        <p:tgtEl>
                                          <p:spTgt spid="327734"/>
                                        </p:tgtEl>
                                        <p:attrNameLst>
                                          <p:attrName>ppt_y</p:attrName>
                                        </p:attrNameLst>
                                      </p:cBhvr>
                                    </p:anim>
                                    <p:animRot by="21600000">
                                      <p:cBhvr>
                                        <p:cTn id="124" dur="1000" fill="hold">
                                          <p:stCondLst>
                                            <p:cond delay="0"/>
                                          </p:stCondLst>
                                        </p:cTn>
                                        <p:tgtEl>
                                          <p:spTgt spid="3277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8" grpId="0"/>
      <p:bldP spid="327719" grpId="0"/>
      <p:bldP spid="327721" grpId="0"/>
      <p:bldP spid="327722" grpId="0"/>
      <p:bldP spid="327723" grpId="0"/>
      <p:bldP spid="327724" grpId="0"/>
      <p:bldP spid="327726" grpId="0"/>
      <p:bldP spid="327727" grpId="0"/>
      <p:bldP spid="327728" grpId="0"/>
      <p:bldP spid="327729" grpId="0"/>
      <p:bldP spid="327730" grpId="0"/>
      <p:bldP spid="327731" grpId="0"/>
      <p:bldP spid="327732" grpId="0"/>
      <p:bldP spid="327734" grpId="0"/>
      <p:bldP spid="32773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3" name="Rectangle 3"/>
          <p:cNvSpPr>
            <a:spLocks noGrp="1" noChangeArrowheads="1"/>
          </p:cNvSpPr>
          <p:nvPr>
            <p:ph idx="1"/>
          </p:nvPr>
        </p:nvSpPr>
        <p:spPr>
          <a:xfrm>
            <a:off x="457200" y="779463"/>
            <a:ext cx="8229600" cy="5240337"/>
          </a:xfrm>
        </p:spPr>
        <p:txBody>
          <a:bodyPr/>
          <a:lstStyle/>
          <a:p>
            <a:pPr algn="just">
              <a:lnSpc>
                <a:spcPct val="90000"/>
              </a:lnSpc>
              <a:buClr>
                <a:schemeClr val="accent1"/>
              </a:buClr>
              <a:buFont typeface="Wingdings" pitchFamily="2" charset="2"/>
              <a:buChar char="v"/>
            </a:pPr>
            <a:r>
              <a:rPr lang="en-US" i="1" dirty="0" err="1">
                <a:solidFill>
                  <a:srgbClr val="0000FF"/>
                </a:solidFill>
                <a:latin typeface="Times New Roman" pitchFamily="18" charset="0"/>
              </a:rPr>
              <a:t>Độ</a:t>
            </a:r>
            <a:r>
              <a:rPr lang="en-US" i="1" dirty="0">
                <a:solidFill>
                  <a:srgbClr val="0000FF"/>
                </a:solidFill>
                <a:latin typeface="Times New Roman" pitchFamily="18" charset="0"/>
              </a:rPr>
              <a:t> </a:t>
            </a:r>
            <a:r>
              <a:rPr lang="en-US" i="1" dirty="0" err="1">
                <a:solidFill>
                  <a:srgbClr val="0000FF"/>
                </a:solidFill>
                <a:latin typeface="Times New Roman" pitchFamily="18" charset="0"/>
              </a:rPr>
              <a:t>chính</a:t>
            </a:r>
            <a:r>
              <a:rPr lang="en-US" i="1" dirty="0">
                <a:solidFill>
                  <a:srgbClr val="0000FF"/>
                </a:solidFill>
                <a:latin typeface="Times New Roman" pitchFamily="18" charset="0"/>
              </a:rPr>
              <a:t> </a:t>
            </a:r>
            <a:r>
              <a:rPr lang="en-US" i="1" dirty="0" err="1">
                <a:solidFill>
                  <a:srgbClr val="0000FF"/>
                </a:solidFill>
                <a:latin typeface="Times New Roman" pitchFamily="18" charset="0"/>
              </a:rPr>
              <a:t>xác</a:t>
            </a:r>
            <a:r>
              <a:rPr lang="en-US" i="1" dirty="0">
                <a:solidFill>
                  <a:srgbClr val="0000FF"/>
                </a:solidFill>
                <a:latin typeface="Times New Roman" pitchFamily="18" charset="0"/>
              </a:rPr>
              <a:t> </a:t>
            </a:r>
            <a:r>
              <a:rPr lang="en-US" i="1" dirty="0" err="1">
                <a:solidFill>
                  <a:srgbClr val="0000FF"/>
                </a:solidFill>
                <a:latin typeface="Times New Roman" pitchFamily="18" charset="0"/>
              </a:rPr>
              <a:t>kích</a:t>
            </a:r>
            <a:r>
              <a:rPr lang="en-US" i="1" dirty="0">
                <a:solidFill>
                  <a:srgbClr val="0000FF"/>
                </a:solidFill>
                <a:latin typeface="Times New Roman" pitchFamily="18" charset="0"/>
              </a:rPr>
              <a:t> </a:t>
            </a:r>
            <a:r>
              <a:rPr lang="en-US" i="1" dirty="0" err="1">
                <a:solidFill>
                  <a:srgbClr val="0000FF"/>
                </a:solidFill>
                <a:latin typeface="Times New Roman" pitchFamily="18" charset="0"/>
              </a:rPr>
              <a:t>thước</a:t>
            </a:r>
            <a:r>
              <a:rPr lang="en-US" dirty="0">
                <a:solidFill>
                  <a:srgbClr val="0000FF"/>
                </a:solidFill>
                <a:latin typeface="Times New Roman" pitchFamily="18" charset="0"/>
              </a:rPr>
              <a:t> </a:t>
            </a:r>
            <a:r>
              <a:rPr lang="en-US" dirty="0" err="1">
                <a:solidFill>
                  <a:srgbClr val="0000FF"/>
                </a:solidFill>
                <a:latin typeface="Times New Roman" pitchFamily="18" charset="0"/>
              </a:rPr>
              <a:t>của</a:t>
            </a:r>
            <a:r>
              <a:rPr lang="en-US" dirty="0">
                <a:solidFill>
                  <a:srgbClr val="0000FF"/>
                </a:solidFill>
                <a:latin typeface="Times New Roman" pitchFamily="18" charset="0"/>
              </a:rPr>
              <a:t> </a:t>
            </a:r>
            <a:r>
              <a:rPr lang="en-US" dirty="0" err="1">
                <a:solidFill>
                  <a:srgbClr val="0000FF"/>
                </a:solidFill>
                <a:latin typeface="Times New Roman" pitchFamily="18" charset="0"/>
              </a:rPr>
              <a:t>bề</a:t>
            </a:r>
            <a:r>
              <a:rPr lang="en-US" dirty="0">
                <a:solidFill>
                  <a:srgbClr val="0000FF"/>
                </a:solidFill>
                <a:latin typeface="Times New Roman" pitchFamily="18" charset="0"/>
              </a:rPr>
              <a:t> </a:t>
            </a:r>
            <a:r>
              <a:rPr lang="en-US" dirty="0" err="1">
                <a:solidFill>
                  <a:srgbClr val="0000FF"/>
                </a:solidFill>
                <a:latin typeface="Times New Roman" pitchFamily="18" charset="0"/>
              </a:rPr>
              <a:t>mặt</a:t>
            </a:r>
            <a:r>
              <a:rPr lang="en-US" dirty="0">
                <a:solidFill>
                  <a:srgbClr val="0000FF"/>
                </a:solidFill>
                <a:latin typeface="Times New Roman" pitchFamily="18" charset="0"/>
              </a:rPr>
              <a:t> </a:t>
            </a:r>
            <a:r>
              <a:rPr lang="en-US" dirty="0" err="1">
                <a:solidFill>
                  <a:srgbClr val="0000FF"/>
                </a:solidFill>
                <a:latin typeface="Times New Roman" pitchFamily="18" charset="0"/>
              </a:rPr>
              <a:t>gia</a:t>
            </a:r>
            <a:r>
              <a:rPr lang="en-US" dirty="0">
                <a:solidFill>
                  <a:srgbClr val="0000FF"/>
                </a:solidFill>
                <a:latin typeface="Times New Roman" pitchFamily="18" charset="0"/>
              </a:rPr>
              <a:t> </a:t>
            </a:r>
            <a:r>
              <a:rPr lang="en-US" dirty="0" err="1">
                <a:solidFill>
                  <a:srgbClr val="0000FF"/>
                </a:solidFill>
                <a:latin typeface="Times New Roman" pitchFamily="18" charset="0"/>
              </a:rPr>
              <a:t>công</a:t>
            </a:r>
            <a:r>
              <a:rPr lang="en-US" dirty="0">
                <a:solidFill>
                  <a:srgbClr val="0000FF"/>
                </a:solidFill>
                <a:latin typeface="Times New Roman" pitchFamily="18" charset="0"/>
              </a:rPr>
              <a:t> </a:t>
            </a:r>
            <a:r>
              <a:rPr lang="en-US" dirty="0" err="1">
                <a:solidFill>
                  <a:srgbClr val="0000FF"/>
                </a:solidFill>
                <a:latin typeface="Times New Roman" pitchFamily="18" charset="0"/>
              </a:rPr>
              <a:t>là</a:t>
            </a:r>
            <a:r>
              <a:rPr lang="en-US" dirty="0">
                <a:solidFill>
                  <a:srgbClr val="0000FF"/>
                </a:solidFill>
                <a:latin typeface="Times New Roman" pitchFamily="18" charset="0"/>
              </a:rPr>
              <a:t> </a:t>
            </a:r>
            <a:r>
              <a:rPr lang="en-US" dirty="0" err="1">
                <a:solidFill>
                  <a:srgbClr val="0000FF"/>
                </a:solidFill>
                <a:latin typeface="Times New Roman" pitchFamily="18" charset="0"/>
              </a:rPr>
              <a:t>độ</a:t>
            </a:r>
            <a:r>
              <a:rPr lang="en-US" dirty="0">
                <a:solidFill>
                  <a:srgbClr val="0000FF"/>
                </a:solidFill>
                <a:latin typeface="Times New Roman" pitchFamily="18" charset="0"/>
              </a:rPr>
              <a:t> </a:t>
            </a:r>
            <a:r>
              <a:rPr lang="en-US" dirty="0" err="1">
                <a:solidFill>
                  <a:srgbClr val="0000FF"/>
                </a:solidFill>
                <a:latin typeface="Times New Roman" pitchFamily="18" charset="0"/>
              </a:rPr>
              <a:t>chính</a:t>
            </a:r>
            <a:r>
              <a:rPr lang="en-US" dirty="0">
                <a:solidFill>
                  <a:srgbClr val="0000FF"/>
                </a:solidFill>
                <a:latin typeface="Times New Roman" pitchFamily="18" charset="0"/>
              </a:rPr>
              <a:t> </a:t>
            </a:r>
            <a:r>
              <a:rPr lang="en-US" dirty="0" err="1">
                <a:solidFill>
                  <a:srgbClr val="0000FF"/>
                </a:solidFill>
                <a:latin typeface="Times New Roman" pitchFamily="18" charset="0"/>
              </a:rPr>
              <a:t>xác</a:t>
            </a:r>
            <a:r>
              <a:rPr lang="en-US" dirty="0">
                <a:solidFill>
                  <a:srgbClr val="0000FF"/>
                </a:solidFill>
                <a:latin typeface="Times New Roman" pitchFamily="18" charset="0"/>
              </a:rPr>
              <a:t> </a:t>
            </a:r>
            <a:r>
              <a:rPr lang="en-US" dirty="0" err="1">
                <a:solidFill>
                  <a:srgbClr val="0000FF"/>
                </a:solidFill>
                <a:latin typeface="Times New Roman" pitchFamily="18" charset="0"/>
              </a:rPr>
              <a:t>về</a:t>
            </a:r>
            <a:r>
              <a:rPr lang="en-US" dirty="0">
                <a:solidFill>
                  <a:srgbClr val="0000FF"/>
                </a:solidFill>
                <a:latin typeface="Times New Roman" pitchFamily="18" charset="0"/>
              </a:rPr>
              <a:t> </a:t>
            </a:r>
            <a:r>
              <a:rPr lang="en-US" dirty="0" err="1">
                <a:solidFill>
                  <a:srgbClr val="0000FF"/>
                </a:solidFill>
                <a:latin typeface="Times New Roman" pitchFamily="18" charset="0"/>
              </a:rPr>
              <a:t>kích</a:t>
            </a:r>
            <a:r>
              <a:rPr lang="en-US" dirty="0">
                <a:solidFill>
                  <a:srgbClr val="0000FF"/>
                </a:solidFill>
                <a:latin typeface="Times New Roman" pitchFamily="18" charset="0"/>
              </a:rPr>
              <a:t> </a:t>
            </a:r>
            <a:r>
              <a:rPr lang="en-US" dirty="0" err="1">
                <a:solidFill>
                  <a:srgbClr val="0000FF"/>
                </a:solidFill>
                <a:latin typeface="Times New Roman" pitchFamily="18" charset="0"/>
              </a:rPr>
              <a:t>thước</a:t>
            </a:r>
            <a:r>
              <a:rPr lang="en-US" dirty="0">
                <a:solidFill>
                  <a:srgbClr val="0000FF"/>
                </a:solidFill>
                <a:latin typeface="Times New Roman" pitchFamily="18" charset="0"/>
              </a:rPr>
              <a:t> </a:t>
            </a:r>
            <a:r>
              <a:rPr lang="en-US" dirty="0" err="1">
                <a:solidFill>
                  <a:srgbClr val="0000FF"/>
                </a:solidFill>
                <a:latin typeface="Times New Roman" pitchFamily="18" charset="0"/>
              </a:rPr>
              <a:t>thẳng</a:t>
            </a:r>
            <a:r>
              <a:rPr lang="en-US" dirty="0">
                <a:solidFill>
                  <a:srgbClr val="0000FF"/>
                </a:solidFill>
                <a:latin typeface="Times New Roman" pitchFamily="18" charset="0"/>
              </a:rPr>
              <a:t> </a:t>
            </a:r>
            <a:r>
              <a:rPr lang="en-US" dirty="0" err="1">
                <a:solidFill>
                  <a:srgbClr val="0000FF"/>
                </a:solidFill>
                <a:latin typeface="Times New Roman" pitchFamily="18" charset="0"/>
              </a:rPr>
              <a:t>hoặc</a:t>
            </a:r>
            <a:r>
              <a:rPr lang="en-US" dirty="0">
                <a:solidFill>
                  <a:srgbClr val="0000FF"/>
                </a:solidFill>
                <a:latin typeface="Times New Roman" pitchFamily="18" charset="0"/>
              </a:rPr>
              <a:t> </a:t>
            </a:r>
            <a:r>
              <a:rPr lang="en-US" dirty="0" err="1">
                <a:solidFill>
                  <a:srgbClr val="0000FF"/>
                </a:solidFill>
                <a:latin typeface="Times New Roman" pitchFamily="18" charset="0"/>
              </a:rPr>
              <a:t>kích</a:t>
            </a:r>
            <a:r>
              <a:rPr lang="en-US" dirty="0">
                <a:solidFill>
                  <a:srgbClr val="0000FF"/>
                </a:solidFill>
                <a:latin typeface="Times New Roman" pitchFamily="18" charset="0"/>
              </a:rPr>
              <a:t> </a:t>
            </a:r>
            <a:r>
              <a:rPr lang="en-US" dirty="0" err="1">
                <a:solidFill>
                  <a:srgbClr val="0000FF"/>
                </a:solidFill>
                <a:latin typeface="Times New Roman" pitchFamily="18" charset="0"/>
              </a:rPr>
              <a:t>thước</a:t>
            </a:r>
            <a:r>
              <a:rPr lang="en-US" dirty="0">
                <a:solidFill>
                  <a:srgbClr val="0000FF"/>
                </a:solidFill>
                <a:latin typeface="Times New Roman" pitchFamily="18" charset="0"/>
              </a:rPr>
              <a:t> </a:t>
            </a:r>
            <a:r>
              <a:rPr lang="en-US" dirty="0" err="1">
                <a:solidFill>
                  <a:srgbClr val="0000FF"/>
                </a:solidFill>
                <a:latin typeface="Times New Roman" pitchFamily="18" charset="0"/>
              </a:rPr>
              <a:t>góc</a:t>
            </a:r>
            <a:r>
              <a:rPr lang="en-US" dirty="0">
                <a:solidFill>
                  <a:srgbClr val="0000FF"/>
                </a:solidFill>
                <a:latin typeface="Times New Roman" pitchFamily="18" charset="0"/>
              </a:rPr>
              <a:t> </a:t>
            </a:r>
          </a:p>
          <a:p>
            <a:pPr algn="just">
              <a:lnSpc>
                <a:spcPct val="90000"/>
              </a:lnSpc>
              <a:buClr>
                <a:schemeClr val="accent1"/>
              </a:buClr>
              <a:buFont typeface="Wingdings" pitchFamily="2" charset="2"/>
              <a:buChar char="v"/>
            </a:pPr>
            <a:r>
              <a:rPr lang="en-US" i="1" dirty="0" err="1">
                <a:solidFill>
                  <a:srgbClr val="0000FF"/>
                </a:solidFill>
                <a:latin typeface="Times New Roman" pitchFamily="18" charset="0"/>
              </a:rPr>
              <a:t>Độ</a:t>
            </a:r>
            <a:r>
              <a:rPr lang="en-US" i="1" dirty="0">
                <a:solidFill>
                  <a:srgbClr val="0000FF"/>
                </a:solidFill>
                <a:latin typeface="Times New Roman" pitchFamily="18" charset="0"/>
              </a:rPr>
              <a:t> </a:t>
            </a:r>
            <a:r>
              <a:rPr lang="en-US" i="1" dirty="0" err="1">
                <a:solidFill>
                  <a:srgbClr val="0000FF"/>
                </a:solidFill>
                <a:latin typeface="Times New Roman" pitchFamily="18" charset="0"/>
              </a:rPr>
              <a:t>chính</a:t>
            </a:r>
            <a:r>
              <a:rPr lang="en-US" i="1" dirty="0">
                <a:solidFill>
                  <a:srgbClr val="0000FF"/>
                </a:solidFill>
                <a:latin typeface="Times New Roman" pitchFamily="18" charset="0"/>
              </a:rPr>
              <a:t> </a:t>
            </a:r>
            <a:r>
              <a:rPr lang="en-US" i="1" dirty="0" err="1">
                <a:solidFill>
                  <a:srgbClr val="0000FF"/>
                </a:solidFill>
                <a:latin typeface="Times New Roman" pitchFamily="18" charset="0"/>
              </a:rPr>
              <a:t>xác</a:t>
            </a:r>
            <a:r>
              <a:rPr lang="en-US" i="1" dirty="0">
                <a:solidFill>
                  <a:srgbClr val="0000FF"/>
                </a:solidFill>
                <a:latin typeface="Times New Roman" pitchFamily="18" charset="0"/>
              </a:rPr>
              <a:t> </a:t>
            </a:r>
            <a:r>
              <a:rPr lang="en-US" i="1" dirty="0" err="1">
                <a:solidFill>
                  <a:srgbClr val="0000FF"/>
                </a:solidFill>
                <a:latin typeface="Times New Roman" pitchFamily="18" charset="0"/>
              </a:rPr>
              <a:t>về</a:t>
            </a:r>
            <a:r>
              <a:rPr lang="en-US" i="1" dirty="0">
                <a:solidFill>
                  <a:srgbClr val="0000FF"/>
                </a:solidFill>
                <a:latin typeface="Times New Roman" pitchFamily="18" charset="0"/>
              </a:rPr>
              <a:t> </a:t>
            </a:r>
            <a:r>
              <a:rPr lang="en-US" i="1" dirty="0" err="1">
                <a:solidFill>
                  <a:srgbClr val="0000FF"/>
                </a:solidFill>
                <a:latin typeface="Times New Roman" pitchFamily="18" charset="0"/>
              </a:rPr>
              <a:t>vị</a:t>
            </a:r>
            <a:r>
              <a:rPr lang="en-US" i="1" dirty="0">
                <a:solidFill>
                  <a:srgbClr val="0000FF"/>
                </a:solidFill>
                <a:latin typeface="Times New Roman" pitchFamily="18" charset="0"/>
              </a:rPr>
              <a:t> </a:t>
            </a:r>
            <a:r>
              <a:rPr lang="en-US" i="1" dirty="0" err="1">
                <a:solidFill>
                  <a:srgbClr val="0000FF"/>
                </a:solidFill>
                <a:latin typeface="Times New Roman" pitchFamily="18" charset="0"/>
              </a:rPr>
              <a:t>trí</a:t>
            </a:r>
            <a:r>
              <a:rPr lang="en-US" i="1" dirty="0">
                <a:solidFill>
                  <a:srgbClr val="0000FF"/>
                </a:solidFill>
                <a:latin typeface="Times New Roman" pitchFamily="18" charset="0"/>
              </a:rPr>
              <a:t> </a:t>
            </a:r>
            <a:r>
              <a:rPr lang="en-US" i="1" dirty="0" err="1">
                <a:solidFill>
                  <a:srgbClr val="0000FF"/>
                </a:solidFill>
                <a:latin typeface="Times New Roman" pitchFamily="18" charset="0"/>
              </a:rPr>
              <a:t>tưong</a:t>
            </a:r>
            <a:r>
              <a:rPr lang="en-US" i="1" dirty="0">
                <a:solidFill>
                  <a:srgbClr val="0000FF"/>
                </a:solidFill>
                <a:latin typeface="Times New Roman" pitchFamily="18" charset="0"/>
              </a:rPr>
              <a:t> </a:t>
            </a:r>
            <a:r>
              <a:rPr lang="en-US" i="1" dirty="0" err="1">
                <a:solidFill>
                  <a:srgbClr val="0000FF"/>
                </a:solidFill>
                <a:latin typeface="Times New Roman" pitchFamily="18" charset="0"/>
              </a:rPr>
              <a:t>quan</a:t>
            </a:r>
            <a:r>
              <a:rPr lang="en-US" dirty="0">
                <a:solidFill>
                  <a:srgbClr val="0000FF"/>
                </a:solidFill>
                <a:latin typeface="Times New Roman" pitchFamily="18" charset="0"/>
              </a:rPr>
              <a:t> </a:t>
            </a:r>
            <a:r>
              <a:rPr lang="en-US" dirty="0" err="1">
                <a:solidFill>
                  <a:srgbClr val="0000FF"/>
                </a:solidFill>
                <a:latin typeface="Times New Roman" pitchFamily="18" charset="0"/>
              </a:rPr>
              <a:t>giữa</a:t>
            </a:r>
            <a:r>
              <a:rPr lang="en-US" dirty="0">
                <a:solidFill>
                  <a:srgbClr val="0000FF"/>
                </a:solidFill>
                <a:latin typeface="Times New Roman" pitchFamily="18" charset="0"/>
              </a:rPr>
              <a:t> </a:t>
            </a:r>
            <a:r>
              <a:rPr lang="en-US" dirty="0" err="1">
                <a:solidFill>
                  <a:srgbClr val="0000FF"/>
                </a:solidFill>
                <a:latin typeface="Times New Roman" pitchFamily="18" charset="0"/>
              </a:rPr>
              <a:t>hai</a:t>
            </a:r>
            <a:r>
              <a:rPr lang="en-US" dirty="0">
                <a:solidFill>
                  <a:srgbClr val="0000FF"/>
                </a:solidFill>
                <a:latin typeface="Times New Roman" pitchFamily="18" charset="0"/>
              </a:rPr>
              <a:t>  </a:t>
            </a:r>
            <a:r>
              <a:rPr lang="en-US" dirty="0" err="1">
                <a:solidFill>
                  <a:srgbClr val="0000FF"/>
                </a:solidFill>
                <a:latin typeface="Times New Roman" pitchFamily="18" charset="0"/>
              </a:rPr>
              <a:t>bề</a:t>
            </a:r>
            <a:r>
              <a:rPr lang="en-US" dirty="0">
                <a:solidFill>
                  <a:srgbClr val="0000FF"/>
                </a:solidFill>
                <a:latin typeface="Times New Roman" pitchFamily="18" charset="0"/>
              </a:rPr>
              <a:t> </a:t>
            </a:r>
            <a:r>
              <a:rPr lang="en-US" dirty="0" err="1">
                <a:solidFill>
                  <a:srgbClr val="0000FF"/>
                </a:solidFill>
                <a:latin typeface="Times New Roman" pitchFamily="18" charset="0"/>
              </a:rPr>
              <a:t>mặt</a:t>
            </a:r>
            <a:r>
              <a:rPr lang="en-US" dirty="0">
                <a:solidFill>
                  <a:srgbClr val="0000FF"/>
                </a:solidFill>
                <a:latin typeface="Times New Roman" pitchFamily="18" charset="0"/>
              </a:rPr>
              <a:t> </a:t>
            </a:r>
            <a:r>
              <a:rPr lang="en-US" dirty="0" err="1">
                <a:solidFill>
                  <a:srgbClr val="0000FF"/>
                </a:solidFill>
                <a:latin typeface="Times New Roman" pitchFamily="18" charset="0"/>
              </a:rPr>
              <a:t>thực</a:t>
            </a:r>
            <a:r>
              <a:rPr lang="en-US" dirty="0">
                <a:solidFill>
                  <a:srgbClr val="0000FF"/>
                </a:solidFill>
                <a:latin typeface="Times New Roman" pitchFamily="18" charset="0"/>
              </a:rPr>
              <a:t> </a:t>
            </a:r>
            <a:r>
              <a:rPr lang="en-US" dirty="0" err="1">
                <a:solidFill>
                  <a:srgbClr val="0000FF"/>
                </a:solidFill>
                <a:latin typeface="Times New Roman" pitchFamily="18" charset="0"/>
              </a:rPr>
              <a:t>chất</a:t>
            </a:r>
            <a:r>
              <a:rPr lang="en-US" dirty="0">
                <a:solidFill>
                  <a:srgbClr val="0000FF"/>
                </a:solidFill>
                <a:latin typeface="Times New Roman" pitchFamily="18" charset="0"/>
              </a:rPr>
              <a:t> </a:t>
            </a:r>
            <a:r>
              <a:rPr lang="en-US" dirty="0" err="1">
                <a:solidFill>
                  <a:srgbClr val="0000FF"/>
                </a:solidFill>
                <a:latin typeface="Times New Roman" pitchFamily="18" charset="0"/>
              </a:rPr>
              <a:t>là</a:t>
            </a:r>
            <a:r>
              <a:rPr lang="en-US" dirty="0">
                <a:solidFill>
                  <a:srgbClr val="0000FF"/>
                </a:solidFill>
                <a:latin typeface="Times New Roman" pitchFamily="18" charset="0"/>
              </a:rPr>
              <a:t> </a:t>
            </a:r>
            <a:r>
              <a:rPr lang="en-US" dirty="0" err="1">
                <a:solidFill>
                  <a:srgbClr val="0000FF"/>
                </a:solidFill>
                <a:latin typeface="Times New Roman" pitchFamily="18" charset="0"/>
              </a:rPr>
              <a:t>sự</a:t>
            </a:r>
            <a:r>
              <a:rPr lang="en-US" dirty="0">
                <a:solidFill>
                  <a:srgbClr val="0000FF"/>
                </a:solidFill>
                <a:latin typeface="Times New Roman" pitchFamily="18" charset="0"/>
              </a:rPr>
              <a:t> </a:t>
            </a:r>
            <a:r>
              <a:rPr lang="en-US" dirty="0" err="1">
                <a:solidFill>
                  <a:srgbClr val="0000FF"/>
                </a:solidFill>
                <a:latin typeface="Times New Roman" pitchFamily="18" charset="0"/>
              </a:rPr>
              <a:t>xoay</a:t>
            </a:r>
            <a:r>
              <a:rPr lang="en-US" dirty="0">
                <a:solidFill>
                  <a:srgbClr val="0000FF"/>
                </a:solidFill>
                <a:latin typeface="Times New Roman" pitchFamily="18" charset="0"/>
              </a:rPr>
              <a:t> </a:t>
            </a:r>
            <a:r>
              <a:rPr lang="en-US" dirty="0" err="1">
                <a:solidFill>
                  <a:srgbClr val="0000FF"/>
                </a:solidFill>
                <a:latin typeface="Times New Roman" pitchFamily="18" charset="0"/>
              </a:rPr>
              <a:t>đi</a:t>
            </a:r>
            <a:r>
              <a:rPr lang="en-US" dirty="0">
                <a:solidFill>
                  <a:srgbClr val="0000FF"/>
                </a:solidFill>
                <a:latin typeface="Times New Roman" pitchFamily="18" charset="0"/>
              </a:rPr>
              <a:t> </a:t>
            </a:r>
            <a:r>
              <a:rPr lang="en-US" dirty="0" err="1">
                <a:solidFill>
                  <a:srgbClr val="0000FF"/>
                </a:solidFill>
                <a:latin typeface="Times New Roman" pitchFamily="18" charset="0"/>
              </a:rPr>
              <a:t>một</a:t>
            </a:r>
            <a:r>
              <a:rPr lang="en-US" dirty="0">
                <a:solidFill>
                  <a:srgbClr val="0000FF"/>
                </a:solidFill>
                <a:latin typeface="Times New Roman" pitchFamily="18" charset="0"/>
              </a:rPr>
              <a:t> </a:t>
            </a:r>
            <a:r>
              <a:rPr lang="en-US" dirty="0" err="1">
                <a:solidFill>
                  <a:srgbClr val="0000FF"/>
                </a:solidFill>
                <a:latin typeface="Times New Roman" pitchFamily="18" charset="0"/>
              </a:rPr>
              <a:t>góc</a:t>
            </a:r>
            <a:r>
              <a:rPr lang="en-US" dirty="0">
                <a:solidFill>
                  <a:srgbClr val="0000FF"/>
                </a:solidFill>
                <a:latin typeface="Times New Roman" pitchFamily="18" charset="0"/>
              </a:rPr>
              <a:t> </a:t>
            </a:r>
            <a:r>
              <a:rPr lang="en-US" dirty="0" err="1">
                <a:solidFill>
                  <a:srgbClr val="0000FF"/>
                </a:solidFill>
                <a:latin typeface="Times New Roman" pitchFamily="18" charset="0"/>
              </a:rPr>
              <a:t>nào</a:t>
            </a:r>
            <a:r>
              <a:rPr lang="en-US" dirty="0">
                <a:solidFill>
                  <a:srgbClr val="0000FF"/>
                </a:solidFill>
                <a:latin typeface="Times New Roman" pitchFamily="18" charset="0"/>
              </a:rPr>
              <a:t> </a:t>
            </a:r>
            <a:r>
              <a:rPr lang="en-US" dirty="0" err="1">
                <a:solidFill>
                  <a:srgbClr val="0000FF"/>
                </a:solidFill>
                <a:latin typeface="Times New Roman" pitchFamily="18" charset="0"/>
              </a:rPr>
              <a:t>đó</a:t>
            </a:r>
            <a:r>
              <a:rPr lang="en-US" dirty="0">
                <a:solidFill>
                  <a:srgbClr val="0000FF"/>
                </a:solidFill>
                <a:latin typeface="Times New Roman" pitchFamily="18" charset="0"/>
              </a:rPr>
              <a:t> </a:t>
            </a:r>
            <a:r>
              <a:rPr lang="en-US" dirty="0" err="1">
                <a:solidFill>
                  <a:srgbClr val="0000FF"/>
                </a:solidFill>
                <a:latin typeface="Times New Roman" pitchFamily="18" charset="0"/>
              </a:rPr>
              <a:t>của</a:t>
            </a:r>
            <a:r>
              <a:rPr lang="en-US" dirty="0">
                <a:solidFill>
                  <a:srgbClr val="0000FF"/>
                </a:solidFill>
                <a:latin typeface="Times New Roman" pitchFamily="18" charset="0"/>
              </a:rPr>
              <a:t> </a:t>
            </a:r>
            <a:r>
              <a:rPr lang="en-US" dirty="0" err="1">
                <a:solidFill>
                  <a:srgbClr val="0000FF"/>
                </a:solidFill>
                <a:latin typeface="Times New Roman" pitchFamily="18" charset="0"/>
              </a:rPr>
              <a:t>bề</a:t>
            </a:r>
            <a:r>
              <a:rPr lang="en-US" dirty="0">
                <a:solidFill>
                  <a:srgbClr val="0000FF"/>
                </a:solidFill>
                <a:latin typeface="Times New Roman" pitchFamily="18" charset="0"/>
              </a:rPr>
              <a:t> </a:t>
            </a:r>
            <a:r>
              <a:rPr lang="en-US" dirty="0" err="1">
                <a:solidFill>
                  <a:srgbClr val="0000FF"/>
                </a:solidFill>
                <a:latin typeface="Times New Roman" pitchFamily="18" charset="0"/>
              </a:rPr>
              <a:t>mặt</a:t>
            </a:r>
            <a:r>
              <a:rPr lang="en-US" dirty="0">
                <a:solidFill>
                  <a:srgbClr val="0000FF"/>
                </a:solidFill>
                <a:latin typeface="Times New Roman" pitchFamily="18" charset="0"/>
              </a:rPr>
              <a:t> </a:t>
            </a:r>
            <a:r>
              <a:rPr lang="en-US" dirty="0" err="1">
                <a:solidFill>
                  <a:srgbClr val="0000FF"/>
                </a:solidFill>
                <a:latin typeface="Times New Roman" pitchFamily="18" charset="0"/>
              </a:rPr>
              <a:t>này</a:t>
            </a:r>
            <a:r>
              <a:rPr lang="en-US" dirty="0">
                <a:solidFill>
                  <a:srgbClr val="0000FF"/>
                </a:solidFill>
                <a:latin typeface="Times New Roman" pitchFamily="18" charset="0"/>
              </a:rPr>
              <a:t> so </a:t>
            </a:r>
            <a:r>
              <a:rPr lang="en-US" dirty="0" err="1">
                <a:solidFill>
                  <a:srgbClr val="0000FF"/>
                </a:solidFill>
                <a:latin typeface="Times New Roman" pitchFamily="18" charset="0"/>
              </a:rPr>
              <a:t>với</a:t>
            </a:r>
            <a:r>
              <a:rPr lang="en-US" dirty="0">
                <a:solidFill>
                  <a:srgbClr val="0000FF"/>
                </a:solidFill>
                <a:latin typeface="Times New Roman" pitchFamily="18" charset="0"/>
              </a:rPr>
              <a:t> </a:t>
            </a:r>
            <a:r>
              <a:rPr lang="en-US" dirty="0" err="1">
                <a:solidFill>
                  <a:srgbClr val="0000FF"/>
                </a:solidFill>
                <a:latin typeface="Times New Roman" pitchFamily="18" charset="0"/>
              </a:rPr>
              <a:t>mặt</a:t>
            </a:r>
            <a:r>
              <a:rPr lang="en-US" dirty="0">
                <a:solidFill>
                  <a:srgbClr val="0000FF"/>
                </a:solidFill>
                <a:latin typeface="Times New Roman" pitchFamily="18" charset="0"/>
              </a:rPr>
              <a:t> </a:t>
            </a:r>
            <a:r>
              <a:rPr lang="en-US" dirty="0" err="1">
                <a:solidFill>
                  <a:srgbClr val="0000FF"/>
                </a:solidFill>
                <a:latin typeface="Times New Roman" pitchFamily="18" charset="0"/>
              </a:rPr>
              <a:t>kia</a:t>
            </a:r>
            <a:r>
              <a:rPr lang="en-US" dirty="0">
                <a:solidFill>
                  <a:srgbClr val="0000FF"/>
                </a:solidFill>
                <a:latin typeface="Times New Roman" pitchFamily="18" charset="0"/>
              </a:rPr>
              <a:t> </a:t>
            </a:r>
          </a:p>
          <a:p>
            <a:pPr algn="just">
              <a:lnSpc>
                <a:spcPct val="90000"/>
              </a:lnSpc>
              <a:buClr>
                <a:schemeClr val="accent1"/>
              </a:buClr>
              <a:buFont typeface="Wingdings" pitchFamily="2" charset="2"/>
              <a:buChar char="v"/>
            </a:pPr>
            <a:r>
              <a:rPr lang="en-US" i="1" dirty="0" err="1">
                <a:solidFill>
                  <a:srgbClr val="0000FF"/>
                </a:solidFill>
                <a:latin typeface="Times New Roman" pitchFamily="18" charset="0"/>
              </a:rPr>
              <a:t>Độ</a:t>
            </a:r>
            <a:r>
              <a:rPr lang="en-US" i="1" dirty="0">
                <a:solidFill>
                  <a:srgbClr val="0000FF"/>
                </a:solidFill>
                <a:latin typeface="Times New Roman" pitchFamily="18" charset="0"/>
              </a:rPr>
              <a:t> </a:t>
            </a:r>
            <a:r>
              <a:rPr lang="en-US" i="1" dirty="0" err="1">
                <a:solidFill>
                  <a:srgbClr val="0000FF"/>
                </a:solidFill>
                <a:latin typeface="Times New Roman" pitchFamily="18" charset="0"/>
              </a:rPr>
              <a:t>chính</a:t>
            </a:r>
            <a:r>
              <a:rPr lang="en-US" i="1" dirty="0">
                <a:solidFill>
                  <a:srgbClr val="0000FF"/>
                </a:solidFill>
                <a:latin typeface="Times New Roman" pitchFamily="18" charset="0"/>
              </a:rPr>
              <a:t> </a:t>
            </a:r>
            <a:r>
              <a:rPr lang="en-US" i="1" dirty="0" err="1">
                <a:solidFill>
                  <a:srgbClr val="0000FF"/>
                </a:solidFill>
                <a:latin typeface="Times New Roman" pitchFamily="18" charset="0"/>
              </a:rPr>
              <a:t>xác</a:t>
            </a:r>
            <a:r>
              <a:rPr lang="en-US" i="1" dirty="0">
                <a:solidFill>
                  <a:srgbClr val="0000FF"/>
                </a:solidFill>
                <a:latin typeface="Times New Roman" pitchFamily="18" charset="0"/>
              </a:rPr>
              <a:t> </a:t>
            </a:r>
            <a:r>
              <a:rPr lang="en-US" i="1" dirty="0" err="1">
                <a:solidFill>
                  <a:srgbClr val="0000FF"/>
                </a:solidFill>
                <a:latin typeface="Times New Roman" pitchFamily="18" charset="0"/>
              </a:rPr>
              <a:t>về</a:t>
            </a:r>
            <a:r>
              <a:rPr lang="en-US" i="1" dirty="0">
                <a:solidFill>
                  <a:srgbClr val="0000FF"/>
                </a:solidFill>
                <a:latin typeface="Times New Roman" pitchFamily="18" charset="0"/>
              </a:rPr>
              <a:t> </a:t>
            </a:r>
            <a:r>
              <a:rPr lang="en-US" i="1" dirty="0" err="1">
                <a:solidFill>
                  <a:srgbClr val="0000FF"/>
                </a:solidFill>
                <a:latin typeface="Times New Roman" pitchFamily="18" charset="0"/>
              </a:rPr>
              <a:t>hình</a:t>
            </a:r>
            <a:r>
              <a:rPr lang="en-US" i="1" dirty="0">
                <a:solidFill>
                  <a:srgbClr val="0000FF"/>
                </a:solidFill>
                <a:latin typeface="Times New Roman" pitchFamily="18" charset="0"/>
              </a:rPr>
              <a:t> </a:t>
            </a:r>
            <a:r>
              <a:rPr lang="en-US" i="1" dirty="0" err="1">
                <a:solidFill>
                  <a:srgbClr val="0000FF"/>
                </a:solidFill>
                <a:latin typeface="Times New Roman" pitchFamily="18" charset="0"/>
              </a:rPr>
              <a:t>dạng</a:t>
            </a:r>
            <a:r>
              <a:rPr lang="en-US" i="1" dirty="0">
                <a:solidFill>
                  <a:srgbClr val="0000FF"/>
                </a:solidFill>
                <a:latin typeface="Times New Roman" pitchFamily="18" charset="0"/>
              </a:rPr>
              <a:t> </a:t>
            </a:r>
            <a:r>
              <a:rPr lang="en-US" i="1" dirty="0" err="1">
                <a:solidFill>
                  <a:srgbClr val="0000FF"/>
                </a:solidFill>
                <a:latin typeface="Times New Roman" pitchFamily="18" charset="0"/>
              </a:rPr>
              <a:t>hình</a:t>
            </a:r>
            <a:r>
              <a:rPr lang="en-US" i="1" dirty="0">
                <a:solidFill>
                  <a:srgbClr val="0000FF"/>
                </a:solidFill>
                <a:latin typeface="Times New Roman" pitchFamily="18" charset="0"/>
              </a:rPr>
              <a:t> </a:t>
            </a:r>
            <a:r>
              <a:rPr lang="en-US" i="1" dirty="0" err="1">
                <a:solidFill>
                  <a:srgbClr val="0000FF"/>
                </a:solidFill>
                <a:latin typeface="Times New Roman" pitchFamily="18" charset="0"/>
              </a:rPr>
              <a:t>học</a:t>
            </a:r>
            <a:r>
              <a:rPr lang="en-US" dirty="0">
                <a:solidFill>
                  <a:srgbClr val="0000FF"/>
                </a:solidFill>
                <a:latin typeface="Times New Roman" pitchFamily="18" charset="0"/>
              </a:rPr>
              <a:t> </a:t>
            </a:r>
            <a:r>
              <a:rPr lang="en-US" dirty="0" err="1">
                <a:solidFill>
                  <a:srgbClr val="0000FF"/>
                </a:solidFill>
                <a:latin typeface="Times New Roman" pitchFamily="18" charset="0"/>
              </a:rPr>
              <a:t>của</a:t>
            </a:r>
            <a:r>
              <a:rPr lang="en-US" dirty="0">
                <a:solidFill>
                  <a:srgbClr val="0000FF"/>
                </a:solidFill>
                <a:latin typeface="Times New Roman" pitchFamily="18" charset="0"/>
              </a:rPr>
              <a:t> chi </a:t>
            </a:r>
            <a:r>
              <a:rPr lang="en-US" dirty="0" err="1">
                <a:solidFill>
                  <a:srgbClr val="0000FF"/>
                </a:solidFill>
                <a:latin typeface="Times New Roman" pitchFamily="18" charset="0"/>
              </a:rPr>
              <a:t>tiết</a:t>
            </a:r>
            <a:r>
              <a:rPr lang="en-US" dirty="0">
                <a:solidFill>
                  <a:srgbClr val="0000FF"/>
                </a:solidFill>
                <a:latin typeface="Times New Roman" pitchFamily="18" charset="0"/>
              </a:rPr>
              <a:t> </a:t>
            </a:r>
            <a:r>
              <a:rPr lang="en-US" dirty="0" err="1">
                <a:solidFill>
                  <a:srgbClr val="0000FF"/>
                </a:solidFill>
                <a:latin typeface="Times New Roman" pitchFamily="18" charset="0"/>
              </a:rPr>
              <a:t>máy</a:t>
            </a:r>
            <a:r>
              <a:rPr lang="en-US" dirty="0">
                <a:solidFill>
                  <a:srgbClr val="0000FF"/>
                </a:solidFill>
                <a:latin typeface="Times New Roman" pitchFamily="18" charset="0"/>
              </a:rPr>
              <a:t> </a:t>
            </a:r>
            <a:r>
              <a:rPr lang="en-US" dirty="0" err="1">
                <a:solidFill>
                  <a:srgbClr val="0000FF"/>
                </a:solidFill>
                <a:latin typeface="Times New Roman" pitchFamily="18" charset="0"/>
              </a:rPr>
              <a:t>là</a:t>
            </a:r>
            <a:r>
              <a:rPr lang="en-US" dirty="0">
                <a:solidFill>
                  <a:srgbClr val="0000FF"/>
                </a:solidFill>
                <a:latin typeface="Times New Roman" pitchFamily="18" charset="0"/>
              </a:rPr>
              <a:t> </a:t>
            </a:r>
            <a:r>
              <a:rPr lang="en-US" dirty="0" err="1">
                <a:solidFill>
                  <a:srgbClr val="0000FF"/>
                </a:solidFill>
                <a:latin typeface="Times New Roman" pitchFamily="18" charset="0"/>
              </a:rPr>
              <a:t>mức</a:t>
            </a:r>
            <a:r>
              <a:rPr lang="en-US" dirty="0">
                <a:solidFill>
                  <a:srgbClr val="0000FF"/>
                </a:solidFill>
                <a:latin typeface="Times New Roman" pitchFamily="18" charset="0"/>
              </a:rPr>
              <a:t> </a:t>
            </a:r>
            <a:r>
              <a:rPr lang="en-US" dirty="0" err="1">
                <a:solidFill>
                  <a:srgbClr val="0000FF"/>
                </a:solidFill>
                <a:latin typeface="Times New Roman" pitchFamily="18" charset="0"/>
              </a:rPr>
              <a:t>độ</a:t>
            </a:r>
            <a:r>
              <a:rPr lang="en-US" dirty="0">
                <a:solidFill>
                  <a:srgbClr val="0000FF"/>
                </a:solidFill>
                <a:latin typeface="Times New Roman" pitchFamily="18" charset="0"/>
              </a:rPr>
              <a:t> </a:t>
            </a:r>
            <a:r>
              <a:rPr lang="en-US" dirty="0" err="1">
                <a:solidFill>
                  <a:srgbClr val="0000FF"/>
                </a:solidFill>
                <a:latin typeface="Times New Roman" pitchFamily="18" charset="0"/>
              </a:rPr>
              <a:t>phù</a:t>
            </a:r>
            <a:r>
              <a:rPr lang="en-US" dirty="0">
                <a:solidFill>
                  <a:srgbClr val="0000FF"/>
                </a:solidFill>
                <a:latin typeface="Times New Roman" pitchFamily="18" charset="0"/>
              </a:rPr>
              <a:t> </a:t>
            </a:r>
            <a:r>
              <a:rPr lang="en-US" dirty="0" err="1">
                <a:solidFill>
                  <a:srgbClr val="0000FF"/>
                </a:solidFill>
                <a:latin typeface="Times New Roman" pitchFamily="18" charset="0"/>
              </a:rPr>
              <a:t>hợp</a:t>
            </a:r>
            <a:r>
              <a:rPr lang="en-US" dirty="0">
                <a:solidFill>
                  <a:srgbClr val="0000FF"/>
                </a:solidFill>
                <a:latin typeface="Times New Roman" pitchFamily="18" charset="0"/>
              </a:rPr>
              <a:t> </a:t>
            </a:r>
            <a:r>
              <a:rPr lang="en-US" dirty="0" err="1">
                <a:solidFill>
                  <a:srgbClr val="0000FF"/>
                </a:solidFill>
                <a:latin typeface="Times New Roman" pitchFamily="18" charset="0"/>
              </a:rPr>
              <a:t>lớn</a:t>
            </a:r>
            <a:r>
              <a:rPr lang="en-US" dirty="0">
                <a:solidFill>
                  <a:srgbClr val="0000FF"/>
                </a:solidFill>
                <a:latin typeface="Times New Roman" pitchFamily="18" charset="0"/>
              </a:rPr>
              <a:t> </a:t>
            </a:r>
            <a:r>
              <a:rPr lang="en-US" dirty="0" err="1">
                <a:solidFill>
                  <a:srgbClr val="0000FF"/>
                </a:solidFill>
                <a:latin typeface="Times New Roman" pitchFamily="18" charset="0"/>
              </a:rPr>
              <a:t>nhất</a:t>
            </a:r>
            <a:r>
              <a:rPr lang="en-US" dirty="0">
                <a:solidFill>
                  <a:srgbClr val="0000FF"/>
                </a:solidFill>
                <a:latin typeface="Times New Roman" pitchFamily="18" charset="0"/>
              </a:rPr>
              <a:t> </a:t>
            </a:r>
            <a:r>
              <a:rPr lang="en-US" dirty="0" err="1">
                <a:solidFill>
                  <a:srgbClr val="0000FF"/>
                </a:solidFill>
                <a:latin typeface="Times New Roman" pitchFamily="18" charset="0"/>
              </a:rPr>
              <a:t>của</a:t>
            </a:r>
            <a:r>
              <a:rPr lang="en-US" dirty="0">
                <a:solidFill>
                  <a:srgbClr val="0000FF"/>
                </a:solidFill>
                <a:latin typeface="Times New Roman" pitchFamily="18" charset="0"/>
              </a:rPr>
              <a:t> </a:t>
            </a:r>
            <a:r>
              <a:rPr lang="en-US" dirty="0" err="1">
                <a:solidFill>
                  <a:srgbClr val="0000FF"/>
                </a:solidFill>
                <a:latin typeface="Times New Roman" pitchFamily="18" charset="0"/>
              </a:rPr>
              <a:t>chúng</a:t>
            </a:r>
            <a:r>
              <a:rPr lang="en-US" dirty="0">
                <a:solidFill>
                  <a:srgbClr val="0000FF"/>
                </a:solidFill>
                <a:latin typeface="Times New Roman" pitchFamily="18" charset="0"/>
              </a:rPr>
              <a:t> </a:t>
            </a:r>
            <a:r>
              <a:rPr lang="en-US" dirty="0" err="1">
                <a:solidFill>
                  <a:srgbClr val="0000FF"/>
                </a:solidFill>
                <a:latin typeface="Times New Roman" pitchFamily="18" charset="0"/>
              </a:rPr>
              <a:t>với</a:t>
            </a:r>
            <a:r>
              <a:rPr lang="en-US" dirty="0">
                <a:solidFill>
                  <a:srgbClr val="0000FF"/>
                </a:solidFill>
                <a:latin typeface="Times New Roman" pitchFamily="18" charset="0"/>
              </a:rPr>
              <a:t> </a:t>
            </a:r>
            <a:r>
              <a:rPr lang="en-US" dirty="0" err="1">
                <a:solidFill>
                  <a:srgbClr val="0000FF"/>
                </a:solidFill>
                <a:latin typeface="Times New Roman" pitchFamily="18" charset="0"/>
              </a:rPr>
              <a:t>hình</a:t>
            </a:r>
            <a:r>
              <a:rPr lang="en-US" dirty="0">
                <a:solidFill>
                  <a:srgbClr val="0000FF"/>
                </a:solidFill>
                <a:latin typeface="Times New Roman" pitchFamily="18" charset="0"/>
              </a:rPr>
              <a:t> </a:t>
            </a:r>
            <a:r>
              <a:rPr lang="en-US" dirty="0" err="1">
                <a:solidFill>
                  <a:srgbClr val="0000FF"/>
                </a:solidFill>
                <a:latin typeface="Times New Roman" pitchFamily="18" charset="0"/>
              </a:rPr>
              <a:t>dạng</a:t>
            </a:r>
            <a:r>
              <a:rPr lang="en-US" dirty="0">
                <a:solidFill>
                  <a:srgbClr val="0000FF"/>
                </a:solidFill>
                <a:latin typeface="Times New Roman" pitchFamily="18" charset="0"/>
              </a:rPr>
              <a:t> </a:t>
            </a:r>
            <a:r>
              <a:rPr lang="en-US" dirty="0" err="1">
                <a:solidFill>
                  <a:srgbClr val="0000FF"/>
                </a:solidFill>
                <a:latin typeface="Times New Roman" pitchFamily="18" charset="0"/>
              </a:rPr>
              <a:t>hình</a:t>
            </a:r>
            <a:r>
              <a:rPr lang="en-US" dirty="0">
                <a:solidFill>
                  <a:srgbClr val="0000FF"/>
                </a:solidFill>
                <a:latin typeface="Times New Roman" pitchFamily="18" charset="0"/>
              </a:rPr>
              <a:t> </a:t>
            </a:r>
            <a:r>
              <a:rPr lang="en-US" dirty="0" err="1">
                <a:solidFill>
                  <a:srgbClr val="0000FF"/>
                </a:solidFill>
                <a:latin typeface="Times New Roman" pitchFamily="18" charset="0"/>
              </a:rPr>
              <a:t>học</a:t>
            </a:r>
            <a:r>
              <a:rPr lang="en-US" dirty="0">
                <a:solidFill>
                  <a:srgbClr val="0000FF"/>
                </a:solidFill>
                <a:latin typeface="Times New Roman" pitchFamily="18" charset="0"/>
              </a:rPr>
              <a:t> </a:t>
            </a:r>
            <a:r>
              <a:rPr lang="en-US" dirty="0" err="1">
                <a:solidFill>
                  <a:srgbClr val="0000FF"/>
                </a:solidFill>
                <a:latin typeface="Times New Roman" pitchFamily="18" charset="0"/>
              </a:rPr>
              <a:t>lý</a:t>
            </a:r>
            <a:r>
              <a:rPr lang="en-US" dirty="0">
                <a:solidFill>
                  <a:srgbClr val="0000FF"/>
                </a:solidFill>
                <a:latin typeface="Times New Roman" pitchFamily="18" charset="0"/>
              </a:rPr>
              <a:t> </a:t>
            </a:r>
            <a:r>
              <a:rPr lang="en-US" dirty="0" err="1">
                <a:solidFill>
                  <a:srgbClr val="0000FF"/>
                </a:solidFill>
                <a:latin typeface="Times New Roman" pitchFamily="18" charset="0"/>
              </a:rPr>
              <a:t>tưởng</a:t>
            </a:r>
            <a:r>
              <a:rPr lang="en-US" dirty="0">
                <a:solidFill>
                  <a:srgbClr val="0000FF"/>
                </a:solidFill>
                <a:latin typeface="Times New Roman" pitchFamily="18" charset="0"/>
              </a:rPr>
              <a:t> </a:t>
            </a:r>
            <a:r>
              <a:rPr lang="en-US" dirty="0" err="1">
                <a:solidFill>
                  <a:srgbClr val="0000FF"/>
                </a:solidFill>
                <a:latin typeface="Times New Roman" pitchFamily="18" charset="0"/>
              </a:rPr>
              <a:t>của</a:t>
            </a:r>
            <a:r>
              <a:rPr lang="en-US" dirty="0">
                <a:solidFill>
                  <a:srgbClr val="0000FF"/>
                </a:solidFill>
                <a:latin typeface="Times New Roman" pitchFamily="18" charset="0"/>
              </a:rPr>
              <a:t> </a:t>
            </a:r>
            <a:r>
              <a:rPr lang="en-US" dirty="0" err="1">
                <a:solidFill>
                  <a:srgbClr val="0000FF"/>
                </a:solidFill>
                <a:latin typeface="Times New Roman" pitchFamily="18" charset="0"/>
              </a:rPr>
              <a:t>nó</a:t>
            </a:r>
            <a:r>
              <a:rPr lang="en-US" dirty="0">
                <a:solidFill>
                  <a:srgbClr val="0000FF"/>
                </a:solidFill>
                <a:latin typeface="Times New Roman" pitchFamily="18" charset="0"/>
              </a:rPr>
              <a:t> </a:t>
            </a:r>
            <a:r>
              <a:rPr lang="en-US" dirty="0" err="1">
                <a:solidFill>
                  <a:srgbClr val="0000FF"/>
                </a:solidFill>
                <a:latin typeface="Times New Roman" pitchFamily="18" charset="0"/>
              </a:rPr>
              <a:t>trên</a:t>
            </a:r>
            <a:r>
              <a:rPr lang="en-US" dirty="0">
                <a:solidFill>
                  <a:srgbClr val="0000FF"/>
                </a:solidFill>
                <a:latin typeface="Times New Roman" pitchFamily="18" charset="0"/>
              </a:rPr>
              <a:t> </a:t>
            </a:r>
            <a:r>
              <a:rPr lang="en-US" dirty="0" err="1">
                <a:solidFill>
                  <a:srgbClr val="0000FF"/>
                </a:solidFill>
                <a:latin typeface="Times New Roman" pitchFamily="18" charset="0"/>
              </a:rPr>
              <a:t>bản</a:t>
            </a:r>
            <a:r>
              <a:rPr lang="en-US" dirty="0">
                <a:solidFill>
                  <a:srgbClr val="0000FF"/>
                </a:solidFill>
                <a:latin typeface="Times New Roman" pitchFamily="18" charset="0"/>
              </a:rPr>
              <a:t> </a:t>
            </a:r>
            <a:r>
              <a:rPr lang="en-US" dirty="0" err="1">
                <a:solidFill>
                  <a:srgbClr val="0000FF"/>
                </a:solidFill>
                <a:latin typeface="Times New Roman" pitchFamily="18" charset="0"/>
              </a:rPr>
              <a:t>vẽ</a:t>
            </a:r>
            <a:r>
              <a:rPr lang="en-US" dirty="0">
                <a:solidFill>
                  <a:srgbClr val="0000FF"/>
                </a:solidFill>
                <a:latin typeface="Times New Roman" pitchFamily="18" charset="0"/>
              </a:rPr>
              <a:t> </a:t>
            </a:r>
            <a:r>
              <a:rPr lang="en-US" dirty="0" err="1">
                <a:solidFill>
                  <a:srgbClr val="0000FF"/>
                </a:solidFill>
                <a:latin typeface="Times New Roman" pitchFamily="18" charset="0"/>
              </a:rPr>
              <a:t>thiết</a:t>
            </a:r>
            <a:r>
              <a:rPr lang="en-US" dirty="0">
                <a:solidFill>
                  <a:srgbClr val="0000FF"/>
                </a:solidFill>
                <a:latin typeface="Times New Roman" pitchFamily="18" charset="0"/>
              </a:rPr>
              <a:t> </a:t>
            </a:r>
            <a:r>
              <a:rPr lang="en-US" dirty="0" err="1">
                <a:solidFill>
                  <a:srgbClr val="0000FF"/>
                </a:solidFill>
                <a:latin typeface="Times New Roman" pitchFamily="18" charset="0"/>
              </a:rPr>
              <a:t>kế</a:t>
            </a:r>
            <a:r>
              <a:rPr lang="en-US" dirty="0">
                <a:solidFill>
                  <a:srgbClr val="0000FF"/>
                </a:solidFill>
                <a:latin typeface="Times New Roman" pitchFamily="18" charset="0"/>
              </a:rPr>
              <a:t> </a:t>
            </a:r>
            <a:r>
              <a:rPr lang="en-US" dirty="0" err="1">
                <a:solidFill>
                  <a:srgbClr val="0000FF"/>
                </a:solidFill>
                <a:latin typeface="Times New Roman" pitchFamily="18" charset="0"/>
              </a:rPr>
              <a:t>như</a:t>
            </a:r>
            <a:r>
              <a:rPr lang="en-US" dirty="0">
                <a:solidFill>
                  <a:srgbClr val="0000FF"/>
                </a:solidFill>
                <a:latin typeface="Times New Roman" pitchFamily="18" charset="0"/>
              </a:rPr>
              <a:t>: </a:t>
            </a:r>
            <a:r>
              <a:rPr lang="en-US" dirty="0" err="1">
                <a:solidFill>
                  <a:srgbClr val="0000FF"/>
                </a:solidFill>
                <a:latin typeface="Times New Roman" pitchFamily="18" charset="0"/>
              </a:rPr>
              <a:t>độ</a:t>
            </a:r>
            <a:r>
              <a:rPr lang="en-US" dirty="0">
                <a:solidFill>
                  <a:srgbClr val="0000FF"/>
                </a:solidFill>
                <a:latin typeface="Times New Roman" pitchFamily="18" charset="0"/>
              </a:rPr>
              <a:t> </a:t>
            </a:r>
            <a:r>
              <a:rPr lang="en-US" dirty="0" err="1">
                <a:solidFill>
                  <a:srgbClr val="0000FF"/>
                </a:solidFill>
                <a:latin typeface="Times New Roman" pitchFamily="18" charset="0"/>
              </a:rPr>
              <a:t>côn</a:t>
            </a:r>
            <a:r>
              <a:rPr lang="en-US" dirty="0">
                <a:solidFill>
                  <a:srgbClr val="0000FF"/>
                </a:solidFill>
                <a:latin typeface="Times New Roman" pitchFamily="18" charset="0"/>
              </a:rPr>
              <a:t>, </a:t>
            </a:r>
            <a:r>
              <a:rPr lang="en-US" dirty="0" err="1">
                <a:solidFill>
                  <a:srgbClr val="0000FF"/>
                </a:solidFill>
                <a:latin typeface="Times New Roman" pitchFamily="18" charset="0"/>
              </a:rPr>
              <a:t>độ</a:t>
            </a:r>
            <a:r>
              <a:rPr lang="en-US" dirty="0">
                <a:solidFill>
                  <a:srgbClr val="0000FF"/>
                </a:solidFill>
                <a:latin typeface="Times New Roman" pitchFamily="18" charset="0"/>
              </a:rPr>
              <a:t> </a:t>
            </a:r>
            <a:r>
              <a:rPr lang="en-US" dirty="0" err="1">
                <a:solidFill>
                  <a:srgbClr val="0000FF"/>
                </a:solidFill>
                <a:latin typeface="Times New Roman" pitchFamily="18" charset="0"/>
              </a:rPr>
              <a:t>ôvan</a:t>
            </a:r>
            <a:r>
              <a:rPr lang="en-US" dirty="0">
                <a:solidFill>
                  <a:srgbClr val="0000FF"/>
                </a:solidFill>
                <a:latin typeface="Times New Roman" pitchFamily="18" charset="0"/>
              </a:rPr>
              <a:t>, </a:t>
            </a:r>
            <a:r>
              <a:rPr lang="en-US" dirty="0" err="1">
                <a:solidFill>
                  <a:srgbClr val="0000FF"/>
                </a:solidFill>
                <a:latin typeface="Times New Roman" pitchFamily="18" charset="0"/>
              </a:rPr>
              <a:t>độ</a:t>
            </a:r>
            <a:r>
              <a:rPr lang="en-US" dirty="0">
                <a:solidFill>
                  <a:srgbClr val="0000FF"/>
                </a:solidFill>
                <a:latin typeface="Times New Roman" pitchFamily="18" charset="0"/>
              </a:rPr>
              <a:t> </a:t>
            </a:r>
            <a:r>
              <a:rPr lang="en-US" dirty="0" err="1">
                <a:solidFill>
                  <a:srgbClr val="0000FF"/>
                </a:solidFill>
                <a:latin typeface="Times New Roman" pitchFamily="18" charset="0"/>
              </a:rPr>
              <a:t>trống</a:t>
            </a:r>
            <a:r>
              <a:rPr lang="en-US" dirty="0">
                <a:solidFill>
                  <a:srgbClr val="0000FF"/>
                </a:solidFill>
                <a:latin typeface="Times New Roman" pitchFamily="18" charset="0"/>
              </a:rPr>
              <a:t> v.v... </a:t>
            </a:r>
          </a:p>
          <a:p>
            <a:pPr algn="just">
              <a:lnSpc>
                <a:spcPct val="90000"/>
              </a:lnSpc>
              <a:buClr>
                <a:schemeClr val="accent1"/>
              </a:buClr>
              <a:buFont typeface="Wingdings" pitchFamily="2" charset="2"/>
              <a:buChar char="v"/>
            </a:pPr>
            <a:endParaRPr lang="en-US" dirty="0">
              <a:solidFill>
                <a:srgbClr val="0000FF"/>
              </a:solidFill>
              <a:latin typeface="Times New Roman" pitchFamily="18" charset="0"/>
            </a:endParaRPr>
          </a:p>
        </p:txBody>
      </p:sp>
      <p:sp>
        <p:nvSpPr>
          <p:cNvPr id="3" name="Date Placeholder 3"/>
          <p:cNvSpPr>
            <a:spLocks noGrp="1"/>
          </p:cNvSpPr>
          <p:nvPr>
            <p:ph type="dt" sz="half" idx="10"/>
          </p:nvPr>
        </p:nvSpPr>
        <p:spPr/>
        <p:txBody>
          <a:bodyPr/>
          <a:lstStyle/>
          <a:p>
            <a:pPr>
              <a:defRPr/>
            </a:pPr>
            <a:fld id="{03F0086A-7A85-4647-B7A9-DD574CF13E60}"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86723">
                                            <p:txEl>
                                              <p:pRg st="0" end="0"/>
                                            </p:txEl>
                                          </p:spTgt>
                                        </p:tgtEl>
                                        <p:attrNameLst>
                                          <p:attrName>style.visibility</p:attrName>
                                        </p:attrNameLst>
                                      </p:cBhvr>
                                      <p:to>
                                        <p:strVal val="visible"/>
                                      </p:to>
                                    </p:set>
                                    <p:animEffect transition="in" filter="checkerboard(across)">
                                      <p:cBhvr>
                                        <p:cTn id="7" dur="500"/>
                                        <p:tgtEl>
                                          <p:spTgt spid="286723">
                                            <p:txEl>
                                              <p:pRg st="0" end="0"/>
                                            </p:txEl>
                                          </p:spTgt>
                                        </p:tgtEl>
                                      </p:cBhvr>
                                    </p:animEffect>
                                  </p:childTnLst>
                                </p:cTn>
                              </p:par>
                            </p:childTnLst>
                          </p:cTn>
                        </p:par>
                        <p:par>
                          <p:cTn id="8" fill="hold">
                            <p:stCondLst>
                              <p:cond delay="500"/>
                            </p:stCondLst>
                            <p:childTnLst>
                              <p:par>
                                <p:cTn id="9" presetID="5" presetClass="entr" presetSubtype="10" fill="hold" nodeType="afterEffect">
                                  <p:stCondLst>
                                    <p:cond delay="2000"/>
                                  </p:stCondLst>
                                  <p:childTnLst>
                                    <p:set>
                                      <p:cBhvr>
                                        <p:cTn id="10" dur="1" fill="hold">
                                          <p:stCondLst>
                                            <p:cond delay="0"/>
                                          </p:stCondLst>
                                        </p:cTn>
                                        <p:tgtEl>
                                          <p:spTgt spid="286723">
                                            <p:txEl>
                                              <p:pRg st="1" end="1"/>
                                            </p:txEl>
                                          </p:spTgt>
                                        </p:tgtEl>
                                        <p:attrNameLst>
                                          <p:attrName>style.visibility</p:attrName>
                                        </p:attrNameLst>
                                      </p:cBhvr>
                                      <p:to>
                                        <p:strVal val="visible"/>
                                      </p:to>
                                    </p:set>
                                    <p:animEffect transition="in" filter="checkerboard(across)">
                                      <p:cBhvr>
                                        <p:cTn id="11" dur="500"/>
                                        <p:tgtEl>
                                          <p:spTgt spid="286723">
                                            <p:txEl>
                                              <p:pRg st="1" end="1"/>
                                            </p:txEl>
                                          </p:spTgt>
                                        </p:tgtEl>
                                      </p:cBhvr>
                                    </p:animEffect>
                                  </p:childTnLst>
                                </p:cTn>
                              </p:par>
                            </p:childTnLst>
                          </p:cTn>
                        </p:par>
                        <p:par>
                          <p:cTn id="12" fill="hold">
                            <p:stCondLst>
                              <p:cond delay="3000"/>
                            </p:stCondLst>
                            <p:childTnLst>
                              <p:par>
                                <p:cTn id="13" presetID="5" presetClass="entr" presetSubtype="10" fill="hold" nodeType="afterEffect">
                                  <p:stCondLst>
                                    <p:cond delay="2000"/>
                                  </p:stCondLst>
                                  <p:childTnLst>
                                    <p:set>
                                      <p:cBhvr>
                                        <p:cTn id="14" dur="1" fill="hold">
                                          <p:stCondLst>
                                            <p:cond delay="0"/>
                                          </p:stCondLst>
                                        </p:cTn>
                                        <p:tgtEl>
                                          <p:spTgt spid="286723">
                                            <p:txEl>
                                              <p:pRg st="2" end="2"/>
                                            </p:txEl>
                                          </p:spTgt>
                                        </p:tgtEl>
                                        <p:attrNameLst>
                                          <p:attrName>style.visibility</p:attrName>
                                        </p:attrNameLst>
                                      </p:cBhvr>
                                      <p:to>
                                        <p:strVal val="visible"/>
                                      </p:to>
                                    </p:set>
                                    <p:animEffect transition="in" filter="checkerboard(across)">
                                      <p:cBhvr>
                                        <p:cTn id="15" dur="500"/>
                                        <p:tgtEl>
                                          <p:spTgt spid="2867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Rectangle 2"/>
          <p:cNvSpPr>
            <a:spLocks noGrp="1" noChangeArrowheads="1"/>
          </p:cNvSpPr>
          <p:nvPr>
            <p:ph type="title"/>
          </p:nvPr>
        </p:nvSpPr>
        <p:spPr>
          <a:xfrm>
            <a:off x="342900" y="228600"/>
            <a:ext cx="8458200" cy="914400"/>
          </a:xfrm>
        </p:spPr>
        <p:txBody>
          <a:bodyPr>
            <a:normAutofit/>
          </a:bodyPr>
          <a:lstStyle/>
          <a:p>
            <a:r>
              <a:rPr lang="en-US">
                <a:solidFill>
                  <a:srgbClr val="FF0000"/>
                </a:solidFill>
                <a:latin typeface="Times New Roman" pitchFamily="18" charset="0"/>
              </a:rPr>
              <a:t>Sai số hệ thống và sai số ngẫu nhiên</a:t>
            </a:r>
          </a:p>
        </p:txBody>
      </p:sp>
      <p:sp>
        <p:nvSpPr>
          <p:cNvPr id="333827" name="Rectangle 3"/>
          <p:cNvSpPr>
            <a:spLocks noGrp="1" noChangeArrowheads="1"/>
          </p:cNvSpPr>
          <p:nvPr>
            <p:ph idx="1"/>
          </p:nvPr>
        </p:nvSpPr>
        <p:spPr>
          <a:xfrm>
            <a:off x="514350" y="1828800"/>
            <a:ext cx="8286750" cy="3886200"/>
          </a:xfrm>
        </p:spPr>
        <p:txBody>
          <a:bodyPr>
            <a:normAutofit lnSpcReduction="10000"/>
          </a:bodyPr>
          <a:lstStyle/>
          <a:p>
            <a:pPr algn="just"/>
            <a:r>
              <a:rPr lang="en-US">
                <a:solidFill>
                  <a:srgbClr val="0000FF"/>
                </a:solidFill>
                <a:latin typeface="Times New Roman" pitchFamily="18" charset="0"/>
              </a:rPr>
              <a:t>Khi gia công một loạt chi tiết trong cùng một điều kiện xác định mặc dù những nguyên nhân sinh ra từng sai số của mỗi chi tiết là giống nhau nhưng giá trị sai số tổng cộng trên từng chi tiết lại khác nhau.</a:t>
            </a:r>
          </a:p>
          <a:p>
            <a:pPr algn="just"/>
            <a:endParaRPr lang="en-US">
              <a:solidFill>
                <a:srgbClr val="0000FF"/>
              </a:solidFill>
              <a:latin typeface="Times New Roman" pitchFamily="18" charset="0"/>
            </a:endParaRPr>
          </a:p>
          <a:p>
            <a:pPr algn="just"/>
            <a:r>
              <a:rPr lang="en-US">
                <a:solidFill>
                  <a:srgbClr val="0000FF"/>
                </a:solidFill>
                <a:latin typeface="Times New Roman" pitchFamily="18" charset="0"/>
              </a:rPr>
              <a:t>Sở dĩ có hiện tượng như vậy là do tính chất khác nhau của các sai số thành phần.</a:t>
            </a:r>
          </a:p>
        </p:txBody>
      </p:sp>
      <p:sp>
        <p:nvSpPr>
          <p:cNvPr id="4" name="Date Placeholder 3"/>
          <p:cNvSpPr>
            <a:spLocks noGrp="1"/>
          </p:cNvSpPr>
          <p:nvPr>
            <p:ph type="dt" sz="half" idx="10"/>
          </p:nvPr>
        </p:nvSpPr>
        <p:spPr/>
        <p:txBody>
          <a:bodyPr/>
          <a:lstStyle/>
          <a:p>
            <a:pPr>
              <a:defRPr/>
            </a:pPr>
            <a:fld id="{7A02F076-E1F1-4727-8BAB-FDB6787AE1B1}" type="datetime1">
              <a:rPr lang="vi-VN"/>
              <a:pPr>
                <a:defRPr/>
              </a:pPr>
              <a:t>15/10/2018</a:t>
            </a:fld>
            <a:endParaRPr lang="en-US"/>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33826"/>
                                        </p:tgtEl>
                                        <p:attrNameLst>
                                          <p:attrName>style.visibility</p:attrName>
                                        </p:attrNameLst>
                                      </p:cBhvr>
                                      <p:to>
                                        <p:strVal val="visible"/>
                                      </p:to>
                                    </p:set>
                                    <p:anim calcmode="lin" valueType="num">
                                      <p:cBhvr>
                                        <p:cTn id="7" dur="500" fill="hold"/>
                                        <p:tgtEl>
                                          <p:spTgt spid="3338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3826"/>
                                        </p:tgtEl>
                                        <p:attrNameLst>
                                          <p:attrName>ppt_y</p:attrName>
                                        </p:attrNameLst>
                                      </p:cBhvr>
                                      <p:tavLst>
                                        <p:tav tm="0">
                                          <p:val>
                                            <p:strVal val="#ppt_y"/>
                                          </p:val>
                                        </p:tav>
                                        <p:tav tm="100000">
                                          <p:val>
                                            <p:strVal val="#ppt_y"/>
                                          </p:val>
                                        </p:tav>
                                      </p:tavLst>
                                    </p:anim>
                                    <p:anim calcmode="lin" valueType="num">
                                      <p:cBhvr>
                                        <p:cTn id="9" dur="500" fill="hold"/>
                                        <p:tgtEl>
                                          <p:spTgt spid="3338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38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3826"/>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nodeType="clickEffect">
                                  <p:stCondLst>
                                    <p:cond delay="0"/>
                                  </p:stCondLst>
                                  <p:iterate type="lt">
                                    <p:tmPct val="10000"/>
                                  </p:iterate>
                                  <p:childTnLst>
                                    <p:set>
                                      <p:cBhvr>
                                        <p:cTn id="15" dur="1" fill="hold">
                                          <p:stCondLst>
                                            <p:cond delay="0"/>
                                          </p:stCondLst>
                                        </p:cTn>
                                        <p:tgtEl>
                                          <p:spTgt spid="333827">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333827">
                                            <p:txEl>
                                              <p:pRg st="0" end="0"/>
                                            </p:txEl>
                                          </p:spTgt>
                                        </p:tgtEl>
                                        <p:attrNameLst>
                                          <p:attrName>ppt_w</p:attrName>
                                        </p:attrNameLst>
                                      </p:cBhvr>
                                    </p:anim>
                                    <p:anim by="(#ppt_w*0.50)" calcmode="lin" valueType="num">
                                      <p:cBhvr>
                                        <p:cTn id="17" dur="500" decel="50000" autoRev="1" fill="hold">
                                          <p:stCondLst>
                                            <p:cond delay="0"/>
                                          </p:stCondLst>
                                        </p:cTn>
                                        <p:tgtEl>
                                          <p:spTgt spid="333827">
                                            <p:txEl>
                                              <p:pRg st="0" end="0"/>
                                            </p:txEl>
                                          </p:spTgt>
                                        </p:tgtEl>
                                        <p:attrNameLst>
                                          <p:attrName>ppt_x</p:attrName>
                                        </p:attrNameLst>
                                      </p:cBhvr>
                                    </p:anim>
                                    <p:anim from="(-#ppt_h/2)" to="(#ppt_y)" calcmode="lin" valueType="num">
                                      <p:cBhvr>
                                        <p:cTn id="18" dur="1000" fill="hold">
                                          <p:stCondLst>
                                            <p:cond delay="0"/>
                                          </p:stCondLst>
                                        </p:cTn>
                                        <p:tgtEl>
                                          <p:spTgt spid="333827">
                                            <p:txEl>
                                              <p:pRg st="0" end="0"/>
                                            </p:txEl>
                                          </p:spTgt>
                                        </p:tgtEl>
                                        <p:attrNameLst>
                                          <p:attrName>ppt_y</p:attrName>
                                        </p:attrNameLst>
                                      </p:cBhvr>
                                    </p:anim>
                                    <p:animRot by="21600000">
                                      <p:cBhvr>
                                        <p:cTn id="19" dur="1000" fill="hold">
                                          <p:stCondLst>
                                            <p:cond delay="0"/>
                                          </p:stCondLst>
                                        </p:cTn>
                                        <p:tgtEl>
                                          <p:spTgt spid="333827">
                                            <p:txEl>
                                              <p:pRg st="0" end="0"/>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27" presetClass="entr" presetSubtype="0" fill="hold" nodeType="clickEffect">
                                  <p:stCondLst>
                                    <p:cond delay="0"/>
                                  </p:stCondLst>
                                  <p:iterate type="lt">
                                    <p:tmPct val="50000"/>
                                  </p:iterate>
                                  <p:childTnLst>
                                    <p:set>
                                      <p:cBhvr>
                                        <p:cTn id="23" dur="1" fill="hold">
                                          <p:stCondLst>
                                            <p:cond delay="0"/>
                                          </p:stCondLst>
                                        </p:cTn>
                                        <p:tgtEl>
                                          <p:spTgt spid="333827">
                                            <p:txEl>
                                              <p:pRg st="2" end="2"/>
                                            </p:txEl>
                                          </p:spTgt>
                                        </p:tgtEl>
                                        <p:attrNameLst>
                                          <p:attrName>style.visibility</p:attrName>
                                        </p:attrNameLst>
                                      </p:cBhvr>
                                      <p:to>
                                        <p:strVal val="visible"/>
                                      </p:to>
                                    </p:set>
                                    <p:anim calcmode="discrete" valueType="clr">
                                      <p:cBhvr override="childStyle">
                                        <p:cTn id="24" dur="80"/>
                                        <p:tgtEl>
                                          <p:spTgt spid="33382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333827">
                                            <p:txEl>
                                              <p:pRg st="2" end="2"/>
                                            </p:txEl>
                                          </p:spTgt>
                                        </p:tgtEl>
                                        <p:attrNameLst>
                                          <p:attrName>fillcolor</p:attrName>
                                        </p:attrNameLst>
                                      </p:cBhvr>
                                      <p:tavLst>
                                        <p:tav tm="0">
                                          <p:val>
                                            <p:clrVal>
                                              <a:schemeClr val="accent2"/>
                                            </p:clrVal>
                                          </p:val>
                                        </p:tav>
                                        <p:tav tm="50000">
                                          <p:val>
                                            <p:clrVal>
                                              <a:schemeClr val="hlink"/>
                                            </p:clrVal>
                                          </p:val>
                                        </p:tav>
                                      </p:tavLst>
                                    </p:anim>
                                    <p:set>
                                      <p:cBhvr>
                                        <p:cTn id="26" dur="80"/>
                                        <p:tgtEl>
                                          <p:spTgt spid="333827">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a:xfrm>
            <a:off x="1314450" y="171450"/>
            <a:ext cx="5484812" cy="914400"/>
          </a:xfrm>
        </p:spPr>
        <p:txBody>
          <a:bodyPr/>
          <a:lstStyle/>
          <a:p>
            <a:r>
              <a:rPr lang="en-US">
                <a:solidFill>
                  <a:srgbClr val="FF0000"/>
                </a:solidFill>
                <a:latin typeface="Times New Roman" pitchFamily="18" charset="0"/>
              </a:rPr>
              <a:t>Sai số hệ thống</a:t>
            </a:r>
          </a:p>
        </p:txBody>
      </p:sp>
      <p:sp>
        <p:nvSpPr>
          <p:cNvPr id="335875" name="Rectangle 3"/>
          <p:cNvSpPr>
            <a:spLocks noGrp="1" noChangeArrowheads="1"/>
          </p:cNvSpPr>
          <p:nvPr>
            <p:ph idx="1"/>
          </p:nvPr>
        </p:nvSpPr>
        <p:spPr>
          <a:xfrm>
            <a:off x="285750" y="954088"/>
            <a:ext cx="8229600" cy="5160962"/>
          </a:xfrm>
        </p:spPr>
        <p:txBody>
          <a:bodyPr>
            <a:normAutofit fontScale="92500"/>
          </a:bodyPr>
          <a:lstStyle/>
          <a:p>
            <a:pPr algn="just">
              <a:buFontTx/>
              <a:buNone/>
            </a:pPr>
            <a:r>
              <a:rPr lang="en-US" b="1">
                <a:solidFill>
                  <a:srgbClr val="0000FF"/>
                </a:solidFill>
                <a:latin typeface="Times New Roman" pitchFamily="18" charset="0"/>
              </a:rPr>
              <a:t>           Một số sai số xuất hiện trên từng chi tiết của cả loạt đều có giá trị không đổi hoặc thay đổi theo một quy luật nhất định. Những sai số này gọi là sai số hệ thống không đổi hoặc sai số hệ thống thay đổi.</a:t>
            </a:r>
          </a:p>
          <a:p>
            <a:pPr>
              <a:buFontTx/>
              <a:buNone/>
            </a:pPr>
            <a:endParaRPr lang="en-US" b="1">
              <a:solidFill>
                <a:srgbClr val="FF0000"/>
              </a:solidFill>
              <a:latin typeface="Times New Roman" pitchFamily="18" charset="0"/>
            </a:endParaRPr>
          </a:p>
          <a:p>
            <a:pPr>
              <a:buFontTx/>
              <a:buNone/>
            </a:pPr>
            <a:r>
              <a:rPr lang="en-US" b="1">
                <a:solidFill>
                  <a:srgbClr val="FF0000"/>
                </a:solidFill>
                <a:latin typeface="Times New Roman" pitchFamily="18" charset="0"/>
              </a:rPr>
              <a:t>           </a:t>
            </a:r>
            <a:r>
              <a:rPr lang="en-US" sz="3900">
                <a:solidFill>
                  <a:srgbClr val="FF0000"/>
                </a:solidFill>
                <a:latin typeface="Times New Roman" pitchFamily="18" charset="0"/>
              </a:rPr>
              <a:t>SAI SỐ NGẪU NHIÊN</a:t>
            </a:r>
            <a:endParaRPr lang="en-US">
              <a:solidFill>
                <a:srgbClr val="FF0000"/>
              </a:solidFill>
              <a:latin typeface="Times New Roman" pitchFamily="18" charset="0"/>
            </a:endParaRPr>
          </a:p>
          <a:p>
            <a:pPr algn="just">
              <a:buFontTx/>
              <a:buNone/>
            </a:pPr>
            <a:r>
              <a:rPr lang="en-US" b="1">
                <a:solidFill>
                  <a:srgbClr val="0000FF"/>
                </a:solidFill>
                <a:latin typeface="Times New Roman" pitchFamily="18" charset="0"/>
              </a:rPr>
              <a:t>           Một sai số mà giá trị của chúng xuất hiện trên mỗi chi tiết không theo một quy luật nào cả. Những sai số này gọi là sai số ngẫu nhiên.</a:t>
            </a:r>
          </a:p>
        </p:txBody>
      </p:sp>
      <p:sp>
        <p:nvSpPr>
          <p:cNvPr id="4" name="Date Placeholder 3"/>
          <p:cNvSpPr>
            <a:spLocks noGrp="1"/>
          </p:cNvSpPr>
          <p:nvPr>
            <p:ph type="dt" sz="half" idx="10"/>
          </p:nvPr>
        </p:nvSpPr>
        <p:spPr/>
        <p:txBody>
          <a:bodyPr/>
          <a:lstStyle/>
          <a:p>
            <a:pPr>
              <a:defRPr/>
            </a:pPr>
            <a:fld id="{71E14891-BF00-46AB-8AD2-CC6089EC7E79}" type="datetime1">
              <a:rPr lang="vi-VN"/>
              <a:pPr>
                <a:defRPr/>
              </a:pPr>
              <a:t>15/10/2018</a:t>
            </a:fld>
            <a:endParaRPr lang="en-US"/>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335874"/>
                                        </p:tgtEl>
                                        <p:attrNameLst>
                                          <p:attrName>style.visibility</p:attrName>
                                        </p:attrNameLst>
                                      </p:cBhvr>
                                      <p:to>
                                        <p:strVal val="visible"/>
                                      </p:to>
                                    </p:set>
                                    <p:anim calcmode="lin" valueType="num">
                                      <p:cBhvr>
                                        <p:cTn id="7" dur="1000" fill="hold"/>
                                        <p:tgtEl>
                                          <p:spTgt spid="335874"/>
                                        </p:tgtEl>
                                        <p:attrNameLst>
                                          <p:attrName>ppt_w</p:attrName>
                                        </p:attrNameLst>
                                      </p:cBhvr>
                                      <p:tavLst>
                                        <p:tav tm="0">
                                          <p:val>
                                            <p:fltVal val="0"/>
                                          </p:val>
                                        </p:tav>
                                        <p:tav tm="100000">
                                          <p:val>
                                            <p:strVal val="#ppt_w"/>
                                          </p:val>
                                        </p:tav>
                                      </p:tavLst>
                                    </p:anim>
                                    <p:anim calcmode="lin" valueType="num">
                                      <p:cBhvr>
                                        <p:cTn id="8" dur="1000" fill="hold"/>
                                        <p:tgtEl>
                                          <p:spTgt spid="335874"/>
                                        </p:tgtEl>
                                        <p:attrNameLst>
                                          <p:attrName>ppt_h</p:attrName>
                                        </p:attrNameLst>
                                      </p:cBhvr>
                                      <p:tavLst>
                                        <p:tav tm="0">
                                          <p:val>
                                            <p:fltVal val="0"/>
                                          </p:val>
                                        </p:tav>
                                        <p:tav tm="100000">
                                          <p:val>
                                            <p:strVal val="#ppt_h"/>
                                          </p:val>
                                        </p:tav>
                                      </p:tavLst>
                                    </p:anim>
                                    <p:anim calcmode="lin" valueType="num">
                                      <p:cBhvr>
                                        <p:cTn id="9" dur="1000" fill="hold"/>
                                        <p:tgtEl>
                                          <p:spTgt spid="335874"/>
                                        </p:tgtEl>
                                        <p:attrNameLst>
                                          <p:attrName>style.rotation</p:attrName>
                                        </p:attrNameLst>
                                      </p:cBhvr>
                                      <p:tavLst>
                                        <p:tav tm="0">
                                          <p:val>
                                            <p:fltVal val="90"/>
                                          </p:val>
                                        </p:tav>
                                        <p:tav tm="100000">
                                          <p:val>
                                            <p:fltVal val="0"/>
                                          </p:val>
                                        </p:tav>
                                      </p:tavLst>
                                    </p:anim>
                                    <p:animEffect transition="in" filter="fade">
                                      <p:cBhvr>
                                        <p:cTn id="10" dur="1000"/>
                                        <p:tgtEl>
                                          <p:spTgt spid="335874"/>
                                        </p:tgtEl>
                                      </p:cBhvr>
                                    </p:animEffect>
                                  </p:childTnLst>
                                </p:cTn>
                              </p:par>
                            </p:childTnLst>
                          </p:cTn>
                        </p:par>
                      </p:childTnLst>
                    </p:cTn>
                  </p:par>
                  <p:par>
                    <p:cTn id="11" fill="hold">
                      <p:stCondLst>
                        <p:cond delay="indefinite"/>
                      </p:stCondLst>
                      <p:childTnLst>
                        <p:par>
                          <p:cTn id="12" fill="hold">
                            <p:stCondLst>
                              <p:cond delay="0"/>
                            </p:stCondLst>
                            <p:childTnLst>
                              <p:par>
                                <p:cTn id="13" presetID="27" presetClass="entr" presetSubtype="0" fill="hold" nodeType="clickEffect">
                                  <p:stCondLst>
                                    <p:cond delay="0"/>
                                  </p:stCondLst>
                                  <p:iterate type="lt">
                                    <p:tmPct val="50000"/>
                                  </p:iterate>
                                  <p:childTnLst>
                                    <p:set>
                                      <p:cBhvr>
                                        <p:cTn id="14" dur="1" fill="hold">
                                          <p:stCondLst>
                                            <p:cond delay="0"/>
                                          </p:stCondLst>
                                        </p:cTn>
                                        <p:tgtEl>
                                          <p:spTgt spid="335875">
                                            <p:txEl>
                                              <p:pRg st="0" end="0"/>
                                            </p:txEl>
                                          </p:spTgt>
                                        </p:tgtEl>
                                        <p:attrNameLst>
                                          <p:attrName>style.visibility</p:attrName>
                                        </p:attrNameLst>
                                      </p:cBhvr>
                                      <p:to>
                                        <p:strVal val="visible"/>
                                      </p:to>
                                    </p:set>
                                    <p:anim calcmode="discrete" valueType="clr">
                                      <p:cBhvr override="childStyle">
                                        <p:cTn id="15" dur="80"/>
                                        <p:tgtEl>
                                          <p:spTgt spid="335875">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335875">
                                            <p:txEl>
                                              <p:pRg st="0" end="0"/>
                                            </p:txEl>
                                          </p:spTgt>
                                        </p:tgtEl>
                                        <p:attrNameLst>
                                          <p:attrName>fillcolor</p:attrName>
                                        </p:attrNameLst>
                                      </p:cBhvr>
                                      <p:tavLst>
                                        <p:tav tm="0">
                                          <p:val>
                                            <p:clrVal>
                                              <a:schemeClr val="accent2"/>
                                            </p:clrVal>
                                          </p:val>
                                        </p:tav>
                                        <p:tav tm="50000">
                                          <p:val>
                                            <p:clrVal>
                                              <a:schemeClr val="hlink"/>
                                            </p:clrVal>
                                          </p:val>
                                        </p:tav>
                                      </p:tavLst>
                                    </p:anim>
                                    <p:set>
                                      <p:cBhvr>
                                        <p:cTn id="17" dur="80"/>
                                        <p:tgtEl>
                                          <p:spTgt spid="335875">
                                            <p:txEl>
                                              <p:pRg st="0" end="0"/>
                                            </p:txEl>
                                          </p:spTgt>
                                        </p:tgtEl>
                                        <p:attrNameLst>
                                          <p:attrName>fill.type</p:attrName>
                                        </p:attrNameLst>
                                      </p:cBhvr>
                                      <p:to>
                                        <p:strVal val="solid"/>
                                      </p:to>
                                    </p:se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35875">
                                            <p:txEl>
                                              <p:pRg st="2" end="2"/>
                                            </p:txEl>
                                          </p:spTgt>
                                        </p:tgtEl>
                                        <p:attrNameLst>
                                          <p:attrName>style.visibility</p:attrName>
                                        </p:attrNameLst>
                                      </p:cBhvr>
                                      <p:to>
                                        <p:strVal val="visible"/>
                                      </p:to>
                                    </p:set>
                                    <p:anim by="(-#ppt_w*2)" calcmode="lin" valueType="num">
                                      <p:cBhvr rctx="PPT">
                                        <p:cTn id="22" dur="500" autoRev="1" fill="hold">
                                          <p:stCondLst>
                                            <p:cond delay="0"/>
                                          </p:stCondLst>
                                        </p:cTn>
                                        <p:tgtEl>
                                          <p:spTgt spid="335875">
                                            <p:txEl>
                                              <p:pRg st="2" end="2"/>
                                            </p:txEl>
                                          </p:spTgt>
                                        </p:tgtEl>
                                        <p:attrNameLst>
                                          <p:attrName>ppt_w</p:attrName>
                                        </p:attrNameLst>
                                      </p:cBhvr>
                                    </p:anim>
                                    <p:anim by="(#ppt_w*0.50)" calcmode="lin" valueType="num">
                                      <p:cBhvr>
                                        <p:cTn id="23" dur="500" decel="50000" autoRev="1" fill="hold">
                                          <p:stCondLst>
                                            <p:cond delay="0"/>
                                          </p:stCondLst>
                                        </p:cTn>
                                        <p:tgtEl>
                                          <p:spTgt spid="335875">
                                            <p:txEl>
                                              <p:pRg st="2" end="2"/>
                                            </p:txEl>
                                          </p:spTgt>
                                        </p:tgtEl>
                                        <p:attrNameLst>
                                          <p:attrName>ppt_x</p:attrName>
                                        </p:attrNameLst>
                                      </p:cBhvr>
                                    </p:anim>
                                    <p:anim from="(-#ppt_h/2)" to="(#ppt_y)" calcmode="lin" valueType="num">
                                      <p:cBhvr>
                                        <p:cTn id="24" dur="1000" fill="hold">
                                          <p:stCondLst>
                                            <p:cond delay="0"/>
                                          </p:stCondLst>
                                        </p:cTn>
                                        <p:tgtEl>
                                          <p:spTgt spid="335875">
                                            <p:txEl>
                                              <p:pRg st="2" end="2"/>
                                            </p:txEl>
                                          </p:spTgt>
                                        </p:tgtEl>
                                        <p:attrNameLst>
                                          <p:attrName>ppt_y</p:attrName>
                                        </p:attrNameLst>
                                      </p:cBhvr>
                                    </p:anim>
                                    <p:animRot by="21600000">
                                      <p:cBhvr>
                                        <p:cTn id="25" dur="1000" fill="hold">
                                          <p:stCondLst>
                                            <p:cond delay="0"/>
                                          </p:stCondLst>
                                        </p:cTn>
                                        <p:tgtEl>
                                          <p:spTgt spid="335875">
                                            <p:txEl>
                                              <p:pRg st="2" end="2"/>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335875">
                                            <p:txEl>
                                              <p:pRg st="3" end="3"/>
                                            </p:txEl>
                                          </p:spTgt>
                                        </p:tgtEl>
                                        <p:attrNameLst>
                                          <p:attrName>style.visibility</p:attrName>
                                        </p:attrNameLst>
                                      </p:cBhvr>
                                      <p:to>
                                        <p:strVal val="visible"/>
                                      </p:to>
                                    </p:set>
                                    <p:anim calcmode="lin" valueType="num">
                                      <p:cBhvr>
                                        <p:cTn id="30" dur="500" fill="hold"/>
                                        <p:tgtEl>
                                          <p:spTgt spid="335875">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335875">
                                            <p:txEl>
                                              <p:pRg st="3" end="3"/>
                                            </p:txEl>
                                          </p:spTgt>
                                        </p:tgtEl>
                                        <p:attrNameLst>
                                          <p:attrName>ppt_y</p:attrName>
                                        </p:attrNameLst>
                                      </p:cBhvr>
                                      <p:tavLst>
                                        <p:tav tm="0">
                                          <p:val>
                                            <p:strVal val="#ppt_y"/>
                                          </p:val>
                                        </p:tav>
                                        <p:tav tm="100000">
                                          <p:val>
                                            <p:strVal val="#ppt_y"/>
                                          </p:val>
                                        </p:tav>
                                      </p:tavLst>
                                    </p:anim>
                                    <p:anim calcmode="lin" valueType="num">
                                      <p:cBhvr>
                                        <p:cTn id="32" dur="500" fill="hold"/>
                                        <p:tgtEl>
                                          <p:spTgt spid="335875">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335875">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33587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7" name="Rectangle 3"/>
          <p:cNvSpPr>
            <a:spLocks noGrp="1" noChangeArrowheads="1"/>
          </p:cNvSpPr>
          <p:nvPr>
            <p:ph idx="1"/>
          </p:nvPr>
        </p:nvSpPr>
        <p:spPr>
          <a:xfrm>
            <a:off x="114300" y="-57150"/>
            <a:ext cx="8915400" cy="4251325"/>
          </a:xfrm>
        </p:spPr>
        <p:txBody>
          <a:bodyPr>
            <a:normAutofit/>
          </a:bodyPr>
          <a:lstStyle/>
          <a:p>
            <a:pPr algn="ctr">
              <a:buClr>
                <a:srgbClr val="57B947"/>
              </a:buClr>
              <a:buFont typeface="Wingdings" pitchFamily="2" charset="2"/>
              <a:buNone/>
            </a:pPr>
            <a:r>
              <a:rPr lang="en-US" sz="2800">
                <a:solidFill>
                  <a:srgbClr val="FF0000"/>
                </a:solidFill>
                <a:latin typeface="Times New Roman" pitchFamily="18" charset="0"/>
              </a:rPr>
              <a:t>Các nguyên nhân sinh ra sai số hệ thống không đổi </a:t>
            </a:r>
          </a:p>
          <a:p>
            <a:pPr lvl="1">
              <a:buClr>
                <a:srgbClr val="FF7C80"/>
              </a:buClr>
              <a:buFont typeface="Wingdings" pitchFamily="2" charset="2"/>
              <a:buChar char="Ø"/>
            </a:pPr>
            <a:r>
              <a:rPr lang="en-US">
                <a:solidFill>
                  <a:srgbClr val="0000FF"/>
                </a:solidFill>
                <a:latin typeface="Times New Roman" pitchFamily="18" charset="0"/>
              </a:rPr>
              <a:t>Sai số lý thuyết của phương pháp cắt.</a:t>
            </a:r>
          </a:p>
          <a:p>
            <a:pPr lvl="1">
              <a:buClr>
                <a:srgbClr val="FF7C80"/>
              </a:buClr>
              <a:buFont typeface="Wingdings" pitchFamily="2" charset="2"/>
              <a:buChar char="Ø"/>
            </a:pPr>
            <a:r>
              <a:rPr lang="en-US">
                <a:solidFill>
                  <a:srgbClr val="0000FF"/>
                </a:solidFill>
                <a:latin typeface="Times New Roman" pitchFamily="18" charset="0"/>
              </a:rPr>
              <a:t>Sai số chế tạo máy, đồ gá, dao cắt.</a:t>
            </a:r>
            <a:endParaRPr lang="en-US" sz="2800">
              <a:solidFill>
                <a:srgbClr val="FF0000"/>
              </a:solidFill>
              <a:latin typeface="Times New Roman" pitchFamily="18" charset="0"/>
            </a:endParaRPr>
          </a:p>
          <a:p>
            <a:pPr algn="ctr">
              <a:buClr>
                <a:srgbClr val="57B947"/>
              </a:buClr>
              <a:buFont typeface="Wingdings" pitchFamily="2" charset="2"/>
              <a:buNone/>
            </a:pPr>
            <a:r>
              <a:rPr lang="en-US" sz="2800">
                <a:solidFill>
                  <a:srgbClr val="FF0000"/>
                </a:solidFill>
                <a:latin typeface="Times New Roman" pitchFamily="18" charset="0"/>
              </a:rPr>
              <a:t>Các nguyên nhân sinh ra sai số hệ thống thay đổi</a:t>
            </a:r>
          </a:p>
          <a:p>
            <a:pPr lvl="1">
              <a:buClr>
                <a:srgbClr val="FF7C80"/>
              </a:buClr>
              <a:buFont typeface="Wingdings" pitchFamily="2" charset="2"/>
              <a:buChar char="Ø"/>
            </a:pPr>
            <a:r>
              <a:rPr lang="en-US">
                <a:solidFill>
                  <a:srgbClr val="0000FF"/>
                </a:solidFill>
                <a:latin typeface="Times New Roman" pitchFamily="18" charset="0"/>
              </a:rPr>
              <a:t>Dụng cụ cắt bị mòn theo thời gian.</a:t>
            </a:r>
          </a:p>
          <a:p>
            <a:pPr lvl="1">
              <a:buClr>
                <a:srgbClr val="FF7C80"/>
              </a:buClr>
              <a:buFont typeface="Wingdings" pitchFamily="2" charset="2"/>
              <a:buChar char="Ø"/>
            </a:pPr>
            <a:r>
              <a:rPr lang="en-US">
                <a:solidFill>
                  <a:srgbClr val="0000FF"/>
                </a:solidFill>
                <a:latin typeface="Times New Roman" pitchFamily="18" charset="0"/>
              </a:rPr>
              <a:t>Biến dạng vì nhiệt của máy, dao, đồ gá </a:t>
            </a:r>
          </a:p>
        </p:txBody>
      </p:sp>
      <p:sp>
        <p:nvSpPr>
          <p:cNvPr id="3" name="Date Placeholder 3"/>
          <p:cNvSpPr>
            <a:spLocks noGrp="1"/>
          </p:cNvSpPr>
          <p:nvPr>
            <p:ph type="dt" sz="half" idx="10"/>
          </p:nvPr>
        </p:nvSpPr>
        <p:spPr/>
        <p:txBody>
          <a:bodyPr/>
          <a:lstStyle/>
          <a:p>
            <a:pPr>
              <a:defRPr/>
            </a:pPr>
            <a:fld id="{A2B5C13A-0B45-4023-B32F-695AF3ABFF06}" type="datetime1">
              <a:rPr lang="vi-VN"/>
              <a:pPr>
                <a:defRPr/>
              </a:pPr>
              <a:t>15/10/2018</a:t>
            </a:fld>
            <a:endParaRPr lang="en-US"/>
          </a:p>
        </p:txBody>
      </p:sp>
      <p:pic>
        <p:nvPicPr>
          <p:cNvPr id="14337" name="Picture 1"/>
          <p:cNvPicPr>
            <a:picLocks noChangeAspect="1" noChangeArrowheads="1"/>
          </p:cNvPicPr>
          <p:nvPr/>
        </p:nvPicPr>
        <p:blipFill>
          <a:blip r:embed="rId2"/>
          <a:srcRect/>
          <a:stretch>
            <a:fillRect/>
          </a:stretch>
        </p:blipFill>
        <p:spPr bwMode="auto">
          <a:xfrm>
            <a:off x="78983" y="3257550"/>
            <a:ext cx="9000055" cy="3457575"/>
          </a:xfrm>
          <a:prstGeom prst="rect">
            <a:avLst/>
          </a:prstGeom>
          <a:noFill/>
          <a:ln w="9525">
            <a:noFill/>
            <a:miter lim="800000"/>
            <a:headEnd/>
            <a:tailEnd/>
          </a:ln>
          <a:effectLst/>
        </p:spPr>
      </p:pic>
    </p:spTree>
  </p:cSld>
  <p:clrMapOvr>
    <a:masterClrMapping/>
  </p:clrMapOvr>
  <p:transition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87747">
                                            <p:txEl>
                                              <p:pRg st="0" end="0"/>
                                            </p:txEl>
                                          </p:spTgt>
                                        </p:tgtEl>
                                        <p:attrNameLst>
                                          <p:attrName>style.visibility</p:attrName>
                                        </p:attrNameLst>
                                      </p:cBhvr>
                                      <p:to>
                                        <p:strVal val="visible"/>
                                      </p:to>
                                    </p:set>
                                    <p:anim calcmode="lin" valueType="num">
                                      <p:cBhvr additive="base">
                                        <p:cTn id="7" dur="500" fill="hold"/>
                                        <p:tgtEl>
                                          <p:spTgt spid="28774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7747">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1000"/>
                                  </p:stCondLst>
                                  <p:childTnLst>
                                    <p:set>
                                      <p:cBhvr>
                                        <p:cTn id="11" dur="1" fill="hold">
                                          <p:stCondLst>
                                            <p:cond delay="0"/>
                                          </p:stCondLst>
                                        </p:cTn>
                                        <p:tgtEl>
                                          <p:spTgt spid="287747">
                                            <p:txEl>
                                              <p:pRg st="1" end="1"/>
                                            </p:txEl>
                                          </p:spTgt>
                                        </p:tgtEl>
                                        <p:attrNameLst>
                                          <p:attrName>style.visibility</p:attrName>
                                        </p:attrNameLst>
                                      </p:cBhvr>
                                      <p:to>
                                        <p:strVal val="visible"/>
                                      </p:to>
                                    </p:set>
                                    <p:anim calcmode="lin" valueType="num">
                                      <p:cBhvr additive="base">
                                        <p:cTn id="12" dur="500" fill="hold"/>
                                        <p:tgtEl>
                                          <p:spTgt spid="287747">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87747">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4" fill="hold" grpId="0" nodeType="afterEffect">
                                  <p:stCondLst>
                                    <p:cond delay="1000"/>
                                  </p:stCondLst>
                                  <p:childTnLst>
                                    <p:set>
                                      <p:cBhvr>
                                        <p:cTn id="16" dur="1" fill="hold">
                                          <p:stCondLst>
                                            <p:cond delay="0"/>
                                          </p:stCondLst>
                                        </p:cTn>
                                        <p:tgtEl>
                                          <p:spTgt spid="287747">
                                            <p:txEl>
                                              <p:pRg st="2" end="2"/>
                                            </p:txEl>
                                          </p:spTgt>
                                        </p:tgtEl>
                                        <p:attrNameLst>
                                          <p:attrName>style.visibility</p:attrName>
                                        </p:attrNameLst>
                                      </p:cBhvr>
                                      <p:to>
                                        <p:strVal val="visible"/>
                                      </p:to>
                                    </p:set>
                                    <p:anim calcmode="lin" valueType="num">
                                      <p:cBhvr additive="base">
                                        <p:cTn id="17" dur="500" fill="hold"/>
                                        <p:tgtEl>
                                          <p:spTgt spid="28774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87747">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3500"/>
                            </p:stCondLst>
                            <p:childTnLst>
                              <p:par>
                                <p:cTn id="20" presetID="2" presetClass="entr" presetSubtype="4" fill="hold" grpId="0" nodeType="afterEffect">
                                  <p:stCondLst>
                                    <p:cond delay="1000"/>
                                  </p:stCondLst>
                                  <p:childTnLst>
                                    <p:set>
                                      <p:cBhvr>
                                        <p:cTn id="21" dur="1" fill="hold">
                                          <p:stCondLst>
                                            <p:cond delay="0"/>
                                          </p:stCondLst>
                                        </p:cTn>
                                        <p:tgtEl>
                                          <p:spTgt spid="287747">
                                            <p:txEl>
                                              <p:pRg st="3" end="3"/>
                                            </p:txEl>
                                          </p:spTgt>
                                        </p:tgtEl>
                                        <p:attrNameLst>
                                          <p:attrName>style.visibility</p:attrName>
                                        </p:attrNameLst>
                                      </p:cBhvr>
                                      <p:to>
                                        <p:strVal val="visible"/>
                                      </p:to>
                                    </p:set>
                                    <p:anim calcmode="lin" valueType="num">
                                      <p:cBhvr additive="base">
                                        <p:cTn id="22" dur="500" fill="hold"/>
                                        <p:tgtEl>
                                          <p:spTgt spid="287747">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287747">
                                            <p:txEl>
                                              <p:pRg st="3" end="3"/>
                                            </p:txEl>
                                          </p:spTgt>
                                        </p:tgtEl>
                                        <p:attrNameLst>
                                          <p:attrName>ppt_y</p:attrName>
                                        </p:attrNameLst>
                                      </p:cBhvr>
                                      <p:tavLst>
                                        <p:tav tm="0">
                                          <p:val>
                                            <p:strVal val="1+#ppt_h/2"/>
                                          </p:val>
                                        </p:tav>
                                        <p:tav tm="100000">
                                          <p:val>
                                            <p:strVal val="#ppt_y"/>
                                          </p:val>
                                        </p:tav>
                                      </p:tavLst>
                                    </p:anim>
                                  </p:childTnLst>
                                </p:cTn>
                              </p:par>
                            </p:childTnLst>
                          </p:cTn>
                        </p:par>
                        <p:par>
                          <p:cTn id="24" fill="hold">
                            <p:stCondLst>
                              <p:cond delay="5000"/>
                            </p:stCondLst>
                            <p:childTnLst>
                              <p:par>
                                <p:cTn id="25" presetID="2" presetClass="entr" presetSubtype="4" fill="hold" grpId="0" nodeType="afterEffect">
                                  <p:stCondLst>
                                    <p:cond delay="1000"/>
                                  </p:stCondLst>
                                  <p:childTnLst>
                                    <p:set>
                                      <p:cBhvr>
                                        <p:cTn id="26" dur="1" fill="hold">
                                          <p:stCondLst>
                                            <p:cond delay="0"/>
                                          </p:stCondLst>
                                        </p:cTn>
                                        <p:tgtEl>
                                          <p:spTgt spid="287747">
                                            <p:txEl>
                                              <p:pRg st="4" end="4"/>
                                            </p:txEl>
                                          </p:spTgt>
                                        </p:tgtEl>
                                        <p:attrNameLst>
                                          <p:attrName>style.visibility</p:attrName>
                                        </p:attrNameLst>
                                      </p:cBhvr>
                                      <p:to>
                                        <p:strVal val="visible"/>
                                      </p:to>
                                    </p:set>
                                    <p:anim calcmode="lin" valueType="num">
                                      <p:cBhvr additive="base">
                                        <p:cTn id="27" dur="500" fill="hold"/>
                                        <p:tgtEl>
                                          <p:spTgt spid="287747">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87747">
                                            <p:txEl>
                                              <p:pRg st="4" end="4"/>
                                            </p:txEl>
                                          </p:spTgt>
                                        </p:tgtEl>
                                        <p:attrNameLst>
                                          <p:attrName>ppt_y</p:attrName>
                                        </p:attrNameLst>
                                      </p:cBhvr>
                                      <p:tavLst>
                                        <p:tav tm="0">
                                          <p:val>
                                            <p:strVal val="1+#ppt_h/2"/>
                                          </p:val>
                                        </p:tav>
                                        <p:tav tm="100000">
                                          <p:val>
                                            <p:strVal val="#ppt_y"/>
                                          </p:val>
                                        </p:tav>
                                      </p:tavLst>
                                    </p:anim>
                                  </p:childTnLst>
                                </p:cTn>
                              </p:par>
                            </p:childTnLst>
                          </p:cTn>
                        </p:par>
                        <p:par>
                          <p:cTn id="29" fill="hold">
                            <p:stCondLst>
                              <p:cond delay="6500"/>
                            </p:stCondLst>
                            <p:childTnLst>
                              <p:par>
                                <p:cTn id="30" presetID="2" presetClass="entr" presetSubtype="4" fill="hold" grpId="0" nodeType="afterEffect">
                                  <p:stCondLst>
                                    <p:cond delay="1000"/>
                                  </p:stCondLst>
                                  <p:childTnLst>
                                    <p:set>
                                      <p:cBhvr>
                                        <p:cTn id="31" dur="1" fill="hold">
                                          <p:stCondLst>
                                            <p:cond delay="0"/>
                                          </p:stCondLst>
                                        </p:cTn>
                                        <p:tgtEl>
                                          <p:spTgt spid="287747">
                                            <p:txEl>
                                              <p:pRg st="5" end="5"/>
                                            </p:txEl>
                                          </p:spTgt>
                                        </p:tgtEl>
                                        <p:attrNameLst>
                                          <p:attrName>style.visibility</p:attrName>
                                        </p:attrNameLst>
                                      </p:cBhvr>
                                      <p:to>
                                        <p:strVal val="visible"/>
                                      </p:to>
                                    </p:set>
                                    <p:anim calcmode="lin" valueType="num">
                                      <p:cBhvr additive="base">
                                        <p:cTn id="32" dur="500" fill="hold"/>
                                        <p:tgtEl>
                                          <p:spTgt spid="287747">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28774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74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2"/>
          <p:cNvSpPr>
            <a:spLocks noGrp="1" noChangeArrowheads="1"/>
          </p:cNvSpPr>
          <p:nvPr>
            <p:ph type="title"/>
          </p:nvPr>
        </p:nvSpPr>
        <p:spPr>
          <a:xfrm>
            <a:off x="423863" y="203200"/>
            <a:ext cx="8469312" cy="1063625"/>
          </a:xfrm>
        </p:spPr>
        <p:txBody>
          <a:bodyPr>
            <a:normAutofit fontScale="90000"/>
          </a:bodyPr>
          <a:lstStyle/>
          <a:p>
            <a:r>
              <a:rPr lang="en-US">
                <a:solidFill>
                  <a:srgbClr val="FF0000"/>
                </a:solidFill>
                <a:latin typeface="Times New Roman" pitchFamily="18" charset="0"/>
              </a:rPr>
              <a:t>Nguyên nhân sinh ra sai số ngẫu nhiên</a:t>
            </a:r>
          </a:p>
        </p:txBody>
      </p:sp>
      <p:sp>
        <p:nvSpPr>
          <p:cNvPr id="288771" name="Rectangle 3"/>
          <p:cNvSpPr>
            <a:spLocks noGrp="1" noChangeArrowheads="1"/>
          </p:cNvSpPr>
          <p:nvPr>
            <p:ph idx="1"/>
          </p:nvPr>
        </p:nvSpPr>
        <p:spPr>
          <a:xfrm>
            <a:off x="593725" y="1412875"/>
            <a:ext cx="7978775" cy="4781550"/>
          </a:xfrm>
        </p:spPr>
        <p:txBody>
          <a:bodyPr/>
          <a:lstStyle/>
          <a:p>
            <a:pPr>
              <a:buClr>
                <a:srgbClr val="57B947"/>
              </a:buClr>
              <a:buFont typeface="Wingdings" pitchFamily="2" charset="2"/>
              <a:buChar char="Ø"/>
            </a:pPr>
            <a:r>
              <a:rPr lang="en-US" b="1">
                <a:solidFill>
                  <a:srgbClr val="0000FF"/>
                </a:solidFill>
                <a:latin typeface="Times New Roman" pitchFamily="18" charset="0"/>
              </a:rPr>
              <a:t>Độ cứng vật liệu gia công không đồng đều.</a:t>
            </a:r>
          </a:p>
          <a:p>
            <a:pPr>
              <a:buClr>
                <a:srgbClr val="57B947"/>
              </a:buClr>
              <a:buFont typeface="Wingdings" pitchFamily="2" charset="2"/>
              <a:buChar char="Ø"/>
            </a:pPr>
            <a:r>
              <a:rPr lang="en-US" b="1">
                <a:solidFill>
                  <a:srgbClr val="0000FF"/>
                </a:solidFill>
                <a:latin typeface="Times New Roman" pitchFamily="18" charset="0"/>
              </a:rPr>
              <a:t>Lượng dư gia công không đều.</a:t>
            </a:r>
          </a:p>
          <a:p>
            <a:pPr>
              <a:buClr>
                <a:srgbClr val="57B947"/>
              </a:buClr>
              <a:buFont typeface="Wingdings" pitchFamily="2" charset="2"/>
              <a:buChar char="Ø"/>
            </a:pPr>
            <a:r>
              <a:rPr lang="en-US" b="1">
                <a:solidFill>
                  <a:srgbClr val="0000FF"/>
                </a:solidFill>
                <a:latin typeface="Times New Roman" pitchFamily="18" charset="0"/>
              </a:rPr>
              <a:t>Do sai số gá đặt.</a:t>
            </a:r>
          </a:p>
          <a:p>
            <a:pPr>
              <a:buClr>
                <a:srgbClr val="57B947"/>
              </a:buClr>
              <a:buFont typeface="Wingdings" pitchFamily="2" charset="2"/>
              <a:buChar char="Ø"/>
            </a:pPr>
            <a:r>
              <a:rPr lang="en-US" b="1">
                <a:solidFill>
                  <a:srgbClr val="0000FF"/>
                </a:solidFill>
                <a:latin typeface="Times New Roman" pitchFamily="18" charset="0"/>
              </a:rPr>
              <a:t>Do gá dao nhiều lần.</a:t>
            </a:r>
          </a:p>
          <a:p>
            <a:pPr>
              <a:buClr>
                <a:srgbClr val="57B947"/>
              </a:buClr>
              <a:buFont typeface="Wingdings" pitchFamily="2" charset="2"/>
              <a:buChar char="Ø"/>
            </a:pPr>
            <a:r>
              <a:rPr lang="en-US" b="1">
                <a:solidFill>
                  <a:srgbClr val="0000FF"/>
                </a:solidFill>
                <a:latin typeface="Times New Roman" pitchFamily="18" charset="0"/>
              </a:rPr>
              <a:t>Do mài dao nhiều lần.</a:t>
            </a:r>
          </a:p>
          <a:p>
            <a:pPr>
              <a:buClr>
                <a:srgbClr val="57B947"/>
              </a:buClr>
              <a:buFont typeface="Wingdings" pitchFamily="2" charset="2"/>
              <a:buChar char="Ø"/>
            </a:pPr>
            <a:r>
              <a:rPr lang="en-US" b="1">
                <a:solidFill>
                  <a:srgbClr val="0000FF"/>
                </a:solidFill>
                <a:latin typeface="Times New Roman" pitchFamily="18" charset="0"/>
              </a:rPr>
              <a:t>Do thay đổi nhiều máy để gia công một loạt chi tiết.</a:t>
            </a:r>
          </a:p>
          <a:p>
            <a:pPr>
              <a:buClr>
                <a:srgbClr val="57B947"/>
              </a:buClr>
              <a:buFont typeface="Wingdings" pitchFamily="2" charset="2"/>
              <a:buChar char="Ø"/>
            </a:pPr>
            <a:r>
              <a:rPr lang="en-US" b="1">
                <a:solidFill>
                  <a:srgbClr val="0000FF"/>
                </a:solidFill>
                <a:latin typeface="Times New Roman" pitchFamily="18" charset="0"/>
              </a:rPr>
              <a:t>Do dao động nhiệt của chế độ cắt gọt.</a:t>
            </a:r>
          </a:p>
        </p:txBody>
      </p:sp>
      <p:sp>
        <p:nvSpPr>
          <p:cNvPr id="4" name="Date Placeholder 3"/>
          <p:cNvSpPr>
            <a:spLocks noGrp="1"/>
          </p:cNvSpPr>
          <p:nvPr>
            <p:ph type="dt" sz="half" idx="10"/>
          </p:nvPr>
        </p:nvSpPr>
        <p:spPr/>
        <p:txBody>
          <a:bodyPr/>
          <a:lstStyle/>
          <a:p>
            <a:pPr>
              <a:defRPr/>
            </a:pPr>
            <a:fld id="{2D4B1B85-2C04-49B2-9774-76DD89CCD04D}"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88770"/>
                                        </p:tgtEl>
                                        <p:attrNameLst>
                                          <p:attrName>style.visibility</p:attrName>
                                        </p:attrNameLst>
                                      </p:cBhvr>
                                      <p:to>
                                        <p:strVal val="visible"/>
                                      </p:to>
                                    </p:set>
                                    <p:animEffect transition="in" filter="checkerboard(across)">
                                      <p:cBhvr>
                                        <p:cTn id="7" dur="500"/>
                                        <p:tgtEl>
                                          <p:spTgt spid="288770"/>
                                        </p:tgtEl>
                                      </p:cBhvr>
                                    </p:animEffect>
                                  </p:childTnLst>
                                </p:cTn>
                              </p:par>
                            </p:childTnLst>
                          </p:cTn>
                        </p:par>
                        <p:par>
                          <p:cTn id="8" fill="hold">
                            <p:stCondLst>
                              <p:cond delay="500"/>
                            </p:stCondLst>
                            <p:childTnLst>
                              <p:par>
                                <p:cTn id="9" presetID="53" presetClass="entr" presetSubtype="0" fill="hold" grpId="0" nodeType="afterEffect">
                                  <p:stCondLst>
                                    <p:cond delay="500"/>
                                  </p:stCondLst>
                                  <p:childTnLst>
                                    <p:set>
                                      <p:cBhvr>
                                        <p:cTn id="10" dur="1" fill="hold">
                                          <p:stCondLst>
                                            <p:cond delay="0"/>
                                          </p:stCondLst>
                                        </p:cTn>
                                        <p:tgtEl>
                                          <p:spTgt spid="288771">
                                            <p:txEl>
                                              <p:pRg st="0" end="0"/>
                                            </p:txEl>
                                          </p:spTgt>
                                        </p:tgtEl>
                                        <p:attrNameLst>
                                          <p:attrName>style.visibility</p:attrName>
                                        </p:attrNameLst>
                                      </p:cBhvr>
                                      <p:to>
                                        <p:strVal val="visible"/>
                                      </p:to>
                                    </p:set>
                                    <p:anim calcmode="lin" valueType="num">
                                      <p:cBhvr>
                                        <p:cTn id="11" dur="500" fill="hold"/>
                                        <p:tgtEl>
                                          <p:spTgt spid="288771">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288771">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288771">
                                            <p:txEl>
                                              <p:pRg st="0" end="0"/>
                                            </p:txEl>
                                          </p:spTgt>
                                        </p:tgtEl>
                                      </p:cBhvr>
                                    </p:animEffect>
                                  </p:childTnLst>
                                </p:cTn>
                              </p:par>
                            </p:childTnLst>
                          </p:cTn>
                        </p:par>
                        <p:par>
                          <p:cTn id="14" fill="hold">
                            <p:stCondLst>
                              <p:cond delay="1500"/>
                            </p:stCondLst>
                            <p:childTnLst>
                              <p:par>
                                <p:cTn id="15" presetID="53" presetClass="entr" presetSubtype="0" fill="hold" grpId="0" nodeType="afterEffect">
                                  <p:stCondLst>
                                    <p:cond delay="500"/>
                                  </p:stCondLst>
                                  <p:childTnLst>
                                    <p:set>
                                      <p:cBhvr>
                                        <p:cTn id="16" dur="1" fill="hold">
                                          <p:stCondLst>
                                            <p:cond delay="0"/>
                                          </p:stCondLst>
                                        </p:cTn>
                                        <p:tgtEl>
                                          <p:spTgt spid="288771">
                                            <p:txEl>
                                              <p:pRg st="1" end="1"/>
                                            </p:txEl>
                                          </p:spTgt>
                                        </p:tgtEl>
                                        <p:attrNameLst>
                                          <p:attrName>style.visibility</p:attrName>
                                        </p:attrNameLst>
                                      </p:cBhvr>
                                      <p:to>
                                        <p:strVal val="visible"/>
                                      </p:to>
                                    </p:set>
                                    <p:anim calcmode="lin" valueType="num">
                                      <p:cBhvr>
                                        <p:cTn id="17" dur="500" fill="hold"/>
                                        <p:tgtEl>
                                          <p:spTgt spid="288771">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288771">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288771">
                                            <p:txEl>
                                              <p:pRg st="1" end="1"/>
                                            </p:txEl>
                                          </p:spTgt>
                                        </p:tgtEl>
                                      </p:cBhvr>
                                    </p:animEffect>
                                  </p:childTnLst>
                                </p:cTn>
                              </p:par>
                            </p:childTnLst>
                          </p:cTn>
                        </p:par>
                        <p:par>
                          <p:cTn id="20" fill="hold">
                            <p:stCondLst>
                              <p:cond delay="2500"/>
                            </p:stCondLst>
                            <p:childTnLst>
                              <p:par>
                                <p:cTn id="21" presetID="53" presetClass="entr" presetSubtype="0" fill="hold" grpId="0" nodeType="afterEffect">
                                  <p:stCondLst>
                                    <p:cond delay="500"/>
                                  </p:stCondLst>
                                  <p:childTnLst>
                                    <p:set>
                                      <p:cBhvr>
                                        <p:cTn id="22" dur="1" fill="hold">
                                          <p:stCondLst>
                                            <p:cond delay="0"/>
                                          </p:stCondLst>
                                        </p:cTn>
                                        <p:tgtEl>
                                          <p:spTgt spid="288771">
                                            <p:txEl>
                                              <p:pRg st="2" end="2"/>
                                            </p:txEl>
                                          </p:spTgt>
                                        </p:tgtEl>
                                        <p:attrNameLst>
                                          <p:attrName>style.visibility</p:attrName>
                                        </p:attrNameLst>
                                      </p:cBhvr>
                                      <p:to>
                                        <p:strVal val="visible"/>
                                      </p:to>
                                    </p:set>
                                    <p:anim calcmode="lin" valueType="num">
                                      <p:cBhvr>
                                        <p:cTn id="23" dur="500" fill="hold"/>
                                        <p:tgtEl>
                                          <p:spTgt spid="288771">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288771">
                                            <p:txEl>
                                              <p:pRg st="2" end="2"/>
                                            </p:txEl>
                                          </p:spTgt>
                                        </p:tgtEl>
                                        <p:attrNameLst>
                                          <p:attrName>ppt_h</p:attrName>
                                        </p:attrNameLst>
                                      </p:cBhvr>
                                      <p:tavLst>
                                        <p:tav tm="0">
                                          <p:val>
                                            <p:fltVal val="0"/>
                                          </p:val>
                                        </p:tav>
                                        <p:tav tm="100000">
                                          <p:val>
                                            <p:strVal val="#ppt_h"/>
                                          </p:val>
                                        </p:tav>
                                      </p:tavLst>
                                    </p:anim>
                                    <p:animEffect transition="in" filter="fade">
                                      <p:cBhvr>
                                        <p:cTn id="25" dur="500"/>
                                        <p:tgtEl>
                                          <p:spTgt spid="288771">
                                            <p:txEl>
                                              <p:pRg st="2" end="2"/>
                                            </p:txEl>
                                          </p:spTgt>
                                        </p:tgtEl>
                                      </p:cBhvr>
                                    </p:animEffect>
                                  </p:childTnLst>
                                </p:cTn>
                              </p:par>
                            </p:childTnLst>
                          </p:cTn>
                        </p:par>
                        <p:par>
                          <p:cTn id="26" fill="hold">
                            <p:stCondLst>
                              <p:cond delay="3500"/>
                            </p:stCondLst>
                            <p:childTnLst>
                              <p:par>
                                <p:cTn id="27" presetID="53" presetClass="entr" presetSubtype="0" fill="hold" grpId="0" nodeType="afterEffect">
                                  <p:stCondLst>
                                    <p:cond delay="500"/>
                                  </p:stCondLst>
                                  <p:childTnLst>
                                    <p:set>
                                      <p:cBhvr>
                                        <p:cTn id="28" dur="1" fill="hold">
                                          <p:stCondLst>
                                            <p:cond delay="0"/>
                                          </p:stCondLst>
                                        </p:cTn>
                                        <p:tgtEl>
                                          <p:spTgt spid="288771">
                                            <p:txEl>
                                              <p:pRg st="3" end="3"/>
                                            </p:txEl>
                                          </p:spTgt>
                                        </p:tgtEl>
                                        <p:attrNameLst>
                                          <p:attrName>style.visibility</p:attrName>
                                        </p:attrNameLst>
                                      </p:cBhvr>
                                      <p:to>
                                        <p:strVal val="visible"/>
                                      </p:to>
                                    </p:set>
                                    <p:anim calcmode="lin" valueType="num">
                                      <p:cBhvr>
                                        <p:cTn id="29" dur="500" fill="hold"/>
                                        <p:tgtEl>
                                          <p:spTgt spid="288771">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288771">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288771">
                                            <p:txEl>
                                              <p:pRg st="3" end="3"/>
                                            </p:txEl>
                                          </p:spTgt>
                                        </p:tgtEl>
                                      </p:cBhvr>
                                    </p:animEffect>
                                  </p:childTnLst>
                                </p:cTn>
                              </p:par>
                            </p:childTnLst>
                          </p:cTn>
                        </p:par>
                        <p:par>
                          <p:cTn id="32" fill="hold">
                            <p:stCondLst>
                              <p:cond delay="4500"/>
                            </p:stCondLst>
                            <p:childTnLst>
                              <p:par>
                                <p:cTn id="33" presetID="53" presetClass="entr" presetSubtype="0" fill="hold" grpId="0" nodeType="afterEffect">
                                  <p:stCondLst>
                                    <p:cond delay="500"/>
                                  </p:stCondLst>
                                  <p:childTnLst>
                                    <p:set>
                                      <p:cBhvr>
                                        <p:cTn id="34" dur="1" fill="hold">
                                          <p:stCondLst>
                                            <p:cond delay="0"/>
                                          </p:stCondLst>
                                        </p:cTn>
                                        <p:tgtEl>
                                          <p:spTgt spid="288771">
                                            <p:txEl>
                                              <p:pRg st="4" end="4"/>
                                            </p:txEl>
                                          </p:spTgt>
                                        </p:tgtEl>
                                        <p:attrNameLst>
                                          <p:attrName>style.visibility</p:attrName>
                                        </p:attrNameLst>
                                      </p:cBhvr>
                                      <p:to>
                                        <p:strVal val="visible"/>
                                      </p:to>
                                    </p:set>
                                    <p:anim calcmode="lin" valueType="num">
                                      <p:cBhvr>
                                        <p:cTn id="35" dur="500" fill="hold"/>
                                        <p:tgtEl>
                                          <p:spTgt spid="288771">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88771">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88771">
                                            <p:txEl>
                                              <p:pRg st="4" end="4"/>
                                            </p:txEl>
                                          </p:spTgt>
                                        </p:tgtEl>
                                      </p:cBhvr>
                                    </p:animEffect>
                                  </p:childTnLst>
                                </p:cTn>
                              </p:par>
                            </p:childTnLst>
                          </p:cTn>
                        </p:par>
                        <p:par>
                          <p:cTn id="38" fill="hold">
                            <p:stCondLst>
                              <p:cond delay="5500"/>
                            </p:stCondLst>
                            <p:childTnLst>
                              <p:par>
                                <p:cTn id="39" presetID="53" presetClass="entr" presetSubtype="0" fill="hold" grpId="0" nodeType="afterEffect">
                                  <p:stCondLst>
                                    <p:cond delay="500"/>
                                  </p:stCondLst>
                                  <p:childTnLst>
                                    <p:set>
                                      <p:cBhvr>
                                        <p:cTn id="40" dur="1" fill="hold">
                                          <p:stCondLst>
                                            <p:cond delay="0"/>
                                          </p:stCondLst>
                                        </p:cTn>
                                        <p:tgtEl>
                                          <p:spTgt spid="288771">
                                            <p:txEl>
                                              <p:pRg st="5" end="5"/>
                                            </p:txEl>
                                          </p:spTgt>
                                        </p:tgtEl>
                                        <p:attrNameLst>
                                          <p:attrName>style.visibility</p:attrName>
                                        </p:attrNameLst>
                                      </p:cBhvr>
                                      <p:to>
                                        <p:strVal val="visible"/>
                                      </p:to>
                                    </p:set>
                                    <p:anim calcmode="lin" valueType="num">
                                      <p:cBhvr>
                                        <p:cTn id="41" dur="500" fill="hold"/>
                                        <p:tgtEl>
                                          <p:spTgt spid="288771">
                                            <p:txEl>
                                              <p:pRg st="5" end="5"/>
                                            </p:txEl>
                                          </p:spTgt>
                                        </p:tgtEl>
                                        <p:attrNameLst>
                                          <p:attrName>ppt_w</p:attrName>
                                        </p:attrNameLst>
                                      </p:cBhvr>
                                      <p:tavLst>
                                        <p:tav tm="0">
                                          <p:val>
                                            <p:fltVal val="0"/>
                                          </p:val>
                                        </p:tav>
                                        <p:tav tm="100000">
                                          <p:val>
                                            <p:strVal val="#ppt_w"/>
                                          </p:val>
                                        </p:tav>
                                      </p:tavLst>
                                    </p:anim>
                                    <p:anim calcmode="lin" valueType="num">
                                      <p:cBhvr>
                                        <p:cTn id="42" dur="500" fill="hold"/>
                                        <p:tgtEl>
                                          <p:spTgt spid="288771">
                                            <p:txEl>
                                              <p:pRg st="5" end="5"/>
                                            </p:txEl>
                                          </p:spTgt>
                                        </p:tgtEl>
                                        <p:attrNameLst>
                                          <p:attrName>ppt_h</p:attrName>
                                        </p:attrNameLst>
                                      </p:cBhvr>
                                      <p:tavLst>
                                        <p:tav tm="0">
                                          <p:val>
                                            <p:fltVal val="0"/>
                                          </p:val>
                                        </p:tav>
                                        <p:tav tm="100000">
                                          <p:val>
                                            <p:strVal val="#ppt_h"/>
                                          </p:val>
                                        </p:tav>
                                      </p:tavLst>
                                    </p:anim>
                                    <p:animEffect transition="in" filter="fade">
                                      <p:cBhvr>
                                        <p:cTn id="43" dur="500"/>
                                        <p:tgtEl>
                                          <p:spTgt spid="288771">
                                            <p:txEl>
                                              <p:pRg st="5" end="5"/>
                                            </p:txEl>
                                          </p:spTgt>
                                        </p:tgtEl>
                                      </p:cBhvr>
                                    </p:animEffect>
                                  </p:childTnLst>
                                </p:cTn>
                              </p:par>
                            </p:childTnLst>
                          </p:cTn>
                        </p:par>
                        <p:par>
                          <p:cTn id="44" fill="hold">
                            <p:stCondLst>
                              <p:cond delay="6500"/>
                            </p:stCondLst>
                            <p:childTnLst>
                              <p:par>
                                <p:cTn id="45" presetID="53" presetClass="entr" presetSubtype="0" fill="hold" grpId="0" nodeType="afterEffect">
                                  <p:stCondLst>
                                    <p:cond delay="500"/>
                                  </p:stCondLst>
                                  <p:childTnLst>
                                    <p:set>
                                      <p:cBhvr>
                                        <p:cTn id="46" dur="1" fill="hold">
                                          <p:stCondLst>
                                            <p:cond delay="0"/>
                                          </p:stCondLst>
                                        </p:cTn>
                                        <p:tgtEl>
                                          <p:spTgt spid="288771">
                                            <p:txEl>
                                              <p:pRg st="6" end="6"/>
                                            </p:txEl>
                                          </p:spTgt>
                                        </p:tgtEl>
                                        <p:attrNameLst>
                                          <p:attrName>style.visibility</p:attrName>
                                        </p:attrNameLst>
                                      </p:cBhvr>
                                      <p:to>
                                        <p:strVal val="visible"/>
                                      </p:to>
                                    </p:set>
                                    <p:anim calcmode="lin" valueType="num">
                                      <p:cBhvr>
                                        <p:cTn id="47" dur="500" fill="hold"/>
                                        <p:tgtEl>
                                          <p:spTgt spid="288771">
                                            <p:txEl>
                                              <p:pRg st="6" end="6"/>
                                            </p:txEl>
                                          </p:spTgt>
                                        </p:tgtEl>
                                        <p:attrNameLst>
                                          <p:attrName>ppt_w</p:attrName>
                                        </p:attrNameLst>
                                      </p:cBhvr>
                                      <p:tavLst>
                                        <p:tav tm="0">
                                          <p:val>
                                            <p:fltVal val="0"/>
                                          </p:val>
                                        </p:tav>
                                        <p:tav tm="100000">
                                          <p:val>
                                            <p:strVal val="#ppt_w"/>
                                          </p:val>
                                        </p:tav>
                                      </p:tavLst>
                                    </p:anim>
                                    <p:anim calcmode="lin" valueType="num">
                                      <p:cBhvr>
                                        <p:cTn id="48" dur="500" fill="hold"/>
                                        <p:tgtEl>
                                          <p:spTgt spid="288771">
                                            <p:txEl>
                                              <p:pRg st="6" end="6"/>
                                            </p:txEl>
                                          </p:spTgt>
                                        </p:tgtEl>
                                        <p:attrNameLst>
                                          <p:attrName>ppt_h</p:attrName>
                                        </p:attrNameLst>
                                      </p:cBhvr>
                                      <p:tavLst>
                                        <p:tav tm="0">
                                          <p:val>
                                            <p:fltVal val="0"/>
                                          </p:val>
                                        </p:tav>
                                        <p:tav tm="100000">
                                          <p:val>
                                            <p:strVal val="#ppt_h"/>
                                          </p:val>
                                        </p:tav>
                                      </p:tavLst>
                                    </p:anim>
                                    <p:animEffect transition="in" filter="fade">
                                      <p:cBhvr>
                                        <p:cTn id="49" dur="500"/>
                                        <p:tgtEl>
                                          <p:spTgt spid="28877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7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2"/>
          <p:cNvSpPr>
            <a:spLocks noGrp="1" noChangeArrowheads="1"/>
          </p:cNvSpPr>
          <p:nvPr>
            <p:ph type="title"/>
          </p:nvPr>
        </p:nvSpPr>
        <p:spPr>
          <a:xfrm>
            <a:off x="742950" y="762000"/>
            <a:ext cx="7483475" cy="914400"/>
          </a:xfrm>
        </p:spPr>
        <p:txBody>
          <a:bodyPr>
            <a:normAutofit fontScale="90000"/>
          </a:bodyPr>
          <a:lstStyle/>
          <a:p>
            <a:pPr fontAlgn="auto">
              <a:spcAft>
                <a:spcPts val="0"/>
              </a:spcAft>
              <a:defRPr/>
            </a:pPr>
            <a:r>
              <a:rPr lang="en-US" sz="3600">
                <a:solidFill>
                  <a:srgbClr val="FF0000"/>
                </a:solidFill>
                <a:latin typeface="Times New Roman" pitchFamily="18" charset="0"/>
                <a:cs typeface="Times New Roman" pitchFamily="18" charset="0"/>
              </a:rPr>
              <a:t>II. </a:t>
            </a:r>
            <a:r>
              <a:rPr lang="en-US" sz="3600" dirty="0" err="1">
                <a:solidFill>
                  <a:srgbClr val="FF0000"/>
                </a:solidFill>
                <a:latin typeface="Times New Roman" pitchFamily="18" charset="0"/>
              </a:rPr>
              <a:t>Các</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phương</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pháp</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đạt</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độ</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chính</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xác</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gia</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công</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trên</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máy</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công</a:t>
            </a:r>
            <a:r>
              <a:rPr lang="en-US" sz="3600" dirty="0">
                <a:solidFill>
                  <a:srgbClr val="FF0000"/>
                </a:solidFill>
                <a:latin typeface="Times New Roman" pitchFamily="18" charset="0"/>
              </a:rPr>
              <a:t> </a:t>
            </a:r>
            <a:r>
              <a:rPr lang="en-US" sz="3600" dirty="0" err="1">
                <a:solidFill>
                  <a:srgbClr val="FF0000"/>
                </a:solidFill>
                <a:latin typeface="Times New Roman" pitchFamily="18" charset="0"/>
              </a:rPr>
              <a:t>cụ</a:t>
            </a:r>
            <a:r>
              <a:rPr lang="en-US" dirty="0"/>
              <a:t> </a:t>
            </a:r>
          </a:p>
        </p:txBody>
      </p:sp>
      <p:sp>
        <p:nvSpPr>
          <p:cNvPr id="289795" name="Rectangle 3"/>
          <p:cNvSpPr>
            <a:spLocks noGrp="1" noChangeArrowheads="1"/>
          </p:cNvSpPr>
          <p:nvPr>
            <p:ph idx="1"/>
          </p:nvPr>
        </p:nvSpPr>
        <p:spPr>
          <a:xfrm>
            <a:off x="1057275" y="2162175"/>
            <a:ext cx="7629525" cy="4114800"/>
          </a:xfrm>
        </p:spPr>
        <p:txBody>
          <a:bodyPr/>
          <a:lstStyle/>
          <a:p>
            <a:pPr>
              <a:buClr>
                <a:srgbClr val="57B947"/>
              </a:buClr>
              <a:buFont typeface="Wingdings" pitchFamily="2" charset="2"/>
              <a:buChar char="v"/>
            </a:pPr>
            <a:r>
              <a:rPr lang="en-US" b="1">
                <a:solidFill>
                  <a:srgbClr val="0000FF"/>
                </a:solidFill>
                <a:latin typeface="Times New Roman" pitchFamily="18" charset="0"/>
              </a:rPr>
              <a:t>Phương pháp cắt thử từng kích thước riêng biệt </a:t>
            </a:r>
          </a:p>
          <a:p>
            <a:pPr>
              <a:buClr>
                <a:srgbClr val="57B947"/>
              </a:buClr>
              <a:buFont typeface="Wingdings" pitchFamily="2" charset="2"/>
              <a:buChar char="v"/>
            </a:pPr>
            <a:r>
              <a:rPr lang="en-US" b="1">
                <a:solidFill>
                  <a:srgbClr val="0000FF"/>
                </a:solidFill>
                <a:latin typeface="Times New Roman" pitchFamily="18" charset="0"/>
              </a:rPr>
              <a:t>Phương pháp tự động đạt kích thước trên máy công cụ đã điều chỉnh sẵn </a:t>
            </a:r>
          </a:p>
        </p:txBody>
      </p:sp>
      <p:sp>
        <p:nvSpPr>
          <p:cNvPr id="4" name="Date Placeholder 3"/>
          <p:cNvSpPr>
            <a:spLocks noGrp="1"/>
          </p:cNvSpPr>
          <p:nvPr>
            <p:ph type="dt" sz="half" idx="10"/>
          </p:nvPr>
        </p:nvSpPr>
        <p:spPr/>
        <p:txBody>
          <a:bodyPr/>
          <a:lstStyle/>
          <a:p>
            <a:pPr>
              <a:defRPr/>
            </a:pPr>
            <a:fld id="{19644214-A8F3-41A0-85FF-0F247D133E6F}"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289794"/>
                                        </p:tgtEl>
                                        <p:attrNameLst>
                                          <p:attrName>style.visibility</p:attrName>
                                        </p:attrNameLst>
                                      </p:cBhvr>
                                      <p:to>
                                        <p:strVal val="visible"/>
                                      </p:to>
                                    </p:set>
                                    <p:animEffect transition="in" filter="box(in)">
                                      <p:cBhvr>
                                        <p:cTn id="7" dur="500"/>
                                        <p:tgtEl>
                                          <p:spTgt spid="289794"/>
                                        </p:tgtEl>
                                      </p:cBhvr>
                                    </p:animEffect>
                                  </p:childTnLst>
                                </p:cTn>
                              </p:par>
                            </p:childTnLst>
                          </p:cTn>
                        </p:par>
                        <p:par>
                          <p:cTn id="8" fill="hold">
                            <p:stCondLst>
                              <p:cond delay="500"/>
                            </p:stCondLst>
                            <p:childTnLst>
                              <p:par>
                                <p:cTn id="9" presetID="3" presetClass="entr" presetSubtype="10" fill="hold" grpId="0" nodeType="afterEffect">
                                  <p:stCondLst>
                                    <p:cond delay="1000"/>
                                  </p:stCondLst>
                                  <p:childTnLst>
                                    <p:set>
                                      <p:cBhvr>
                                        <p:cTn id="10" dur="1" fill="hold">
                                          <p:stCondLst>
                                            <p:cond delay="0"/>
                                          </p:stCondLst>
                                        </p:cTn>
                                        <p:tgtEl>
                                          <p:spTgt spid="289795">
                                            <p:txEl>
                                              <p:pRg st="0" end="0"/>
                                            </p:txEl>
                                          </p:spTgt>
                                        </p:tgtEl>
                                        <p:attrNameLst>
                                          <p:attrName>style.visibility</p:attrName>
                                        </p:attrNameLst>
                                      </p:cBhvr>
                                      <p:to>
                                        <p:strVal val="visible"/>
                                      </p:to>
                                    </p:set>
                                    <p:animEffect transition="in" filter="blinds(horizontal)">
                                      <p:cBhvr>
                                        <p:cTn id="11" dur="500"/>
                                        <p:tgtEl>
                                          <p:spTgt spid="289795">
                                            <p:txEl>
                                              <p:pRg st="0" end="0"/>
                                            </p:txEl>
                                          </p:spTgt>
                                        </p:tgtEl>
                                      </p:cBhvr>
                                    </p:animEffect>
                                  </p:childTnLst>
                                </p:cTn>
                              </p:par>
                            </p:childTnLst>
                          </p:cTn>
                        </p:par>
                        <p:par>
                          <p:cTn id="12" fill="hold">
                            <p:stCondLst>
                              <p:cond delay="2000"/>
                            </p:stCondLst>
                            <p:childTnLst>
                              <p:par>
                                <p:cTn id="13" presetID="3" presetClass="entr" presetSubtype="10" fill="hold" grpId="0" nodeType="afterEffect">
                                  <p:stCondLst>
                                    <p:cond delay="1000"/>
                                  </p:stCondLst>
                                  <p:childTnLst>
                                    <p:set>
                                      <p:cBhvr>
                                        <p:cTn id="14" dur="1" fill="hold">
                                          <p:stCondLst>
                                            <p:cond delay="0"/>
                                          </p:stCondLst>
                                        </p:cTn>
                                        <p:tgtEl>
                                          <p:spTgt spid="289795">
                                            <p:txEl>
                                              <p:pRg st="1" end="1"/>
                                            </p:txEl>
                                          </p:spTgt>
                                        </p:tgtEl>
                                        <p:attrNameLst>
                                          <p:attrName>style.visibility</p:attrName>
                                        </p:attrNameLst>
                                      </p:cBhvr>
                                      <p:to>
                                        <p:strVal val="visible"/>
                                      </p:to>
                                    </p:set>
                                    <p:animEffect transition="in" filter="blinds(horizontal)">
                                      <p:cBhvr>
                                        <p:cTn id="15" dur="500"/>
                                        <p:tgtEl>
                                          <p:spTgt spid="2897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79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Rectangle 2"/>
          <p:cNvSpPr>
            <a:spLocks noGrp="1" noChangeArrowheads="1"/>
          </p:cNvSpPr>
          <p:nvPr>
            <p:ph type="title"/>
          </p:nvPr>
        </p:nvSpPr>
        <p:spPr>
          <a:xfrm>
            <a:off x="400050" y="762000"/>
            <a:ext cx="8343900" cy="914400"/>
          </a:xfrm>
        </p:spPr>
        <p:txBody>
          <a:bodyPr>
            <a:normAutofit fontScale="90000"/>
          </a:bodyPr>
          <a:lstStyle/>
          <a:p>
            <a:r>
              <a:rPr lang="en-US">
                <a:solidFill>
                  <a:srgbClr val="FF0000"/>
                </a:solidFill>
                <a:latin typeface="Times New Roman" pitchFamily="18" charset="0"/>
              </a:rPr>
              <a:t>1. Phương pháp cắt thử từng kích thước riêng biệt</a:t>
            </a:r>
          </a:p>
        </p:txBody>
      </p:sp>
      <p:sp>
        <p:nvSpPr>
          <p:cNvPr id="329731" name="Rectangle 3"/>
          <p:cNvSpPr>
            <a:spLocks noGrp="1" noChangeArrowheads="1"/>
          </p:cNvSpPr>
          <p:nvPr>
            <p:ph idx="1"/>
          </p:nvPr>
        </p:nvSpPr>
        <p:spPr>
          <a:xfrm>
            <a:off x="342900" y="1828800"/>
            <a:ext cx="8229600" cy="4457700"/>
          </a:xfrm>
        </p:spPr>
        <p:txBody>
          <a:bodyPr>
            <a:normAutofit fontScale="92500" lnSpcReduction="10000"/>
          </a:bodyPr>
          <a:lstStyle/>
          <a:p>
            <a:pPr algn="ctr">
              <a:lnSpc>
                <a:spcPct val="90000"/>
              </a:lnSpc>
              <a:buFontTx/>
              <a:buNone/>
            </a:pPr>
            <a:r>
              <a:rPr lang="en-US" b="1">
                <a:solidFill>
                  <a:srgbClr val="FF0000"/>
                </a:solidFill>
                <a:latin typeface="Times New Roman" pitchFamily="18" charset="0"/>
              </a:rPr>
              <a:t>Nội dung</a:t>
            </a:r>
          </a:p>
          <a:p>
            <a:pPr algn="just">
              <a:lnSpc>
                <a:spcPct val="90000"/>
              </a:lnSpc>
              <a:buFont typeface="Wingdings" pitchFamily="2" charset="2"/>
              <a:buNone/>
            </a:pPr>
            <a:r>
              <a:rPr lang="en-US" b="1">
                <a:solidFill>
                  <a:srgbClr val="FF0000"/>
                </a:solidFill>
                <a:latin typeface="Times New Roman" pitchFamily="18" charset="0"/>
                <a:sym typeface="Wingdings" pitchFamily="2" charset="2"/>
              </a:rPr>
              <a:t> </a:t>
            </a:r>
            <a:r>
              <a:rPr lang="en-US" b="1">
                <a:solidFill>
                  <a:srgbClr val="0000FF"/>
                </a:solidFill>
                <a:latin typeface="Times New Roman" pitchFamily="18" charset="0"/>
                <a:sym typeface="Wingdings" pitchFamily="2" charset="2"/>
              </a:rPr>
              <a:t>Sau khi gá chi tiết lên máy, người thợ đưa dao vào và cắt một lớp phoi trên một phần rất ngắn của mặt cần gia công, sau đó dừng máy đo thử kích thước nhận được.</a:t>
            </a:r>
          </a:p>
          <a:p>
            <a:pPr algn="just">
              <a:lnSpc>
                <a:spcPct val="90000"/>
              </a:lnSpc>
              <a:buFont typeface="Wingdings" pitchFamily="2" charset="2"/>
              <a:buNone/>
            </a:pPr>
            <a:r>
              <a:rPr lang="en-US" b="1">
                <a:solidFill>
                  <a:srgbClr val="FF0000"/>
                </a:solidFill>
                <a:latin typeface="Times New Roman" pitchFamily="18" charset="0"/>
                <a:sym typeface="Wingdings" pitchFamily="2" charset="2"/>
              </a:rPr>
              <a:t> </a:t>
            </a:r>
            <a:r>
              <a:rPr lang="en-US" b="1">
                <a:solidFill>
                  <a:srgbClr val="0000FF"/>
                </a:solidFill>
                <a:latin typeface="Times New Roman" pitchFamily="18" charset="0"/>
                <a:sym typeface="Wingdings" pitchFamily="2" charset="2"/>
              </a:rPr>
              <a:t>Nếu kích thước chưa đạt yêu cầu thì lại điều chỉnh dao ăn sâu thêm dựa vào du xích trên máy, rồi lại cắt thử một phần nhỏ của bề mặt cần gia công, lại đo thử và cứ thế cho đến khi đạt kích thước yêu cầu thì mới cắt toàn bộ chiều dài gia công.</a:t>
            </a:r>
            <a:endParaRPr lang="en-US" b="1">
              <a:solidFill>
                <a:srgbClr val="FF0000"/>
              </a:solidFill>
              <a:latin typeface="Times New Roman" pitchFamily="18" charset="0"/>
              <a:sym typeface="Wingdings" pitchFamily="2" charset="2"/>
            </a:endParaRPr>
          </a:p>
        </p:txBody>
      </p:sp>
      <p:sp>
        <p:nvSpPr>
          <p:cNvPr id="4" name="Date Placeholder 3"/>
          <p:cNvSpPr>
            <a:spLocks noGrp="1"/>
          </p:cNvSpPr>
          <p:nvPr>
            <p:ph type="dt" sz="half" idx="10"/>
          </p:nvPr>
        </p:nvSpPr>
        <p:spPr/>
        <p:txBody>
          <a:bodyPr/>
          <a:lstStyle/>
          <a:p>
            <a:pPr>
              <a:defRPr/>
            </a:pPr>
            <a:fld id="{762FDF9B-3EF8-4AC6-98A5-CB74C5B88EB4}" type="datetime1">
              <a:rPr lang="vi-VN"/>
              <a:pPr>
                <a:defRPr/>
              </a:pPr>
              <a:t>15/10/2018</a:t>
            </a:fld>
            <a:endParaRPr lang="en-US"/>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29730"/>
                                        </p:tgtEl>
                                        <p:attrNameLst>
                                          <p:attrName>style.visibility</p:attrName>
                                        </p:attrNameLst>
                                      </p:cBhvr>
                                      <p:to>
                                        <p:strVal val="visible"/>
                                      </p:to>
                                    </p:set>
                                    <p:anim by="(-#ppt_w*2)" calcmode="lin" valueType="num">
                                      <p:cBhvr rctx="PPT">
                                        <p:cTn id="7" dur="500" autoRev="1" fill="hold">
                                          <p:stCondLst>
                                            <p:cond delay="0"/>
                                          </p:stCondLst>
                                        </p:cTn>
                                        <p:tgtEl>
                                          <p:spTgt spid="329730"/>
                                        </p:tgtEl>
                                        <p:attrNameLst>
                                          <p:attrName>ppt_w</p:attrName>
                                        </p:attrNameLst>
                                      </p:cBhvr>
                                    </p:anim>
                                    <p:anim by="(#ppt_w*0.50)" calcmode="lin" valueType="num">
                                      <p:cBhvr>
                                        <p:cTn id="8" dur="500" decel="50000" autoRev="1" fill="hold">
                                          <p:stCondLst>
                                            <p:cond delay="0"/>
                                          </p:stCondLst>
                                        </p:cTn>
                                        <p:tgtEl>
                                          <p:spTgt spid="329730"/>
                                        </p:tgtEl>
                                        <p:attrNameLst>
                                          <p:attrName>ppt_x</p:attrName>
                                        </p:attrNameLst>
                                      </p:cBhvr>
                                    </p:anim>
                                    <p:anim from="(-#ppt_h/2)" to="(#ppt_y)" calcmode="lin" valueType="num">
                                      <p:cBhvr>
                                        <p:cTn id="9" dur="1000" fill="hold">
                                          <p:stCondLst>
                                            <p:cond delay="0"/>
                                          </p:stCondLst>
                                        </p:cTn>
                                        <p:tgtEl>
                                          <p:spTgt spid="329730"/>
                                        </p:tgtEl>
                                        <p:attrNameLst>
                                          <p:attrName>ppt_y</p:attrName>
                                        </p:attrNameLst>
                                      </p:cBhvr>
                                    </p:anim>
                                    <p:animRot by="21600000">
                                      <p:cBhvr>
                                        <p:cTn id="10" dur="1000" fill="hold">
                                          <p:stCondLst>
                                            <p:cond delay="0"/>
                                          </p:stCondLst>
                                        </p:cTn>
                                        <p:tgtEl>
                                          <p:spTgt spid="329730"/>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7" presetClass="entr" presetSubtype="0" fill="hold" grpId="0" nodeType="clickEffect">
                                  <p:stCondLst>
                                    <p:cond delay="0"/>
                                  </p:stCondLst>
                                  <p:iterate type="lt">
                                    <p:tmPct val="50000"/>
                                  </p:iterate>
                                  <p:childTnLst>
                                    <p:set>
                                      <p:cBhvr>
                                        <p:cTn id="14" dur="1" fill="hold">
                                          <p:stCondLst>
                                            <p:cond delay="0"/>
                                          </p:stCondLst>
                                        </p:cTn>
                                        <p:tgtEl>
                                          <p:spTgt spid="329731">
                                            <p:txEl>
                                              <p:pRg st="0" end="0"/>
                                            </p:txEl>
                                          </p:spTgt>
                                        </p:tgtEl>
                                        <p:attrNameLst>
                                          <p:attrName>style.visibility</p:attrName>
                                        </p:attrNameLst>
                                      </p:cBhvr>
                                      <p:to>
                                        <p:strVal val="visible"/>
                                      </p:to>
                                    </p:set>
                                    <p:anim calcmode="discrete" valueType="clr">
                                      <p:cBhvr override="childStyle">
                                        <p:cTn id="15" dur="80"/>
                                        <p:tgtEl>
                                          <p:spTgt spid="32973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6" dur="80"/>
                                        <p:tgtEl>
                                          <p:spTgt spid="329731">
                                            <p:txEl>
                                              <p:pRg st="0" end="0"/>
                                            </p:txEl>
                                          </p:spTgt>
                                        </p:tgtEl>
                                        <p:attrNameLst>
                                          <p:attrName>fillcolor</p:attrName>
                                        </p:attrNameLst>
                                      </p:cBhvr>
                                      <p:tavLst>
                                        <p:tav tm="0">
                                          <p:val>
                                            <p:clrVal>
                                              <a:schemeClr val="accent2"/>
                                            </p:clrVal>
                                          </p:val>
                                        </p:tav>
                                        <p:tav tm="50000">
                                          <p:val>
                                            <p:clrVal>
                                              <a:schemeClr val="hlink"/>
                                            </p:clrVal>
                                          </p:val>
                                        </p:tav>
                                      </p:tavLst>
                                    </p:anim>
                                    <p:set>
                                      <p:cBhvr>
                                        <p:cTn id="17" dur="80"/>
                                        <p:tgtEl>
                                          <p:spTgt spid="329731">
                                            <p:txEl>
                                              <p:pRg st="0" end="0"/>
                                            </p:txEl>
                                          </p:spTgt>
                                        </p:tgtEl>
                                        <p:attrNameLst>
                                          <p:attrName>fill.type</p:attrName>
                                        </p:attrNameLst>
                                      </p:cBhvr>
                                      <p:to>
                                        <p:strVal val="solid"/>
                                      </p:to>
                                    </p:set>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grpId="0" nodeType="clickEffect">
                                  <p:stCondLst>
                                    <p:cond delay="0"/>
                                  </p:stCondLst>
                                  <p:iterate type="lt">
                                    <p:tmPct val="50000"/>
                                  </p:iterate>
                                  <p:childTnLst>
                                    <p:set>
                                      <p:cBhvr>
                                        <p:cTn id="21" dur="1" fill="hold">
                                          <p:stCondLst>
                                            <p:cond delay="0"/>
                                          </p:stCondLst>
                                        </p:cTn>
                                        <p:tgtEl>
                                          <p:spTgt spid="329731">
                                            <p:txEl>
                                              <p:pRg st="1" end="1"/>
                                            </p:txEl>
                                          </p:spTgt>
                                        </p:tgtEl>
                                        <p:attrNameLst>
                                          <p:attrName>style.visibility</p:attrName>
                                        </p:attrNameLst>
                                      </p:cBhvr>
                                      <p:to>
                                        <p:strVal val="visible"/>
                                      </p:to>
                                    </p:set>
                                    <p:anim calcmode="discrete" valueType="clr">
                                      <p:cBhvr override="childStyle">
                                        <p:cTn id="22" dur="80"/>
                                        <p:tgtEl>
                                          <p:spTgt spid="329731">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29731">
                                            <p:txEl>
                                              <p:pRg st="1" end="1"/>
                                            </p:txEl>
                                          </p:spTgt>
                                        </p:tgtEl>
                                        <p:attrNameLst>
                                          <p:attrName>fillcolor</p:attrName>
                                        </p:attrNameLst>
                                      </p:cBhvr>
                                      <p:tavLst>
                                        <p:tav tm="0">
                                          <p:val>
                                            <p:clrVal>
                                              <a:schemeClr val="accent2"/>
                                            </p:clrVal>
                                          </p:val>
                                        </p:tav>
                                        <p:tav tm="50000">
                                          <p:val>
                                            <p:clrVal>
                                              <a:schemeClr val="hlink"/>
                                            </p:clrVal>
                                          </p:val>
                                        </p:tav>
                                      </p:tavLst>
                                    </p:anim>
                                    <p:set>
                                      <p:cBhvr>
                                        <p:cTn id="24" dur="80"/>
                                        <p:tgtEl>
                                          <p:spTgt spid="329731">
                                            <p:txEl>
                                              <p:pRg st="1" end="1"/>
                                            </p:txEl>
                                          </p:spTgt>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27" presetClass="entr" presetSubtype="0" fill="hold" grpId="0" nodeType="clickEffect">
                                  <p:stCondLst>
                                    <p:cond delay="0"/>
                                  </p:stCondLst>
                                  <p:iterate type="lt">
                                    <p:tmPct val="50000"/>
                                  </p:iterate>
                                  <p:childTnLst>
                                    <p:set>
                                      <p:cBhvr>
                                        <p:cTn id="28" dur="1" fill="hold">
                                          <p:stCondLst>
                                            <p:cond delay="0"/>
                                          </p:stCondLst>
                                        </p:cTn>
                                        <p:tgtEl>
                                          <p:spTgt spid="329731">
                                            <p:txEl>
                                              <p:pRg st="2" end="2"/>
                                            </p:txEl>
                                          </p:spTgt>
                                        </p:tgtEl>
                                        <p:attrNameLst>
                                          <p:attrName>style.visibility</p:attrName>
                                        </p:attrNameLst>
                                      </p:cBhvr>
                                      <p:to>
                                        <p:strVal val="visible"/>
                                      </p:to>
                                    </p:set>
                                    <p:anim calcmode="discrete" valueType="clr">
                                      <p:cBhvr override="childStyle">
                                        <p:cTn id="29" dur="80"/>
                                        <p:tgtEl>
                                          <p:spTgt spid="329731">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0" dur="80"/>
                                        <p:tgtEl>
                                          <p:spTgt spid="329731">
                                            <p:txEl>
                                              <p:pRg st="2" end="2"/>
                                            </p:txEl>
                                          </p:spTgt>
                                        </p:tgtEl>
                                        <p:attrNameLst>
                                          <p:attrName>fillcolor</p:attrName>
                                        </p:attrNameLst>
                                      </p:cBhvr>
                                      <p:tavLst>
                                        <p:tav tm="0">
                                          <p:val>
                                            <p:clrVal>
                                              <a:schemeClr val="accent2"/>
                                            </p:clrVal>
                                          </p:val>
                                        </p:tav>
                                        <p:tav tm="50000">
                                          <p:val>
                                            <p:clrVal>
                                              <a:schemeClr val="hlink"/>
                                            </p:clrVal>
                                          </p:val>
                                        </p:tav>
                                      </p:tavLst>
                                    </p:anim>
                                    <p:set>
                                      <p:cBhvr>
                                        <p:cTn id="31" dur="80"/>
                                        <p:tgtEl>
                                          <p:spTgt spid="329731">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973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Grp="1" noChangeArrowheads="1"/>
          </p:cNvSpPr>
          <p:nvPr>
            <p:ph type="title"/>
          </p:nvPr>
        </p:nvSpPr>
        <p:spPr>
          <a:xfrm>
            <a:off x="482600" y="0"/>
            <a:ext cx="8229600" cy="1384300"/>
          </a:xfrm>
        </p:spPr>
        <p:txBody>
          <a:bodyPr/>
          <a:lstStyle/>
          <a:p>
            <a:r>
              <a:rPr lang="en-US">
                <a:solidFill>
                  <a:srgbClr val="FF0000"/>
                </a:solidFill>
                <a:latin typeface="Times New Roman" pitchFamily="18" charset="0"/>
              </a:rPr>
              <a:t>Ưu điểm</a:t>
            </a:r>
            <a:r>
              <a:rPr lang="en-US"/>
              <a:t> </a:t>
            </a:r>
          </a:p>
        </p:txBody>
      </p:sp>
      <p:sp>
        <p:nvSpPr>
          <p:cNvPr id="290819" name="Rectangle 3"/>
          <p:cNvSpPr>
            <a:spLocks noGrp="1" noChangeArrowheads="1"/>
          </p:cNvSpPr>
          <p:nvPr>
            <p:ph idx="1"/>
          </p:nvPr>
        </p:nvSpPr>
        <p:spPr>
          <a:xfrm>
            <a:off x="482600" y="893763"/>
            <a:ext cx="8229600" cy="4114800"/>
          </a:xfrm>
        </p:spPr>
        <p:txBody>
          <a:bodyPr/>
          <a:lstStyle/>
          <a:p>
            <a:pPr>
              <a:lnSpc>
                <a:spcPct val="90000"/>
              </a:lnSpc>
              <a:buClr>
                <a:srgbClr val="57B947"/>
              </a:buClr>
              <a:buFont typeface="Wingdings" pitchFamily="2" charset="2"/>
              <a:buNone/>
            </a:pPr>
            <a:r>
              <a:rPr lang="en-US" b="1">
                <a:solidFill>
                  <a:srgbClr val="0000FF"/>
                </a:solidFill>
              </a:rPr>
              <a:t> </a:t>
            </a:r>
          </a:p>
          <a:p>
            <a:pPr lvl="1">
              <a:lnSpc>
                <a:spcPct val="90000"/>
              </a:lnSpc>
              <a:buClr>
                <a:srgbClr val="FF7C80"/>
              </a:buClr>
              <a:buFont typeface="Wingdings" pitchFamily="2" charset="2"/>
              <a:buChar char="Ø"/>
            </a:pPr>
            <a:r>
              <a:rPr lang="en-US" sz="3200" b="1">
                <a:solidFill>
                  <a:srgbClr val="0000FF"/>
                </a:solidFill>
                <a:latin typeface="Times New Roman" pitchFamily="18" charset="0"/>
              </a:rPr>
              <a:t>Có thể đạt được độ chính xác nhờ rà gá </a:t>
            </a:r>
          </a:p>
          <a:p>
            <a:pPr lvl="1">
              <a:lnSpc>
                <a:spcPct val="90000"/>
              </a:lnSpc>
              <a:buClr>
                <a:srgbClr val="FF7C80"/>
              </a:buClr>
              <a:buFont typeface="Wingdings" pitchFamily="2" charset="2"/>
              <a:buChar char="Ø"/>
            </a:pPr>
            <a:r>
              <a:rPr lang="en-US" sz="3200" b="1">
                <a:solidFill>
                  <a:srgbClr val="0000FF"/>
                </a:solidFill>
                <a:latin typeface="Times New Roman" pitchFamily="18" charset="0"/>
              </a:rPr>
              <a:t>Có thể loại trừ ảnh hưởng của dao mòn đến độ chính xác gia công </a:t>
            </a:r>
          </a:p>
          <a:p>
            <a:pPr lvl="1">
              <a:lnSpc>
                <a:spcPct val="90000"/>
              </a:lnSpc>
              <a:buClr>
                <a:srgbClr val="FF7C80"/>
              </a:buClr>
              <a:buFont typeface="Wingdings" pitchFamily="2" charset="2"/>
              <a:buChar char="Ø"/>
            </a:pPr>
            <a:r>
              <a:rPr lang="en-US" sz="3200" b="1">
                <a:solidFill>
                  <a:srgbClr val="0000FF"/>
                </a:solidFill>
                <a:latin typeface="Times New Roman" pitchFamily="18" charset="0"/>
              </a:rPr>
              <a:t>Đối với phôi không chính xác người thợ có thể phân bố lượng dư đều đặn nhờ vào quá trình vạch dấu hoặc rà trực tiếp </a:t>
            </a:r>
          </a:p>
          <a:p>
            <a:pPr lvl="1">
              <a:lnSpc>
                <a:spcPct val="90000"/>
              </a:lnSpc>
              <a:buClr>
                <a:srgbClr val="FF7C80"/>
              </a:buClr>
              <a:buFont typeface="Wingdings" pitchFamily="2" charset="2"/>
              <a:buChar char="Ø"/>
            </a:pPr>
            <a:r>
              <a:rPr lang="en-US" sz="3200" b="1">
                <a:solidFill>
                  <a:srgbClr val="0000FF"/>
                </a:solidFill>
                <a:latin typeface="Times New Roman" pitchFamily="18" charset="0"/>
              </a:rPr>
              <a:t>Không cần đến đồ gá phức tạp</a:t>
            </a:r>
            <a:r>
              <a:rPr lang="en-US" sz="3200" b="1">
                <a:latin typeface="Times New Roman" pitchFamily="18" charset="0"/>
              </a:rPr>
              <a:t> </a:t>
            </a:r>
          </a:p>
        </p:txBody>
      </p:sp>
      <p:sp>
        <p:nvSpPr>
          <p:cNvPr id="4" name="Date Placeholder 3"/>
          <p:cNvSpPr>
            <a:spLocks noGrp="1"/>
          </p:cNvSpPr>
          <p:nvPr>
            <p:ph type="dt" sz="half" idx="10"/>
          </p:nvPr>
        </p:nvSpPr>
        <p:spPr/>
        <p:txBody>
          <a:bodyPr/>
          <a:lstStyle/>
          <a:p>
            <a:pPr>
              <a:defRPr/>
            </a:pPr>
            <a:fld id="{0E2CEFB0-2F27-4C21-AB24-85BC109402A2}" type="datetime1">
              <a:rPr lang="vi-VN"/>
              <a:pPr>
                <a:defRPr/>
              </a:pPr>
              <a:t>15/10/2018</a:t>
            </a:fld>
            <a:endParaRPr lang="en-US"/>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90818"/>
                                        </p:tgtEl>
                                        <p:attrNameLst>
                                          <p:attrName>style.visibility</p:attrName>
                                        </p:attrNameLst>
                                      </p:cBhvr>
                                      <p:to>
                                        <p:strVal val="visible"/>
                                      </p:to>
                                    </p:set>
                                    <p:animEffect transition="in" filter="checkerboard(across)">
                                      <p:cBhvr>
                                        <p:cTn id="7" dur="500"/>
                                        <p:tgtEl>
                                          <p:spTgt spid="290818"/>
                                        </p:tgtEl>
                                      </p:cBhvr>
                                    </p:animEffect>
                                  </p:childTnLst>
                                </p:cTn>
                              </p:par>
                            </p:childTnLst>
                          </p:cTn>
                        </p:par>
                        <p:par>
                          <p:cTn id="8" fill="hold">
                            <p:stCondLst>
                              <p:cond delay="500"/>
                            </p:stCondLst>
                            <p:childTnLst>
                              <p:par>
                                <p:cTn id="9" presetID="2" presetClass="entr" presetSubtype="4" fill="hold" grpId="0" nodeType="afterEffect">
                                  <p:stCondLst>
                                    <p:cond delay="500"/>
                                  </p:stCondLst>
                                  <p:childTnLst>
                                    <p:set>
                                      <p:cBhvr>
                                        <p:cTn id="10" dur="1" fill="hold">
                                          <p:stCondLst>
                                            <p:cond delay="0"/>
                                          </p:stCondLst>
                                        </p:cTn>
                                        <p:tgtEl>
                                          <p:spTgt spid="290819">
                                            <p:txEl>
                                              <p:pRg st="0" end="0"/>
                                            </p:txEl>
                                          </p:spTgt>
                                        </p:tgtEl>
                                        <p:attrNameLst>
                                          <p:attrName>style.visibility</p:attrName>
                                        </p:attrNameLst>
                                      </p:cBhvr>
                                      <p:to>
                                        <p:strVal val="visible"/>
                                      </p:to>
                                    </p:set>
                                    <p:anim calcmode="lin" valueType="num">
                                      <p:cBhvr additive="base">
                                        <p:cTn id="11" dur="500" fill="hold"/>
                                        <p:tgtEl>
                                          <p:spTgt spid="290819">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90819">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 presetClass="entr" presetSubtype="4" fill="hold" grpId="0" nodeType="afterEffect">
                                  <p:stCondLst>
                                    <p:cond delay="500"/>
                                  </p:stCondLst>
                                  <p:childTnLst>
                                    <p:set>
                                      <p:cBhvr>
                                        <p:cTn id="15" dur="1" fill="hold">
                                          <p:stCondLst>
                                            <p:cond delay="0"/>
                                          </p:stCondLst>
                                        </p:cTn>
                                        <p:tgtEl>
                                          <p:spTgt spid="290819">
                                            <p:txEl>
                                              <p:pRg st="1" end="1"/>
                                            </p:txEl>
                                          </p:spTgt>
                                        </p:tgtEl>
                                        <p:attrNameLst>
                                          <p:attrName>style.visibility</p:attrName>
                                        </p:attrNameLst>
                                      </p:cBhvr>
                                      <p:to>
                                        <p:strVal val="visible"/>
                                      </p:to>
                                    </p:set>
                                    <p:anim calcmode="lin" valueType="num">
                                      <p:cBhvr additive="base">
                                        <p:cTn id="16" dur="500" fill="hold"/>
                                        <p:tgtEl>
                                          <p:spTgt spid="290819">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290819">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2500"/>
                            </p:stCondLst>
                            <p:childTnLst>
                              <p:par>
                                <p:cTn id="19" presetID="2" presetClass="entr" presetSubtype="4" fill="hold" grpId="0" nodeType="afterEffect">
                                  <p:stCondLst>
                                    <p:cond delay="500"/>
                                  </p:stCondLst>
                                  <p:childTnLst>
                                    <p:set>
                                      <p:cBhvr>
                                        <p:cTn id="20" dur="1" fill="hold">
                                          <p:stCondLst>
                                            <p:cond delay="0"/>
                                          </p:stCondLst>
                                        </p:cTn>
                                        <p:tgtEl>
                                          <p:spTgt spid="290819">
                                            <p:txEl>
                                              <p:pRg st="2" end="2"/>
                                            </p:txEl>
                                          </p:spTgt>
                                        </p:tgtEl>
                                        <p:attrNameLst>
                                          <p:attrName>style.visibility</p:attrName>
                                        </p:attrNameLst>
                                      </p:cBhvr>
                                      <p:to>
                                        <p:strVal val="visible"/>
                                      </p:to>
                                    </p:set>
                                    <p:anim calcmode="lin" valueType="num">
                                      <p:cBhvr additive="base">
                                        <p:cTn id="21" dur="500" fill="hold"/>
                                        <p:tgtEl>
                                          <p:spTgt spid="290819">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90819">
                                            <p:txEl>
                                              <p:pRg st="2" end="2"/>
                                            </p:txEl>
                                          </p:spTgt>
                                        </p:tgtEl>
                                        <p:attrNameLst>
                                          <p:attrName>ppt_y</p:attrName>
                                        </p:attrNameLst>
                                      </p:cBhvr>
                                      <p:tavLst>
                                        <p:tav tm="0">
                                          <p:val>
                                            <p:strVal val="1+#ppt_h/2"/>
                                          </p:val>
                                        </p:tav>
                                        <p:tav tm="100000">
                                          <p:val>
                                            <p:strVal val="#ppt_y"/>
                                          </p:val>
                                        </p:tav>
                                      </p:tavLst>
                                    </p:anim>
                                  </p:childTnLst>
                                </p:cTn>
                              </p:par>
                            </p:childTnLst>
                          </p:cTn>
                        </p:par>
                        <p:par>
                          <p:cTn id="23" fill="hold">
                            <p:stCondLst>
                              <p:cond delay="3500"/>
                            </p:stCondLst>
                            <p:childTnLst>
                              <p:par>
                                <p:cTn id="24" presetID="2" presetClass="entr" presetSubtype="4" fill="hold" grpId="0" nodeType="afterEffect">
                                  <p:stCondLst>
                                    <p:cond delay="500"/>
                                  </p:stCondLst>
                                  <p:childTnLst>
                                    <p:set>
                                      <p:cBhvr>
                                        <p:cTn id="25" dur="1" fill="hold">
                                          <p:stCondLst>
                                            <p:cond delay="0"/>
                                          </p:stCondLst>
                                        </p:cTn>
                                        <p:tgtEl>
                                          <p:spTgt spid="290819">
                                            <p:txEl>
                                              <p:pRg st="3" end="3"/>
                                            </p:txEl>
                                          </p:spTgt>
                                        </p:tgtEl>
                                        <p:attrNameLst>
                                          <p:attrName>style.visibility</p:attrName>
                                        </p:attrNameLst>
                                      </p:cBhvr>
                                      <p:to>
                                        <p:strVal val="visible"/>
                                      </p:to>
                                    </p:set>
                                    <p:anim calcmode="lin" valueType="num">
                                      <p:cBhvr additive="base">
                                        <p:cTn id="26" dur="500" fill="hold"/>
                                        <p:tgtEl>
                                          <p:spTgt spid="290819">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90819">
                                            <p:txEl>
                                              <p:pRg st="3" end="3"/>
                                            </p:txEl>
                                          </p:spTgt>
                                        </p:tgtEl>
                                        <p:attrNameLst>
                                          <p:attrName>ppt_y</p:attrName>
                                        </p:attrNameLst>
                                      </p:cBhvr>
                                      <p:tavLst>
                                        <p:tav tm="0">
                                          <p:val>
                                            <p:strVal val="1+#ppt_h/2"/>
                                          </p:val>
                                        </p:tav>
                                        <p:tav tm="100000">
                                          <p:val>
                                            <p:strVal val="#ppt_y"/>
                                          </p:val>
                                        </p:tav>
                                      </p:tavLst>
                                    </p:anim>
                                  </p:childTnLst>
                                </p:cTn>
                              </p:par>
                            </p:childTnLst>
                          </p:cTn>
                        </p:par>
                        <p:par>
                          <p:cTn id="28" fill="hold">
                            <p:stCondLst>
                              <p:cond delay="4500"/>
                            </p:stCondLst>
                            <p:childTnLst>
                              <p:par>
                                <p:cTn id="29" presetID="2" presetClass="entr" presetSubtype="4" fill="hold" grpId="0" nodeType="afterEffect">
                                  <p:stCondLst>
                                    <p:cond delay="500"/>
                                  </p:stCondLst>
                                  <p:childTnLst>
                                    <p:set>
                                      <p:cBhvr>
                                        <p:cTn id="30" dur="1" fill="hold">
                                          <p:stCondLst>
                                            <p:cond delay="0"/>
                                          </p:stCondLst>
                                        </p:cTn>
                                        <p:tgtEl>
                                          <p:spTgt spid="290819">
                                            <p:txEl>
                                              <p:pRg st="4" end="4"/>
                                            </p:txEl>
                                          </p:spTgt>
                                        </p:tgtEl>
                                        <p:attrNameLst>
                                          <p:attrName>style.visibility</p:attrName>
                                        </p:attrNameLst>
                                      </p:cBhvr>
                                      <p:to>
                                        <p:strVal val="visible"/>
                                      </p:to>
                                    </p:set>
                                    <p:anim calcmode="lin" valueType="num">
                                      <p:cBhvr additive="base">
                                        <p:cTn id="31" dur="500" fill="hold"/>
                                        <p:tgtEl>
                                          <p:spTgt spid="29081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908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819"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Grp="1" noChangeArrowheads="1"/>
          </p:cNvSpPr>
          <p:nvPr>
            <p:ph type="title"/>
          </p:nvPr>
        </p:nvSpPr>
        <p:spPr>
          <a:xfrm>
            <a:off x="482600" y="252412"/>
            <a:ext cx="8229600" cy="890588"/>
          </a:xfrm>
        </p:spPr>
        <p:txBody>
          <a:bodyPr/>
          <a:lstStyle/>
          <a:p>
            <a:r>
              <a:rPr lang="en-US">
                <a:solidFill>
                  <a:srgbClr val="FF0000"/>
                </a:solidFill>
                <a:latin typeface="Times New Roman" pitchFamily="18" charset="0"/>
              </a:rPr>
              <a:t>Nhược điểm</a:t>
            </a:r>
            <a:r>
              <a:rPr lang="en-US"/>
              <a:t> </a:t>
            </a:r>
          </a:p>
        </p:txBody>
      </p:sp>
      <p:sp>
        <p:nvSpPr>
          <p:cNvPr id="291843" name="Rectangle 3"/>
          <p:cNvSpPr>
            <a:spLocks noGrp="1" noChangeArrowheads="1"/>
          </p:cNvSpPr>
          <p:nvPr>
            <p:ph idx="1"/>
          </p:nvPr>
        </p:nvSpPr>
        <p:spPr>
          <a:xfrm>
            <a:off x="309563" y="1009650"/>
            <a:ext cx="8609012" cy="5357813"/>
          </a:xfrm>
        </p:spPr>
        <p:txBody>
          <a:bodyPr>
            <a:normAutofit fontScale="92500"/>
          </a:bodyPr>
          <a:lstStyle/>
          <a:p>
            <a:pPr>
              <a:buClr>
                <a:srgbClr val="57B947"/>
              </a:buClr>
              <a:buFont typeface="Wingdings" pitchFamily="2" charset="2"/>
              <a:buChar char="Ø"/>
            </a:pPr>
            <a:r>
              <a:rPr lang="en-US" b="1">
                <a:solidFill>
                  <a:srgbClr val="0000FF"/>
                </a:solidFill>
                <a:latin typeface="Times New Roman" pitchFamily="18" charset="0"/>
              </a:rPr>
              <a:t>Độ chính xác gia công của phương pháp này bị giới hạn bởi bề dày bé nhất của lớp phoi hớt đi. </a:t>
            </a:r>
          </a:p>
          <a:p>
            <a:pPr>
              <a:buClr>
                <a:srgbClr val="57B947"/>
              </a:buClr>
              <a:buFont typeface="Wingdings" pitchFamily="2" charset="2"/>
              <a:buChar char="Ø"/>
            </a:pPr>
            <a:r>
              <a:rPr lang="en-US" b="1">
                <a:solidFill>
                  <a:srgbClr val="0000FF"/>
                </a:solidFill>
                <a:latin typeface="Times New Roman" pitchFamily="18" charset="0"/>
              </a:rPr>
              <a:t>Người thợ phải chú ý cao độ nên dễ mệt do đó dễ sinh ra phế phẩm </a:t>
            </a:r>
          </a:p>
          <a:p>
            <a:pPr>
              <a:buClr>
                <a:srgbClr val="57B947"/>
              </a:buClr>
              <a:buFont typeface="Wingdings" pitchFamily="2" charset="2"/>
              <a:buChar char="Ø"/>
            </a:pPr>
            <a:r>
              <a:rPr lang="en-US" b="1">
                <a:solidFill>
                  <a:srgbClr val="0000FF"/>
                </a:solidFill>
                <a:latin typeface="Times New Roman" pitchFamily="18" charset="0"/>
              </a:rPr>
              <a:t>Do phải cắt thử nhiều lần nên năng suất thấp</a:t>
            </a:r>
          </a:p>
          <a:p>
            <a:pPr>
              <a:buClr>
                <a:srgbClr val="57B947"/>
              </a:buClr>
              <a:buFont typeface="Wingdings" pitchFamily="2" charset="2"/>
              <a:buChar char="Ø"/>
            </a:pPr>
            <a:r>
              <a:rPr lang="en-US" b="1">
                <a:solidFill>
                  <a:srgbClr val="0000FF"/>
                </a:solidFill>
                <a:latin typeface="Times New Roman" pitchFamily="18" charset="0"/>
              </a:rPr>
              <a:t>Trình độ tay nghề người thợ yêu cầu cao</a:t>
            </a:r>
          </a:p>
          <a:p>
            <a:pPr>
              <a:buClr>
                <a:srgbClr val="57B947"/>
              </a:buClr>
              <a:buFont typeface="Wingdings" pitchFamily="2" charset="2"/>
              <a:buChar char="Ø"/>
            </a:pPr>
            <a:r>
              <a:rPr lang="en-US" b="1">
                <a:solidFill>
                  <a:srgbClr val="0000FF"/>
                </a:solidFill>
                <a:latin typeface="Times New Roman" pitchFamily="18" charset="0"/>
              </a:rPr>
              <a:t>Do năng suất thấp, tay nghề của người thợ yêu cầu cao nên giá thành gia công cao.</a:t>
            </a:r>
          </a:p>
          <a:p>
            <a:pPr>
              <a:buClr>
                <a:srgbClr val="57B947"/>
              </a:buClr>
              <a:buFont typeface="Wingdings" pitchFamily="2" charset="2"/>
              <a:buNone/>
            </a:pPr>
            <a:r>
              <a:rPr lang="en-US" b="1">
                <a:solidFill>
                  <a:srgbClr val="57B947"/>
                </a:solidFill>
                <a:latin typeface="Times New Roman" pitchFamily="18" charset="0"/>
                <a:sym typeface="Wingdings" pitchFamily="2" charset="2"/>
              </a:rPr>
              <a:t> </a:t>
            </a:r>
            <a:r>
              <a:rPr lang="en-US" b="1">
                <a:solidFill>
                  <a:srgbClr val="0000FF"/>
                </a:solidFill>
                <a:latin typeface="Times New Roman" pitchFamily="18" charset="0"/>
                <a:sym typeface="Wingdings" pitchFamily="2" charset="2"/>
              </a:rPr>
              <a:t>Phương pháp này áp dụng cho sản xuất đơn chiếc và loạt nhỏ, sửa chữa và chế thử.</a:t>
            </a:r>
            <a:endParaRPr lang="en-US" b="1">
              <a:solidFill>
                <a:srgbClr val="57B947"/>
              </a:solidFill>
              <a:latin typeface="Times New Roman" pitchFamily="18" charset="0"/>
              <a:sym typeface="Wingdings" pitchFamily="2" charset="2"/>
            </a:endParaRPr>
          </a:p>
        </p:txBody>
      </p:sp>
      <p:sp>
        <p:nvSpPr>
          <p:cNvPr id="4" name="Date Placeholder 3"/>
          <p:cNvSpPr>
            <a:spLocks noGrp="1"/>
          </p:cNvSpPr>
          <p:nvPr>
            <p:ph type="dt" sz="half" idx="10"/>
          </p:nvPr>
        </p:nvSpPr>
        <p:spPr/>
        <p:txBody>
          <a:bodyPr/>
          <a:lstStyle/>
          <a:p>
            <a:pPr>
              <a:defRPr/>
            </a:pPr>
            <a:fld id="{F4E9C686-4B75-4B18-A6A4-42BE2864F4DB}"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91842"/>
                                        </p:tgtEl>
                                        <p:attrNameLst>
                                          <p:attrName>style.visibility</p:attrName>
                                        </p:attrNameLst>
                                      </p:cBhvr>
                                      <p:to>
                                        <p:strVal val="visible"/>
                                      </p:to>
                                    </p:set>
                                    <p:animEffect transition="in" filter="blinds(horizontal)">
                                      <p:cBhvr>
                                        <p:cTn id="7" dur="500"/>
                                        <p:tgtEl>
                                          <p:spTgt spid="291842"/>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291843">
                                            <p:txEl>
                                              <p:pRg st="0" end="0"/>
                                            </p:txEl>
                                          </p:spTgt>
                                        </p:tgtEl>
                                        <p:attrNameLst>
                                          <p:attrName>style.visibility</p:attrName>
                                        </p:attrNameLst>
                                      </p:cBhvr>
                                      <p:to>
                                        <p:strVal val="visible"/>
                                      </p:to>
                                    </p:set>
                                    <p:animEffect transition="in" filter="checkerboard(across)">
                                      <p:cBhvr>
                                        <p:cTn id="11" dur="500"/>
                                        <p:tgtEl>
                                          <p:spTgt spid="291843">
                                            <p:txEl>
                                              <p:pRg st="0" end="0"/>
                                            </p:txEl>
                                          </p:spTgt>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291843">
                                            <p:txEl>
                                              <p:pRg st="1" end="1"/>
                                            </p:txEl>
                                          </p:spTgt>
                                        </p:tgtEl>
                                        <p:attrNameLst>
                                          <p:attrName>style.visibility</p:attrName>
                                        </p:attrNameLst>
                                      </p:cBhvr>
                                      <p:to>
                                        <p:strVal val="visible"/>
                                      </p:to>
                                    </p:set>
                                    <p:animEffect transition="in" filter="checkerboard(across)">
                                      <p:cBhvr>
                                        <p:cTn id="15" dur="500"/>
                                        <p:tgtEl>
                                          <p:spTgt spid="291843">
                                            <p:txEl>
                                              <p:pRg st="1" end="1"/>
                                            </p:txEl>
                                          </p:spTgt>
                                        </p:tgtEl>
                                      </p:cBhvr>
                                    </p:animEffect>
                                  </p:childTnLst>
                                </p:cTn>
                              </p:par>
                            </p:childTnLst>
                          </p:cTn>
                        </p:par>
                        <p:par>
                          <p:cTn id="16" fill="hold">
                            <p:stCondLst>
                              <p:cond delay="1500"/>
                            </p:stCondLst>
                            <p:childTnLst>
                              <p:par>
                                <p:cTn id="17" presetID="5" presetClass="entr" presetSubtype="10" fill="hold" grpId="0" nodeType="afterEffect">
                                  <p:stCondLst>
                                    <p:cond delay="0"/>
                                  </p:stCondLst>
                                  <p:childTnLst>
                                    <p:set>
                                      <p:cBhvr>
                                        <p:cTn id="18" dur="1" fill="hold">
                                          <p:stCondLst>
                                            <p:cond delay="0"/>
                                          </p:stCondLst>
                                        </p:cTn>
                                        <p:tgtEl>
                                          <p:spTgt spid="291843">
                                            <p:txEl>
                                              <p:pRg st="2" end="2"/>
                                            </p:txEl>
                                          </p:spTgt>
                                        </p:tgtEl>
                                        <p:attrNameLst>
                                          <p:attrName>style.visibility</p:attrName>
                                        </p:attrNameLst>
                                      </p:cBhvr>
                                      <p:to>
                                        <p:strVal val="visible"/>
                                      </p:to>
                                    </p:set>
                                    <p:animEffect transition="in" filter="checkerboard(across)">
                                      <p:cBhvr>
                                        <p:cTn id="19" dur="500"/>
                                        <p:tgtEl>
                                          <p:spTgt spid="291843">
                                            <p:txEl>
                                              <p:pRg st="2" end="2"/>
                                            </p:txEl>
                                          </p:spTgt>
                                        </p:tgtEl>
                                      </p:cBhvr>
                                    </p:animEffect>
                                  </p:childTnLst>
                                </p:cTn>
                              </p:par>
                            </p:childTnLst>
                          </p:cTn>
                        </p:par>
                        <p:par>
                          <p:cTn id="20" fill="hold">
                            <p:stCondLst>
                              <p:cond delay="2000"/>
                            </p:stCondLst>
                            <p:childTnLst>
                              <p:par>
                                <p:cTn id="21" presetID="5" presetClass="entr" presetSubtype="10" fill="hold" grpId="0" nodeType="afterEffect">
                                  <p:stCondLst>
                                    <p:cond delay="0"/>
                                  </p:stCondLst>
                                  <p:childTnLst>
                                    <p:set>
                                      <p:cBhvr>
                                        <p:cTn id="22" dur="1" fill="hold">
                                          <p:stCondLst>
                                            <p:cond delay="0"/>
                                          </p:stCondLst>
                                        </p:cTn>
                                        <p:tgtEl>
                                          <p:spTgt spid="291843">
                                            <p:txEl>
                                              <p:pRg st="3" end="3"/>
                                            </p:txEl>
                                          </p:spTgt>
                                        </p:tgtEl>
                                        <p:attrNameLst>
                                          <p:attrName>style.visibility</p:attrName>
                                        </p:attrNameLst>
                                      </p:cBhvr>
                                      <p:to>
                                        <p:strVal val="visible"/>
                                      </p:to>
                                    </p:set>
                                    <p:animEffect transition="in" filter="checkerboard(across)">
                                      <p:cBhvr>
                                        <p:cTn id="23" dur="500"/>
                                        <p:tgtEl>
                                          <p:spTgt spid="291843">
                                            <p:txEl>
                                              <p:pRg st="3" end="3"/>
                                            </p:txEl>
                                          </p:spTgt>
                                        </p:tgtEl>
                                      </p:cBhvr>
                                    </p:animEffect>
                                  </p:childTnLst>
                                </p:cTn>
                              </p:par>
                            </p:childTnLst>
                          </p:cTn>
                        </p:par>
                        <p:par>
                          <p:cTn id="24" fill="hold">
                            <p:stCondLst>
                              <p:cond delay="2500"/>
                            </p:stCondLst>
                            <p:childTnLst>
                              <p:par>
                                <p:cTn id="25" presetID="5" presetClass="entr" presetSubtype="10" fill="hold" grpId="0" nodeType="afterEffect">
                                  <p:stCondLst>
                                    <p:cond delay="0"/>
                                  </p:stCondLst>
                                  <p:childTnLst>
                                    <p:set>
                                      <p:cBhvr>
                                        <p:cTn id="26" dur="1" fill="hold">
                                          <p:stCondLst>
                                            <p:cond delay="0"/>
                                          </p:stCondLst>
                                        </p:cTn>
                                        <p:tgtEl>
                                          <p:spTgt spid="291843">
                                            <p:txEl>
                                              <p:pRg st="4" end="4"/>
                                            </p:txEl>
                                          </p:spTgt>
                                        </p:tgtEl>
                                        <p:attrNameLst>
                                          <p:attrName>style.visibility</p:attrName>
                                        </p:attrNameLst>
                                      </p:cBhvr>
                                      <p:to>
                                        <p:strVal val="visible"/>
                                      </p:to>
                                    </p:set>
                                    <p:animEffect transition="in" filter="checkerboard(across)">
                                      <p:cBhvr>
                                        <p:cTn id="27" dur="500"/>
                                        <p:tgtEl>
                                          <p:spTgt spid="2918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91843">
                                            <p:txEl>
                                              <p:pRg st="5" end="5"/>
                                            </p:txEl>
                                          </p:spTgt>
                                        </p:tgtEl>
                                        <p:attrNameLst>
                                          <p:attrName>style.visibility</p:attrName>
                                        </p:attrNameLst>
                                      </p:cBhvr>
                                      <p:to>
                                        <p:strVal val="visible"/>
                                      </p:to>
                                    </p:set>
                                    <p:animEffect transition="in" filter="checkerboard(across)">
                                      <p:cBhvr>
                                        <p:cTn id="32" dur="500"/>
                                        <p:tgtEl>
                                          <p:spTgt spid="29184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184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Grp="1" noChangeArrowheads="1"/>
          </p:cNvSpPr>
          <p:nvPr>
            <p:ph type="title"/>
          </p:nvPr>
        </p:nvSpPr>
        <p:spPr>
          <a:xfrm>
            <a:off x="1000125" y="606425"/>
            <a:ext cx="7712075" cy="1384300"/>
          </a:xfrm>
        </p:spPr>
        <p:txBody>
          <a:bodyPr>
            <a:normAutofit fontScale="90000"/>
          </a:bodyPr>
          <a:lstStyle/>
          <a:p>
            <a:r>
              <a:rPr lang="en-US">
                <a:solidFill>
                  <a:srgbClr val="FF0000"/>
                </a:solidFill>
                <a:latin typeface="Times New Roman" pitchFamily="18" charset="0"/>
              </a:rPr>
              <a:t>2. Phương pháp tự động đạt kích thước trên máy công cụ đã điều chỉnh sẵn</a:t>
            </a:r>
            <a:r>
              <a:rPr lang="en-US" sz="4000"/>
              <a:t> </a:t>
            </a:r>
          </a:p>
        </p:txBody>
      </p:sp>
      <p:sp>
        <p:nvSpPr>
          <p:cNvPr id="293891" name="Rectangle 3"/>
          <p:cNvSpPr>
            <a:spLocks noGrp="1" noChangeArrowheads="1"/>
          </p:cNvSpPr>
          <p:nvPr>
            <p:ph idx="1"/>
          </p:nvPr>
        </p:nvSpPr>
        <p:spPr>
          <a:xfrm>
            <a:off x="628650" y="2392363"/>
            <a:ext cx="7623175" cy="2236787"/>
          </a:xfrm>
        </p:spPr>
        <p:txBody>
          <a:bodyPr>
            <a:normAutofit fontScale="92500"/>
          </a:bodyPr>
          <a:lstStyle/>
          <a:p>
            <a:pPr algn="just">
              <a:buFontTx/>
              <a:buNone/>
            </a:pPr>
            <a:r>
              <a:rPr lang="en-US">
                <a:solidFill>
                  <a:srgbClr val="0000FF"/>
                </a:solidFill>
              </a:rPr>
              <a:t>	</a:t>
            </a:r>
            <a:r>
              <a:rPr lang="en-US" b="1">
                <a:solidFill>
                  <a:srgbClr val="0000FF"/>
                </a:solidFill>
                <a:latin typeface="Times New Roman" pitchFamily="18" charset="0"/>
              </a:rPr>
              <a:t>Trong sản xuất loạt lớn và hàng khối, để đạt độ chính xác gia công, chủ yếu là dùng phương pháp tự động đạt kích thước trên máy công cụ đã điều chỉnh sẵn</a:t>
            </a:r>
            <a:r>
              <a:rPr lang="en-US" b="1">
                <a:latin typeface="Times New Roman" pitchFamily="18" charset="0"/>
              </a:rPr>
              <a:t> </a:t>
            </a:r>
          </a:p>
          <a:p>
            <a:pPr algn="just">
              <a:buFontTx/>
              <a:buNone/>
            </a:pPr>
            <a:endParaRPr lang="en-US" b="1">
              <a:latin typeface="Times New Roman" pitchFamily="18" charset="0"/>
            </a:endParaRPr>
          </a:p>
        </p:txBody>
      </p:sp>
      <p:sp>
        <p:nvSpPr>
          <p:cNvPr id="4" name="Date Placeholder 3"/>
          <p:cNvSpPr>
            <a:spLocks noGrp="1"/>
          </p:cNvSpPr>
          <p:nvPr>
            <p:ph type="dt" sz="half" idx="10"/>
          </p:nvPr>
        </p:nvSpPr>
        <p:spPr/>
        <p:txBody>
          <a:bodyPr/>
          <a:lstStyle/>
          <a:p>
            <a:pPr>
              <a:defRPr/>
            </a:pPr>
            <a:fld id="{A63F8446-8423-448A-BFCD-1160C17576C8}"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93890"/>
                                        </p:tgtEl>
                                        <p:attrNameLst>
                                          <p:attrName>style.visibility</p:attrName>
                                        </p:attrNameLst>
                                      </p:cBhvr>
                                      <p:to>
                                        <p:strVal val="visible"/>
                                      </p:to>
                                    </p:set>
                                    <p:animEffect transition="in" filter="checkerboard(across)">
                                      <p:cBhvr>
                                        <p:cTn id="7" dur="500"/>
                                        <p:tgtEl>
                                          <p:spTgt spid="293890"/>
                                        </p:tgtEl>
                                      </p:cBhvr>
                                    </p:animEffect>
                                  </p:childTnLst>
                                </p:cTn>
                              </p:par>
                            </p:childTnLst>
                          </p:cTn>
                        </p:par>
                        <p:par>
                          <p:cTn id="8" fill="hold">
                            <p:stCondLst>
                              <p:cond delay="500"/>
                            </p:stCondLst>
                            <p:childTnLst>
                              <p:par>
                                <p:cTn id="9" presetID="13" presetClass="entr" presetSubtype="16" fill="hold" grpId="0" nodeType="afterEffect">
                                  <p:stCondLst>
                                    <p:cond delay="0"/>
                                  </p:stCondLst>
                                  <p:childTnLst>
                                    <p:set>
                                      <p:cBhvr>
                                        <p:cTn id="10" dur="1" fill="hold">
                                          <p:stCondLst>
                                            <p:cond delay="0"/>
                                          </p:stCondLst>
                                        </p:cTn>
                                        <p:tgtEl>
                                          <p:spTgt spid="293891">
                                            <p:txEl>
                                              <p:pRg st="0" end="0"/>
                                            </p:txEl>
                                          </p:spTgt>
                                        </p:tgtEl>
                                        <p:attrNameLst>
                                          <p:attrName>style.visibility</p:attrName>
                                        </p:attrNameLst>
                                      </p:cBhvr>
                                      <p:to>
                                        <p:strVal val="visible"/>
                                      </p:to>
                                    </p:set>
                                    <p:animEffect transition="in" filter="plus(in)">
                                      <p:cBhvr>
                                        <p:cTn id="11" dur="1000"/>
                                        <p:tgtEl>
                                          <p:spTgt spid="2938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89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980660C-105F-4C48-90A4-FB3F92A6668E}" type="datetime1">
              <a:rPr lang="vi-VN" smtClean="0"/>
              <a:pPr>
                <a:defRPr/>
              </a:pPr>
              <a:t>15/10/2018</a:t>
            </a:fld>
            <a:endParaRPr lang="en-US"/>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7973" y="721471"/>
            <a:ext cx="6336770" cy="5735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85513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Rectangle 2"/>
          <p:cNvSpPr>
            <a:spLocks noGrp="1" noChangeArrowheads="1"/>
          </p:cNvSpPr>
          <p:nvPr>
            <p:ph type="title"/>
          </p:nvPr>
        </p:nvSpPr>
        <p:spPr/>
        <p:txBody>
          <a:bodyPr/>
          <a:lstStyle/>
          <a:p>
            <a:r>
              <a:rPr lang="en-US">
                <a:solidFill>
                  <a:srgbClr val="FF0000"/>
                </a:solidFill>
                <a:latin typeface="Times New Roman" pitchFamily="18" charset="0"/>
              </a:rPr>
              <a:t>Nội dung</a:t>
            </a:r>
          </a:p>
        </p:txBody>
      </p:sp>
      <p:sp>
        <p:nvSpPr>
          <p:cNvPr id="330755" name="Rectangle 3"/>
          <p:cNvSpPr>
            <a:spLocks noGrp="1" noChangeArrowheads="1"/>
          </p:cNvSpPr>
          <p:nvPr>
            <p:ph idx="1"/>
          </p:nvPr>
        </p:nvSpPr>
        <p:spPr>
          <a:xfrm>
            <a:off x="800100" y="1828800"/>
            <a:ext cx="7426325" cy="3886200"/>
          </a:xfrm>
        </p:spPr>
        <p:txBody>
          <a:bodyPr/>
          <a:lstStyle/>
          <a:p>
            <a:pPr>
              <a:buFont typeface="Wingdings" pitchFamily="2" charset="2"/>
              <a:buNone/>
            </a:pPr>
            <a:r>
              <a:rPr lang="en-US" b="1">
                <a:solidFill>
                  <a:srgbClr val="FF0000"/>
                </a:solidFill>
                <a:latin typeface="Times New Roman" pitchFamily="18" charset="0"/>
                <a:sym typeface="Wingdings" pitchFamily="2" charset="2"/>
              </a:rPr>
              <a:t></a:t>
            </a:r>
            <a:r>
              <a:rPr lang="en-US" b="1">
                <a:solidFill>
                  <a:srgbClr val="0000FF"/>
                </a:solidFill>
                <a:latin typeface="Times New Roman" pitchFamily="18" charset="0"/>
                <a:sym typeface="Wingdings" pitchFamily="2" charset="2"/>
              </a:rPr>
              <a:t>Theo phương pháp này dụng cụ cắt có vị trí tương quan cố định so với vật gia công, tức là vị trí đã được điều chỉnh.</a:t>
            </a:r>
          </a:p>
          <a:p>
            <a:pPr>
              <a:buFont typeface="Wingdings" pitchFamily="2" charset="2"/>
              <a:buNone/>
            </a:pPr>
            <a:r>
              <a:rPr lang="en-US" b="1">
                <a:solidFill>
                  <a:srgbClr val="FF0000"/>
                </a:solidFill>
                <a:latin typeface="Times New Roman" pitchFamily="18" charset="0"/>
                <a:sym typeface="Wingdings" pitchFamily="2" charset="2"/>
              </a:rPr>
              <a:t></a:t>
            </a:r>
            <a:r>
              <a:rPr lang="en-US" b="1">
                <a:solidFill>
                  <a:srgbClr val="0000FF"/>
                </a:solidFill>
                <a:latin typeface="Times New Roman" pitchFamily="18" charset="0"/>
                <a:sym typeface="Wingdings" pitchFamily="2" charset="2"/>
              </a:rPr>
              <a:t>Vị trí này được đảm bảo cố định nhờ các cơ cấu định vị của đồ gá.</a:t>
            </a:r>
          </a:p>
          <a:p>
            <a:pPr>
              <a:buFont typeface="Wingdings" pitchFamily="2" charset="2"/>
              <a:buNone/>
            </a:pPr>
            <a:r>
              <a:rPr lang="en-US" b="1">
                <a:solidFill>
                  <a:srgbClr val="FF0000"/>
                </a:solidFill>
                <a:latin typeface="Times New Roman" pitchFamily="18" charset="0"/>
                <a:sym typeface="Wingdings" pitchFamily="2" charset="2"/>
              </a:rPr>
              <a:t></a:t>
            </a:r>
            <a:r>
              <a:rPr lang="en-US" b="1">
                <a:solidFill>
                  <a:srgbClr val="0000FF"/>
                </a:solidFill>
                <a:latin typeface="Times New Roman" pitchFamily="18" charset="0"/>
                <a:sym typeface="Wingdings" pitchFamily="2" charset="2"/>
              </a:rPr>
              <a:t>Đồ gá lại có vị trí xác định trên bàn máy nhờ các đồ định vị riêng.</a:t>
            </a:r>
          </a:p>
        </p:txBody>
      </p:sp>
      <p:sp>
        <p:nvSpPr>
          <p:cNvPr id="4" name="Date Placeholder 3"/>
          <p:cNvSpPr>
            <a:spLocks noGrp="1"/>
          </p:cNvSpPr>
          <p:nvPr>
            <p:ph type="dt" sz="half" idx="10"/>
          </p:nvPr>
        </p:nvSpPr>
        <p:spPr/>
        <p:txBody>
          <a:bodyPr/>
          <a:lstStyle/>
          <a:p>
            <a:pPr>
              <a:defRPr/>
            </a:pPr>
            <a:fld id="{A2BB22C5-A180-4F6A-85B8-29D511E7CD11}"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330754"/>
                                        </p:tgtEl>
                                        <p:attrNameLst>
                                          <p:attrName>style.visibility</p:attrName>
                                        </p:attrNameLst>
                                      </p:cBhvr>
                                      <p:to>
                                        <p:strVal val="visible"/>
                                      </p:to>
                                    </p:set>
                                    <p:anim calcmode="lin" valueType="num">
                                      <p:cBhvr>
                                        <p:cTn id="7" dur="500" fill="hold"/>
                                        <p:tgtEl>
                                          <p:spTgt spid="33075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33075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33075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330754"/>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330755">
                                            <p:txEl>
                                              <p:pRg st="0" end="0"/>
                                            </p:txEl>
                                          </p:spTgt>
                                        </p:tgtEl>
                                        <p:attrNameLst>
                                          <p:attrName>style.visibility</p:attrName>
                                        </p:attrNameLst>
                                      </p:cBhvr>
                                      <p:to>
                                        <p:strVal val="visible"/>
                                      </p:to>
                                    </p:set>
                                    <p:anim from="(-#ppt_w/2)" to="(#ppt_x)" calcmode="lin" valueType="num">
                                      <p:cBhvr>
                                        <p:cTn id="15" dur="600" fill="hold">
                                          <p:stCondLst>
                                            <p:cond delay="0"/>
                                          </p:stCondLst>
                                        </p:cTn>
                                        <p:tgtEl>
                                          <p:spTgt spid="330755">
                                            <p:txEl>
                                              <p:pRg st="0" end="0"/>
                                            </p:txEl>
                                          </p:spTgt>
                                        </p:tgtEl>
                                        <p:attrNameLst>
                                          <p:attrName>ppt_x</p:attrName>
                                        </p:attrNameLst>
                                      </p:cBhvr>
                                    </p:anim>
                                    <p:anim from="0" to="-1.0" calcmode="lin" valueType="num">
                                      <p:cBhvr>
                                        <p:cTn id="16" dur="200" decel="50000" autoRev="1" fill="hold">
                                          <p:stCondLst>
                                            <p:cond delay="600"/>
                                          </p:stCondLst>
                                        </p:cTn>
                                        <p:tgtEl>
                                          <p:spTgt spid="330755">
                                            <p:txEl>
                                              <p:pRg st="0" end="0"/>
                                            </p:txEl>
                                          </p:spTgt>
                                        </p:tgtEl>
                                        <p:attrNameLst>
                                          <p:attrName>xshear</p:attrName>
                                        </p:attrNameLst>
                                      </p:cBhvr>
                                    </p:anim>
                                    <p:animScale>
                                      <p:cBhvr>
                                        <p:cTn id="17" dur="200" decel="100000" autoRev="1" fill="hold">
                                          <p:stCondLst>
                                            <p:cond delay="600"/>
                                          </p:stCondLst>
                                        </p:cTn>
                                        <p:tgtEl>
                                          <p:spTgt spid="330755">
                                            <p:txEl>
                                              <p:pRg st="0" end="0"/>
                                            </p:txEl>
                                          </p:spTgt>
                                        </p:tgtEl>
                                      </p:cBhvr>
                                      <p:from x="100000" y="100000"/>
                                      <p:to x="80000" y="100000"/>
                                    </p:animScale>
                                    <p:anim by="(#ppt_h/3+#ppt_w*0.1)" calcmode="lin" valueType="num">
                                      <p:cBhvr additive="sum">
                                        <p:cTn id="18" dur="200" decel="100000" autoRev="1" fill="hold">
                                          <p:stCondLst>
                                            <p:cond delay="600"/>
                                          </p:stCondLst>
                                        </p:cTn>
                                        <p:tgtEl>
                                          <p:spTgt spid="330755">
                                            <p:txEl>
                                              <p:pRg st="0" end="0"/>
                                            </p:txEl>
                                          </p:spTgt>
                                        </p:tgtEl>
                                        <p:attrNameLst>
                                          <p:attrName>ppt_x</p:attrName>
                                        </p:attrNameLst>
                                      </p:cBhvr>
                                    </p:anim>
                                  </p:childTnLst>
                                </p:cTn>
                              </p:par>
                            </p:childTnLst>
                          </p:cTn>
                        </p:par>
                      </p:childTnLst>
                    </p:cTn>
                  </p:par>
                  <p:par>
                    <p:cTn id="19" fill="hold">
                      <p:stCondLst>
                        <p:cond delay="indefinite"/>
                      </p:stCondLst>
                      <p:childTnLst>
                        <p:par>
                          <p:cTn id="20" fill="hold">
                            <p:stCondLst>
                              <p:cond delay="0"/>
                            </p:stCondLst>
                            <p:childTnLst>
                              <p:par>
                                <p:cTn id="21" presetID="34" presetClass="entr" presetSubtype="0" fill="hold" grpId="0" nodeType="clickEffect">
                                  <p:stCondLst>
                                    <p:cond delay="0"/>
                                  </p:stCondLst>
                                  <p:childTnLst>
                                    <p:set>
                                      <p:cBhvr>
                                        <p:cTn id="22" dur="1" fill="hold">
                                          <p:stCondLst>
                                            <p:cond delay="0"/>
                                          </p:stCondLst>
                                        </p:cTn>
                                        <p:tgtEl>
                                          <p:spTgt spid="330755">
                                            <p:txEl>
                                              <p:pRg st="1" end="1"/>
                                            </p:txEl>
                                          </p:spTgt>
                                        </p:tgtEl>
                                        <p:attrNameLst>
                                          <p:attrName>style.visibility</p:attrName>
                                        </p:attrNameLst>
                                      </p:cBhvr>
                                      <p:to>
                                        <p:strVal val="visible"/>
                                      </p:to>
                                    </p:set>
                                    <p:anim from="(-#ppt_w/2)" to="(#ppt_x)" calcmode="lin" valueType="num">
                                      <p:cBhvr>
                                        <p:cTn id="23" dur="600" fill="hold">
                                          <p:stCondLst>
                                            <p:cond delay="0"/>
                                          </p:stCondLst>
                                        </p:cTn>
                                        <p:tgtEl>
                                          <p:spTgt spid="330755">
                                            <p:txEl>
                                              <p:pRg st="1" end="1"/>
                                            </p:txEl>
                                          </p:spTgt>
                                        </p:tgtEl>
                                        <p:attrNameLst>
                                          <p:attrName>ppt_x</p:attrName>
                                        </p:attrNameLst>
                                      </p:cBhvr>
                                    </p:anim>
                                    <p:anim from="0" to="-1.0" calcmode="lin" valueType="num">
                                      <p:cBhvr>
                                        <p:cTn id="24" dur="200" decel="50000" autoRev="1" fill="hold">
                                          <p:stCondLst>
                                            <p:cond delay="600"/>
                                          </p:stCondLst>
                                        </p:cTn>
                                        <p:tgtEl>
                                          <p:spTgt spid="330755">
                                            <p:txEl>
                                              <p:pRg st="1" end="1"/>
                                            </p:txEl>
                                          </p:spTgt>
                                        </p:tgtEl>
                                        <p:attrNameLst>
                                          <p:attrName>xshear</p:attrName>
                                        </p:attrNameLst>
                                      </p:cBhvr>
                                    </p:anim>
                                    <p:animScale>
                                      <p:cBhvr>
                                        <p:cTn id="25" dur="200" decel="100000" autoRev="1" fill="hold">
                                          <p:stCondLst>
                                            <p:cond delay="600"/>
                                          </p:stCondLst>
                                        </p:cTn>
                                        <p:tgtEl>
                                          <p:spTgt spid="330755">
                                            <p:txEl>
                                              <p:pRg st="1" end="1"/>
                                            </p:txEl>
                                          </p:spTgt>
                                        </p:tgtEl>
                                      </p:cBhvr>
                                      <p:from x="100000" y="100000"/>
                                      <p:to x="80000" y="100000"/>
                                    </p:animScale>
                                    <p:anim by="(#ppt_h/3+#ppt_w*0.1)" calcmode="lin" valueType="num">
                                      <p:cBhvr additive="sum">
                                        <p:cTn id="26" dur="200" decel="100000" autoRev="1" fill="hold">
                                          <p:stCondLst>
                                            <p:cond delay="600"/>
                                          </p:stCondLst>
                                        </p:cTn>
                                        <p:tgtEl>
                                          <p:spTgt spid="330755">
                                            <p:txEl>
                                              <p:pRg st="1" end="1"/>
                                            </p:txEl>
                                          </p:spTgt>
                                        </p:tgtEl>
                                        <p:attrNameLst>
                                          <p:attrName>ppt_x</p:attrName>
                                        </p:attrNameLst>
                                      </p:cBhvr>
                                    </p:anim>
                                  </p:childTnLst>
                                </p:cTn>
                              </p:par>
                            </p:childTnLst>
                          </p:cTn>
                        </p:par>
                      </p:childTnLst>
                    </p:cTn>
                  </p:par>
                  <p:par>
                    <p:cTn id="27" fill="hold">
                      <p:stCondLst>
                        <p:cond delay="indefinite"/>
                      </p:stCondLst>
                      <p:childTnLst>
                        <p:par>
                          <p:cTn id="28" fill="hold">
                            <p:stCondLst>
                              <p:cond delay="0"/>
                            </p:stCondLst>
                            <p:childTnLst>
                              <p:par>
                                <p:cTn id="29" presetID="34" presetClass="entr" presetSubtype="0" fill="hold" grpId="0" nodeType="clickEffect">
                                  <p:stCondLst>
                                    <p:cond delay="0"/>
                                  </p:stCondLst>
                                  <p:childTnLst>
                                    <p:set>
                                      <p:cBhvr>
                                        <p:cTn id="30" dur="1" fill="hold">
                                          <p:stCondLst>
                                            <p:cond delay="0"/>
                                          </p:stCondLst>
                                        </p:cTn>
                                        <p:tgtEl>
                                          <p:spTgt spid="330755">
                                            <p:txEl>
                                              <p:pRg st="2" end="2"/>
                                            </p:txEl>
                                          </p:spTgt>
                                        </p:tgtEl>
                                        <p:attrNameLst>
                                          <p:attrName>style.visibility</p:attrName>
                                        </p:attrNameLst>
                                      </p:cBhvr>
                                      <p:to>
                                        <p:strVal val="visible"/>
                                      </p:to>
                                    </p:set>
                                    <p:anim from="(-#ppt_w/2)" to="(#ppt_x)" calcmode="lin" valueType="num">
                                      <p:cBhvr>
                                        <p:cTn id="31" dur="600" fill="hold">
                                          <p:stCondLst>
                                            <p:cond delay="0"/>
                                          </p:stCondLst>
                                        </p:cTn>
                                        <p:tgtEl>
                                          <p:spTgt spid="330755">
                                            <p:txEl>
                                              <p:pRg st="2" end="2"/>
                                            </p:txEl>
                                          </p:spTgt>
                                        </p:tgtEl>
                                        <p:attrNameLst>
                                          <p:attrName>ppt_x</p:attrName>
                                        </p:attrNameLst>
                                      </p:cBhvr>
                                    </p:anim>
                                    <p:anim from="0" to="-1.0" calcmode="lin" valueType="num">
                                      <p:cBhvr>
                                        <p:cTn id="32" dur="200" decel="50000" autoRev="1" fill="hold">
                                          <p:stCondLst>
                                            <p:cond delay="600"/>
                                          </p:stCondLst>
                                        </p:cTn>
                                        <p:tgtEl>
                                          <p:spTgt spid="330755">
                                            <p:txEl>
                                              <p:pRg st="2" end="2"/>
                                            </p:txEl>
                                          </p:spTgt>
                                        </p:tgtEl>
                                        <p:attrNameLst>
                                          <p:attrName>xshear</p:attrName>
                                        </p:attrNameLst>
                                      </p:cBhvr>
                                    </p:anim>
                                    <p:animScale>
                                      <p:cBhvr>
                                        <p:cTn id="33" dur="200" decel="100000" autoRev="1" fill="hold">
                                          <p:stCondLst>
                                            <p:cond delay="600"/>
                                          </p:stCondLst>
                                        </p:cTn>
                                        <p:tgtEl>
                                          <p:spTgt spid="330755">
                                            <p:txEl>
                                              <p:pRg st="2" end="2"/>
                                            </p:txEl>
                                          </p:spTgt>
                                        </p:tgtEl>
                                      </p:cBhvr>
                                      <p:from x="100000" y="100000"/>
                                      <p:to x="80000" y="100000"/>
                                    </p:animScale>
                                    <p:anim by="(#ppt_h/3+#ppt_w*0.1)" calcmode="lin" valueType="num">
                                      <p:cBhvr additive="sum">
                                        <p:cTn id="34" dur="200" decel="100000" autoRev="1" fill="hold">
                                          <p:stCondLst>
                                            <p:cond delay="600"/>
                                          </p:stCondLst>
                                        </p:cTn>
                                        <p:tgtEl>
                                          <p:spTgt spid="330755">
                                            <p:txEl>
                                              <p:pRg st="2" end="2"/>
                                            </p:txEl>
                                          </p:spTgt>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075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Grp="1" noChangeArrowheads="1"/>
          </p:cNvSpPr>
          <p:nvPr>
            <p:ph type="title"/>
          </p:nvPr>
        </p:nvSpPr>
        <p:spPr/>
        <p:txBody>
          <a:bodyPr/>
          <a:lstStyle/>
          <a:p>
            <a:r>
              <a:rPr lang="en-US">
                <a:solidFill>
                  <a:srgbClr val="FF0000"/>
                </a:solidFill>
                <a:latin typeface="Times New Roman" pitchFamily="18" charset="0"/>
              </a:rPr>
              <a:t>Ưu điểm</a:t>
            </a:r>
            <a:r>
              <a:rPr lang="en-US"/>
              <a:t> </a:t>
            </a:r>
          </a:p>
        </p:txBody>
      </p:sp>
      <p:sp>
        <p:nvSpPr>
          <p:cNvPr id="294915" name="Rectangle 3"/>
          <p:cNvSpPr>
            <a:spLocks noGrp="1" noChangeArrowheads="1"/>
          </p:cNvSpPr>
          <p:nvPr>
            <p:ph idx="1"/>
          </p:nvPr>
        </p:nvSpPr>
        <p:spPr>
          <a:xfrm>
            <a:off x="1116013" y="1905000"/>
            <a:ext cx="7570787" cy="4114800"/>
          </a:xfrm>
        </p:spPr>
        <p:txBody>
          <a:bodyPr/>
          <a:lstStyle/>
          <a:p>
            <a:pPr>
              <a:buClr>
                <a:srgbClr val="FF7C80"/>
              </a:buClr>
              <a:buFont typeface="Wingdings" pitchFamily="2" charset="2"/>
              <a:buChar char="v"/>
            </a:pPr>
            <a:r>
              <a:rPr lang="en-US" b="1">
                <a:solidFill>
                  <a:srgbClr val="0000FF"/>
                </a:solidFill>
                <a:latin typeface="Times New Roman" pitchFamily="18" charset="0"/>
              </a:rPr>
              <a:t>Bảo đảm độ chính xác gia công, giảm bớt phế phẩm. Độ chính xác không phụ thuộc tay nghề người thợ.</a:t>
            </a:r>
          </a:p>
          <a:p>
            <a:pPr>
              <a:buClr>
                <a:srgbClr val="FF7C80"/>
              </a:buClr>
              <a:buFont typeface="Wingdings" pitchFamily="2" charset="2"/>
              <a:buChar char="v"/>
            </a:pPr>
            <a:r>
              <a:rPr lang="en-US" b="1">
                <a:solidFill>
                  <a:srgbClr val="0000FF"/>
                </a:solidFill>
                <a:latin typeface="Times New Roman" pitchFamily="18" charset="0"/>
              </a:rPr>
              <a:t>Chỉ cắt một lần là đạt kích thước yêu cầu, không mất thì giờ cắt thử, đo nhiều lần.</a:t>
            </a:r>
          </a:p>
          <a:p>
            <a:pPr>
              <a:buClr>
                <a:srgbClr val="FF7C80"/>
              </a:buClr>
              <a:buFont typeface="Wingdings" pitchFamily="2" charset="2"/>
              <a:buChar char="v"/>
            </a:pPr>
            <a:r>
              <a:rPr lang="en-US" b="1">
                <a:solidFill>
                  <a:srgbClr val="0000FF"/>
                </a:solidFill>
                <a:latin typeface="Times New Roman" pitchFamily="18" charset="0"/>
              </a:rPr>
              <a:t>Nâng cao hiệu quả kinh tế. </a:t>
            </a:r>
          </a:p>
        </p:txBody>
      </p:sp>
      <p:sp>
        <p:nvSpPr>
          <p:cNvPr id="4" name="Date Placeholder 3"/>
          <p:cNvSpPr>
            <a:spLocks noGrp="1"/>
          </p:cNvSpPr>
          <p:nvPr>
            <p:ph type="dt" sz="half" idx="10"/>
          </p:nvPr>
        </p:nvSpPr>
        <p:spPr/>
        <p:txBody>
          <a:bodyPr/>
          <a:lstStyle/>
          <a:p>
            <a:pPr>
              <a:defRPr/>
            </a:pPr>
            <a:fld id="{9B84EF6E-7E30-4A22-94ED-1B16D5BD1314}" type="datetime1">
              <a:rPr lang="vi-VN"/>
              <a:pPr>
                <a:defRPr/>
              </a:pPr>
              <a:t>15/10/2018</a:t>
            </a:fld>
            <a:endParaRPr lang="en-US"/>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94914"/>
                                        </p:tgtEl>
                                        <p:attrNameLst>
                                          <p:attrName>style.visibility</p:attrName>
                                        </p:attrNameLst>
                                      </p:cBhvr>
                                      <p:to>
                                        <p:strVal val="visible"/>
                                      </p:to>
                                    </p:set>
                                    <p:animEffect transition="in" filter="diamond(in)">
                                      <p:cBhvr>
                                        <p:cTn id="7" dur="2000"/>
                                        <p:tgtEl>
                                          <p:spTgt spid="294914"/>
                                        </p:tgtEl>
                                      </p:cBhvr>
                                    </p:animEffect>
                                  </p:childTnLst>
                                </p:cTn>
                              </p:par>
                            </p:childTnLst>
                          </p:cTn>
                        </p:par>
                        <p:par>
                          <p:cTn id="8" fill="hold">
                            <p:stCondLst>
                              <p:cond delay="2000"/>
                            </p:stCondLst>
                            <p:childTnLst>
                              <p:par>
                                <p:cTn id="9" presetID="3" presetClass="entr" presetSubtype="10" fill="hold" nodeType="afterEffect">
                                  <p:stCondLst>
                                    <p:cond delay="500"/>
                                  </p:stCondLst>
                                  <p:childTnLst>
                                    <p:set>
                                      <p:cBhvr>
                                        <p:cTn id="10" dur="1" fill="hold">
                                          <p:stCondLst>
                                            <p:cond delay="0"/>
                                          </p:stCondLst>
                                        </p:cTn>
                                        <p:tgtEl>
                                          <p:spTgt spid="294915">
                                            <p:txEl>
                                              <p:pRg st="0" end="0"/>
                                            </p:txEl>
                                          </p:spTgt>
                                        </p:tgtEl>
                                        <p:attrNameLst>
                                          <p:attrName>style.visibility</p:attrName>
                                        </p:attrNameLst>
                                      </p:cBhvr>
                                      <p:to>
                                        <p:strVal val="visible"/>
                                      </p:to>
                                    </p:set>
                                    <p:animEffect transition="in" filter="blinds(horizontal)">
                                      <p:cBhvr>
                                        <p:cTn id="11" dur="500"/>
                                        <p:tgtEl>
                                          <p:spTgt spid="294915">
                                            <p:txEl>
                                              <p:pRg st="0" end="0"/>
                                            </p:txEl>
                                          </p:spTgt>
                                        </p:tgtEl>
                                      </p:cBhvr>
                                    </p:animEffect>
                                  </p:childTnLst>
                                </p:cTn>
                              </p:par>
                            </p:childTnLst>
                          </p:cTn>
                        </p:par>
                        <p:par>
                          <p:cTn id="12" fill="hold">
                            <p:stCondLst>
                              <p:cond delay="3000"/>
                            </p:stCondLst>
                            <p:childTnLst>
                              <p:par>
                                <p:cTn id="13" presetID="3" presetClass="entr" presetSubtype="10" fill="hold" nodeType="afterEffect">
                                  <p:stCondLst>
                                    <p:cond delay="500"/>
                                  </p:stCondLst>
                                  <p:childTnLst>
                                    <p:set>
                                      <p:cBhvr>
                                        <p:cTn id="14" dur="1" fill="hold">
                                          <p:stCondLst>
                                            <p:cond delay="0"/>
                                          </p:stCondLst>
                                        </p:cTn>
                                        <p:tgtEl>
                                          <p:spTgt spid="294915">
                                            <p:txEl>
                                              <p:pRg st="1" end="1"/>
                                            </p:txEl>
                                          </p:spTgt>
                                        </p:tgtEl>
                                        <p:attrNameLst>
                                          <p:attrName>style.visibility</p:attrName>
                                        </p:attrNameLst>
                                      </p:cBhvr>
                                      <p:to>
                                        <p:strVal val="visible"/>
                                      </p:to>
                                    </p:set>
                                    <p:animEffect transition="in" filter="blinds(horizontal)">
                                      <p:cBhvr>
                                        <p:cTn id="15" dur="500"/>
                                        <p:tgtEl>
                                          <p:spTgt spid="294915">
                                            <p:txEl>
                                              <p:pRg st="1" end="1"/>
                                            </p:txEl>
                                          </p:spTgt>
                                        </p:tgtEl>
                                      </p:cBhvr>
                                    </p:animEffect>
                                  </p:childTnLst>
                                </p:cTn>
                              </p:par>
                            </p:childTnLst>
                          </p:cTn>
                        </p:par>
                        <p:par>
                          <p:cTn id="16" fill="hold">
                            <p:stCondLst>
                              <p:cond delay="4000"/>
                            </p:stCondLst>
                            <p:childTnLst>
                              <p:par>
                                <p:cTn id="17" presetID="3" presetClass="entr" presetSubtype="10" fill="hold" nodeType="afterEffect">
                                  <p:stCondLst>
                                    <p:cond delay="500"/>
                                  </p:stCondLst>
                                  <p:childTnLst>
                                    <p:set>
                                      <p:cBhvr>
                                        <p:cTn id="18" dur="1" fill="hold">
                                          <p:stCondLst>
                                            <p:cond delay="0"/>
                                          </p:stCondLst>
                                        </p:cTn>
                                        <p:tgtEl>
                                          <p:spTgt spid="294915">
                                            <p:txEl>
                                              <p:pRg st="2" end="2"/>
                                            </p:txEl>
                                          </p:spTgt>
                                        </p:tgtEl>
                                        <p:attrNameLst>
                                          <p:attrName>style.visibility</p:attrName>
                                        </p:attrNameLst>
                                      </p:cBhvr>
                                      <p:to>
                                        <p:strVal val="visible"/>
                                      </p:to>
                                    </p:set>
                                    <p:animEffect transition="in" filter="blinds(horizontal)">
                                      <p:cBhvr>
                                        <p:cTn id="19" dur="500"/>
                                        <p:tgtEl>
                                          <p:spTgt spid="2949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ChangeArrowheads="1"/>
          </p:cNvSpPr>
          <p:nvPr>
            <p:ph type="title"/>
          </p:nvPr>
        </p:nvSpPr>
        <p:spPr>
          <a:xfrm>
            <a:off x="482600" y="0"/>
            <a:ext cx="8229600" cy="1384300"/>
          </a:xfrm>
        </p:spPr>
        <p:txBody>
          <a:bodyPr/>
          <a:lstStyle/>
          <a:p>
            <a:r>
              <a:rPr lang="en-US">
                <a:solidFill>
                  <a:srgbClr val="FF0000"/>
                </a:solidFill>
                <a:latin typeface="Times New Roman" pitchFamily="18" charset="0"/>
              </a:rPr>
              <a:t>Hạn chế</a:t>
            </a:r>
            <a:r>
              <a:rPr lang="en-US"/>
              <a:t> </a:t>
            </a:r>
          </a:p>
        </p:txBody>
      </p:sp>
      <p:sp>
        <p:nvSpPr>
          <p:cNvPr id="295939" name="Rectangle 3"/>
          <p:cNvSpPr>
            <a:spLocks noGrp="1" noChangeArrowheads="1"/>
          </p:cNvSpPr>
          <p:nvPr>
            <p:ph idx="1"/>
          </p:nvPr>
        </p:nvSpPr>
        <p:spPr>
          <a:xfrm>
            <a:off x="457200" y="1296988"/>
            <a:ext cx="8229600" cy="4722812"/>
          </a:xfrm>
        </p:spPr>
        <p:txBody>
          <a:bodyPr/>
          <a:lstStyle/>
          <a:p>
            <a:pPr>
              <a:lnSpc>
                <a:spcPct val="90000"/>
              </a:lnSpc>
            </a:pPr>
            <a:r>
              <a:rPr lang="en-US" b="1">
                <a:solidFill>
                  <a:srgbClr val="0000FF"/>
                </a:solidFill>
                <a:latin typeface="Times New Roman" pitchFamily="18" charset="0"/>
              </a:rPr>
              <a:t>Phí tổn về công và thời gian cho việc điều chỉnh có thể vượt quá hiệu quả  mà phương pháp này mang lại.</a:t>
            </a:r>
          </a:p>
          <a:p>
            <a:pPr>
              <a:lnSpc>
                <a:spcPct val="90000"/>
              </a:lnSpc>
            </a:pPr>
            <a:r>
              <a:rPr lang="en-US" b="1">
                <a:solidFill>
                  <a:srgbClr val="0000FF"/>
                </a:solidFill>
                <a:latin typeface="Times New Roman" pitchFamily="18" charset="0"/>
              </a:rPr>
              <a:t>Phí tổn về việc chế tạo phôi chính xác không bù lại được nếu số chi tiết gia công quá ít khi tự động đạt kích thước ở nguyên công đầu tiên. </a:t>
            </a:r>
          </a:p>
          <a:p>
            <a:pPr>
              <a:lnSpc>
                <a:spcPct val="90000"/>
              </a:lnSpc>
            </a:pPr>
            <a:r>
              <a:rPr lang="en-US" b="1">
                <a:solidFill>
                  <a:srgbClr val="0000FF"/>
                </a:solidFill>
                <a:latin typeface="Times New Roman" pitchFamily="18" charset="0"/>
              </a:rPr>
              <a:t>Nếu chất lượng dụng cụ cắt quá kém hoặc mau mòn thì kích thước đã điều chỉnh sẽ bị phá hoại nhanh chóng. </a:t>
            </a:r>
          </a:p>
        </p:txBody>
      </p:sp>
      <p:sp>
        <p:nvSpPr>
          <p:cNvPr id="4" name="Date Placeholder 3"/>
          <p:cNvSpPr>
            <a:spLocks noGrp="1"/>
          </p:cNvSpPr>
          <p:nvPr>
            <p:ph type="dt" sz="half" idx="10"/>
          </p:nvPr>
        </p:nvSpPr>
        <p:spPr/>
        <p:txBody>
          <a:bodyPr/>
          <a:lstStyle/>
          <a:p>
            <a:pPr>
              <a:defRPr/>
            </a:pPr>
            <a:fld id="{8E854395-1D5F-413D-8D30-4AB2ED94FA2E}" type="datetime1">
              <a:rPr lang="vi-VN"/>
              <a:pPr>
                <a:defRPr/>
              </a:pPr>
              <a:t>15/10/2018</a:t>
            </a:fld>
            <a:endParaRPr lang="en-US"/>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95938"/>
                                        </p:tgtEl>
                                        <p:attrNameLst>
                                          <p:attrName>style.visibility</p:attrName>
                                        </p:attrNameLst>
                                      </p:cBhvr>
                                      <p:to>
                                        <p:strVal val="visible"/>
                                      </p:to>
                                    </p:set>
                                    <p:animEffect transition="in" filter="blinds(horizontal)">
                                      <p:cBhvr>
                                        <p:cTn id="7" dur="500"/>
                                        <p:tgtEl>
                                          <p:spTgt spid="295938"/>
                                        </p:tgtEl>
                                      </p:cBhvr>
                                    </p:animEffect>
                                  </p:childTnLst>
                                </p:cTn>
                              </p:par>
                            </p:childTnLst>
                          </p:cTn>
                        </p:par>
                        <p:par>
                          <p:cTn id="8" fill="hold">
                            <p:stCondLst>
                              <p:cond delay="500"/>
                            </p:stCondLst>
                            <p:childTnLst>
                              <p:par>
                                <p:cTn id="9" presetID="5" presetClass="entr" presetSubtype="10" fill="hold" nodeType="afterEffect">
                                  <p:stCondLst>
                                    <p:cond delay="500"/>
                                  </p:stCondLst>
                                  <p:childTnLst>
                                    <p:set>
                                      <p:cBhvr>
                                        <p:cTn id="10" dur="1" fill="hold">
                                          <p:stCondLst>
                                            <p:cond delay="0"/>
                                          </p:stCondLst>
                                        </p:cTn>
                                        <p:tgtEl>
                                          <p:spTgt spid="295939">
                                            <p:txEl>
                                              <p:pRg st="0" end="0"/>
                                            </p:txEl>
                                          </p:spTgt>
                                        </p:tgtEl>
                                        <p:attrNameLst>
                                          <p:attrName>style.visibility</p:attrName>
                                        </p:attrNameLst>
                                      </p:cBhvr>
                                      <p:to>
                                        <p:strVal val="visible"/>
                                      </p:to>
                                    </p:set>
                                    <p:animEffect transition="in" filter="checkerboard(across)">
                                      <p:cBhvr>
                                        <p:cTn id="11" dur="500"/>
                                        <p:tgtEl>
                                          <p:spTgt spid="295939">
                                            <p:txEl>
                                              <p:pRg st="0" end="0"/>
                                            </p:txEl>
                                          </p:spTgt>
                                        </p:tgtEl>
                                      </p:cBhvr>
                                    </p:animEffect>
                                  </p:childTnLst>
                                </p:cTn>
                              </p:par>
                            </p:childTnLst>
                          </p:cTn>
                        </p:par>
                        <p:par>
                          <p:cTn id="12" fill="hold">
                            <p:stCondLst>
                              <p:cond delay="1500"/>
                            </p:stCondLst>
                            <p:childTnLst>
                              <p:par>
                                <p:cTn id="13" presetID="5" presetClass="entr" presetSubtype="10" fill="hold" nodeType="afterEffect">
                                  <p:stCondLst>
                                    <p:cond delay="1500"/>
                                  </p:stCondLst>
                                  <p:childTnLst>
                                    <p:set>
                                      <p:cBhvr>
                                        <p:cTn id="14" dur="1" fill="hold">
                                          <p:stCondLst>
                                            <p:cond delay="0"/>
                                          </p:stCondLst>
                                        </p:cTn>
                                        <p:tgtEl>
                                          <p:spTgt spid="295939">
                                            <p:txEl>
                                              <p:pRg st="1" end="1"/>
                                            </p:txEl>
                                          </p:spTgt>
                                        </p:tgtEl>
                                        <p:attrNameLst>
                                          <p:attrName>style.visibility</p:attrName>
                                        </p:attrNameLst>
                                      </p:cBhvr>
                                      <p:to>
                                        <p:strVal val="visible"/>
                                      </p:to>
                                    </p:set>
                                    <p:animEffect transition="in" filter="checkerboard(across)">
                                      <p:cBhvr>
                                        <p:cTn id="15" dur="500"/>
                                        <p:tgtEl>
                                          <p:spTgt spid="295939">
                                            <p:txEl>
                                              <p:pRg st="1" end="1"/>
                                            </p:txEl>
                                          </p:spTgt>
                                        </p:tgtEl>
                                      </p:cBhvr>
                                    </p:animEffect>
                                  </p:childTnLst>
                                </p:cTn>
                              </p:par>
                            </p:childTnLst>
                          </p:cTn>
                        </p:par>
                        <p:par>
                          <p:cTn id="16" fill="hold">
                            <p:stCondLst>
                              <p:cond delay="3500"/>
                            </p:stCondLst>
                            <p:childTnLst>
                              <p:par>
                                <p:cTn id="17" presetID="5" presetClass="entr" presetSubtype="10" fill="hold" nodeType="afterEffect">
                                  <p:stCondLst>
                                    <p:cond delay="1500"/>
                                  </p:stCondLst>
                                  <p:childTnLst>
                                    <p:set>
                                      <p:cBhvr>
                                        <p:cTn id="18" dur="1" fill="hold">
                                          <p:stCondLst>
                                            <p:cond delay="0"/>
                                          </p:stCondLst>
                                        </p:cTn>
                                        <p:tgtEl>
                                          <p:spTgt spid="295939">
                                            <p:txEl>
                                              <p:pRg st="2" end="2"/>
                                            </p:txEl>
                                          </p:spTgt>
                                        </p:tgtEl>
                                        <p:attrNameLst>
                                          <p:attrName>style.visibility</p:attrName>
                                        </p:attrNameLst>
                                      </p:cBhvr>
                                      <p:to>
                                        <p:strVal val="visible"/>
                                      </p:to>
                                    </p:set>
                                    <p:animEffect transition="in" filter="checkerboard(across)">
                                      <p:cBhvr>
                                        <p:cTn id="19" dur="500"/>
                                        <p:tgtEl>
                                          <p:spTgt spid="2959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Grp="1" noChangeArrowheads="1"/>
          </p:cNvSpPr>
          <p:nvPr>
            <p:ph type="title"/>
          </p:nvPr>
        </p:nvSpPr>
        <p:spPr/>
        <p:txBody>
          <a:bodyPr>
            <a:normAutofit fontScale="90000"/>
          </a:bodyPr>
          <a:lstStyle/>
          <a:p>
            <a:r>
              <a:rPr lang="en-US">
                <a:solidFill>
                  <a:srgbClr val="FF0000"/>
                </a:solidFill>
                <a:latin typeface="Times New Roman" pitchFamily="18" charset="0"/>
                <a:cs typeface="Times New Roman" pitchFamily="18" charset="0"/>
              </a:rPr>
              <a:t>III. </a:t>
            </a:r>
            <a:r>
              <a:rPr lang="en-US">
                <a:solidFill>
                  <a:srgbClr val="FF0000"/>
                </a:solidFill>
                <a:latin typeface="Times New Roman" pitchFamily="18" charset="0"/>
              </a:rPr>
              <a:t>Các nguyên nhân gây sai số gia công</a:t>
            </a:r>
            <a:r>
              <a:rPr lang="en-US"/>
              <a:t> </a:t>
            </a:r>
          </a:p>
        </p:txBody>
      </p:sp>
      <p:sp>
        <p:nvSpPr>
          <p:cNvPr id="292867" name="Rectangle 3"/>
          <p:cNvSpPr>
            <a:spLocks noGrp="1" noChangeArrowheads="1"/>
          </p:cNvSpPr>
          <p:nvPr>
            <p:ph type="body" sz="half" idx="1"/>
          </p:nvPr>
        </p:nvSpPr>
        <p:spPr>
          <a:xfrm>
            <a:off x="571500" y="1905000"/>
            <a:ext cx="7943850" cy="4114800"/>
          </a:xfrm>
        </p:spPr>
        <p:txBody>
          <a:bodyPr>
            <a:normAutofit fontScale="92500" lnSpcReduction="10000"/>
          </a:bodyPr>
          <a:lstStyle/>
          <a:p>
            <a:pPr marL="609600" indent="-609600" algn="ctr">
              <a:buClr>
                <a:srgbClr val="57B947"/>
              </a:buClr>
              <a:buFont typeface="Wingdings" pitchFamily="2" charset="2"/>
              <a:buNone/>
            </a:pPr>
            <a:r>
              <a:rPr lang="en-US" b="1">
                <a:solidFill>
                  <a:srgbClr val="FF0000"/>
                </a:solidFill>
                <a:latin typeface="Times New Roman" pitchFamily="18" charset="0"/>
              </a:rPr>
              <a:t>1 Ảnh hưởng do biến dạng đàn hồi của hệ thống công nghệ</a:t>
            </a:r>
          </a:p>
          <a:p>
            <a:pPr marL="609600" indent="-609600" algn="just">
              <a:buFontTx/>
              <a:buNone/>
            </a:pPr>
            <a:r>
              <a:rPr lang="en-US">
                <a:solidFill>
                  <a:srgbClr val="0000FF"/>
                </a:solidFill>
                <a:latin typeface="Times New Roman" pitchFamily="18" charset="0"/>
              </a:rPr>
              <a:t>                Hệ thống công nghệ không phải là một hệ thống tuyệt đối cứng vững mà ngược lại khi chịu tác dụng của ngoại lực nó sẽ bị biến dạng đàn hồi và biến dạng tiếp xúc. Trong quá trình cắt, các biến dạng này gây ra sai số kích thước  và sai số hình dáng hình học của chi tiết gia công. </a:t>
            </a:r>
          </a:p>
        </p:txBody>
      </p:sp>
      <p:sp>
        <p:nvSpPr>
          <p:cNvPr id="4" name="Date Placeholder 4"/>
          <p:cNvSpPr>
            <a:spLocks noGrp="1"/>
          </p:cNvSpPr>
          <p:nvPr>
            <p:ph type="dt" sz="half" idx="10"/>
          </p:nvPr>
        </p:nvSpPr>
        <p:spPr/>
        <p:txBody>
          <a:bodyPr/>
          <a:lstStyle/>
          <a:p>
            <a:pPr>
              <a:defRPr/>
            </a:pPr>
            <a:fld id="{B1122A9A-1A31-41A9-A59F-40B8F68989B0}" type="datetime1">
              <a:rPr lang="vi-VN"/>
              <a:pPr>
                <a:defRPr/>
              </a:pPr>
              <a:t>15/10/2018</a:t>
            </a:fld>
            <a:endParaRPr lang="en-US"/>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292866"/>
                                        </p:tgtEl>
                                        <p:attrNameLst>
                                          <p:attrName>style.visibility</p:attrName>
                                        </p:attrNameLst>
                                      </p:cBhvr>
                                      <p:to>
                                        <p:strVal val="visible"/>
                                      </p:to>
                                    </p:set>
                                    <p:animEffect transition="in" filter="checkerboard(across)">
                                      <p:cBhvr>
                                        <p:cTn id="7" dur="500"/>
                                        <p:tgtEl>
                                          <p:spTgt spid="292866"/>
                                        </p:tgtEl>
                                      </p:cBhvr>
                                    </p:animEffect>
                                  </p:childTnLst>
                                </p:cTn>
                              </p:par>
                            </p:childTnLst>
                          </p:cTn>
                        </p:par>
                        <p:par>
                          <p:cTn id="8" fill="hold">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292867">
                                            <p:txEl>
                                              <p:pRg st="0" end="0"/>
                                            </p:txEl>
                                          </p:spTgt>
                                        </p:tgtEl>
                                        <p:attrNameLst>
                                          <p:attrName>style.visibility</p:attrName>
                                        </p:attrNameLst>
                                      </p:cBhvr>
                                      <p:to>
                                        <p:strVal val="visible"/>
                                      </p:to>
                                    </p:set>
                                    <p:animEffect transition="in" filter="diamond(in)">
                                      <p:cBhvr>
                                        <p:cTn id="11" dur="1000"/>
                                        <p:tgtEl>
                                          <p:spTgt spid="29286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292867">
                                            <p:txEl>
                                              <p:pRg st="1" end="1"/>
                                            </p:txEl>
                                          </p:spTgt>
                                        </p:tgtEl>
                                        <p:attrNameLst>
                                          <p:attrName>style.visibility</p:attrName>
                                        </p:attrNameLst>
                                      </p:cBhvr>
                                      <p:to>
                                        <p:strVal val="visible"/>
                                      </p:to>
                                    </p:set>
                                    <p:animEffect transition="in" filter="diamond(in)">
                                      <p:cBhvr>
                                        <p:cTn id="16" dur="1000"/>
                                        <p:tgtEl>
                                          <p:spTgt spid="2928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2867"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Date Placeholder 1"/>
          <p:cNvSpPr>
            <a:spLocks noGrp="1"/>
          </p:cNvSpPr>
          <p:nvPr>
            <p:ph type="dt" sz="half" idx="10"/>
          </p:nvPr>
        </p:nvSpPr>
        <p:spPr/>
        <p:txBody>
          <a:bodyPr/>
          <a:lstStyle/>
          <a:p>
            <a:pPr>
              <a:defRPr/>
            </a:pPr>
            <a:fld id="{2B9126BB-9BC8-4664-BF45-B498114D7BDA}" type="datetime1">
              <a:rPr lang="vi-VN"/>
              <a:pPr>
                <a:defRPr/>
              </a:pPr>
              <a:t>15/10/2018</a:t>
            </a:fld>
            <a:endParaRPr lang="en-US"/>
          </a:p>
        </p:txBody>
      </p:sp>
      <p:sp>
        <p:nvSpPr>
          <p:cNvPr id="1029" name="Text Box 2"/>
          <p:cNvSpPr txBox="1">
            <a:spLocks noChangeArrowheads="1"/>
          </p:cNvSpPr>
          <p:nvPr/>
        </p:nvSpPr>
        <p:spPr bwMode="auto">
          <a:xfrm>
            <a:off x="1403350" y="952500"/>
            <a:ext cx="6107113" cy="701675"/>
          </a:xfrm>
          <a:prstGeom prst="rect">
            <a:avLst/>
          </a:prstGeom>
          <a:noFill/>
          <a:ln w="9525" algn="ctr">
            <a:noFill/>
            <a:miter lim="800000"/>
            <a:headEnd/>
            <a:tailEnd/>
          </a:ln>
        </p:spPr>
        <p:txBody>
          <a:bodyPr>
            <a:spAutoFit/>
          </a:bodyPr>
          <a:lstStyle/>
          <a:p>
            <a:pPr marL="838200" indent="-838200" algn="ctr">
              <a:spcBef>
                <a:spcPct val="50000"/>
              </a:spcBef>
            </a:pPr>
            <a:endParaRPr lang="en-US" sz="4000"/>
          </a:p>
        </p:txBody>
      </p:sp>
      <p:grpSp>
        <p:nvGrpSpPr>
          <p:cNvPr id="2" name="Group 143"/>
          <p:cNvGrpSpPr>
            <a:grpSpLocks/>
          </p:cNvGrpSpPr>
          <p:nvPr/>
        </p:nvGrpSpPr>
        <p:grpSpPr bwMode="auto">
          <a:xfrm>
            <a:off x="4537075" y="1739900"/>
            <a:ext cx="4378325" cy="3860800"/>
            <a:chOff x="2687" y="1042"/>
            <a:chExt cx="2758" cy="2432"/>
          </a:xfrm>
        </p:grpSpPr>
        <p:grpSp>
          <p:nvGrpSpPr>
            <p:cNvPr id="1035" name="Group 69"/>
            <p:cNvGrpSpPr>
              <a:grpSpLocks/>
            </p:cNvGrpSpPr>
            <p:nvPr/>
          </p:nvGrpSpPr>
          <p:grpSpPr bwMode="auto">
            <a:xfrm>
              <a:off x="2687" y="1042"/>
              <a:ext cx="2758" cy="2432"/>
              <a:chOff x="6255" y="7459"/>
              <a:chExt cx="4648" cy="4067"/>
            </a:xfrm>
          </p:grpSpPr>
          <p:sp>
            <p:nvSpPr>
              <p:cNvPr id="1038" name="Text Box 70"/>
              <p:cNvSpPr txBox="1">
                <a:spLocks noChangeArrowheads="1"/>
              </p:cNvSpPr>
              <p:nvPr/>
            </p:nvSpPr>
            <p:spPr bwMode="auto">
              <a:xfrm>
                <a:off x="6298" y="10713"/>
                <a:ext cx="4605" cy="813"/>
              </a:xfrm>
              <a:prstGeom prst="rect">
                <a:avLst/>
              </a:prstGeom>
              <a:noFill/>
              <a:ln w="9525">
                <a:noFill/>
                <a:miter lim="800000"/>
                <a:headEnd/>
                <a:tailEnd/>
              </a:ln>
            </p:spPr>
            <p:txBody>
              <a:bodyPr lIns="0" tIns="0" rIns="0" bIns="0"/>
              <a:lstStyle/>
              <a:p>
                <a:pPr lvl="1">
                  <a:spcAft>
                    <a:spcPts val="600"/>
                  </a:spcAft>
                </a:pPr>
                <a:endParaRPr lang="en-US" sz="1300" b="0"/>
              </a:p>
              <a:p>
                <a:pPr marL="838200" indent="-838200" algn="ctr"/>
                <a:endParaRPr lang="en-US" sz="4000"/>
              </a:p>
            </p:txBody>
          </p:sp>
          <p:grpSp>
            <p:nvGrpSpPr>
              <p:cNvPr id="1039" name="Group 71"/>
              <p:cNvGrpSpPr>
                <a:grpSpLocks/>
              </p:cNvGrpSpPr>
              <p:nvPr/>
            </p:nvGrpSpPr>
            <p:grpSpPr bwMode="auto">
              <a:xfrm>
                <a:off x="6255" y="7459"/>
                <a:ext cx="4608" cy="3113"/>
                <a:chOff x="6255" y="7459"/>
                <a:chExt cx="4608" cy="3113"/>
              </a:xfrm>
            </p:grpSpPr>
            <p:sp>
              <p:nvSpPr>
                <p:cNvPr id="1040" name="Text Box 72"/>
                <p:cNvSpPr txBox="1">
                  <a:spLocks noChangeArrowheads="1"/>
                </p:cNvSpPr>
                <p:nvPr/>
              </p:nvSpPr>
              <p:spPr bwMode="auto">
                <a:xfrm>
                  <a:off x="8580" y="7459"/>
                  <a:ext cx="336" cy="312"/>
                </a:xfrm>
                <a:prstGeom prst="rect">
                  <a:avLst/>
                </a:prstGeom>
                <a:noFill/>
                <a:ln w="9525">
                  <a:noFill/>
                  <a:miter lim="800000"/>
                  <a:headEnd/>
                  <a:tailEnd/>
                </a:ln>
              </p:spPr>
              <p:txBody>
                <a:bodyPr lIns="0" tIns="0" rIns="0" bIns="0"/>
                <a:lstStyle/>
                <a:p>
                  <a:pPr marL="838200" indent="-838200"/>
                  <a:r>
                    <a:rPr lang="en-US" sz="1200" b="0"/>
                    <a:t>  </a:t>
                  </a:r>
                  <a:r>
                    <a:rPr lang="en-US" sz="1600"/>
                    <a:t>Y</a:t>
                  </a:r>
                  <a:endParaRPr lang="en-US" sz="4000"/>
                </a:p>
              </p:txBody>
            </p:sp>
            <p:grpSp>
              <p:nvGrpSpPr>
                <p:cNvPr id="1041" name="Group 73"/>
                <p:cNvGrpSpPr>
                  <a:grpSpLocks/>
                </p:cNvGrpSpPr>
                <p:nvPr/>
              </p:nvGrpSpPr>
              <p:grpSpPr bwMode="auto">
                <a:xfrm>
                  <a:off x="6255" y="7747"/>
                  <a:ext cx="4608" cy="2825"/>
                  <a:chOff x="4464" y="3758"/>
                  <a:chExt cx="4035" cy="2466"/>
                </a:xfrm>
              </p:grpSpPr>
              <p:sp>
                <p:nvSpPr>
                  <p:cNvPr id="1047" name="Freeform 74"/>
                  <p:cNvSpPr>
                    <a:spLocks/>
                  </p:cNvSpPr>
                  <p:nvPr/>
                </p:nvSpPr>
                <p:spPr bwMode="auto">
                  <a:xfrm>
                    <a:off x="5999" y="6100"/>
                    <a:ext cx="268" cy="124"/>
                  </a:xfrm>
                  <a:custGeom>
                    <a:avLst/>
                    <a:gdLst>
                      <a:gd name="T0" fmla="*/ 0 w 1073"/>
                      <a:gd name="T1" fmla="*/ 124 h 498"/>
                      <a:gd name="T2" fmla="*/ 257 w 1073"/>
                      <a:gd name="T3" fmla="*/ 8 h 498"/>
                      <a:gd name="T4" fmla="*/ 268 w 1073"/>
                      <a:gd name="T5" fmla="*/ 0 h 498"/>
                      <a:gd name="T6" fmla="*/ 268 w 1073"/>
                      <a:gd name="T7" fmla="*/ 0 h 498"/>
                      <a:gd name="T8" fmla="*/ 0 60000 65536"/>
                      <a:gd name="T9" fmla="*/ 0 60000 65536"/>
                      <a:gd name="T10" fmla="*/ 0 60000 65536"/>
                      <a:gd name="T11" fmla="*/ 0 60000 65536"/>
                      <a:gd name="T12" fmla="*/ 0 w 1073"/>
                      <a:gd name="T13" fmla="*/ 0 h 498"/>
                      <a:gd name="T14" fmla="*/ 1073 w 1073"/>
                      <a:gd name="T15" fmla="*/ 498 h 498"/>
                    </a:gdLst>
                    <a:ahLst/>
                    <a:cxnLst>
                      <a:cxn ang="T8">
                        <a:pos x="T0" y="T1"/>
                      </a:cxn>
                      <a:cxn ang="T9">
                        <a:pos x="T2" y="T3"/>
                      </a:cxn>
                      <a:cxn ang="T10">
                        <a:pos x="T4" y="T5"/>
                      </a:cxn>
                      <a:cxn ang="T11">
                        <a:pos x="T6" y="T7"/>
                      </a:cxn>
                    </a:cxnLst>
                    <a:rect l="T12" t="T13" r="T14" b="T15"/>
                    <a:pathLst>
                      <a:path w="1073" h="498">
                        <a:moveTo>
                          <a:pt x="0" y="498"/>
                        </a:moveTo>
                        <a:lnTo>
                          <a:pt x="1028" y="33"/>
                        </a:lnTo>
                        <a:lnTo>
                          <a:pt x="1072" y="0"/>
                        </a:lnTo>
                        <a:lnTo>
                          <a:pt x="1073" y="0"/>
                        </a:lnTo>
                      </a:path>
                    </a:pathLst>
                  </a:custGeom>
                  <a:noFill/>
                  <a:ln w="12700">
                    <a:solidFill>
                      <a:srgbClr val="000000"/>
                    </a:solidFill>
                    <a:round/>
                    <a:headEnd/>
                    <a:tailEnd/>
                  </a:ln>
                </p:spPr>
                <p:txBody>
                  <a:bodyPr lIns="0" tIns="0" rIns="0" bIns="0"/>
                  <a:lstStyle/>
                  <a:p>
                    <a:endParaRPr lang="en-US"/>
                  </a:p>
                </p:txBody>
              </p:sp>
              <p:sp>
                <p:nvSpPr>
                  <p:cNvPr id="1048" name="Freeform 75"/>
                  <p:cNvSpPr>
                    <a:spLocks/>
                  </p:cNvSpPr>
                  <p:nvPr/>
                </p:nvSpPr>
                <p:spPr bwMode="auto">
                  <a:xfrm>
                    <a:off x="6335" y="5816"/>
                    <a:ext cx="250" cy="232"/>
                  </a:xfrm>
                  <a:custGeom>
                    <a:avLst/>
                    <a:gdLst>
                      <a:gd name="T0" fmla="*/ 0 w 1000"/>
                      <a:gd name="T1" fmla="*/ 232 h 928"/>
                      <a:gd name="T2" fmla="*/ 146 w 1000"/>
                      <a:gd name="T3" fmla="*/ 122 h 928"/>
                      <a:gd name="T4" fmla="*/ 250 w 1000"/>
                      <a:gd name="T5" fmla="*/ 0 h 928"/>
                      <a:gd name="T6" fmla="*/ 250 w 1000"/>
                      <a:gd name="T7" fmla="*/ 0 h 928"/>
                      <a:gd name="T8" fmla="*/ 0 60000 65536"/>
                      <a:gd name="T9" fmla="*/ 0 60000 65536"/>
                      <a:gd name="T10" fmla="*/ 0 60000 65536"/>
                      <a:gd name="T11" fmla="*/ 0 60000 65536"/>
                      <a:gd name="T12" fmla="*/ 0 w 1000"/>
                      <a:gd name="T13" fmla="*/ 0 h 928"/>
                      <a:gd name="T14" fmla="*/ 1000 w 1000"/>
                      <a:gd name="T15" fmla="*/ 928 h 928"/>
                    </a:gdLst>
                    <a:ahLst/>
                    <a:cxnLst>
                      <a:cxn ang="T8">
                        <a:pos x="T0" y="T1"/>
                      </a:cxn>
                      <a:cxn ang="T9">
                        <a:pos x="T2" y="T3"/>
                      </a:cxn>
                      <a:cxn ang="T10">
                        <a:pos x="T4" y="T5"/>
                      </a:cxn>
                      <a:cxn ang="T11">
                        <a:pos x="T6" y="T7"/>
                      </a:cxn>
                    </a:cxnLst>
                    <a:rect l="T12" t="T13" r="T14" b="T15"/>
                    <a:pathLst>
                      <a:path w="1000" h="928">
                        <a:moveTo>
                          <a:pt x="0" y="928"/>
                        </a:moveTo>
                        <a:lnTo>
                          <a:pt x="584" y="488"/>
                        </a:lnTo>
                        <a:lnTo>
                          <a:pt x="998" y="0"/>
                        </a:lnTo>
                        <a:lnTo>
                          <a:pt x="1000" y="0"/>
                        </a:lnTo>
                      </a:path>
                    </a:pathLst>
                  </a:custGeom>
                  <a:noFill/>
                  <a:ln w="12700">
                    <a:solidFill>
                      <a:srgbClr val="000000"/>
                    </a:solidFill>
                    <a:round/>
                    <a:headEnd/>
                    <a:tailEnd/>
                  </a:ln>
                </p:spPr>
                <p:txBody>
                  <a:bodyPr lIns="0" tIns="0" rIns="0" bIns="0"/>
                  <a:lstStyle/>
                  <a:p>
                    <a:endParaRPr lang="en-US"/>
                  </a:p>
                </p:txBody>
              </p:sp>
              <p:sp>
                <p:nvSpPr>
                  <p:cNvPr id="1049" name="Freeform 76"/>
                  <p:cNvSpPr>
                    <a:spLocks/>
                  </p:cNvSpPr>
                  <p:nvPr/>
                </p:nvSpPr>
                <p:spPr bwMode="auto">
                  <a:xfrm>
                    <a:off x="6641" y="5449"/>
                    <a:ext cx="161" cy="302"/>
                  </a:xfrm>
                  <a:custGeom>
                    <a:avLst/>
                    <a:gdLst>
                      <a:gd name="T0" fmla="*/ 0 w 645"/>
                      <a:gd name="T1" fmla="*/ 302 h 1205"/>
                      <a:gd name="T2" fmla="*/ 24 w 645"/>
                      <a:gd name="T3" fmla="*/ 275 h 1205"/>
                      <a:gd name="T4" fmla="*/ 154 w 645"/>
                      <a:gd name="T5" fmla="*/ 24 h 1205"/>
                      <a:gd name="T6" fmla="*/ 161 w 645"/>
                      <a:gd name="T7" fmla="*/ 0 h 1205"/>
                      <a:gd name="T8" fmla="*/ 161 w 645"/>
                      <a:gd name="T9" fmla="*/ 0 h 1205"/>
                      <a:gd name="T10" fmla="*/ 0 60000 65536"/>
                      <a:gd name="T11" fmla="*/ 0 60000 65536"/>
                      <a:gd name="T12" fmla="*/ 0 60000 65536"/>
                      <a:gd name="T13" fmla="*/ 0 60000 65536"/>
                      <a:gd name="T14" fmla="*/ 0 60000 65536"/>
                      <a:gd name="T15" fmla="*/ 0 w 645"/>
                      <a:gd name="T16" fmla="*/ 0 h 1205"/>
                      <a:gd name="T17" fmla="*/ 645 w 645"/>
                      <a:gd name="T18" fmla="*/ 1205 h 1205"/>
                    </a:gdLst>
                    <a:ahLst/>
                    <a:cxnLst>
                      <a:cxn ang="T10">
                        <a:pos x="T0" y="T1"/>
                      </a:cxn>
                      <a:cxn ang="T11">
                        <a:pos x="T2" y="T3"/>
                      </a:cxn>
                      <a:cxn ang="T12">
                        <a:pos x="T4" y="T5"/>
                      </a:cxn>
                      <a:cxn ang="T13">
                        <a:pos x="T6" y="T7"/>
                      </a:cxn>
                      <a:cxn ang="T14">
                        <a:pos x="T8" y="T9"/>
                      </a:cxn>
                    </a:cxnLst>
                    <a:rect l="T15" t="T16" r="T17" b="T18"/>
                    <a:pathLst>
                      <a:path w="645" h="1205">
                        <a:moveTo>
                          <a:pt x="0" y="1205"/>
                        </a:moveTo>
                        <a:lnTo>
                          <a:pt x="95" y="1096"/>
                        </a:lnTo>
                        <a:lnTo>
                          <a:pt x="618" y="96"/>
                        </a:lnTo>
                        <a:lnTo>
                          <a:pt x="644" y="0"/>
                        </a:lnTo>
                        <a:lnTo>
                          <a:pt x="645" y="0"/>
                        </a:lnTo>
                      </a:path>
                    </a:pathLst>
                  </a:custGeom>
                  <a:noFill/>
                  <a:ln w="12700">
                    <a:solidFill>
                      <a:srgbClr val="000000"/>
                    </a:solidFill>
                    <a:round/>
                    <a:headEnd/>
                    <a:tailEnd/>
                  </a:ln>
                </p:spPr>
                <p:txBody>
                  <a:bodyPr lIns="0" tIns="0" rIns="0" bIns="0"/>
                  <a:lstStyle/>
                  <a:p>
                    <a:endParaRPr lang="en-US"/>
                  </a:p>
                </p:txBody>
              </p:sp>
              <p:sp>
                <p:nvSpPr>
                  <p:cNvPr id="1050" name="Freeform 77"/>
                  <p:cNvSpPr>
                    <a:spLocks/>
                  </p:cNvSpPr>
                  <p:nvPr/>
                </p:nvSpPr>
                <p:spPr bwMode="auto">
                  <a:xfrm>
                    <a:off x="6824" y="5029"/>
                    <a:ext cx="51" cy="337"/>
                  </a:xfrm>
                  <a:custGeom>
                    <a:avLst/>
                    <a:gdLst>
                      <a:gd name="T0" fmla="*/ 0 w 207"/>
                      <a:gd name="T1" fmla="*/ 337 h 1349"/>
                      <a:gd name="T2" fmla="*/ 44 w 207"/>
                      <a:gd name="T3" fmla="*/ 171 h 1349"/>
                      <a:gd name="T4" fmla="*/ 51 w 207"/>
                      <a:gd name="T5" fmla="*/ 0 h 1349"/>
                      <a:gd name="T6" fmla="*/ 51 w 207"/>
                      <a:gd name="T7" fmla="*/ 0 h 1349"/>
                      <a:gd name="T8" fmla="*/ 0 60000 65536"/>
                      <a:gd name="T9" fmla="*/ 0 60000 65536"/>
                      <a:gd name="T10" fmla="*/ 0 60000 65536"/>
                      <a:gd name="T11" fmla="*/ 0 60000 65536"/>
                      <a:gd name="T12" fmla="*/ 0 w 207"/>
                      <a:gd name="T13" fmla="*/ 0 h 1349"/>
                      <a:gd name="T14" fmla="*/ 207 w 207"/>
                      <a:gd name="T15" fmla="*/ 1349 h 1349"/>
                    </a:gdLst>
                    <a:ahLst/>
                    <a:cxnLst>
                      <a:cxn ang="T8">
                        <a:pos x="T0" y="T1"/>
                      </a:cxn>
                      <a:cxn ang="T9">
                        <a:pos x="T2" y="T3"/>
                      </a:cxn>
                      <a:cxn ang="T10">
                        <a:pos x="T4" y="T5"/>
                      </a:cxn>
                      <a:cxn ang="T11">
                        <a:pos x="T6" y="T7"/>
                      </a:cxn>
                    </a:cxnLst>
                    <a:rect l="T12" t="T13" r="T14" b="T15"/>
                    <a:pathLst>
                      <a:path w="207" h="1349">
                        <a:moveTo>
                          <a:pt x="0" y="1349"/>
                        </a:moveTo>
                        <a:lnTo>
                          <a:pt x="178" y="686"/>
                        </a:lnTo>
                        <a:lnTo>
                          <a:pt x="206" y="0"/>
                        </a:lnTo>
                        <a:lnTo>
                          <a:pt x="207" y="0"/>
                        </a:lnTo>
                      </a:path>
                    </a:pathLst>
                  </a:custGeom>
                  <a:noFill/>
                  <a:ln w="12700">
                    <a:solidFill>
                      <a:srgbClr val="000000"/>
                    </a:solidFill>
                    <a:round/>
                    <a:headEnd/>
                    <a:tailEnd/>
                  </a:ln>
                </p:spPr>
                <p:txBody>
                  <a:bodyPr lIns="0" tIns="0" rIns="0" bIns="0"/>
                  <a:lstStyle/>
                  <a:p>
                    <a:endParaRPr lang="en-US"/>
                  </a:p>
                </p:txBody>
              </p:sp>
              <p:sp>
                <p:nvSpPr>
                  <p:cNvPr id="1051" name="Freeform 78"/>
                  <p:cNvSpPr>
                    <a:spLocks/>
                  </p:cNvSpPr>
                  <p:nvPr/>
                </p:nvSpPr>
                <p:spPr bwMode="auto">
                  <a:xfrm>
                    <a:off x="6815" y="4608"/>
                    <a:ext cx="65" cy="335"/>
                  </a:xfrm>
                  <a:custGeom>
                    <a:avLst/>
                    <a:gdLst>
                      <a:gd name="T0" fmla="*/ 64 w 258"/>
                      <a:gd name="T1" fmla="*/ 335 h 1344"/>
                      <a:gd name="T2" fmla="*/ 65 w 258"/>
                      <a:gd name="T3" fmla="*/ 310 h 1344"/>
                      <a:gd name="T4" fmla="*/ 14 w 258"/>
                      <a:gd name="T5" fmla="*/ 33 h 1344"/>
                      <a:gd name="T6" fmla="*/ 0 w 258"/>
                      <a:gd name="T7" fmla="*/ 0 h 1344"/>
                      <a:gd name="T8" fmla="*/ 0 w 258"/>
                      <a:gd name="T9" fmla="*/ 0 h 1344"/>
                      <a:gd name="T10" fmla="*/ 0 60000 65536"/>
                      <a:gd name="T11" fmla="*/ 0 60000 65536"/>
                      <a:gd name="T12" fmla="*/ 0 60000 65536"/>
                      <a:gd name="T13" fmla="*/ 0 60000 65536"/>
                      <a:gd name="T14" fmla="*/ 0 60000 65536"/>
                      <a:gd name="T15" fmla="*/ 0 w 258"/>
                      <a:gd name="T16" fmla="*/ 0 h 1344"/>
                      <a:gd name="T17" fmla="*/ 258 w 258"/>
                      <a:gd name="T18" fmla="*/ 1344 h 1344"/>
                    </a:gdLst>
                    <a:ahLst/>
                    <a:cxnLst>
                      <a:cxn ang="T10">
                        <a:pos x="T0" y="T1"/>
                      </a:cxn>
                      <a:cxn ang="T11">
                        <a:pos x="T2" y="T3"/>
                      </a:cxn>
                      <a:cxn ang="T12">
                        <a:pos x="T4" y="T5"/>
                      </a:cxn>
                      <a:cxn ang="T13">
                        <a:pos x="T6" y="T7"/>
                      </a:cxn>
                      <a:cxn ang="T14">
                        <a:pos x="T8" y="T9"/>
                      </a:cxn>
                    </a:cxnLst>
                    <a:rect l="T15" t="T16" r="T17" b="T18"/>
                    <a:pathLst>
                      <a:path w="258" h="1344">
                        <a:moveTo>
                          <a:pt x="254" y="1344"/>
                        </a:moveTo>
                        <a:lnTo>
                          <a:pt x="258" y="1244"/>
                        </a:lnTo>
                        <a:lnTo>
                          <a:pt x="57" y="133"/>
                        </a:lnTo>
                        <a:lnTo>
                          <a:pt x="0" y="0"/>
                        </a:lnTo>
                        <a:lnTo>
                          <a:pt x="1" y="0"/>
                        </a:lnTo>
                      </a:path>
                    </a:pathLst>
                  </a:custGeom>
                  <a:noFill/>
                  <a:ln w="12700">
                    <a:solidFill>
                      <a:srgbClr val="000000"/>
                    </a:solidFill>
                    <a:round/>
                    <a:headEnd/>
                    <a:tailEnd/>
                  </a:ln>
                </p:spPr>
                <p:txBody>
                  <a:bodyPr lIns="0" tIns="0" rIns="0" bIns="0"/>
                  <a:lstStyle/>
                  <a:p>
                    <a:endParaRPr lang="en-US"/>
                  </a:p>
                </p:txBody>
              </p:sp>
              <p:sp>
                <p:nvSpPr>
                  <p:cNvPr id="1052" name="Freeform 79"/>
                  <p:cNvSpPr>
                    <a:spLocks/>
                  </p:cNvSpPr>
                  <p:nvPr/>
                </p:nvSpPr>
                <p:spPr bwMode="auto">
                  <a:xfrm>
                    <a:off x="6613" y="4232"/>
                    <a:ext cx="169" cy="297"/>
                  </a:xfrm>
                  <a:custGeom>
                    <a:avLst/>
                    <a:gdLst>
                      <a:gd name="T0" fmla="*/ 169 w 675"/>
                      <a:gd name="T1" fmla="*/ 297 h 1186"/>
                      <a:gd name="T2" fmla="*/ 106 w 675"/>
                      <a:gd name="T3" fmla="*/ 149 h 1186"/>
                      <a:gd name="T4" fmla="*/ 0 w 675"/>
                      <a:gd name="T5" fmla="*/ 0 h 1186"/>
                      <a:gd name="T6" fmla="*/ 0 w 675"/>
                      <a:gd name="T7" fmla="*/ 0 h 1186"/>
                      <a:gd name="T8" fmla="*/ 0 60000 65536"/>
                      <a:gd name="T9" fmla="*/ 0 60000 65536"/>
                      <a:gd name="T10" fmla="*/ 0 60000 65536"/>
                      <a:gd name="T11" fmla="*/ 0 60000 65536"/>
                      <a:gd name="T12" fmla="*/ 0 w 675"/>
                      <a:gd name="T13" fmla="*/ 0 h 1186"/>
                      <a:gd name="T14" fmla="*/ 675 w 675"/>
                      <a:gd name="T15" fmla="*/ 1186 h 1186"/>
                    </a:gdLst>
                    <a:ahLst/>
                    <a:cxnLst>
                      <a:cxn ang="T8">
                        <a:pos x="T0" y="T1"/>
                      </a:cxn>
                      <a:cxn ang="T9">
                        <a:pos x="T2" y="T3"/>
                      </a:cxn>
                      <a:cxn ang="T10">
                        <a:pos x="T4" y="T5"/>
                      </a:cxn>
                      <a:cxn ang="T11">
                        <a:pos x="T6" y="T7"/>
                      </a:cxn>
                    </a:cxnLst>
                    <a:rect l="T12" t="T13" r="T14" b="T15"/>
                    <a:pathLst>
                      <a:path w="675" h="1186">
                        <a:moveTo>
                          <a:pt x="675" y="1186"/>
                        </a:moveTo>
                        <a:lnTo>
                          <a:pt x="425" y="595"/>
                        </a:lnTo>
                        <a:lnTo>
                          <a:pt x="0" y="0"/>
                        </a:lnTo>
                        <a:lnTo>
                          <a:pt x="1" y="0"/>
                        </a:lnTo>
                      </a:path>
                    </a:pathLst>
                  </a:custGeom>
                  <a:noFill/>
                  <a:ln w="12700">
                    <a:solidFill>
                      <a:srgbClr val="000000"/>
                    </a:solidFill>
                    <a:round/>
                    <a:headEnd/>
                    <a:tailEnd/>
                  </a:ln>
                </p:spPr>
                <p:txBody>
                  <a:bodyPr lIns="0" tIns="0" rIns="0" bIns="0"/>
                  <a:lstStyle/>
                  <a:p>
                    <a:endParaRPr lang="en-US"/>
                  </a:p>
                </p:txBody>
              </p:sp>
              <p:sp>
                <p:nvSpPr>
                  <p:cNvPr id="1053" name="Freeform 80"/>
                  <p:cNvSpPr>
                    <a:spLocks/>
                  </p:cNvSpPr>
                  <p:nvPr/>
                </p:nvSpPr>
                <p:spPr bwMode="auto">
                  <a:xfrm>
                    <a:off x="6345" y="3963"/>
                    <a:ext cx="218" cy="199"/>
                  </a:xfrm>
                  <a:custGeom>
                    <a:avLst/>
                    <a:gdLst>
                      <a:gd name="T0" fmla="*/ 218 w 874"/>
                      <a:gd name="T1" fmla="*/ 199 h 796"/>
                      <a:gd name="T2" fmla="*/ 210 w 874"/>
                      <a:gd name="T3" fmla="*/ 188 h 796"/>
                      <a:gd name="T4" fmla="*/ 0 w 874"/>
                      <a:gd name="T5" fmla="*/ 0 h 796"/>
                      <a:gd name="T6" fmla="*/ 0 w 874"/>
                      <a:gd name="T7" fmla="*/ 0 h 796"/>
                      <a:gd name="T8" fmla="*/ 0 60000 65536"/>
                      <a:gd name="T9" fmla="*/ 0 60000 65536"/>
                      <a:gd name="T10" fmla="*/ 0 60000 65536"/>
                      <a:gd name="T11" fmla="*/ 0 60000 65536"/>
                      <a:gd name="T12" fmla="*/ 0 w 874"/>
                      <a:gd name="T13" fmla="*/ 0 h 796"/>
                      <a:gd name="T14" fmla="*/ 874 w 874"/>
                      <a:gd name="T15" fmla="*/ 796 h 796"/>
                    </a:gdLst>
                    <a:ahLst/>
                    <a:cxnLst>
                      <a:cxn ang="T8">
                        <a:pos x="T0" y="T1"/>
                      </a:cxn>
                      <a:cxn ang="T9">
                        <a:pos x="T2" y="T3"/>
                      </a:cxn>
                      <a:cxn ang="T10">
                        <a:pos x="T4" y="T5"/>
                      </a:cxn>
                      <a:cxn ang="T11">
                        <a:pos x="T6" y="T7"/>
                      </a:cxn>
                    </a:cxnLst>
                    <a:rect l="T12" t="T13" r="T14" b="T15"/>
                    <a:pathLst>
                      <a:path w="874" h="796">
                        <a:moveTo>
                          <a:pt x="874" y="796"/>
                        </a:moveTo>
                        <a:lnTo>
                          <a:pt x="842" y="751"/>
                        </a:lnTo>
                        <a:lnTo>
                          <a:pt x="0" y="0"/>
                        </a:lnTo>
                        <a:lnTo>
                          <a:pt x="2" y="0"/>
                        </a:lnTo>
                      </a:path>
                    </a:pathLst>
                  </a:custGeom>
                  <a:noFill/>
                  <a:ln w="12700">
                    <a:solidFill>
                      <a:srgbClr val="000000"/>
                    </a:solidFill>
                    <a:round/>
                    <a:headEnd/>
                    <a:tailEnd/>
                  </a:ln>
                </p:spPr>
                <p:txBody>
                  <a:bodyPr lIns="0" tIns="0" rIns="0" bIns="0"/>
                  <a:lstStyle/>
                  <a:p>
                    <a:endParaRPr lang="en-US"/>
                  </a:p>
                </p:txBody>
              </p:sp>
              <p:sp>
                <p:nvSpPr>
                  <p:cNvPr id="1054" name="Freeform 81"/>
                  <p:cNvSpPr>
                    <a:spLocks/>
                  </p:cNvSpPr>
                  <p:nvPr/>
                </p:nvSpPr>
                <p:spPr bwMode="auto">
                  <a:xfrm>
                    <a:off x="4464" y="5007"/>
                    <a:ext cx="870" cy="1"/>
                  </a:xfrm>
                  <a:custGeom>
                    <a:avLst/>
                    <a:gdLst>
                      <a:gd name="T0" fmla="*/ 0 w 3481"/>
                      <a:gd name="T1" fmla="*/ 0 h 1"/>
                      <a:gd name="T2" fmla="*/ 870 w 3481"/>
                      <a:gd name="T3" fmla="*/ 0 h 1"/>
                      <a:gd name="T4" fmla="*/ 870 w 3481"/>
                      <a:gd name="T5" fmla="*/ 0 h 1"/>
                      <a:gd name="T6" fmla="*/ 0 60000 65536"/>
                      <a:gd name="T7" fmla="*/ 0 60000 65536"/>
                      <a:gd name="T8" fmla="*/ 0 60000 65536"/>
                      <a:gd name="T9" fmla="*/ 0 w 3481"/>
                      <a:gd name="T10" fmla="*/ 0 h 1"/>
                      <a:gd name="T11" fmla="*/ 3481 w 3481"/>
                      <a:gd name="T12" fmla="*/ 1 h 1"/>
                    </a:gdLst>
                    <a:ahLst/>
                    <a:cxnLst>
                      <a:cxn ang="T6">
                        <a:pos x="T0" y="T1"/>
                      </a:cxn>
                      <a:cxn ang="T7">
                        <a:pos x="T2" y="T3"/>
                      </a:cxn>
                      <a:cxn ang="T8">
                        <a:pos x="T4" y="T5"/>
                      </a:cxn>
                    </a:cxnLst>
                    <a:rect l="T9" t="T10" r="T11" b="T12"/>
                    <a:pathLst>
                      <a:path w="3481" h="1">
                        <a:moveTo>
                          <a:pt x="0" y="0"/>
                        </a:moveTo>
                        <a:lnTo>
                          <a:pt x="3480" y="0"/>
                        </a:lnTo>
                        <a:lnTo>
                          <a:pt x="3481" y="0"/>
                        </a:lnTo>
                      </a:path>
                    </a:pathLst>
                  </a:custGeom>
                  <a:noFill/>
                  <a:ln w="12700">
                    <a:solidFill>
                      <a:srgbClr val="000000"/>
                    </a:solidFill>
                    <a:round/>
                    <a:headEnd/>
                    <a:tailEnd/>
                  </a:ln>
                </p:spPr>
                <p:txBody>
                  <a:bodyPr lIns="0" tIns="0" rIns="0" bIns="0"/>
                  <a:lstStyle/>
                  <a:p>
                    <a:endParaRPr lang="en-US"/>
                  </a:p>
                </p:txBody>
              </p:sp>
              <p:sp>
                <p:nvSpPr>
                  <p:cNvPr id="1055" name="Freeform 82"/>
                  <p:cNvSpPr>
                    <a:spLocks/>
                  </p:cNvSpPr>
                  <p:nvPr/>
                </p:nvSpPr>
                <p:spPr bwMode="auto">
                  <a:xfrm>
                    <a:off x="5516" y="5007"/>
                    <a:ext cx="181" cy="1"/>
                  </a:xfrm>
                  <a:custGeom>
                    <a:avLst/>
                    <a:gdLst>
                      <a:gd name="T0" fmla="*/ 0 w 727"/>
                      <a:gd name="T1" fmla="*/ 0 h 1"/>
                      <a:gd name="T2" fmla="*/ 181 w 727"/>
                      <a:gd name="T3" fmla="*/ 0 h 1"/>
                      <a:gd name="T4" fmla="*/ 181 w 727"/>
                      <a:gd name="T5" fmla="*/ 0 h 1"/>
                      <a:gd name="T6" fmla="*/ 0 60000 65536"/>
                      <a:gd name="T7" fmla="*/ 0 60000 65536"/>
                      <a:gd name="T8" fmla="*/ 0 60000 65536"/>
                      <a:gd name="T9" fmla="*/ 0 w 727"/>
                      <a:gd name="T10" fmla="*/ 0 h 1"/>
                      <a:gd name="T11" fmla="*/ 727 w 727"/>
                      <a:gd name="T12" fmla="*/ 1 h 1"/>
                    </a:gdLst>
                    <a:ahLst/>
                    <a:cxnLst>
                      <a:cxn ang="T6">
                        <a:pos x="T0" y="T1"/>
                      </a:cxn>
                      <a:cxn ang="T7">
                        <a:pos x="T2" y="T3"/>
                      </a:cxn>
                      <a:cxn ang="T8">
                        <a:pos x="T4" y="T5"/>
                      </a:cxn>
                    </a:cxnLst>
                    <a:rect l="T9" t="T10" r="T11" b="T12"/>
                    <a:pathLst>
                      <a:path w="727" h="1">
                        <a:moveTo>
                          <a:pt x="0" y="0"/>
                        </a:moveTo>
                        <a:lnTo>
                          <a:pt x="726" y="0"/>
                        </a:lnTo>
                        <a:lnTo>
                          <a:pt x="727" y="0"/>
                        </a:lnTo>
                      </a:path>
                    </a:pathLst>
                  </a:custGeom>
                  <a:noFill/>
                  <a:ln w="12700">
                    <a:solidFill>
                      <a:srgbClr val="000000"/>
                    </a:solidFill>
                    <a:round/>
                    <a:headEnd/>
                    <a:tailEnd/>
                  </a:ln>
                </p:spPr>
                <p:txBody>
                  <a:bodyPr lIns="0" tIns="0" rIns="0" bIns="0"/>
                  <a:lstStyle/>
                  <a:p>
                    <a:endParaRPr lang="en-US"/>
                  </a:p>
                </p:txBody>
              </p:sp>
              <p:sp>
                <p:nvSpPr>
                  <p:cNvPr id="1056" name="Freeform 83"/>
                  <p:cNvSpPr>
                    <a:spLocks/>
                  </p:cNvSpPr>
                  <p:nvPr/>
                </p:nvSpPr>
                <p:spPr bwMode="auto">
                  <a:xfrm>
                    <a:off x="5878" y="5007"/>
                    <a:ext cx="871" cy="1"/>
                  </a:xfrm>
                  <a:custGeom>
                    <a:avLst/>
                    <a:gdLst>
                      <a:gd name="T0" fmla="*/ 0 w 3481"/>
                      <a:gd name="T1" fmla="*/ 0 h 1"/>
                      <a:gd name="T2" fmla="*/ 871 w 3481"/>
                      <a:gd name="T3" fmla="*/ 0 h 1"/>
                      <a:gd name="T4" fmla="*/ 871 w 3481"/>
                      <a:gd name="T5" fmla="*/ 0 h 1"/>
                      <a:gd name="T6" fmla="*/ 0 60000 65536"/>
                      <a:gd name="T7" fmla="*/ 0 60000 65536"/>
                      <a:gd name="T8" fmla="*/ 0 60000 65536"/>
                      <a:gd name="T9" fmla="*/ 0 w 3481"/>
                      <a:gd name="T10" fmla="*/ 0 h 1"/>
                      <a:gd name="T11" fmla="*/ 3481 w 3481"/>
                      <a:gd name="T12" fmla="*/ 1 h 1"/>
                    </a:gdLst>
                    <a:ahLst/>
                    <a:cxnLst>
                      <a:cxn ang="T6">
                        <a:pos x="T0" y="T1"/>
                      </a:cxn>
                      <a:cxn ang="T7">
                        <a:pos x="T2" y="T3"/>
                      </a:cxn>
                      <a:cxn ang="T8">
                        <a:pos x="T4" y="T5"/>
                      </a:cxn>
                    </a:cxnLst>
                    <a:rect l="T9" t="T10" r="T11" b="T12"/>
                    <a:pathLst>
                      <a:path w="3481" h="1">
                        <a:moveTo>
                          <a:pt x="0" y="0"/>
                        </a:moveTo>
                        <a:lnTo>
                          <a:pt x="3480" y="0"/>
                        </a:lnTo>
                        <a:lnTo>
                          <a:pt x="3481" y="0"/>
                        </a:lnTo>
                      </a:path>
                    </a:pathLst>
                  </a:custGeom>
                  <a:noFill/>
                  <a:ln w="12700">
                    <a:solidFill>
                      <a:srgbClr val="000000"/>
                    </a:solidFill>
                    <a:round/>
                    <a:headEnd/>
                    <a:tailEnd/>
                  </a:ln>
                </p:spPr>
                <p:txBody>
                  <a:bodyPr lIns="0" tIns="0" rIns="0" bIns="0"/>
                  <a:lstStyle/>
                  <a:p>
                    <a:endParaRPr lang="en-US"/>
                  </a:p>
                </p:txBody>
              </p:sp>
              <p:sp>
                <p:nvSpPr>
                  <p:cNvPr id="1057" name="Freeform 84"/>
                  <p:cNvSpPr>
                    <a:spLocks/>
                  </p:cNvSpPr>
                  <p:nvPr/>
                </p:nvSpPr>
                <p:spPr bwMode="auto">
                  <a:xfrm>
                    <a:off x="4750" y="4148"/>
                    <a:ext cx="1713" cy="1717"/>
                  </a:xfrm>
                  <a:custGeom>
                    <a:avLst/>
                    <a:gdLst>
                      <a:gd name="T0" fmla="*/ 1713 w 6853"/>
                      <a:gd name="T1" fmla="*/ 859 h 6868"/>
                      <a:gd name="T2" fmla="*/ 1684 w 6853"/>
                      <a:gd name="T3" fmla="*/ 636 h 6868"/>
                      <a:gd name="T4" fmla="*/ 1598 w 6853"/>
                      <a:gd name="T5" fmla="*/ 429 h 6868"/>
                      <a:gd name="T6" fmla="*/ 1462 w 6853"/>
                      <a:gd name="T7" fmla="*/ 251 h 6868"/>
                      <a:gd name="T8" fmla="*/ 1285 w 6853"/>
                      <a:gd name="T9" fmla="*/ 115 h 6868"/>
                      <a:gd name="T10" fmla="*/ 1078 w 6853"/>
                      <a:gd name="T11" fmla="*/ 29 h 6868"/>
                      <a:gd name="T12" fmla="*/ 856 w 6853"/>
                      <a:gd name="T13" fmla="*/ 0 h 6868"/>
                      <a:gd name="T14" fmla="*/ 635 w 6853"/>
                      <a:gd name="T15" fmla="*/ 29 h 6868"/>
                      <a:gd name="T16" fmla="*/ 428 w 6853"/>
                      <a:gd name="T17" fmla="*/ 115 h 6868"/>
                      <a:gd name="T18" fmla="*/ 251 w 6853"/>
                      <a:gd name="T19" fmla="*/ 251 h 6868"/>
                      <a:gd name="T20" fmla="*/ 115 w 6853"/>
                      <a:gd name="T21" fmla="*/ 429 h 6868"/>
                      <a:gd name="T22" fmla="*/ 29 w 6853"/>
                      <a:gd name="T23" fmla="*/ 636 h 6868"/>
                      <a:gd name="T24" fmla="*/ 0 w 6853"/>
                      <a:gd name="T25" fmla="*/ 859 h 6868"/>
                      <a:gd name="T26" fmla="*/ 29 w 6853"/>
                      <a:gd name="T27" fmla="*/ 1081 h 6868"/>
                      <a:gd name="T28" fmla="*/ 115 w 6853"/>
                      <a:gd name="T29" fmla="*/ 1288 h 6868"/>
                      <a:gd name="T30" fmla="*/ 251 w 6853"/>
                      <a:gd name="T31" fmla="*/ 1466 h 6868"/>
                      <a:gd name="T32" fmla="*/ 428 w 6853"/>
                      <a:gd name="T33" fmla="*/ 1602 h 6868"/>
                      <a:gd name="T34" fmla="*/ 635 w 6853"/>
                      <a:gd name="T35" fmla="*/ 1688 h 6868"/>
                      <a:gd name="T36" fmla="*/ 856 w 6853"/>
                      <a:gd name="T37" fmla="*/ 1717 h 6868"/>
                      <a:gd name="T38" fmla="*/ 1078 w 6853"/>
                      <a:gd name="T39" fmla="*/ 1688 h 6868"/>
                      <a:gd name="T40" fmla="*/ 1285 w 6853"/>
                      <a:gd name="T41" fmla="*/ 1602 h 6868"/>
                      <a:gd name="T42" fmla="*/ 1462 w 6853"/>
                      <a:gd name="T43" fmla="*/ 1466 h 6868"/>
                      <a:gd name="T44" fmla="*/ 1598 w 6853"/>
                      <a:gd name="T45" fmla="*/ 1288 h 6868"/>
                      <a:gd name="T46" fmla="*/ 1684 w 6853"/>
                      <a:gd name="T47" fmla="*/ 1081 h 6868"/>
                      <a:gd name="T48" fmla="*/ 1713 w 6853"/>
                      <a:gd name="T49" fmla="*/ 859 h 6868"/>
                      <a:gd name="T50" fmla="*/ 1713 w 6853"/>
                      <a:gd name="T51" fmla="*/ 859 h 68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53"/>
                      <a:gd name="T79" fmla="*/ 0 h 6868"/>
                      <a:gd name="T80" fmla="*/ 6853 w 6853"/>
                      <a:gd name="T81" fmla="*/ 6868 h 68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53" h="6868">
                        <a:moveTo>
                          <a:pt x="6852" y="3434"/>
                        </a:moveTo>
                        <a:lnTo>
                          <a:pt x="6735" y="2545"/>
                        </a:lnTo>
                        <a:lnTo>
                          <a:pt x="6392" y="1716"/>
                        </a:lnTo>
                        <a:lnTo>
                          <a:pt x="5848" y="1006"/>
                        </a:lnTo>
                        <a:lnTo>
                          <a:pt x="5139" y="460"/>
                        </a:lnTo>
                        <a:lnTo>
                          <a:pt x="4313" y="117"/>
                        </a:lnTo>
                        <a:lnTo>
                          <a:pt x="3425" y="0"/>
                        </a:lnTo>
                        <a:lnTo>
                          <a:pt x="2539" y="117"/>
                        </a:lnTo>
                        <a:lnTo>
                          <a:pt x="1713" y="460"/>
                        </a:lnTo>
                        <a:lnTo>
                          <a:pt x="1003" y="1006"/>
                        </a:lnTo>
                        <a:lnTo>
                          <a:pt x="459" y="1716"/>
                        </a:lnTo>
                        <a:lnTo>
                          <a:pt x="117" y="2545"/>
                        </a:lnTo>
                        <a:lnTo>
                          <a:pt x="0" y="3434"/>
                        </a:lnTo>
                        <a:lnTo>
                          <a:pt x="117" y="4322"/>
                        </a:lnTo>
                        <a:lnTo>
                          <a:pt x="459" y="5150"/>
                        </a:lnTo>
                        <a:lnTo>
                          <a:pt x="1003" y="5862"/>
                        </a:lnTo>
                        <a:lnTo>
                          <a:pt x="1713" y="6407"/>
                        </a:lnTo>
                        <a:lnTo>
                          <a:pt x="2539" y="6750"/>
                        </a:lnTo>
                        <a:lnTo>
                          <a:pt x="3425" y="6868"/>
                        </a:lnTo>
                        <a:lnTo>
                          <a:pt x="4313" y="6750"/>
                        </a:lnTo>
                        <a:lnTo>
                          <a:pt x="5139" y="6407"/>
                        </a:lnTo>
                        <a:lnTo>
                          <a:pt x="5848" y="5862"/>
                        </a:lnTo>
                        <a:lnTo>
                          <a:pt x="6392" y="5150"/>
                        </a:lnTo>
                        <a:lnTo>
                          <a:pt x="6735" y="4322"/>
                        </a:lnTo>
                        <a:lnTo>
                          <a:pt x="6852" y="3434"/>
                        </a:lnTo>
                        <a:lnTo>
                          <a:pt x="6853" y="3434"/>
                        </a:lnTo>
                      </a:path>
                    </a:pathLst>
                  </a:custGeom>
                  <a:noFill/>
                  <a:ln w="19050">
                    <a:solidFill>
                      <a:srgbClr val="000000"/>
                    </a:solidFill>
                    <a:round/>
                    <a:headEnd/>
                    <a:tailEnd/>
                  </a:ln>
                </p:spPr>
                <p:txBody>
                  <a:bodyPr lIns="0" tIns="0" rIns="0" bIns="0"/>
                  <a:lstStyle/>
                  <a:p>
                    <a:endParaRPr lang="en-US"/>
                  </a:p>
                </p:txBody>
              </p:sp>
              <p:sp>
                <p:nvSpPr>
                  <p:cNvPr id="1058" name="Freeform 85"/>
                  <p:cNvSpPr>
                    <a:spLocks/>
                  </p:cNvSpPr>
                  <p:nvPr/>
                </p:nvSpPr>
                <p:spPr bwMode="auto">
                  <a:xfrm>
                    <a:off x="6463" y="5007"/>
                    <a:ext cx="286" cy="429"/>
                  </a:xfrm>
                  <a:custGeom>
                    <a:avLst/>
                    <a:gdLst>
                      <a:gd name="T0" fmla="*/ 0 w 1143"/>
                      <a:gd name="T1" fmla="*/ 0 h 1716"/>
                      <a:gd name="T2" fmla="*/ 286 w 1143"/>
                      <a:gd name="T3" fmla="*/ 429 h 1716"/>
                      <a:gd name="T4" fmla="*/ 286 w 1143"/>
                      <a:gd name="T5" fmla="*/ 429 h 1716"/>
                      <a:gd name="T6" fmla="*/ 0 60000 65536"/>
                      <a:gd name="T7" fmla="*/ 0 60000 65536"/>
                      <a:gd name="T8" fmla="*/ 0 60000 65536"/>
                      <a:gd name="T9" fmla="*/ 0 w 1143"/>
                      <a:gd name="T10" fmla="*/ 0 h 1716"/>
                      <a:gd name="T11" fmla="*/ 1143 w 1143"/>
                      <a:gd name="T12" fmla="*/ 1716 h 1716"/>
                    </a:gdLst>
                    <a:ahLst/>
                    <a:cxnLst>
                      <a:cxn ang="T6">
                        <a:pos x="T0" y="T1"/>
                      </a:cxn>
                      <a:cxn ang="T7">
                        <a:pos x="T2" y="T3"/>
                      </a:cxn>
                      <a:cxn ang="T8">
                        <a:pos x="T4" y="T5"/>
                      </a:cxn>
                    </a:cxnLst>
                    <a:rect l="T9" t="T10" r="T11" b="T12"/>
                    <a:pathLst>
                      <a:path w="1143" h="1716">
                        <a:moveTo>
                          <a:pt x="0" y="0"/>
                        </a:moveTo>
                        <a:lnTo>
                          <a:pt x="1142" y="1716"/>
                        </a:lnTo>
                        <a:lnTo>
                          <a:pt x="1143" y="1716"/>
                        </a:lnTo>
                      </a:path>
                    </a:pathLst>
                  </a:custGeom>
                  <a:noFill/>
                  <a:ln w="19050">
                    <a:solidFill>
                      <a:srgbClr val="000000"/>
                    </a:solidFill>
                    <a:round/>
                    <a:headEnd/>
                    <a:tailEnd/>
                  </a:ln>
                </p:spPr>
                <p:txBody>
                  <a:bodyPr lIns="0" tIns="0" rIns="0" bIns="0"/>
                  <a:lstStyle/>
                  <a:p>
                    <a:endParaRPr lang="en-US"/>
                  </a:p>
                </p:txBody>
              </p:sp>
              <p:sp>
                <p:nvSpPr>
                  <p:cNvPr id="1059" name="Freeform 86"/>
                  <p:cNvSpPr>
                    <a:spLocks/>
                  </p:cNvSpPr>
                  <p:nvPr/>
                </p:nvSpPr>
                <p:spPr bwMode="auto">
                  <a:xfrm>
                    <a:off x="5606" y="3862"/>
                    <a:ext cx="1" cy="872"/>
                  </a:xfrm>
                  <a:custGeom>
                    <a:avLst/>
                    <a:gdLst>
                      <a:gd name="T0" fmla="*/ 0 w 1"/>
                      <a:gd name="T1" fmla="*/ 0 h 3487"/>
                      <a:gd name="T2" fmla="*/ 0 w 1"/>
                      <a:gd name="T3" fmla="*/ 872 h 3487"/>
                      <a:gd name="T4" fmla="*/ 1 w 1"/>
                      <a:gd name="T5" fmla="*/ 872 h 3487"/>
                      <a:gd name="T6" fmla="*/ 0 60000 65536"/>
                      <a:gd name="T7" fmla="*/ 0 60000 65536"/>
                      <a:gd name="T8" fmla="*/ 0 60000 65536"/>
                      <a:gd name="T9" fmla="*/ 0 w 1"/>
                      <a:gd name="T10" fmla="*/ 0 h 3487"/>
                      <a:gd name="T11" fmla="*/ 1 w 1"/>
                      <a:gd name="T12" fmla="*/ 3487 h 3487"/>
                    </a:gdLst>
                    <a:ahLst/>
                    <a:cxnLst>
                      <a:cxn ang="T6">
                        <a:pos x="T0" y="T1"/>
                      </a:cxn>
                      <a:cxn ang="T7">
                        <a:pos x="T2" y="T3"/>
                      </a:cxn>
                      <a:cxn ang="T8">
                        <a:pos x="T4" y="T5"/>
                      </a:cxn>
                    </a:cxnLst>
                    <a:rect l="T9" t="T10" r="T11" b="T12"/>
                    <a:pathLst>
                      <a:path w="1" h="3487">
                        <a:moveTo>
                          <a:pt x="0" y="0"/>
                        </a:moveTo>
                        <a:lnTo>
                          <a:pt x="0" y="3487"/>
                        </a:lnTo>
                        <a:lnTo>
                          <a:pt x="1" y="3487"/>
                        </a:lnTo>
                      </a:path>
                    </a:pathLst>
                  </a:custGeom>
                  <a:noFill/>
                  <a:ln w="12700">
                    <a:solidFill>
                      <a:srgbClr val="000000"/>
                    </a:solidFill>
                    <a:round/>
                    <a:headEnd/>
                    <a:tailEnd/>
                  </a:ln>
                </p:spPr>
                <p:txBody>
                  <a:bodyPr lIns="0" tIns="0" rIns="0" bIns="0"/>
                  <a:lstStyle/>
                  <a:p>
                    <a:endParaRPr lang="en-US"/>
                  </a:p>
                </p:txBody>
              </p:sp>
              <p:sp>
                <p:nvSpPr>
                  <p:cNvPr id="1060" name="Freeform 87"/>
                  <p:cNvSpPr>
                    <a:spLocks/>
                  </p:cNvSpPr>
                  <p:nvPr/>
                </p:nvSpPr>
                <p:spPr bwMode="auto">
                  <a:xfrm>
                    <a:off x="5606" y="4916"/>
                    <a:ext cx="1" cy="182"/>
                  </a:xfrm>
                  <a:custGeom>
                    <a:avLst/>
                    <a:gdLst>
                      <a:gd name="T0" fmla="*/ 0 w 1"/>
                      <a:gd name="T1" fmla="*/ 0 h 726"/>
                      <a:gd name="T2" fmla="*/ 0 w 1"/>
                      <a:gd name="T3" fmla="*/ 182 h 726"/>
                      <a:gd name="T4" fmla="*/ 1 w 1"/>
                      <a:gd name="T5" fmla="*/ 182 h 726"/>
                      <a:gd name="T6" fmla="*/ 0 60000 65536"/>
                      <a:gd name="T7" fmla="*/ 0 60000 65536"/>
                      <a:gd name="T8" fmla="*/ 0 60000 65536"/>
                      <a:gd name="T9" fmla="*/ 0 w 1"/>
                      <a:gd name="T10" fmla="*/ 0 h 726"/>
                      <a:gd name="T11" fmla="*/ 1 w 1"/>
                      <a:gd name="T12" fmla="*/ 726 h 726"/>
                    </a:gdLst>
                    <a:ahLst/>
                    <a:cxnLst>
                      <a:cxn ang="T6">
                        <a:pos x="T0" y="T1"/>
                      </a:cxn>
                      <a:cxn ang="T7">
                        <a:pos x="T2" y="T3"/>
                      </a:cxn>
                      <a:cxn ang="T8">
                        <a:pos x="T4" y="T5"/>
                      </a:cxn>
                    </a:cxnLst>
                    <a:rect l="T9" t="T10" r="T11" b="T12"/>
                    <a:pathLst>
                      <a:path w="1" h="726">
                        <a:moveTo>
                          <a:pt x="0" y="0"/>
                        </a:moveTo>
                        <a:lnTo>
                          <a:pt x="0" y="726"/>
                        </a:lnTo>
                        <a:lnTo>
                          <a:pt x="1" y="726"/>
                        </a:lnTo>
                      </a:path>
                    </a:pathLst>
                  </a:custGeom>
                  <a:noFill/>
                  <a:ln w="12700">
                    <a:solidFill>
                      <a:srgbClr val="000000"/>
                    </a:solidFill>
                    <a:round/>
                    <a:headEnd/>
                    <a:tailEnd/>
                  </a:ln>
                </p:spPr>
                <p:txBody>
                  <a:bodyPr lIns="0" tIns="0" rIns="0" bIns="0"/>
                  <a:lstStyle/>
                  <a:p>
                    <a:endParaRPr lang="en-US"/>
                  </a:p>
                </p:txBody>
              </p:sp>
              <p:sp>
                <p:nvSpPr>
                  <p:cNvPr id="1061" name="Freeform 88"/>
                  <p:cNvSpPr>
                    <a:spLocks/>
                  </p:cNvSpPr>
                  <p:nvPr/>
                </p:nvSpPr>
                <p:spPr bwMode="auto">
                  <a:xfrm>
                    <a:off x="5606" y="5279"/>
                    <a:ext cx="1" cy="873"/>
                  </a:xfrm>
                  <a:custGeom>
                    <a:avLst/>
                    <a:gdLst>
                      <a:gd name="T0" fmla="*/ 0 w 1"/>
                      <a:gd name="T1" fmla="*/ 0 h 3488"/>
                      <a:gd name="T2" fmla="*/ 0 w 1"/>
                      <a:gd name="T3" fmla="*/ 873 h 3488"/>
                      <a:gd name="T4" fmla="*/ 1 w 1"/>
                      <a:gd name="T5" fmla="*/ 873 h 3488"/>
                      <a:gd name="T6" fmla="*/ 0 60000 65536"/>
                      <a:gd name="T7" fmla="*/ 0 60000 65536"/>
                      <a:gd name="T8" fmla="*/ 0 60000 65536"/>
                      <a:gd name="T9" fmla="*/ 0 w 1"/>
                      <a:gd name="T10" fmla="*/ 0 h 3488"/>
                      <a:gd name="T11" fmla="*/ 1 w 1"/>
                      <a:gd name="T12" fmla="*/ 3488 h 3488"/>
                    </a:gdLst>
                    <a:ahLst/>
                    <a:cxnLst>
                      <a:cxn ang="T6">
                        <a:pos x="T0" y="T1"/>
                      </a:cxn>
                      <a:cxn ang="T7">
                        <a:pos x="T2" y="T3"/>
                      </a:cxn>
                      <a:cxn ang="T8">
                        <a:pos x="T4" y="T5"/>
                      </a:cxn>
                    </a:cxnLst>
                    <a:rect l="T9" t="T10" r="T11" b="T12"/>
                    <a:pathLst>
                      <a:path w="1" h="3488">
                        <a:moveTo>
                          <a:pt x="0" y="0"/>
                        </a:moveTo>
                        <a:lnTo>
                          <a:pt x="0" y="3488"/>
                        </a:lnTo>
                        <a:lnTo>
                          <a:pt x="1" y="3488"/>
                        </a:lnTo>
                      </a:path>
                    </a:pathLst>
                  </a:custGeom>
                  <a:noFill/>
                  <a:ln w="12700">
                    <a:solidFill>
                      <a:srgbClr val="000000"/>
                    </a:solidFill>
                    <a:round/>
                    <a:headEnd/>
                    <a:tailEnd/>
                  </a:ln>
                </p:spPr>
                <p:txBody>
                  <a:bodyPr lIns="0" tIns="0" rIns="0" bIns="0"/>
                  <a:lstStyle/>
                  <a:p>
                    <a:endParaRPr lang="en-US"/>
                  </a:p>
                </p:txBody>
              </p:sp>
              <p:sp>
                <p:nvSpPr>
                  <p:cNvPr id="1062" name="Freeform 89"/>
                  <p:cNvSpPr>
                    <a:spLocks/>
                  </p:cNvSpPr>
                  <p:nvPr/>
                </p:nvSpPr>
                <p:spPr bwMode="auto">
                  <a:xfrm>
                    <a:off x="6748" y="5436"/>
                    <a:ext cx="857" cy="1"/>
                  </a:xfrm>
                  <a:custGeom>
                    <a:avLst/>
                    <a:gdLst>
                      <a:gd name="T0" fmla="*/ 0 w 3426"/>
                      <a:gd name="T1" fmla="*/ 0 h 1"/>
                      <a:gd name="T2" fmla="*/ 857 w 3426"/>
                      <a:gd name="T3" fmla="*/ 0 h 1"/>
                      <a:gd name="T4" fmla="*/ 857 w 3426"/>
                      <a:gd name="T5" fmla="*/ 0 h 1"/>
                      <a:gd name="T6" fmla="*/ 0 60000 65536"/>
                      <a:gd name="T7" fmla="*/ 0 60000 65536"/>
                      <a:gd name="T8" fmla="*/ 0 60000 65536"/>
                      <a:gd name="T9" fmla="*/ 0 w 3426"/>
                      <a:gd name="T10" fmla="*/ 0 h 1"/>
                      <a:gd name="T11" fmla="*/ 3426 w 3426"/>
                      <a:gd name="T12" fmla="*/ 1 h 1"/>
                    </a:gdLst>
                    <a:ahLst/>
                    <a:cxnLst>
                      <a:cxn ang="T6">
                        <a:pos x="T0" y="T1"/>
                      </a:cxn>
                      <a:cxn ang="T7">
                        <a:pos x="T2" y="T3"/>
                      </a:cxn>
                      <a:cxn ang="T8">
                        <a:pos x="T4" y="T5"/>
                      </a:cxn>
                    </a:cxnLst>
                    <a:rect l="T9" t="T10" r="T11" b="T12"/>
                    <a:pathLst>
                      <a:path w="3426" h="1">
                        <a:moveTo>
                          <a:pt x="0" y="0"/>
                        </a:moveTo>
                        <a:lnTo>
                          <a:pt x="3425" y="0"/>
                        </a:lnTo>
                        <a:lnTo>
                          <a:pt x="3426" y="0"/>
                        </a:lnTo>
                      </a:path>
                    </a:pathLst>
                  </a:custGeom>
                  <a:noFill/>
                  <a:ln w="19050">
                    <a:solidFill>
                      <a:srgbClr val="000000"/>
                    </a:solidFill>
                    <a:round/>
                    <a:headEnd/>
                    <a:tailEnd/>
                  </a:ln>
                </p:spPr>
                <p:txBody>
                  <a:bodyPr lIns="0" tIns="0" rIns="0" bIns="0"/>
                  <a:lstStyle/>
                  <a:p>
                    <a:endParaRPr lang="en-US"/>
                  </a:p>
                </p:txBody>
              </p:sp>
              <p:sp>
                <p:nvSpPr>
                  <p:cNvPr id="1063" name="Freeform 90"/>
                  <p:cNvSpPr>
                    <a:spLocks/>
                  </p:cNvSpPr>
                  <p:nvPr/>
                </p:nvSpPr>
                <p:spPr bwMode="auto">
                  <a:xfrm>
                    <a:off x="6463" y="5007"/>
                    <a:ext cx="1142" cy="1"/>
                  </a:xfrm>
                  <a:custGeom>
                    <a:avLst/>
                    <a:gdLst>
                      <a:gd name="T0" fmla="*/ 1142 w 4567"/>
                      <a:gd name="T1" fmla="*/ 0 h 1"/>
                      <a:gd name="T2" fmla="*/ 0 w 4567"/>
                      <a:gd name="T3" fmla="*/ 0 h 1"/>
                      <a:gd name="T4" fmla="*/ 0 w 4567"/>
                      <a:gd name="T5" fmla="*/ 0 h 1"/>
                      <a:gd name="T6" fmla="*/ 0 60000 65536"/>
                      <a:gd name="T7" fmla="*/ 0 60000 65536"/>
                      <a:gd name="T8" fmla="*/ 0 60000 65536"/>
                      <a:gd name="T9" fmla="*/ 0 w 4567"/>
                      <a:gd name="T10" fmla="*/ 0 h 1"/>
                      <a:gd name="T11" fmla="*/ 4567 w 4567"/>
                      <a:gd name="T12" fmla="*/ 1 h 1"/>
                    </a:gdLst>
                    <a:ahLst/>
                    <a:cxnLst>
                      <a:cxn ang="T6">
                        <a:pos x="T0" y="T1"/>
                      </a:cxn>
                      <a:cxn ang="T7">
                        <a:pos x="T2" y="T3"/>
                      </a:cxn>
                      <a:cxn ang="T8">
                        <a:pos x="T4" y="T5"/>
                      </a:cxn>
                    </a:cxnLst>
                    <a:rect l="T9" t="T10" r="T11" b="T12"/>
                    <a:pathLst>
                      <a:path w="4567" h="1">
                        <a:moveTo>
                          <a:pt x="4567" y="0"/>
                        </a:moveTo>
                        <a:lnTo>
                          <a:pt x="0" y="0"/>
                        </a:lnTo>
                        <a:lnTo>
                          <a:pt x="1" y="0"/>
                        </a:lnTo>
                      </a:path>
                    </a:pathLst>
                  </a:custGeom>
                  <a:noFill/>
                  <a:ln w="19050">
                    <a:solidFill>
                      <a:srgbClr val="000000"/>
                    </a:solidFill>
                    <a:round/>
                    <a:headEnd/>
                    <a:tailEnd/>
                  </a:ln>
                </p:spPr>
                <p:txBody>
                  <a:bodyPr lIns="0" tIns="0" rIns="0" bIns="0"/>
                  <a:lstStyle/>
                  <a:p>
                    <a:endParaRPr lang="en-US"/>
                  </a:p>
                </p:txBody>
              </p:sp>
              <p:sp>
                <p:nvSpPr>
                  <p:cNvPr id="1064" name="Freeform 91"/>
                  <p:cNvSpPr>
                    <a:spLocks/>
                  </p:cNvSpPr>
                  <p:nvPr/>
                </p:nvSpPr>
                <p:spPr bwMode="auto">
                  <a:xfrm>
                    <a:off x="7576" y="5579"/>
                    <a:ext cx="314" cy="1"/>
                  </a:xfrm>
                  <a:custGeom>
                    <a:avLst/>
                    <a:gdLst>
                      <a:gd name="T0" fmla="*/ 314 w 1255"/>
                      <a:gd name="T1" fmla="*/ 0 h 1"/>
                      <a:gd name="T2" fmla="*/ 0 w 1255"/>
                      <a:gd name="T3" fmla="*/ 0 h 1"/>
                      <a:gd name="T4" fmla="*/ 0 w 1255"/>
                      <a:gd name="T5" fmla="*/ 0 h 1"/>
                      <a:gd name="T6" fmla="*/ 0 60000 65536"/>
                      <a:gd name="T7" fmla="*/ 0 60000 65536"/>
                      <a:gd name="T8" fmla="*/ 0 60000 65536"/>
                      <a:gd name="T9" fmla="*/ 0 w 1255"/>
                      <a:gd name="T10" fmla="*/ 0 h 1"/>
                      <a:gd name="T11" fmla="*/ 1255 w 1255"/>
                      <a:gd name="T12" fmla="*/ 1 h 1"/>
                    </a:gdLst>
                    <a:ahLst/>
                    <a:cxnLst>
                      <a:cxn ang="T6">
                        <a:pos x="T0" y="T1"/>
                      </a:cxn>
                      <a:cxn ang="T7">
                        <a:pos x="T2" y="T3"/>
                      </a:cxn>
                      <a:cxn ang="T8">
                        <a:pos x="T4" y="T5"/>
                      </a:cxn>
                    </a:cxnLst>
                    <a:rect l="T9" t="T10" r="T11" b="T12"/>
                    <a:pathLst>
                      <a:path w="1255" h="1">
                        <a:moveTo>
                          <a:pt x="1255" y="0"/>
                        </a:moveTo>
                        <a:lnTo>
                          <a:pt x="0" y="0"/>
                        </a:lnTo>
                        <a:lnTo>
                          <a:pt x="1" y="0"/>
                        </a:lnTo>
                      </a:path>
                    </a:pathLst>
                  </a:custGeom>
                  <a:noFill/>
                  <a:ln w="12700">
                    <a:solidFill>
                      <a:srgbClr val="000000"/>
                    </a:solidFill>
                    <a:round/>
                    <a:headEnd/>
                    <a:tailEnd/>
                  </a:ln>
                </p:spPr>
                <p:txBody>
                  <a:bodyPr lIns="0" tIns="0" rIns="0" bIns="0"/>
                  <a:lstStyle/>
                  <a:p>
                    <a:endParaRPr lang="en-US"/>
                  </a:p>
                </p:txBody>
              </p:sp>
              <p:sp>
                <p:nvSpPr>
                  <p:cNvPr id="1065" name="Freeform 92"/>
                  <p:cNvSpPr>
                    <a:spLocks/>
                  </p:cNvSpPr>
                  <p:nvPr/>
                </p:nvSpPr>
                <p:spPr bwMode="auto">
                  <a:xfrm>
                    <a:off x="7148" y="5579"/>
                    <a:ext cx="342" cy="1"/>
                  </a:xfrm>
                  <a:custGeom>
                    <a:avLst/>
                    <a:gdLst>
                      <a:gd name="T0" fmla="*/ 342 w 1370"/>
                      <a:gd name="T1" fmla="*/ 0 h 1"/>
                      <a:gd name="T2" fmla="*/ 0 w 1370"/>
                      <a:gd name="T3" fmla="*/ 0 h 1"/>
                      <a:gd name="T4" fmla="*/ 0 w 1370"/>
                      <a:gd name="T5" fmla="*/ 0 h 1"/>
                      <a:gd name="T6" fmla="*/ 0 60000 65536"/>
                      <a:gd name="T7" fmla="*/ 0 60000 65536"/>
                      <a:gd name="T8" fmla="*/ 0 60000 65536"/>
                      <a:gd name="T9" fmla="*/ 0 w 1370"/>
                      <a:gd name="T10" fmla="*/ 0 h 1"/>
                      <a:gd name="T11" fmla="*/ 1370 w 1370"/>
                      <a:gd name="T12" fmla="*/ 1 h 1"/>
                    </a:gdLst>
                    <a:ahLst/>
                    <a:cxnLst>
                      <a:cxn ang="T6">
                        <a:pos x="T0" y="T1"/>
                      </a:cxn>
                      <a:cxn ang="T7">
                        <a:pos x="T2" y="T3"/>
                      </a:cxn>
                      <a:cxn ang="T8">
                        <a:pos x="T4" y="T5"/>
                      </a:cxn>
                    </a:cxnLst>
                    <a:rect l="T9" t="T10" r="T11" b="T12"/>
                    <a:pathLst>
                      <a:path w="1370" h="1">
                        <a:moveTo>
                          <a:pt x="1370" y="0"/>
                        </a:moveTo>
                        <a:lnTo>
                          <a:pt x="0" y="0"/>
                        </a:lnTo>
                        <a:lnTo>
                          <a:pt x="1" y="0"/>
                        </a:lnTo>
                      </a:path>
                    </a:pathLst>
                  </a:custGeom>
                  <a:noFill/>
                  <a:ln w="12700">
                    <a:solidFill>
                      <a:srgbClr val="000000"/>
                    </a:solidFill>
                    <a:round/>
                    <a:headEnd/>
                    <a:tailEnd/>
                  </a:ln>
                </p:spPr>
                <p:txBody>
                  <a:bodyPr lIns="0" tIns="0" rIns="0" bIns="0"/>
                  <a:lstStyle/>
                  <a:p>
                    <a:endParaRPr lang="en-US"/>
                  </a:p>
                </p:txBody>
              </p:sp>
              <p:sp>
                <p:nvSpPr>
                  <p:cNvPr id="1066" name="Freeform 93"/>
                  <p:cNvSpPr>
                    <a:spLocks/>
                  </p:cNvSpPr>
                  <p:nvPr/>
                </p:nvSpPr>
                <p:spPr bwMode="auto">
                  <a:xfrm>
                    <a:off x="6748" y="5579"/>
                    <a:ext cx="314" cy="1"/>
                  </a:xfrm>
                  <a:custGeom>
                    <a:avLst/>
                    <a:gdLst>
                      <a:gd name="T0" fmla="*/ 314 w 1256"/>
                      <a:gd name="T1" fmla="*/ 0 h 1"/>
                      <a:gd name="T2" fmla="*/ 0 w 1256"/>
                      <a:gd name="T3" fmla="*/ 0 h 1"/>
                      <a:gd name="T4" fmla="*/ 0 w 1256"/>
                      <a:gd name="T5" fmla="*/ 0 h 1"/>
                      <a:gd name="T6" fmla="*/ 0 60000 65536"/>
                      <a:gd name="T7" fmla="*/ 0 60000 65536"/>
                      <a:gd name="T8" fmla="*/ 0 60000 65536"/>
                      <a:gd name="T9" fmla="*/ 0 w 1256"/>
                      <a:gd name="T10" fmla="*/ 0 h 1"/>
                      <a:gd name="T11" fmla="*/ 1256 w 1256"/>
                      <a:gd name="T12" fmla="*/ 1 h 1"/>
                    </a:gdLst>
                    <a:ahLst/>
                    <a:cxnLst>
                      <a:cxn ang="T6">
                        <a:pos x="T0" y="T1"/>
                      </a:cxn>
                      <a:cxn ang="T7">
                        <a:pos x="T2" y="T3"/>
                      </a:cxn>
                      <a:cxn ang="T8">
                        <a:pos x="T4" y="T5"/>
                      </a:cxn>
                    </a:cxnLst>
                    <a:rect l="T9" t="T10" r="T11" b="T12"/>
                    <a:pathLst>
                      <a:path w="1256" h="1">
                        <a:moveTo>
                          <a:pt x="1256" y="0"/>
                        </a:moveTo>
                        <a:lnTo>
                          <a:pt x="0" y="0"/>
                        </a:lnTo>
                        <a:lnTo>
                          <a:pt x="1" y="0"/>
                        </a:lnTo>
                      </a:path>
                    </a:pathLst>
                  </a:custGeom>
                  <a:noFill/>
                  <a:ln w="12700">
                    <a:solidFill>
                      <a:srgbClr val="000000"/>
                    </a:solidFill>
                    <a:round/>
                    <a:headEnd/>
                    <a:tailEnd/>
                  </a:ln>
                </p:spPr>
                <p:txBody>
                  <a:bodyPr lIns="0" tIns="0" rIns="0" bIns="0"/>
                  <a:lstStyle/>
                  <a:p>
                    <a:endParaRPr lang="en-US"/>
                  </a:p>
                </p:txBody>
              </p:sp>
              <p:sp>
                <p:nvSpPr>
                  <p:cNvPr id="1067" name="Freeform 94"/>
                  <p:cNvSpPr>
                    <a:spLocks/>
                  </p:cNvSpPr>
                  <p:nvPr/>
                </p:nvSpPr>
                <p:spPr bwMode="auto">
                  <a:xfrm>
                    <a:off x="7034" y="6008"/>
                    <a:ext cx="171" cy="1"/>
                  </a:xfrm>
                  <a:custGeom>
                    <a:avLst/>
                    <a:gdLst>
                      <a:gd name="T0" fmla="*/ 0 w 686"/>
                      <a:gd name="T1" fmla="*/ 0 h 1"/>
                      <a:gd name="T2" fmla="*/ 171 w 686"/>
                      <a:gd name="T3" fmla="*/ 0 h 1"/>
                      <a:gd name="T4" fmla="*/ 171 w 686"/>
                      <a:gd name="T5" fmla="*/ 0 h 1"/>
                      <a:gd name="T6" fmla="*/ 0 60000 65536"/>
                      <a:gd name="T7" fmla="*/ 0 60000 65536"/>
                      <a:gd name="T8" fmla="*/ 0 60000 65536"/>
                      <a:gd name="T9" fmla="*/ 0 w 686"/>
                      <a:gd name="T10" fmla="*/ 0 h 1"/>
                      <a:gd name="T11" fmla="*/ 686 w 686"/>
                      <a:gd name="T12" fmla="*/ 1 h 1"/>
                    </a:gdLst>
                    <a:ahLst/>
                    <a:cxnLst>
                      <a:cxn ang="T6">
                        <a:pos x="T0" y="T1"/>
                      </a:cxn>
                      <a:cxn ang="T7">
                        <a:pos x="T2" y="T3"/>
                      </a:cxn>
                      <a:cxn ang="T8">
                        <a:pos x="T4" y="T5"/>
                      </a:cxn>
                    </a:cxnLst>
                    <a:rect l="T9" t="T10" r="T11" b="T12"/>
                    <a:pathLst>
                      <a:path w="686" h="1">
                        <a:moveTo>
                          <a:pt x="0" y="0"/>
                        </a:moveTo>
                        <a:lnTo>
                          <a:pt x="685" y="0"/>
                        </a:lnTo>
                        <a:lnTo>
                          <a:pt x="686" y="0"/>
                        </a:lnTo>
                      </a:path>
                    </a:pathLst>
                  </a:custGeom>
                  <a:noFill/>
                  <a:ln w="12700">
                    <a:solidFill>
                      <a:srgbClr val="000000"/>
                    </a:solidFill>
                    <a:round/>
                    <a:headEnd/>
                    <a:tailEnd/>
                  </a:ln>
                </p:spPr>
                <p:txBody>
                  <a:bodyPr lIns="0" tIns="0" rIns="0" bIns="0"/>
                  <a:lstStyle/>
                  <a:p>
                    <a:endParaRPr lang="en-US"/>
                  </a:p>
                </p:txBody>
              </p:sp>
              <p:sp>
                <p:nvSpPr>
                  <p:cNvPr id="1068" name="Freeform 95"/>
                  <p:cNvSpPr>
                    <a:spLocks/>
                  </p:cNvSpPr>
                  <p:nvPr/>
                </p:nvSpPr>
                <p:spPr bwMode="auto">
                  <a:xfrm>
                    <a:off x="7291" y="6008"/>
                    <a:ext cx="343" cy="1"/>
                  </a:xfrm>
                  <a:custGeom>
                    <a:avLst/>
                    <a:gdLst>
                      <a:gd name="T0" fmla="*/ 0 w 1371"/>
                      <a:gd name="T1" fmla="*/ 0 h 1"/>
                      <a:gd name="T2" fmla="*/ 343 w 1371"/>
                      <a:gd name="T3" fmla="*/ 0 h 1"/>
                      <a:gd name="T4" fmla="*/ 343 w 1371"/>
                      <a:gd name="T5" fmla="*/ 0 h 1"/>
                      <a:gd name="T6" fmla="*/ 0 60000 65536"/>
                      <a:gd name="T7" fmla="*/ 0 60000 65536"/>
                      <a:gd name="T8" fmla="*/ 0 60000 65536"/>
                      <a:gd name="T9" fmla="*/ 0 w 1371"/>
                      <a:gd name="T10" fmla="*/ 0 h 1"/>
                      <a:gd name="T11" fmla="*/ 1371 w 1371"/>
                      <a:gd name="T12" fmla="*/ 1 h 1"/>
                    </a:gdLst>
                    <a:ahLst/>
                    <a:cxnLst>
                      <a:cxn ang="T6">
                        <a:pos x="T0" y="T1"/>
                      </a:cxn>
                      <a:cxn ang="T7">
                        <a:pos x="T2" y="T3"/>
                      </a:cxn>
                      <a:cxn ang="T8">
                        <a:pos x="T4" y="T5"/>
                      </a:cxn>
                    </a:cxnLst>
                    <a:rect l="T9" t="T10" r="T11" b="T12"/>
                    <a:pathLst>
                      <a:path w="1371" h="1">
                        <a:moveTo>
                          <a:pt x="0" y="0"/>
                        </a:moveTo>
                        <a:lnTo>
                          <a:pt x="1370" y="0"/>
                        </a:lnTo>
                        <a:lnTo>
                          <a:pt x="1371" y="0"/>
                        </a:lnTo>
                      </a:path>
                    </a:pathLst>
                  </a:custGeom>
                  <a:noFill/>
                  <a:ln w="12700">
                    <a:solidFill>
                      <a:srgbClr val="000000"/>
                    </a:solidFill>
                    <a:round/>
                    <a:headEnd/>
                    <a:tailEnd/>
                  </a:ln>
                </p:spPr>
                <p:txBody>
                  <a:bodyPr lIns="0" tIns="0" rIns="0" bIns="0"/>
                  <a:lstStyle/>
                  <a:p>
                    <a:endParaRPr lang="en-US"/>
                  </a:p>
                </p:txBody>
              </p:sp>
              <p:sp>
                <p:nvSpPr>
                  <p:cNvPr id="1069" name="Freeform 96"/>
                  <p:cNvSpPr>
                    <a:spLocks/>
                  </p:cNvSpPr>
                  <p:nvPr/>
                </p:nvSpPr>
                <p:spPr bwMode="auto">
                  <a:xfrm>
                    <a:off x="7719" y="6008"/>
                    <a:ext cx="171" cy="1"/>
                  </a:xfrm>
                  <a:custGeom>
                    <a:avLst/>
                    <a:gdLst>
                      <a:gd name="T0" fmla="*/ 0 w 687"/>
                      <a:gd name="T1" fmla="*/ 0 h 1"/>
                      <a:gd name="T2" fmla="*/ 171 w 687"/>
                      <a:gd name="T3" fmla="*/ 0 h 1"/>
                      <a:gd name="T4" fmla="*/ 171 w 687"/>
                      <a:gd name="T5" fmla="*/ 0 h 1"/>
                      <a:gd name="T6" fmla="*/ 0 60000 65536"/>
                      <a:gd name="T7" fmla="*/ 0 60000 65536"/>
                      <a:gd name="T8" fmla="*/ 0 60000 65536"/>
                      <a:gd name="T9" fmla="*/ 0 w 687"/>
                      <a:gd name="T10" fmla="*/ 0 h 1"/>
                      <a:gd name="T11" fmla="*/ 687 w 687"/>
                      <a:gd name="T12" fmla="*/ 1 h 1"/>
                    </a:gdLst>
                    <a:ahLst/>
                    <a:cxnLst>
                      <a:cxn ang="T6">
                        <a:pos x="T0" y="T1"/>
                      </a:cxn>
                      <a:cxn ang="T7">
                        <a:pos x="T2" y="T3"/>
                      </a:cxn>
                      <a:cxn ang="T8">
                        <a:pos x="T4" y="T5"/>
                      </a:cxn>
                    </a:cxnLst>
                    <a:rect l="T9" t="T10" r="T11" b="T12"/>
                    <a:pathLst>
                      <a:path w="687" h="1">
                        <a:moveTo>
                          <a:pt x="0" y="0"/>
                        </a:moveTo>
                        <a:lnTo>
                          <a:pt x="685" y="0"/>
                        </a:lnTo>
                        <a:lnTo>
                          <a:pt x="687" y="0"/>
                        </a:lnTo>
                      </a:path>
                    </a:pathLst>
                  </a:custGeom>
                  <a:noFill/>
                  <a:ln w="12700">
                    <a:solidFill>
                      <a:srgbClr val="000000"/>
                    </a:solidFill>
                    <a:round/>
                    <a:headEnd/>
                    <a:tailEnd/>
                  </a:ln>
                </p:spPr>
                <p:txBody>
                  <a:bodyPr lIns="0" tIns="0" rIns="0" bIns="0"/>
                  <a:lstStyle/>
                  <a:p>
                    <a:endParaRPr lang="en-US"/>
                  </a:p>
                </p:txBody>
              </p:sp>
              <p:sp>
                <p:nvSpPr>
                  <p:cNvPr id="1070" name="Freeform 97"/>
                  <p:cNvSpPr>
                    <a:spLocks/>
                  </p:cNvSpPr>
                  <p:nvPr/>
                </p:nvSpPr>
                <p:spPr bwMode="auto">
                  <a:xfrm>
                    <a:off x="6883" y="3758"/>
                    <a:ext cx="1" cy="1249"/>
                  </a:xfrm>
                  <a:custGeom>
                    <a:avLst/>
                    <a:gdLst>
                      <a:gd name="T0" fmla="*/ 0 w 1"/>
                      <a:gd name="T1" fmla="*/ 1249 h 4996"/>
                      <a:gd name="T2" fmla="*/ 0 w 1"/>
                      <a:gd name="T3" fmla="*/ 0 h 4996"/>
                      <a:gd name="T4" fmla="*/ 1 w 1"/>
                      <a:gd name="T5" fmla="*/ 0 h 4996"/>
                      <a:gd name="T6" fmla="*/ 0 60000 65536"/>
                      <a:gd name="T7" fmla="*/ 0 60000 65536"/>
                      <a:gd name="T8" fmla="*/ 0 60000 65536"/>
                      <a:gd name="T9" fmla="*/ 0 w 1"/>
                      <a:gd name="T10" fmla="*/ 0 h 4996"/>
                      <a:gd name="T11" fmla="*/ 1 w 1"/>
                      <a:gd name="T12" fmla="*/ 4996 h 4996"/>
                    </a:gdLst>
                    <a:ahLst/>
                    <a:cxnLst>
                      <a:cxn ang="T6">
                        <a:pos x="T0" y="T1"/>
                      </a:cxn>
                      <a:cxn ang="T7">
                        <a:pos x="T2" y="T3"/>
                      </a:cxn>
                      <a:cxn ang="T8">
                        <a:pos x="T4" y="T5"/>
                      </a:cxn>
                    </a:cxnLst>
                    <a:rect l="T9" t="T10" r="T11" b="T12"/>
                    <a:pathLst>
                      <a:path w="1" h="4996">
                        <a:moveTo>
                          <a:pt x="0" y="4996"/>
                        </a:moveTo>
                        <a:lnTo>
                          <a:pt x="0" y="0"/>
                        </a:lnTo>
                        <a:lnTo>
                          <a:pt x="1" y="0"/>
                        </a:lnTo>
                      </a:path>
                    </a:pathLst>
                  </a:custGeom>
                  <a:noFill/>
                  <a:ln w="12700">
                    <a:solidFill>
                      <a:srgbClr val="000000"/>
                    </a:solidFill>
                    <a:round/>
                    <a:headEnd/>
                    <a:tailEnd/>
                  </a:ln>
                </p:spPr>
                <p:txBody>
                  <a:bodyPr lIns="0" tIns="0" rIns="0" bIns="0"/>
                  <a:lstStyle/>
                  <a:p>
                    <a:endParaRPr lang="en-US"/>
                  </a:p>
                </p:txBody>
              </p:sp>
              <p:sp>
                <p:nvSpPr>
                  <p:cNvPr id="1071" name="Freeform 98"/>
                  <p:cNvSpPr>
                    <a:spLocks/>
                  </p:cNvSpPr>
                  <p:nvPr/>
                </p:nvSpPr>
                <p:spPr bwMode="auto">
                  <a:xfrm>
                    <a:off x="6463" y="3758"/>
                    <a:ext cx="1" cy="1249"/>
                  </a:xfrm>
                  <a:custGeom>
                    <a:avLst/>
                    <a:gdLst>
                      <a:gd name="T0" fmla="*/ 0 w 1"/>
                      <a:gd name="T1" fmla="*/ 1249 h 4996"/>
                      <a:gd name="T2" fmla="*/ 0 w 1"/>
                      <a:gd name="T3" fmla="*/ 0 h 4996"/>
                      <a:gd name="T4" fmla="*/ 1 w 1"/>
                      <a:gd name="T5" fmla="*/ 0 h 4996"/>
                      <a:gd name="T6" fmla="*/ 0 60000 65536"/>
                      <a:gd name="T7" fmla="*/ 0 60000 65536"/>
                      <a:gd name="T8" fmla="*/ 0 60000 65536"/>
                      <a:gd name="T9" fmla="*/ 0 w 1"/>
                      <a:gd name="T10" fmla="*/ 0 h 4996"/>
                      <a:gd name="T11" fmla="*/ 1 w 1"/>
                      <a:gd name="T12" fmla="*/ 4996 h 4996"/>
                    </a:gdLst>
                    <a:ahLst/>
                    <a:cxnLst>
                      <a:cxn ang="T6">
                        <a:pos x="T0" y="T1"/>
                      </a:cxn>
                      <a:cxn ang="T7">
                        <a:pos x="T2" y="T3"/>
                      </a:cxn>
                      <a:cxn ang="T8">
                        <a:pos x="T4" y="T5"/>
                      </a:cxn>
                    </a:cxnLst>
                    <a:rect l="T9" t="T10" r="T11" b="T12"/>
                    <a:pathLst>
                      <a:path w="1" h="4996">
                        <a:moveTo>
                          <a:pt x="0" y="4996"/>
                        </a:moveTo>
                        <a:lnTo>
                          <a:pt x="0" y="0"/>
                        </a:lnTo>
                        <a:lnTo>
                          <a:pt x="1" y="0"/>
                        </a:lnTo>
                      </a:path>
                    </a:pathLst>
                  </a:custGeom>
                  <a:noFill/>
                  <a:ln w="12700">
                    <a:solidFill>
                      <a:srgbClr val="000000"/>
                    </a:solidFill>
                    <a:round/>
                    <a:headEnd/>
                    <a:tailEnd/>
                  </a:ln>
                </p:spPr>
                <p:txBody>
                  <a:bodyPr lIns="0" tIns="0" rIns="0" bIns="0"/>
                  <a:lstStyle/>
                  <a:p>
                    <a:endParaRPr lang="en-US"/>
                  </a:p>
                </p:txBody>
              </p:sp>
              <p:sp>
                <p:nvSpPr>
                  <p:cNvPr id="1072" name="Freeform 99"/>
                  <p:cNvSpPr>
                    <a:spLocks/>
                  </p:cNvSpPr>
                  <p:nvPr/>
                </p:nvSpPr>
                <p:spPr bwMode="auto">
                  <a:xfrm>
                    <a:off x="6534" y="3844"/>
                    <a:ext cx="277" cy="1"/>
                  </a:xfrm>
                  <a:custGeom>
                    <a:avLst/>
                    <a:gdLst>
                      <a:gd name="T0" fmla="*/ 277 w 1110"/>
                      <a:gd name="T1" fmla="*/ 0 h 1"/>
                      <a:gd name="T2" fmla="*/ 0 w 1110"/>
                      <a:gd name="T3" fmla="*/ 0 h 1"/>
                      <a:gd name="T4" fmla="*/ 0 w 1110"/>
                      <a:gd name="T5" fmla="*/ 0 h 1"/>
                      <a:gd name="T6" fmla="*/ 0 60000 65536"/>
                      <a:gd name="T7" fmla="*/ 0 60000 65536"/>
                      <a:gd name="T8" fmla="*/ 0 60000 65536"/>
                      <a:gd name="T9" fmla="*/ 0 w 1110"/>
                      <a:gd name="T10" fmla="*/ 0 h 1"/>
                      <a:gd name="T11" fmla="*/ 1110 w 1110"/>
                      <a:gd name="T12" fmla="*/ 1 h 1"/>
                    </a:gdLst>
                    <a:ahLst/>
                    <a:cxnLst>
                      <a:cxn ang="T6">
                        <a:pos x="T0" y="T1"/>
                      </a:cxn>
                      <a:cxn ang="T7">
                        <a:pos x="T2" y="T3"/>
                      </a:cxn>
                      <a:cxn ang="T8">
                        <a:pos x="T4" y="T5"/>
                      </a:cxn>
                    </a:cxnLst>
                    <a:rect l="T9" t="T10" r="T11" b="T12"/>
                    <a:pathLst>
                      <a:path w="1110" h="1">
                        <a:moveTo>
                          <a:pt x="1110" y="0"/>
                        </a:moveTo>
                        <a:lnTo>
                          <a:pt x="0" y="0"/>
                        </a:lnTo>
                        <a:lnTo>
                          <a:pt x="1" y="0"/>
                        </a:lnTo>
                      </a:path>
                    </a:pathLst>
                  </a:custGeom>
                  <a:noFill/>
                  <a:ln w="12700">
                    <a:solidFill>
                      <a:srgbClr val="000000"/>
                    </a:solidFill>
                    <a:round/>
                    <a:headEnd/>
                    <a:tailEnd/>
                  </a:ln>
                </p:spPr>
                <p:txBody>
                  <a:bodyPr lIns="0" tIns="0" rIns="0" bIns="0"/>
                  <a:lstStyle/>
                  <a:p>
                    <a:endParaRPr lang="en-US"/>
                  </a:p>
                </p:txBody>
              </p:sp>
              <p:sp>
                <p:nvSpPr>
                  <p:cNvPr id="1073" name="Freeform 100"/>
                  <p:cNvSpPr>
                    <a:spLocks/>
                  </p:cNvSpPr>
                  <p:nvPr/>
                </p:nvSpPr>
                <p:spPr bwMode="auto">
                  <a:xfrm>
                    <a:off x="6811" y="3832"/>
                    <a:ext cx="72" cy="24"/>
                  </a:xfrm>
                  <a:custGeom>
                    <a:avLst/>
                    <a:gdLst>
                      <a:gd name="T0" fmla="*/ 0 w 286"/>
                      <a:gd name="T1" fmla="*/ 0 h 95"/>
                      <a:gd name="T2" fmla="*/ 0 w 286"/>
                      <a:gd name="T3" fmla="*/ 24 h 95"/>
                      <a:gd name="T4" fmla="*/ 72 w 286"/>
                      <a:gd name="T5" fmla="*/ 12 h 95"/>
                      <a:gd name="T6" fmla="*/ 0 w 286"/>
                      <a:gd name="T7" fmla="*/ 0 h 95"/>
                      <a:gd name="T8" fmla="*/ 0 60000 65536"/>
                      <a:gd name="T9" fmla="*/ 0 60000 65536"/>
                      <a:gd name="T10" fmla="*/ 0 60000 65536"/>
                      <a:gd name="T11" fmla="*/ 0 60000 65536"/>
                      <a:gd name="T12" fmla="*/ 0 w 286"/>
                      <a:gd name="T13" fmla="*/ 0 h 95"/>
                      <a:gd name="T14" fmla="*/ 286 w 286"/>
                      <a:gd name="T15" fmla="*/ 95 h 95"/>
                    </a:gdLst>
                    <a:ahLst/>
                    <a:cxnLst>
                      <a:cxn ang="T8">
                        <a:pos x="T0" y="T1"/>
                      </a:cxn>
                      <a:cxn ang="T9">
                        <a:pos x="T2" y="T3"/>
                      </a:cxn>
                      <a:cxn ang="T10">
                        <a:pos x="T4" y="T5"/>
                      </a:cxn>
                      <a:cxn ang="T11">
                        <a:pos x="T6" y="T7"/>
                      </a:cxn>
                    </a:cxnLst>
                    <a:rect l="T12" t="T13" r="T14" b="T15"/>
                    <a:pathLst>
                      <a:path w="286" h="95">
                        <a:moveTo>
                          <a:pt x="0" y="0"/>
                        </a:moveTo>
                        <a:lnTo>
                          <a:pt x="0" y="95"/>
                        </a:lnTo>
                        <a:lnTo>
                          <a:pt x="286" y="48"/>
                        </a:lnTo>
                        <a:lnTo>
                          <a:pt x="0" y="0"/>
                        </a:lnTo>
                        <a:close/>
                      </a:path>
                    </a:pathLst>
                  </a:custGeom>
                  <a:solidFill>
                    <a:srgbClr val="00FFFF"/>
                  </a:solidFill>
                  <a:ln w="9525">
                    <a:solidFill>
                      <a:srgbClr val="000000"/>
                    </a:solidFill>
                    <a:round/>
                    <a:headEnd/>
                    <a:tailEnd/>
                  </a:ln>
                </p:spPr>
                <p:txBody>
                  <a:bodyPr lIns="0" tIns="0" rIns="0" bIns="0"/>
                  <a:lstStyle/>
                  <a:p>
                    <a:endParaRPr lang="en-US"/>
                  </a:p>
                </p:txBody>
              </p:sp>
              <p:sp>
                <p:nvSpPr>
                  <p:cNvPr id="1074" name="Freeform 101"/>
                  <p:cNvSpPr>
                    <a:spLocks/>
                  </p:cNvSpPr>
                  <p:nvPr/>
                </p:nvSpPr>
                <p:spPr bwMode="auto">
                  <a:xfrm>
                    <a:off x="6811" y="3832"/>
                    <a:ext cx="72" cy="24"/>
                  </a:xfrm>
                  <a:custGeom>
                    <a:avLst/>
                    <a:gdLst>
                      <a:gd name="T0" fmla="*/ 0 w 286"/>
                      <a:gd name="T1" fmla="*/ 0 h 95"/>
                      <a:gd name="T2" fmla="*/ 0 w 286"/>
                      <a:gd name="T3" fmla="*/ 24 h 95"/>
                      <a:gd name="T4" fmla="*/ 72 w 286"/>
                      <a:gd name="T5" fmla="*/ 12 h 95"/>
                      <a:gd name="T6" fmla="*/ 0 w 286"/>
                      <a:gd name="T7" fmla="*/ 0 h 95"/>
                      <a:gd name="T8" fmla="*/ 0 60000 65536"/>
                      <a:gd name="T9" fmla="*/ 0 60000 65536"/>
                      <a:gd name="T10" fmla="*/ 0 60000 65536"/>
                      <a:gd name="T11" fmla="*/ 0 60000 65536"/>
                      <a:gd name="T12" fmla="*/ 0 w 286"/>
                      <a:gd name="T13" fmla="*/ 0 h 95"/>
                      <a:gd name="T14" fmla="*/ 286 w 286"/>
                      <a:gd name="T15" fmla="*/ 95 h 95"/>
                    </a:gdLst>
                    <a:ahLst/>
                    <a:cxnLst>
                      <a:cxn ang="T8">
                        <a:pos x="T0" y="T1"/>
                      </a:cxn>
                      <a:cxn ang="T9">
                        <a:pos x="T2" y="T3"/>
                      </a:cxn>
                      <a:cxn ang="T10">
                        <a:pos x="T4" y="T5"/>
                      </a:cxn>
                      <a:cxn ang="T11">
                        <a:pos x="T6" y="T7"/>
                      </a:cxn>
                    </a:cxnLst>
                    <a:rect l="T12" t="T13" r="T14" b="T15"/>
                    <a:pathLst>
                      <a:path w="286" h="95">
                        <a:moveTo>
                          <a:pt x="0" y="0"/>
                        </a:moveTo>
                        <a:lnTo>
                          <a:pt x="0" y="95"/>
                        </a:lnTo>
                        <a:lnTo>
                          <a:pt x="286" y="48"/>
                        </a:lnTo>
                        <a:lnTo>
                          <a:pt x="0" y="0"/>
                        </a:lnTo>
                      </a:path>
                    </a:pathLst>
                  </a:custGeom>
                  <a:noFill/>
                  <a:ln w="12700">
                    <a:solidFill>
                      <a:srgbClr val="000000"/>
                    </a:solidFill>
                    <a:round/>
                    <a:headEnd/>
                    <a:tailEnd/>
                  </a:ln>
                </p:spPr>
                <p:txBody>
                  <a:bodyPr lIns="0" tIns="0" rIns="0" bIns="0"/>
                  <a:lstStyle/>
                  <a:p>
                    <a:endParaRPr lang="en-US"/>
                  </a:p>
                </p:txBody>
              </p:sp>
              <p:sp>
                <p:nvSpPr>
                  <p:cNvPr id="1075" name="Freeform 102"/>
                  <p:cNvSpPr>
                    <a:spLocks/>
                  </p:cNvSpPr>
                  <p:nvPr/>
                </p:nvSpPr>
                <p:spPr bwMode="auto">
                  <a:xfrm>
                    <a:off x="6463" y="3832"/>
                    <a:ext cx="71" cy="24"/>
                  </a:xfrm>
                  <a:custGeom>
                    <a:avLst/>
                    <a:gdLst>
                      <a:gd name="T0" fmla="*/ 71 w 285"/>
                      <a:gd name="T1" fmla="*/ 0 h 95"/>
                      <a:gd name="T2" fmla="*/ 71 w 285"/>
                      <a:gd name="T3" fmla="*/ 24 h 95"/>
                      <a:gd name="T4" fmla="*/ 0 w 285"/>
                      <a:gd name="T5" fmla="*/ 12 h 95"/>
                      <a:gd name="T6" fmla="*/ 71 w 285"/>
                      <a:gd name="T7" fmla="*/ 0 h 95"/>
                      <a:gd name="T8" fmla="*/ 0 60000 65536"/>
                      <a:gd name="T9" fmla="*/ 0 60000 65536"/>
                      <a:gd name="T10" fmla="*/ 0 60000 65536"/>
                      <a:gd name="T11" fmla="*/ 0 60000 65536"/>
                      <a:gd name="T12" fmla="*/ 0 w 285"/>
                      <a:gd name="T13" fmla="*/ 0 h 95"/>
                      <a:gd name="T14" fmla="*/ 285 w 285"/>
                      <a:gd name="T15" fmla="*/ 95 h 95"/>
                    </a:gdLst>
                    <a:ahLst/>
                    <a:cxnLst>
                      <a:cxn ang="T8">
                        <a:pos x="T0" y="T1"/>
                      </a:cxn>
                      <a:cxn ang="T9">
                        <a:pos x="T2" y="T3"/>
                      </a:cxn>
                      <a:cxn ang="T10">
                        <a:pos x="T4" y="T5"/>
                      </a:cxn>
                      <a:cxn ang="T11">
                        <a:pos x="T6" y="T7"/>
                      </a:cxn>
                    </a:cxnLst>
                    <a:rect l="T12" t="T13" r="T14" b="T15"/>
                    <a:pathLst>
                      <a:path w="285" h="95">
                        <a:moveTo>
                          <a:pt x="285" y="0"/>
                        </a:moveTo>
                        <a:lnTo>
                          <a:pt x="285" y="95"/>
                        </a:lnTo>
                        <a:lnTo>
                          <a:pt x="0" y="48"/>
                        </a:lnTo>
                        <a:lnTo>
                          <a:pt x="285" y="0"/>
                        </a:lnTo>
                        <a:close/>
                      </a:path>
                    </a:pathLst>
                  </a:custGeom>
                  <a:solidFill>
                    <a:srgbClr val="00FFFF"/>
                  </a:solidFill>
                  <a:ln w="9525">
                    <a:solidFill>
                      <a:srgbClr val="000000"/>
                    </a:solidFill>
                    <a:round/>
                    <a:headEnd/>
                    <a:tailEnd/>
                  </a:ln>
                </p:spPr>
                <p:txBody>
                  <a:bodyPr lIns="0" tIns="0" rIns="0" bIns="0"/>
                  <a:lstStyle/>
                  <a:p>
                    <a:endParaRPr lang="en-US"/>
                  </a:p>
                </p:txBody>
              </p:sp>
              <p:sp>
                <p:nvSpPr>
                  <p:cNvPr id="1076" name="Freeform 103"/>
                  <p:cNvSpPr>
                    <a:spLocks/>
                  </p:cNvSpPr>
                  <p:nvPr/>
                </p:nvSpPr>
                <p:spPr bwMode="auto">
                  <a:xfrm>
                    <a:off x="6463" y="3832"/>
                    <a:ext cx="71" cy="24"/>
                  </a:xfrm>
                  <a:custGeom>
                    <a:avLst/>
                    <a:gdLst>
                      <a:gd name="T0" fmla="*/ 71 w 285"/>
                      <a:gd name="T1" fmla="*/ 0 h 95"/>
                      <a:gd name="T2" fmla="*/ 71 w 285"/>
                      <a:gd name="T3" fmla="*/ 24 h 95"/>
                      <a:gd name="T4" fmla="*/ 0 w 285"/>
                      <a:gd name="T5" fmla="*/ 12 h 95"/>
                      <a:gd name="T6" fmla="*/ 71 w 285"/>
                      <a:gd name="T7" fmla="*/ 0 h 95"/>
                      <a:gd name="T8" fmla="*/ 0 60000 65536"/>
                      <a:gd name="T9" fmla="*/ 0 60000 65536"/>
                      <a:gd name="T10" fmla="*/ 0 60000 65536"/>
                      <a:gd name="T11" fmla="*/ 0 60000 65536"/>
                      <a:gd name="T12" fmla="*/ 0 w 285"/>
                      <a:gd name="T13" fmla="*/ 0 h 95"/>
                      <a:gd name="T14" fmla="*/ 285 w 285"/>
                      <a:gd name="T15" fmla="*/ 95 h 95"/>
                    </a:gdLst>
                    <a:ahLst/>
                    <a:cxnLst>
                      <a:cxn ang="T8">
                        <a:pos x="T0" y="T1"/>
                      </a:cxn>
                      <a:cxn ang="T9">
                        <a:pos x="T2" y="T3"/>
                      </a:cxn>
                      <a:cxn ang="T10">
                        <a:pos x="T4" y="T5"/>
                      </a:cxn>
                      <a:cxn ang="T11">
                        <a:pos x="T6" y="T7"/>
                      </a:cxn>
                    </a:cxnLst>
                    <a:rect l="T12" t="T13" r="T14" b="T15"/>
                    <a:pathLst>
                      <a:path w="285" h="95">
                        <a:moveTo>
                          <a:pt x="285" y="0"/>
                        </a:moveTo>
                        <a:lnTo>
                          <a:pt x="285" y="95"/>
                        </a:lnTo>
                        <a:lnTo>
                          <a:pt x="0" y="48"/>
                        </a:lnTo>
                        <a:lnTo>
                          <a:pt x="285" y="0"/>
                        </a:lnTo>
                      </a:path>
                    </a:pathLst>
                  </a:custGeom>
                  <a:noFill/>
                  <a:ln w="12700">
                    <a:solidFill>
                      <a:srgbClr val="000000"/>
                    </a:solidFill>
                    <a:round/>
                    <a:headEnd/>
                    <a:tailEnd/>
                  </a:ln>
                </p:spPr>
                <p:txBody>
                  <a:bodyPr lIns="0" tIns="0" rIns="0" bIns="0"/>
                  <a:lstStyle/>
                  <a:p>
                    <a:endParaRPr lang="en-US"/>
                  </a:p>
                </p:txBody>
              </p:sp>
              <p:sp>
                <p:nvSpPr>
                  <p:cNvPr id="1077" name="Freeform 104"/>
                  <p:cNvSpPr>
                    <a:spLocks/>
                  </p:cNvSpPr>
                  <p:nvPr/>
                </p:nvSpPr>
                <p:spPr bwMode="auto">
                  <a:xfrm>
                    <a:off x="5606" y="5007"/>
                    <a:ext cx="536" cy="1082"/>
                  </a:xfrm>
                  <a:custGeom>
                    <a:avLst/>
                    <a:gdLst>
                      <a:gd name="T0" fmla="*/ 0 w 2142"/>
                      <a:gd name="T1" fmla="*/ 0 h 4330"/>
                      <a:gd name="T2" fmla="*/ 536 w 2142"/>
                      <a:gd name="T3" fmla="*/ 1082 h 4330"/>
                      <a:gd name="T4" fmla="*/ 536 w 2142"/>
                      <a:gd name="T5" fmla="*/ 1082 h 4330"/>
                      <a:gd name="T6" fmla="*/ 0 60000 65536"/>
                      <a:gd name="T7" fmla="*/ 0 60000 65536"/>
                      <a:gd name="T8" fmla="*/ 0 60000 65536"/>
                      <a:gd name="T9" fmla="*/ 0 w 2142"/>
                      <a:gd name="T10" fmla="*/ 0 h 4330"/>
                      <a:gd name="T11" fmla="*/ 2142 w 2142"/>
                      <a:gd name="T12" fmla="*/ 4330 h 4330"/>
                    </a:gdLst>
                    <a:ahLst/>
                    <a:cxnLst>
                      <a:cxn ang="T6">
                        <a:pos x="T0" y="T1"/>
                      </a:cxn>
                      <a:cxn ang="T7">
                        <a:pos x="T2" y="T3"/>
                      </a:cxn>
                      <a:cxn ang="T8">
                        <a:pos x="T4" y="T5"/>
                      </a:cxn>
                    </a:cxnLst>
                    <a:rect l="T9" t="T10" r="T11" b="T12"/>
                    <a:pathLst>
                      <a:path w="2142" h="4330">
                        <a:moveTo>
                          <a:pt x="0" y="0"/>
                        </a:moveTo>
                        <a:lnTo>
                          <a:pt x="2141" y="4330"/>
                        </a:lnTo>
                        <a:lnTo>
                          <a:pt x="2142" y="4330"/>
                        </a:lnTo>
                      </a:path>
                    </a:pathLst>
                  </a:custGeom>
                  <a:noFill/>
                  <a:ln w="12700">
                    <a:solidFill>
                      <a:srgbClr val="000000"/>
                    </a:solidFill>
                    <a:round/>
                    <a:headEnd/>
                    <a:tailEnd/>
                  </a:ln>
                </p:spPr>
                <p:txBody>
                  <a:bodyPr lIns="0" tIns="0" rIns="0" bIns="0"/>
                  <a:lstStyle/>
                  <a:p>
                    <a:endParaRPr lang="en-US"/>
                  </a:p>
                </p:txBody>
              </p:sp>
              <p:sp>
                <p:nvSpPr>
                  <p:cNvPr id="1078" name="Freeform 105"/>
                  <p:cNvSpPr>
                    <a:spLocks/>
                  </p:cNvSpPr>
                  <p:nvPr/>
                </p:nvSpPr>
                <p:spPr bwMode="auto">
                  <a:xfrm>
                    <a:off x="6131" y="6084"/>
                    <a:ext cx="42" cy="70"/>
                  </a:xfrm>
                  <a:custGeom>
                    <a:avLst/>
                    <a:gdLst>
                      <a:gd name="T0" fmla="*/ 21 w 170"/>
                      <a:gd name="T1" fmla="*/ 0 h 278"/>
                      <a:gd name="T2" fmla="*/ 0 w 170"/>
                      <a:gd name="T3" fmla="*/ 11 h 278"/>
                      <a:gd name="T4" fmla="*/ 42 w 170"/>
                      <a:gd name="T5" fmla="*/ 70 h 278"/>
                      <a:gd name="T6" fmla="*/ 21 w 170"/>
                      <a:gd name="T7" fmla="*/ 0 h 278"/>
                      <a:gd name="T8" fmla="*/ 0 60000 65536"/>
                      <a:gd name="T9" fmla="*/ 0 60000 65536"/>
                      <a:gd name="T10" fmla="*/ 0 60000 65536"/>
                      <a:gd name="T11" fmla="*/ 0 60000 65536"/>
                      <a:gd name="T12" fmla="*/ 0 w 170"/>
                      <a:gd name="T13" fmla="*/ 0 h 278"/>
                      <a:gd name="T14" fmla="*/ 170 w 170"/>
                      <a:gd name="T15" fmla="*/ 278 h 278"/>
                    </a:gdLst>
                    <a:ahLst/>
                    <a:cxnLst>
                      <a:cxn ang="T8">
                        <a:pos x="T0" y="T1"/>
                      </a:cxn>
                      <a:cxn ang="T9">
                        <a:pos x="T2" y="T3"/>
                      </a:cxn>
                      <a:cxn ang="T10">
                        <a:pos x="T4" y="T5"/>
                      </a:cxn>
                      <a:cxn ang="T11">
                        <a:pos x="T6" y="T7"/>
                      </a:cxn>
                    </a:cxnLst>
                    <a:rect l="T12" t="T13" r="T14" b="T15"/>
                    <a:pathLst>
                      <a:path w="170" h="278">
                        <a:moveTo>
                          <a:pt x="85" y="0"/>
                        </a:moveTo>
                        <a:lnTo>
                          <a:pt x="0" y="42"/>
                        </a:lnTo>
                        <a:lnTo>
                          <a:pt x="170" y="278"/>
                        </a:lnTo>
                        <a:lnTo>
                          <a:pt x="85" y="0"/>
                        </a:lnTo>
                        <a:close/>
                      </a:path>
                    </a:pathLst>
                  </a:custGeom>
                  <a:solidFill>
                    <a:srgbClr val="00FFFF"/>
                  </a:solidFill>
                  <a:ln w="9525">
                    <a:solidFill>
                      <a:srgbClr val="000000"/>
                    </a:solidFill>
                    <a:round/>
                    <a:headEnd/>
                    <a:tailEnd/>
                  </a:ln>
                </p:spPr>
                <p:txBody>
                  <a:bodyPr lIns="0" tIns="0" rIns="0" bIns="0"/>
                  <a:lstStyle/>
                  <a:p>
                    <a:endParaRPr lang="en-US"/>
                  </a:p>
                </p:txBody>
              </p:sp>
              <p:sp>
                <p:nvSpPr>
                  <p:cNvPr id="1079" name="Freeform 106"/>
                  <p:cNvSpPr>
                    <a:spLocks/>
                  </p:cNvSpPr>
                  <p:nvPr/>
                </p:nvSpPr>
                <p:spPr bwMode="auto">
                  <a:xfrm>
                    <a:off x="6131" y="6084"/>
                    <a:ext cx="42" cy="70"/>
                  </a:xfrm>
                  <a:custGeom>
                    <a:avLst/>
                    <a:gdLst>
                      <a:gd name="T0" fmla="*/ 21 w 170"/>
                      <a:gd name="T1" fmla="*/ 0 h 278"/>
                      <a:gd name="T2" fmla="*/ 0 w 170"/>
                      <a:gd name="T3" fmla="*/ 11 h 278"/>
                      <a:gd name="T4" fmla="*/ 42 w 170"/>
                      <a:gd name="T5" fmla="*/ 70 h 278"/>
                      <a:gd name="T6" fmla="*/ 21 w 170"/>
                      <a:gd name="T7" fmla="*/ 0 h 278"/>
                      <a:gd name="T8" fmla="*/ 0 60000 65536"/>
                      <a:gd name="T9" fmla="*/ 0 60000 65536"/>
                      <a:gd name="T10" fmla="*/ 0 60000 65536"/>
                      <a:gd name="T11" fmla="*/ 0 60000 65536"/>
                      <a:gd name="T12" fmla="*/ 0 w 170"/>
                      <a:gd name="T13" fmla="*/ 0 h 278"/>
                      <a:gd name="T14" fmla="*/ 170 w 170"/>
                      <a:gd name="T15" fmla="*/ 278 h 278"/>
                    </a:gdLst>
                    <a:ahLst/>
                    <a:cxnLst>
                      <a:cxn ang="T8">
                        <a:pos x="T0" y="T1"/>
                      </a:cxn>
                      <a:cxn ang="T9">
                        <a:pos x="T2" y="T3"/>
                      </a:cxn>
                      <a:cxn ang="T10">
                        <a:pos x="T4" y="T5"/>
                      </a:cxn>
                      <a:cxn ang="T11">
                        <a:pos x="T6" y="T7"/>
                      </a:cxn>
                    </a:cxnLst>
                    <a:rect l="T12" t="T13" r="T14" b="T15"/>
                    <a:pathLst>
                      <a:path w="170" h="278">
                        <a:moveTo>
                          <a:pt x="85" y="0"/>
                        </a:moveTo>
                        <a:lnTo>
                          <a:pt x="0" y="42"/>
                        </a:lnTo>
                        <a:lnTo>
                          <a:pt x="170" y="278"/>
                        </a:lnTo>
                        <a:lnTo>
                          <a:pt x="85" y="0"/>
                        </a:lnTo>
                      </a:path>
                    </a:pathLst>
                  </a:custGeom>
                  <a:noFill/>
                  <a:ln w="12700">
                    <a:solidFill>
                      <a:srgbClr val="000000"/>
                    </a:solidFill>
                    <a:round/>
                    <a:headEnd/>
                    <a:tailEnd/>
                  </a:ln>
                </p:spPr>
                <p:txBody>
                  <a:bodyPr lIns="0" tIns="0" rIns="0" bIns="0"/>
                  <a:lstStyle/>
                  <a:p>
                    <a:endParaRPr lang="en-US"/>
                  </a:p>
                </p:txBody>
              </p:sp>
              <p:sp>
                <p:nvSpPr>
                  <p:cNvPr id="1080" name="Rectangle 107"/>
                  <p:cNvSpPr>
                    <a:spLocks noChangeArrowheads="1"/>
                  </p:cNvSpPr>
                  <p:nvPr/>
                </p:nvSpPr>
                <p:spPr bwMode="auto">
                  <a:xfrm rot="3780000">
                    <a:off x="5770" y="5622"/>
                    <a:ext cx="274" cy="106"/>
                  </a:xfrm>
                  <a:prstGeom prst="rect">
                    <a:avLst/>
                  </a:prstGeom>
                  <a:noFill/>
                  <a:ln w="12700">
                    <a:noFill/>
                    <a:miter lim="800000"/>
                    <a:headEnd/>
                    <a:tailEnd/>
                  </a:ln>
                </p:spPr>
                <p:txBody>
                  <a:bodyPr rot="10800000" vert="eaVert" lIns="0" tIns="0" rIns="0" bIns="0"/>
                  <a:lstStyle/>
                  <a:p>
                    <a:pPr marL="838200" indent="-838200" algn="ctr"/>
                    <a:endParaRPr lang="en-US" sz="4000"/>
                  </a:p>
                </p:txBody>
              </p:sp>
              <p:sp>
                <p:nvSpPr>
                  <p:cNvPr id="1081" name="Freeform 108"/>
                  <p:cNvSpPr>
                    <a:spLocks/>
                  </p:cNvSpPr>
                  <p:nvPr/>
                </p:nvSpPr>
                <p:spPr bwMode="auto">
                  <a:xfrm>
                    <a:off x="5819" y="5366"/>
                    <a:ext cx="95" cy="64"/>
                  </a:xfrm>
                  <a:custGeom>
                    <a:avLst/>
                    <a:gdLst>
                      <a:gd name="T0" fmla="*/ 0 w 384"/>
                      <a:gd name="T1" fmla="*/ 38 h 256"/>
                      <a:gd name="T2" fmla="*/ 76 w 384"/>
                      <a:gd name="T3" fmla="*/ 0 h 256"/>
                      <a:gd name="T4" fmla="*/ 95 w 384"/>
                      <a:gd name="T5" fmla="*/ 38 h 256"/>
                      <a:gd name="T6" fmla="*/ 89 w 384"/>
                      <a:gd name="T7" fmla="*/ 57 h 256"/>
                      <a:gd name="T8" fmla="*/ 76 w 384"/>
                      <a:gd name="T9" fmla="*/ 64 h 256"/>
                      <a:gd name="T10" fmla="*/ 57 w 384"/>
                      <a:gd name="T11" fmla="*/ 57 h 256"/>
                      <a:gd name="T12" fmla="*/ 38 w 384"/>
                      <a:gd name="T13" fmla="*/ 19 h 256"/>
                      <a:gd name="T14" fmla="*/ 38 w 384"/>
                      <a:gd name="T15" fmla="*/ 19 h 256"/>
                      <a:gd name="T16" fmla="*/ 0 60000 65536"/>
                      <a:gd name="T17" fmla="*/ 0 60000 65536"/>
                      <a:gd name="T18" fmla="*/ 0 60000 65536"/>
                      <a:gd name="T19" fmla="*/ 0 60000 65536"/>
                      <a:gd name="T20" fmla="*/ 0 60000 65536"/>
                      <a:gd name="T21" fmla="*/ 0 60000 65536"/>
                      <a:gd name="T22" fmla="*/ 0 60000 65536"/>
                      <a:gd name="T23" fmla="*/ 0 60000 65536"/>
                      <a:gd name="T24" fmla="*/ 0 w 384"/>
                      <a:gd name="T25" fmla="*/ 0 h 256"/>
                      <a:gd name="T26" fmla="*/ 384 w 384"/>
                      <a:gd name="T27" fmla="*/ 256 h 2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4" h="256">
                        <a:moveTo>
                          <a:pt x="0" y="152"/>
                        </a:moveTo>
                        <a:lnTo>
                          <a:pt x="308" y="0"/>
                        </a:lnTo>
                        <a:lnTo>
                          <a:pt x="384" y="154"/>
                        </a:lnTo>
                        <a:lnTo>
                          <a:pt x="358" y="230"/>
                        </a:lnTo>
                        <a:lnTo>
                          <a:pt x="306" y="256"/>
                        </a:lnTo>
                        <a:lnTo>
                          <a:pt x="230" y="230"/>
                        </a:lnTo>
                        <a:lnTo>
                          <a:pt x="154" y="76"/>
                        </a:lnTo>
                        <a:lnTo>
                          <a:pt x="155" y="76"/>
                        </a:lnTo>
                      </a:path>
                    </a:pathLst>
                  </a:custGeom>
                  <a:noFill/>
                  <a:ln w="12700">
                    <a:solidFill>
                      <a:srgbClr val="000000"/>
                    </a:solidFill>
                    <a:round/>
                    <a:headEnd/>
                    <a:tailEnd/>
                  </a:ln>
                </p:spPr>
                <p:txBody>
                  <a:bodyPr lIns="0" tIns="0" rIns="0" bIns="0"/>
                  <a:lstStyle/>
                  <a:p>
                    <a:endParaRPr lang="en-US"/>
                  </a:p>
                </p:txBody>
              </p:sp>
              <p:sp>
                <p:nvSpPr>
                  <p:cNvPr id="1082" name="Freeform 109"/>
                  <p:cNvSpPr>
                    <a:spLocks/>
                  </p:cNvSpPr>
                  <p:nvPr/>
                </p:nvSpPr>
                <p:spPr bwMode="auto">
                  <a:xfrm>
                    <a:off x="5844" y="5398"/>
                    <a:ext cx="19" cy="58"/>
                  </a:xfrm>
                  <a:custGeom>
                    <a:avLst/>
                    <a:gdLst>
                      <a:gd name="T0" fmla="*/ 19 w 77"/>
                      <a:gd name="T1" fmla="*/ 0 h 231"/>
                      <a:gd name="T2" fmla="*/ 0 w 77"/>
                      <a:gd name="T3" fmla="*/ 58 h 231"/>
                      <a:gd name="T4" fmla="*/ 0 w 77"/>
                      <a:gd name="T5" fmla="*/ 58 h 231"/>
                      <a:gd name="T6" fmla="*/ 0 60000 65536"/>
                      <a:gd name="T7" fmla="*/ 0 60000 65536"/>
                      <a:gd name="T8" fmla="*/ 0 60000 65536"/>
                      <a:gd name="T9" fmla="*/ 0 w 77"/>
                      <a:gd name="T10" fmla="*/ 0 h 231"/>
                      <a:gd name="T11" fmla="*/ 77 w 77"/>
                      <a:gd name="T12" fmla="*/ 231 h 231"/>
                    </a:gdLst>
                    <a:ahLst/>
                    <a:cxnLst>
                      <a:cxn ang="T6">
                        <a:pos x="T0" y="T1"/>
                      </a:cxn>
                      <a:cxn ang="T7">
                        <a:pos x="T2" y="T3"/>
                      </a:cxn>
                      <a:cxn ang="T8">
                        <a:pos x="T4" y="T5"/>
                      </a:cxn>
                    </a:cxnLst>
                    <a:rect l="T9" t="T10" r="T11" b="T12"/>
                    <a:pathLst>
                      <a:path w="77" h="231">
                        <a:moveTo>
                          <a:pt x="77" y="0"/>
                        </a:moveTo>
                        <a:lnTo>
                          <a:pt x="0" y="231"/>
                        </a:lnTo>
                        <a:lnTo>
                          <a:pt x="1" y="231"/>
                        </a:lnTo>
                      </a:path>
                    </a:pathLst>
                  </a:custGeom>
                  <a:noFill/>
                  <a:ln w="12700">
                    <a:solidFill>
                      <a:srgbClr val="000000"/>
                    </a:solidFill>
                    <a:round/>
                    <a:headEnd/>
                    <a:tailEnd/>
                  </a:ln>
                </p:spPr>
                <p:txBody>
                  <a:bodyPr lIns="0" tIns="0" rIns="0" bIns="0"/>
                  <a:lstStyle/>
                  <a:p>
                    <a:endParaRPr lang="en-US"/>
                  </a:p>
                </p:txBody>
              </p:sp>
              <p:sp>
                <p:nvSpPr>
                  <p:cNvPr id="1083" name="Freeform 110"/>
                  <p:cNvSpPr>
                    <a:spLocks/>
                  </p:cNvSpPr>
                  <p:nvPr/>
                </p:nvSpPr>
                <p:spPr bwMode="auto">
                  <a:xfrm>
                    <a:off x="5882" y="5475"/>
                    <a:ext cx="51" cy="26"/>
                  </a:xfrm>
                  <a:custGeom>
                    <a:avLst/>
                    <a:gdLst>
                      <a:gd name="T0" fmla="*/ 0 w 206"/>
                      <a:gd name="T1" fmla="*/ 26 h 102"/>
                      <a:gd name="T2" fmla="*/ 51 w 206"/>
                      <a:gd name="T3" fmla="*/ 0 h 102"/>
                      <a:gd name="T4" fmla="*/ 51 w 206"/>
                      <a:gd name="T5" fmla="*/ 0 h 102"/>
                      <a:gd name="T6" fmla="*/ 0 60000 65536"/>
                      <a:gd name="T7" fmla="*/ 0 60000 65536"/>
                      <a:gd name="T8" fmla="*/ 0 60000 65536"/>
                      <a:gd name="T9" fmla="*/ 0 w 206"/>
                      <a:gd name="T10" fmla="*/ 0 h 102"/>
                      <a:gd name="T11" fmla="*/ 206 w 206"/>
                      <a:gd name="T12" fmla="*/ 102 h 102"/>
                    </a:gdLst>
                    <a:ahLst/>
                    <a:cxnLst>
                      <a:cxn ang="T6">
                        <a:pos x="T0" y="T1"/>
                      </a:cxn>
                      <a:cxn ang="T7">
                        <a:pos x="T2" y="T3"/>
                      </a:cxn>
                      <a:cxn ang="T8">
                        <a:pos x="T4" y="T5"/>
                      </a:cxn>
                    </a:cxnLst>
                    <a:rect l="T9" t="T10" r="T11" b="T12"/>
                    <a:pathLst>
                      <a:path w="206" h="102">
                        <a:moveTo>
                          <a:pt x="0" y="102"/>
                        </a:moveTo>
                        <a:lnTo>
                          <a:pt x="205" y="0"/>
                        </a:lnTo>
                        <a:lnTo>
                          <a:pt x="206" y="0"/>
                        </a:lnTo>
                      </a:path>
                    </a:pathLst>
                  </a:custGeom>
                  <a:noFill/>
                  <a:ln w="0">
                    <a:solidFill>
                      <a:srgbClr val="000000"/>
                    </a:solidFill>
                    <a:round/>
                    <a:headEnd/>
                    <a:tailEnd/>
                  </a:ln>
                </p:spPr>
                <p:txBody>
                  <a:bodyPr lIns="0" tIns="0" rIns="0" bIns="0"/>
                  <a:lstStyle/>
                  <a:p>
                    <a:endParaRPr lang="en-US"/>
                  </a:p>
                </p:txBody>
              </p:sp>
              <p:sp>
                <p:nvSpPr>
                  <p:cNvPr id="1084" name="Freeform 111"/>
                  <p:cNvSpPr>
                    <a:spLocks/>
                  </p:cNvSpPr>
                  <p:nvPr/>
                </p:nvSpPr>
                <p:spPr bwMode="auto">
                  <a:xfrm>
                    <a:off x="5895" y="5462"/>
                    <a:ext cx="25" cy="52"/>
                  </a:xfrm>
                  <a:custGeom>
                    <a:avLst/>
                    <a:gdLst>
                      <a:gd name="T0" fmla="*/ 25 w 101"/>
                      <a:gd name="T1" fmla="*/ 52 h 206"/>
                      <a:gd name="T2" fmla="*/ 0 w 101"/>
                      <a:gd name="T3" fmla="*/ 0 h 206"/>
                      <a:gd name="T4" fmla="*/ 0 w 101"/>
                      <a:gd name="T5" fmla="*/ 0 h 206"/>
                      <a:gd name="T6" fmla="*/ 0 60000 65536"/>
                      <a:gd name="T7" fmla="*/ 0 60000 65536"/>
                      <a:gd name="T8" fmla="*/ 0 60000 65536"/>
                      <a:gd name="T9" fmla="*/ 0 w 101"/>
                      <a:gd name="T10" fmla="*/ 0 h 206"/>
                      <a:gd name="T11" fmla="*/ 101 w 101"/>
                      <a:gd name="T12" fmla="*/ 206 h 206"/>
                    </a:gdLst>
                    <a:ahLst/>
                    <a:cxnLst>
                      <a:cxn ang="T6">
                        <a:pos x="T0" y="T1"/>
                      </a:cxn>
                      <a:cxn ang="T7">
                        <a:pos x="T2" y="T3"/>
                      </a:cxn>
                      <a:cxn ang="T8">
                        <a:pos x="T4" y="T5"/>
                      </a:cxn>
                    </a:cxnLst>
                    <a:rect l="T9" t="T10" r="T11" b="T12"/>
                    <a:pathLst>
                      <a:path w="101" h="206">
                        <a:moveTo>
                          <a:pt x="101" y="206"/>
                        </a:moveTo>
                        <a:lnTo>
                          <a:pt x="0" y="0"/>
                        </a:lnTo>
                        <a:lnTo>
                          <a:pt x="2" y="0"/>
                        </a:lnTo>
                      </a:path>
                    </a:pathLst>
                  </a:custGeom>
                  <a:noFill/>
                  <a:ln w="0">
                    <a:solidFill>
                      <a:srgbClr val="000000"/>
                    </a:solidFill>
                    <a:round/>
                    <a:headEnd/>
                    <a:tailEnd/>
                  </a:ln>
                </p:spPr>
                <p:txBody>
                  <a:bodyPr lIns="0" tIns="0" rIns="0" bIns="0"/>
                  <a:lstStyle/>
                  <a:p>
                    <a:endParaRPr lang="en-US"/>
                  </a:p>
                </p:txBody>
              </p:sp>
              <p:sp>
                <p:nvSpPr>
                  <p:cNvPr id="1085" name="Freeform 112"/>
                  <p:cNvSpPr>
                    <a:spLocks/>
                  </p:cNvSpPr>
                  <p:nvPr/>
                </p:nvSpPr>
                <p:spPr bwMode="auto">
                  <a:xfrm>
                    <a:off x="5929" y="5590"/>
                    <a:ext cx="96" cy="64"/>
                  </a:xfrm>
                  <a:custGeom>
                    <a:avLst/>
                    <a:gdLst>
                      <a:gd name="T0" fmla="*/ 0 w 382"/>
                      <a:gd name="T1" fmla="*/ 38 h 256"/>
                      <a:gd name="T2" fmla="*/ 77 w 382"/>
                      <a:gd name="T3" fmla="*/ 0 h 256"/>
                      <a:gd name="T4" fmla="*/ 96 w 382"/>
                      <a:gd name="T5" fmla="*/ 38 h 256"/>
                      <a:gd name="T6" fmla="*/ 89 w 382"/>
                      <a:gd name="T7" fmla="*/ 58 h 256"/>
                      <a:gd name="T8" fmla="*/ 77 w 382"/>
                      <a:gd name="T9" fmla="*/ 64 h 256"/>
                      <a:gd name="T10" fmla="*/ 58 w 382"/>
                      <a:gd name="T11" fmla="*/ 58 h 256"/>
                      <a:gd name="T12" fmla="*/ 38 w 382"/>
                      <a:gd name="T13" fmla="*/ 19 h 256"/>
                      <a:gd name="T14" fmla="*/ 39 w 382"/>
                      <a:gd name="T15" fmla="*/ 19 h 256"/>
                      <a:gd name="T16" fmla="*/ 0 60000 65536"/>
                      <a:gd name="T17" fmla="*/ 0 60000 65536"/>
                      <a:gd name="T18" fmla="*/ 0 60000 65536"/>
                      <a:gd name="T19" fmla="*/ 0 60000 65536"/>
                      <a:gd name="T20" fmla="*/ 0 60000 65536"/>
                      <a:gd name="T21" fmla="*/ 0 60000 65536"/>
                      <a:gd name="T22" fmla="*/ 0 60000 65536"/>
                      <a:gd name="T23" fmla="*/ 0 60000 65536"/>
                      <a:gd name="T24" fmla="*/ 0 w 382"/>
                      <a:gd name="T25" fmla="*/ 0 h 256"/>
                      <a:gd name="T26" fmla="*/ 382 w 382"/>
                      <a:gd name="T27" fmla="*/ 256 h 2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82" h="256">
                        <a:moveTo>
                          <a:pt x="0" y="152"/>
                        </a:moveTo>
                        <a:lnTo>
                          <a:pt x="306" y="0"/>
                        </a:lnTo>
                        <a:lnTo>
                          <a:pt x="382" y="154"/>
                        </a:lnTo>
                        <a:lnTo>
                          <a:pt x="356" y="231"/>
                        </a:lnTo>
                        <a:lnTo>
                          <a:pt x="305" y="256"/>
                        </a:lnTo>
                        <a:lnTo>
                          <a:pt x="229" y="231"/>
                        </a:lnTo>
                        <a:lnTo>
                          <a:pt x="153" y="76"/>
                        </a:lnTo>
                        <a:lnTo>
                          <a:pt x="154" y="76"/>
                        </a:lnTo>
                      </a:path>
                    </a:pathLst>
                  </a:custGeom>
                  <a:noFill/>
                  <a:ln w="12700">
                    <a:solidFill>
                      <a:srgbClr val="000000"/>
                    </a:solidFill>
                    <a:round/>
                    <a:headEnd/>
                    <a:tailEnd/>
                  </a:ln>
                </p:spPr>
                <p:txBody>
                  <a:bodyPr lIns="0" tIns="0" rIns="0" bIns="0"/>
                  <a:lstStyle/>
                  <a:p>
                    <a:endParaRPr lang="en-US"/>
                  </a:p>
                </p:txBody>
              </p:sp>
              <p:sp>
                <p:nvSpPr>
                  <p:cNvPr id="1086" name="Freeform 113"/>
                  <p:cNvSpPr>
                    <a:spLocks/>
                  </p:cNvSpPr>
                  <p:nvPr/>
                </p:nvSpPr>
                <p:spPr bwMode="auto">
                  <a:xfrm>
                    <a:off x="5954" y="5622"/>
                    <a:ext cx="20" cy="57"/>
                  </a:xfrm>
                  <a:custGeom>
                    <a:avLst/>
                    <a:gdLst>
                      <a:gd name="T0" fmla="*/ 20 w 77"/>
                      <a:gd name="T1" fmla="*/ 0 h 230"/>
                      <a:gd name="T2" fmla="*/ 0 w 77"/>
                      <a:gd name="T3" fmla="*/ 57 h 230"/>
                      <a:gd name="T4" fmla="*/ 0 w 77"/>
                      <a:gd name="T5" fmla="*/ 57 h 230"/>
                      <a:gd name="T6" fmla="*/ 0 60000 65536"/>
                      <a:gd name="T7" fmla="*/ 0 60000 65536"/>
                      <a:gd name="T8" fmla="*/ 0 60000 65536"/>
                      <a:gd name="T9" fmla="*/ 0 w 77"/>
                      <a:gd name="T10" fmla="*/ 0 h 230"/>
                      <a:gd name="T11" fmla="*/ 77 w 77"/>
                      <a:gd name="T12" fmla="*/ 230 h 230"/>
                    </a:gdLst>
                    <a:ahLst/>
                    <a:cxnLst>
                      <a:cxn ang="T6">
                        <a:pos x="T0" y="T1"/>
                      </a:cxn>
                      <a:cxn ang="T7">
                        <a:pos x="T2" y="T3"/>
                      </a:cxn>
                      <a:cxn ang="T8">
                        <a:pos x="T4" y="T5"/>
                      </a:cxn>
                    </a:cxnLst>
                    <a:rect l="T9" t="T10" r="T11" b="T12"/>
                    <a:pathLst>
                      <a:path w="77" h="230">
                        <a:moveTo>
                          <a:pt x="77" y="0"/>
                        </a:moveTo>
                        <a:lnTo>
                          <a:pt x="0" y="230"/>
                        </a:lnTo>
                        <a:lnTo>
                          <a:pt x="1" y="230"/>
                        </a:lnTo>
                      </a:path>
                    </a:pathLst>
                  </a:custGeom>
                  <a:noFill/>
                  <a:ln w="0">
                    <a:solidFill>
                      <a:srgbClr val="000000"/>
                    </a:solidFill>
                    <a:round/>
                    <a:headEnd/>
                    <a:tailEnd/>
                  </a:ln>
                </p:spPr>
                <p:txBody>
                  <a:bodyPr lIns="0" tIns="0" rIns="0" bIns="0"/>
                  <a:lstStyle/>
                  <a:p>
                    <a:endParaRPr lang="en-US"/>
                  </a:p>
                </p:txBody>
              </p:sp>
              <p:sp>
                <p:nvSpPr>
                  <p:cNvPr id="1087" name="Freeform 114"/>
                  <p:cNvSpPr>
                    <a:spLocks/>
                  </p:cNvSpPr>
                  <p:nvPr/>
                </p:nvSpPr>
                <p:spPr bwMode="auto">
                  <a:xfrm>
                    <a:off x="7605" y="5007"/>
                    <a:ext cx="894" cy="1"/>
                  </a:xfrm>
                  <a:custGeom>
                    <a:avLst/>
                    <a:gdLst>
                      <a:gd name="T0" fmla="*/ 0 w 3579"/>
                      <a:gd name="T1" fmla="*/ 0 h 1"/>
                      <a:gd name="T2" fmla="*/ 894 w 3579"/>
                      <a:gd name="T3" fmla="*/ 0 h 1"/>
                      <a:gd name="T4" fmla="*/ 894 w 3579"/>
                      <a:gd name="T5" fmla="*/ 0 h 1"/>
                      <a:gd name="T6" fmla="*/ 0 60000 65536"/>
                      <a:gd name="T7" fmla="*/ 0 60000 65536"/>
                      <a:gd name="T8" fmla="*/ 0 60000 65536"/>
                      <a:gd name="T9" fmla="*/ 0 w 3579"/>
                      <a:gd name="T10" fmla="*/ 0 h 1"/>
                      <a:gd name="T11" fmla="*/ 3579 w 3579"/>
                      <a:gd name="T12" fmla="*/ 1 h 1"/>
                    </a:gdLst>
                    <a:ahLst/>
                    <a:cxnLst>
                      <a:cxn ang="T6">
                        <a:pos x="T0" y="T1"/>
                      </a:cxn>
                      <a:cxn ang="T7">
                        <a:pos x="T2" y="T3"/>
                      </a:cxn>
                      <a:cxn ang="T8">
                        <a:pos x="T4" y="T5"/>
                      </a:cxn>
                    </a:cxnLst>
                    <a:rect l="T9" t="T10" r="T11" b="T12"/>
                    <a:pathLst>
                      <a:path w="3579" h="1">
                        <a:moveTo>
                          <a:pt x="0" y="0"/>
                        </a:moveTo>
                        <a:lnTo>
                          <a:pt x="3578" y="0"/>
                        </a:lnTo>
                        <a:lnTo>
                          <a:pt x="3579" y="0"/>
                        </a:lnTo>
                      </a:path>
                    </a:pathLst>
                  </a:custGeom>
                  <a:noFill/>
                  <a:ln w="12700">
                    <a:solidFill>
                      <a:srgbClr val="000000"/>
                    </a:solidFill>
                    <a:round/>
                    <a:headEnd/>
                    <a:tailEnd/>
                  </a:ln>
                </p:spPr>
                <p:txBody>
                  <a:bodyPr lIns="0" tIns="0" rIns="0" bIns="0"/>
                  <a:lstStyle/>
                  <a:p>
                    <a:endParaRPr lang="en-US"/>
                  </a:p>
                </p:txBody>
              </p:sp>
              <p:sp>
                <p:nvSpPr>
                  <p:cNvPr id="1088" name="Freeform 115"/>
                  <p:cNvSpPr>
                    <a:spLocks/>
                  </p:cNvSpPr>
                  <p:nvPr/>
                </p:nvSpPr>
                <p:spPr bwMode="auto">
                  <a:xfrm>
                    <a:off x="7890" y="5579"/>
                    <a:ext cx="609" cy="1"/>
                  </a:xfrm>
                  <a:custGeom>
                    <a:avLst/>
                    <a:gdLst>
                      <a:gd name="T0" fmla="*/ 0 w 2437"/>
                      <a:gd name="T1" fmla="*/ 0 h 1"/>
                      <a:gd name="T2" fmla="*/ 609 w 2437"/>
                      <a:gd name="T3" fmla="*/ 0 h 1"/>
                      <a:gd name="T4" fmla="*/ 609 w 2437"/>
                      <a:gd name="T5" fmla="*/ 0 h 1"/>
                      <a:gd name="T6" fmla="*/ 0 60000 65536"/>
                      <a:gd name="T7" fmla="*/ 0 60000 65536"/>
                      <a:gd name="T8" fmla="*/ 0 60000 65536"/>
                      <a:gd name="T9" fmla="*/ 0 w 2437"/>
                      <a:gd name="T10" fmla="*/ 0 h 1"/>
                      <a:gd name="T11" fmla="*/ 2437 w 2437"/>
                      <a:gd name="T12" fmla="*/ 1 h 1"/>
                    </a:gdLst>
                    <a:ahLst/>
                    <a:cxnLst>
                      <a:cxn ang="T6">
                        <a:pos x="T0" y="T1"/>
                      </a:cxn>
                      <a:cxn ang="T7">
                        <a:pos x="T2" y="T3"/>
                      </a:cxn>
                      <a:cxn ang="T8">
                        <a:pos x="T4" y="T5"/>
                      </a:cxn>
                    </a:cxnLst>
                    <a:rect l="T9" t="T10" r="T11" b="T12"/>
                    <a:pathLst>
                      <a:path w="2437" h="1">
                        <a:moveTo>
                          <a:pt x="0" y="0"/>
                        </a:moveTo>
                        <a:lnTo>
                          <a:pt x="2436" y="0"/>
                        </a:lnTo>
                        <a:lnTo>
                          <a:pt x="2437" y="0"/>
                        </a:lnTo>
                      </a:path>
                    </a:pathLst>
                  </a:custGeom>
                  <a:noFill/>
                  <a:ln w="12700">
                    <a:solidFill>
                      <a:srgbClr val="000000"/>
                    </a:solidFill>
                    <a:round/>
                    <a:headEnd/>
                    <a:tailEnd/>
                  </a:ln>
                </p:spPr>
                <p:txBody>
                  <a:bodyPr lIns="0" tIns="0" rIns="0" bIns="0"/>
                  <a:lstStyle/>
                  <a:p>
                    <a:endParaRPr lang="en-US"/>
                  </a:p>
                </p:txBody>
              </p:sp>
              <p:sp>
                <p:nvSpPr>
                  <p:cNvPr id="1089" name="Freeform 116"/>
                  <p:cNvSpPr>
                    <a:spLocks/>
                  </p:cNvSpPr>
                  <p:nvPr/>
                </p:nvSpPr>
                <p:spPr bwMode="auto">
                  <a:xfrm>
                    <a:off x="8413" y="5078"/>
                    <a:ext cx="1" cy="430"/>
                  </a:xfrm>
                  <a:custGeom>
                    <a:avLst/>
                    <a:gdLst>
                      <a:gd name="T0" fmla="*/ 0 w 1"/>
                      <a:gd name="T1" fmla="*/ 0 h 1716"/>
                      <a:gd name="T2" fmla="*/ 0 w 1"/>
                      <a:gd name="T3" fmla="*/ 430 h 1716"/>
                      <a:gd name="T4" fmla="*/ 1 w 1"/>
                      <a:gd name="T5" fmla="*/ 430 h 1716"/>
                      <a:gd name="T6" fmla="*/ 0 60000 65536"/>
                      <a:gd name="T7" fmla="*/ 0 60000 65536"/>
                      <a:gd name="T8" fmla="*/ 0 60000 65536"/>
                      <a:gd name="T9" fmla="*/ 0 w 1"/>
                      <a:gd name="T10" fmla="*/ 0 h 1716"/>
                      <a:gd name="T11" fmla="*/ 1 w 1"/>
                      <a:gd name="T12" fmla="*/ 1716 h 1716"/>
                    </a:gdLst>
                    <a:ahLst/>
                    <a:cxnLst>
                      <a:cxn ang="T6">
                        <a:pos x="T0" y="T1"/>
                      </a:cxn>
                      <a:cxn ang="T7">
                        <a:pos x="T2" y="T3"/>
                      </a:cxn>
                      <a:cxn ang="T8">
                        <a:pos x="T4" y="T5"/>
                      </a:cxn>
                    </a:cxnLst>
                    <a:rect l="T9" t="T10" r="T11" b="T12"/>
                    <a:pathLst>
                      <a:path w="1" h="1716">
                        <a:moveTo>
                          <a:pt x="0" y="0"/>
                        </a:moveTo>
                        <a:lnTo>
                          <a:pt x="0" y="1716"/>
                        </a:lnTo>
                        <a:lnTo>
                          <a:pt x="1" y="1716"/>
                        </a:lnTo>
                      </a:path>
                    </a:pathLst>
                  </a:custGeom>
                  <a:noFill/>
                  <a:ln w="12700">
                    <a:solidFill>
                      <a:srgbClr val="000000"/>
                    </a:solidFill>
                    <a:round/>
                    <a:headEnd/>
                    <a:tailEnd/>
                  </a:ln>
                </p:spPr>
                <p:txBody>
                  <a:bodyPr lIns="0" tIns="0" rIns="0" bIns="0"/>
                  <a:lstStyle/>
                  <a:p>
                    <a:endParaRPr lang="en-US"/>
                  </a:p>
                </p:txBody>
              </p:sp>
              <p:sp>
                <p:nvSpPr>
                  <p:cNvPr id="1090" name="Freeform 117"/>
                  <p:cNvSpPr>
                    <a:spLocks/>
                  </p:cNvSpPr>
                  <p:nvPr/>
                </p:nvSpPr>
                <p:spPr bwMode="auto">
                  <a:xfrm>
                    <a:off x="8401" y="5007"/>
                    <a:ext cx="24" cy="71"/>
                  </a:xfrm>
                  <a:custGeom>
                    <a:avLst/>
                    <a:gdLst>
                      <a:gd name="T0" fmla="*/ 0 w 95"/>
                      <a:gd name="T1" fmla="*/ 71 h 286"/>
                      <a:gd name="T2" fmla="*/ 24 w 95"/>
                      <a:gd name="T3" fmla="*/ 71 h 286"/>
                      <a:gd name="T4" fmla="*/ 12 w 95"/>
                      <a:gd name="T5" fmla="*/ 0 h 286"/>
                      <a:gd name="T6" fmla="*/ 0 w 95"/>
                      <a:gd name="T7" fmla="*/ 71 h 286"/>
                      <a:gd name="T8" fmla="*/ 0 60000 65536"/>
                      <a:gd name="T9" fmla="*/ 0 60000 65536"/>
                      <a:gd name="T10" fmla="*/ 0 60000 65536"/>
                      <a:gd name="T11" fmla="*/ 0 60000 65536"/>
                      <a:gd name="T12" fmla="*/ 0 w 95"/>
                      <a:gd name="T13" fmla="*/ 0 h 286"/>
                      <a:gd name="T14" fmla="*/ 95 w 95"/>
                      <a:gd name="T15" fmla="*/ 286 h 286"/>
                    </a:gdLst>
                    <a:ahLst/>
                    <a:cxnLst>
                      <a:cxn ang="T8">
                        <a:pos x="T0" y="T1"/>
                      </a:cxn>
                      <a:cxn ang="T9">
                        <a:pos x="T2" y="T3"/>
                      </a:cxn>
                      <a:cxn ang="T10">
                        <a:pos x="T4" y="T5"/>
                      </a:cxn>
                      <a:cxn ang="T11">
                        <a:pos x="T6" y="T7"/>
                      </a:cxn>
                    </a:cxnLst>
                    <a:rect l="T12" t="T13" r="T14" b="T15"/>
                    <a:pathLst>
                      <a:path w="95" h="286">
                        <a:moveTo>
                          <a:pt x="0" y="286"/>
                        </a:moveTo>
                        <a:lnTo>
                          <a:pt x="95" y="286"/>
                        </a:lnTo>
                        <a:lnTo>
                          <a:pt x="47" y="0"/>
                        </a:lnTo>
                        <a:lnTo>
                          <a:pt x="0" y="286"/>
                        </a:lnTo>
                        <a:close/>
                      </a:path>
                    </a:pathLst>
                  </a:custGeom>
                  <a:solidFill>
                    <a:srgbClr val="00FFFF"/>
                  </a:solidFill>
                  <a:ln w="9525">
                    <a:noFill/>
                    <a:round/>
                    <a:headEnd/>
                    <a:tailEnd/>
                  </a:ln>
                </p:spPr>
                <p:txBody>
                  <a:bodyPr lIns="0" tIns="0" rIns="0" bIns="0"/>
                  <a:lstStyle/>
                  <a:p>
                    <a:endParaRPr lang="en-US"/>
                  </a:p>
                </p:txBody>
              </p:sp>
              <p:sp>
                <p:nvSpPr>
                  <p:cNvPr id="1091" name="Freeform 118"/>
                  <p:cNvSpPr>
                    <a:spLocks/>
                  </p:cNvSpPr>
                  <p:nvPr/>
                </p:nvSpPr>
                <p:spPr bwMode="auto">
                  <a:xfrm>
                    <a:off x="8401" y="5007"/>
                    <a:ext cx="24" cy="71"/>
                  </a:xfrm>
                  <a:custGeom>
                    <a:avLst/>
                    <a:gdLst>
                      <a:gd name="T0" fmla="*/ 0 w 95"/>
                      <a:gd name="T1" fmla="*/ 71 h 286"/>
                      <a:gd name="T2" fmla="*/ 24 w 95"/>
                      <a:gd name="T3" fmla="*/ 71 h 286"/>
                      <a:gd name="T4" fmla="*/ 12 w 95"/>
                      <a:gd name="T5" fmla="*/ 0 h 286"/>
                      <a:gd name="T6" fmla="*/ 0 w 95"/>
                      <a:gd name="T7" fmla="*/ 71 h 286"/>
                      <a:gd name="T8" fmla="*/ 0 60000 65536"/>
                      <a:gd name="T9" fmla="*/ 0 60000 65536"/>
                      <a:gd name="T10" fmla="*/ 0 60000 65536"/>
                      <a:gd name="T11" fmla="*/ 0 60000 65536"/>
                      <a:gd name="T12" fmla="*/ 0 w 95"/>
                      <a:gd name="T13" fmla="*/ 0 h 286"/>
                      <a:gd name="T14" fmla="*/ 95 w 95"/>
                      <a:gd name="T15" fmla="*/ 286 h 286"/>
                    </a:gdLst>
                    <a:ahLst/>
                    <a:cxnLst>
                      <a:cxn ang="T8">
                        <a:pos x="T0" y="T1"/>
                      </a:cxn>
                      <a:cxn ang="T9">
                        <a:pos x="T2" y="T3"/>
                      </a:cxn>
                      <a:cxn ang="T10">
                        <a:pos x="T4" y="T5"/>
                      </a:cxn>
                      <a:cxn ang="T11">
                        <a:pos x="T6" y="T7"/>
                      </a:cxn>
                    </a:cxnLst>
                    <a:rect l="T12" t="T13" r="T14" b="T15"/>
                    <a:pathLst>
                      <a:path w="95" h="286">
                        <a:moveTo>
                          <a:pt x="0" y="286"/>
                        </a:moveTo>
                        <a:lnTo>
                          <a:pt x="95" y="286"/>
                        </a:lnTo>
                        <a:lnTo>
                          <a:pt x="47" y="0"/>
                        </a:lnTo>
                        <a:lnTo>
                          <a:pt x="0" y="286"/>
                        </a:lnTo>
                      </a:path>
                    </a:pathLst>
                  </a:custGeom>
                  <a:noFill/>
                  <a:ln w="12700">
                    <a:solidFill>
                      <a:srgbClr val="000000"/>
                    </a:solidFill>
                    <a:round/>
                    <a:headEnd/>
                    <a:tailEnd/>
                  </a:ln>
                </p:spPr>
                <p:txBody>
                  <a:bodyPr lIns="0" tIns="0" rIns="0" bIns="0"/>
                  <a:lstStyle/>
                  <a:p>
                    <a:endParaRPr lang="en-US"/>
                  </a:p>
                </p:txBody>
              </p:sp>
              <p:sp>
                <p:nvSpPr>
                  <p:cNvPr id="1092" name="Freeform 119"/>
                  <p:cNvSpPr>
                    <a:spLocks/>
                  </p:cNvSpPr>
                  <p:nvPr/>
                </p:nvSpPr>
                <p:spPr bwMode="auto">
                  <a:xfrm>
                    <a:off x="8401" y="5508"/>
                    <a:ext cx="24" cy="71"/>
                  </a:xfrm>
                  <a:custGeom>
                    <a:avLst/>
                    <a:gdLst>
                      <a:gd name="T0" fmla="*/ 0 w 95"/>
                      <a:gd name="T1" fmla="*/ 0 h 286"/>
                      <a:gd name="T2" fmla="*/ 24 w 95"/>
                      <a:gd name="T3" fmla="*/ 0 h 286"/>
                      <a:gd name="T4" fmla="*/ 12 w 95"/>
                      <a:gd name="T5" fmla="*/ 71 h 286"/>
                      <a:gd name="T6" fmla="*/ 0 w 95"/>
                      <a:gd name="T7" fmla="*/ 0 h 286"/>
                      <a:gd name="T8" fmla="*/ 0 60000 65536"/>
                      <a:gd name="T9" fmla="*/ 0 60000 65536"/>
                      <a:gd name="T10" fmla="*/ 0 60000 65536"/>
                      <a:gd name="T11" fmla="*/ 0 60000 65536"/>
                      <a:gd name="T12" fmla="*/ 0 w 95"/>
                      <a:gd name="T13" fmla="*/ 0 h 286"/>
                      <a:gd name="T14" fmla="*/ 95 w 95"/>
                      <a:gd name="T15" fmla="*/ 286 h 286"/>
                    </a:gdLst>
                    <a:ahLst/>
                    <a:cxnLst>
                      <a:cxn ang="T8">
                        <a:pos x="T0" y="T1"/>
                      </a:cxn>
                      <a:cxn ang="T9">
                        <a:pos x="T2" y="T3"/>
                      </a:cxn>
                      <a:cxn ang="T10">
                        <a:pos x="T4" y="T5"/>
                      </a:cxn>
                      <a:cxn ang="T11">
                        <a:pos x="T6" y="T7"/>
                      </a:cxn>
                    </a:cxnLst>
                    <a:rect l="T12" t="T13" r="T14" b="T15"/>
                    <a:pathLst>
                      <a:path w="95" h="286">
                        <a:moveTo>
                          <a:pt x="0" y="0"/>
                        </a:moveTo>
                        <a:lnTo>
                          <a:pt x="95" y="0"/>
                        </a:lnTo>
                        <a:lnTo>
                          <a:pt x="47" y="286"/>
                        </a:lnTo>
                        <a:lnTo>
                          <a:pt x="0" y="0"/>
                        </a:lnTo>
                        <a:close/>
                      </a:path>
                    </a:pathLst>
                  </a:custGeom>
                  <a:solidFill>
                    <a:srgbClr val="00FFFF"/>
                  </a:solidFill>
                  <a:ln w="9525">
                    <a:noFill/>
                    <a:round/>
                    <a:headEnd/>
                    <a:tailEnd/>
                  </a:ln>
                </p:spPr>
                <p:txBody>
                  <a:bodyPr lIns="0" tIns="0" rIns="0" bIns="0"/>
                  <a:lstStyle/>
                  <a:p>
                    <a:endParaRPr lang="en-US"/>
                  </a:p>
                </p:txBody>
              </p:sp>
              <p:sp>
                <p:nvSpPr>
                  <p:cNvPr id="1093" name="Freeform 120"/>
                  <p:cNvSpPr>
                    <a:spLocks/>
                  </p:cNvSpPr>
                  <p:nvPr/>
                </p:nvSpPr>
                <p:spPr bwMode="auto">
                  <a:xfrm>
                    <a:off x="8401" y="5508"/>
                    <a:ext cx="24" cy="71"/>
                  </a:xfrm>
                  <a:custGeom>
                    <a:avLst/>
                    <a:gdLst>
                      <a:gd name="T0" fmla="*/ 0 w 95"/>
                      <a:gd name="T1" fmla="*/ 0 h 286"/>
                      <a:gd name="T2" fmla="*/ 24 w 95"/>
                      <a:gd name="T3" fmla="*/ 0 h 286"/>
                      <a:gd name="T4" fmla="*/ 12 w 95"/>
                      <a:gd name="T5" fmla="*/ 71 h 286"/>
                      <a:gd name="T6" fmla="*/ 0 w 95"/>
                      <a:gd name="T7" fmla="*/ 0 h 286"/>
                      <a:gd name="T8" fmla="*/ 0 60000 65536"/>
                      <a:gd name="T9" fmla="*/ 0 60000 65536"/>
                      <a:gd name="T10" fmla="*/ 0 60000 65536"/>
                      <a:gd name="T11" fmla="*/ 0 60000 65536"/>
                      <a:gd name="T12" fmla="*/ 0 w 95"/>
                      <a:gd name="T13" fmla="*/ 0 h 286"/>
                      <a:gd name="T14" fmla="*/ 95 w 95"/>
                      <a:gd name="T15" fmla="*/ 286 h 286"/>
                    </a:gdLst>
                    <a:ahLst/>
                    <a:cxnLst>
                      <a:cxn ang="T8">
                        <a:pos x="T0" y="T1"/>
                      </a:cxn>
                      <a:cxn ang="T9">
                        <a:pos x="T2" y="T3"/>
                      </a:cxn>
                      <a:cxn ang="T10">
                        <a:pos x="T4" y="T5"/>
                      </a:cxn>
                      <a:cxn ang="T11">
                        <a:pos x="T6" y="T7"/>
                      </a:cxn>
                    </a:cxnLst>
                    <a:rect l="T12" t="T13" r="T14" b="T15"/>
                    <a:pathLst>
                      <a:path w="95" h="286">
                        <a:moveTo>
                          <a:pt x="0" y="0"/>
                        </a:moveTo>
                        <a:lnTo>
                          <a:pt x="95" y="0"/>
                        </a:lnTo>
                        <a:lnTo>
                          <a:pt x="47" y="286"/>
                        </a:lnTo>
                        <a:lnTo>
                          <a:pt x="0" y="0"/>
                        </a:lnTo>
                      </a:path>
                    </a:pathLst>
                  </a:custGeom>
                  <a:noFill/>
                  <a:ln w="12700">
                    <a:solidFill>
                      <a:srgbClr val="000000"/>
                    </a:solidFill>
                    <a:round/>
                    <a:headEnd/>
                    <a:tailEnd/>
                  </a:ln>
                </p:spPr>
                <p:txBody>
                  <a:bodyPr lIns="0" tIns="0" rIns="0" bIns="0"/>
                  <a:lstStyle/>
                  <a:p>
                    <a:endParaRPr lang="en-US"/>
                  </a:p>
                </p:txBody>
              </p:sp>
              <p:sp>
                <p:nvSpPr>
                  <p:cNvPr id="1094" name="Freeform 121"/>
                  <p:cNvSpPr>
                    <a:spLocks/>
                  </p:cNvSpPr>
                  <p:nvPr/>
                </p:nvSpPr>
                <p:spPr bwMode="auto">
                  <a:xfrm>
                    <a:off x="8313" y="5324"/>
                    <a:ext cx="86" cy="57"/>
                  </a:xfrm>
                  <a:custGeom>
                    <a:avLst/>
                    <a:gdLst>
                      <a:gd name="T0" fmla="*/ 0 w 344"/>
                      <a:gd name="T1" fmla="*/ 57 h 229"/>
                      <a:gd name="T2" fmla="*/ 0 w 344"/>
                      <a:gd name="T3" fmla="*/ 0 h 229"/>
                      <a:gd name="T4" fmla="*/ 86 w 344"/>
                      <a:gd name="T5" fmla="*/ 57 h 229"/>
                      <a:gd name="T6" fmla="*/ 86 w 344"/>
                      <a:gd name="T7" fmla="*/ 0 h 229"/>
                      <a:gd name="T8" fmla="*/ 86 w 344"/>
                      <a:gd name="T9" fmla="*/ 0 h 229"/>
                      <a:gd name="T10" fmla="*/ 0 60000 65536"/>
                      <a:gd name="T11" fmla="*/ 0 60000 65536"/>
                      <a:gd name="T12" fmla="*/ 0 60000 65536"/>
                      <a:gd name="T13" fmla="*/ 0 60000 65536"/>
                      <a:gd name="T14" fmla="*/ 0 60000 65536"/>
                      <a:gd name="T15" fmla="*/ 0 w 344"/>
                      <a:gd name="T16" fmla="*/ 0 h 229"/>
                      <a:gd name="T17" fmla="*/ 344 w 344"/>
                      <a:gd name="T18" fmla="*/ 229 h 229"/>
                    </a:gdLst>
                    <a:ahLst/>
                    <a:cxnLst>
                      <a:cxn ang="T10">
                        <a:pos x="T0" y="T1"/>
                      </a:cxn>
                      <a:cxn ang="T11">
                        <a:pos x="T2" y="T3"/>
                      </a:cxn>
                      <a:cxn ang="T12">
                        <a:pos x="T4" y="T5"/>
                      </a:cxn>
                      <a:cxn ang="T13">
                        <a:pos x="T6" y="T7"/>
                      </a:cxn>
                      <a:cxn ang="T14">
                        <a:pos x="T8" y="T9"/>
                      </a:cxn>
                    </a:cxnLst>
                    <a:rect l="T15" t="T16" r="T17" b="T18"/>
                    <a:pathLst>
                      <a:path w="344" h="229">
                        <a:moveTo>
                          <a:pt x="0" y="229"/>
                        </a:moveTo>
                        <a:lnTo>
                          <a:pt x="0" y="0"/>
                        </a:lnTo>
                        <a:lnTo>
                          <a:pt x="343" y="229"/>
                        </a:lnTo>
                        <a:lnTo>
                          <a:pt x="343" y="0"/>
                        </a:lnTo>
                        <a:lnTo>
                          <a:pt x="344" y="0"/>
                        </a:lnTo>
                      </a:path>
                    </a:pathLst>
                  </a:custGeom>
                  <a:solidFill>
                    <a:schemeClr val="tx1"/>
                  </a:solidFill>
                  <a:ln w="12700">
                    <a:solidFill>
                      <a:srgbClr val="000000"/>
                    </a:solidFill>
                    <a:round/>
                    <a:headEnd/>
                    <a:tailEnd/>
                  </a:ln>
                </p:spPr>
                <p:txBody>
                  <a:bodyPr lIns="0" tIns="0" rIns="0" bIns="0"/>
                  <a:lstStyle/>
                  <a:p>
                    <a:endParaRPr lang="en-US"/>
                  </a:p>
                </p:txBody>
              </p:sp>
              <p:sp>
                <p:nvSpPr>
                  <p:cNvPr id="1095" name="Freeform 122"/>
                  <p:cNvSpPr>
                    <a:spLocks/>
                  </p:cNvSpPr>
                  <p:nvPr/>
                </p:nvSpPr>
                <p:spPr bwMode="auto">
                  <a:xfrm>
                    <a:off x="6463" y="4322"/>
                    <a:ext cx="1367" cy="685"/>
                  </a:xfrm>
                  <a:custGeom>
                    <a:avLst/>
                    <a:gdLst>
                      <a:gd name="T0" fmla="*/ 0 w 5467"/>
                      <a:gd name="T1" fmla="*/ 685 h 2740"/>
                      <a:gd name="T2" fmla="*/ 1367 w 5467"/>
                      <a:gd name="T3" fmla="*/ 0 h 2740"/>
                      <a:gd name="T4" fmla="*/ 1367 w 5467"/>
                      <a:gd name="T5" fmla="*/ 0 h 2740"/>
                      <a:gd name="T6" fmla="*/ 0 60000 65536"/>
                      <a:gd name="T7" fmla="*/ 0 60000 65536"/>
                      <a:gd name="T8" fmla="*/ 0 60000 65536"/>
                      <a:gd name="T9" fmla="*/ 0 w 5467"/>
                      <a:gd name="T10" fmla="*/ 0 h 2740"/>
                      <a:gd name="T11" fmla="*/ 5467 w 5467"/>
                      <a:gd name="T12" fmla="*/ 2740 h 2740"/>
                    </a:gdLst>
                    <a:ahLst/>
                    <a:cxnLst>
                      <a:cxn ang="T6">
                        <a:pos x="T0" y="T1"/>
                      </a:cxn>
                      <a:cxn ang="T7">
                        <a:pos x="T2" y="T3"/>
                      </a:cxn>
                      <a:cxn ang="T8">
                        <a:pos x="T4" y="T5"/>
                      </a:cxn>
                    </a:cxnLst>
                    <a:rect l="T9" t="T10" r="T11" b="T12"/>
                    <a:pathLst>
                      <a:path w="5467" h="2740">
                        <a:moveTo>
                          <a:pt x="0" y="2740"/>
                        </a:moveTo>
                        <a:lnTo>
                          <a:pt x="5466" y="0"/>
                        </a:lnTo>
                        <a:lnTo>
                          <a:pt x="5467" y="0"/>
                        </a:lnTo>
                      </a:path>
                    </a:pathLst>
                  </a:custGeom>
                  <a:noFill/>
                  <a:ln w="12700">
                    <a:solidFill>
                      <a:srgbClr val="000000"/>
                    </a:solidFill>
                    <a:round/>
                    <a:headEnd/>
                    <a:tailEnd/>
                  </a:ln>
                </p:spPr>
                <p:txBody>
                  <a:bodyPr lIns="0" tIns="0" rIns="0" bIns="0"/>
                  <a:lstStyle/>
                  <a:p>
                    <a:endParaRPr lang="en-US"/>
                  </a:p>
                </p:txBody>
              </p:sp>
              <p:sp>
                <p:nvSpPr>
                  <p:cNvPr id="1096" name="Freeform 123"/>
                  <p:cNvSpPr>
                    <a:spLocks/>
                  </p:cNvSpPr>
                  <p:nvPr/>
                </p:nvSpPr>
                <p:spPr bwMode="auto">
                  <a:xfrm>
                    <a:off x="6748" y="4894"/>
                    <a:ext cx="1367" cy="685"/>
                  </a:xfrm>
                  <a:custGeom>
                    <a:avLst/>
                    <a:gdLst>
                      <a:gd name="T0" fmla="*/ 0 w 5467"/>
                      <a:gd name="T1" fmla="*/ 685 h 2739"/>
                      <a:gd name="T2" fmla="*/ 1367 w 5467"/>
                      <a:gd name="T3" fmla="*/ 0 h 2739"/>
                      <a:gd name="T4" fmla="*/ 1367 w 5467"/>
                      <a:gd name="T5" fmla="*/ 0 h 2739"/>
                      <a:gd name="T6" fmla="*/ 0 60000 65536"/>
                      <a:gd name="T7" fmla="*/ 0 60000 65536"/>
                      <a:gd name="T8" fmla="*/ 0 60000 65536"/>
                      <a:gd name="T9" fmla="*/ 0 w 5467"/>
                      <a:gd name="T10" fmla="*/ 0 h 2739"/>
                      <a:gd name="T11" fmla="*/ 5467 w 5467"/>
                      <a:gd name="T12" fmla="*/ 2739 h 2739"/>
                    </a:gdLst>
                    <a:ahLst/>
                    <a:cxnLst>
                      <a:cxn ang="T6">
                        <a:pos x="T0" y="T1"/>
                      </a:cxn>
                      <a:cxn ang="T7">
                        <a:pos x="T2" y="T3"/>
                      </a:cxn>
                      <a:cxn ang="T8">
                        <a:pos x="T4" y="T5"/>
                      </a:cxn>
                    </a:cxnLst>
                    <a:rect l="T9" t="T10" r="T11" b="T12"/>
                    <a:pathLst>
                      <a:path w="5467" h="2739">
                        <a:moveTo>
                          <a:pt x="0" y="2739"/>
                        </a:moveTo>
                        <a:lnTo>
                          <a:pt x="5466" y="0"/>
                        </a:lnTo>
                        <a:lnTo>
                          <a:pt x="5467" y="0"/>
                        </a:lnTo>
                      </a:path>
                    </a:pathLst>
                  </a:custGeom>
                  <a:noFill/>
                  <a:ln w="12700">
                    <a:solidFill>
                      <a:srgbClr val="000000"/>
                    </a:solidFill>
                    <a:round/>
                    <a:headEnd/>
                    <a:tailEnd/>
                  </a:ln>
                </p:spPr>
                <p:txBody>
                  <a:bodyPr lIns="0" tIns="0" rIns="0" bIns="0"/>
                  <a:lstStyle/>
                  <a:p>
                    <a:endParaRPr lang="en-US"/>
                  </a:p>
                </p:txBody>
              </p:sp>
              <p:sp>
                <p:nvSpPr>
                  <p:cNvPr id="1097" name="Freeform 124"/>
                  <p:cNvSpPr>
                    <a:spLocks/>
                  </p:cNvSpPr>
                  <p:nvPr/>
                </p:nvSpPr>
                <p:spPr bwMode="auto">
                  <a:xfrm>
                    <a:off x="7785" y="4424"/>
                    <a:ext cx="222" cy="445"/>
                  </a:xfrm>
                  <a:custGeom>
                    <a:avLst/>
                    <a:gdLst>
                      <a:gd name="T0" fmla="*/ 0 w 889"/>
                      <a:gd name="T1" fmla="*/ 0 h 1777"/>
                      <a:gd name="T2" fmla="*/ 222 w 889"/>
                      <a:gd name="T3" fmla="*/ 445 h 1777"/>
                      <a:gd name="T4" fmla="*/ 222 w 889"/>
                      <a:gd name="T5" fmla="*/ 445 h 1777"/>
                      <a:gd name="T6" fmla="*/ 0 60000 65536"/>
                      <a:gd name="T7" fmla="*/ 0 60000 65536"/>
                      <a:gd name="T8" fmla="*/ 0 60000 65536"/>
                      <a:gd name="T9" fmla="*/ 0 w 889"/>
                      <a:gd name="T10" fmla="*/ 0 h 1777"/>
                      <a:gd name="T11" fmla="*/ 889 w 889"/>
                      <a:gd name="T12" fmla="*/ 1777 h 1777"/>
                    </a:gdLst>
                    <a:ahLst/>
                    <a:cxnLst>
                      <a:cxn ang="T6">
                        <a:pos x="T0" y="T1"/>
                      </a:cxn>
                      <a:cxn ang="T7">
                        <a:pos x="T2" y="T3"/>
                      </a:cxn>
                      <a:cxn ang="T8">
                        <a:pos x="T4" y="T5"/>
                      </a:cxn>
                    </a:cxnLst>
                    <a:rect l="T9" t="T10" r="T11" b="T12"/>
                    <a:pathLst>
                      <a:path w="889" h="1777">
                        <a:moveTo>
                          <a:pt x="0" y="0"/>
                        </a:moveTo>
                        <a:lnTo>
                          <a:pt x="887" y="1777"/>
                        </a:lnTo>
                        <a:lnTo>
                          <a:pt x="889" y="1777"/>
                        </a:lnTo>
                      </a:path>
                    </a:pathLst>
                  </a:custGeom>
                  <a:noFill/>
                  <a:ln w="12700">
                    <a:solidFill>
                      <a:srgbClr val="000000"/>
                    </a:solidFill>
                    <a:round/>
                    <a:headEnd/>
                    <a:tailEnd/>
                  </a:ln>
                </p:spPr>
                <p:txBody>
                  <a:bodyPr lIns="0" tIns="0" rIns="0" bIns="0"/>
                  <a:lstStyle/>
                  <a:p>
                    <a:endParaRPr lang="en-US"/>
                  </a:p>
                </p:txBody>
              </p:sp>
              <p:sp>
                <p:nvSpPr>
                  <p:cNvPr id="1098" name="Freeform 125"/>
                  <p:cNvSpPr>
                    <a:spLocks/>
                  </p:cNvSpPr>
                  <p:nvPr/>
                </p:nvSpPr>
                <p:spPr bwMode="auto">
                  <a:xfrm>
                    <a:off x="7753" y="4360"/>
                    <a:ext cx="42" cy="70"/>
                  </a:xfrm>
                  <a:custGeom>
                    <a:avLst/>
                    <a:gdLst>
                      <a:gd name="T0" fmla="*/ 42 w 170"/>
                      <a:gd name="T1" fmla="*/ 59 h 278"/>
                      <a:gd name="T2" fmla="*/ 21 w 170"/>
                      <a:gd name="T3" fmla="*/ 70 h 278"/>
                      <a:gd name="T4" fmla="*/ 0 w 170"/>
                      <a:gd name="T5" fmla="*/ 0 h 278"/>
                      <a:gd name="T6" fmla="*/ 42 w 170"/>
                      <a:gd name="T7" fmla="*/ 59 h 278"/>
                      <a:gd name="T8" fmla="*/ 0 60000 65536"/>
                      <a:gd name="T9" fmla="*/ 0 60000 65536"/>
                      <a:gd name="T10" fmla="*/ 0 60000 65536"/>
                      <a:gd name="T11" fmla="*/ 0 60000 65536"/>
                      <a:gd name="T12" fmla="*/ 0 w 170"/>
                      <a:gd name="T13" fmla="*/ 0 h 278"/>
                      <a:gd name="T14" fmla="*/ 170 w 170"/>
                      <a:gd name="T15" fmla="*/ 278 h 278"/>
                    </a:gdLst>
                    <a:ahLst/>
                    <a:cxnLst>
                      <a:cxn ang="T8">
                        <a:pos x="T0" y="T1"/>
                      </a:cxn>
                      <a:cxn ang="T9">
                        <a:pos x="T2" y="T3"/>
                      </a:cxn>
                      <a:cxn ang="T10">
                        <a:pos x="T4" y="T5"/>
                      </a:cxn>
                      <a:cxn ang="T11">
                        <a:pos x="T6" y="T7"/>
                      </a:cxn>
                    </a:cxnLst>
                    <a:rect l="T12" t="T13" r="T14" b="T15"/>
                    <a:pathLst>
                      <a:path w="170" h="278">
                        <a:moveTo>
                          <a:pt x="170" y="235"/>
                        </a:moveTo>
                        <a:lnTo>
                          <a:pt x="84" y="278"/>
                        </a:lnTo>
                        <a:lnTo>
                          <a:pt x="0" y="0"/>
                        </a:lnTo>
                        <a:lnTo>
                          <a:pt x="170" y="235"/>
                        </a:lnTo>
                        <a:close/>
                      </a:path>
                    </a:pathLst>
                  </a:custGeom>
                  <a:solidFill>
                    <a:srgbClr val="00FFFF"/>
                  </a:solidFill>
                  <a:ln w="9525">
                    <a:noFill/>
                    <a:round/>
                    <a:headEnd/>
                    <a:tailEnd/>
                  </a:ln>
                </p:spPr>
                <p:txBody>
                  <a:bodyPr lIns="0" tIns="0" rIns="0" bIns="0"/>
                  <a:lstStyle/>
                  <a:p>
                    <a:endParaRPr lang="en-US"/>
                  </a:p>
                </p:txBody>
              </p:sp>
              <p:sp>
                <p:nvSpPr>
                  <p:cNvPr id="1099" name="Freeform 126"/>
                  <p:cNvSpPr>
                    <a:spLocks/>
                  </p:cNvSpPr>
                  <p:nvPr/>
                </p:nvSpPr>
                <p:spPr bwMode="auto">
                  <a:xfrm>
                    <a:off x="7753" y="4360"/>
                    <a:ext cx="42" cy="70"/>
                  </a:xfrm>
                  <a:custGeom>
                    <a:avLst/>
                    <a:gdLst>
                      <a:gd name="T0" fmla="*/ 42 w 170"/>
                      <a:gd name="T1" fmla="*/ 59 h 278"/>
                      <a:gd name="T2" fmla="*/ 21 w 170"/>
                      <a:gd name="T3" fmla="*/ 70 h 278"/>
                      <a:gd name="T4" fmla="*/ 0 w 170"/>
                      <a:gd name="T5" fmla="*/ 0 h 278"/>
                      <a:gd name="T6" fmla="*/ 42 w 170"/>
                      <a:gd name="T7" fmla="*/ 59 h 278"/>
                      <a:gd name="T8" fmla="*/ 0 60000 65536"/>
                      <a:gd name="T9" fmla="*/ 0 60000 65536"/>
                      <a:gd name="T10" fmla="*/ 0 60000 65536"/>
                      <a:gd name="T11" fmla="*/ 0 60000 65536"/>
                      <a:gd name="T12" fmla="*/ 0 w 170"/>
                      <a:gd name="T13" fmla="*/ 0 h 278"/>
                      <a:gd name="T14" fmla="*/ 170 w 170"/>
                      <a:gd name="T15" fmla="*/ 278 h 278"/>
                    </a:gdLst>
                    <a:ahLst/>
                    <a:cxnLst>
                      <a:cxn ang="T8">
                        <a:pos x="T0" y="T1"/>
                      </a:cxn>
                      <a:cxn ang="T9">
                        <a:pos x="T2" y="T3"/>
                      </a:cxn>
                      <a:cxn ang="T10">
                        <a:pos x="T4" y="T5"/>
                      </a:cxn>
                      <a:cxn ang="T11">
                        <a:pos x="T6" y="T7"/>
                      </a:cxn>
                    </a:cxnLst>
                    <a:rect l="T12" t="T13" r="T14" b="T15"/>
                    <a:pathLst>
                      <a:path w="170" h="278">
                        <a:moveTo>
                          <a:pt x="170" y="235"/>
                        </a:moveTo>
                        <a:lnTo>
                          <a:pt x="84" y="278"/>
                        </a:lnTo>
                        <a:lnTo>
                          <a:pt x="0" y="0"/>
                        </a:lnTo>
                        <a:lnTo>
                          <a:pt x="170" y="235"/>
                        </a:lnTo>
                      </a:path>
                    </a:pathLst>
                  </a:custGeom>
                  <a:noFill/>
                  <a:ln w="12700">
                    <a:solidFill>
                      <a:srgbClr val="000000"/>
                    </a:solidFill>
                    <a:round/>
                    <a:headEnd/>
                    <a:tailEnd/>
                  </a:ln>
                </p:spPr>
                <p:txBody>
                  <a:bodyPr lIns="0" tIns="0" rIns="0" bIns="0"/>
                  <a:lstStyle/>
                  <a:p>
                    <a:endParaRPr lang="en-US"/>
                  </a:p>
                </p:txBody>
              </p:sp>
              <p:sp>
                <p:nvSpPr>
                  <p:cNvPr id="1100" name="Freeform 127"/>
                  <p:cNvSpPr>
                    <a:spLocks/>
                  </p:cNvSpPr>
                  <p:nvPr/>
                </p:nvSpPr>
                <p:spPr bwMode="auto">
                  <a:xfrm>
                    <a:off x="7996" y="4863"/>
                    <a:ext cx="42" cy="70"/>
                  </a:xfrm>
                  <a:custGeom>
                    <a:avLst/>
                    <a:gdLst>
                      <a:gd name="T0" fmla="*/ 21 w 170"/>
                      <a:gd name="T1" fmla="*/ 0 h 277"/>
                      <a:gd name="T2" fmla="*/ 0 w 170"/>
                      <a:gd name="T3" fmla="*/ 11 h 277"/>
                      <a:gd name="T4" fmla="*/ 42 w 170"/>
                      <a:gd name="T5" fmla="*/ 70 h 277"/>
                      <a:gd name="T6" fmla="*/ 21 w 170"/>
                      <a:gd name="T7" fmla="*/ 0 h 277"/>
                      <a:gd name="T8" fmla="*/ 0 60000 65536"/>
                      <a:gd name="T9" fmla="*/ 0 60000 65536"/>
                      <a:gd name="T10" fmla="*/ 0 60000 65536"/>
                      <a:gd name="T11" fmla="*/ 0 60000 65536"/>
                      <a:gd name="T12" fmla="*/ 0 w 170"/>
                      <a:gd name="T13" fmla="*/ 0 h 277"/>
                      <a:gd name="T14" fmla="*/ 170 w 170"/>
                      <a:gd name="T15" fmla="*/ 277 h 277"/>
                    </a:gdLst>
                    <a:ahLst/>
                    <a:cxnLst>
                      <a:cxn ang="T8">
                        <a:pos x="T0" y="T1"/>
                      </a:cxn>
                      <a:cxn ang="T9">
                        <a:pos x="T2" y="T3"/>
                      </a:cxn>
                      <a:cxn ang="T10">
                        <a:pos x="T4" y="T5"/>
                      </a:cxn>
                      <a:cxn ang="T11">
                        <a:pos x="T6" y="T7"/>
                      </a:cxn>
                    </a:cxnLst>
                    <a:rect l="T12" t="T13" r="T14" b="T15"/>
                    <a:pathLst>
                      <a:path w="170" h="277">
                        <a:moveTo>
                          <a:pt x="84" y="0"/>
                        </a:moveTo>
                        <a:lnTo>
                          <a:pt x="0" y="42"/>
                        </a:lnTo>
                        <a:lnTo>
                          <a:pt x="170" y="277"/>
                        </a:lnTo>
                        <a:lnTo>
                          <a:pt x="84" y="0"/>
                        </a:lnTo>
                        <a:close/>
                      </a:path>
                    </a:pathLst>
                  </a:custGeom>
                  <a:solidFill>
                    <a:srgbClr val="00FFFF"/>
                  </a:solidFill>
                  <a:ln w="9525">
                    <a:noFill/>
                    <a:round/>
                    <a:headEnd/>
                    <a:tailEnd/>
                  </a:ln>
                </p:spPr>
                <p:txBody>
                  <a:bodyPr lIns="0" tIns="0" rIns="0" bIns="0"/>
                  <a:lstStyle/>
                  <a:p>
                    <a:endParaRPr lang="en-US"/>
                  </a:p>
                </p:txBody>
              </p:sp>
              <p:sp>
                <p:nvSpPr>
                  <p:cNvPr id="1101" name="Freeform 128"/>
                  <p:cNvSpPr>
                    <a:spLocks/>
                  </p:cNvSpPr>
                  <p:nvPr/>
                </p:nvSpPr>
                <p:spPr bwMode="auto">
                  <a:xfrm>
                    <a:off x="7996" y="4863"/>
                    <a:ext cx="42" cy="70"/>
                  </a:xfrm>
                  <a:custGeom>
                    <a:avLst/>
                    <a:gdLst>
                      <a:gd name="T0" fmla="*/ 21 w 170"/>
                      <a:gd name="T1" fmla="*/ 0 h 277"/>
                      <a:gd name="T2" fmla="*/ 0 w 170"/>
                      <a:gd name="T3" fmla="*/ 11 h 277"/>
                      <a:gd name="T4" fmla="*/ 42 w 170"/>
                      <a:gd name="T5" fmla="*/ 70 h 277"/>
                      <a:gd name="T6" fmla="*/ 21 w 170"/>
                      <a:gd name="T7" fmla="*/ 0 h 277"/>
                      <a:gd name="T8" fmla="*/ 0 60000 65536"/>
                      <a:gd name="T9" fmla="*/ 0 60000 65536"/>
                      <a:gd name="T10" fmla="*/ 0 60000 65536"/>
                      <a:gd name="T11" fmla="*/ 0 60000 65536"/>
                      <a:gd name="T12" fmla="*/ 0 w 170"/>
                      <a:gd name="T13" fmla="*/ 0 h 277"/>
                      <a:gd name="T14" fmla="*/ 170 w 170"/>
                      <a:gd name="T15" fmla="*/ 277 h 277"/>
                    </a:gdLst>
                    <a:ahLst/>
                    <a:cxnLst>
                      <a:cxn ang="T8">
                        <a:pos x="T0" y="T1"/>
                      </a:cxn>
                      <a:cxn ang="T9">
                        <a:pos x="T2" y="T3"/>
                      </a:cxn>
                      <a:cxn ang="T10">
                        <a:pos x="T4" y="T5"/>
                      </a:cxn>
                      <a:cxn ang="T11">
                        <a:pos x="T6" y="T7"/>
                      </a:cxn>
                    </a:cxnLst>
                    <a:rect l="T12" t="T13" r="T14" b="T15"/>
                    <a:pathLst>
                      <a:path w="170" h="277">
                        <a:moveTo>
                          <a:pt x="84" y="0"/>
                        </a:moveTo>
                        <a:lnTo>
                          <a:pt x="0" y="42"/>
                        </a:lnTo>
                        <a:lnTo>
                          <a:pt x="170" y="277"/>
                        </a:lnTo>
                        <a:lnTo>
                          <a:pt x="84" y="0"/>
                        </a:lnTo>
                      </a:path>
                    </a:pathLst>
                  </a:custGeom>
                  <a:noFill/>
                  <a:ln w="12700">
                    <a:solidFill>
                      <a:srgbClr val="000000"/>
                    </a:solidFill>
                    <a:round/>
                    <a:headEnd/>
                    <a:tailEnd/>
                  </a:ln>
                </p:spPr>
                <p:txBody>
                  <a:bodyPr lIns="0" tIns="0" rIns="0" bIns="0"/>
                  <a:lstStyle/>
                  <a:p>
                    <a:endParaRPr lang="en-US"/>
                  </a:p>
                </p:txBody>
              </p:sp>
              <p:sp>
                <p:nvSpPr>
                  <p:cNvPr id="1102" name="Line 129"/>
                  <p:cNvSpPr>
                    <a:spLocks noChangeShapeType="1"/>
                  </p:cNvSpPr>
                  <p:nvPr/>
                </p:nvSpPr>
                <p:spPr bwMode="auto">
                  <a:xfrm>
                    <a:off x="6768" y="5616"/>
                    <a:ext cx="288" cy="432"/>
                  </a:xfrm>
                  <a:prstGeom prst="line">
                    <a:avLst/>
                  </a:prstGeom>
                  <a:noFill/>
                  <a:ln w="12700">
                    <a:solidFill>
                      <a:srgbClr val="000000"/>
                    </a:solidFill>
                    <a:prstDash val="dash"/>
                    <a:round/>
                    <a:headEnd/>
                    <a:tailEnd/>
                  </a:ln>
                </p:spPr>
                <p:txBody>
                  <a:bodyPr lIns="0" tIns="0" rIns="0" bIns="0"/>
                  <a:lstStyle/>
                  <a:p>
                    <a:endParaRPr lang="en-US"/>
                  </a:p>
                </p:txBody>
              </p:sp>
            </p:grpSp>
            <p:sp>
              <p:nvSpPr>
                <p:cNvPr id="1042" name="Line 130"/>
                <p:cNvSpPr>
                  <a:spLocks noChangeShapeType="1"/>
                </p:cNvSpPr>
                <p:nvPr/>
              </p:nvSpPr>
              <p:spPr bwMode="auto">
                <a:xfrm flipV="1">
                  <a:off x="10140" y="9807"/>
                  <a:ext cx="0" cy="491"/>
                </a:xfrm>
                <a:prstGeom prst="line">
                  <a:avLst/>
                </a:prstGeom>
                <a:noFill/>
                <a:ln w="12700">
                  <a:solidFill>
                    <a:srgbClr val="000000"/>
                  </a:solidFill>
                  <a:prstDash val="dash"/>
                  <a:round/>
                  <a:headEnd/>
                  <a:tailEnd/>
                </a:ln>
              </p:spPr>
              <p:txBody>
                <a:bodyPr lIns="0" tIns="0" rIns="0" bIns="0"/>
                <a:lstStyle/>
                <a:p>
                  <a:endParaRPr lang="en-US"/>
                </a:p>
              </p:txBody>
            </p:sp>
            <p:sp>
              <p:nvSpPr>
                <p:cNvPr id="1043" name="Text Box 131"/>
                <p:cNvSpPr txBox="1">
                  <a:spLocks noChangeArrowheads="1"/>
                </p:cNvSpPr>
                <p:nvPr/>
              </p:nvSpPr>
              <p:spPr bwMode="auto">
                <a:xfrm>
                  <a:off x="7786" y="8651"/>
                  <a:ext cx="908" cy="515"/>
                </a:xfrm>
                <a:prstGeom prst="rect">
                  <a:avLst/>
                </a:prstGeom>
                <a:noFill/>
                <a:ln w="9525">
                  <a:noFill/>
                  <a:miter lim="800000"/>
                  <a:headEnd/>
                  <a:tailEnd/>
                </a:ln>
              </p:spPr>
              <p:txBody>
                <a:bodyPr lIns="0" tIns="0" rIns="0" bIns="0"/>
                <a:lstStyle/>
                <a:p>
                  <a:pPr marL="838200" indent="-838200"/>
                  <a:endParaRPr lang="en-US" sz="1000" b="0"/>
                </a:p>
                <a:p>
                  <a:pPr marL="838200" indent="-838200"/>
                  <a:r>
                    <a:rPr lang="en-US" sz="1600"/>
                    <a:t>R</a:t>
                  </a:r>
                </a:p>
              </p:txBody>
            </p:sp>
            <p:sp>
              <p:nvSpPr>
                <p:cNvPr id="1044" name="Line 132"/>
                <p:cNvSpPr>
                  <a:spLocks noChangeShapeType="1"/>
                </p:cNvSpPr>
                <p:nvPr/>
              </p:nvSpPr>
              <p:spPr bwMode="auto">
                <a:xfrm flipH="1" flipV="1">
                  <a:off x="8420" y="9143"/>
                  <a:ext cx="103" cy="23"/>
                </a:xfrm>
                <a:prstGeom prst="line">
                  <a:avLst/>
                </a:prstGeom>
                <a:noFill/>
                <a:ln w="12700">
                  <a:solidFill>
                    <a:srgbClr val="000000"/>
                  </a:solidFill>
                  <a:round/>
                  <a:headEnd/>
                  <a:tailEnd/>
                </a:ln>
              </p:spPr>
              <p:txBody>
                <a:bodyPr lIns="0" tIns="0" rIns="0" bIns="0"/>
                <a:lstStyle/>
                <a:p>
                  <a:endParaRPr lang="en-US"/>
                </a:p>
              </p:txBody>
            </p:sp>
            <p:sp>
              <p:nvSpPr>
                <p:cNvPr id="1045" name="Line 133"/>
                <p:cNvSpPr>
                  <a:spLocks noChangeShapeType="1"/>
                </p:cNvSpPr>
                <p:nvPr/>
              </p:nvSpPr>
              <p:spPr bwMode="auto">
                <a:xfrm flipH="1">
                  <a:off x="8420" y="9166"/>
                  <a:ext cx="103" cy="35"/>
                </a:xfrm>
                <a:prstGeom prst="line">
                  <a:avLst/>
                </a:prstGeom>
                <a:noFill/>
                <a:ln w="12700">
                  <a:solidFill>
                    <a:srgbClr val="000000"/>
                  </a:solidFill>
                  <a:round/>
                  <a:headEnd/>
                  <a:tailEnd/>
                </a:ln>
              </p:spPr>
              <p:txBody>
                <a:bodyPr lIns="0" tIns="0" rIns="0" bIns="0"/>
                <a:lstStyle/>
                <a:p>
                  <a:endParaRPr lang="en-US"/>
                </a:p>
              </p:txBody>
            </p:sp>
            <p:sp>
              <p:nvSpPr>
                <p:cNvPr id="1046" name="Text Box 134"/>
                <p:cNvSpPr txBox="1">
                  <a:spLocks noChangeArrowheads="1"/>
                </p:cNvSpPr>
                <p:nvPr/>
              </p:nvSpPr>
              <p:spPr bwMode="auto">
                <a:xfrm>
                  <a:off x="7590" y="9562"/>
                  <a:ext cx="580" cy="380"/>
                </a:xfrm>
                <a:prstGeom prst="rect">
                  <a:avLst/>
                </a:prstGeom>
                <a:solidFill>
                  <a:schemeClr val="tx1"/>
                </a:solidFill>
                <a:ln w="9525">
                  <a:solidFill>
                    <a:schemeClr val="tx1"/>
                  </a:solidFill>
                  <a:miter lim="800000"/>
                  <a:headEnd/>
                  <a:tailEnd/>
                </a:ln>
              </p:spPr>
              <p:txBody>
                <a:bodyPr lIns="0" tIns="0" rIns="0" bIns="0"/>
                <a:lstStyle/>
                <a:p>
                  <a:pPr marL="838200" indent="-838200"/>
                  <a:r>
                    <a:rPr lang="en-US" sz="1600"/>
                    <a:t>R+</a:t>
                  </a:r>
                  <a:r>
                    <a:rPr lang="el-GR" sz="1600">
                      <a:cs typeface="Times New Roman" pitchFamily="18" charset="0"/>
                    </a:rPr>
                    <a:t>Δ</a:t>
                  </a:r>
                  <a:r>
                    <a:rPr lang="en-US" sz="1600">
                      <a:cs typeface="Times New Roman" pitchFamily="18" charset="0"/>
                    </a:rPr>
                    <a:t>R</a:t>
                  </a:r>
                  <a:endParaRPr lang="el-GR" sz="1600">
                    <a:cs typeface="Times New Roman" pitchFamily="18" charset="0"/>
                  </a:endParaRPr>
                </a:p>
              </p:txBody>
            </p:sp>
          </p:grpSp>
        </p:grpSp>
        <p:sp>
          <p:nvSpPr>
            <p:cNvPr id="1036" name="Text Box 135"/>
            <p:cNvSpPr txBox="1">
              <a:spLocks noChangeArrowheads="1"/>
            </p:cNvSpPr>
            <p:nvPr/>
          </p:nvSpPr>
          <p:spPr bwMode="auto">
            <a:xfrm rot="-5400000">
              <a:off x="5091" y="2193"/>
              <a:ext cx="436" cy="212"/>
            </a:xfrm>
            <a:prstGeom prst="rect">
              <a:avLst/>
            </a:prstGeom>
            <a:noFill/>
            <a:ln w="9525" algn="ctr">
              <a:noFill/>
              <a:miter lim="800000"/>
              <a:headEnd/>
              <a:tailEnd/>
            </a:ln>
          </p:spPr>
          <p:txBody>
            <a:bodyPr>
              <a:spAutoFit/>
            </a:bodyPr>
            <a:lstStyle/>
            <a:p>
              <a:pPr marL="838200" indent="-838200" algn="ctr">
                <a:spcBef>
                  <a:spcPct val="50000"/>
                </a:spcBef>
              </a:pPr>
              <a:r>
                <a:rPr lang="en-US" sz="1600"/>
                <a:t>Z</a:t>
              </a:r>
            </a:p>
          </p:txBody>
        </p:sp>
        <p:sp>
          <p:nvSpPr>
            <p:cNvPr id="1037" name="Text Box 136"/>
            <p:cNvSpPr txBox="1">
              <a:spLocks noChangeArrowheads="1"/>
            </p:cNvSpPr>
            <p:nvPr/>
          </p:nvSpPr>
          <p:spPr bwMode="auto">
            <a:xfrm rot="3943664">
              <a:off x="4819" y="1633"/>
              <a:ext cx="509" cy="212"/>
            </a:xfrm>
            <a:prstGeom prst="rect">
              <a:avLst/>
            </a:prstGeom>
            <a:noFill/>
            <a:ln w="9525" algn="ctr">
              <a:noFill/>
              <a:miter lim="800000"/>
              <a:headEnd/>
              <a:tailEnd/>
            </a:ln>
          </p:spPr>
          <p:txBody>
            <a:bodyPr>
              <a:spAutoFit/>
            </a:bodyPr>
            <a:lstStyle/>
            <a:p>
              <a:pPr marL="838200" indent="-838200" algn="ctr">
                <a:spcBef>
                  <a:spcPct val="50000"/>
                </a:spcBef>
              </a:pPr>
              <a:r>
                <a:rPr lang="el-GR" sz="1600">
                  <a:cs typeface="Times New Roman" pitchFamily="18" charset="0"/>
                </a:rPr>
                <a:t>Δ</a:t>
              </a:r>
            </a:p>
          </p:txBody>
        </p:sp>
      </p:grpSp>
      <p:sp>
        <p:nvSpPr>
          <p:cNvPr id="339081" name="Text Box 137"/>
          <p:cNvSpPr txBox="1">
            <a:spLocks noChangeArrowheads="1"/>
          </p:cNvSpPr>
          <p:nvPr/>
        </p:nvSpPr>
        <p:spPr bwMode="auto">
          <a:xfrm>
            <a:off x="3074988" y="0"/>
            <a:ext cx="3802062" cy="579438"/>
          </a:xfrm>
          <a:prstGeom prst="rect">
            <a:avLst/>
          </a:prstGeom>
          <a:noFill/>
          <a:ln w="9525" algn="ctr">
            <a:noFill/>
            <a:miter lim="800000"/>
            <a:headEnd/>
            <a:tailEnd/>
          </a:ln>
        </p:spPr>
        <p:txBody>
          <a:bodyPr>
            <a:spAutoFit/>
          </a:bodyPr>
          <a:lstStyle/>
          <a:p>
            <a:pPr marL="838200" indent="-838200" algn="ctr">
              <a:spcBef>
                <a:spcPct val="50000"/>
              </a:spcBef>
            </a:pPr>
            <a:r>
              <a:rPr lang="en-US" sz="3200"/>
              <a:t>Ví dụ</a:t>
            </a:r>
          </a:p>
        </p:txBody>
      </p:sp>
      <p:sp>
        <p:nvSpPr>
          <p:cNvPr id="339082" name="Text Box 138"/>
          <p:cNvSpPr txBox="1">
            <a:spLocks noChangeArrowheads="1"/>
          </p:cNvSpPr>
          <p:nvPr/>
        </p:nvSpPr>
        <p:spPr bwMode="auto">
          <a:xfrm>
            <a:off x="-514350" y="738187"/>
            <a:ext cx="5829300" cy="2462213"/>
          </a:xfrm>
          <a:prstGeom prst="rect">
            <a:avLst/>
          </a:prstGeom>
          <a:noFill/>
          <a:ln w="9525" algn="ctr">
            <a:noFill/>
            <a:miter lim="800000"/>
            <a:headEnd/>
            <a:tailEnd/>
          </a:ln>
        </p:spPr>
        <p:txBody>
          <a:bodyPr wrap="square">
            <a:spAutoFit/>
          </a:bodyPr>
          <a:lstStyle/>
          <a:p>
            <a:pPr marL="838200" indent="-838200" algn="just">
              <a:spcBef>
                <a:spcPct val="50000"/>
              </a:spcBef>
            </a:pPr>
            <a:r>
              <a:rPr lang="en-US" b="0">
                <a:solidFill>
                  <a:srgbClr val="0000FF"/>
                </a:solidFill>
              </a:rPr>
              <a:t>                 Khi dao tiện có lượng chuyển vị là </a:t>
            </a:r>
            <a:r>
              <a:rPr lang="el-GR" b="0">
                <a:solidFill>
                  <a:srgbClr val="0000FF"/>
                </a:solidFill>
                <a:cs typeface="Times New Roman" pitchFamily="18" charset="0"/>
              </a:rPr>
              <a:t>Δ</a:t>
            </a:r>
            <a:r>
              <a:rPr lang="en-US" b="0">
                <a:solidFill>
                  <a:srgbClr val="0000FF"/>
                </a:solidFill>
                <a:cs typeface="Times New Roman" pitchFamily="18" charset="0"/>
              </a:rPr>
              <a:t> thì bán kính chi tiết gia công sẽ tăng từ R đến R+</a:t>
            </a:r>
            <a:r>
              <a:rPr lang="el-GR" b="0">
                <a:solidFill>
                  <a:srgbClr val="0000FF"/>
                </a:solidFill>
                <a:cs typeface="Times New Roman" pitchFamily="18" charset="0"/>
              </a:rPr>
              <a:t>Δ</a:t>
            </a:r>
            <a:r>
              <a:rPr lang="en-US" b="0">
                <a:solidFill>
                  <a:srgbClr val="0000FF"/>
                </a:solidFill>
                <a:cs typeface="Times New Roman" pitchFamily="18" charset="0"/>
              </a:rPr>
              <a:t>R. Ta có:</a:t>
            </a:r>
          </a:p>
          <a:p>
            <a:pPr marL="838200" indent="-838200">
              <a:spcBef>
                <a:spcPct val="50000"/>
              </a:spcBef>
            </a:pPr>
            <a:endParaRPr lang="el-GR">
              <a:solidFill>
                <a:srgbClr val="0000FF"/>
              </a:solidFill>
              <a:cs typeface="Times New Roman" pitchFamily="18" charset="0"/>
            </a:endParaRPr>
          </a:p>
        </p:txBody>
      </p:sp>
      <p:graphicFrame>
        <p:nvGraphicFramePr>
          <p:cNvPr id="339083" name="Object 139"/>
          <p:cNvGraphicFramePr>
            <a:graphicFrameLocks noChangeAspect="1"/>
          </p:cNvGraphicFramePr>
          <p:nvPr/>
        </p:nvGraphicFramePr>
        <p:xfrm>
          <a:off x="596900" y="2679700"/>
          <a:ext cx="3802063" cy="1489075"/>
        </p:xfrm>
        <a:graphic>
          <a:graphicData uri="http://schemas.openxmlformats.org/presentationml/2006/ole">
            <mc:AlternateContent xmlns:mc="http://schemas.openxmlformats.org/markup-compatibility/2006">
              <mc:Choice xmlns:v="urn:schemas-microsoft-com:vml" Requires="v">
                <p:oleObj spid="_x0000_s1052" name="Equation" r:id="rId3" imgW="1879600" imgH="736600" progId="Equation.3">
                  <p:embed/>
                </p:oleObj>
              </mc:Choice>
              <mc:Fallback>
                <p:oleObj name="Equation" r:id="rId3" imgW="1879600" imgH="736600" progId="Equation.3">
                  <p:embed/>
                  <p:pic>
                    <p:nvPicPr>
                      <p:cNvPr id="0"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900" y="2679700"/>
                        <a:ext cx="3802063" cy="1489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39084" name="Text Box 140"/>
          <p:cNvSpPr txBox="1">
            <a:spLocks noChangeArrowheads="1"/>
          </p:cNvSpPr>
          <p:nvPr/>
        </p:nvSpPr>
        <p:spPr bwMode="auto">
          <a:xfrm>
            <a:off x="596900" y="4062413"/>
            <a:ext cx="3975100" cy="523220"/>
          </a:xfrm>
          <a:prstGeom prst="rect">
            <a:avLst/>
          </a:prstGeom>
          <a:noFill/>
          <a:ln w="9525" algn="ctr">
            <a:noFill/>
            <a:miter lim="800000"/>
            <a:headEnd/>
            <a:tailEnd/>
          </a:ln>
        </p:spPr>
        <p:txBody>
          <a:bodyPr>
            <a:spAutoFit/>
          </a:bodyPr>
          <a:lstStyle/>
          <a:p>
            <a:pPr marL="838200" indent="-838200">
              <a:spcBef>
                <a:spcPct val="50000"/>
              </a:spcBef>
            </a:pPr>
            <a:r>
              <a:rPr lang="en-US" b="0">
                <a:solidFill>
                  <a:srgbClr val="0000FF"/>
                </a:solidFill>
              </a:rPr>
              <a:t>Vì Z rất nhỏ so với R nên </a:t>
            </a:r>
          </a:p>
        </p:txBody>
      </p:sp>
      <p:graphicFrame>
        <p:nvGraphicFramePr>
          <p:cNvPr id="339085" name="Object 141"/>
          <p:cNvGraphicFramePr>
            <a:graphicFrameLocks noChangeAspect="1"/>
          </p:cNvGraphicFramePr>
          <p:nvPr/>
        </p:nvGraphicFramePr>
        <p:xfrm>
          <a:off x="2228850" y="4572000"/>
          <a:ext cx="1209675" cy="852487"/>
        </p:xfrm>
        <a:graphic>
          <a:graphicData uri="http://schemas.openxmlformats.org/presentationml/2006/ole">
            <mc:AlternateContent xmlns:mc="http://schemas.openxmlformats.org/markup-compatibility/2006">
              <mc:Choice xmlns:v="urn:schemas-microsoft-com:vml" Requires="v">
                <p:oleObj spid="_x0000_s1053" name="Equation" r:id="rId5" imgW="558558" imgH="393529" progId="Equation.3">
                  <p:embed/>
                </p:oleObj>
              </mc:Choice>
              <mc:Fallback>
                <p:oleObj name="Equation" r:id="rId5" imgW="558558" imgH="393529" progId="Equation.3">
                  <p:embed/>
                  <p:pic>
                    <p:nvPicPr>
                      <p:cNvPr id="0" name="Picture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28850" y="4572000"/>
                        <a:ext cx="1209675" cy="8524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39086" name="Text Box 142"/>
          <p:cNvSpPr txBox="1">
            <a:spLocks noChangeArrowheads="1"/>
          </p:cNvSpPr>
          <p:nvPr/>
        </p:nvSpPr>
        <p:spPr bwMode="auto">
          <a:xfrm>
            <a:off x="571500" y="5526087"/>
            <a:ext cx="7373937" cy="1160463"/>
          </a:xfrm>
          <a:prstGeom prst="rect">
            <a:avLst/>
          </a:prstGeom>
          <a:noFill/>
          <a:ln w="9525" algn="ctr">
            <a:noFill/>
            <a:miter lim="800000"/>
            <a:headEnd/>
            <a:tailEnd/>
          </a:ln>
        </p:spPr>
        <p:txBody>
          <a:bodyPr>
            <a:spAutoFit/>
          </a:bodyPr>
          <a:lstStyle/>
          <a:p>
            <a:pPr marL="838200" indent="-838200">
              <a:spcBef>
                <a:spcPct val="50000"/>
              </a:spcBef>
            </a:pPr>
            <a:r>
              <a:rPr lang="en-US" b="0">
                <a:solidFill>
                  <a:srgbClr val="0000FF"/>
                </a:solidFill>
              </a:rPr>
              <a:t>Có thể bỏ qua. Tính gần đúng ta có:</a:t>
            </a:r>
          </a:p>
          <a:p>
            <a:pPr marL="838200" indent="-838200">
              <a:spcBef>
                <a:spcPct val="50000"/>
              </a:spcBef>
            </a:pPr>
            <a:r>
              <a:rPr lang="en-US">
                <a:solidFill>
                  <a:srgbClr val="000000"/>
                </a:solidFill>
              </a:rPr>
              <a:t>R+</a:t>
            </a:r>
            <a:r>
              <a:rPr lang="el-GR">
                <a:solidFill>
                  <a:srgbClr val="000000"/>
                </a:solidFill>
                <a:cs typeface="Times New Roman" pitchFamily="18" charset="0"/>
              </a:rPr>
              <a:t>Δ</a:t>
            </a:r>
            <a:r>
              <a:rPr lang="en-US">
                <a:solidFill>
                  <a:srgbClr val="000000"/>
                </a:solidFill>
                <a:cs typeface="Times New Roman" pitchFamily="18" charset="0"/>
              </a:rPr>
              <a:t>R≈R+Y </a:t>
            </a:r>
            <a:r>
              <a:rPr lang="en-US">
                <a:solidFill>
                  <a:srgbClr val="0000FF"/>
                </a:solidFill>
                <a:cs typeface="Times New Roman" pitchFamily="18" charset="0"/>
              </a:rPr>
              <a:t>và </a:t>
            </a:r>
            <a:r>
              <a:rPr lang="el-GR">
                <a:solidFill>
                  <a:srgbClr val="000000"/>
                </a:solidFill>
                <a:cs typeface="Times New Roman" pitchFamily="18" charset="0"/>
              </a:rPr>
              <a:t>Δ</a:t>
            </a:r>
            <a:r>
              <a:rPr lang="en-US">
                <a:solidFill>
                  <a:srgbClr val="000000"/>
                </a:solidFill>
                <a:cs typeface="Times New Roman" pitchFamily="18" charset="0"/>
              </a:rPr>
              <a:t>R≈Y</a:t>
            </a: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9081"/>
                                        </p:tgtEl>
                                        <p:attrNameLst>
                                          <p:attrName>style.visibility</p:attrName>
                                        </p:attrNameLst>
                                      </p:cBhvr>
                                      <p:to>
                                        <p:strVal val="visible"/>
                                      </p:to>
                                    </p:set>
                                    <p:anim by="(-#ppt_w*2)" calcmode="lin" valueType="num">
                                      <p:cBhvr rctx="PPT">
                                        <p:cTn id="7" dur="500" autoRev="1" fill="hold">
                                          <p:stCondLst>
                                            <p:cond delay="0"/>
                                          </p:stCondLst>
                                        </p:cTn>
                                        <p:tgtEl>
                                          <p:spTgt spid="339081"/>
                                        </p:tgtEl>
                                        <p:attrNameLst>
                                          <p:attrName>ppt_w</p:attrName>
                                        </p:attrNameLst>
                                      </p:cBhvr>
                                    </p:anim>
                                    <p:anim by="(#ppt_w*0.50)" calcmode="lin" valueType="num">
                                      <p:cBhvr>
                                        <p:cTn id="8" dur="500" decel="50000" autoRev="1" fill="hold">
                                          <p:stCondLst>
                                            <p:cond delay="0"/>
                                          </p:stCondLst>
                                        </p:cTn>
                                        <p:tgtEl>
                                          <p:spTgt spid="339081"/>
                                        </p:tgtEl>
                                        <p:attrNameLst>
                                          <p:attrName>ppt_x</p:attrName>
                                        </p:attrNameLst>
                                      </p:cBhvr>
                                    </p:anim>
                                    <p:anim from="(-#ppt_h/2)" to="(#ppt_y)" calcmode="lin" valueType="num">
                                      <p:cBhvr>
                                        <p:cTn id="9" dur="1000" fill="hold">
                                          <p:stCondLst>
                                            <p:cond delay="0"/>
                                          </p:stCondLst>
                                        </p:cTn>
                                        <p:tgtEl>
                                          <p:spTgt spid="339081"/>
                                        </p:tgtEl>
                                        <p:attrNameLst>
                                          <p:attrName>ppt_y</p:attrName>
                                        </p:attrNameLst>
                                      </p:cBhvr>
                                    </p:anim>
                                    <p:animRot by="21600000">
                                      <p:cBhvr>
                                        <p:cTn id="10" dur="1000" fill="hold">
                                          <p:stCondLst>
                                            <p:cond delay="0"/>
                                          </p:stCondLst>
                                        </p:cTn>
                                        <p:tgtEl>
                                          <p:spTgt spid="33908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Scale>
                                      <p:cBhvr>
                                        <p:cTn id="15"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2"/>
                                        </p:tgtEl>
                                        <p:attrNameLst>
                                          <p:attrName>ppt_x</p:attrName>
                                          <p:attrName>ppt_y</p:attrName>
                                        </p:attrNameLst>
                                      </p:cBhvr>
                                    </p:animMotion>
                                    <p:animEffect transition="in" filter="fade">
                                      <p:cBhvr>
                                        <p:cTn id="17" dur="1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grpId="0" nodeType="clickEffect">
                                  <p:stCondLst>
                                    <p:cond delay="0"/>
                                  </p:stCondLst>
                                  <p:iterate type="lt">
                                    <p:tmPct val="50000"/>
                                  </p:iterate>
                                  <p:childTnLst>
                                    <p:set>
                                      <p:cBhvr>
                                        <p:cTn id="21" dur="1" fill="hold">
                                          <p:stCondLst>
                                            <p:cond delay="0"/>
                                          </p:stCondLst>
                                        </p:cTn>
                                        <p:tgtEl>
                                          <p:spTgt spid="339082"/>
                                        </p:tgtEl>
                                        <p:attrNameLst>
                                          <p:attrName>style.visibility</p:attrName>
                                        </p:attrNameLst>
                                      </p:cBhvr>
                                      <p:to>
                                        <p:strVal val="visible"/>
                                      </p:to>
                                    </p:set>
                                    <p:anim calcmode="discrete" valueType="clr">
                                      <p:cBhvr override="childStyle">
                                        <p:cTn id="22" dur="80"/>
                                        <p:tgtEl>
                                          <p:spTgt spid="339082"/>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39082"/>
                                        </p:tgtEl>
                                        <p:attrNameLst>
                                          <p:attrName>fillcolor</p:attrName>
                                        </p:attrNameLst>
                                      </p:cBhvr>
                                      <p:tavLst>
                                        <p:tav tm="0">
                                          <p:val>
                                            <p:clrVal>
                                              <a:schemeClr val="accent2"/>
                                            </p:clrVal>
                                          </p:val>
                                        </p:tav>
                                        <p:tav tm="50000">
                                          <p:val>
                                            <p:clrVal>
                                              <a:schemeClr val="hlink"/>
                                            </p:clrVal>
                                          </p:val>
                                        </p:tav>
                                      </p:tavLst>
                                    </p:anim>
                                    <p:set>
                                      <p:cBhvr>
                                        <p:cTn id="24" dur="80"/>
                                        <p:tgtEl>
                                          <p:spTgt spid="339082"/>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34" presetClass="entr" presetSubtype="0" fill="hold" nodeType="clickEffect">
                                  <p:stCondLst>
                                    <p:cond delay="0"/>
                                  </p:stCondLst>
                                  <p:childTnLst>
                                    <p:set>
                                      <p:cBhvr>
                                        <p:cTn id="28" dur="1" fill="hold">
                                          <p:stCondLst>
                                            <p:cond delay="0"/>
                                          </p:stCondLst>
                                        </p:cTn>
                                        <p:tgtEl>
                                          <p:spTgt spid="339083"/>
                                        </p:tgtEl>
                                        <p:attrNameLst>
                                          <p:attrName>style.visibility</p:attrName>
                                        </p:attrNameLst>
                                      </p:cBhvr>
                                      <p:to>
                                        <p:strVal val="visible"/>
                                      </p:to>
                                    </p:set>
                                    <p:anim from="(-#ppt_w/2)" to="(#ppt_x)" calcmode="lin" valueType="num">
                                      <p:cBhvr>
                                        <p:cTn id="29" dur="600" fill="hold">
                                          <p:stCondLst>
                                            <p:cond delay="0"/>
                                          </p:stCondLst>
                                        </p:cTn>
                                        <p:tgtEl>
                                          <p:spTgt spid="339083"/>
                                        </p:tgtEl>
                                        <p:attrNameLst>
                                          <p:attrName>ppt_x</p:attrName>
                                        </p:attrNameLst>
                                      </p:cBhvr>
                                    </p:anim>
                                    <p:anim from="0" to="-1.0" calcmode="lin" valueType="num">
                                      <p:cBhvr>
                                        <p:cTn id="30" dur="200" decel="50000" autoRev="1" fill="hold">
                                          <p:stCondLst>
                                            <p:cond delay="600"/>
                                          </p:stCondLst>
                                        </p:cTn>
                                        <p:tgtEl>
                                          <p:spTgt spid="339083"/>
                                        </p:tgtEl>
                                        <p:attrNameLst>
                                          <p:attrName>xshear</p:attrName>
                                        </p:attrNameLst>
                                      </p:cBhvr>
                                    </p:anim>
                                    <p:animScale>
                                      <p:cBhvr>
                                        <p:cTn id="31" dur="200" decel="100000" autoRev="1" fill="hold">
                                          <p:stCondLst>
                                            <p:cond delay="600"/>
                                          </p:stCondLst>
                                        </p:cTn>
                                        <p:tgtEl>
                                          <p:spTgt spid="339083"/>
                                        </p:tgtEl>
                                      </p:cBhvr>
                                      <p:from x="100000" y="100000"/>
                                      <p:to x="80000" y="100000"/>
                                    </p:animScale>
                                    <p:anim by="(#ppt_h/3+#ppt_w*0.1)" calcmode="lin" valueType="num">
                                      <p:cBhvr additive="sum">
                                        <p:cTn id="32" dur="200" decel="100000" autoRev="1" fill="hold">
                                          <p:stCondLst>
                                            <p:cond delay="600"/>
                                          </p:stCondLst>
                                        </p:cTn>
                                        <p:tgtEl>
                                          <p:spTgt spid="339083"/>
                                        </p:tgtEl>
                                        <p:attrNameLst>
                                          <p:attrName>ppt_x</p:attrName>
                                        </p:attrNameLst>
                                      </p:cBhvr>
                                    </p:anim>
                                  </p:childTnLst>
                                </p:cTn>
                              </p:par>
                            </p:childTnLst>
                          </p:cTn>
                        </p:par>
                      </p:childTnLst>
                    </p:cTn>
                  </p:par>
                  <p:par>
                    <p:cTn id="33" fill="hold">
                      <p:stCondLst>
                        <p:cond delay="indefinite"/>
                      </p:stCondLst>
                      <p:childTnLst>
                        <p:par>
                          <p:cTn id="34" fill="hold">
                            <p:stCondLst>
                              <p:cond delay="0"/>
                            </p:stCondLst>
                            <p:childTnLst>
                              <p:par>
                                <p:cTn id="35" presetID="41" presetClass="entr" presetSubtype="0" fill="hold" grpId="0" nodeType="clickEffect">
                                  <p:stCondLst>
                                    <p:cond delay="0"/>
                                  </p:stCondLst>
                                  <p:iterate type="lt">
                                    <p:tmPct val="10000"/>
                                  </p:iterate>
                                  <p:childTnLst>
                                    <p:set>
                                      <p:cBhvr>
                                        <p:cTn id="36" dur="1" fill="hold">
                                          <p:stCondLst>
                                            <p:cond delay="0"/>
                                          </p:stCondLst>
                                        </p:cTn>
                                        <p:tgtEl>
                                          <p:spTgt spid="339084"/>
                                        </p:tgtEl>
                                        <p:attrNameLst>
                                          <p:attrName>style.visibility</p:attrName>
                                        </p:attrNameLst>
                                      </p:cBhvr>
                                      <p:to>
                                        <p:strVal val="visible"/>
                                      </p:to>
                                    </p:set>
                                    <p:anim calcmode="lin" valueType="num">
                                      <p:cBhvr>
                                        <p:cTn id="37" dur="500" fill="hold"/>
                                        <p:tgtEl>
                                          <p:spTgt spid="339084"/>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339084"/>
                                        </p:tgtEl>
                                        <p:attrNameLst>
                                          <p:attrName>ppt_y</p:attrName>
                                        </p:attrNameLst>
                                      </p:cBhvr>
                                      <p:tavLst>
                                        <p:tav tm="0">
                                          <p:val>
                                            <p:strVal val="#ppt_y"/>
                                          </p:val>
                                        </p:tav>
                                        <p:tav tm="100000">
                                          <p:val>
                                            <p:strVal val="#ppt_y"/>
                                          </p:val>
                                        </p:tav>
                                      </p:tavLst>
                                    </p:anim>
                                    <p:anim calcmode="lin" valueType="num">
                                      <p:cBhvr>
                                        <p:cTn id="39" dur="500" fill="hold"/>
                                        <p:tgtEl>
                                          <p:spTgt spid="339084"/>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339084"/>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339084"/>
                                        </p:tgtEl>
                                      </p:cBhvr>
                                    </p:animEffect>
                                  </p:childTnLst>
                                </p:cTn>
                              </p:par>
                            </p:childTnLst>
                          </p:cTn>
                        </p:par>
                      </p:childTnLst>
                    </p:cTn>
                  </p:par>
                  <p:par>
                    <p:cTn id="42" fill="hold">
                      <p:stCondLst>
                        <p:cond delay="indefinite"/>
                      </p:stCondLst>
                      <p:childTnLst>
                        <p:par>
                          <p:cTn id="43" fill="hold">
                            <p:stCondLst>
                              <p:cond delay="0"/>
                            </p:stCondLst>
                            <p:childTnLst>
                              <p:par>
                                <p:cTn id="44" presetID="30" presetClass="entr" presetSubtype="0" fill="hold" nodeType="clickEffect">
                                  <p:stCondLst>
                                    <p:cond delay="0"/>
                                  </p:stCondLst>
                                  <p:childTnLst>
                                    <p:set>
                                      <p:cBhvr>
                                        <p:cTn id="45" dur="1" fill="hold">
                                          <p:stCondLst>
                                            <p:cond delay="0"/>
                                          </p:stCondLst>
                                        </p:cTn>
                                        <p:tgtEl>
                                          <p:spTgt spid="339085"/>
                                        </p:tgtEl>
                                        <p:attrNameLst>
                                          <p:attrName>style.visibility</p:attrName>
                                        </p:attrNameLst>
                                      </p:cBhvr>
                                      <p:to>
                                        <p:strVal val="visible"/>
                                      </p:to>
                                    </p:set>
                                    <p:animEffect transition="in" filter="fade">
                                      <p:cBhvr>
                                        <p:cTn id="46" dur="800" decel="100000"/>
                                        <p:tgtEl>
                                          <p:spTgt spid="339085"/>
                                        </p:tgtEl>
                                      </p:cBhvr>
                                    </p:animEffect>
                                    <p:anim calcmode="lin" valueType="num">
                                      <p:cBhvr>
                                        <p:cTn id="47" dur="800" decel="100000" fill="hold"/>
                                        <p:tgtEl>
                                          <p:spTgt spid="339085"/>
                                        </p:tgtEl>
                                        <p:attrNameLst>
                                          <p:attrName>style.rotation</p:attrName>
                                        </p:attrNameLst>
                                      </p:cBhvr>
                                      <p:tavLst>
                                        <p:tav tm="0">
                                          <p:val>
                                            <p:fltVal val="-90"/>
                                          </p:val>
                                        </p:tav>
                                        <p:tav tm="100000">
                                          <p:val>
                                            <p:fltVal val="0"/>
                                          </p:val>
                                        </p:tav>
                                      </p:tavLst>
                                    </p:anim>
                                    <p:anim calcmode="lin" valueType="num">
                                      <p:cBhvr>
                                        <p:cTn id="48" dur="800" decel="100000" fill="hold"/>
                                        <p:tgtEl>
                                          <p:spTgt spid="339085"/>
                                        </p:tgtEl>
                                        <p:attrNameLst>
                                          <p:attrName>ppt_x</p:attrName>
                                        </p:attrNameLst>
                                      </p:cBhvr>
                                      <p:tavLst>
                                        <p:tav tm="0">
                                          <p:val>
                                            <p:strVal val="#ppt_x+0.4"/>
                                          </p:val>
                                        </p:tav>
                                        <p:tav tm="100000">
                                          <p:val>
                                            <p:strVal val="#ppt_x-0.05"/>
                                          </p:val>
                                        </p:tav>
                                      </p:tavLst>
                                    </p:anim>
                                    <p:anim calcmode="lin" valueType="num">
                                      <p:cBhvr>
                                        <p:cTn id="49" dur="800" decel="100000" fill="hold"/>
                                        <p:tgtEl>
                                          <p:spTgt spid="339085"/>
                                        </p:tgtEl>
                                        <p:attrNameLst>
                                          <p:attrName>ppt_y</p:attrName>
                                        </p:attrNameLst>
                                      </p:cBhvr>
                                      <p:tavLst>
                                        <p:tav tm="0">
                                          <p:val>
                                            <p:strVal val="#ppt_y-0.4"/>
                                          </p:val>
                                        </p:tav>
                                        <p:tav tm="100000">
                                          <p:val>
                                            <p:strVal val="#ppt_y+0.1"/>
                                          </p:val>
                                        </p:tav>
                                      </p:tavLst>
                                    </p:anim>
                                    <p:anim calcmode="lin" valueType="num">
                                      <p:cBhvr>
                                        <p:cTn id="50" dur="200" accel="100000" fill="hold">
                                          <p:stCondLst>
                                            <p:cond delay="800"/>
                                          </p:stCondLst>
                                        </p:cTn>
                                        <p:tgtEl>
                                          <p:spTgt spid="339085"/>
                                        </p:tgtEl>
                                        <p:attrNameLst>
                                          <p:attrName>ppt_x</p:attrName>
                                        </p:attrNameLst>
                                      </p:cBhvr>
                                      <p:tavLst>
                                        <p:tav tm="0">
                                          <p:val>
                                            <p:strVal val="#ppt_x-0.05"/>
                                          </p:val>
                                        </p:tav>
                                        <p:tav tm="100000">
                                          <p:val>
                                            <p:strVal val="#ppt_x"/>
                                          </p:val>
                                        </p:tav>
                                      </p:tavLst>
                                    </p:anim>
                                    <p:anim calcmode="lin" valueType="num">
                                      <p:cBhvr>
                                        <p:cTn id="51" dur="200" accel="100000" fill="hold">
                                          <p:stCondLst>
                                            <p:cond delay="800"/>
                                          </p:stCondLst>
                                        </p:cTn>
                                        <p:tgtEl>
                                          <p:spTgt spid="339085"/>
                                        </p:tgtEl>
                                        <p:attrNameLst>
                                          <p:attrName>ppt_y</p:attrName>
                                        </p:attrNameLst>
                                      </p:cBhvr>
                                      <p:tavLst>
                                        <p:tav tm="0">
                                          <p:val>
                                            <p:strVal val="#ppt_y+0.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grpId="0" nodeType="clickEffect">
                                  <p:stCondLst>
                                    <p:cond delay="0"/>
                                  </p:stCondLst>
                                  <p:iterate type="lt">
                                    <p:tmPct val="10000"/>
                                  </p:iterate>
                                  <p:childTnLst>
                                    <p:set>
                                      <p:cBhvr>
                                        <p:cTn id="55" dur="1" fill="hold">
                                          <p:stCondLst>
                                            <p:cond delay="0"/>
                                          </p:stCondLst>
                                        </p:cTn>
                                        <p:tgtEl>
                                          <p:spTgt spid="339086"/>
                                        </p:tgtEl>
                                        <p:attrNameLst>
                                          <p:attrName>style.visibility</p:attrName>
                                        </p:attrNameLst>
                                      </p:cBhvr>
                                      <p:to>
                                        <p:strVal val="visible"/>
                                      </p:to>
                                    </p:set>
                                    <p:anim by="(-#ppt_w*2)" calcmode="lin" valueType="num">
                                      <p:cBhvr rctx="PPT">
                                        <p:cTn id="56" dur="500" autoRev="1" fill="hold">
                                          <p:stCondLst>
                                            <p:cond delay="0"/>
                                          </p:stCondLst>
                                        </p:cTn>
                                        <p:tgtEl>
                                          <p:spTgt spid="339086"/>
                                        </p:tgtEl>
                                        <p:attrNameLst>
                                          <p:attrName>ppt_w</p:attrName>
                                        </p:attrNameLst>
                                      </p:cBhvr>
                                    </p:anim>
                                    <p:anim by="(#ppt_w*0.50)" calcmode="lin" valueType="num">
                                      <p:cBhvr>
                                        <p:cTn id="57" dur="500" decel="50000" autoRev="1" fill="hold">
                                          <p:stCondLst>
                                            <p:cond delay="0"/>
                                          </p:stCondLst>
                                        </p:cTn>
                                        <p:tgtEl>
                                          <p:spTgt spid="339086"/>
                                        </p:tgtEl>
                                        <p:attrNameLst>
                                          <p:attrName>ppt_x</p:attrName>
                                        </p:attrNameLst>
                                      </p:cBhvr>
                                    </p:anim>
                                    <p:anim from="(-#ppt_h/2)" to="(#ppt_y)" calcmode="lin" valueType="num">
                                      <p:cBhvr>
                                        <p:cTn id="58" dur="1000" fill="hold">
                                          <p:stCondLst>
                                            <p:cond delay="0"/>
                                          </p:stCondLst>
                                        </p:cTn>
                                        <p:tgtEl>
                                          <p:spTgt spid="339086"/>
                                        </p:tgtEl>
                                        <p:attrNameLst>
                                          <p:attrName>ppt_y</p:attrName>
                                        </p:attrNameLst>
                                      </p:cBhvr>
                                    </p:anim>
                                    <p:animRot by="21600000">
                                      <p:cBhvr>
                                        <p:cTn id="59" dur="1000" fill="hold">
                                          <p:stCondLst>
                                            <p:cond delay="0"/>
                                          </p:stCondLst>
                                        </p:cTn>
                                        <p:tgtEl>
                                          <p:spTgt spid="33908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081" grpId="0"/>
      <p:bldP spid="339082" grpId="0"/>
      <p:bldP spid="339084" grpId="0"/>
      <p:bldP spid="33908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p:txBody>
          <a:bodyPr/>
          <a:lstStyle/>
          <a:p>
            <a:pPr>
              <a:defRPr/>
            </a:pPr>
            <a:fld id="{9F074C65-E78A-480E-9ADA-1E00FF0D0095}" type="datetime1">
              <a:rPr lang="vi-VN"/>
              <a:pPr>
                <a:defRPr/>
              </a:pPr>
              <a:t>15/10/2018</a:t>
            </a:fld>
            <a:endParaRPr lang="en-US"/>
          </a:p>
        </p:txBody>
      </p:sp>
      <p:sp>
        <p:nvSpPr>
          <p:cNvPr id="339970" name="Text Box 2"/>
          <p:cNvSpPr txBox="1">
            <a:spLocks noChangeArrowheads="1"/>
          </p:cNvSpPr>
          <p:nvPr/>
        </p:nvSpPr>
        <p:spPr bwMode="auto">
          <a:xfrm>
            <a:off x="309563" y="203200"/>
            <a:ext cx="8583612" cy="2654300"/>
          </a:xfrm>
          <a:prstGeom prst="rect">
            <a:avLst/>
          </a:prstGeom>
          <a:noFill/>
          <a:ln w="9525" algn="ctr">
            <a:noFill/>
            <a:miter lim="800000"/>
            <a:headEnd/>
            <a:tailEnd/>
          </a:ln>
        </p:spPr>
        <p:txBody>
          <a:bodyPr>
            <a:spAutoFit/>
          </a:bodyPr>
          <a:lstStyle/>
          <a:p>
            <a:pPr marL="838200" indent="-838200" algn="just">
              <a:spcBef>
                <a:spcPct val="50000"/>
              </a:spcBef>
            </a:pPr>
            <a:r>
              <a:rPr lang="en-US" b="0">
                <a:solidFill>
                  <a:srgbClr val="0000FF"/>
                </a:solidFill>
              </a:rPr>
              <a:t>Để thực hiện người ta phân lực cắt làm ba thành phần P</a:t>
            </a:r>
            <a:r>
              <a:rPr lang="en-US" b="0" baseline="-25000">
                <a:solidFill>
                  <a:srgbClr val="0000FF"/>
                </a:solidFill>
              </a:rPr>
              <a:t>x, </a:t>
            </a:r>
            <a:r>
              <a:rPr lang="en-US" b="0">
                <a:solidFill>
                  <a:srgbClr val="0000FF"/>
                </a:solidFill>
              </a:rPr>
              <a:t>P</a:t>
            </a:r>
            <a:r>
              <a:rPr lang="en-US" b="0" baseline="-25000">
                <a:solidFill>
                  <a:srgbClr val="0000FF"/>
                </a:solidFill>
              </a:rPr>
              <a:t>y</a:t>
            </a:r>
            <a:r>
              <a:rPr lang="en-US" b="0">
                <a:solidFill>
                  <a:srgbClr val="0000FF"/>
                </a:solidFill>
              </a:rPr>
              <a:t>, P</a:t>
            </a:r>
            <a:r>
              <a:rPr lang="en-US" b="0" baseline="-25000">
                <a:solidFill>
                  <a:srgbClr val="0000FF"/>
                </a:solidFill>
              </a:rPr>
              <a:t>z</a:t>
            </a:r>
            <a:r>
              <a:rPr lang="en-US" b="0">
                <a:solidFill>
                  <a:srgbClr val="0000FF"/>
                </a:solidFill>
              </a:rPr>
              <a:t> rồi đo biến dạng của hệ thống theo ba phương x, y, z. Trong đó lực P</a:t>
            </a:r>
            <a:r>
              <a:rPr lang="en-US" b="0" baseline="-25000">
                <a:solidFill>
                  <a:srgbClr val="0000FF"/>
                </a:solidFill>
              </a:rPr>
              <a:t>y</a:t>
            </a:r>
            <a:r>
              <a:rPr lang="en-US" b="0">
                <a:solidFill>
                  <a:srgbClr val="0000FF"/>
                </a:solidFill>
              </a:rPr>
              <a:t> có ảnh hưởng lớn nhất. Qua thực nghiệm ta thấy P</a:t>
            </a:r>
            <a:r>
              <a:rPr lang="en-US" b="0" baseline="-25000">
                <a:solidFill>
                  <a:srgbClr val="0000FF"/>
                </a:solidFill>
              </a:rPr>
              <a:t>y</a:t>
            </a:r>
            <a:r>
              <a:rPr lang="en-US" b="0">
                <a:solidFill>
                  <a:srgbClr val="0000FF"/>
                </a:solidFill>
              </a:rPr>
              <a:t> và y tỉ lệ với nhau. Tỉ số P</a:t>
            </a:r>
            <a:r>
              <a:rPr lang="en-US" b="0" baseline="-25000">
                <a:solidFill>
                  <a:srgbClr val="0000FF"/>
                </a:solidFill>
              </a:rPr>
              <a:t>y</a:t>
            </a:r>
            <a:r>
              <a:rPr lang="en-US" b="0">
                <a:solidFill>
                  <a:srgbClr val="0000FF"/>
                </a:solidFill>
              </a:rPr>
              <a:t>/y được gọi là </a:t>
            </a:r>
            <a:r>
              <a:rPr lang="en-US"/>
              <a:t>độ cứng vững của hệ thống công nghệ </a:t>
            </a:r>
            <a:r>
              <a:rPr lang="en-US" b="0">
                <a:solidFill>
                  <a:srgbClr val="0000FF"/>
                </a:solidFill>
              </a:rPr>
              <a:t>và kí hiệu là J</a:t>
            </a:r>
            <a:r>
              <a:rPr lang="el-GR" b="0" baseline="-25000">
                <a:solidFill>
                  <a:srgbClr val="0000FF"/>
                </a:solidFill>
                <a:cs typeface="Times New Roman" pitchFamily="18" charset="0"/>
              </a:rPr>
              <a:t>Σ</a:t>
            </a:r>
            <a:endParaRPr lang="el-GR" b="0">
              <a:solidFill>
                <a:srgbClr val="0000FF"/>
              </a:solidFill>
              <a:cs typeface="Times New Roman" pitchFamily="18" charset="0"/>
            </a:endParaRPr>
          </a:p>
        </p:txBody>
      </p:sp>
      <p:graphicFrame>
        <p:nvGraphicFramePr>
          <p:cNvPr id="339971" name="Object 3"/>
          <p:cNvGraphicFramePr>
            <a:graphicFrameLocks noChangeAspect="1"/>
          </p:cNvGraphicFramePr>
          <p:nvPr/>
        </p:nvGraphicFramePr>
        <p:xfrm>
          <a:off x="3362325" y="2909888"/>
          <a:ext cx="2938463" cy="1103312"/>
        </p:xfrm>
        <a:graphic>
          <a:graphicData uri="http://schemas.openxmlformats.org/presentationml/2006/ole">
            <mc:AlternateContent xmlns:mc="http://schemas.openxmlformats.org/markup-compatibility/2006">
              <mc:Choice xmlns:v="urn:schemas-microsoft-com:vml" Requires="v">
                <p:oleObj spid="_x0000_s2063" name="Equation" r:id="rId3" imgW="1180588" imgH="444307" progId="Equation.3">
                  <p:embed/>
                </p:oleObj>
              </mc:Choice>
              <mc:Fallback>
                <p:oleObj name="Equation" r:id="rId3" imgW="1180588" imgH="444307" progId="Equation.3">
                  <p:embed/>
                  <p:pic>
                    <p:nvPicPr>
                      <p:cNvPr id="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2325" y="2909888"/>
                        <a:ext cx="2938463" cy="1103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39972" name="Text Box 4"/>
          <p:cNvSpPr txBox="1">
            <a:spLocks noChangeArrowheads="1"/>
          </p:cNvSpPr>
          <p:nvPr/>
        </p:nvSpPr>
        <p:spPr bwMode="auto">
          <a:xfrm>
            <a:off x="161925" y="4230688"/>
            <a:ext cx="8353425" cy="2227262"/>
          </a:xfrm>
          <a:prstGeom prst="rect">
            <a:avLst/>
          </a:prstGeom>
          <a:noFill/>
          <a:ln w="9525" algn="ctr">
            <a:noFill/>
            <a:miter lim="800000"/>
            <a:headEnd/>
            <a:tailEnd/>
          </a:ln>
        </p:spPr>
        <p:txBody>
          <a:bodyPr>
            <a:spAutoFit/>
          </a:bodyPr>
          <a:lstStyle/>
          <a:p>
            <a:pPr marL="838200" indent="-838200" algn="just">
              <a:spcBef>
                <a:spcPct val="50000"/>
              </a:spcBef>
            </a:pPr>
            <a:r>
              <a:rPr lang="en-US" b="0">
                <a:solidFill>
                  <a:srgbClr val="0000FF"/>
                </a:solidFill>
              </a:rPr>
              <a:t>Vậy độ cứng vững của hệ thống công nghệ là khả năng chống lại ngoại lực làm nó biến dạng. Nó được xác định bằng tỉ số giữa lực cắt và chuyển vị của dao so với chi tiết gia công theo hướng của lực tác dụng</a:t>
            </a:r>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39970"/>
                                        </p:tgtEl>
                                        <p:attrNameLst>
                                          <p:attrName>style.visibility</p:attrName>
                                        </p:attrNameLst>
                                      </p:cBhvr>
                                      <p:to>
                                        <p:strVal val="visible"/>
                                      </p:to>
                                    </p:set>
                                    <p:anim calcmode="discrete" valueType="clr">
                                      <p:cBhvr override="childStyle">
                                        <p:cTn id="7" dur="80"/>
                                        <p:tgtEl>
                                          <p:spTgt spid="33997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39970"/>
                                        </p:tgtEl>
                                        <p:attrNameLst>
                                          <p:attrName>fillcolor</p:attrName>
                                        </p:attrNameLst>
                                      </p:cBhvr>
                                      <p:tavLst>
                                        <p:tav tm="0">
                                          <p:val>
                                            <p:clrVal>
                                              <a:schemeClr val="accent2"/>
                                            </p:clrVal>
                                          </p:val>
                                        </p:tav>
                                        <p:tav tm="50000">
                                          <p:val>
                                            <p:clrVal>
                                              <a:schemeClr val="hlink"/>
                                            </p:clrVal>
                                          </p:val>
                                        </p:tav>
                                      </p:tavLst>
                                    </p:anim>
                                    <p:set>
                                      <p:cBhvr>
                                        <p:cTn id="9" dur="80"/>
                                        <p:tgtEl>
                                          <p:spTgt spid="33997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iterate type="lt">
                                    <p:tmPct val="5000"/>
                                  </p:iterate>
                                  <p:childTnLst>
                                    <p:set>
                                      <p:cBhvr>
                                        <p:cTn id="13" dur="1" fill="hold">
                                          <p:stCondLst>
                                            <p:cond delay="0"/>
                                          </p:stCondLst>
                                        </p:cTn>
                                        <p:tgtEl>
                                          <p:spTgt spid="339971"/>
                                        </p:tgtEl>
                                        <p:attrNameLst>
                                          <p:attrName>style.visibility</p:attrName>
                                        </p:attrNameLst>
                                      </p:cBhvr>
                                      <p:to>
                                        <p:strVal val="visible"/>
                                      </p:to>
                                    </p:set>
                                    <p:anim calcmode="lin" valueType="num">
                                      <p:cBhvr>
                                        <p:cTn id="14" dur="1000" fill="hold"/>
                                        <p:tgtEl>
                                          <p:spTgt spid="339971"/>
                                        </p:tgtEl>
                                        <p:attrNameLst>
                                          <p:attrName>ppt_w</p:attrName>
                                        </p:attrNameLst>
                                      </p:cBhvr>
                                      <p:tavLst>
                                        <p:tav tm="0">
                                          <p:val>
                                            <p:fltVal val="0"/>
                                          </p:val>
                                        </p:tav>
                                        <p:tav tm="100000">
                                          <p:val>
                                            <p:strVal val="#ppt_w"/>
                                          </p:val>
                                        </p:tav>
                                      </p:tavLst>
                                    </p:anim>
                                    <p:anim calcmode="lin" valueType="num">
                                      <p:cBhvr>
                                        <p:cTn id="15" dur="1000" fill="hold"/>
                                        <p:tgtEl>
                                          <p:spTgt spid="339971"/>
                                        </p:tgtEl>
                                        <p:attrNameLst>
                                          <p:attrName>ppt_h</p:attrName>
                                        </p:attrNameLst>
                                      </p:cBhvr>
                                      <p:tavLst>
                                        <p:tav tm="0">
                                          <p:val>
                                            <p:fltVal val="0"/>
                                          </p:val>
                                        </p:tav>
                                        <p:tav tm="100000">
                                          <p:val>
                                            <p:strVal val="#ppt_h"/>
                                          </p:val>
                                        </p:tav>
                                      </p:tavLst>
                                    </p:anim>
                                    <p:anim calcmode="lin" valueType="num">
                                      <p:cBhvr>
                                        <p:cTn id="16" dur="1000" fill="hold"/>
                                        <p:tgtEl>
                                          <p:spTgt spid="339971"/>
                                        </p:tgtEl>
                                        <p:attrNameLst>
                                          <p:attrName>style.rotation</p:attrName>
                                        </p:attrNameLst>
                                      </p:cBhvr>
                                      <p:tavLst>
                                        <p:tav tm="0">
                                          <p:val>
                                            <p:fltVal val="90"/>
                                          </p:val>
                                        </p:tav>
                                        <p:tav tm="100000">
                                          <p:val>
                                            <p:fltVal val="0"/>
                                          </p:val>
                                        </p:tav>
                                      </p:tavLst>
                                    </p:anim>
                                    <p:animEffect transition="in" filter="fade">
                                      <p:cBhvr>
                                        <p:cTn id="17" dur="1000"/>
                                        <p:tgtEl>
                                          <p:spTgt spid="339971"/>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339972"/>
                                        </p:tgtEl>
                                        <p:attrNameLst>
                                          <p:attrName>style.visibility</p:attrName>
                                        </p:attrNameLst>
                                      </p:cBhvr>
                                      <p:to>
                                        <p:strVal val="visible"/>
                                      </p:to>
                                    </p:set>
                                    <p:anim by="(-#ppt_w*2)" calcmode="lin" valueType="num">
                                      <p:cBhvr rctx="PPT">
                                        <p:cTn id="22" dur="500" autoRev="1" fill="hold">
                                          <p:stCondLst>
                                            <p:cond delay="0"/>
                                          </p:stCondLst>
                                        </p:cTn>
                                        <p:tgtEl>
                                          <p:spTgt spid="339972"/>
                                        </p:tgtEl>
                                        <p:attrNameLst>
                                          <p:attrName>ppt_w</p:attrName>
                                        </p:attrNameLst>
                                      </p:cBhvr>
                                    </p:anim>
                                    <p:anim by="(#ppt_w*0.50)" calcmode="lin" valueType="num">
                                      <p:cBhvr>
                                        <p:cTn id="23" dur="500" decel="50000" autoRev="1" fill="hold">
                                          <p:stCondLst>
                                            <p:cond delay="0"/>
                                          </p:stCondLst>
                                        </p:cTn>
                                        <p:tgtEl>
                                          <p:spTgt spid="339972"/>
                                        </p:tgtEl>
                                        <p:attrNameLst>
                                          <p:attrName>ppt_x</p:attrName>
                                        </p:attrNameLst>
                                      </p:cBhvr>
                                    </p:anim>
                                    <p:anim from="(-#ppt_h/2)" to="(#ppt_y)" calcmode="lin" valueType="num">
                                      <p:cBhvr>
                                        <p:cTn id="24" dur="1000" fill="hold">
                                          <p:stCondLst>
                                            <p:cond delay="0"/>
                                          </p:stCondLst>
                                        </p:cTn>
                                        <p:tgtEl>
                                          <p:spTgt spid="339972"/>
                                        </p:tgtEl>
                                        <p:attrNameLst>
                                          <p:attrName>ppt_y</p:attrName>
                                        </p:attrNameLst>
                                      </p:cBhvr>
                                    </p:anim>
                                    <p:animRot by="21600000">
                                      <p:cBhvr>
                                        <p:cTn id="25" dur="1000" fill="hold">
                                          <p:stCondLst>
                                            <p:cond delay="0"/>
                                          </p:stCondLst>
                                        </p:cTn>
                                        <p:tgtEl>
                                          <p:spTgt spid="33997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970" grpId="0"/>
      <p:bldP spid="33997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Date Placeholder 1"/>
          <p:cNvSpPr>
            <a:spLocks noGrp="1"/>
          </p:cNvSpPr>
          <p:nvPr>
            <p:ph type="dt" sz="half" idx="10"/>
          </p:nvPr>
        </p:nvSpPr>
        <p:spPr/>
        <p:txBody>
          <a:bodyPr/>
          <a:lstStyle/>
          <a:p>
            <a:pPr>
              <a:defRPr/>
            </a:pPr>
            <a:fld id="{5B64A3C6-9BDC-4F62-B9D9-59C7930A51AA}" type="datetime1">
              <a:rPr lang="vi-VN"/>
              <a:pPr>
                <a:defRPr/>
              </a:pPr>
              <a:t>15/10/2018</a:t>
            </a:fld>
            <a:endParaRPr lang="en-US"/>
          </a:p>
        </p:txBody>
      </p:sp>
      <p:sp>
        <p:nvSpPr>
          <p:cNvPr id="340994" name="Text Box 2"/>
          <p:cNvSpPr txBox="1">
            <a:spLocks noChangeArrowheads="1"/>
          </p:cNvSpPr>
          <p:nvPr/>
        </p:nvSpPr>
        <p:spPr bwMode="auto">
          <a:xfrm>
            <a:off x="-571500" y="57150"/>
            <a:ext cx="9429750" cy="1373188"/>
          </a:xfrm>
          <a:prstGeom prst="rect">
            <a:avLst/>
          </a:prstGeom>
          <a:noFill/>
          <a:ln w="9525" algn="ctr">
            <a:noFill/>
            <a:miter lim="800000"/>
            <a:headEnd/>
            <a:tailEnd/>
          </a:ln>
        </p:spPr>
        <p:txBody>
          <a:bodyPr wrap="square">
            <a:spAutoFit/>
          </a:bodyPr>
          <a:lstStyle/>
          <a:p>
            <a:pPr marL="838200" indent="-838200" algn="just">
              <a:spcBef>
                <a:spcPct val="50000"/>
              </a:spcBef>
            </a:pPr>
            <a:r>
              <a:rPr lang="en-US" b="0">
                <a:solidFill>
                  <a:srgbClr val="0000FF"/>
                </a:solidFill>
              </a:rPr>
              <a:t>         Chuyển vị y của dao đối với chi tiết gia công là tổng hợp các chuyển vị của các chi tiết chịu lực trong hệ thống công nghệ. Do đó:</a:t>
            </a:r>
          </a:p>
        </p:txBody>
      </p:sp>
      <p:graphicFrame>
        <p:nvGraphicFramePr>
          <p:cNvPr id="340995" name="Object 3"/>
          <p:cNvGraphicFramePr>
            <a:graphicFrameLocks noChangeAspect="1"/>
          </p:cNvGraphicFramePr>
          <p:nvPr/>
        </p:nvGraphicFramePr>
        <p:xfrm>
          <a:off x="885825" y="1239838"/>
          <a:ext cx="7113588" cy="1228725"/>
        </p:xfrm>
        <a:graphic>
          <a:graphicData uri="http://schemas.openxmlformats.org/presentationml/2006/ole">
            <mc:AlternateContent xmlns:mc="http://schemas.openxmlformats.org/markup-compatibility/2006">
              <mc:Choice xmlns:v="urn:schemas-microsoft-com:vml" Requires="v">
                <p:oleObj spid="_x0000_s3139" name="Equation" r:id="rId3" imgW="2501900" imgH="431800" progId="Equation.3">
                  <p:embed/>
                </p:oleObj>
              </mc:Choice>
              <mc:Fallback>
                <p:oleObj name="Equation" r:id="rId3" imgW="2501900" imgH="431800" progId="Equation.3">
                  <p:embed/>
                  <p:pic>
                    <p:nvPicPr>
                      <p:cNvPr id="0" name="Picture 4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825" y="1239838"/>
                        <a:ext cx="7113588" cy="1228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40997" name="Text Box 5"/>
          <p:cNvSpPr txBox="1">
            <a:spLocks noChangeArrowheads="1"/>
          </p:cNvSpPr>
          <p:nvPr/>
        </p:nvSpPr>
        <p:spPr bwMode="auto">
          <a:xfrm>
            <a:off x="347663" y="2347913"/>
            <a:ext cx="3859212" cy="519112"/>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Nếu thay:</a:t>
            </a:r>
          </a:p>
        </p:txBody>
      </p:sp>
      <p:graphicFrame>
        <p:nvGraphicFramePr>
          <p:cNvPr id="340998" name="Object 6"/>
          <p:cNvGraphicFramePr>
            <a:graphicFrameLocks noChangeAspect="1"/>
          </p:cNvGraphicFramePr>
          <p:nvPr/>
        </p:nvGraphicFramePr>
        <p:xfrm>
          <a:off x="2266950" y="2162175"/>
          <a:ext cx="1036638" cy="957263"/>
        </p:xfrm>
        <a:graphic>
          <a:graphicData uri="http://schemas.openxmlformats.org/presentationml/2006/ole">
            <mc:AlternateContent xmlns:mc="http://schemas.openxmlformats.org/markup-compatibility/2006">
              <mc:Choice xmlns:v="urn:schemas-microsoft-com:vml" Requires="v">
                <p:oleObj spid="_x0000_s3140" name="Equation" r:id="rId5" imgW="495085" imgH="457002" progId="Equation.3">
                  <p:embed/>
                </p:oleObj>
              </mc:Choice>
              <mc:Fallback>
                <p:oleObj name="Equation" r:id="rId5" imgW="495085" imgH="457002" progId="Equation.3">
                  <p:embed/>
                  <p:pic>
                    <p:nvPicPr>
                      <p:cNvPr id="0" name="Picture 4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6950" y="2162175"/>
                        <a:ext cx="1036638" cy="957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40999" name="Text Box 7"/>
          <p:cNvSpPr txBox="1">
            <a:spLocks noChangeArrowheads="1"/>
          </p:cNvSpPr>
          <p:nvPr/>
        </p:nvSpPr>
        <p:spPr bwMode="auto">
          <a:xfrm>
            <a:off x="3535363" y="2335213"/>
            <a:ext cx="3686175" cy="519112"/>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Ta được:</a:t>
            </a:r>
          </a:p>
        </p:txBody>
      </p:sp>
      <p:graphicFrame>
        <p:nvGraphicFramePr>
          <p:cNvPr id="341000" name="Object 8"/>
          <p:cNvGraphicFramePr>
            <a:graphicFrameLocks noChangeAspect="1"/>
          </p:cNvGraphicFramePr>
          <p:nvPr/>
        </p:nvGraphicFramePr>
        <p:xfrm>
          <a:off x="885825" y="2968625"/>
          <a:ext cx="3455988" cy="1111250"/>
        </p:xfrm>
        <a:graphic>
          <a:graphicData uri="http://schemas.openxmlformats.org/presentationml/2006/ole">
            <mc:AlternateContent xmlns:mc="http://schemas.openxmlformats.org/markup-compatibility/2006">
              <mc:Choice xmlns:v="urn:schemas-microsoft-com:vml" Requires="v">
                <p:oleObj spid="_x0000_s3141" name="Equation" r:id="rId7" imgW="1422400" imgH="457200" progId="Equation.3">
                  <p:embed/>
                </p:oleObj>
              </mc:Choice>
              <mc:Fallback>
                <p:oleObj name="Equation" r:id="rId7" imgW="1422400" imgH="457200" progId="Equation.3">
                  <p:embed/>
                  <p:pic>
                    <p:nvPicPr>
                      <p:cNvPr id="0" name="Picture 4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825" y="2968625"/>
                        <a:ext cx="3455988" cy="1111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41001" name="Text Box 9"/>
          <p:cNvSpPr txBox="1">
            <a:spLocks noChangeArrowheads="1"/>
          </p:cNvSpPr>
          <p:nvPr/>
        </p:nvSpPr>
        <p:spPr bwMode="auto">
          <a:xfrm>
            <a:off x="4398963" y="3198813"/>
            <a:ext cx="806450" cy="519112"/>
          </a:xfrm>
          <a:prstGeom prst="rect">
            <a:avLst/>
          </a:prstGeom>
          <a:noFill/>
          <a:ln w="9525" algn="ctr">
            <a:noFill/>
            <a:miter lim="800000"/>
            <a:headEnd/>
            <a:tailEnd/>
          </a:ln>
        </p:spPr>
        <p:txBody>
          <a:bodyPr>
            <a:spAutoFit/>
          </a:bodyPr>
          <a:lstStyle/>
          <a:p>
            <a:pPr marL="838200" indent="-838200" algn="ctr">
              <a:spcBef>
                <a:spcPct val="50000"/>
              </a:spcBef>
            </a:pPr>
            <a:r>
              <a:rPr lang="en-US">
                <a:solidFill>
                  <a:srgbClr val="0000FF"/>
                </a:solidFill>
              </a:rPr>
              <a:t>hay</a:t>
            </a:r>
          </a:p>
        </p:txBody>
      </p:sp>
      <p:graphicFrame>
        <p:nvGraphicFramePr>
          <p:cNvPr id="341002" name="Object 10"/>
          <p:cNvGraphicFramePr>
            <a:graphicFrameLocks noChangeAspect="1"/>
          </p:cNvGraphicFramePr>
          <p:nvPr/>
        </p:nvGraphicFramePr>
        <p:xfrm>
          <a:off x="5494338" y="2968625"/>
          <a:ext cx="3052762" cy="989013"/>
        </p:xfrm>
        <a:graphic>
          <a:graphicData uri="http://schemas.openxmlformats.org/presentationml/2006/ole">
            <mc:AlternateContent xmlns:mc="http://schemas.openxmlformats.org/markup-compatibility/2006">
              <mc:Choice xmlns:v="urn:schemas-microsoft-com:vml" Requires="v">
                <p:oleObj spid="_x0000_s3142" name="Equation" r:id="rId9" imgW="1333500" imgH="431800" progId="Equation.3">
                  <p:embed/>
                </p:oleObj>
              </mc:Choice>
              <mc:Fallback>
                <p:oleObj name="Equation" r:id="rId9" imgW="1333500" imgH="431800" progId="Equation.3">
                  <p:embed/>
                  <p:pic>
                    <p:nvPicPr>
                      <p:cNvPr id="0" name="Picture 4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94338" y="2968625"/>
                        <a:ext cx="3052762" cy="9890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41003" name="Text Box 11"/>
          <p:cNvSpPr txBox="1">
            <a:spLocks noChangeArrowheads="1"/>
          </p:cNvSpPr>
          <p:nvPr/>
        </p:nvSpPr>
        <p:spPr bwMode="auto">
          <a:xfrm>
            <a:off x="539750" y="4195763"/>
            <a:ext cx="806450" cy="519112"/>
          </a:xfrm>
          <a:prstGeom prst="rect">
            <a:avLst/>
          </a:prstGeom>
          <a:noFill/>
          <a:ln w="9525" algn="ctr">
            <a:noFill/>
            <a:miter lim="800000"/>
            <a:headEnd/>
            <a:tailEnd/>
          </a:ln>
        </p:spPr>
        <p:txBody>
          <a:bodyPr>
            <a:spAutoFit/>
          </a:bodyPr>
          <a:lstStyle/>
          <a:p>
            <a:pPr marL="838200" indent="-838200" algn="ctr">
              <a:spcBef>
                <a:spcPct val="50000"/>
              </a:spcBef>
            </a:pPr>
            <a:r>
              <a:rPr lang="en-US">
                <a:solidFill>
                  <a:srgbClr val="0000FF"/>
                </a:solidFill>
              </a:rPr>
              <a:t>Đặt</a:t>
            </a:r>
          </a:p>
        </p:txBody>
      </p:sp>
      <p:graphicFrame>
        <p:nvGraphicFramePr>
          <p:cNvPr id="341005" name="Object 13"/>
          <p:cNvGraphicFramePr>
            <a:graphicFrameLocks noChangeAspect="1"/>
          </p:cNvGraphicFramePr>
          <p:nvPr/>
        </p:nvGraphicFramePr>
        <p:xfrm>
          <a:off x="1408113" y="3921125"/>
          <a:ext cx="7059612" cy="1098550"/>
        </p:xfrm>
        <a:graphic>
          <a:graphicData uri="http://schemas.openxmlformats.org/presentationml/2006/ole">
            <mc:AlternateContent xmlns:mc="http://schemas.openxmlformats.org/markup-compatibility/2006">
              <mc:Choice xmlns:v="urn:schemas-microsoft-com:vml" Requires="v">
                <p:oleObj spid="_x0000_s3143" name="Equation" r:id="rId11" imgW="2895600" imgH="431800" progId="Equation.3">
                  <p:embed/>
                </p:oleObj>
              </mc:Choice>
              <mc:Fallback>
                <p:oleObj name="Equation" r:id="rId11" imgW="2895600" imgH="431800" progId="Equation.3">
                  <p:embed/>
                  <p:pic>
                    <p:nvPicPr>
                      <p:cNvPr id="0" name="Picture 4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08113" y="3921125"/>
                        <a:ext cx="7059612" cy="1098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41006" name="Text Box 14"/>
          <p:cNvSpPr txBox="1">
            <a:spLocks noChangeArrowheads="1"/>
          </p:cNvSpPr>
          <p:nvPr/>
        </p:nvSpPr>
        <p:spPr bwMode="auto">
          <a:xfrm>
            <a:off x="250825" y="5043488"/>
            <a:ext cx="8893175" cy="1373187"/>
          </a:xfrm>
          <a:prstGeom prst="rect">
            <a:avLst/>
          </a:prstGeom>
          <a:noFill/>
          <a:ln w="9525" algn="ctr">
            <a:noFill/>
            <a:miter lim="800000"/>
            <a:headEnd/>
            <a:tailEnd/>
          </a:ln>
        </p:spPr>
        <p:txBody>
          <a:bodyPr>
            <a:spAutoFit/>
          </a:bodyPr>
          <a:lstStyle/>
          <a:p>
            <a:pPr marL="838200" indent="-838200">
              <a:spcBef>
                <a:spcPct val="50000"/>
              </a:spcBef>
            </a:pPr>
            <a:r>
              <a:rPr lang="en-US" i="1"/>
              <a:t>Độ mềm dẽo </a:t>
            </a:r>
            <a:r>
              <a:rPr lang="en-US" i="1">
                <a:solidFill>
                  <a:srgbClr val="0000FF"/>
                </a:solidFill>
              </a:rPr>
              <a:t>(</a:t>
            </a:r>
            <a:r>
              <a:rPr lang="el-GR" i="1">
                <a:solidFill>
                  <a:srgbClr val="0000FF"/>
                </a:solidFill>
                <a:cs typeface="Times New Roman" pitchFamily="18" charset="0"/>
              </a:rPr>
              <a:t>ω</a:t>
            </a:r>
            <a:r>
              <a:rPr lang="en-US" i="1">
                <a:solidFill>
                  <a:srgbClr val="0000FF"/>
                </a:solidFill>
                <a:cs typeface="Times New Roman" pitchFamily="18" charset="0"/>
              </a:rPr>
              <a:t>)</a:t>
            </a:r>
            <a:r>
              <a:rPr lang="en-US" i="1">
                <a:solidFill>
                  <a:srgbClr val="0000FF"/>
                </a:solidFill>
              </a:rPr>
              <a:t> của hệ thống công nghệ là khả năng biến dạng đàn hồi của hệ thống công nghệ dưới tác dụng của ngoại lực.</a:t>
            </a:r>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40994"/>
                                        </p:tgtEl>
                                        <p:attrNameLst>
                                          <p:attrName>style.visibility</p:attrName>
                                        </p:attrNameLst>
                                      </p:cBhvr>
                                      <p:to>
                                        <p:strVal val="visible"/>
                                      </p:to>
                                    </p:set>
                                    <p:anim by="(-#ppt_w*2)" calcmode="lin" valueType="num">
                                      <p:cBhvr rctx="PPT">
                                        <p:cTn id="7" dur="500" autoRev="1" fill="hold">
                                          <p:stCondLst>
                                            <p:cond delay="0"/>
                                          </p:stCondLst>
                                        </p:cTn>
                                        <p:tgtEl>
                                          <p:spTgt spid="340994"/>
                                        </p:tgtEl>
                                        <p:attrNameLst>
                                          <p:attrName>ppt_w</p:attrName>
                                        </p:attrNameLst>
                                      </p:cBhvr>
                                    </p:anim>
                                    <p:anim by="(#ppt_w*0.50)" calcmode="lin" valueType="num">
                                      <p:cBhvr>
                                        <p:cTn id="8" dur="500" decel="50000" autoRev="1" fill="hold">
                                          <p:stCondLst>
                                            <p:cond delay="0"/>
                                          </p:stCondLst>
                                        </p:cTn>
                                        <p:tgtEl>
                                          <p:spTgt spid="340994"/>
                                        </p:tgtEl>
                                        <p:attrNameLst>
                                          <p:attrName>ppt_x</p:attrName>
                                        </p:attrNameLst>
                                      </p:cBhvr>
                                    </p:anim>
                                    <p:anim from="(-#ppt_h/2)" to="(#ppt_y)" calcmode="lin" valueType="num">
                                      <p:cBhvr>
                                        <p:cTn id="9" dur="1000" fill="hold">
                                          <p:stCondLst>
                                            <p:cond delay="0"/>
                                          </p:stCondLst>
                                        </p:cTn>
                                        <p:tgtEl>
                                          <p:spTgt spid="340994"/>
                                        </p:tgtEl>
                                        <p:attrNameLst>
                                          <p:attrName>ppt_y</p:attrName>
                                        </p:attrNameLst>
                                      </p:cBhvr>
                                    </p:anim>
                                    <p:animRot by="21600000">
                                      <p:cBhvr>
                                        <p:cTn id="10" dur="1000" fill="hold">
                                          <p:stCondLst>
                                            <p:cond delay="0"/>
                                          </p:stCondLst>
                                        </p:cTn>
                                        <p:tgtEl>
                                          <p:spTgt spid="34099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340995"/>
                                        </p:tgtEl>
                                        <p:attrNameLst>
                                          <p:attrName>style.visibility</p:attrName>
                                        </p:attrNameLst>
                                      </p:cBhvr>
                                      <p:to>
                                        <p:strVal val="visible"/>
                                      </p:to>
                                    </p:set>
                                    <p:anim calcmode="lin" valueType="num">
                                      <p:cBhvr>
                                        <p:cTn id="15" dur="1000" fill="hold"/>
                                        <p:tgtEl>
                                          <p:spTgt spid="340995"/>
                                        </p:tgtEl>
                                        <p:attrNameLst>
                                          <p:attrName>ppt_w</p:attrName>
                                        </p:attrNameLst>
                                      </p:cBhvr>
                                      <p:tavLst>
                                        <p:tav tm="0">
                                          <p:val>
                                            <p:fltVal val="0"/>
                                          </p:val>
                                        </p:tav>
                                        <p:tav tm="100000">
                                          <p:val>
                                            <p:strVal val="#ppt_w"/>
                                          </p:val>
                                        </p:tav>
                                      </p:tavLst>
                                    </p:anim>
                                    <p:anim calcmode="lin" valueType="num">
                                      <p:cBhvr>
                                        <p:cTn id="16" dur="1000" fill="hold"/>
                                        <p:tgtEl>
                                          <p:spTgt spid="340995"/>
                                        </p:tgtEl>
                                        <p:attrNameLst>
                                          <p:attrName>ppt_h</p:attrName>
                                        </p:attrNameLst>
                                      </p:cBhvr>
                                      <p:tavLst>
                                        <p:tav tm="0">
                                          <p:val>
                                            <p:fltVal val="0"/>
                                          </p:val>
                                        </p:tav>
                                        <p:tav tm="100000">
                                          <p:val>
                                            <p:strVal val="#ppt_h"/>
                                          </p:val>
                                        </p:tav>
                                      </p:tavLst>
                                    </p:anim>
                                    <p:anim calcmode="lin" valueType="num">
                                      <p:cBhvr>
                                        <p:cTn id="17" dur="1000" fill="hold"/>
                                        <p:tgtEl>
                                          <p:spTgt spid="340995"/>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4099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iterate type="lt">
                                    <p:tmPct val="5000"/>
                                  </p:iterate>
                                  <p:childTnLst>
                                    <p:set>
                                      <p:cBhvr>
                                        <p:cTn id="22" dur="1" fill="hold">
                                          <p:stCondLst>
                                            <p:cond delay="0"/>
                                          </p:stCondLst>
                                        </p:cTn>
                                        <p:tgtEl>
                                          <p:spTgt spid="340997"/>
                                        </p:tgtEl>
                                        <p:attrNameLst>
                                          <p:attrName>style.visibility</p:attrName>
                                        </p:attrNameLst>
                                      </p:cBhvr>
                                      <p:to>
                                        <p:strVal val="visible"/>
                                      </p:to>
                                    </p:set>
                                    <p:anim calcmode="lin" valueType="num">
                                      <p:cBhvr>
                                        <p:cTn id="23" dur="1000" fill="hold"/>
                                        <p:tgtEl>
                                          <p:spTgt spid="340997"/>
                                        </p:tgtEl>
                                        <p:attrNameLst>
                                          <p:attrName>ppt_w</p:attrName>
                                        </p:attrNameLst>
                                      </p:cBhvr>
                                      <p:tavLst>
                                        <p:tav tm="0">
                                          <p:val>
                                            <p:fltVal val="0"/>
                                          </p:val>
                                        </p:tav>
                                        <p:tav tm="100000">
                                          <p:val>
                                            <p:strVal val="#ppt_w"/>
                                          </p:val>
                                        </p:tav>
                                      </p:tavLst>
                                    </p:anim>
                                    <p:anim calcmode="lin" valueType="num">
                                      <p:cBhvr>
                                        <p:cTn id="24" dur="1000" fill="hold"/>
                                        <p:tgtEl>
                                          <p:spTgt spid="340997"/>
                                        </p:tgtEl>
                                        <p:attrNameLst>
                                          <p:attrName>ppt_h</p:attrName>
                                        </p:attrNameLst>
                                      </p:cBhvr>
                                      <p:tavLst>
                                        <p:tav tm="0">
                                          <p:val>
                                            <p:fltVal val="0"/>
                                          </p:val>
                                        </p:tav>
                                        <p:tav tm="100000">
                                          <p:val>
                                            <p:strVal val="#ppt_h"/>
                                          </p:val>
                                        </p:tav>
                                      </p:tavLst>
                                    </p:anim>
                                    <p:anim calcmode="lin" valueType="num">
                                      <p:cBhvr>
                                        <p:cTn id="25" dur="1000" fill="hold"/>
                                        <p:tgtEl>
                                          <p:spTgt spid="340997"/>
                                        </p:tgtEl>
                                        <p:attrNameLst>
                                          <p:attrName>style.rotation</p:attrName>
                                        </p:attrNameLst>
                                      </p:cBhvr>
                                      <p:tavLst>
                                        <p:tav tm="0">
                                          <p:val>
                                            <p:fltVal val="90"/>
                                          </p:val>
                                        </p:tav>
                                        <p:tav tm="100000">
                                          <p:val>
                                            <p:fltVal val="0"/>
                                          </p:val>
                                        </p:tav>
                                      </p:tavLst>
                                    </p:anim>
                                    <p:animEffect transition="in" filter="fade">
                                      <p:cBhvr>
                                        <p:cTn id="26" dur="1000"/>
                                        <p:tgtEl>
                                          <p:spTgt spid="340997"/>
                                        </p:tgtEl>
                                      </p:cBhvr>
                                    </p:animEffect>
                                  </p:childTnLst>
                                </p:cTn>
                              </p:par>
                            </p:childTnLst>
                          </p:cTn>
                        </p:par>
                      </p:childTnLst>
                    </p:cTn>
                  </p:par>
                  <p:par>
                    <p:cTn id="27" fill="hold">
                      <p:stCondLst>
                        <p:cond delay="indefinite"/>
                      </p:stCondLst>
                      <p:childTnLst>
                        <p:par>
                          <p:cTn id="28" fill="hold">
                            <p:stCondLst>
                              <p:cond delay="0"/>
                            </p:stCondLst>
                            <p:childTnLst>
                              <p:par>
                                <p:cTn id="29" presetID="29" presetClass="entr" presetSubtype="0" fill="hold" nodeType="clickEffect">
                                  <p:stCondLst>
                                    <p:cond delay="0"/>
                                  </p:stCondLst>
                                  <p:childTnLst>
                                    <p:set>
                                      <p:cBhvr>
                                        <p:cTn id="30" dur="1" fill="hold">
                                          <p:stCondLst>
                                            <p:cond delay="0"/>
                                          </p:stCondLst>
                                        </p:cTn>
                                        <p:tgtEl>
                                          <p:spTgt spid="340998"/>
                                        </p:tgtEl>
                                        <p:attrNameLst>
                                          <p:attrName>style.visibility</p:attrName>
                                        </p:attrNameLst>
                                      </p:cBhvr>
                                      <p:to>
                                        <p:strVal val="visible"/>
                                      </p:to>
                                    </p:set>
                                    <p:anim calcmode="lin" valueType="num">
                                      <p:cBhvr>
                                        <p:cTn id="31" dur="1000" fill="hold"/>
                                        <p:tgtEl>
                                          <p:spTgt spid="340998"/>
                                        </p:tgtEl>
                                        <p:attrNameLst>
                                          <p:attrName>ppt_x</p:attrName>
                                        </p:attrNameLst>
                                      </p:cBhvr>
                                      <p:tavLst>
                                        <p:tav tm="0">
                                          <p:val>
                                            <p:strVal val="#ppt_x-.2"/>
                                          </p:val>
                                        </p:tav>
                                        <p:tav tm="100000">
                                          <p:val>
                                            <p:strVal val="#ppt_x"/>
                                          </p:val>
                                        </p:tav>
                                      </p:tavLst>
                                    </p:anim>
                                    <p:anim calcmode="lin" valueType="num">
                                      <p:cBhvr>
                                        <p:cTn id="32" dur="1000" fill="hold"/>
                                        <p:tgtEl>
                                          <p:spTgt spid="340998"/>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40998"/>
                                        </p:tgtEl>
                                      </p:cBhvr>
                                    </p:animEffect>
                                  </p:childTnLst>
                                </p:cTn>
                              </p:par>
                            </p:childTnLst>
                          </p:cTn>
                        </p:par>
                      </p:childTnLst>
                    </p:cTn>
                  </p:par>
                  <p:par>
                    <p:cTn id="34" fill="hold">
                      <p:stCondLst>
                        <p:cond delay="indefinite"/>
                      </p:stCondLst>
                      <p:childTnLst>
                        <p:par>
                          <p:cTn id="35" fill="hold">
                            <p:stCondLst>
                              <p:cond delay="0"/>
                            </p:stCondLst>
                            <p:childTnLst>
                              <p:par>
                                <p:cTn id="36" presetID="41" presetClass="entr" presetSubtype="0" fill="hold" grpId="0" nodeType="clickEffect">
                                  <p:stCondLst>
                                    <p:cond delay="0"/>
                                  </p:stCondLst>
                                  <p:iterate type="lt">
                                    <p:tmPct val="10000"/>
                                  </p:iterate>
                                  <p:childTnLst>
                                    <p:set>
                                      <p:cBhvr>
                                        <p:cTn id="37" dur="1" fill="hold">
                                          <p:stCondLst>
                                            <p:cond delay="0"/>
                                          </p:stCondLst>
                                        </p:cTn>
                                        <p:tgtEl>
                                          <p:spTgt spid="340999"/>
                                        </p:tgtEl>
                                        <p:attrNameLst>
                                          <p:attrName>style.visibility</p:attrName>
                                        </p:attrNameLst>
                                      </p:cBhvr>
                                      <p:to>
                                        <p:strVal val="visible"/>
                                      </p:to>
                                    </p:set>
                                    <p:anim calcmode="lin" valueType="num">
                                      <p:cBhvr>
                                        <p:cTn id="38" dur="500" fill="hold"/>
                                        <p:tgtEl>
                                          <p:spTgt spid="340999"/>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340999"/>
                                        </p:tgtEl>
                                        <p:attrNameLst>
                                          <p:attrName>ppt_y</p:attrName>
                                        </p:attrNameLst>
                                      </p:cBhvr>
                                      <p:tavLst>
                                        <p:tav tm="0">
                                          <p:val>
                                            <p:strVal val="#ppt_y"/>
                                          </p:val>
                                        </p:tav>
                                        <p:tav tm="100000">
                                          <p:val>
                                            <p:strVal val="#ppt_y"/>
                                          </p:val>
                                        </p:tav>
                                      </p:tavLst>
                                    </p:anim>
                                    <p:anim calcmode="lin" valueType="num">
                                      <p:cBhvr>
                                        <p:cTn id="40" dur="500" fill="hold"/>
                                        <p:tgtEl>
                                          <p:spTgt spid="340999"/>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340999"/>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340999"/>
                                        </p:tgtEl>
                                      </p:cBhvr>
                                    </p:animEffect>
                                  </p:childTnLst>
                                </p:cTn>
                              </p:par>
                            </p:childTnLst>
                          </p:cTn>
                        </p:par>
                      </p:childTnLst>
                    </p:cTn>
                  </p:par>
                  <p:par>
                    <p:cTn id="43" fill="hold">
                      <p:stCondLst>
                        <p:cond delay="indefinite"/>
                      </p:stCondLst>
                      <p:childTnLst>
                        <p:par>
                          <p:cTn id="44" fill="hold">
                            <p:stCondLst>
                              <p:cond delay="0"/>
                            </p:stCondLst>
                            <p:childTnLst>
                              <p:par>
                                <p:cTn id="45" presetID="34" presetClass="entr" presetSubtype="0" fill="hold" nodeType="clickEffect">
                                  <p:stCondLst>
                                    <p:cond delay="0"/>
                                  </p:stCondLst>
                                  <p:childTnLst>
                                    <p:set>
                                      <p:cBhvr>
                                        <p:cTn id="46" dur="1" fill="hold">
                                          <p:stCondLst>
                                            <p:cond delay="0"/>
                                          </p:stCondLst>
                                        </p:cTn>
                                        <p:tgtEl>
                                          <p:spTgt spid="341000"/>
                                        </p:tgtEl>
                                        <p:attrNameLst>
                                          <p:attrName>style.visibility</p:attrName>
                                        </p:attrNameLst>
                                      </p:cBhvr>
                                      <p:to>
                                        <p:strVal val="visible"/>
                                      </p:to>
                                    </p:set>
                                    <p:anim from="(-#ppt_w/2)" to="(#ppt_x)" calcmode="lin" valueType="num">
                                      <p:cBhvr>
                                        <p:cTn id="47" dur="600" fill="hold">
                                          <p:stCondLst>
                                            <p:cond delay="0"/>
                                          </p:stCondLst>
                                        </p:cTn>
                                        <p:tgtEl>
                                          <p:spTgt spid="341000"/>
                                        </p:tgtEl>
                                        <p:attrNameLst>
                                          <p:attrName>ppt_x</p:attrName>
                                        </p:attrNameLst>
                                      </p:cBhvr>
                                    </p:anim>
                                    <p:anim from="0" to="-1.0" calcmode="lin" valueType="num">
                                      <p:cBhvr>
                                        <p:cTn id="48" dur="200" decel="50000" autoRev="1" fill="hold">
                                          <p:stCondLst>
                                            <p:cond delay="600"/>
                                          </p:stCondLst>
                                        </p:cTn>
                                        <p:tgtEl>
                                          <p:spTgt spid="341000"/>
                                        </p:tgtEl>
                                        <p:attrNameLst>
                                          <p:attrName>xshear</p:attrName>
                                        </p:attrNameLst>
                                      </p:cBhvr>
                                    </p:anim>
                                    <p:animScale>
                                      <p:cBhvr>
                                        <p:cTn id="49" dur="200" decel="100000" autoRev="1" fill="hold">
                                          <p:stCondLst>
                                            <p:cond delay="600"/>
                                          </p:stCondLst>
                                        </p:cTn>
                                        <p:tgtEl>
                                          <p:spTgt spid="341000"/>
                                        </p:tgtEl>
                                      </p:cBhvr>
                                      <p:from x="100000" y="100000"/>
                                      <p:to x="80000" y="100000"/>
                                    </p:animScale>
                                    <p:anim by="(#ppt_h/3+#ppt_w*0.1)" calcmode="lin" valueType="num">
                                      <p:cBhvr additive="sum">
                                        <p:cTn id="50" dur="200" decel="100000" autoRev="1" fill="hold">
                                          <p:stCondLst>
                                            <p:cond delay="600"/>
                                          </p:stCondLst>
                                        </p:cTn>
                                        <p:tgtEl>
                                          <p:spTgt spid="341000"/>
                                        </p:tgtEl>
                                        <p:attrNameLst>
                                          <p:attrName>ppt_x</p:attrName>
                                        </p:attrNameLst>
                                      </p:cBhvr>
                                    </p:anim>
                                  </p:childTnLst>
                                </p:cTn>
                              </p:par>
                            </p:childTnLst>
                          </p:cTn>
                        </p:par>
                      </p:childTnLst>
                    </p:cTn>
                  </p:par>
                  <p:par>
                    <p:cTn id="51" fill="hold">
                      <p:stCondLst>
                        <p:cond delay="indefinite"/>
                      </p:stCondLst>
                      <p:childTnLst>
                        <p:par>
                          <p:cTn id="52" fill="hold">
                            <p:stCondLst>
                              <p:cond delay="0"/>
                            </p:stCondLst>
                            <p:childTnLst>
                              <p:par>
                                <p:cTn id="53" presetID="58" presetClass="entr" presetSubtype="0" accel="100000" fill="hold" grpId="0" nodeType="clickEffect">
                                  <p:stCondLst>
                                    <p:cond delay="0"/>
                                  </p:stCondLst>
                                  <p:childTnLst>
                                    <p:set>
                                      <p:cBhvr>
                                        <p:cTn id="54" dur="1" fill="hold">
                                          <p:stCondLst>
                                            <p:cond delay="0"/>
                                          </p:stCondLst>
                                        </p:cTn>
                                        <p:tgtEl>
                                          <p:spTgt spid="341001"/>
                                        </p:tgtEl>
                                        <p:attrNameLst>
                                          <p:attrName>style.visibility</p:attrName>
                                        </p:attrNameLst>
                                      </p:cBhvr>
                                      <p:to>
                                        <p:strVal val="visible"/>
                                      </p:to>
                                    </p:set>
                                    <p:anim calcmode="lin" valueType="num">
                                      <p:cBhvr>
                                        <p:cTn id="55" dur="500" fill="hold"/>
                                        <p:tgtEl>
                                          <p:spTgt spid="341001"/>
                                        </p:tgtEl>
                                        <p:attrNameLst>
                                          <p:attrName>ppt_w</p:attrName>
                                        </p:attrNameLst>
                                      </p:cBhvr>
                                      <p:tavLst>
                                        <p:tav tm="0">
                                          <p:val>
                                            <p:strVal val="#ppt_w*2.5"/>
                                          </p:val>
                                        </p:tav>
                                        <p:tav tm="100000">
                                          <p:val>
                                            <p:strVal val="#ppt_w"/>
                                          </p:val>
                                        </p:tav>
                                      </p:tavLst>
                                    </p:anim>
                                    <p:anim calcmode="lin" valueType="num">
                                      <p:cBhvr>
                                        <p:cTn id="56" dur="500" fill="hold"/>
                                        <p:tgtEl>
                                          <p:spTgt spid="341001"/>
                                        </p:tgtEl>
                                        <p:attrNameLst>
                                          <p:attrName>ppt_h</p:attrName>
                                        </p:attrNameLst>
                                      </p:cBhvr>
                                      <p:tavLst>
                                        <p:tav tm="0">
                                          <p:val>
                                            <p:strVal val="#ppt_h*0.01"/>
                                          </p:val>
                                        </p:tav>
                                        <p:tav tm="100000">
                                          <p:val>
                                            <p:strVal val="#ppt_h"/>
                                          </p:val>
                                        </p:tav>
                                      </p:tavLst>
                                    </p:anim>
                                    <p:anim calcmode="lin" valueType="num">
                                      <p:cBhvr>
                                        <p:cTn id="57" dur="500" fill="hold"/>
                                        <p:tgtEl>
                                          <p:spTgt spid="341001"/>
                                        </p:tgtEl>
                                        <p:attrNameLst>
                                          <p:attrName>ppt_x</p:attrName>
                                        </p:attrNameLst>
                                      </p:cBhvr>
                                      <p:tavLst>
                                        <p:tav tm="0">
                                          <p:val>
                                            <p:strVal val="#ppt_x"/>
                                          </p:val>
                                        </p:tav>
                                        <p:tav tm="100000">
                                          <p:val>
                                            <p:strVal val="#ppt_x"/>
                                          </p:val>
                                        </p:tav>
                                      </p:tavLst>
                                    </p:anim>
                                    <p:anim calcmode="lin" valueType="num">
                                      <p:cBhvr>
                                        <p:cTn id="58" dur="500" fill="hold"/>
                                        <p:tgtEl>
                                          <p:spTgt spid="341001"/>
                                        </p:tgtEl>
                                        <p:attrNameLst>
                                          <p:attrName>ppt_y</p:attrName>
                                        </p:attrNameLst>
                                      </p:cBhvr>
                                      <p:tavLst>
                                        <p:tav tm="0">
                                          <p:val>
                                            <p:strVal val="#ppt_h+1"/>
                                          </p:val>
                                        </p:tav>
                                        <p:tav tm="100000">
                                          <p:val>
                                            <p:strVal val="#ppt_y"/>
                                          </p:val>
                                        </p:tav>
                                      </p:tavLst>
                                    </p:anim>
                                    <p:animEffect transition="in" filter="fade">
                                      <p:cBhvr>
                                        <p:cTn id="59" dur="500"/>
                                        <p:tgtEl>
                                          <p:spTgt spid="341001"/>
                                        </p:tgtEl>
                                      </p:cBhvr>
                                    </p:animEffect>
                                  </p:childTnLst>
                                </p:cTn>
                              </p:par>
                            </p:childTnLst>
                          </p:cTn>
                        </p:par>
                      </p:childTnLst>
                    </p:cTn>
                  </p:par>
                  <p:par>
                    <p:cTn id="60" fill="hold">
                      <p:stCondLst>
                        <p:cond delay="indefinite"/>
                      </p:stCondLst>
                      <p:childTnLst>
                        <p:par>
                          <p:cTn id="61" fill="hold">
                            <p:stCondLst>
                              <p:cond delay="0"/>
                            </p:stCondLst>
                            <p:childTnLst>
                              <p:par>
                                <p:cTn id="62" presetID="30" presetClass="entr" presetSubtype="0" fill="hold" nodeType="clickEffect">
                                  <p:stCondLst>
                                    <p:cond delay="0"/>
                                  </p:stCondLst>
                                  <p:childTnLst>
                                    <p:set>
                                      <p:cBhvr>
                                        <p:cTn id="63" dur="1" fill="hold">
                                          <p:stCondLst>
                                            <p:cond delay="0"/>
                                          </p:stCondLst>
                                        </p:cTn>
                                        <p:tgtEl>
                                          <p:spTgt spid="341002"/>
                                        </p:tgtEl>
                                        <p:attrNameLst>
                                          <p:attrName>style.visibility</p:attrName>
                                        </p:attrNameLst>
                                      </p:cBhvr>
                                      <p:to>
                                        <p:strVal val="visible"/>
                                      </p:to>
                                    </p:set>
                                    <p:animEffect transition="in" filter="fade">
                                      <p:cBhvr>
                                        <p:cTn id="64" dur="800" decel="100000"/>
                                        <p:tgtEl>
                                          <p:spTgt spid="341002"/>
                                        </p:tgtEl>
                                      </p:cBhvr>
                                    </p:animEffect>
                                    <p:anim calcmode="lin" valueType="num">
                                      <p:cBhvr>
                                        <p:cTn id="65" dur="800" decel="100000" fill="hold"/>
                                        <p:tgtEl>
                                          <p:spTgt spid="341002"/>
                                        </p:tgtEl>
                                        <p:attrNameLst>
                                          <p:attrName>style.rotation</p:attrName>
                                        </p:attrNameLst>
                                      </p:cBhvr>
                                      <p:tavLst>
                                        <p:tav tm="0">
                                          <p:val>
                                            <p:fltVal val="-90"/>
                                          </p:val>
                                        </p:tav>
                                        <p:tav tm="100000">
                                          <p:val>
                                            <p:fltVal val="0"/>
                                          </p:val>
                                        </p:tav>
                                      </p:tavLst>
                                    </p:anim>
                                    <p:anim calcmode="lin" valueType="num">
                                      <p:cBhvr>
                                        <p:cTn id="66" dur="800" decel="100000" fill="hold"/>
                                        <p:tgtEl>
                                          <p:spTgt spid="341002"/>
                                        </p:tgtEl>
                                        <p:attrNameLst>
                                          <p:attrName>ppt_x</p:attrName>
                                        </p:attrNameLst>
                                      </p:cBhvr>
                                      <p:tavLst>
                                        <p:tav tm="0">
                                          <p:val>
                                            <p:strVal val="#ppt_x+0.4"/>
                                          </p:val>
                                        </p:tav>
                                        <p:tav tm="100000">
                                          <p:val>
                                            <p:strVal val="#ppt_x-0.05"/>
                                          </p:val>
                                        </p:tav>
                                      </p:tavLst>
                                    </p:anim>
                                    <p:anim calcmode="lin" valueType="num">
                                      <p:cBhvr>
                                        <p:cTn id="67" dur="800" decel="100000" fill="hold"/>
                                        <p:tgtEl>
                                          <p:spTgt spid="341002"/>
                                        </p:tgtEl>
                                        <p:attrNameLst>
                                          <p:attrName>ppt_y</p:attrName>
                                        </p:attrNameLst>
                                      </p:cBhvr>
                                      <p:tavLst>
                                        <p:tav tm="0">
                                          <p:val>
                                            <p:strVal val="#ppt_y-0.4"/>
                                          </p:val>
                                        </p:tav>
                                        <p:tav tm="100000">
                                          <p:val>
                                            <p:strVal val="#ppt_y+0.1"/>
                                          </p:val>
                                        </p:tav>
                                      </p:tavLst>
                                    </p:anim>
                                    <p:anim calcmode="lin" valueType="num">
                                      <p:cBhvr>
                                        <p:cTn id="68" dur="200" accel="100000" fill="hold">
                                          <p:stCondLst>
                                            <p:cond delay="800"/>
                                          </p:stCondLst>
                                        </p:cTn>
                                        <p:tgtEl>
                                          <p:spTgt spid="341002"/>
                                        </p:tgtEl>
                                        <p:attrNameLst>
                                          <p:attrName>ppt_x</p:attrName>
                                        </p:attrNameLst>
                                      </p:cBhvr>
                                      <p:tavLst>
                                        <p:tav tm="0">
                                          <p:val>
                                            <p:strVal val="#ppt_x-0.05"/>
                                          </p:val>
                                        </p:tav>
                                        <p:tav tm="100000">
                                          <p:val>
                                            <p:strVal val="#ppt_x"/>
                                          </p:val>
                                        </p:tav>
                                      </p:tavLst>
                                    </p:anim>
                                    <p:anim calcmode="lin" valueType="num">
                                      <p:cBhvr>
                                        <p:cTn id="69" dur="200" accel="100000" fill="hold">
                                          <p:stCondLst>
                                            <p:cond delay="800"/>
                                          </p:stCondLst>
                                        </p:cTn>
                                        <p:tgtEl>
                                          <p:spTgt spid="341002"/>
                                        </p:tgtEl>
                                        <p:attrNameLst>
                                          <p:attrName>ppt_y</p:attrName>
                                        </p:attrNameLst>
                                      </p:cBhvr>
                                      <p:tavLst>
                                        <p:tav tm="0">
                                          <p:val>
                                            <p:strVal val="#ppt_y+0.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7" presetClass="entr" presetSubtype="0" fill="hold" grpId="0" nodeType="clickEffect">
                                  <p:stCondLst>
                                    <p:cond delay="0"/>
                                  </p:stCondLst>
                                  <p:childTnLst>
                                    <p:set>
                                      <p:cBhvr>
                                        <p:cTn id="73" dur="1" fill="hold">
                                          <p:stCondLst>
                                            <p:cond delay="0"/>
                                          </p:stCondLst>
                                        </p:cTn>
                                        <p:tgtEl>
                                          <p:spTgt spid="341003"/>
                                        </p:tgtEl>
                                        <p:attrNameLst>
                                          <p:attrName>style.visibility</p:attrName>
                                        </p:attrNameLst>
                                      </p:cBhvr>
                                      <p:to>
                                        <p:strVal val="visible"/>
                                      </p:to>
                                    </p:set>
                                    <p:animEffect transition="in" filter="fade">
                                      <p:cBhvr>
                                        <p:cTn id="74" dur="1000"/>
                                        <p:tgtEl>
                                          <p:spTgt spid="341003"/>
                                        </p:tgtEl>
                                      </p:cBhvr>
                                    </p:animEffect>
                                    <p:anim calcmode="lin" valueType="num">
                                      <p:cBhvr>
                                        <p:cTn id="75" dur="1000" fill="hold"/>
                                        <p:tgtEl>
                                          <p:spTgt spid="341003"/>
                                        </p:tgtEl>
                                        <p:attrNameLst>
                                          <p:attrName>ppt_x</p:attrName>
                                        </p:attrNameLst>
                                      </p:cBhvr>
                                      <p:tavLst>
                                        <p:tav tm="0">
                                          <p:val>
                                            <p:strVal val="#ppt_x"/>
                                          </p:val>
                                        </p:tav>
                                        <p:tav tm="100000">
                                          <p:val>
                                            <p:strVal val="#ppt_x"/>
                                          </p:val>
                                        </p:tav>
                                      </p:tavLst>
                                    </p:anim>
                                    <p:anim calcmode="lin" valueType="num">
                                      <p:cBhvr>
                                        <p:cTn id="76" dur="1000" fill="hold"/>
                                        <p:tgtEl>
                                          <p:spTgt spid="341003"/>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51" presetClass="entr" presetSubtype="0" fill="hold" nodeType="clickEffect">
                                  <p:stCondLst>
                                    <p:cond delay="0"/>
                                  </p:stCondLst>
                                  <p:childTnLst>
                                    <p:set>
                                      <p:cBhvr>
                                        <p:cTn id="80" dur="1" fill="hold">
                                          <p:stCondLst>
                                            <p:cond delay="0"/>
                                          </p:stCondLst>
                                        </p:cTn>
                                        <p:tgtEl>
                                          <p:spTgt spid="341005"/>
                                        </p:tgtEl>
                                        <p:attrNameLst>
                                          <p:attrName>style.visibility</p:attrName>
                                        </p:attrNameLst>
                                      </p:cBhvr>
                                      <p:to>
                                        <p:strVal val="visible"/>
                                      </p:to>
                                    </p:set>
                                    <p:animEffect transition="in" filter="fade">
                                      <p:cBhvr>
                                        <p:cTn id="81" dur="770" decel="100000"/>
                                        <p:tgtEl>
                                          <p:spTgt spid="341005"/>
                                        </p:tgtEl>
                                      </p:cBhvr>
                                    </p:animEffect>
                                    <p:animScale>
                                      <p:cBhvr>
                                        <p:cTn id="82" dur="770" decel="100000"/>
                                        <p:tgtEl>
                                          <p:spTgt spid="341005"/>
                                        </p:tgtEl>
                                      </p:cBhvr>
                                      <p:from x="10000" y="10000"/>
                                      <p:to x="200000" y="450000"/>
                                    </p:animScale>
                                    <p:animScale>
                                      <p:cBhvr>
                                        <p:cTn id="83" dur="1230" accel="100000" fill="hold">
                                          <p:stCondLst>
                                            <p:cond delay="770"/>
                                          </p:stCondLst>
                                        </p:cTn>
                                        <p:tgtEl>
                                          <p:spTgt spid="341005"/>
                                        </p:tgtEl>
                                      </p:cBhvr>
                                      <p:from x="200000" y="450000"/>
                                      <p:to x="100000" y="100000"/>
                                    </p:animScale>
                                    <p:set>
                                      <p:cBhvr>
                                        <p:cTn id="84" dur="770" fill="hold"/>
                                        <p:tgtEl>
                                          <p:spTgt spid="341005"/>
                                        </p:tgtEl>
                                        <p:attrNameLst>
                                          <p:attrName>ppt_x</p:attrName>
                                        </p:attrNameLst>
                                      </p:cBhvr>
                                      <p:to>
                                        <p:strVal val="(0.5)"/>
                                      </p:to>
                                    </p:set>
                                    <p:anim from="(0.5)" to="(#ppt_x)" calcmode="lin" valueType="num">
                                      <p:cBhvr>
                                        <p:cTn id="85" dur="1230" accel="100000" fill="hold">
                                          <p:stCondLst>
                                            <p:cond delay="770"/>
                                          </p:stCondLst>
                                        </p:cTn>
                                        <p:tgtEl>
                                          <p:spTgt spid="341005"/>
                                        </p:tgtEl>
                                        <p:attrNameLst>
                                          <p:attrName>ppt_x</p:attrName>
                                        </p:attrNameLst>
                                      </p:cBhvr>
                                    </p:anim>
                                    <p:set>
                                      <p:cBhvr>
                                        <p:cTn id="86" dur="770" fill="hold"/>
                                        <p:tgtEl>
                                          <p:spTgt spid="341005"/>
                                        </p:tgtEl>
                                        <p:attrNameLst>
                                          <p:attrName>ppt_y</p:attrName>
                                        </p:attrNameLst>
                                      </p:cBhvr>
                                      <p:to>
                                        <p:strVal val="(#ppt_y+0.4)"/>
                                      </p:to>
                                    </p:set>
                                    <p:anim from="(#ppt_y+0.4)" to="(#ppt_y)" calcmode="lin" valueType="num">
                                      <p:cBhvr>
                                        <p:cTn id="87" dur="1230" accel="100000" fill="hold">
                                          <p:stCondLst>
                                            <p:cond delay="770"/>
                                          </p:stCondLst>
                                        </p:cTn>
                                        <p:tgtEl>
                                          <p:spTgt spid="341005"/>
                                        </p:tgtEl>
                                        <p:attrNameLst>
                                          <p:attrName>ppt_y</p:attrName>
                                        </p:attrNameLst>
                                      </p:cBhvr>
                                    </p:anim>
                                  </p:childTnLst>
                                </p:cTn>
                              </p:par>
                            </p:childTnLst>
                          </p:cTn>
                        </p:par>
                      </p:childTnLst>
                    </p:cTn>
                  </p:par>
                  <p:par>
                    <p:cTn id="88" fill="hold">
                      <p:stCondLst>
                        <p:cond delay="indefinite"/>
                      </p:stCondLst>
                      <p:childTnLst>
                        <p:par>
                          <p:cTn id="89" fill="hold">
                            <p:stCondLst>
                              <p:cond delay="0"/>
                            </p:stCondLst>
                            <p:childTnLst>
                              <p:par>
                                <p:cTn id="90" presetID="56" presetClass="entr" presetSubtype="0" fill="hold" grpId="0" nodeType="clickEffect">
                                  <p:stCondLst>
                                    <p:cond delay="0"/>
                                  </p:stCondLst>
                                  <p:iterate type="lt">
                                    <p:tmPct val="10000"/>
                                  </p:iterate>
                                  <p:childTnLst>
                                    <p:set>
                                      <p:cBhvr>
                                        <p:cTn id="91" dur="1" fill="hold">
                                          <p:stCondLst>
                                            <p:cond delay="0"/>
                                          </p:stCondLst>
                                        </p:cTn>
                                        <p:tgtEl>
                                          <p:spTgt spid="341006"/>
                                        </p:tgtEl>
                                        <p:attrNameLst>
                                          <p:attrName>style.visibility</p:attrName>
                                        </p:attrNameLst>
                                      </p:cBhvr>
                                      <p:to>
                                        <p:strVal val="visible"/>
                                      </p:to>
                                    </p:set>
                                    <p:anim by="(-#ppt_w*2)" calcmode="lin" valueType="num">
                                      <p:cBhvr rctx="PPT">
                                        <p:cTn id="92" dur="500" autoRev="1" fill="hold">
                                          <p:stCondLst>
                                            <p:cond delay="0"/>
                                          </p:stCondLst>
                                        </p:cTn>
                                        <p:tgtEl>
                                          <p:spTgt spid="341006"/>
                                        </p:tgtEl>
                                        <p:attrNameLst>
                                          <p:attrName>ppt_w</p:attrName>
                                        </p:attrNameLst>
                                      </p:cBhvr>
                                    </p:anim>
                                    <p:anim by="(#ppt_w*0.50)" calcmode="lin" valueType="num">
                                      <p:cBhvr>
                                        <p:cTn id="93" dur="500" decel="50000" autoRev="1" fill="hold">
                                          <p:stCondLst>
                                            <p:cond delay="0"/>
                                          </p:stCondLst>
                                        </p:cTn>
                                        <p:tgtEl>
                                          <p:spTgt spid="341006"/>
                                        </p:tgtEl>
                                        <p:attrNameLst>
                                          <p:attrName>ppt_x</p:attrName>
                                        </p:attrNameLst>
                                      </p:cBhvr>
                                    </p:anim>
                                    <p:anim from="(-#ppt_h/2)" to="(#ppt_y)" calcmode="lin" valueType="num">
                                      <p:cBhvr>
                                        <p:cTn id="94" dur="1000" fill="hold">
                                          <p:stCondLst>
                                            <p:cond delay="0"/>
                                          </p:stCondLst>
                                        </p:cTn>
                                        <p:tgtEl>
                                          <p:spTgt spid="341006"/>
                                        </p:tgtEl>
                                        <p:attrNameLst>
                                          <p:attrName>ppt_y</p:attrName>
                                        </p:attrNameLst>
                                      </p:cBhvr>
                                    </p:anim>
                                    <p:animRot by="21600000">
                                      <p:cBhvr>
                                        <p:cTn id="95" dur="1000" fill="hold">
                                          <p:stCondLst>
                                            <p:cond delay="0"/>
                                          </p:stCondLst>
                                        </p:cTn>
                                        <p:tgtEl>
                                          <p:spTgt spid="3410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994" grpId="0"/>
      <p:bldP spid="340997" grpId="0"/>
      <p:bldP spid="340999" grpId="0"/>
      <p:bldP spid="341001" grpId="0"/>
      <p:bldP spid="341003" grpId="0"/>
      <p:bldP spid="34100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pPr>
              <a:defRPr/>
            </a:pPr>
            <a:fld id="{2B719D8D-04B0-4F72-879B-24DA953F0C28}" type="datetime1">
              <a:rPr lang="vi-VN"/>
              <a:pPr>
                <a:defRPr/>
              </a:pPr>
              <a:t>15/10/2018</a:t>
            </a:fld>
            <a:endParaRPr lang="en-US"/>
          </a:p>
        </p:txBody>
      </p:sp>
      <p:sp>
        <p:nvSpPr>
          <p:cNvPr id="34819" name="Text Box 5"/>
          <p:cNvSpPr txBox="1">
            <a:spLocks noChangeArrowheads="1"/>
          </p:cNvSpPr>
          <p:nvPr/>
        </p:nvSpPr>
        <p:spPr bwMode="auto">
          <a:xfrm>
            <a:off x="1173163" y="1066800"/>
            <a:ext cx="7027862" cy="701675"/>
          </a:xfrm>
          <a:prstGeom prst="rect">
            <a:avLst/>
          </a:prstGeom>
          <a:noFill/>
          <a:ln w="9525" algn="ctr">
            <a:noFill/>
            <a:miter lim="800000"/>
            <a:headEnd/>
            <a:tailEnd/>
          </a:ln>
        </p:spPr>
        <p:txBody>
          <a:bodyPr>
            <a:spAutoFit/>
          </a:bodyPr>
          <a:lstStyle/>
          <a:p>
            <a:pPr marL="838200" indent="-838200" algn="ctr">
              <a:spcBef>
                <a:spcPct val="50000"/>
              </a:spcBef>
            </a:pPr>
            <a:endParaRPr lang="en-US" sz="4000"/>
          </a:p>
        </p:txBody>
      </p:sp>
      <p:pic>
        <p:nvPicPr>
          <p:cNvPr id="343049" name="Picture 9"/>
          <p:cNvPicPr>
            <a:picLocks noChangeAspect="1" noChangeArrowheads="1"/>
          </p:cNvPicPr>
          <p:nvPr/>
        </p:nvPicPr>
        <p:blipFill>
          <a:blip r:embed="rId2"/>
          <a:srcRect/>
          <a:stretch>
            <a:fillRect/>
          </a:stretch>
        </p:blipFill>
        <p:spPr bwMode="auto">
          <a:xfrm>
            <a:off x="250825" y="1527175"/>
            <a:ext cx="8699500" cy="2914650"/>
          </a:xfrm>
          <a:prstGeom prst="rect">
            <a:avLst/>
          </a:prstGeom>
          <a:noFill/>
          <a:ln w="9525">
            <a:noFill/>
            <a:miter lim="800000"/>
            <a:headEnd/>
            <a:tailEnd/>
          </a:ln>
        </p:spPr>
      </p:pic>
      <p:sp>
        <p:nvSpPr>
          <p:cNvPr id="343050" name="Text Box 10"/>
          <p:cNvSpPr txBox="1">
            <a:spLocks noChangeArrowheads="1"/>
          </p:cNvSpPr>
          <p:nvPr/>
        </p:nvSpPr>
        <p:spPr bwMode="auto">
          <a:xfrm>
            <a:off x="539750" y="0"/>
            <a:ext cx="8237538" cy="946150"/>
          </a:xfrm>
          <a:prstGeom prst="rect">
            <a:avLst/>
          </a:prstGeom>
          <a:noFill/>
          <a:ln w="9525" algn="ctr">
            <a:noFill/>
            <a:miter lim="800000"/>
            <a:headEnd/>
            <a:tailEnd/>
          </a:ln>
        </p:spPr>
        <p:txBody>
          <a:bodyPr>
            <a:spAutoFit/>
          </a:bodyPr>
          <a:lstStyle/>
          <a:p>
            <a:pPr marL="838200" indent="-838200">
              <a:spcBef>
                <a:spcPct val="50000"/>
              </a:spcBef>
            </a:pPr>
            <a:r>
              <a:rPr lang="en-US"/>
              <a:t>a) Ảnh hưởng của độ cứng vững của hệ thống công nghệ đến độ chính xác gia công.</a:t>
            </a:r>
          </a:p>
        </p:txBody>
      </p:sp>
      <p:sp>
        <p:nvSpPr>
          <p:cNvPr id="343051" name="Text Box 11"/>
          <p:cNvSpPr txBox="1">
            <a:spLocks noChangeArrowheads="1"/>
          </p:cNvSpPr>
          <p:nvPr/>
        </p:nvSpPr>
        <p:spPr bwMode="auto">
          <a:xfrm>
            <a:off x="942975" y="952500"/>
            <a:ext cx="8007350" cy="519113"/>
          </a:xfrm>
          <a:prstGeom prst="rect">
            <a:avLst/>
          </a:prstGeom>
          <a:noFill/>
          <a:ln w="9525" algn="ctr">
            <a:noFill/>
            <a:miter lim="800000"/>
            <a:headEnd/>
            <a:tailEnd/>
          </a:ln>
        </p:spPr>
        <p:txBody>
          <a:bodyPr>
            <a:spAutoFit/>
          </a:bodyPr>
          <a:lstStyle/>
          <a:p>
            <a:pPr marL="838200" indent="-838200">
              <a:spcBef>
                <a:spcPct val="50000"/>
              </a:spcBef>
            </a:pPr>
            <a:r>
              <a:rPr lang="en-US">
                <a:sym typeface="Wingdings" pitchFamily="2" charset="2"/>
              </a:rPr>
              <a:t> </a:t>
            </a:r>
            <a:r>
              <a:rPr lang="en-US" i="1">
                <a:solidFill>
                  <a:srgbClr val="0000FF"/>
                </a:solidFill>
                <a:sym typeface="Wingdings" pitchFamily="2" charset="2"/>
              </a:rPr>
              <a:t>Sai số do chuyển vị của hai mũi tâm gây ra:</a:t>
            </a:r>
            <a:endParaRPr lang="en-US" i="1">
              <a:sym typeface="Wingdings" pitchFamily="2" charset="2"/>
            </a:endParaRPr>
          </a:p>
        </p:txBody>
      </p:sp>
      <p:sp>
        <p:nvSpPr>
          <p:cNvPr id="343052" name="Text Box 12"/>
          <p:cNvSpPr txBox="1">
            <a:spLocks noChangeArrowheads="1"/>
          </p:cNvSpPr>
          <p:nvPr/>
        </p:nvSpPr>
        <p:spPr bwMode="auto">
          <a:xfrm>
            <a:off x="0" y="4630738"/>
            <a:ext cx="8950325" cy="1800225"/>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	Do hai mũi tâm kém cứng vững nên lực pháp tuyến P</a:t>
            </a:r>
            <a:r>
              <a:rPr lang="en-US" baseline="-25000">
                <a:solidFill>
                  <a:srgbClr val="0000FF"/>
                </a:solidFill>
              </a:rPr>
              <a:t>y </a:t>
            </a:r>
            <a:r>
              <a:rPr lang="en-US">
                <a:solidFill>
                  <a:srgbClr val="0000FF"/>
                </a:solidFill>
              </a:rPr>
              <a:t>làm mũi tâm trước dịch chuyển một đoạn y</a:t>
            </a:r>
            <a:r>
              <a:rPr lang="en-US" baseline="-25000">
                <a:solidFill>
                  <a:srgbClr val="0000FF"/>
                </a:solidFill>
              </a:rPr>
              <a:t>t</a:t>
            </a:r>
            <a:r>
              <a:rPr lang="en-US">
                <a:solidFill>
                  <a:srgbClr val="0000FF"/>
                </a:solidFill>
              </a:rPr>
              <a:t> và mũi tâm sau dịch chuyển một đoạn y</a:t>
            </a:r>
            <a:r>
              <a:rPr lang="en-US" baseline="-25000">
                <a:solidFill>
                  <a:srgbClr val="0000FF"/>
                </a:solidFill>
              </a:rPr>
              <a:t>s</a:t>
            </a:r>
            <a:r>
              <a:rPr lang="en-US">
                <a:solidFill>
                  <a:srgbClr val="0000FF"/>
                </a:solidFill>
              </a:rPr>
              <a:t> bán kính chi tiết gia công sẽ tăng một lượng là </a:t>
            </a:r>
            <a:r>
              <a:rPr lang="el-GR">
                <a:cs typeface="Times New Roman" pitchFamily="18" charset="0"/>
              </a:rPr>
              <a:t>Δ</a:t>
            </a:r>
            <a:r>
              <a:rPr lang="en-US">
                <a:cs typeface="Times New Roman" pitchFamily="18" charset="0"/>
              </a:rPr>
              <a:t>r</a:t>
            </a:r>
            <a:r>
              <a:rPr lang="en-US" baseline="-25000">
                <a:cs typeface="Times New Roman" pitchFamily="18" charset="0"/>
              </a:rPr>
              <a:t>1.</a:t>
            </a:r>
            <a:endParaRPr lang="el-GR">
              <a:cs typeface="Times New Roman" pitchFamily="18" charset="0"/>
            </a:endParaRPr>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343050"/>
                                        </p:tgtEl>
                                        <p:attrNameLst>
                                          <p:attrName>style.visibility</p:attrName>
                                        </p:attrNameLst>
                                      </p:cBhvr>
                                      <p:to>
                                        <p:strVal val="visible"/>
                                      </p:to>
                                    </p:set>
                                    <p:animEffect transition="in" filter="wedge">
                                      <p:cBhvr>
                                        <p:cTn id="7" dur="2000"/>
                                        <p:tgtEl>
                                          <p:spTgt spid="343050"/>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343051"/>
                                        </p:tgtEl>
                                        <p:attrNameLst>
                                          <p:attrName>style.visibility</p:attrName>
                                        </p:attrNameLst>
                                      </p:cBhvr>
                                      <p:to>
                                        <p:strVal val="visible"/>
                                      </p:to>
                                    </p:set>
                                    <p:anim by="(-#ppt_w*2)" calcmode="lin" valueType="num">
                                      <p:cBhvr rctx="PPT">
                                        <p:cTn id="12" dur="500" autoRev="1" fill="hold">
                                          <p:stCondLst>
                                            <p:cond delay="0"/>
                                          </p:stCondLst>
                                        </p:cTn>
                                        <p:tgtEl>
                                          <p:spTgt spid="343051"/>
                                        </p:tgtEl>
                                        <p:attrNameLst>
                                          <p:attrName>ppt_w</p:attrName>
                                        </p:attrNameLst>
                                      </p:cBhvr>
                                    </p:anim>
                                    <p:anim by="(#ppt_w*0.50)" calcmode="lin" valueType="num">
                                      <p:cBhvr>
                                        <p:cTn id="13" dur="500" decel="50000" autoRev="1" fill="hold">
                                          <p:stCondLst>
                                            <p:cond delay="0"/>
                                          </p:stCondLst>
                                        </p:cTn>
                                        <p:tgtEl>
                                          <p:spTgt spid="343051"/>
                                        </p:tgtEl>
                                        <p:attrNameLst>
                                          <p:attrName>ppt_x</p:attrName>
                                        </p:attrNameLst>
                                      </p:cBhvr>
                                    </p:anim>
                                    <p:anim from="(-#ppt_h/2)" to="(#ppt_y)" calcmode="lin" valueType="num">
                                      <p:cBhvr>
                                        <p:cTn id="14" dur="1000" fill="hold">
                                          <p:stCondLst>
                                            <p:cond delay="0"/>
                                          </p:stCondLst>
                                        </p:cTn>
                                        <p:tgtEl>
                                          <p:spTgt spid="343051"/>
                                        </p:tgtEl>
                                        <p:attrNameLst>
                                          <p:attrName>ppt_y</p:attrName>
                                        </p:attrNameLst>
                                      </p:cBhvr>
                                    </p:anim>
                                    <p:animRot by="21600000">
                                      <p:cBhvr>
                                        <p:cTn id="15" dur="1000" fill="hold">
                                          <p:stCondLst>
                                            <p:cond delay="0"/>
                                          </p:stCondLst>
                                        </p:cTn>
                                        <p:tgtEl>
                                          <p:spTgt spid="343051"/>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343049"/>
                                        </p:tgtEl>
                                        <p:attrNameLst>
                                          <p:attrName>style.visibility</p:attrName>
                                        </p:attrNameLst>
                                      </p:cBhvr>
                                      <p:to>
                                        <p:strVal val="visible"/>
                                      </p:to>
                                    </p:set>
                                    <p:animEffect transition="in" filter="wipe(down)">
                                      <p:cBhvr>
                                        <p:cTn id="20" dur="580">
                                          <p:stCondLst>
                                            <p:cond delay="0"/>
                                          </p:stCondLst>
                                        </p:cTn>
                                        <p:tgtEl>
                                          <p:spTgt spid="343049"/>
                                        </p:tgtEl>
                                      </p:cBhvr>
                                    </p:animEffect>
                                    <p:anim calcmode="lin" valueType="num">
                                      <p:cBhvr>
                                        <p:cTn id="21" dur="1822" tmFilter="0,0; 0.14,0.36; 0.43,0.73; 0.71,0.91; 1.0,1.0">
                                          <p:stCondLst>
                                            <p:cond delay="0"/>
                                          </p:stCondLst>
                                        </p:cTn>
                                        <p:tgtEl>
                                          <p:spTgt spid="343049"/>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343049"/>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343049"/>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343049"/>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343049"/>
                                        </p:tgtEl>
                                        <p:attrNameLst>
                                          <p:attrName>ppt_y</p:attrName>
                                        </p:attrNameLst>
                                      </p:cBhvr>
                                      <p:tavLst>
                                        <p:tav tm="0" fmla="#ppt_y-sin(pi*$)/81">
                                          <p:val>
                                            <p:fltVal val="0"/>
                                          </p:val>
                                        </p:tav>
                                        <p:tav tm="100000">
                                          <p:val>
                                            <p:fltVal val="1"/>
                                          </p:val>
                                        </p:tav>
                                      </p:tavLst>
                                    </p:anim>
                                    <p:animScale>
                                      <p:cBhvr>
                                        <p:cTn id="26" dur="26">
                                          <p:stCondLst>
                                            <p:cond delay="650"/>
                                          </p:stCondLst>
                                        </p:cTn>
                                        <p:tgtEl>
                                          <p:spTgt spid="343049"/>
                                        </p:tgtEl>
                                      </p:cBhvr>
                                      <p:to x="100000" y="60000"/>
                                    </p:animScale>
                                    <p:animScale>
                                      <p:cBhvr>
                                        <p:cTn id="27" dur="166" decel="50000">
                                          <p:stCondLst>
                                            <p:cond delay="676"/>
                                          </p:stCondLst>
                                        </p:cTn>
                                        <p:tgtEl>
                                          <p:spTgt spid="343049"/>
                                        </p:tgtEl>
                                      </p:cBhvr>
                                      <p:to x="100000" y="100000"/>
                                    </p:animScale>
                                    <p:animScale>
                                      <p:cBhvr>
                                        <p:cTn id="28" dur="26">
                                          <p:stCondLst>
                                            <p:cond delay="1312"/>
                                          </p:stCondLst>
                                        </p:cTn>
                                        <p:tgtEl>
                                          <p:spTgt spid="343049"/>
                                        </p:tgtEl>
                                      </p:cBhvr>
                                      <p:to x="100000" y="80000"/>
                                    </p:animScale>
                                    <p:animScale>
                                      <p:cBhvr>
                                        <p:cTn id="29" dur="166" decel="50000">
                                          <p:stCondLst>
                                            <p:cond delay="1338"/>
                                          </p:stCondLst>
                                        </p:cTn>
                                        <p:tgtEl>
                                          <p:spTgt spid="343049"/>
                                        </p:tgtEl>
                                      </p:cBhvr>
                                      <p:to x="100000" y="100000"/>
                                    </p:animScale>
                                    <p:animScale>
                                      <p:cBhvr>
                                        <p:cTn id="30" dur="26">
                                          <p:stCondLst>
                                            <p:cond delay="1642"/>
                                          </p:stCondLst>
                                        </p:cTn>
                                        <p:tgtEl>
                                          <p:spTgt spid="343049"/>
                                        </p:tgtEl>
                                      </p:cBhvr>
                                      <p:to x="100000" y="90000"/>
                                    </p:animScale>
                                    <p:animScale>
                                      <p:cBhvr>
                                        <p:cTn id="31" dur="166" decel="50000">
                                          <p:stCondLst>
                                            <p:cond delay="1668"/>
                                          </p:stCondLst>
                                        </p:cTn>
                                        <p:tgtEl>
                                          <p:spTgt spid="343049"/>
                                        </p:tgtEl>
                                      </p:cBhvr>
                                      <p:to x="100000" y="100000"/>
                                    </p:animScale>
                                    <p:animScale>
                                      <p:cBhvr>
                                        <p:cTn id="32" dur="26">
                                          <p:stCondLst>
                                            <p:cond delay="1808"/>
                                          </p:stCondLst>
                                        </p:cTn>
                                        <p:tgtEl>
                                          <p:spTgt spid="343049"/>
                                        </p:tgtEl>
                                      </p:cBhvr>
                                      <p:to x="100000" y="95000"/>
                                    </p:animScale>
                                    <p:animScale>
                                      <p:cBhvr>
                                        <p:cTn id="33" dur="166" decel="50000">
                                          <p:stCondLst>
                                            <p:cond delay="1834"/>
                                          </p:stCondLst>
                                        </p:cTn>
                                        <p:tgtEl>
                                          <p:spTgt spid="343049"/>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29" presetClass="entr" presetSubtype="0" fill="hold" grpId="0" nodeType="clickEffect">
                                  <p:stCondLst>
                                    <p:cond delay="0"/>
                                  </p:stCondLst>
                                  <p:childTnLst>
                                    <p:set>
                                      <p:cBhvr>
                                        <p:cTn id="37" dur="1" fill="hold">
                                          <p:stCondLst>
                                            <p:cond delay="0"/>
                                          </p:stCondLst>
                                        </p:cTn>
                                        <p:tgtEl>
                                          <p:spTgt spid="343052"/>
                                        </p:tgtEl>
                                        <p:attrNameLst>
                                          <p:attrName>style.visibility</p:attrName>
                                        </p:attrNameLst>
                                      </p:cBhvr>
                                      <p:to>
                                        <p:strVal val="visible"/>
                                      </p:to>
                                    </p:set>
                                    <p:anim calcmode="lin" valueType="num">
                                      <p:cBhvr>
                                        <p:cTn id="38" dur="1000" fill="hold"/>
                                        <p:tgtEl>
                                          <p:spTgt spid="343052"/>
                                        </p:tgtEl>
                                        <p:attrNameLst>
                                          <p:attrName>ppt_x</p:attrName>
                                        </p:attrNameLst>
                                      </p:cBhvr>
                                      <p:tavLst>
                                        <p:tav tm="0">
                                          <p:val>
                                            <p:strVal val="#ppt_x-.2"/>
                                          </p:val>
                                        </p:tav>
                                        <p:tav tm="100000">
                                          <p:val>
                                            <p:strVal val="#ppt_x"/>
                                          </p:val>
                                        </p:tav>
                                      </p:tavLst>
                                    </p:anim>
                                    <p:anim calcmode="lin" valueType="num">
                                      <p:cBhvr>
                                        <p:cTn id="39" dur="1000" fill="hold"/>
                                        <p:tgtEl>
                                          <p:spTgt spid="343052"/>
                                        </p:tgtEl>
                                        <p:attrNameLst>
                                          <p:attrName>ppt_y</p:attrName>
                                        </p:attrNameLst>
                                      </p:cBhvr>
                                      <p:tavLst>
                                        <p:tav tm="0">
                                          <p:val>
                                            <p:strVal val="#ppt_y"/>
                                          </p:val>
                                        </p:tav>
                                        <p:tav tm="100000">
                                          <p:val>
                                            <p:strVal val="#ppt_y"/>
                                          </p:val>
                                        </p:tav>
                                      </p:tavLst>
                                    </p:anim>
                                    <p:animEffect transition="in" filter="wipe(right)" prLst="gradientSize: 0.1">
                                      <p:cBhvr>
                                        <p:cTn id="40" dur="1000"/>
                                        <p:tgtEl>
                                          <p:spTgt spid="343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050" grpId="0"/>
      <p:bldP spid="343051" grpId="0"/>
      <p:bldP spid="3430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pPr>
              <a:defRPr/>
            </a:pPr>
            <a:fld id="{4DCEFBFA-14BA-4F38-85F9-270A4AC687B7}" type="datetime1">
              <a:rPr lang="vi-VN"/>
              <a:pPr>
                <a:defRPr/>
              </a:pPr>
              <a:t>15/10/2018</a:t>
            </a:fld>
            <a:endParaRPr lang="en-US"/>
          </a:p>
        </p:txBody>
      </p:sp>
      <p:sp>
        <p:nvSpPr>
          <p:cNvPr id="344068" name="Text Box 4"/>
          <p:cNvSpPr txBox="1">
            <a:spLocks noChangeArrowheads="1"/>
          </p:cNvSpPr>
          <p:nvPr/>
        </p:nvSpPr>
        <p:spPr bwMode="auto">
          <a:xfrm>
            <a:off x="250825" y="200025"/>
            <a:ext cx="8642350" cy="1800225"/>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	</a:t>
            </a:r>
            <a:r>
              <a:rPr lang="en-US" b="0">
                <a:solidFill>
                  <a:srgbClr val="0000FF"/>
                </a:solidFill>
              </a:rPr>
              <a:t>Khi thực hiện chuyển động chạy dao để cắt hết chiều dài chi tiết thì giá trị x thay đổi thì </a:t>
            </a:r>
            <a:r>
              <a:rPr lang="en-US" b="0">
                <a:solidFill>
                  <a:srgbClr val="0000FF"/>
                </a:solidFill>
                <a:cs typeface="Times New Roman" pitchFamily="18" charset="0"/>
              </a:rPr>
              <a:t>lượng tăng bán kinh </a:t>
            </a:r>
            <a:r>
              <a:rPr lang="el-GR" b="0">
                <a:solidFill>
                  <a:srgbClr val="0000FF"/>
                </a:solidFill>
                <a:cs typeface="Times New Roman" pitchFamily="18" charset="0"/>
              </a:rPr>
              <a:t>Δ</a:t>
            </a:r>
            <a:r>
              <a:rPr lang="en-US" b="0">
                <a:solidFill>
                  <a:srgbClr val="0000FF"/>
                </a:solidFill>
                <a:cs typeface="Times New Roman" pitchFamily="18" charset="0"/>
              </a:rPr>
              <a:t>r</a:t>
            </a:r>
            <a:r>
              <a:rPr lang="en-US" b="0" baseline="-25000">
                <a:solidFill>
                  <a:srgbClr val="0000FF"/>
                </a:solidFill>
                <a:cs typeface="Times New Roman" pitchFamily="18" charset="0"/>
              </a:rPr>
              <a:t>1</a:t>
            </a:r>
            <a:r>
              <a:rPr lang="en-US" b="0">
                <a:solidFill>
                  <a:srgbClr val="0000FF"/>
                </a:solidFill>
                <a:cs typeface="Times New Roman" pitchFamily="18" charset="0"/>
              </a:rPr>
              <a:t> là một đường cong parabôn có giá trị cực tiểu </a:t>
            </a:r>
            <a:r>
              <a:rPr lang="el-GR" b="0">
                <a:solidFill>
                  <a:srgbClr val="0000FF"/>
                </a:solidFill>
                <a:cs typeface="Times New Roman" pitchFamily="18" charset="0"/>
              </a:rPr>
              <a:t>Δ</a:t>
            </a:r>
            <a:r>
              <a:rPr lang="en-US" b="0">
                <a:solidFill>
                  <a:srgbClr val="0000FF"/>
                </a:solidFill>
                <a:cs typeface="Times New Roman" pitchFamily="18" charset="0"/>
              </a:rPr>
              <a:t>r</a:t>
            </a:r>
            <a:r>
              <a:rPr lang="en-US" b="0" baseline="-25000">
                <a:solidFill>
                  <a:srgbClr val="0000FF"/>
                </a:solidFill>
                <a:cs typeface="Times New Roman" pitchFamily="18" charset="0"/>
              </a:rPr>
              <a:t>1min</a:t>
            </a:r>
            <a:endParaRPr lang="el-GR" b="0">
              <a:solidFill>
                <a:srgbClr val="0000FF"/>
              </a:solidFill>
              <a:cs typeface="Times New Roman" pitchFamily="18" charset="0"/>
            </a:endParaRPr>
          </a:p>
        </p:txBody>
      </p:sp>
      <p:sp>
        <p:nvSpPr>
          <p:cNvPr id="35844" name="Text Box 5"/>
          <p:cNvSpPr txBox="1">
            <a:spLocks noChangeArrowheads="1"/>
          </p:cNvSpPr>
          <p:nvPr/>
        </p:nvSpPr>
        <p:spPr bwMode="auto">
          <a:xfrm>
            <a:off x="1371600" y="4572000"/>
            <a:ext cx="5029200" cy="1600200"/>
          </a:xfrm>
          <a:prstGeom prst="rect">
            <a:avLst/>
          </a:prstGeom>
          <a:noFill/>
          <a:ln w="9525">
            <a:noFill/>
            <a:miter lim="800000"/>
            <a:headEnd/>
            <a:tailEnd/>
          </a:ln>
        </p:spPr>
        <p:txBody>
          <a:bodyPr/>
          <a:lstStyle/>
          <a:p>
            <a:pPr marL="838200" indent="-838200" algn="ctr"/>
            <a:endParaRPr lang="en-US" sz="4000"/>
          </a:p>
        </p:txBody>
      </p:sp>
      <p:sp>
        <p:nvSpPr>
          <p:cNvPr id="35845" name="Text Box 7"/>
          <p:cNvSpPr txBox="1">
            <a:spLocks noChangeArrowheads="1"/>
          </p:cNvSpPr>
          <p:nvPr/>
        </p:nvSpPr>
        <p:spPr bwMode="auto">
          <a:xfrm>
            <a:off x="596900" y="4119563"/>
            <a:ext cx="8180388" cy="701675"/>
          </a:xfrm>
          <a:prstGeom prst="rect">
            <a:avLst/>
          </a:prstGeom>
          <a:noFill/>
          <a:ln w="9525" algn="ctr">
            <a:noFill/>
            <a:miter lim="800000"/>
            <a:headEnd/>
            <a:tailEnd/>
          </a:ln>
        </p:spPr>
        <p:txBody>
          <a:bodyPr>
            <a:spAutoFit/>
          </a:bodyPr>
          <a:lstStyle/>
          <a:p>
            <a:pPr marL="838200" indent="-838200" algn="ctr">
              <a:spcBef>
                <a:spcPct val="50000"/>
              </a:spcBef>
            </a:pPr>
            <a:endParaRPr lang="en-US" sz="4000"/>
          </a:p>
        </p:txBody>
      </p:sp>
      <p:pic>
        <p:nvPicPr>
          <p:cNvPr id="344072" name="Picture 8" descr="DCX2_2"/>
          <p:cNvPicPr>
            <a:picLocks noChangeAspect="1" noChangeArrowheads="1"/>
          </p:cNvPicPr>
          <p:nvPr/>
        </p:nvPicPr>
        <p:blipFill>
          <a:blip r:embed="rId2"/>
          <a:srcRect/>
          <a:stretch>
            <a:fillRect/>
          </a:stretch>
        </p:blipFill>
        <p:spPr bwMode="auto">
          <a:xfrm>
            <a:off x="654050" y="2271713"/>
            <a:ext cx="7718425" cy="1957387"/>
          </a:xfrm>
          <a:prstGeom prst="rect">
            <a:avLst/>
          </a:prstGeom>
          <a:noFill/>
          <a:ln w="9525">
            <a:noFill/>
            <a:miter lim="800000"/>
            <a:headEnd/>
            <a:tailEnd/>
          </a:ln>
        </p:spPr>
      </p:pic>
      <p:sp>
        <p:nvSpPr>
          <p:cNvPr id="344073" name="Text Box 9"/>
          <p:cNvSpPr txBox="1">
            <a:spLocks noChangeArrowheads="1"/>
          </p:cNvSpPr>
          <p:nvPr/>
        </p:nvSpPr>
        <p:spPr bwMode="auto">
          <a:xfrm>
            <a:off x="482600" y="4527768"/>
            <a:ext cx="8294688" cy="1815882"/>
          </a:xfrm>
          <a:prstGeom prst="rect">
            <a:avLst/>
          </a:prstGeom>
          <a:noFill/>
          <a:ln w="9525" algn="ctr">
            <a:noFill/>
            <a:miter lim="800000"/>
            <a:headEnd/>
            <a:tailEnd/>
          </a:ln>
        </p:spPr>
        <p:txBody>
          <a:bodyPr>
            <a:spAutoFit/>
          </a:bodyPr>
          <a:lstStyle/>
          <a:p>
            <a:pPr marL="838200" indent="-838200" algn="just">
              <a:spcBef>
                <a:spcPct val="50000"/>
              </a:spcBef>
            </a:pPr>
            <a:r>
              <a:rPr lang="en-US">
                <a:solidFill>
                  <a:srgbClr val="0000FF"/>
                </a:solidFill>
              </a:rPr>
              <a:t>	</a:t>
            </a:r>
            <a:r>
              <a:rPr lang="en-US" b="0">
                <a:solidFill>
                  <a:srgbClr val="0000FF"/>
                </a:solidFill>
              </a:rPr>
              <a:t>Tóm lại, ảnh hưởng của độ cứng vững của của hai mũi tâm không những gây ra sai số kích thước mà còn cả sai số hình dáng, nó làm cho trục sau khi gia tiện có dạng lõm ở giữa và hai đầu loe ra.</a:t>
            </a:r>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44068"/>
                                        </p:tgtEl>
                                        <p:attrNameLst>
                                          <p:attrName>style.visibility</p:attrName>
                                        </p:attrNameLst>
                                      </p:cBhvr>
                                      <p:to>
                                        <p:strVal val="visible"/>
                                      </p:to>
                                    </p:set>
                                    <p:anim calcmode="lin" valueType="num">
                                      <p:cBhvr>
                                        <p:cTn id="7" dur="500" fill="hold"/>
                                        <p:tgtEl>
                                          <p:spTgt spid="34406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4068"/>
                                        </p:tgtEl>
                                        <p:attrNameLst>
                                          <p:attrName>ppt_y</p:attrName>
                                        </p:attrNameLst>
                                      </p:cBhvr>
                                      <p:tavLst>
                                        <p:tav tm="0">
                                          <p:val>
                                            <p:strVal val="#ppt_y"/>
                                          </p:val>
                                        </p:tav>
                                        <p:tav tm="100000">
                                          <p:val>
                                            <p:strVal val="#ppt_y"/>
                                          </p:val>
                                        </p:tav>
                                      </p:tavLst>
                                    </p:anim>
                                    <p:anim calcmode="lin" valueType="num">
                                      <p:cBhvr>
                                        <p:cTn id="9" dur="500" fill="hold"/>
                                        <p:tgtEl>
                                          <p:spTgt spid="34406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406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4068"/>
                                        </p:tgtEl>
                                      </p:cBhvr>
                                    </p:animEffect>
                                  </p:childTnLst>
                                </p:cTn>
                              </p:par>
                            </p:childTnLst>
                          </p:cTn>
                        </p:par>
                      </p:childTnLst>
                    </p:cTn>
                  </p:par>
                  <p:par>
                    <p:cTn id="12" fill="hold">
                      <p:stCondLst>
                        <p:cond delay="indefinite"/>
                      </p:stCondLst>
                      <p:childTnLst>
                        <p:par>
                          <p:cTn id="13" fill="hold">
                            <p:stCondLst>
                              <p:cond delay="0"/>
                            </p:stCondLst>
                            <p:childTnLst>
                              <p:par>
                                <p:cTn id="14" presetID="30" presetClass="entr" presetSubtype="0" fill="hold" nodeType="clickEffect">
                                  <p:stCondLst>
                                    <p:cond delay="0"/>
                                  </p:stCondLst>
                                  <p:childTnLst>
                                    <p:set>
                                      <p:cBhvr>
                                        <p:cTn id="15" dur="1" fill="hold">
                                          <p:stCondLst>
                                            <p:cond delay="0"/>
                                          </p:stCondLst>
                                        </p:cTn>
                                        <p:tgtEl>
                                          <p:spTgt spid="344072"/>
                                        </p:tgtEl>
                                        <p:attrNameLst>
                                          <p:attrName>style.visibility</p:attrName>
                                        </p:attrNameLst>
                                      </p:cBhvr>
                                      <p:to>
                                        <p:strVal val="visible"/>
                                      </p:to>
                                    </p:set>
                                    <p:animEffect transition="in" filter="fade">
                                      <p:cBhvr>
                                        <p:cTn id="16" dur="800" decel="100000"/>
                                        <p:tgtEl>
                                          <p:spTgt spid="344072"/>
                                        </p:tgtEl>
                                      </p:cBhvr>
                                    </p:animEffect>
                                    <p:anim calcmode="lin" valueType="num">
                                      <p:cBhvr>
                                        <p:cTn id="17" dur="800" decel="100000" fill="hold"/>
                                        <p:tgtEl>
                                          <p:spTgt spid="344072"/>
                                        </p:tgtEl>
                                        <p:attrNameLst>
                                          <p:attrName>style.rotation</p:attrName>
                                        </p:attrNameLst>
                                      </p:cBhvr>
                                      <p:tavLst>
                                        <p:tav tm="0">
                                          <p:val>
                                            <p:fltVal val="-90"/>
                                          </p:val>
                                        </p:tav>
                                        <p:tav tm="100000">
                                          <p:val>
                                            <p:fltVal val="0"/>
                                          </p:val>
                                        </p:tav>
                                      </p:tavLst>
                                    </p:anim>
                                    <p:anim calcmode="lin" valueType="num">
                                      <p:cBhvr>
                                        <p:cTn id="18" dur="800" decel="100000" fill="hold"/>
                                        <p:tgtEl>
                                          <p:spTgt spid="344072"/>
                                        </p:tgtEl>
                                        <p:attrNameLst>
                                          <p:attrName>ppt_x</p:attrName>
                                        </p:attrNameLst>
                                      </p:cBhvr>
                                      <p:tavLst>
                                        <p:tav tm="0">
                                          <p:val>
                                            <p:strVal val="#ppt_x+0.4"/>
                                          </p:val>
                                        </p:tav>
                                        <p:tav tm="100000">
                                          <p:val>
                                            <p:strVal val="#ppt_x-0.05"/>
                                          </p:val>
                                        </p:tav>
                                      </p:tavLst>
                                    </p:anim>
                                    <p:anim calcmode="lin" valueType="num">
                                      <p:cBhvr>
                                        <p:cTn id="19" dur="800" decel="100000" fill="hold"/>
                                        <p:tgtEl>
                                          <p:spTgt spid="344072"/>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344072"/>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344072"/>
                                        </p:tgtEl>
                                        <p:attrNameLst>
                                          <p:attrName>ppt_y</p:attrName>
                                        </p:attrNameLst>
                                      </p:cBhvr>
                                      <p:tavLst>
                                        <p:tav tm="0">
                                          <p:val>
                                            <p:strVal val="#ppt_y+0.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4" presetClass="entr" presetSubtype="0" fill="hold" grpId="0" nodeType="clickEffect">
                                  <p:stCondLst>
                                    <p:cond delay="0"/>
                                  </p:stCondLst>
                                  <p:childTnLst>
                                    <p:set>
                                      <p:cBhvr>
                                        <p:cTn id="25" dur="1" fill="hold">
                                          <p:stCondLst>
                                            <p:cond delay="0"/>
                                          </p:stCondLst>
                                        </p:cTn>
                                        <p:tgtEl>
                                          <p:spTgt spid="344073"/>
                                        </p:tgtEl>
                                        <p:attrNameLst>
                                          <p:attrName>style.visibility</p:attrName>
                                        </p:attrNameLst>
                                      </p:cBhvr>
                                      <p:to>
                                        <p:strVal val="visible"/>
                                      </p:to>
                                    </p:set>
                                    <p:anim from="(-#ppt_w/2)" to="(#ppt_x)" calcmode="lin" valueType="num">
                                      <p:cBhvr>
                                        <p:cTn id="26" dur="600" fill="hold">
                                          <p:stCondLst>
                                            <p:cond delay="0"/>
                                          </p:stCondLst>
                                        </p:cTn>
                                        <p:tgtEl>
                                          <p:spTgt spid="344073"/>
                                        </p:tgtEl>
                                        <p:attrNameLst>
                                          <p:attrName>ppt_x</p:attrName>
                                        </p:attrNameLst>
                                      </p:cBhvr>
                                    </p:anim>
                                    <p:anim from="0" to="-1.0" calcmode="lin" valueType="num">
                                      <p:cBhvr>
                                        <p:cTn id="27" dur="200" decel="50000" autoRev="1" fill="hold">
                                          <p:stCondLst>
                                            <p:cond delay="600"/>
                                          </p:stCondLst>
                                        </p:cTn>
                                        <p:tgtEl>
                                          <p:spTgt spid="344073"/>
                                        </p:tgtEl>
                                        <p:attrNameLst>
                                          <p:attrName>xshear</p:attrName>
                                        </p:attrNameLst>
                                      </p:cBhvr>
                                    </p:anim>
                                    <p:animScale>
                                      <p:cBhvr>
                                        <p:cTn id="28" dur="200" decel="100000" autoRev="1" fill="hold">
                                          <p:stCondLst>
                                            <p:cond delay="600"/>
                                          </p:stCondLst>
                                        </p:cTn>
                                        <p:tgtEl>
                                          <p:spTgt spid="344073"/>
                                        </p:tgtEl>
                                      </p:cBhvr>
                                      <p:from x="100000" y="100000"/>
                                      <p:to x="80000" y="100000"/>
                                    </p:animScale>
                                    <p:anim by="(#ppt_h/3+#ppt_w*0.1)" calcmode="lin" valueType="num">
                                      <p:cBhvr additive="sum">
                                        <p:cTn id="29" dur="200" decel="100000" autoRev="1" fill="hold">
                                          <p:stCondLst>
                                            <p:cond delay="600"/>
                                          </p:stCondLst>
                                        </p:cTn>
                                        <p:tgtEl>
                                          <p:spTgt spid="344073"/>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068" grpId="0"/>
      <p:bldP spid="34407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Rectangle 2"/>
          <p:cNvSpPr>
            <a:spLocks noGrp="1" noChangeArrowheads="1"/>
          </p:cNvSpPr>
          <p:nvPr>
            <p:ph type="title"/>
          </p:nvPr>
        </p:nvSpPr>
        <p:spPr>
          <a:xfrm>
            <a:off x="482600" y="-315913"/>
            <a:ext cx="8229600" cy="1384301"/>
          </a:xfrm>
        </p:spPr>
        <p:txBody>
          <a:bodyPr/>
          <a:lstStyle/>
          <a:p>
            <a:r>
              <a:rPr lang="en-US" sz="2800">
                <a:solidFill>
                  <a:srgbClr val="FF0000"/>
                </a:solidFill>
                <a:sym typeface="Wingdings" pitchFamily="2" charset="2"/>
              </a:rPr>
              <a:t> </a:t>
            </a:r>
            <a:r>
              <a:rPr lang="en-US" sz="2800" i="1">
                <a:solidFill>
                  <a:srgbClr val="0000FF"/>
                </a:solidFill>
                <a:latin typeface="Times New Roman" pitchFamily="18" charset="0"/>
                <a:sym typeface="Wingdings" pitchFamily="2" charset="2"/>
              </a:rPr>
              <a:t>Sai số gây ra biến dạng chi tiết gia công</a:t>
            </a:r>
            <a:endParaRPr lang="en-US" sz="2800" i="1">
              <a:solidFill>
                <a:srgbClr val="FF0000"/>
              </a:solidFill>
              <a:sym typeface="Wingdings" pitchFamily="2" charset="2"/>
            </a:endParaRPr>
          </a:p>
        </p:txBody>
      </p:sp>
      <p:graphicFrame>
        <p:nvGraphicFramePr>
          <p:cNvPr id="345092" name="Object 4"/>
          <p:cNvGraphicFramePr>
            <a:graphicFrameLocks noGrp="1" noChangeAspect="1"/>
          </p:cNvGraphicFramePr>
          <p:nvPr>
            <p:ph idx="1"/>
          </p:nvPr>
        </p:nvGraphicFramePr>
        <p:xfrm>
          <a:off x="1289050" y="4005263"/>
          <a:ext cx="1498600" cy="863600"/>
        </p:xfrm>
        <a:graphic>
          <a:graphicData uri="http://schemas.openxmlformats.org/presentationml/2006/ole">
            <mc:AlternateContent xmlns:mc="http://schemas.openxmlformats.org/markup-compatibility/2006">
              <mc:Choice xmlns:v="urn:schemas-microsoft-com:vml" Requires="v">
                <p:oleObj spid="_x0000_s4111" name="Equation" r:id="rId3" imgW="748975" imgH="431613" progId="Equation.3">
                  <p:embed/>
                </p:oleObj>
              </mc:Choice>
              <mc:Fallback>
                <p:oleObj name="Equation" r:id="rId3" imgW="748975" imgH="431613" progId="Equation.3">
                  <p:embed/>
                  <p:pic>
                    <p:nvPicPr>
                      <p:cNvPr id="0" name="Picture 10"/>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9050" y="4005263"/>
                        <a:ext cx="1498600" cy="863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Date Placeholder 3"/>
          <p:cNvSpPr>
            <a:spLocks noGrp="1"/>
          </p:cNvSpPr>
          <p:nvPr>
            <p:ph type="dt" sz="half" idx="10"/>
          </p:nvPr>
        </p:nvSpPr>
        <p:spPr/>
        <p:txBody>
          <a:bodyPr/>
          <a:lstStyle/>
          <a:p>
            <a:pPr>
              <a:defRPr/>
            </a:pPr>
            <a:fld id="{6818544C-7410-4CA6-A43A-0BC0B887AE25}" type="datetime1">
              <a:rPr lang="vi-VN"/>
              <a:pPr>
                <a:defRPr/>
              </a:pPr>
              <a:t>15/10/2018</a:t>
            </a:fld>
            <a:endParaRPr lang="en-US"/>
          </a:p>
        </p:txBody>
      </p:sp>
      <p:sp>
        <p:nvSpPr>
          <p:cNvPr id="345091" name="Text Box 3"/>
          <p:cNvSpPr txBox="1">
            <a:spLocks noChangeArrowheads="1"/>
          </p:cNvSpPr>
          <p:nvPr/>
        </p:nvSpPr>
        <p:spPr bwMode="auto">
          <a:xfrm>
            <a:off x="387350" y="720725"/>
            <a:ext cx="8756650" cy="2893100"/>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	</a:t>
            </a:r>
            <a:r>
              <a:rPr lang="en-US" b="0">
                <a:solidFill>
                  <a:srgbClr val="0000FF"/>
                </a:solidFill>
              </a:rPr>
              <a:t>Chi tiết gia công khi chịu tác dụng của lực cắt cũng bị biến dạng. Ngay tại điểm mà lực tác dụng, chi tiết sẽ bị võng. </a:t>
            </a:r>
            <a:r>
              <a:rPr lang="en-US"/>
              <a:t>Độ võng </a:t>
            </a:r>
            <a:r>
              <a:rPr lang="en-US" b="0">
                <a:solidFill>
                  <a:srgbClr val="0000FF"/>
                </a:solidFill>
              </a:rPr>
              <a:t>đó chính là lượng tăng bán kính </a:t>
            </a:r>
            <a:r>
              <a:rPr lang="el-GR" b="0">
                <a:cs typeface="Times New Roman" pitchFamily="18" charset="0"/>
              </a:rPr>
              <a:t>Δ</a:t>
            </a:r>
            <a:r>
              <a:rPr lang="en-US" b="0">
                <a:cs typeface="Times New Roman" pitchFamily="18" charset="0"/>
              </a:rPr>
              <a:t>r</a:t>
            </a:r>
            <a:r>
              <a:rPr lang="en-US" b="0" baseline="-25000">
                <a:cs typeface="Times New Roman" pitchFamily="18" charset="0"/>
              </a:rPr>
              <a:t>2</a:t>
            </a:r>
            <a:r>
              <a:rPr lang="en-US" b="0">
                <a:solidFill>
                  <a:srgbClr val="0000FF"/>
                </a:solidFill>
                <a:cs typeface="Times New Roman" pitchFamily="18" charset="0"/>
              </a:rPr>
              <a:t> và nó là một thành phần của sai số gia công</a:t>
            </a:r>
          </a:p>
          <a:p>
            <a:pPr marL="838200" indent="-838200">
              <a:spcBef>
                <a:spcPct val="50000"/>
              </a:spcBef>
            </a:pPr>
            <a:r>
              <a:rPr lang="en-US" b="0">
                <a:solidFill>
                  <a:srgbClr val="0000FF"/>
                </a:solidFill>
                <a:cs typeface="Times New Roman" pitchFamily="18" charset="0"/>
              </a:rPr>
              <a:t>	Trường hợp chi tiết gá trên hai mũi tâm và vị trí dao ở giữa chiều dài chi tiết thì </a:t>
            </a:r>
            <a:r>
              <a:rPr lang="el-GR" b="0">
                <a:cs typeface="Times New Roman" pitchFamily="18" charset="0"/>
              </a:rPr>
              <a:t>Δ</a:t>
            </a:r>
            <a:r>
              <a:rPr lang="en-US" b="0">
                <a:cs typeface="Times New Roman" pitchFamily="18" charset="0"/>
              </a:rPr>
              <a:t>r</a:t>
            </a:r>
            <a:r>
              <a:rPr lang="en-US" b="0" baseline="-25000">
                <a:cs typeface="Times New Roman" pitchFamily="18" charset="0"/>
              </a:rPr>
              <a:t>2</a:t>
            </a:r>
            <a:r>
              <a:rPr lang="en-US" b="0" baseline="-25000">
                <a:solidFill>
                  <a:srgbClr val="0000FF"/>
                </a:solidFill>
                <a:cs typeface="Times New Roman" pitchFamily="18" charset="0"/>
              </a:rPr>
              <a:t> </a:t>
            </a:r>
            <a:r>
              <a:rPr lang="en-US" b="0">
                <a:solidFill>
                  <a:srgbClr val="0000FF"/>
                </a:solidFill>
                <a:cs typeface="Times New Roman" pitchFamily="18" charset="0"/>
              </a:rPr>
              <a:t>là lớn nhất:</a:t>
            </a:r>
            <a:endParaRPr lang="el-GR" b="0">
              <a:solidFill>
                <a:srgbClr val="0000FF"/>
              </a:solidFill>
              <a:cs typeface="Times New Roman" pitchFamily="18" charset="0"/>
            </a:endParaRPr>
          </a:p>
        </p:txBody>
      </p:sp>
      <p:sp>
        <p:nvSpPr>
          <p:cNvPr id="345094" name="Text Box 6"/>
          <p:cNvSpPr txBox="1">
            <a:spLocks noChangeArrowheads="1"/>
          </p:cNvSpPr>
          <p:nvPr/>
        </p:nvSpPr>
        <p:spPr bwMode="auto">
          <a:xfrm>
            <a:off x="3132138" y="4005263"/>
            <a:ext cx="5761037" cy="1587500"/>
          </a:xfrm>
          <a:prstGeom prst="rect">
            <a:avLst/>
          </a:prstGeom>
          <a:noFill/>
          <a:ln w="9525" algn="ctr">
            <a:noFill/>
            <a:miter lim="800000"/>
            <a:headEnd/>
            <a:tailEnd/>
          </a:ln>
        </p:spPr>
        <p:txBody>
          <a:bodyPr>
            <a:spAutoFit/>
          </a:bodyPr>
          <a:lstStyle/>
          <a:p>
            <a:pPr marL="838200" indent="-838200">
              <a:spcBef>
                <a:spcPct val="50000"/>
              </a:spcBef>
            </a:pPr>
            <a:r>
              <a:rPr lang="en-US" b="0">
                <a:solidFill>
                  <a:srgbClr val="0000FF"/>
                </a:solidFill>
              </a:rPr>
              <a:t>E – môđun đàn hồi của vật liệu G/C</a:t>
            </a:r>
          </a:p>
          <a:p>
            <a:pPr marL="838200" indent="-838200">
              <a:spcBef>
                <a:spcPct val="50000"/>
              </a:spcBef>
            </a:pPr>
            <a:r>
              <a:rPr lang="en-US" b="0">
                <a:solidFill>
                  <a:srgbClr val="0000FF"/>
                </a:solidFill>
              </a:rPr>
              <a:t>I – mômen quán tính của mặt cắt chi tiết gia công</a:t>
            </a:r>
            <a:r>
              <a:rPr lang="en-US">
                <a:solidFill>
                  <a:srgbClr val="0000FF"/>
                </a:solidFill>
              </a:rPr>
              <a:t>.</a:t>
            </a:r>
          </a:p>
        </p:txBody>
      </p:sp>
      <p:sp>
        <p:nvSpPr>
          <p:cNvPr id="345095" name="Text Box 7"/>
          <p:cNvSpPr txBox="1">
            <a:spLocks noChangeArrowheads="1"/>
          </p:cNvSpPr>
          <p:nvPr/>
        </p:nvSpPr>
        <p:spPr bwMode="auto">
          <a:xfrm>
            <a:off x="250825" y="5618163"/>
            <a:ext cx="8699500" cy="946150"/>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	</a:t>
            </a:r>
            <a:r>
              <a:rPr lang="en-US" b="0">
                <a:solidFill>
                  <a:srgbClr val="0000FF"/>
                </a:solidFill>
              </a:rPr>
              <a:t>Trường hợp này chi tiết sau khi gia công có dạng tang trống</a:t>
            </a:r>
            <a:r>
              <a:rPr lang="en-US">
                <a:solidFill>
                  <a:srgbClr val="0000FF"/>
                </a:solidFill>
              </a:rPr>
              <a:t>.</a:t>
            </a:r>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45090"/>
                                        </p:tgtEl>
                                        <p:attrNameLst>
                                          <p:attrName>style.visibility</p:attrName>
                                        </p:attrNameLst>
                                      </p:cBhvr>
                                      <p:to>
                                        <p:strVal val="visible"/>
                                      </p:to>
                                    </p:set>
                                    <p:animEffect transition="in" filter="fade">
                                      <p:cBhvr>
                                        <p:cTn id="7" dur="1000"/>
                                        <p:tgtEl>
                                          <p:spTgt spid="345090"/>
                                        </p:tgtEl>
                                      </p:cBhvr>
                                    </p:animEffect>
                                    <p:anim calcmode="lin" valueType="num">
                                      <p:cBhvr>
                                        <p:cTn id="8" dur="1000" fill="hold"/>
                                        <p:tgtEl>
                                          <p:spTgt spid="345090"/>
                                        </p:tgtEl>
                                        <p:attrNameLst>
                                          <p:attrName>ppt_x</p:attrName>
                                        </p:attrNameLst>
                                      </p:cBhvr>
                                      <p:tavLst>
                                        <p:tav tm="0">
                                          <p:val>
                                            <p:strVal val="#ppt_x"/>
                                          </p:val>
                                        </p:tav>
                                        <p:tav tm="100000">
                                          <p:val>
                                            <p:strVal val="#ppt_x"/>
                                          </p:val>
                                        </p:tav>
                                      </p:tavLst>
                                    </p:anim>
                                    <p:anim calcmode="lin" valueType="num">
                                      <p:cBhvr>
                                        <p:cTn id="9" dur="1000" fill="hold"/>
                                        <p:tgtEl>
                                          <p:spTgt spid="34509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45091">
                                            <p:txEl>
                                              <p:pRg st="0" end="0"/>
                                            </p:txEl>
                                          </p:spTgt>
                                        </p:tgtEl>
                                        <p:attrNameLst>
                                          <p:attrName>style.visibility</p:attrName>
                                        </p:attrNameLst>
                                      </p:cBhvr>
                                      <p:to>
                                        <p:strVal val="visible"/>
                                      </p:to>
                                    </p:set>
                                    <p:anim calcmode="lin" valueType="num">
                                      <p:cBhvr>
                                        <p:cTn id="14" dur="500" fill="hold"/>
                                        <p:tgtEl>
                                          <p:spTgt spid="34509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45091">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4509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4509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4509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45091">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45091">
                                            <p:txEl>
                                              <p:pRg st="1" end="1"/>
                                            </p:txEl>
                                          </p:spTgt>
                                        </p:tgtEl>
                                        <p:attrNameLst>
                                          <p:attrName>ppt_w</p:attrName>
                                        </p:attrNameLst>
                                      </p:cBhvr>
                                    </p:anim>
                                    <p:anim by="(#ppt_w*0.50)" calcmode="lin" valueType="num">
                                      <p:cBhvr>
                                        <p:cTn id="24" dur="500" decel="50000" autoRev="1" fill="hold">
                                          <p:stCondLst>
                                            <p:cond delay="0"/>
                                          </p:stCondLst>
                                        </p:cTn>
                                        <p:tgtEl>
                                          <p:spTgt spid="345091">
                                            <p:txEl>
                                              <p:pRg st="1" end="1"/>
                                            </p:txEl>
                                          </p:spTgt>
                                        </p:tgtEl>
                                        <p:attrNameLst>
                                          <p:attrName>ppt_x</p:attrName>
                                        </p:attrNameLst>
                                      </p:cBhvr>
                                    </p:anim>
                                    <p:anim from="(-#ppt_h/2)" to="(#ppt_y)" calcmode="lin" valueType="num">
                                      <p:cBhvr>
                                        <p:cTn id="25" dur="1000" fill="hold">
                                          <p:stCondLst>
                                            <p:cond delay="0"/>
                                          </p:stCondLst>
                                        </p:cTn>
                                        <p:tgtEl>
                                          <p:spTgt spid="345091">
                                            <p:txEl>
                                              <p:pRg st="1" end="1"/>
                                            </p:txEl>
                                          </p:spTgt>
                                        </p:tgtEl>
                                        <p:attrNameLst>
                                          <p:attrName>ppt_y</p:attrName>
                                        </p:attrNameLst>
                                      </p:cBhvr>
                                    </p:anim>
                                    <p:animRot by="21600000">
                                      <p:cBhvr>
                                        <p:cTn id="26" dur="1000" fill="hold">
                                          <p:stCondLst>
                                            <p:cond delay="0"/>
                                          </p:stCondLst>
                                        </p:cTn>
                                        <p:tgtEl>
                                          <p:spTgt spid="345091">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30" presetClass="entr" presetSubtype="0" fill="hold" nodeType="clickEffect">
                                  <p:stCondLst>
                                    <p:cond delay="0"/>
                                  </p:stCondLst>
                                  <p:childTnLst>
                                    <p:set>
                                      <p:cBhvr>
                                        <p:cTn id="30" dur="1" fill="hold">
                                          <p:stCondLst>
                                            <p:cond delay="0"/>
                                          </p:stCondLst>
                                        </p:cTn>
                                        <p:tgtEl>
                                          <p:spTgt spid="345092"/>
                                        </p:tgtEl>
                                        <p:attrNameLst>
                                          <p:attrName>style.visibility</p:attrName>
                                        </p:attrNameLst>
                                      </p:cBhvr>
                                      <p:to>
                                        <p:strVal val="visible"/>
                                      </p:to>
                                    </p:set>
                                    <p:animEffect transition="in" filter="fade">
                                      <p:cBhvr>
                                        <p:cTn id="31" dur="800" decel="100000"/>
                                        <p:tgtEl>
                                          <p:spTgt spid="345092"/>
                                        </p:tgtEl>
                                      </p:cBhvr>
                                    </p:animEffect>
                                    <p:anim calcmode="lin" valueType="num">
                                      <p:cBhvr>
                                        <p:cTn id="32" dur="800" decel="100000" fill="hold"/>
                                        <p:tgtEl>
                                          <p:spTgt spid="345092"/>
                                        </p:tgtEl>
                                        <p:attrNameLst>
                                          <p:attrName>style.rotation</p:attrName>
                                        </p:attrNameLst>
                                      </p:cBhvr>
                                      <p:tavLst>
                                        <p:tav tm="0">
                                          <p:val>
                                            <p:fltVal val="-90"/>
                                          </p:val>
                                        </p:tav>
                                        <p:tav tm="100000">
                                          <p:val>
                                            <p:fltVal val="0"/>
                                          </p:val>
                                        </p:tav>
                                      </p:tavLst>
                                    </p:anim>
                                    <p:anim calcmode="lin" valueType="num">
                                      <p:cBhvr>
                                        <p:cTn id="33" dur="800" decel="100000" fill="hold"/>
                                        <p:tgtEl>
                                          <p:spTgt spid="345092"/>
                                        </p:tgtEl>
                                        <p:attrNameLst>
                                          <p:attrName>ppt_x</p:attrName>
                                        </p:attrNameLst>
                                      </p:cBhvr>
                                      <p:tavLst>
                                        <p:tav tm="0">
                                          <p:val>
                                            <p:strVal val="#ppt_x+0.4"/>
                                          </p:val>
                                        </p:tav>
                                        <p:tav tm="100000">
                                          <p:val>
                                            <p:strVal val="#ppt_x-0.05"/>
                                          </p:val>
                                        </p:tav>
                                      </p:tavLst>
                                    </p:anim>
                                    <p:anim calcmode="lin" valueType="num">
                                      <p:cBhvr>
                                        <p:cTn id="34" dur="800" decel="100000" fill="hold"/>
                                        <p:tgtEl>
                                          <p:spTgt spid="345092"/>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345092"/>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345092"/>
                                        </p:tgtEl>
                                        <p:attrNameLst>
                                          <p:attrName>ppt_y</p:attrName>
                                        </p:attrNameLst>
                                      </p:cBhvr>
                                      <p:tavLst>
                                        <p:tav tm="0">
                                          <p:val>
                                            <p:strVal val="#ppt_y+0.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4" presetClass="entr" presetSubtype="0" fill="hold" nodeType="clickEffect">
                                  <p:stCondLst>
                                    <p:cond delay="0"/>
                                  </p:stCondLst>
                                  <p:childTnLst>
                                    <p:set>
                                      <p:cBhvr>
                                        <p:cTn id="40" dur="1" fill="hold">
                                          <p:stCondLst>
                                            <p:cond delay="0"/>
                                          </p:stCondLst>
                                        </p:cTn>
                                        <p:tgtEl>
                                          <p:spTgt spid="345094">
                                            <p:txEl>
                                              <p:pRg st="0" end="0"/>
                                            </p:txEl>
                                          </p:spTgt>
                                        </p:tgtEl>
                                        <p:attrNameLst>
                                          <p:attrName>style.visibility</p:attrName>
                                        </p:attrNameLst>
                                      </p:cBhvr>
                                      <p:to>
                                        <p:strVal val="visible"/>
                                      </p:to>
                                    </p:set>
                                    <p:anim from="(-#ppt_w/2)" to="(#ppt_x)" calcmode="lin" valueType="num">
                                      <p:cBhvr>
                                        <p:cTn id="41" dur="600" fill="hold">
                                          <p:stCondLst>
                                            <p:cond delay="0"/>
                                          </p:stCondLst>
                                        </p:cTn>
                                        <p:tgtEl>
                                          <p:spTgt spid="345094">
                                            <p:txEl>
                                              <p:pRg st="0" end="0"/>
                                            </p:txEl>
                                          </p:spTgt>
                                        </p:tgtEl>
                                        <p:attrNameLst>
                                          <p:attrName>ppt_x</p:attrName>
                                        </p:attrNameLst>
                                      </p:cBhvr>
                                    </p:anim>
                                    <p:anim from="0" to="-1.0" calcmode="lin" valueType="num">
                                      <p:cBhvr>
                                        <p:cTn id="42" dur="200" decel="50000" autoRev="1" fill="hold">
                                          <p:stCondLst>
                                            <p:cond delay="600"/>
                                          </p:stCondLst>
                                        </p:cTn>
                                        <p:tgtEl>
                                          <p:spTgt spid="345094">
                                            <p:txEl>
                                              <p:pRg st="0" end="0"/>
                                            </p:txEl>
                                          </p:spTgt>
                                        </p:tgtEl>
                                        <p:attrNameLst>
                                          <p:attrName>xshear</p:attrName>
                                        </p:attrNameLst>
                                      </p:cBhvr>
                                    </p:anim>
                                    <p:animScale>
                                      <p:cBhvr>
                                        <p:cTn id="43" dur="200" decel="100000" autoRev="1" fill="hold">
                                          <p:stCondLst>
                                            <p:cond delay="600"/>
                                          </p:stCondLst>
                                        </p:cTn>
                                        <p:tgtEl>
                                          <p:spTgt spid="345094">
                                            <p:txEl>
                                              <p:pRg st="0" end="0"/>
                                            </p:txEl>
                                          </p:spTgt>
                                        </p:tgtEl>
                                      </p:cBhvr>
                                      <p:from x="100000" y="100000"/>
                                      <p:to x="80000" y="100000"/>
                                    </p:animScale>
                                    <p:anim by="(#ppt_h/3+#ppt_w*0.1)" calcmode="lin" valueType="num">
                                      <p:cBhvr additive="sum">
                                        <p:cTn id="44" dur="200" decel="100000" autoRev="1" fill="hold">
                                          <p:stCondLst>
                                            <p:cond delay="600"/>
                                          </p:stCondLst>
                                        </p:cTn>
                                        <p:tgtEl>
                                          <p:spTgt spid="345094">
                                            <p:txEl>
                                              <p:pRg st="0" end="0"/>
                                            </p:txEl>
                                          </p:spTgt>
                                        </p:tgtEl>
                                        <p:attrNameLst>
                                          <p:attrName>ppt_x</p:attrName>
                                        </p:attrNameLst>
                                      </p:cBhvr>
                                    </p:anim>
                                  </p:childTnLst>
                                </p:cTn>
                              </p:par>
                            </p:childTnLst>
                          </p:cTn>
                        </p:par>
                      </p:childTnLst>
                    </p:cTn>
                  </p:par>
                  <p:par>
                    <p:cTn id="45" fill="hold">
                      <p:stCondLst>
                        <p:cond delay="indefinite"/>
                      </p:stCondLst>
                      <p:childTnLst>
                        <p:par>
                          <p:cTn id="46" fill="hold">
                            <p:stCondLst>
                              <p:cond delay="0"/>
                            </p:stCondLst>
                            <p:childTnLst>
                              <p:par>
                                <p:cTn id="47" presetID="27" presetClass="entr" presetSubtype="0" fill="hold" nodeType="clickEffect">
                                  <p:stCondLst>
                                    <p:cond delay="0"/>
                                  </p:stCondLst>
                                  <p:iterate type="lt">
                                    <p:tmPct val="50000"/>
                                  </p:iterate>
                                  <p:childTnLst>
                                    <p:set>
                                      <p:cBhvr>
                                        <p:cTn id="48" dur="1" fill="hold">
                                          <p:stCondLst>
                                            <p:cond delay="0"/>
                                          </p:stCondLst>
                                        </p:cTn>
                                        <p:tgtEl>
                                          <p:spTgt spid="345094">
                                            <p:txEl>
                                              <p:pRg st="1" end="1"/>
                                            </p:txEl>
                                          </p:spTgt>
                                        </p:tgtEl>
                                        <p:attrNameLst>
                                          <p:attrName>style.visibility</p:attrName>
                                        </p:attrNameLst>
                                      </p:cBhvr>
                                      <p:to>
                                        <p:strVal val="visible"/>
                                      </p:to>
                                    </p:set>
                                    <p:anim calcmode="discrete" valueType="clr">
                                      <p:cBhvr override="childStyle">
                                        <p:cTn id="49" dur="80"/>
                                        <p:tgtEl>
                                          <p:spTgt spid="34509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0" dur="80"/>
                                        <p:tgtEl>
                                          <p:spTgt spid="345094">
                                            <p:txEl>
                                              <p:pRg st="1" end="1"/>
                                            </p:txEl>
                                          </p:spTgt>
                                        </p:tgtEl>
                                        <p:attrNameLst>
                                          <p:attrName>fillcolor</p:attrName>
                                        </p:attrNameLst>
                                      </p:cBhvr>
                                      <p:tavLst>
                                        <p:tav tm="0">
                                          <p:val>
                                            <p:clrVal>
                                              <a:schemeClr val="accent2"/>
                                            </p:clrVal>
                                          </p:val>
                                        </p:tav>
                                        <p:tav tm="50000">
                                          <p:val>
                                            <p:clrVal>
                                              <a:schemeClr val="hlink"/>
                                            </p:clrVal>
                                          </p:val>
                                        </p:tav>
                                      </p:tavLst>
                                    </p:anim>
                                    <p:set>
                                      <p:cBhvr>
                                        <p:cTn id="51" dur="80"/>
                                        <p:tgtEl>
                                          <p:spTgt spid="345094">
                                            <p:txEl>
                                              <p:pRg st="1" end="1"/>
                                            </p:txEl>
                                          </p:spTgt>
                                        </p:tgtEl>
                                        <p:attrNameLst>
                                          <p:attrName>fill.type</p:attrName>
                                        </p:attrNameLst>
                                      </p:cBhvr>
                                      <p:to>
                                        <p:strVal val="solid"/>
                                      </p:to>
                                    </p:set>
                                  </p:childTnLst>
                                </p:cTn>
                              </p:par>
                            </p:childTnLst>
                          </p:cTn>
                        </p:par>
                      </p:childTnLst>
                    </p:cTn>
                  </p:par>
                  <p:par>
                    <p:cTn id="52" fill="hold">
                      <p:stCondLst>
                        <p:cond delay="indefinite"/>
                      </p:stCondLst>
                      <p:childTnLst>
                        <p:par>
                          <p:cTn id="53" fill="hold">
                            <p:stCondLst>
                              <p:cond delay="0"/>
                            </p:stCondLst>
                            <p:childTnLst>
                              <p:par>
                                <p:cTn id="54" presetID="29" presetClass="entr" presetSubtype="0" fill="hold" grpId="0" nodeType="clickEffect">
                                  <p:stCondLst>
                                    <p:cond delay="0"/>
                                  </p:stCondLst>
                                  <p:childTnLst>
                                    <p:set>
                                      <p:cBhvr>
                                        <p:cTn id="55" dur="1" fill="hold">
                                          <p:stCondLst>
                                            <p:cond delay="0"/>
                                          </p:stCondLst>
                                        </p:cTn>
                                        <p:tgtEl>
                                          <p:spTgt spid="345095"/>
                                        </p:tgtEl>
                                        <p:attrNameLst>
                                          <p:attrName>style.visibility</p:attrName>
                                        </p:attrNameLst>
                                      </p:cBhvr>
                                      <p:to>
                                        <p:strVal val="visible"/>
                                      </p:to>
                                    </p:set>
                                    <p:anim calcmode="lin" valueType="num">
                                      <p:cBhvr>
                                        <p:cTn id="56" dur="1000" fill="hold"/>
                                        <p:tgtEl>
                                          <p:spTgt spid="345095"/>
                                        </p:tgtEl>
                                        <p:attrNameLst>
                                          <p:attrName>ppt_x</p:attrName>
                                        </p:attrNameLst>
                                      </p:cBhvr>
                                      <p:tavLst>
                                        <p:tav tm="0">
                                          <p:val>
                                            <p:strVal val="#ppt_x-.2"/>
                                          </p:val>
                                        </p:tav>
                                        <p:tav tm="100000">
                                          <p:val>
                                            <p:strVal val="#ppt_x"/>
                                          </p:val>
                                        </p:tav>
                                      </p:tavLst>
                                    </p:anim>
                                    <p:anim calcmode="lin" valueType="num">
                                      <p:cBhvr>
                                        <p:cTn id="57" dur="1000" fill="hold"/>
                                        <p:tgtEl>
                                          <p:spTgt spid="345095"/>
                                        </p:tgtEl>
                                        <p:attrNameLst>
                                          <p:attrName>ppt_y</p:attrName>
                                        </p:attrNameLst>
                                      </p:cBhvr>
                                      <p:tavLst>
                                        <p:tav tm="0">
                                          <p:val>
                                            <p:strVal val="#ppt_y"/>
                                          </p:val>
                                        </p:tav>
                                        <p:tav tm="100000">
                                          <p:val>
                                            <p:strVal val="#ppt_y"/>
                                          </p:val>
                                        </p:tav>
                                      </p:tavLst>
                                    </p:anim>
                                    <p:animEffect transition="in" filter="wipe(right)" prLst="gradientSize: 0.1">
                                      <p:cBhvr>
                                        <p:cTn id="58" dur="1000"/>
                                        <p:tgtEl>
                                          <p:spTgt spid="3450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Rectangle 2"/>
          <p:cNvSpPr>
            <a:spLocks noGrp="1" noChangeArrowheads="1"/>
          </p:cNvSpPr>
          <p:nvPr>
            <p:ph type="title"/>
          </p:nvPr>
        </p:nvSpPr>
        <p:spPr>
          <a:xfrm>
            <a:off x="482600" y="-257175"/>
            <a:ext cx="8229600" cy="1384300"/>
          </a:xfrm>
        </p:spPr>
        <p:txBody>
          <a:bodyPr/>
          <a:lstStyle/>
          <a:p>
            <a:r>
              <a:rPr lang="en-US" sz="2800">
                <a:solidFill>
                  <a:srgbClr val="FF0000"/>
                </a:solidFill>
                <a:latin typeface="Times New Roman" pitchFamily="18" charset="0"/>
                <a:sym typeface="Wingdings" pitchFamily="2" charset="2"/>
              </a:rPr>
              <a:t></a:t>
            </a:r>
            <a:r>
              <a:rPr lang="en-US" sz="2800">
                <a:solidFill>
                  <a:srgbClr val="0000FF"/>
                </a:solidFill>
                <a:latin typeface="Times New Roman" pitchFamily="18" charset="0"/>
                <a:sym typeface="Wingdings" pitchFamily="2" charset="2"/>
              </a:rPr>
              <a:t> </a:t>
            </a:r>
            <a:r>
              <a:rPr lang="en-US" sz="2800" i="1">
                <a:solidFill>
                  <a:srgbClr val="0000FF"/>
                </a:solidFill>
                <a:latin typeface="Times New Roman" pitchFamily="18" charset="0"/>
                <a:sym typeface="Wingdings" pitchFamily="2" charset="2"/>
              </a:rPr>
              <a:t>Sai số do biến dạng của dao gây ra.</a:t>
            </a:r>
            <a:endParaRPr lang="en-US" sz="2800" i="1">
              <a:solidFill>
                <a:srgbClr val="FF0000"/>
              </a:solidFill>
              <a:latin typeface="Times New Roman" pitchFamily="18" charset="0"/>
              <a:sym typeface="Wingdings" pitchFamily="2" charset="2"/>
            </a:endParaRPr>
          </a:p>
        </p:txBody>
      </p:sp>
      <p:graphicFrame>
        <p:nvGraphicFramePr>
          <p:cNvPr id="347140" name="Object 4"/>
          <p:cNvGraphicFramePr>
            <a:graphicFrameLocks noGrp="1" noChangeAspect="1"/>
          </p:cNvGraphicFramePr>
          <p:nvPr>
            <p:ph idx="1"/>
          </p:nvPr>
        </p:nvGraphicFramePr>
        <p:xfrm>
          <a:off x="1346200" y="2335213"/>
          <a:ext cx="1555750" cy="1244600"/>
        </p:xfrm>
        <a:graphic>
          <a:graphicData uri="http://schemas.openxmlformats.org/presentationml/2006/ole">
            <mc:AlternateContent xmlns:mc="http://schemas.openxmlformats.org/markup-compatibility/2006">
              <mc:Choice xmlns:v="urn:schemas-microsoft-com:vml" Requires="v">
                <p:oleObj spid="_x0000_s5135" name="Equation" r:id="rId3" imgW="571500" imgH="457200" progId="Equation.3">
                  <p:embed/>
                </p:oleObj>
              </mc:Choice>
              <mc:Fallback>
                <p:oleObj name="Equation" r:id="rId3" imgW="571500" imgH="457200" progId="Equation.3">
                  <p:embed/>
                  <p:pic>
                    <p:nvPicPr>
                      <p:cNvPr id="0" name="Picture 10"/>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6200" y="2335213"/>
                        <a:ext cx="1555750" cy="1244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Date Placeholder 3"/>
          <p:cNvSpPr>
            <a:spLocks noGrp="1"/>
          </p:cNvSpPr>
          <p:nvPr>
            <p:ph type="dt" sz="half" idx="10"/>
          </p:nvPr>
        </p:nvSpPr>
        <p:spPr/>
        <p:txBody>
          <a:bodyPr/>
          <a:lstStyle/>
          <a:p>
            <a:pPr>
              <a:defRPr/>
            </a:pPr>
            <a:fld id="{3F9C3180-662C-4C94-9CF2-1E59701E09FE}" type="datetime1">
              <a:rPr lang="vi-VN"/>
              <a:pPr>
                <a:defRPr/>
              </a:pPr>
              <a:t>15/10/2018</a:t>
            </a:fld>
            <a:endParaRPr lang="en-US"/>
          </a:p>
        </p:txBody>
      </p:sp>
      <p:sp>
        <p:nvSpPr>
          <p:cNvPr id="347139" name="Text Box 3"/>
          <p:cNvSpPr txBox="1">
            <a:spLocks noChangeArrowheads="1"/>
          </p:cNvSpPr>
          <p:nvPr/>
        </p:nvSpPr>
        <p:spPr bwMode="auto">
          <a:xfrm>
            <a:off x="0" y="836613"/>
            <a:ext cx="8640763" cy="1384995"/>
          </a:xfrm>
          <a:prstGeom prst="rect">
            <a:avLst/>
          </a:prstGeom>
          <a:noFill/>
          <a:ln w="9525" algn="ctr">
            <a:noFill/>
            <a:miter lim="800000"/>
            <a:headEnd/>
            <a:tailEnd/>
          </a:ln>
        </p:spPr>
        <p:txBody>
          <a:bodyPr>
            <a:spAutoFit/>
          </a:bodyPr>
          <a:lstStyle/>
          <a:p>
            <a:pPr marL="838200" indent="-838200" algn="just">
              <a:spcBef>
                <a:spcPct val="50000"/>
              </a:spcBef>
            </a:pPr>
            <a:r>
              <a:rPr lang="en-US">
                <a:solidFill>
                  <a:srgbClr val="0000FF"/>
                </a:solidFill>
              </a:rPr>
              <a:t>	</a:t>
            </a:r>
            <a:r>
              <a:rPr lang="en-US" b="0">
                <a:solidFill>
                  <a:srgbClr val="0000FF"/>
                </a:solidFill>
              </a:rPr>
              <a:t>Dưới tác dụng của lực cắt, do bàn xe dao và dao không cứng vững cho nên cũng bị biến dạng đàn hồi và làm </a:t>
            </a:r>
            <a:r>
              <a:rPr lang="en-US" b="0"/>
              <a:t>bán kính chi tiết gia công tăng một lượng</a:t>
            </a:r>
            <a:r>
              <a:rPr lang="en-US" b="0">
                <a:solidFill>
                  <a:srgbClr val="0000FF"/>
                </a:solidFill>
              </a:rPr>
              <a:t>:</a:t>
            </a:r>
          </a:p>
        </p:txBody>
      </p:sp>
      <p:sp>
        <p:nvSpPr>
          <p:cNvPr id="347142" name="Text Box 6"/>
          <p:cNvSpPr txBox="1">
            <a:spLocks noChangeArrowheads="1"/>
          </p:cNvSpPr>
          <p:nvPr/>
        </p:nvSpPr>
        <p:spPr bwMode="auto">
          <a:xfrm>
            <a:off x="3362325" y="2392363"/>
            <a:ext cx="5068888" cy="946150"/>
          </a:xfrm>
          <a:prstGeom prst="rect">
            <a:avLst/>
          </a:prstGeom>
          <a:noFill/>
          <a:ln w="9525" algn="ctr">
            <a:noFill/>
            <a:miter lim="800000"/>
            <a:headEnd/>
            <a:tailEnd/>
          </a:ln>
        </p:spPr>
        <p:txBody>
          <a:bodyPr>
            <a:spAutoFit/>
          </a:bodyPr>
          <a:lstStyle/>
          <a:p>
            <a:pPr marL="838200" indent="-838200">
              <a:spcBef>
                <a:spcPct val="50000"/>
              </a:spcBef>
            </a:pPr>
            <a:r>
              <a:rPr lang="en-US" b="0">
                <a:solidFill>
                  <a:srgbClr val="0000FF"/>
                </a:solidFill>
              </a:rPr>
              <a:t>J</a:t>
            </a:r>
            <a:r>
              <a:rPr lang="en-US" b="0" baseline="-25000">
                <a:solidFill>
                  <a:srgbClr val="0000FF"/>
                </a:solidFill>
              </a:rPr>
              <a:t>d</a:t>
            </a:r>
            <a:r>
              <a:rPr lang="en-US" b="0">
                <a:solidFill>
                  <a:srgbClr val="0000FF"/>
                </a:solidFill>
              </a:rPr>
              <a:t> – độ cứng vững của dao và ụ gá dao</a:t>
            </a:r>
          </a:p>
        </p:txBody>
      </p:sp>
      <p:sp>
        <p:nvSpPr>
          <p:cNvPr id="347143" name="Text Box 7"/>
          <p:cNvSpPr txBox="1">
            <a:spLocks noChangeArrowheads="1"/>
          </p:cNvSpPr>
          <p:nvPr/>
        </p:nvSpPr>
        <p:spPr bwMode="auto">
          <a:xfrm>
            <a:off x="-209550" y="3562350"/>
            <a:ext cx="8699500" cy="2893100"/>
          </a:xfrm>
          <a:prstGeom prst="rect">
            <a:avLst/>
          </a:prstGeom>
          <a:noFill/>
          <a:ln w="9525" algn="ctr">
            <a:noFill/>
            <a:miter lim="800000"/>
            <a:headEnd/>
            <a:tailEnd/>
          </a:ln>
        </p:spPr>
        <p:txBody>
          <a:bodyPr>
            <a:spAutoFit/>
          </a:bodyPr>
          <a:lstStyle/>
          <a:p>
            <a:pPr marL="838200" indent="-838200" algn="just">
              <a:spcBef>
                <a:spcPct val="50000"/>
              </a:spcBef>
            </a:pPr>
            <a:r>
              <a:rPr lang="en-US">
                <a:solidFill>
                  <a:srgbClr val="0000FF"/>
                </a:solidFill>
              </a:rPr>
              <a:t>	</a:t>
            </a:r>
            <a:r>
              <a:rPr lang="en-US" b="0">
                <a:solidFill>
                  <a:srgbClr val="0000FF"/>
                </a:solidFill>
              </a:rPr>
              <a:t>Vì ụ gá dao và dao cắt di chuyển dọc theo trục của chi tiết với chế độ cắt không đổi nên chịu tác dụng của P</a:t>
            </a:r>
            <a:r>
              <a:rPr lang="en-US" b="0" baseline="-25000">
                <a:solidFill>
                  <a:srgbClr val="0000FF"/>
                </a:solidFill>
              </a:rPr>
              <a:t>y</a:t>
            </a:r>
            <a:r>
              <a:rPr lang="en-US" b="0">
                <a:solidFill>
                  <a:srgbClr val="0000FF"/>
                </a:solidFill>
              </a:rPr>
              <a:t> không đổi, cho nên giá trị </a:t>
            </a:r>
            <a:r>
              <a:rPr lang="el-GR" b="0">
                <a:cs typeface="Times New Roman" pitchFamily="18" charset="0"/>
              </a:rPr>
              <a:t>Δ</a:t>
            </a:r>
            <a:r>
              <a:rPr lang="en-US" b="0">
                <a:cs typeface="Times New Roman" pitchFamily="18" charset="0"/>
              </a:rPr>
              <a:t>r</a:t>
            </a:r>
            <a:r>
              <a:rPr lang="en-US" b="0" baseline="-25000">
                <a:cs typeface="Times New Roman" pitchFamily="18" charset="0"/>
              </a:rPr>
              <a:t>3</a:t>
            </a:r>
            <a:r>
              <a:rPr lang="en-US" b="0" baseline="-25000">
                <a:solidFill>
                  <a:srgbClr val="0000FF"/>
                </a:solidFill>
                <a:cs typeface="Times New Roman" pitchFamily="18" charset="0"/>
              </a:rPr>
              <a:t> </a:t>
            </a:r>
            <a:r>
              <a:rPr lang="en-US" b="0">
                <a:solidFill>
                  <a:srgbClr val="0000FF"/>
                </a:solidFill>
                <a:cs typeface="Times New Roman" pitchFamily="18" charset="0"/>
              </a:rPr>
              <a:t>là một hằng số.</a:t>
            </a:r>
          </a:p>
          <a:p>
            <a:pPr marL="838200" indent="-838200" algn="just">
              <a:spcBef>
                <a:spcPct val="50000"/>
              </a:spcBef>
            </a:pPr>
            <a:r>
              <a:rPr lang="en-US" b="0">
                <a:solidFill>
                  <a:srgbClr val="0000FF"/>
                </a:solidFill>
                <a:cs typeface="Times New Roman" pitchFamily="18" charset="0"/>
              </a:rPr>
              <a:t>	Sai số này dễ triệt tiêu bằng cách cắt thử và điều chỉnh lại chiều sâu cắt. Sai số này không ảnh hưởng đến hình dáng.</a:t>
            </a:r>
            <a:endParaRPr lang="el-GR" b="0">
              <a:cs typeface="Times New Roman" pitchFamily="18" charset="0"/>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47138"/>
                                        </p:tgtEl>
                                        <p:attrNameLst>
                                          <p:attrName>style.visibility</p:attrName>
                                        </p:attrNameLst>
                                      </p:cBhvr>
                                      <p:to>
                                        <p:strVal val="visible"/>
                                      </p:to>
                                    </p:set>
                                    <p:anim calcmode="lin" valueType="num">
                                      <p:cBhvr>
                                        <p:cTn id="7" dur="500" fill="hold"/>
                                        <p:tgtEl>
                                          <p:spTgt spid="347138"/>
                                        </p:tgtEl>
                                        <p:attrNameLst>
                                          <p:attrName>ppt_w</p:attrName>
                                        </p:attrNameLst>
                                      </p:cBhvr>
                                      <p:tavLst>
                                        <p:tav tm="0">
                                          <p:val>
                                            <p:fltVal val="0"/>
                                          </p:val>
                                        </p:tav>
                                        <p:tav tm="100000">
                                          <p:val>
                                            <p:strVal val="#ppt_w"/>
                                          </p:val>
                                        </p:tav>
                                      </p:tavLst>
                                    </p:anim>
                                    <p:anim calcmode="lin" valueType="num">
                                      <p:cBhvr>
                                        <p:cTn id="8" dur="500" fill="hold"/>
                                        <p:tgtEl>
                                          <p:spTgt spid="347138"/>
                                        </p:tgtEl>
                                        <p:attrNameLst>
                                          <p:attrName>ppt_h</p:attrName>
                                        </p:attrNameLst>
                                      </p:cBhvr>
                                      <p:tavLst>
                                        <p:tav tm="0">
                                          <p:val>
                                            <p:fltVal val="0"/>
                                          </p:val>
                                        </p:tav>
                                        <p:tav tm="100000">
                                          <p:val>
                                            <p:strVal val="#ppt_h"/>
                                          </p:val>
                                        </p:tav>
                                      </p:tavLst>
                                    </p:anim>
                                    <p:animEffect transition="in" filter="fade">
                                      <p:cBhvr>
                                        <p:cTn id="9" dur="500"/>
                                        <p:tgtEl>
                                          <p:spTgt spid="347138"/>
                                        </p:tgtEl>
                                      </p:cBhvr>
                                    </p:animEffec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347139"/>
                                        </p:tgtEl>
                                        <p:attrNameLst>
                                          <p:attrName>style.visibility</p:attrName>
                                        </p:attrNameLst>
                                      </p:cBhvr>
                                      <p:to>
                                        <p:strVal val="visible"/>
                                      </p:to>
                                    </p:set>
                                    <p:anim calcmode="discrete" valueType="clr">
                                      <p:cBhvr override="childStyle">
                                        <p:cTn id="14" dur="80"/>
                                        <p:tgtEl>
                                          <p:spTgt spid="347139"/>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47139"/>
                                        </p:tgtEl>
                                        <p:attrNameLst>
                                          <p:attrName>fillcolor</p:attrName>
                                        </p:attrNameLst>
                                      </p:cBhvr>
                                      <p:tavLst>
                                        <p:tav tm="0">
                                          <p:val>
                                            <p:clrVal>
                                              <a:schemeClr val="accent2"/>
                                            </p:clrVal>
                                          </p:val>
                                        </p:tav>
                                        <p:tav tm="50000">
                                          <p:val>
                                            <p:clrVal>
                                              <a:schemeClr val="hlink"/>
                                            </p:clrVal>
                                          </p:val>
                                        </p:tav>
                                      </p:tavLst>
                                    </p:anim>
                                    <p:set>
                                      <p:cBhvr>
                                        <p:cTn id="16" dur="80"/>
                                        <p:tgtEl>
                                          <p:spTgt spid="347139"/>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34" presetClass="entr" presetSubtype="0" fill="hold" nodeType="clickEffect">
                                  <p:stCondLst>
                                    <p:cond delay="0"/>
                                  </p:stCondLst>
                                  <p:childTnLst>
                                    <p:set>
                                      <p:cBhvr>
                                        <p:cTn id="20" dur="1" fill="hold">
                                          <p:stCondLst>
                                            <p:cond delay="0"/>
                                          </p:stCondLst>
                                        </p:cTn>
                                        <p:tgtEl>
                                          <p:spTgt spid="347140"/>
                                        </p:tgtEl>
                                        <p:attrNameLst>
                                          <p:attrName>style.visibility</p:attrName>
                                        </p:attrNameLst>
                                      </p:cBhvr>
                                      <p:to>
                                        <p:strVal val="visible"/>
                                      </p:to>
                                    </p:set>
                                    <p:anim from="(-#ppt_w/2)" to="(#ppt_x)" calcmode="lin" valueType="num">
                                      <p:cBhvr>
                                        <p:cTn id="21" dur="600" fill="hold">
                                          <p:stCondLst>
                                            <p:cond delay="0"/>
                                          </p:stCondLst>
                                        </p:cTn>
                                        <p:tgtEl>
                                          <p:spTgt spid="347140"/>
                                        </p:tgtEl>
                                        <p:attrNameLst>
                                          <p:attrName>ppt_x</p:attrName>
                                        </p:attrNameLst>
                                      </p:cBhvr>
                                    </p:anim>
                                    <p:anim from="0" to="-1.0" calcmode="lin" valueType="num">
                                      <p:cBhvr>
                                        <p:cTn id="22" dur="200" decel="50000" autoRev="1" fill="hold">
                                          <p:stCondLst>
                                            <p:cond delay="600"/>
                                          </p:stCondLst>
                                        </p:cTn>
                                        <p:tgtEl>
                                          <p:spTgt spid="347140"/>
                                        </p:tgtEl>
                                        <p:attrNameLst>
                                          <p:attrName>xshear</p:attrName>
                                        </p:attrNameLst>
                                      </p:cBhvr>
                                    </p:anim>
                                    <p:animScale>
                                      <p:cBhvr>
                                        <p:cTn id="23" dur="200" decel="100000" autoRev="1" fill="hold">
                                          <p:stCondLst>
                                            <p:cond delay="600"/>
                                          </p:stCondLst>
                                        </p:cTn>
                                        <p:tgtEl>
                                          <p:spTgt spid="347140"/>
                                        </p:tgtEl>
                                      </p:cBhvr>
                                      <p:from x="100000" y="100000"/>
                                      <p:to x="80000" y="100000"/>
                                    </p:animScale>
                                    <p:anim by="(#ppt_h/3+#ppt_w*0.1)" calcmode="lin" valueType="num">
                                      <p:cBhvr additive="sum">
                                        <p:cTn id="24" dur="200" decel="100000" autoRev="1" fill="hold">
                                          <p:stCondLst>
                                            <p:cond delay="600"/>
                                          </p:stCondLst>
                                        </p:cTn>
                                        <p:tgtEl>
                                          <p:spTgt spid="347140"/>
                                        </p:tgtEl>
                                        <p:attrNameLst>
                                          <p:attrName>ppt_x</p:attrName>
                                        </p:attrNameLst>
                                      </p:cBhvr>
                                    </p:anim>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347142"/>
                                        </p:tgtEl>
                                        <p:attrNameLst>
                                          <p:attrName>style.visibility</p:attrName>
                                        </p:attrNameLst>
                                      </p:cBhvr>
                                      <p:to>
                                        <p:strVal val="visible"/>
                                      </p:to>
                                    </p:set>
                                    <p:anim by="(-#ppt_w*2)" calcmode="lin" valueType="num">
                                      <p:cBhvr rctx="PPT">
                                        <p:cTn id="29" dur="500" autoRev="1" fill="hold">
                                          <p:stCondLst>
                                            <p:cond delay="0"/>
                                          </p:stCondLst>
                                        </p:cTn>
                                        <p:tgtEl>
                                          <p:spTgt spid="347142"/>
                                        </p:tgtEl>
                                        <p:attrNameLst>
                                          <p:attrName>ppt_w</p:attrName>
                                        </p:attrNameLst>
                                      </p:cBhvr>
                                    </p:anim>
                                    <p:anim by="(#ppt_w*0.50)" calcmode="lin" valueType="num">
                                      <p:cBhvr>
                                        <p:cTn id="30" dur="500" decel="50000" autoRev="1" fill="hold">
                                          <p:stCondLst>
                                            <p:cond delay="0"/>
                                          </p:stCondLst>
                                        </p:cTn>
                                        <p:tgtEl>
                                          <p:spTgt spid="347142"/>
                                        </p:tgtEl>
                                        <p:attrNameLst>
                                          <p:attrName>ppt_x</p:attrName>
                                        </p:attrNameLst>
                                      </p:cBhvr>
                                    </p:anim>
                                    <p:anim from="(-#ppt_h/2)" to="(#ppt_y)" calcmode="lin" valueType="num">
                                      <p:cBhvr>
                                        <p:cTn id="31" dur="1000" fill="hold">
                                          <p:stCondLst>
                                            <p:cond delay="0"/>
                                          </p:stCondLst>
                                        </p:cTn>
                                        <p:tgtEl>
                                          <p:spTgt spid="347142"/>
                                        </p:tgtEl>
                                        <p:attrNameLst>
                                          <p:attrName>ppt_y</p:attrName>
                                        </p:attrNameLst>
                                      </p:cBhvr>
                                    </p:anim>
                                    <p:animRot by="21600000">
                                      <p:cBhvr>
                                        <p:cTn id="32" dur="1000" fill="hold">
                                          <p:stCondLst>
                                            <p:cond delay="0"/>
                                          </p:stCondLst>
                                        </p:cTn>
                                        <p:tgtEl>
                                          <p:spTgt spid="347142"/>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15" presetClass="entr" presetSubtype="0" fill="hold" nodeType="clickEffect">
                                  <p:stCondLst>
                                    <p:cond delay="0"/>
                                  </p:stCondLst>
                                  <p:childTnLst>
                                    <p:set>
                                      <p:cBhvr>
                                        <p:cTn id="36" dur="1" fill="hold">
                                          <p:stCondLst>
                                            <p:cond delay="0"/>
                                          </p:stCondLst>
                                        </p:cTn>
                                        <p:tgtEl>
                                          <p:spTgt spid="347143">
                                            <p:txEl>
                                              <p:pRg st="0" end="0"/>
                                            </p:txEl>
                                          </p:spTgt>
                                        </p:tgtEl>
                                        <p:attrNameLst>
                                          <p:attrName>style.visibility</p:attrName>
                                        </p:attrNameLst>
                                      </p:cBhvr>
                                      <p:to>
                                        <p:strVal val="visible"/>
                                      </p:to>
                                    </p:set>
                                    <p:anim calcmode="lin" valueType="num">
                                      <p:cBhvr>
                                        <p:cTn id="37" dur="1000" fill="hold"/>
                                        <p:tgtEl>
                                          <p:spTgt spid="347143">
                                            <p:txEl>
                                              <p:pRg st="0" end="0"/>
                                            </p:txEl>
                                          </p:spTgt>
                                        </p:tgtEl>
                                        <p:attrNameLst>
                                          <p:attrName>ppt_w</p:attrName>
                                        </p:attrNameLst>
                                      </p:cBhvr>
                                      <p:tavLst>
                                        <p:tav tm="0">
                                          <p:val>
                                            <p:fltVal val="0"/>
                                          </p:val>
                                        </p:tav>
                                        <p:tav tm="100000">
                                          <p:val>
                                            <p:strVal val="#ppt_w"/>
                                          </p:val>
                                        </p:tav>
                                      </p:tavLst>
                                    </p:anim>
                                    <p:anim calcmode="lin" valueType="num">
                                      <p:cBhvr>
                                        <p:cTn id="38" dur="1000" fill="hold"/>
                                        <p:tgtEl>
                                          <p:spTgt spid="347143">
                                            <p:txEl>
                                              <p:pRg st="0" end="0"/>
                                            </p:txEl>
                                          </p:spTgt>
                                        </p:tgtEl>
                                        <p:attrNameLst>
                                          <p:attrName>ppt_h</p:attrName>
                                        </p:attrNameLst>
                                      </p:cBhvr>
                                      <p:tavLst>
                                        <p:tav tm="0">
                                          <p:val>
                                            <p:fltVal val="0"/>
                                          </p:val>
                                        </p:tav>
                                        <p:tav tm="100000">
                                          <p:val>
                                            <p:strVal val="#ppt_h"/>
                                          </p:val>
                                        </p:tav>
                                      </p:tavLst>
                                    </p:anim>
                                    <p:anim calcmode="lin" valueType="num">
                                      <p:cBhvr>
                                        <p:cTn id="39" dur="1000" fill="hold"/>
                                        <p:tgtEl>
                                          <p:spTgt spid="34714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34714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347143">
                                            <p:txEl>
                                              <p:pRg st="1" end="1"/>
                                            </p:txEl>
                                          </p:spTgt>
                                        </p:tgtEl>
                                        <p:attrNameLst>
                                          <p:attrName>style.visibility</p:attrName>
                                        </p:attrNameLst>
                                      </p:cBhvr>
                                      <p:to>
                                        <p:strVal val="visible"/>
                                      </p:to>
                                    </p:set>
                                    <p:anim by="(-#ppt_w*2)" calcmode="lin" valueType="num">
                                      <p:cBhvr rctx="PPT">
                                        <p:cTn id="45" dur="500" autoRev="1" fill="hold">
                                          <p:stCondLst>
                                            <p:cond delay="0"/>
                                          </p:stCondLst>
                                        </p:cTn>
                                        <p:tgtEl>
                                          <p:spTgt spid="347143">
                                            <p:txEl>
                                              <p:pRg st="1" end="1"/>
                                            </p:txEl>
                                          </p:spTgt>
                                        </p:tgtEl>
                                        <p:attrNameLst>
                                          <p:attrName>ppt_w</p:attrName>
                                        </p:attrNameLst>
                                      </p:cBhvr>
                                    </p:anim>
                                    <p:anim by="(#ppt_w*0.50)" calcmode="lin" valueType="num">
                                      <p:cBhvr>
                                        <p:cTn id="46" dur="500" decel="50000" autoRev="1" fill="hold">
                                          <p:stCondLst>
                                            <p:cond delay="0"/>
                                          </p:stCondLst>
                                        </p:cTn>
                                        <p:tgtEl>
                                          <p:spTgt spid="347143">
                                            <p:txEl>
                                              <p:pRg st="1" end="1"/>
                                            </p:txEl>
                                          </p:spTgt>
                                        </p:tgtEl>
                                        <p:attrNameLst>
                                          <p:attrName>ppt_x</p:attrName>
                                        </p:attrNameLst>
                                      </p:cBhvr>
                                    </p:anim>
                                    <p:anim from="(-#ppt_h/2)" to="(#ppt_y)" calcmode="lin" valueType="num">
                                      <p:cBhvr>
                                        <p:cTn id="47" dur="1000" fill="hold">
                                          <p:stCondLst>
                                            <p:cond delay="0"/>
                                          </p:stCondLst>
                                        </p:cTn>
                                        <p:tgtEl>
                                          <p:spTgt spid="347143">
                                            <p:txEl>
                                              <p:pRg st="1" end="1"/>
                                            </p:txEl>
                                          </p:spTgt>
                                        </p:tgtEl>
                                        <p:attrNameLst>
                                          <p:attrName>ppt_y</p:attrName>
                                        </p:attrNameLst>
                                      </p:cBhvr>
                                    </p:anim>
                                    <p:animRot by="21600000">
                                      <p:cBhvr>
                                        <p:cTn id="48" dur="1000" fill="hold">
                                          <p:stCondLst>
                                            <p:cond delay="0"/>
                                          </p:stCondLst>
                                        </p:cTn>
                                        <p:tgtEl>
                                          <p:spTgt spid="34714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9" grpId="0"/>
      <p:bldP spid="34714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p:txBody>
          <a:bodyPr/>
          <a:lstStyle/>
          <a:p>
            <a:pPr>
              <a:defRPr/>
            </a:pPr>
            <a:fld id="{EC45CE31-587F-4D32-A026-06DF96BA7DE9}" type="datetime1">
              <a:rPr lang="vi-VN"/>
              <a:pPr>
                <a:defRPr/>
              </a:pPr>
              <a:t>15/10/2018</a:t>
            </a:fld>
            <a:endParaRPr lang="en-US"/>
          </a:p>
        </p:txBody>
      </p:sp>
      <p:sp>
        <p:nvSpPr>
          <p:cNvPr id="36867" name="Text Box 2"/>
          <p:cNvSpPr txBox="1">
            <a:spLocks noChangeArrowheads="1"/>
          </p:cNvSpPr>
          <p:nvPr/>
        </p:nvSpPr>
        <p:spPr bwMode="auto">
          <a:xfrm>
            <a:off x="0" y="376238"/>
            <a:ext cx="8950325" cy="701675"/>
          </a:xfrm>
          <a:prstGeom prst="rect">
            <a:avLst/>
          </a:prstGeom>
          <a:noFill/>
          <a:ln w="9525" algn="ctr">
            <a:noFill/>
            <a:miter lim="800000"/>
            <a:headEnd/>
            <a:tailEnd/>
          </a:ln>
        </p:spPr>
        <p:txBody>
          <a:bodyPr>
            <a:spAutoFit/>
          </a:bodyPr>
          <a:lstStyle/>
          <a:p>
            <a:pPr marL="838200" indent="-838200" algn="ctr">
              <a:spcBef>
                <a:spcPct val="50000"/>
              </a:spcBef>
            </a:pPr>
            <a:endParaRPr lang="en-US" sz="4000"/>
          </a:p>
        </p:txBody>
      </p:sp>
      <p:pic>
        <p:nvPicPr>
          <p:cNvPr id="349187" name="Picture 3"/>
          <p:cNvPicPr>
            <a:picLocks noChangeAspect="1" noChangeArrowheads="1"/>
          </p:cNvPicPr>
          <p:nvPr/>
        </p:nvPicPr>
        <p:blipFill>
          <a:blip r:embed="rId2"/>
          <a:srcRect/>
          <a:stretch>
            <a:fillRect/>
          </a:stretch>
        </p:blipFill>
        <p:spPr bwMode="auto">
          <a:xfrm>
            <a:off x="250825" y="893763"/>
            <a:ext cx="8469313" cy="5184775"/>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349187"/>
                                        </p:tgtEl>
                                        <p:attrNameLst>
                                          <p:attrName>style.visibility</p:attrName>
                                        </p:attrNameLst>
                                      </p:cBhvr>
                                      <p:to>
                                        <p:strVal val="visible"/>
                                      </p:to>
                                    </p:set>
                                    <p:anim calcmode="lin" valueType="num">
                                      <p:cBhvr>
                                        <p:cTn id="7" dur="1000" fill="hold"/>
                                        <p:tgtEl>
                                          <p:spTgt spid="349187"/>
                                        </p:tgtEl>
                                        <p:attrNameLst>
                                          <p:attrName>ppt_x</p:attrName>
                                        </p:attrNameLst>
                                      </p:cBhvr>
                                      <p:tavLst>
                                        <p:tav tm="0">
                                          <p:val>
                                            <p:strVal val="#ppt_x-.2"/>
                                          </p:val>
                                        </p:tav>
                                        <p:tav tm="100000">
                                          <p:val>
                                            <p:strVal val="#ppt_x"/>
                                          </p:val>
                                        </p:tav>
                                      </p:tavLst>
                                    </p:anim>
                                    <p:anim calcmode="lin" valueType="num">
                                      <p:cBhvr>
                                        <p:cTn id="8" dur="1000" fill="hold"/>
                                        <p:tgtEl>
                                          <p:spTgt spid="349187"/>
                                        </p:tgtEl>
                                        <p:attrNameLst>
                                          <p:attrName>ppt_y</p:attrName>
                                        </p:attrNameLst>
                                      </p:cBhvr>
                                      <p:tavLst>
                                        <p:tav tm="0">
                                          <p:val>
                                            <p:strVal val="#ppt_y"/>
                                          </p:val>
                                        </p:tav>
                                        <p:tav tm="100000">
                                          <p:val>
                                            <p:strVal val="#ppt_y"/>
                                          </p:val>
                                        </p:tav>
                                      </p:tavLst>
                                    </p:anim>
                                    <p:animEffect transition="in" filter="wipe(right)" prLst="gradientSize: 0.1">
                                      <p:cBhvr>
                                        <p:cTn id="9" dur="1000"/>
                                        <p:tgtEl>
                                          <p:spTgt spid="349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ChangeArrowheads="1"/>
          </p:cNvSpPr>
          <p:nvPr>
            <p:ph type="title"/>
          </p:nvPr>
        </p:nvSpPr>
        <p:spPr>
          <a:xfrm>
            <a:off x="482600" y="203200"/>
            <a:ext cx="8489950" cy="1168400"/>
          </a:xfrm>
        </p:spPr>
        <p:txBody>
          <a:bodyPr>
            <a:normAutofit/>
          </a:bodyPr>
          <a:lstStyle/>
          <a:p>
            <a:r>
              <a:rPr lang="en-US" sz="2800" b="1" i="1">
                <a:solidFill>
                  <a:srgbClr val="FF0000"/>
                </a:solidFill>
                <a:latin typeface="Times New Roman" pitchFamily="18" charset="0"/>
              </a:rPr>
              <a:t>b) Ảnh hưởng do sai số hình học của phôi</a:t>
            </a:r>
            <a:r>
              <a:rPr lang="en-US" sz="4000" b="1">
                <a:solidFill>
                  <a:srgbClr val="FF0000"/>
                </a:solidFill>
              </a:rPr>
              <a:t> </a:t>
            </a:r>
          </a:p>
        </p:txBody>
      </p:sp>
      <p:sp>
        <p:nvSpPr>
          <p:cNvPr id="299011" name="Rectangle 3"/>
          <p:cNvSpPr>
            <a:spLocks noGrp="1" noChangeArrowheads="1"/>
          </p:cNvSpPr>
          <p:nvPr>
            <p:ph idx="1"/>
          </p:nvPr>
        </p:nvSpPr>
        <p:spPr>
          <a:xfrm>
            <a:off x="171451" y="2022475"/>
            <a:ext cx="2971799" cy="4606925"/>
          </a:xfrm>
        </p:spPr>
        <p:txBody>
          <a:bodyPr>
            <a:normAutofit/>
          </a:bodyPr>
          <a:lstStyle/>
          <a:p>
            <a:pPr marL="0" indent="0" algn="just">
              <a:lnSpc>
                <a:spcPct val="90000"/>
              </a:lnSpc>
              <a:buFontTx/>
              <a:buNone/>
            </a:pPr>
            <a:r>
              <a:rPr lang="en-US" sz="2800">
                <a:solidFill>
                  <a:srgbClr val="0000FF"/>
                </a:solidFill>
                <a:latin typeface="Times New Roman" pitchFamily="18" charset="0"/>
              </a:rPr>
              <a:t>Trong quá trình cắt, do những sai số hình dạng hình học của phôi làm cho chiều sâu cắt t thay đổi và lực cắt P</a:t>
            </a:r>
            <a:r>
              <a:rPr lang="en-US" sz="2800" baseline="-25000">
                <a:solidFill>
                  <a:srgbClr val="0000FF"/>
                </a:solidFill>
                <a:latin typeface="Times New Roman" pitchFamily="18" charset="0"/>
              </a:rPr>
              <a:t>y</a:t>
            </a:r>
            <a:r>
              <a:rPr lang="en-US" sz="2800">
                <a:solidFill>
                  <a:srgbClr val="0000FF"/>
                </a:solidFill>
                <a:latin typeface="Times New Roman" pitchFamily="18" charset="0"/>
              </a:rPr>
              <a:t> thay đổi theo và gây nên sai số hình dạng cùng loại trên chi tiết gia công </a:t>
            </a:r>
          </a:p>
        </p:txBody>
      </p:sp>
      <p:sp>
        <p:nvSpPr>
          <p:cNvPr id="6" name="Date Placeholder 3"/>
          <p:cNvSpPr>
            <a:spLocks noGrp="1"/>
          </p:cNvSpPr>
          <p:nvPr>
            <p:ph type="dt" sz="half" idx="10"/>
          </p:nvPr>
        </p:nvSpPr>
        <p:spPr/>
        <p:txBody>
          <a:bodyPr/>
          <a:lstStyle/>
          <a:p>
            <a:pPr>
              <a:defRPr/>
            </a:pPr>
            <a:fld id="{B5AAAED1-CD21-4EE8-B100-DB9BDF42B5F2}" type="datetime1">
              <a:rPr lang="vi-VN"/>
              <a:pPr>
                <a:defRPr/>
              </a:pPr>
              <a:t>15/10/2018</a:t>
            </a:fld>
            <a:endParaRPr lang="en-US"/>
          </a:p>
        </p:txBody>
      </p:sp>
      <p:sp>
        <p:nvSpPr>
          <p:cNvPr id="6150" name="Rectangle 5"/>
          <p:cNvSpPr>
            <a:spLocks noChangeArrowheads="1"/>
          </p:cNvSpPr>
          <p:nvPr/>
        </p:nvSpPr>
        <p:spPr bwMode="auto">
          <a:xfrm>
            <a:off x="0" y="2133600"/>
            <a:ext cx="9144000" cy="0"/>
          </a:xfrm>
          <a:prstGeom prst="rect">
            <a:avLst/>
          </a:prstGeom>
          <a:noFill/>
          <a:ln w="9525" algn="ctr">
            <a:noFill/>
            <a:miter lim="800000"/>
            <a:headEnd/>
            <a:tailEnd/>
          </a:ln>
        </p:spPr>
        <p:txBody>
          <a:bodyPr wrap="none" anchor="ctr">
            <a:spAutoFit/>
          </a:bodyPr>
          <a:lstStyle/>
          <a:p>
            <a:endParaRPr lang="en-US"/>
          </a:p>
        </p:txBody>
      </p:sp>
      <p:graphicFrame>
        <p:nvGraphicFramePr>
          <p:cNvPr id="299012" name="Object 4"/>
          <p:cNvGraphicFramePr>
            <a:graphicFrameLocks noChangeAspect="1"/>
          </p:cNvGraphicFramePr>
          <p:nvPr/>
        </p:nvGraphicFramePr>
        <p:xfrm>
          <a:off x="3200400" y="1905000"/>
          <a:ext cx="5886450" cy="4781550"/>
        </p:xfrm>
        <a:graphic>
          <a:graphicData uri="http://schemas.openxmlformats.org/presentationml/2006/ole">
            <mc:AlternateContent xmlns:mc="http://schemas.openxmlformats.org/markup-compatibility/2006">
              <mc:Choice xmlns:v="urn:schemas-microsoft-com:vml" Requires="v">
                <p:oleObj spid="_x0000_s6159" r:id="rId3" imgW="4466667" imgH="4885714" progId="">
                  <p:embed/>
                </p:oleObj>
              </mc:Choice>
              <mc:Fallback>
                <p:oleObj r:id="rId3" imgW="4466667" imgH="4885714" progId="">
                  <p:embed/>
                  <p:pic>
                    <p:nvPicPr>
                      <p:cNvPr id="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0400" y="1905000"/>
                        <a:ext cx="5886450" cy="4781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299010"/>
                                        </p:tgtEl>
                                        <p:attrNameLst>
                                          <p:attrName>style.visibility</p:attrName>
                                        </p:attrNameLst>
                                      </p:cBhvr>
                                      <p:to>
                                        <p:strVal val="visible"/>
                                      </p:to>
                                    </p:set>
                                    <p:animEffect transition="in" filter="box(in)">
                                      <p:cBhvr>
                                        <p:cTn id="7" dur="500"/>
                                        <p:tgtEl>
                                          <p:spTgt spid="299010"/>
                                        </p:tgtEl>
                                      </p:cBhvr>
                                    </p:animEffect>
                                  </p:childTnLst>
                                </p:cTn>
                              </p:par>
                            </p:childTnLst>
                          </p:cTn>
                        </p:par>
                        <p:par>
                          <p:cTn id="8" fill="hold">
                            <p:stCondLst>
                              <p:cond delay="500"/>
                            </p:stCondLst>
                            <p:childTnLst>
                              <p:par>
                                <p:cTn id="9" presetID="3" presetClass="entr" presetSubtype="10" fill="hold" grpId="0" nodeType="afterEffect">
                                  <p:stCondLst>
                                    <p:cond delay="1000"/>
                                  </p:stCondLst>
                                  <p:childTnLst>
                                    <p:set>
                                      <p:cBhvr>
                                        <p:cTn id="10" dur="1" fill="hold">
                                          <p:stCondLst>
                                            <p:cond delay="0"/>
                                          </p:stCondLst>
                                        </p:cTn>
                                        <p:tgtEl>
                                          <p:spTgt spid="299011">
                                            <p:txEl>
                                              <p:pRg st="0" end="0"/>
                                            </p:txEl>
                                          </p:spTgt>
                                        </p:tgtEl>
                                        <p:attrNameLst>
                                          <p:attrName>style.visibility</p:attrName>
                                        </p:attrNameLst>
                                      </p:cBhvr>
                                      <p:to>
                                        <p:strVal val="visible"/>
                                      </p:to>
                                    </p:set>
                                    <p:animEffect transition="in" filter="blinds(horizontal)">
                                      <p:cBhvr>
                                        <p:cTn id="11" dur="500"/>
                                        <p:tgtEl>
                                          <p:spTgt spid="299011">
                                            <p:txEl>
                                              <p:pRg st="0" end="0"/>
                                            </p:txEl>
                                          </p:spTgt>
                                        </p:tgtEl>
                                      </p:cBhvr>
                                    </p:animEffect>
                                  </p:childTnLst>
                                </p:cTn>
                              </p:par>
                            </p:childTnLst>
                          </p:cTn>
                        </p:par>
                        <p:par>
                          <p:cTn id="12" fill="hold">
                            <p:stCondLst>
                              <p:cond delay="2000"/>
                            </p:stCondLst>
                            <p:childTnLst>
                              <p:par>
                                <p:cTn id="13" presetID="53" presetClass="entr" presetSubtype="0" fill="hold" nodeType="afterEffect">
                                  <p:stCondLst>
                                    <p:cond delay="1000"/>
                                  </p:stCondLst>
                                  <p:childTnLst>
                                    <p:set>
                                      <p:cBhvr>
                                        <p:cTn id="14" dur="1" fill="hold">
                                          <p:stCondLst>
                                            <p:cond delay="0"/>
                                          </p:stCondLst>
                                        </p:cTn>
                                        <p:tgtEl>
                                          <p:spTgt spid="299012"/>
                                        </p:tgtEl>
                                        <p:attrNameLst>
                                          <p:attrName>style.visibility</p:attrName>
                                        </p:attrNameLst>
                                      </p:cBhvr>
                                      <p:to>
                                        <p:strVal val="visible"/>
                                      </p:to>
                                    </p:set>
                                    <p:anim calcmode="lin" valueType="num">
                                      <p:cBhvr>
                                        <p:cTn id="15" dur="500" fill="hold"/>
                                        <p:tgtEl>
                                          <p:spTgt spid="299012"/>
                                        </p:tgtEl>
                                        <p:attrNameLst>
                                          <p:attrName>ppt_w</p:attrName>
                                        </p:attrNameLst>
                                      </p:cBhvr>
                                      <p:tavLst>
                                        <p:tav tm="0">
                                          <p:val>
                                            <p:fltVal val="0"/>
                                          </p:val>
                                        </p:tav>
                                        <p:tav tm="100000">
                                          <p:val>
                                            <p:strVal val="#ppt_w"/>
                                          </p:val>
                                        </p:tav>
                                      </p:tavLst>
                                    </p:anim>
                                    <p:anim calcmode="lin" valueType="num">
                                      <p:cBhvr>
                                        <p:cTn id="16" dur="500" fill="hold"/>
                                        <p:tgtEl>
                                          <p:spTgt spid="299012"/>
                                        </p:tgtEl>
                                        <p:attrNameLst>
                                          <p:attrName>ppt_h</p:attrName>
                                        </p:attrNameLst>
                                      </p:cBhvr>
                                      <p:tavLst>
                                        <p:tav tm="0">
                                          <p:val>
                                            <p:fltVal val="0"/>
                                          </p:val>
                                        </p:tav>
                                        <p:tav tm="100000">
                                          <p:val>
                                            <p:strVal val="#ppt_h"/>
                                          </p:val>
                                        </p:tav>
                                      </p:tavLst>
                                    </p:anim>
                                    <p:animEffect transition="in" filter="fade">
                                      <p:cBhvr>
                                        <p:cTn id="17" dur="500"/>
                                        <p:tgtEl>
                                          <p:spTgt spid="299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01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Date Placeholder 1"/>
          <p:cNvSpPr>
            <a:spLocks noGrp="1"/>
          </p:cNvSpPr>
          <p:nvPr>
            <p:ph type="dt" sz="half" idx="10"/>
          </p:nvPr>
        </p:nvSpPr>
        <p:spPr/>
        <p:txBody>
          <a:bodyPr/>
          <a:lstStyle/>
          <a:p>
            <a:pPr>
              <a:defRPr/>
            </a:pPr>
            <a:fld id="{6610580F-5E48-4F19-99AF-E55756AA3DD1}" type="datetime1">
              <a:rPr lang="vi-VN"/>
              <a:pPr>
                <a:defRPr/>
              </a:pPr>
              <a:t>15/10/2018</a:t>
            </a:fld>
            <a:endParaRPr lang="en-US"/>
          </a:p>
        </p:txBody>
      </p:sp>
      <p:sp>
        <p:nvSpPr>
          <p:cNvPr id="350210" name="Text Box 2"/>
          <p:cNvSpPr txBox="1">
            <a:spLocks noChangeArrowheads="1"/>
          </p:cNvSpPr>
          <p:nvPr/>
        </p:nvSpPr>
        <p:spPr bwMode="auto">
          <a:xfrm>
            <a:off x="0" y="203200"/>
            <a:ext cx="8640763" cy="1384995"/>
          </a:xfrm>
          <a:prstGeom prst="rect">
            <a:avLst/>
          </a:prstGeom>
          <a:noFill/>
          <a:ln w="9525" algn="ctr">
            <a:noFill/>
            <a:miter lim="800000"/>
            <a:headEnd/>
            <a:tailEnd/>
          </a:ln>
        </p:spPr>
        <p:txBody>
          <a:bodyPr>
            <a:spAutoFit/>
          </a:bodyPr>
          <a:lstStyle/>
          <a:p>
            <a:pPr marL="838200" indent="-838200" algn="just">
              <a:spcBef>
                <a:spcPct val="50000"/>
              </a:spcBef>
            </a:pPr>
            <a:r>
              <a:rPr lang="en-US">
                <a:solidFill>
                  <a:srgbClr val="0000FF"/>
                </a:solidFill>
              </a:rPr>
              <a:t>	</a:t>
            </a:r>
            <a:r>
              <a:rPr lang="en-US" b="0">
                <a:solidFill>
                  <a:srgbClr val="0000FF"/>
                </a:solidFill>
              </a:rPr>
              <a:t>Điều chỉnh vị trí mũi dao theo kích thước điều chỉnh D</a:t>
            </a:r>
            <a:r>
              <a:rPr lang="en-US" b="0" baseline="-25000">
                <a:solidFill>
                  <a:srgbClr val="0000FF"/>
                </a:solidFill>
              </a:rPr>
              <a:t>đc</a:t>
            </a:r>
            <a:r>
              <a:rPr lang="en-US" b="0">
                <a:solidFill>
                  <a:srgbClr val="0000FF"/>
                </a:solidFill>
              </a:rPr>
              <a:t>. Nếu gọi </a:t>
            </a:r>
            <a:r>
              <a:rPr lang="el-GR" b="0">
                <a:solidFill>
                  <a:srgbClr val="0000FF"/>
                </a:solidFill>
                <a:cs typeface="Times New Roman" pitchFamily="18" charset="0"/>
              </a:rPr>
              <a:t>Δ</a:t>
            </a:r>
            <a:r>
              <a:rPr lang="en-US" b="0" baseline="-25000">
                <a:solidFill>
                  <a:srgbClr val="0000FF"/>
                </a:solidFill>
                <a:cs typeface="Times New Roman" pitchFamily="18" charset="0"/>
              </a:rPr>
              <a:t>ph</a:t>
            </a:r>
            <a:r>
              <a:rPr lang="en-US" b="0">
                <a:solidFill>
                  <a:srgbClr val="0000FF"/>
                </a:solidFill>
                <a:cs typeface="Times New Roman" pitchFamily="18" charset="0"/>
              </a:rPr>
              <a:t> là sai số của phôi thì khi gia công sẽ tăng chiều sâu cắt  trên các vị trí khác nhau:</a:t>
            </a:r>
            <a:endParaRPr lang="el-GR" b="0">
              <a:solidFill>
                <a:srgbClr val="0000FF"/>
              </a:solidFill>
              <a:cs typeface="Times New Roman" pitchFamily="18" charset="0"/>
            </a:endParaRPr>
          </a:p>
        </p:txBody>
      </p:sp>
      <p:graphicFrame>
        <p:nvGraphicFramePr>
          <p:cNvPr id="350211" name="Object 3"/>
          <p:cNvGraphicFramePr>
            <a:graphicFrameLocks noChangeAspect="1"/>
          </p:cNvGraphicFramePr>
          <p:nvPr/>
        </p:nvGraphicFramePr>
        <p:xfrm>
          <a:off x="2647950" y="1485900"/>
          <a:ext cx="5230813" cy="649288"/>
        </p:xfrm>
        <a:graphic>
          <a:graphicData uri="http://schemas.openxmlformats.org/presentationml/2006/ole">
            <mc:AlternateContent xmlns:mc="http://schemas.openxmlformats.org/markup-compatibility/2006">
              <mc:Choice xmlns:v="urn:schemas-microsoft-com:vml" Requires="v">
                <p:oleObj spid="_x0000_s7261" name="Equation" r:id="rId3" imgW="2044700" imgH="254000" progId="Equation.3">
                  <p:embed/>
                </p:oleObj>
              </mc:Choice>
              <mc:Fallback>
                <p:oleObj name="Equation" r:id="rId3" imgW="2044700" imgH="254000" progId="Equation.3">
                  <p:embed/>
                  <p:pic>
                    <p:nvPicPr>
                      <p:cNvPr id="0" name="Picture 5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7950" y="1485900"/>
                        <a:ext cx="5230813" cy="6492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0212" name="Text Box 4"/>
          <p:cNvSpPr txBox="1">
            <a:spLocks noChangeArrowheads="1"/>
          </p:cNvSpPr>
          <p:nvPr/>
        </p:nvSpPr>
        <p:spPr bwMode="auto">
          <a:xfrm>
            <a:off x="942975" y="2162175"/>
            <a:ext cx="7777163" cy="519113"/>
          </a:xfrm>
          <a:prstGeom prst="rect">
            <a:avLst/>
          </a:prstGeom>
          <a:noFill/>
          <a:ln w="9525" algn="ctr">
            <a:noFill/>
            <a:miter lim="800000"/>
            <a:headEnd/>
            <a:tailEnd/>
          </a:ln>
        </p:spPr>
        <p:txBody>
          <a:bodyPr>
            <a:spAutoFit/>
          </a:bodyPr>
          <a:lstStyle/>
          <a:p>
            <a:pPr marL="838200" indent="-838200">
              <a:spcBef>
                <a:spcPct val="50000"/>
              </a:spcBef>
            </a:pPr>
            <a:r>
              <a:rPr lang="en-US" b="0">
                <a:solidFill>
                  <a:srgbClr val="0000FF"/>
                </a:solidFill>
              </a:rPr>
              <a:t>t</a:t>
            </a:r>
            <a:r>
              <a:rPr lang="en-US" b="0" baseline="-25000">
                <a:solidFill>
                  <a:srgbClr val="0000FF"/>
                </a:solidFill>
              </a:rPr>
              <a:t>0 </a:t>
            </a:r>
            <a:r>
              <a:rPr lang="en-US" b="0">
                <a:solidFill>
                  <a:srgbClr val="0000FF"/>
                </a:solidFill>
              </a:rPr>
              <a:t> là chiều sâu cắt tính toán khi diều chỉnh:</a:t>
            </a:r>
          </a:p>
        </p:txBody>
      </p:sp>
      <p:graphicFrame>
        <p:nvGraphicFramePr>
          <p:cNvPr id="350213" name="Object 5"/>
          <p:cNvGraphicFramePr>
            <a:graphicFrameLocks noChangeAspect="1"/>
          </p:cNvGraphicFramePr>
          <p:nvPr/>
        </p:nvGraphicFramePr>
        <p:xfrm>
          <a:off x="906463" y="2627313"/>
          <a:ext cx="2628900" cy="1038225"/>
        </p:xfrm>
        <a:graphic>
          <a:graphicData uri="http://schemas.openxmlformats.org/presentationml/2006/ole">
            <mc:AlternateContent xmlns:mc="http://schemas.openxmlformats.org/markup-compatibility/2006">
              <mc:Choice xmlns:v="urn:schemas-microsoft-com:vml" Requires="v">
                <p:oleObj spid="_x0000_s7262" name="Equation" r:id="rId5" imgW="1091726" imgH="431613" progId="Equation.3">
                  <p:embed/>
                </p:oleObj>
              </mc:Choice>
              <mc:Fallback>
                <p:oleObj name="Equation" r:id="rId5" imgW="1091726" imgH="431613" progId="Equation.3">
                  <p:embed/>
                  <p:pic>
                    <p:nvPicPr>
                      <p:cNvPr id="0" name="Picture 5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6463" y="2627313"/>
                        <a:ext cx="2628900" cy="1038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50214" name="Object 6"/>
          <p:cNvGraphicFramePr>
            <a:graphicFrameLocks noChangeAspect="1"/>
          </p:cNvGraphicFramePr>
          <p:nvPr/>
        </p:nvGraphicFramePr>
        <p:xfrm>
          <a:off x="5494338" y="2614613"/>
          <a:ext cx="2649537" cy="1073150"/>
        </p:xfrm>
        <a:graphic>
          <a:graphicData uri="http://schemas.openxmlformats.org/presentationml/2006/ole">
            <mc:AlternateContent xmlns:mc="http://schemas.openxmlformats.org/markup-compatibility/2006">
              <mc:Choice xmlns:v="urn:schemas-microsoft-com:vml" Requires="v">
                <p:oleObj spid="_x0000_s7263" name="Equation" r:id="rId7" imgW="1066800" imgH="431800" progId="Equation.3">
                  <p:embed/>
                </p:oleObj>
              </mc:Choice>
              <mc:Fallback>
                <p:oleObj name="Equation" r:id="rId7" imgW="1066800" imgH="431800" progId="Equation.3">
                  <p:embed/>
                  <p:pic>
                    <p:nvPicPr>
                      <p:cNvPr id="0" name="Picture 6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94338" y="2614613"/>
                        <a:ext cx="2649537" cy="1073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0215" name="Text Box 7"/>
          <p:cNvSpPr txBox="1">
            <a:spLocks noChangeArrowheads="1"/>
          </p:cNvSpPr>
          <p:nvPr/>
        </p:nvSpPr>
        <p:spPr bwMode="auto">
          <a:xfrm>
            <a:off x="0" y="3544888"/>
            <a:ext cx="8777288" cy="946150"/>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	</a:t>
            </a:r>
            <a:r>
              <a:rPr lang="en-US" b="0">
                <a:solidFill>
                  <a:srgbClr val="0000FF"/>
                </a:solidFill>
              </a:rPr>
              <a:t>t thay đổi làm tăng một lượng </a:t>
            </a:r>
            <a:r>
              <a:rPr lang="el-GR" b="0">
                <a:solidFill>
                  <a:srgbClr val="0000FF"/>
                </a:solidFill>
                <a:cs typeface="Times New Roman" pitchFamily="18" charset="0"/>
              </a:rPr>
              <a:t>Δ</a:t>
            </a:r>
            <a:r>
              <a:rPr lang="en-US" b="0">
                <a:solidFill>
                  <a:srgbClr val="0000FF"/>
                </a:solidFill>
                <a:cs typeface="Times New Roman" pitchFamily="18" charset="0"/>
              </a:rPr>
              <a:t>p</a:t>
            </a:r>
            <a:r>
              <a:rPr lang="en-US" b="0" baseline="-25000">
                <a:solidFill>
                  <a:srgbClr val="0000FF"/>
                </a:solidFill>
                <a:cs typeface="Times New Roman" pitchFamily="18" charset="0"/>
              </a:rPr>
              <a:t>y</a:t>
            </a:r>
            <a:r>
              <a:rPr lang="en-US" b="0">
                <a:solidFill>
                  <a:srgbClr val="0000FF"/>
                </a:solidFill>
                <a:cs typeface="Times New Roman" pitchFamily="18" charset="0"/>
              </a:rPr>
              <a:t> </a:t>
            </a:r>
            <a:r>
              <a:rPr lang="en-US" b="0">
                <a:solidFill>
                  <a:srgbClr val="0000FF"/>
                </a:solidFill>
                <a:cs typeface="Times New Roman" pitchFamily="18" charset="0"/>
                <a:sym typeface="Wingdings" pitchFamily="2" charset="2"/>
              </a:rPr>
              <a:t> chuyển vị tăng một lượng </a:t>
            </a:r>
            <a:r>
              <a:rPr lang="el-GR" b="0">
                <a:solidFill>
                  <a:srgbClr val="0000FF"/>
                </a:solidFill>
                <a:cs typeface="Times New Roman" pitchFamily="18" charset="0"/>
                <a:sym typeface="Wingdings" pitchFamily="2" charset="2"/>
              </a:rPr>
              <a:t>Δ</a:t>
            </a:r>
            <a:r>
              <a:rPr lang="en-US" b="0" baseline="-25000">
                <a:solidFill>
                  <a:srgbClr val="0000FF"/>
                </a:solidFill>
                <a:cs typeface="Times New Roman" pitchFamily="18" charset="0"/>
                <a:sym typeface="Wingdings" pitchFamily="2" charset="2"/>
              </a:rPr>
              <a:t>y</a:t>
            </a:r>
            <a:r>
              <a:rPr lang="en-US" b="0">
                <a:solidFill>
                  <a:srgbClr val="0000FF"/>
                </a:solidFill>
                <a:cs typeface="Times New Roman" pitchFamily="18" charset="0"/>
                <a:sym typeface="Wingdings" pitchFamily="2" charset="2"/>
              </a:rPr>
              <a:t>:</a:t>
            </a:r>
            <a:endParaRPr lang="el-GR" b="0">
              <a:solidFill>
                <a:srgbClr val="0000FF"/>
              </a:solidFill>
              <a:cs typeface="Times New Roman" pitchFamily="18" charset="0"/>
              <a:sym typeface="Wingdings" pitchFamily="2" charset="2"/>
            </a:endParaRPr>
          </a:p>
        </p:txBody>
      </p:sp>
      <p:graphicFrame>
        <p:nvGraphicFramePr>
          <p:cNvPr id="350216" name="Object 8"/>
          <p:cNvGraphicFramePr>
            <a:graphicFrameLocks noChangeAspect="1"/>
          </p:cNvGraphicFramePr>
          <p:nvPr/>
        </p:nvGraphicFramePr>
        <p:xfrm>
          <a:off x="4443413" y="3962400"/>
          <a:ext cx="3354387" cy="636588"/>
        </p:xfrm>
        <a:graphic>
          <a:graphicData uri="http://schemas.openxmlformats.org/presentationml/2006/ole">
            <mc:AlternateContent xmlns:mc="http://schemas.openxmlformats.org/markup-compatibility/2006">
              <mc:Choice xmlns:v="urn:schemas-microsoft-com:vml" Requires="v">
                <p:oleObj spid="_x0000_s7264" name="Equation" r:id="rId9" imgW="1269449" imgH="241195" progId="Equation.3">
                  <p:embed/>
                </p:oleObj>
              </mc:Choice>
              <mc:Fallback>
                <p:oleObj name="Equation" r:id="rId9" imgW="1269449" imgH="241195" progId="Equation.3">
                  <p:embed/>
                  <p:pic>
                    <p:nvPicPr>
                      <p:cNvPr id="0" name="Picture 6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43413" y="3962400"/>
                        <a:ext cx="3354387" cy="6365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0217" name="Text Box 9"/>
          <p:cNvSpPr txBox="1">
            <a:spLocks noChangeArrowheads="1"/>
          </p:cNvSpPr>
          <p:nvPr/>
        </p:nvSpPr>
        <p:spPr bwMode="auto">
          <a:xfrm>
            <a:off x="0" y="4522788"/>
            <a:ext cx="7950200" cy="523220"/>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	</a:t>
            </a:r>
            <a:r>
              <a:rPr lang="en-US" b="0">
                <a:solidFill>
                  <a:srgbClr val="0000FF"/>
                </a:solidFill>
              </a:rPr>
              <a:t>Gọi t là chiều sâu cắt thực thì: </a:t>
            </a:r>
          </a:p>
        </p:txBody>
      </p:sp>
      <p:graphicFrame>
        <p:nvGraphicFramePr>
          <p:cNvPr id="350218" name="Object 10"/>
          <p:cNvGraphicFramePr>
            <a:graphicFrameLocks noChangeAspect="1"/>
          </p:cNvGraphicFramePr>
          <p:nvPr/>
        </p:nvGraphicFramePr>
        <p:xfrm>
          <a:off x="5892800" y="4424363"/>
          <a:ext cx="1901825" cy="760412"/>
        </p:xfrm>
        <a:graphic>
          <a:graphicData uri="http://schemas.openxmlformats.org/presentationml/2006/ole">
            <mc:AlternateContent xmlns:mc="http://schemas.openxmlformats.org/markup-compatibility/2006">
              <mc:Choice xmlns:v="urn:schemas-microsoft-com:vml" Requires="v">
                <p:oleObj spid="_x0000_s7265" name="Equation" r:id="rId11" imgW="571252" imgH="228501" progId="Equation.3">
                  <p:embed/>
                </p:oleObj>
              </mc:Choice>
              <mc:Fallback>
                <p:oleObj name="Equation" r:id="rId11" imgW="571252" imgH="228501" progId="Equation.3">
                  <p:embed/>
                  <p:pic>
                    <p:nvPicPr>
                      <p:cNvPr id="0" name="Picture 6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892800" y="4424363"/>
                        <a:ext cx="1901825" cy="7604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0219" name="Text Box 11"/>
          <p:cNvSpPr txBox="1">
            <a:spLocks noChangeArrowheads="1"/>
          </p:cNvSpPr>
          <p:nvPr/>
        </p:nvSpPr>
        <p:spPr bwMode="auto">
          <a:xfrm>
            <a:off x="0" y="5099050"/>
            <a:ext cx="9144000" cy="519113"/>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	</a:t>
            </a:r>
            <a:r>
              <a:rPr lang="en-US" b="0">
                <a:solidFill>
                  <a:srgbClr val="0000FF"/>
                </a:solidFill>
              </a:rPr>
              <a:t>Do đó</a:t>
            </a:r>
            <a:r>
              <a:rPr lang="en-US">
                <a:solidFill>
                  <a:srgbClr val="0000FF"/>
                </a:solidFill>
              </a:rPr>
              <a:t>: </a:t>
            </a:r>
          </a:p>
        </p:txBody>
      </p:sp>
      <p:graphicFrame>
        <p:nvGraphicFramePr>
          <p:cNvPr id="350220" name="Object 12"/>
          <p:cNvGraphicFramePr>
            <a:graphicFrameLocks noChangeAspect="1"/>
          </p:cNvGraphicFramePr>
          <p:nvPr/>
        </p:nvGraphicFramePr>
        <p:xfrm>
          <a:off x="2076450" y="5000625"/>
          <a:ext cx="3084513" cy="696913"/>
        </p:xfrm>
        <a:graphic>
          <a:graphicData uri="http://schemas.openxmlformats.org/presentationml/2006/ole">
            <mc:AlternateContent xmlns:mc="http://schemas.openxmlformats.org/markup-compatibility/2006">
              <mc:Choice xmlns:v="urn:schemas-microsoft-com:vml" Requires="v">
                <p:oleObj spid="_x0000_s7266" name="Equation" r:id="rId13" imgW="1066800" imgH="241300" progId="Equation.3">
                  <p:embed/>
                </p:oleObj>
              </mc:Choice>
              <mc:Fallback>
                <p:oleObj name="Equation" r:id="rId13" imgW="1066800" imgH="241300" progId="Equation.3">
                  <p:embed/>
                  <p:pic>
                    <p:nvPicPr>
                      <p:cNvPr id="0" name="Picture 6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076450" y="5000625"/>
                        <a:ext cx="3084513" cy="6969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50221" name="Object 13"/>
          <p:cNvGraphicFramePr>
            <a:graphicFrameLocks noChangeAspect="1"/>
          </p:cNvGraphicFramePr>
          <p:nvPr/>
        </p:nvGraphicFramePr>
        <p:xfrm>
          <a:off x="5654675" y="4972050"/>
          <a:ext cx="2708275" cy="666750"/>
        </p:xfrm>
        <a:graphic>
          <a:graphicData uri="http://schemas.openxmlformats.org/presentationml/2006/ole">
            <mc:AlternateContent xmlns:mc="http://schemas.openxmlformats.org/markup-compatibility/2006">
              <mc:Choice xmlns:v="urn:schemas-microsoft-com:vml" Requires="v">
                <p:oleObj spid="_x0000_s7267" name="Equation" r:id="rId15" imgW="977900" imgH="241300" progId="Equation.3">
                  <p:embed/>
                </p:oleObj>
              </mc:Choice>
              <mc:Fallback>
                <p:oleObj name="Equation" r:id="rId15" imgW="977900" imgH="241300" progId="Equation.3">
                  <p:embed/>
                  <p:pic>
                    <p:nvPicPr>
                      <p:cNvPr id="0" name="Picture 6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654675" y="4972050"/>
                        <a:ext cx="2708275" cy="666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50210"/>
                                        </p:tgtEl>
                                        <p:attrNameLst>
                                          <p:attrName>style.visibility</p:attrName>
                                        </p:attrNameLst>
                                      </p:cBhvr>
                                      <p:to>
                                        <p:strVal val="visible"/>
                                      </p:to>
                                    </p:set>
                                    <p:anim calcmode="discrete" valueType="clr">
                                      <p:cBhvr override="childStyle">
                                        <p:cTn id="7" dur="80"/>
                                        <p:tgtEl>
                                          <p:spTgt spid="35021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50210"/>
                                        </p:tgtEl>
                                        <p:attrNameLst>
                                          <p:attrName>fillcolor</p:attrName>
                                        </p:attrNameLst>
                                      </p:cBhvr>
                                      <p:tavLst>
                                        <p:tav tm="0">
                                          <p:val>
                                            <p:clrVal>
                                              <a:schemeClr val="accent2"/>
                                            </p:clrVal>
                                          </p:val>
                                        </p:tav>
                                        <p:tav tm="50000">
                                          <p:val>
                                            <p:clrVal>
                                              <a:schemeClr val="hlink"/>
                                            </p:clrVal>
                                          </p:val>
                                        </p:tav>
                                      </p:tavLst>
                                    </p:anim>
                                    <p:set>
                                      <p:cBhvr>
                                        <p:cTn id="9" dur="80"/>
                                        <p:tgtEl>
                                          <p:spTgt spid="35021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5" presetClass="entr" presetSubtype="0" fill="hold" nodeType="clickEffect">
                                  <p:stCondLst>
                                    <p:cond delay="0"/>
                                  </p:stCondLst>
                                  <p:childTnLst>
                                    <p:set>
                                      <p:cBhvr>
                                        <p:cTn id="13" dur="1" fill="hold">
                                          <p:stCondLst>
                                            <p:cond delay="0"/>
                                          </p:stCondLst>
                                        </p:cTn>
                                        <p:tgtEl>
                                          <p:spTgt spid="350211"/>
                                        </p:tgtEl>
                                        <p:attrNameLst>
                                          <p:attrName>style.visibility</p:attrName>
                                        </p:attrNameLst>
                                      </p:cBhvr>
                                      <p:to>
                                        <p:strVal val="visible"/>
                                      </p:to>
                                    </p:set>
                                    <p:anim calcmode="lin" valueType="num">
                                      <p:cBhvr>
                                        <p:cTn id="14" dur="1000" fill="hold"/>
                                        <p:tgtEl>
                                          <p:spTgt spid="350211"/>
                                        </p:tgtEl>
                                        <p:attrNameLst>
                                          <p:attrName>ppt_w</p:attrName>
                                        </p:attrNameLst>
                                      </p:cBhvr>
                                      <p:tavLst>
                                        <p:tav tm="0">
                                          <p:val>
                                            <p:fltVal val="0"/>
                                          </p:val>
                                        </p:tav>
                                        <p:tav tm="100000">
                                          <p:val>
                                            <p:strVal val="#ppt_w"/>
                                          </p:val>
                                        </p:tav>
                                      </p:tavLst>
                                    </p:anim>
                                    <p:anim calcmode="lin" valueType="num">
                                      <p:cBhvr>
                                        <p:cTn id="15" dur="1000" fill="hold"/>
                                        <p:tgtEl>
                                          <p:spTgt spid="350211"/>
                                        </p:tgtEl>
                                        <p:attrNameLst>
                                          <p:attrName>ppt_h</p:attrName>
                                        </p:attrNameLst>
                                      </p:cBhvr>
                                      <p:tavLst>
                                        <p:tav tm="0">
                                          <p:val>
                                            <p:fltVal val="0"/>
                                          </p:val>
                                        </p:tav>
                                        <p:tav tm="100000">
                                          <p:val>
                                            <p:strVal val="#ppt_h"/>
                                          </p:val>
                                        </p:tav>
                                      </p:tavLst>
                                    </p:anim>
                                    <p:anim calcmode="lin" valueType="num">
                                      <p:cBhvr>
                                        <p:cTn id="16" dur="1000" fill="hold"/>
                                        <p:tgtEl>
                                          <p:spTgt spid="350211"/>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35021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p:stCondLst>
                        <p:cond delay="indefinite"/>
                      </p:stCondLst>
                      <p:childTnLst>
                        <p:par>
                          <p:cTn id="19" fill="hold">
                            <p:stCondLst>
                              <p:cond delay="0"/>
                            </p:stCondLst>
                            <p:childTnLst>
                              <p:par>
                                <p:cTn id="20" presetID="34" presetClass="entr" presetSubtype="0" fill="hold" grpId="0" nodeType="clickEffect">
                                  <p:stCondLst>
                                    <p:cond delay="0"/>
                                  </p:stCondLst>
                                  <p:childTnLst>
                                    <p:set>
                                      <p:cBhvr>
                                        <p:cTn id="21" dur="1" fill="hold">
                                          <p:stCondLst>
                                            <p:cond delay="0"/>
                                          </p:stCondLst>
                                        </p:cTn>
                                        <p:tgtEl>
                                          <p:spTgt spid="350212"/>
                                        </p:tgtEl>
                                        <p:attrNameLst>
                                          <p:attrName>style.visibility</p:attrName>
                                        </p:attrNameLst>
                                      </p:cBhvr>
                                      <p:to>
                                        <p:strVal val="visible"/>
                                      </p:to>
                                    </p:set>
                                    <p:anim from="(-#ppt_w/2)" to="(#ppt_x)" calcmode="lin" valueType="num">
                                      <p:cBhvr>
                                        <p:cTn id="22" dur="600" fill="hold">
                                          <p:stCondLst>
                                            <p:cond delay="0"/>
                                          </p:stCondLst>
                                        </p:cTn>
                                        <p:tgtEl>
                                          <p:spTgt spid="350212"/>
                                        </p:tgtEl>
                                        <p:attrNameLst>
                                          <p:attrName>ppt_x</p:attrName>
                                        </p:attrNameLst>
                                      </p:cBhvr>
                                    </p:anim>
                                    <p:anim from="0" to="-1.0" calcmode="lin" valueType="num">
                                      <p:cBhvr>
                                        <p:cTn id="23" dur="200" decel="50000" autoRev="1" fill="hold">
                                          <p:stCondLst>
                                            <p:cond delay="600"/>
                                          </p:stCondLst>
                                        </p:cTn>
                                        <p:tgtEl>
                                          <p:spTgt spid="350212"/>
                                        </p:tgtEl>
                                        <p:attrNameLst>
                                          <p:attrName>xshear</p:attrName>
                                        </p:attrNameLst>
                                      </p:cBhvr>
                                    </p:anim>
                                    <p:animScale>
                                      <p:cBhvr>
                                        <p:cTn id="24" dur="200" decel="100000" autoRev="1" fill="hold">
                                          <p:stCondLst>
                                            <p:cond delay="600"/>
                                          </p:stCondLst>
                                        </p:cTn>
                                        <p:tgtEl>
                                          <p:spTgt spid="350212"/>
                                        </p:tgtEl>
                                      </p:cBhvr>
                                      <p:from x="100000" y="100000"/>
                                      <p:to x="80000" y="100000"/>
                                    </p:animScale>
                                    <p:anim by="(#ppt_h/3+#ppt_w*0.1)" calcmode="lin" valueType="num">
                                      <p:cBhvr additive="sum">
                                        <p:cTn id="25" dur="200" decel="100000" autoRev="1" fill="hold">
                                          <p:stCondLst>
                                            <p:cond delay="600"/>
                                          </p:stCondLst>
                                        </p:cTn>
                                        <p:tgtEl>
                                          <p:spTgt spid="350212"/>
                                        </p:tgtEl>
                                        <p:attrNameLst>
                                          <p:attrName>ppt_x</p:attrName>
                                        </p:attrNameLst>
                                      </p:cBhvr>
                                    </p:anim>
                                  </p:childTnLst>
                                </p:cTn>
                              </p:par>
                            </p:childTnLst>
                          </p:cTn>
                        </p:par>
                      </p:childTnLst>
                    </p:cTn>
                  </p:par>
                  <p:par>
                    <p:cTn id="26" fill="hold">
                      <p:stCondLst>
                        <p:cond delay="indefinite"/>
                      </p:stCondLst>
                      <p:childTnLst>
                        <p:par>
                          <p:cTn id="27" fill="hold">
                            <p:stCondLst>
                              <p:cond delay="0"/>
                            </p:stCondLst>
                            <p:childTnLst>
                              <p:par>
                                <p:cTn id="28" presetID="58" presetClass="entr" presetSubtype="0" accel="100000" fill="hold" nodeType="clickEffect">
                                  <p:stCondLst>
                                    <p:cond delay="0"/>
                                  </p:stCondLst>
                                  <p:childTnLst>
                                    <p:set>
                                      <p:cBhvr>
                                        <p:cTn id="29" dur="1" fill="hold">
                                          <p:stCondLst>
                                            <p:cond delay="0"/>
                                          </p:stCondLst>
                                        </p:cTn>
                                        <p:tgtEl>
                                          <p:spTgt spid="350213"/>
                                        </p:tgtEl>
                                        <p:attrNameLst>
                                          <p:attrName>style.visibility</p:attrName>
                                        </p:attrNameLst>
                                      </p:cBhvr>
                                      <p:to>
                                        <p:strVal val="visible"/>
                                      </p:to>
                                    </p:set>
                                    <p:anim calcmode="lin" valueType="num">
                                      <p:cBhvr>
                                        <p:cTn id="30" dur="500" fill="hold"/>
                                        <p:tgtEl>
                                          <p:spTgt spid="350213"/>
                                        </p:tgtEl>
                                        <p:attrNameLst>
                                          <p:attrName>ppt_w</p:attrName>
                                        </p:attrNameLst>
                                      </p:cBhvr>
                                      <p:tavLst>
                                        <p:tav tm="0">
                                          <p:val>
                                            <p:strVal val="#ppt_w*2.5"/>
                                          </p:val>
                                        </p:tav>
                                        <p:tav tm="100000">
                                          <p:val>
                                            <p:strVal val="#ppt_w"/>
                                          </p:val>
                                        </p:tav>
                                      </p:tavLst>
                                    </p:anim>
                                    <p:anim calcmode="lin" valueType="num">
                                      <p:cBhvr>
                                        <p:cTn id="31" dur="500" fill="hold"/>
                                        <p:tgtEl>
                                          <p:spTgt spid="350213"/>
                                        </p:tgtEl>
                                        <p:attrNameLst>
                                          <p:attrName>ppt_h</p:attrName>
                                        </p:attrNameLst>
                                      </p:cBhvr>
                                      <p:tavLst>
                                        <p:tav tm="0">
                                          <p:val>
                                            <p:strVal val="#ppt_h*0.01"/>
                                          </p:val>
                                        </p:tav>
                                        <p:tav tm="100000">
                                          <p:val>
                                            <p:strVal val="#ppt_h"/>
                                          </p:val>
                                        </p:tav>
                                      </p:tavLst>
                                    </p:anim>
                                    <p:anim calcmode="lin" valueType="num">
                                      <p:cBhvr>
                                        <p:cTn id="32" dur="500" fill="hold"/>
                                        <p:tgtEl>
                                          <p:spTgt spid="350213"/>
                                        </p:tgtEl>
                                        <p:attrNameLst>
                                          <p:attrName>ppt_x</p:attrName>
                                        </p:attrNameLst>
                                      </p:cBhvr>
                                      <p:tavLst>
                                        <p:tav tm="0">
                                          <p:val>
                                            <p:strVal val="#ppt_x"/>
                                          </p:val>
                                        </p:tav>
                                        <p:tav tm="100000">
                                          <p:val>
                                            <p:strVal val="#ppt_x"/>
                                          </p:val>
                                        </p:tav>
                                      </p:tavLst>
                                    </p:anim>
                                    <p:anim calcmode="lin" valueType="num">
                                      <p:cBhvr>
                                        <p:cTn id="33" dur="500" fill="hold"/>
                                        <p:tgtEl>
                                          <p:spTgt spid="350213"/>
                                        </p:tgtEl>
                                        <p:attrNameLst>
                                          <p:attrName>ppt_y</p:attrName>
                                        </p:attrNameLst>
                                      </p:cBhvr>
                                      <p:tavLst>
                                        <p:tav tm="0">
                                          <p:val>
                                            <p:strVal val="#ppt_h+1"/>
                                          </p:val>
                                        </p:tav>
                                        <p:tav tm="100000">
                                          <p:val>
                                            <p:strVal val="#ppt_y"/>
                                          </p:val>
                                        </p:tav>
                                      </p:tavLst>
                                    </p:anim>
                                    <p:animEffect transition="in" filter="fade">
                                      <p:cBhvr>
                                        <p:cTn id="34" dur="500"/>
                                        <p:tgtEl>
                                          <p:spTgt spid="350213"/>
                                        </p:tgtEl>
                                      </p:cBhvr>
                                    </p:animEffect>
                                  </p:childTnLst>
                                </p:cTn>
                              </p:par>
                            </p:childTnLst>
                          </p:cTn>
                        </p:par>
                      </p:childTnLst>
                    </p:cTn>
                  </p:par>
                  <p:par>
                    <p:cTn id="35" fill="hold">
                      <p:stCondLst>
                        <p:cond delay="indefinite"/>
                      </p:stCondLst>
                      <p:childTnLst>
                        <p:par>
                          <p:cTn id="36" fill="hold">
                            <p:stCondLst>
                              <p:cond delay="0"/>
                            </p:stCondLst>
                            <p:childTnLst>
                              <p:par>
                                <p:cTn id="37" presetID="35" presetClass="entr" presetSubtype="0" fill="hold" nodeType="clickEffect">
                                  <p:stCondLst>
                                    <p:cond delay="0"/>
                                  </p:stCondLst>
                                  <p:childTnLst>
                                    <p:set>
                                      <p:cBhvr>
                                        <p:cTn id="38" dur="1" fill="hold">
                                          <p:stCondLst>
                                            <p:cond delay="0"/>
                                          </p:stCondLst>
                                        </p:cTn>
                                        <p:tgtEl>
                                          <p:spTgt spid="350214"/>
                                        </p:tgtEl>
                                        <p:attrNameLst>
                                          <p:attrName>style.visibility</p:attrName>
                                        </p:attrNameLst>
                                      </p:cBhvr>
                                      <p:to>
                                        <p:strVal val="visible"/>
                                      </p:to>
                                    </p:set>
                                    <p:animEffect transition="in" filter="fade">
                                      <p:cBhvr>
                                        <p:cTn id="39" dur="2000"/>
                                        <p:tgtEl>
                                          <p:spTgt spid="350214"/>
                                        </p:tgtEl>
                                      </p:cBhvr>
                                    </p:animEffect>
                                    <p:anim calcmode="lin" valueType="num">
                                      <p:cBhvr>
                                        <p:cTn id="40" dur="2000" fill="hold"/>
                                        <p:tgtEl>
                                          <p:spTgt spid="350214"/>
                                        </p:tgtEl>
                                        <p:attrNameLst>
                                          <p:attrName>style.rotation</p:attrName>
                                        </p:attrNameLst>
                                      </p:cBhvr>
                                      <p:tavLst>
                                        <p:tav tm="0">
                                          <p:val>
                                            <p:fltVal val="720"/>
                                          </p:val>
                                        </p:tav>
                                        <p:tav tm="100000">
                                          <p:val>
                                            <p:fltVal val="0"/>
                                          </p:val>
                                        </p:tav>
                                      </p:tavLst>
                                    </p:anim>
                                    <p:anim calcmode="lin" valueType="num">
                                      <p:cBhvr>
                                        <p:cTn id="41" dur="2000" fill="hold"/>
                                        <p:tgtEl>
                                          <p:spTgt spid="350214"/>
                                        </p:tgtEl>
                                        <p:attrNameLst>
                                          <p:attrName>ppt_h</p:attrName>
                                        </p:attrNameLst>
                                      </p:cBhvr>
                                      <p:tavLst>
                                        <p:tav tm="0">
                                          <p:val>
                                            <p:fltVal val="0"/>
                                          </p:val>
                                        </p:tav>
                                        <p:tav tm="100000">
                                          <p:val>
                                            <p:strVal val="#ppt_h"/>
                                          </p:val>
                                        </p:tav>
                                      </p:tavLst>
                                    </p:anim>
                                    <p:anim calcmode="lin" valueType="num">
                                      <p:cBhvr>
                                        <p:cTn id="42" dur="2000" fill="hold"/>
                                        <p:tgtEl>
                                          <p:spTgt spid="350214"/>
                                        </p:tgtEl>
                                        <p:attrNameLst>
                                          <p:attrName>ppt_w</p:attrName>
                                        </p:attrNameLst>
                                      </p:cBhvr>
                                      <p:tavLst>
                                        <p:tav tm="0">
                                          <p:val>
                                            <p:fltVal val="0"/>
                                          </p:val>
                                        </p:tav>
                                        <p:tav tm="100000">
                                          <p:val>
                                            <p:strVal val="#ppt_w"/>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50215"/>
                                        </p:tgtEl>
                                        <p:attrNameLst>
                                          <p:attrName>style.visibility</p:attrName>
                                        </p:attrNameLst>
                                      </p:cBhvr>
                                      <p:to>
                                        <p:strVal val="visible"/>
                                      </p:to>
                                    </p:set>
                                    <p:anim calcmode="lin" valueType="num">
                                      <p:cBhvr additive="base">
                                        <p:cTn id="47" dur="500" fill="hold"/>
                                        <p:tgtEl>
                                          <p:spTgt spid="350215"/>
                                        </p:tgtEl>
                                        <p:attrNameLst>
                                          <p:attrName>ppt_x</p:attrName>
                                        </p:attrNameLst>
                                      </p:cBhvr>
                                      <p:tavLst>
                                        <p:tav tm="0">
                                          <p:val>
                                            <p:strVal val="#ppt_x"/>
                                          </p:val>
                                        </p:tav>
                                        <p:tav tm="100000">
                                          <p:val>
                                            <p:strVal val="#ppt_x"/>
                                          </p:val>
                                        </p:tav>
                                      </p:tavLst>
                                    </p:anim>
                                    <p:anim calcmode="lin" valueType="num">
                                      <p:cBhvr additive="base">
                                        <p:cTn id="48" dur="500" fill="hold"/>
                                        <p:tgtEl>
                                          <p:spTgt spid="350215"/>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50216"/>
                                        </p:tgtEl>
                                        <p:attrNameLst>
                                          <p:attrName>style.visibility</p:attrName>
                                        </p:attrNameLst>
                                      </p:cBhvr>
                                      <p:to>
                                        <p:strVal val="visible"/>
                                      </p:to>
                                    </p:set>
                                    <p:anim calcmode="lin" valueType="num">
                                      <p:cBhvr additive="base">
                                        <p:cTn id="53" dur="500" fill="hold"/>
                                        <p:tgtEl>
                                          <p:spTgt spid="350216"/>
                                        </p:tgtEl>
                                        <p:attrNameLst>
                                          <p:attrName>ppt_x</p:attrName>
                                        </p:attrNameLst>
                                      </p:cBhvr>
                                      <p:tavLst>
                                        <p:tav tm="0">
                                          <p:val>
                                            <p:strVal val="#ppt_x"/>
                                          </p:val>
                                        </p:tav>
                                        <p:tav tm="100000">
                                          <p:val>
                                            <p:strVal val="#ppt_x"/>
                                          </p:val>
                                        </p:tav>
                                      </p:tavLst>
                                    </p:anim>
                                    <p:anim calcmode="lin" valueType="num">
                                      <p:cBhvr additive="base">
                                        <p:cTn id="54" dur="500" fill="hold"/>
                                        <p:tgtEl>
                                          <p:spTgt spid="350216"/>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56" presetClass="entr" presetSubtype="0" fill="hold" grpId="0" nodeType="clickEffect">
                                  <p:stCondLst>
                                    <p:cond delay="0"/>
                                  </p:stCondLst>
                                  <p:iterate type="lt">
                                    <p:tmPct val="10000"/>
                                  </p:iterate>
                                  <p:childTnLst>
                                    <p:set>
                                      <p:cBhvr>
                                        <p:cTn id="58" dur="1" fill="hold">
                                          <p:stCondLst>
                                            <p:cond delay="0"/>
                                          </p:stCondLst>
                                        </p:cTn>
                                        <p:tgtEl>
                                          <p:spTgt spid="350217"/>
                                        </p:tgtEl>
                                        <p:attrNameLst>
                                          <p:attrName>style.visibility</p:attrName>
                                        </p:attrNameLst>
                                      </p:cBhvr>
                                      <p:to>
                                        <p:strVal val="visible"/>
                                      </p:to>
                                    </p:set>
                                    <p:anim by="(-#ppt_w*2)" calcmode="lin" valueType="num">
                                      <p:cBhvr rctx="PPT">
                                        <p:cTn id="59" dur="500" autoRev="1" fill="hold">
                                          <p:stCondLst>
                                            <p:cond delay="0"/>
                                          </p:stCondLst>
                                        </p:cTn>
                                        <p:tgtEl>
                                          <p:spTgt spid="350217"/>
                                        </p:tgtEl>
                                        <p:attrNameLst>
                                          <p:attrName>ppt_w</p:attrName>
                                        </p:attrNameLst>
                                      </p:cBhvr>
                                    </p:anim>
                                    <p:anim by="(#ppt_w*0.50)" calcmode="lin" valueType="num">
                                      <p:cBhvr>
                                        <p:cTn id="60" dur="500" decel="50000" autoRev="1" fill="hold">
                                          <p:stCondLst>
                                            <p:cond delay="0"/>
                                          </p:stCondLst>
                                        </p:cTn>
                                        <p:tgtEl>
                                          <p:spTgt spid="350217"/>
                                        </p:tgtEl>
                                        <p:attrNameLst>
                                          <p:attrName>ppt_x</p:attrName>
                                        </p:attrNameLst>
                                      </p:cBhvr>
                                    </p:anim>
                                    <p:anim from="(-#ppt_h/2)" to="(#ppt_y)" calcmode="lin" valueType="num">
                                      <p:cBhvr>
                                        <p:cTn id="61" dur="1000" fill="hold">
                                          <p:stCondLst>
                                            <p:cond delay="0"/>
                                          </p:stCondLst>
                                        </p:cTn>
                                        <p:tgtEl>
                                          <p:spTgt spid="350217"/>
                                        </p:tgtEl>
                                        <p:attrNameLst>
                                          <p:attrName>ppt_y</p:attrName>
                                        </p:attrNameLst>
                                      </p:cBhvr>
                                    </p:anim>
                                    <p:animRot by="21600000">
                                      <p:cBhvr>
                                        <p:cTn id="62" dur="1000" fill="hold">
                                          <p:stCondLst>
                                            <p:cond delay="0"/>
                                          </p:stCondLst>
                                        </p:cTn>
                                        <p:tgtEl>
                                          <p:spTgt spid="350217"/>
                                        </p:tgtEl>
                                        <p:attrNameLst>
                                          <p:attrName>r</p:attrName>
                                        </p:attrNameLst>
                                      </p:cBhvr>
                                    </p:animRot>
                                  </p:childTnLst>
                                </p:cTn>
                              </p:par>
                            </p:childTnLst>
                          </p:cTn>
                        </p:par>
                      </p:childTnLst>
                    </p:cTn>
                  </p:par>
                  <p:par>
                    <p:cTn id="63" fill="hold">
                      <p:stCondLst>
                        <p:cond delay="indefinite"/>
                      </p:stCondLst>
                      <p:childTnLst>
                        <p:par>
                          <p:cTn id="64" fill="hold">
                            <p:stCondLst>
                              <p:cond delay="0"/>
                            </p:stCondLst>
                            <p:childTnLst>
                              <p:par>
                                <p:cTn id="65" presetID="30" presetClass="entr" presetSubtype="0" fill="hold" nodeType="clickEffect">
                                  <p:stCondLst>
                                    <p:cond delay="0"/>
                                  </p:stCondLst>
                                  <p:childTnLst>
                                    <p:set>
                                      <p:cBhvr>
                                        <p:cTn id="66" dur="1" fill="hold">
                                          <p:stCondLst>
                                            <p:cond delay="0"/>
                                          </p:stCondLst>
                                        </p:cTn>
                                        <p:tgtEl>
                                          <p:spTgt spid="350218"/>
                                        </p:tgtEl>
                                        <p:attrNameLst>
                                          <p:attrName>style.visibility</p:attrName>
                                        </p:attrNameLst>
                                      </p:cBhvr>
                                      <p:to>
                                        <p:strVal val="visible"/>
                                      </p:to>
                                    </p:set>
                                    <p:animEffect transition="in" filter="fade">
                                      <p:cBhvr>
                                        <p:cTn id="67" dur="800" decel="100000"/>
                                        <p:tgtEl>
                                          <p:spTgt spid="350218"/>
                                        </p:tgtEl>
                                      </p:cBhvr>
                                    </p:animEffect>
                                    <p:anim calcmode="lin" valueType="num">
                                      <p:cBhvr>
                                        <p:cTn id="68" dur="800" decel="100000" fill="hold"/>
                                        <p:tgtEl>
                                          <p:spTgt spid="350218"/>
                                        </p:tgtEl>
                                        <p:attrNameLst>
                                          <p:attrName>style.rotation</p:attrName>
                                        </p:attrNameLst>
                                      </p:cBhvr>
                                      <p:tavLst>
                                        <p:tav tm="0">
                                          <p:val>
                                            <p:fltVal val="-90"/>
                                          </p:val>
                                        </p:tav>
                                        <p:tav tm="100000">
                                          <p:val>
                                            <p:fltVal val="0"/>
                                          </p:val>
                                        </p:tav>
                                      </p:tavLst>
                                    </p:anim>
                                    <p:anim calcmode="lin" valueType="num">
                                      <p:cBhvr>
                                        <p:cTn id="69" dur="800" decel="100000" fill="hold"/>
                                        <p:tgtEl>
                                          <p:spTgt spid="350218"/>
                                        </p:tgtEl>
                                        <p:attrNameLst>
                                          <p:attrName>ppt_x</p:attrName>
                                        </p:attrNameLst>
                                      </p:cBhvr>
                                      <p:tavLst>
                                        <p:tav tm="0">
                                          <p:val>
                                            <p:strVal val="#ppt_x+0.4"/>
                                          </p:val>
                                        </p:tav>
                                        <p:tav tm="100000">
                                          <p:val>
                                            <p:strVal val="#ppt_x-0.05"/>
                                          </p:val>
                                        </p:tav>
                                      </p:tavLst>
                                    </p:anim>
                                    <p:anim calcmode="lin" valueType="num">
                                      <p:cBhvr>
                                        <p:cTn id="70" dur="800" decel="100000" fill="hold"/>
                                        <p:tgtEl>
                                          <p:spTgt spid="350218"/>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350218"/>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350218"/>
                                        </p:tgtEl>
                                        <p:attrNameLst>
                                          <p:attrName>ppt_y</p:attrName>
                                        </p:attrNameLst>
                                      </p:cBhvr>
                                      <p:tavLst>
                                        <p:tav tm="0">
                                          <p:val>
                                            <p:strVal val="#ppt_y+0.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7" presetClass="entr" presetSubtype="0" fill="hold" grpId="0" nodeType="clickEffect">
                                  <p:stCondLst>
                                    <p:cond delay="0"/>
                                  </p:stCondLst>
                                  <p:childTnLst>
                                    <p:set>
                                      <p:cBhvr>
                                        <p:cTn id="76" dur="1" fill="hold">
                                          <p:stCondLst>
                                            <p:cond delay="0"/>
                                          </p:stCondLst>
                                        </p:cTn>
                                        <p:tgtEl>
                                          <p:spTgt spid="350219"/>
                                        </p:tgtEl>
                                        <p:attrNameLst>
                                          <p:attrName>style.visibility</p:attrName>
                                        </p:attrNameLst>
                                      </p:cBhvr>
                                      <p:to>
                                        <p:strVal val="visible"/>
                                      </p:to>
                                    </p:set>
                                    <p:animEffect transition="in" filter="fade">
                                      <p:cBhvr>
                                        <p:cTn id="77" dur="1000"/>
                                        <p:tgtEl>
                                          <p:spTgt spid="350219"/>
                                        </p:tgtEl>
                                      </p:cBhvr>
                                    </p:animEffect>
                                    <p:anim calcmode="lin" valueType="num">
                                      <p:cBhvr>
                                        <p:cTn id="78" dur="1000" fill="hold"/>
                                        <p:tgtEl>
                                          <p:spTgt spid="350219"/>
                                        </p:tgtEl>
                                        <p:attrNameLst>
                                          <p:attrName>ppt_x</p:attrName>
                                        </p:attrNameLst>
                                      </p:cBhvr>
                                      <p:tavLst>
                                        <p:tav tm="0">
                                          <p:val>
                                            <p:strVal val="#ppt_x"/>
                                          </p:val>
                                        </p:tav>
                                        <p:tav tm="100000">
                                          <p:val>
                                            <p:strVal val="#ppt_x"/>
                                          </p:val>
                                        </p:tav>
                                      </p:tavLst>
                                    </p:anim>
                                    <p:anim calcmode="lin" valueType="num">
                                      <p:cBhvr>
                                        <p:cTn id="79" dur="1000" fill="hold"/>
                                        <p:tgtEl>
                                          <p:spTgt spid="350219"/>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7" presetClass="entr" presetSubtype="0" fill="hold" nodeType="clickEffect">
                                  <p:stCondLst>
                                    <p:cond delay="0"/>
                                  </p:stCondLst>
                                  <p:childTnLst>
                                    <p:set>
                                      <p:cBhvr>
                                        <p:cTn id="83" dur="1" fill="hold">
                                          <p:stCondLst>
                                            <p:cond delay="0"/>
                                          </p:stCondLst>
                                        </p:cTn>
                                        <p:tgtEl>
                                          <p:spTgt spid="350220"/>
                                        </p:tgtEl>
                                        <p:attrNameLst>
                                          <p:attrName>style.visibility</p:attrName>
                                        </p:attrNameLst>
                                      </p:cBhvr>
                                      <p:to>
                                        <p:strVal val="visible"/>
                                      </p:to>
                                    </p:set>
                                    <p:animEffect transition="in" filter="fade">
                                      <p:cBhvr>
                                        <p:cTn id="84" dur="1000"/>
                                        <p:tgtEl>
                                          <p:spTgt spid="350220"/>
                                        </p:tgtEl>
                                      </p:cBhvr>
                                    </p:animEffect>
                                    <p:anim calcmode="lin" valueType="num">
                                      <p:cBhvr>
                                        <p:cTn id="85" dur="1000" fill="hold"/>
                                        <p:tgtEl>
                                          <p:spTgt spid="350220"/>
                                        </p:tgtEl>
                                        <p:attrNameLst>
                                          <p:attrName>ppt_x</p:attrName>
                                        </p:attrNameLst>
                                      </p:cBhvr>
                                      <p:tavLst>
                                        <p:tav tm="0">
                                          <p:val>
                                            <p:strVal val="#ppt_x"/>
                                          </p:val>
                                        </p:tav>
                                        <p:tav tm="100000">
                                          <p:val>
                                            <p:strVal val="#ppt_x"/>
                                          </p:val>
                                        </p:tav>
                                      </p:tavLst>
                                    </p:anim>
                                    <p:anim calcmode="lin" valueType="num">
                                      <p:cBhvr>
                                        <p:cTn id="86" dur="1000" fill="hold"/>
                                        <p:tgtEl>
                                          <p:spTgt spid="350220"/>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54" presetClass="entr" presetSubtype="0" accel="100000" fill="hold" nodeType="clickEffect">
                                  <p:stCondLst>
                                    <p:cond delay="0"/>
                                  </p:stCondLst>
                                  <p:childTnLst>
                                    <p:set>
                                      <p:cBhvr>
                                        <p:cTn id="90" dur="1" fill="hold">
                                          <p:stCondLst>
                                            <p:cond delay="0"/>
                                          </p:stCondLst>
                                        </p:cTn>
                                        <p:tgtEl>
                                          <p:spTgt spid="350221"/>
                                        </p:tgtEl>
                                        <p:attrNameLst>
                                          <p:attrName>style.visibility</p:attrName>
                                        </p:attrNameLst>
                                      </p:cBhvr>
                                      <p:to>
                                        <p:strVal val="visible"/>
                                      </p:to>
                                    </p:set>
                                    <p:anim calcmode="lin" valueType="num">
                                      <p:cBhvr>
                                        <p:cTn id="91" dur="500" fill="hold"/>
                                        <p:tgtEl>
                                          <p:spTgt spid="350221"/>
                                        </p:tgtEl>
                                        <p:attrNameLst>
                                          <p:attrName>ppt_w</p:attrName>
                                        </p:attrNameLst>
                                      </p:cBhvr>
                                      <p:tavLst>
                                        <p:tav tm="0">
                                          <p:val>
                                            <p:strVal val="#ppt_w*0.05"/>
                                          </p:val>
                                        </p:tav>
                                        <p:tav tm="100000">
                                          <p:val>
                                            <p:strVal val="#ppt_w"/>
                                          </p:val>
                                        </p:tav>
                                      </p:tavLst>
                                    </p:anim>
                                    <p:anim calcmode="lin" valueType="num">
                                      <p:cBhvr>
                                        <p:cTn id="92" dur="500" fill="hold"/>
                                        <p:tgtEl>
                                          <p:spTgt spid="350221"/>
                                        </p:tgtEl>
                                        <p:attrNameLst>
                                          <p:attrName>ppt_h</p:attrName>
                                        </p:attrNameLst>
                                      </p:cBhvr>
                                      <p:tavLst>
                                        <p:tav tm="0">
                                          <p:val>
                                            <p:strVal val="#ppt_h"/>
                                          </p:val>
                                        </p:tav>
                                        <p:tav tm="100000">
                                          <p:val>
                                            <p:strVal val="#ppt_h"/>
                                          </p:val>
                                        </p:tav>
                                      </p:tavLst>
                                    </p:anim>
                                    <p:anim calcmode="lin" valueType="num">
                                      <p:cBhvr>
                                        <p:cTn id="93" dur="500" fill="hold"/>
                                        <p:tgtEl>
                                          <p:spTgt spid="350221"/>
                                        </p:tgtEl>
                                        <p:attrNameLst>
                                          <p:attrName>ppt_x</p:attrName>
                                        </p:attrNameLst>
                                      </p:cBhvr>
                                      <p:tavLst>
                                        <p:tav tm="0">
                                          <p:val>
                                            <p:strVal val="#ppt_x-.2"/>
                                          </p:val>
                                        </p:tav>
                                        <p:tav tm="100000">
                                          <p:val>
                                            <p:strVal val="#ppt_x"/>
                                          </p:val>
                                        </p:tav>
                                      </p:tavLst>
                                    </p:anim>
                                    <p:anim calcmode="lin" valueType="num">
                                      <p:cBhvr>
                                        <p:cTn id="94" dur="500" fill="hold"/>
                                        <p:tgtEl>
                                          <p:spTgt spid="350221"/>
                                        </p:tgtEl>
                                        <p:attrNameLst>
                                          <p:attrName>ppt_y</p:attrName>
                                        </p:attrNameLst>
                                      </p:cBhvr>
                                      <p:tavLst>
                                        <p:tav tm="0">
                                          <p:val>
                                            <p:strVal val="#ppt_y"/>
                                          </p:val>
                                        </p:tav>
                                        <p:tav tm="100000">
                                          <p:val>
                                            <p:strVal val="#ppt_y"/>
                                          </p:val>
                                        </p:tav>
                                      </p:tavLst>
                                    </p:anim>
                                    <p:animEffect transition="in" filter="fade">
                                      <p:cBhvr>
                                        <p:cTn id="95" dur="500"/>
                                        <p:tgtEl>
                                          <p:spTgt spid="350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0210" grpId="0"/>
      <p:bldP spid="350212" grpId="0"/>
      <p:bldP spid="350215" grpId="0"/>
      <p:bldP spid="350217" grpId="0"/>
      <p:bldP spid="3502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Date Placeholder 1"/>
          <p:cNvSpPr>
            <a:spLocks noGrp="1"/>
          </p:cNvSpPr>
          <p:nvPr>
            <p:ph type="dt" sz="half" idx="10"/>
          </p:nvPr>
        </p:nvSpPr>
        <p:spPr/>
        <p:txBody>
          <a:bodyPr/>
          <a:lstStyle/>
          <a:p>
            <a:pPr>
              <a:defRPr/>
            </a:pPr>
            <a:fld id="{C5609672-0F98-4226-8FB5-5361C113C677}" type="datetime1">
              <a:rPr lang="vi-VN"/>
              <a:pPr>
                <a:defRPr/>
              </a:pPr>
              <a:t>15/10/2018</a:t>
            </a:fld>
            <a:endParaRPr lang="en-US"/>
          </a:p>
        </p:txBody>
      </p:sp>
      <p:sp>
        <p:nvSpPr>
          <p:cNvPr id="351234" name="Text Box 2"/>
          <p:cNvSpPr txBox="1">
            <a:spLocks noChangeArrowheads="1"/>
          </p:cNvSpPr>
          <p:nvPr/>
        </p:nvSpPr>
        <p:spPr bwMode="auto">
          <a:xfrm>
            <a:off x="193675" y="203200"/>
            <a:ext cx="8640763" cy="519113"/>
          </a:xfrm>
          <a:prstGeom prst="rect">
            <a:avLst/>
          </a:prstGeom>
          <a:noFill/>
          <a:ln w="9525" algn="ctr">
            <a:noFill/>
            <a:miter lim="800000"/>
            <a:headEnd/>
            <a:tailEnd/>
          </a:ln>
        </p:spPr>
        <p:txBody>
          <a:bodyPr>
            <a:spAutoFit/>
          </a:bodyPr>
          <a:lstStyle/>
          <a:p>
            <a:pPr marL="838200" indent="-838200">
              <a:spcBef>
                <a:spcPct val="50000"/>
              </a:spcBef>
            </a:pPr>
            <a:r>
              <a:rPr lang="en-US" b="0">
                <a:solidFill>
                  <a:srgbClr val="0000FF"/>
                </a:solidFill>
              </a:rPr>
              <a:t>Kết quả kích thước chi tiết đạt được :</a:t>
            </a:r>
          </a:p>
        </p:txBody>
      </p:sp>
      <p:graphicFrame>
        <p:nvGraphicFramePr>
          <p:cNvPr id="351236" name="Object 4"/>
          <p:cNvGraphicFramePr>
            <a:graphicFrameLocks noChangeAspect="1"/>
          </p:cNvGraphicFramePr>
          <p:nvPr/>
        </p:nvGraphicFramePr>
        <p:xfrm>
          <a:off x="896938" y="720725"/>
          <a:ext cx="3109912" cy="628650"/>
        </p:xfrm>
        <a:graphic>
          <a:graphicData uri="http://schemas.openxmlformats.org/presentationml/2006/ole">
            <mc:AlternateContent xmlns:mc="http://schemas.openxmlformats.org/markup-compatibility/2006">
              <mc:Choice xmlns:v="urn:schemas-microsoft-com:vml" Requires="v">
                <p:oleObj spid="_x0000_s8272" name="Equation" r:id="rId3" imgW="1256755" imgH="253890" progId="Equation.3">
                  <p:embed/>
                </p:oleObj>
              </mc:Choice>
              <mc:Fallback>
                <p:oleObj name="Equation" r:id="rId3" imgW="1256755" imgH="253890" progId="Equation.3">
                  <p:embed/>
                  <p:pic>
                    <p:nvPicPr>
                      <p:cNvPr id="0" name="Picture 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6938" y="720725"/>
                        <a:ext cx="3109912" cy="628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51237" name="Object 5"/>
          <p:cNvGraphicFramePr>
            <a:graphicFrameLocks noChangeAspect="1"/>
          </p:cNvGraphicFramePr>
          <p:nvPr/>
        </p:nvGraphicFramePr>
        <p:xfrm>
          <a:off x="5084763" y="723900"/>
          <a:ext cx="3232150" cy="703263"/>
        </p:xfrm>
        <a:graphic>
          <a:graphicData uri="http://schemas.openxmlformats.org/presentationml/2006/ole">
            <mc:AlternateContent xmlns:mc="http://schemas.openxmlformats.org/markup-compatibility/2006">
              <mc:Choice xmlns:v="urn:schemas-microsoft-com:vml" Requires="v">
                <p:oleObj spid="_x0000_s8273" name="Equation" r:id="rId5" imgW="1167893" imgH="253890" progId="Equation.3">
                  <p:embed/>
                </p:oleObj>
              </mc:Choice>
              <mc:Fallback>
                <p:oleObj name="Equation" r:id="rId5" imgW="1167893" imgH="253890" progId="Equation.3">
                  <p:embed/>
                  <p:pic>
                    <p:nvPicPr>
                      <p:cNvPr id="0" name="Picture 5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84763" y="723900"/>
                        <a:ext cx="3232150" cy="703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1238" name="Text Box 6"/>
          <p:cNvSpPr txBox="1">
            <a:spLocks noChangeArrowheads="1"/>
          </p:cNvSpPr>
          <p:nvPr/>
        </p:nvSpPr>
        <p:spPr bwMode="auto">
          <a:xfrm>
            <a:off x="0" y="1470025"/>
            <a:ext cx="8950325" cy="519113"/>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 </a:t>
            </a:r>
            <a:r>
              <a:rPr lang="en-US" b="0">
                <a:solidFill>
                  <a:srgbClr val="0000FF"/>
                </a:solidFill>
              </a:rPr>
              <a:t>Như vậy chi tiết gia công xuất hiện sai số cùng loại </a:t>
            </a:r>
            <a:r>
              <a:rPr lang="el-GR" b="0">
                <a:cs typeface="Times New Roman" pitchFamily="18" charset="0"/>
              </a:rPr>
              <a:t>Δ</a:t>
            </a:r>
            <a:r>
              <a:rPr lang="en-US" b="0" baseline="-25000">
                <a:cs typeface="Times New Roman" pitchFamily="18" charset="0"/>
              </a:rPr>
              <a:t>ct</a:t>
            </a:r>
            <a:r>
              <a:rPr lang="en-US" b="0">
                <a:solidFill>
                  <a:srgbClr val="0000FF"/>
                </a:solidFill>
                <a:cs typeface="Times New Roman" pitchFamily="18" charset="0"/>
              </a:rPr>
              <a:t>:</a:t>
            </a:r>
            <a:endParaRPr lang="el-GR" b="0">
              <a:cs typeface="Times New Roman" pitchFamily="18" charset="0"/>
            </a:endParaRPr>
          </a:p>
        </p:txBody>
      </p:sp>
      <p:graphicFrame>
        <p:nvGraphicFramePr>
          <p:cNvPr id="351240" name="Object 8"/>
          <p:cNvGraphicFramePr>
            <a:graphicFrameLocks noChangeAspect="1"/>
          </p:cNvGraphicFramePr>
          <p:nvPr/>
        </p:nvGraphicFramePr>
        <p:xfrm>
          <a:off x="927100" y="1874838"/>
          <a:ext cx="6588125" cy="633412"/>
        </p:xfrm>
        <a:graphic>
          <a:graphicData uri="http://schemas.openxmlformats.org/presentationml/2006/ole">
            <mc:AlternateContent xmlns:mc="http://schemas.openxmlformats.org/markup-compatibility/2006">
              <mc:Choice xmlns:v="urn:schemas-microsoft-com:vml" Requires="v">
                <p:oleObj spid="_x0000_s8274" name="Equation" r:id="rId7" imgW="2641600" imgH="254000" progId="Equation.3">
                  <p:embed/>
                </p:oleObj>
              </mc:Choice>
              <mc:Fallback>
                <p:oleObj name="Equation" r:id="rId7" imgW="2641600" imgH="254000" progId="Equation.3">
                  <p:embed/>
                  <p:pic>
                    <p:nvPicPr>
                      <p:cNvPr id="0" name="Picture 5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100" y="1874838"/>
                        <a:ext cx="6588125" cy="6334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1241" name="Text Box 9"/>
          <p:cNvSpPr txBox="1">
            <a:spLocks noChangeArrowheads="1"/>
          </p:cNvSpPr>
          <p:nvPr/>
        </p:nvSpPr>
        <p:spPr bwMode="auto">
          <a:xfrm>
            <a:off x="250825" y="2565400"/>
            <a:ext cx="865188" cy="519113"/>
          </a:xfrm>
          <a:prstGeom prst="rect">
            <a:avLst/>
          </a:prstGeom>
          <a:noFill/>
          <a:ln w="9525" algn="ctr">
            <a:noFill/>
            <a:miter lim="800000"/>
            <a:headEnd/>
            <a:tailEnd/>
          </a:ln>
        </p:spPr>
        <p:txBody>
          <a:bodyPr>
            <a:spAutoFit/>
          </a:bodyPr>
          <a:lstStyle/>
          <a:p>
            <a:pPr marL="838200" indent="-838200">
              <a:spcBef>
                <a:spcPct val="50000"/>
              </a:spcBef>
            </a:pPr>
            <a:r>
              <a:rPr lang="en-US" b="0">
                <a:solidFill>
                  <a:srgbClr val="0000FF"/>
                </a:solidFill>
              </a:rPr>
              <a:t>Gọi </a:t>
            </a:r>
          </a:p>
        </p:txBody>
      </p:sp>
      <p:graphicFrame>
        <p:nvGraphicFramePr>
          <p:cNvPr id="351242" name="Object 10"/>
          <p:cNvGraphicFramePr>
            <a:graphicFrameLocks noChangeAspect="1"/>
          </p:cNvGraphicFramePr>
          <p:nvPr/>
        </p:nvGraphicFramePr>
        <p:xfrm>
          <a:off x="1101725" y="2251075"/>
          <a:ext cx="1497013" cy="1284288"/>
        </p:xfrm>
        <a:graphic>
          <a:graphicData uri="http://schemas.openxmlformats.org/presentationml/2006/ole">
            <mc:AlternateContent xmlns:mc="http://schemas.openxmlformats.org/markup-compatibility/2006">
              <mc:Choice xmlns:v="urn:schemas-microsoft-com:vml" Requires="v">
                <p:oleObj spid="_x0000_s8275" name="Equation" r:id="rId9" imgW="533169" imgH="457002" progId="Equation.3">
                  <p:embed/>
                </p:oleObj>
              </mc:Choice>
              <mc:Fallback>
                <p:oleObj name="Equation" r:id="rId9" imgW="533169" imgH="457002" progId="Equation.3">
                  <p:embed/>
                  <p:pic>
                    <p:nvPicPr>
                      <p:cNvPr id="0" name="Picture 5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01725" y="2251075"/>
                        <a:ext cx="1497013" cy="12842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1243" name="Text Box 11"/>
          <p:cNvSpPr txBox="1">
            <a:spLocks noChangeArrowheads="1"/>
          </p:cNvSpPr>
          <p:nvPr/>
        </p:nvSpPr>
        <p:spPr bwMode="auto">
          <a:xfrm>
            <a:off x="2771775" y="2679700"/>
            <a:ext cx="3816350" cy="519113"/>
          </a:xfrm>
          <a:prstGeom prst="rect">
            <a:avLst/>
          </a:prstGeom>
          <a:noFill/>
          <a:ln w="9525" algn="ctr">
            <a:noFill/>
            <a:miter lim="800000"/>
            <a:headEnd/>
            <a:tailEnd/>
          </a:ln>
        </p:spPr>
        <p:txBody>
          <a:bodyPr>
            <a:spAutoFit/>
          </a:bodyPr>
          <a:lstStyle/>
          <a:p>
            <a:pPr marL="838200" indent="-838200">
              <a:spcBef>
                <a:spcPct val="50000"/>
              </a:spcBef>
            </a:pPr>
            <a:r>
              <a:rPr lang="en-US" b="0"/>
              <a:t>Là hệ số chính xác hóa</a:t>
            </a:r>
            <a:r>
              <a:rPr lang="en-US">
                <a:solidFill>
                  <a:srgbClr val="0000FF"/>
                </a:solidFill>
              </a:rPr>
              <a:t>;</a:t>
            </a:r>
          </a:p>
        </p:txBody>
      </p:sp>
      <p:graphicFrame>
        <p:nvGraphicFramePr>
          <p:cNvPr id="351244" name="Object 12"/>
          <p:cNvGraphicFramePr>
            <a:graphicFrameLocks noChangeAspect="1"/>
          </p:cNvGraphicFramePr>
          <p:nvPr/>
        </p:nvGraphicFramePr>
        <p:xfrm>
          <a:off x="6761163" y="2466975"/>
          <a:ext cx="1497012" cy="1163638"/>
        </p:xfrm>
        <a:graphic>
          <a:graphicData uri="http://schemas.openxmlformats.org/presentationml/2006/ole">
            <mc:AlternateContent xmlns:mc="http://schemas.openxmlformats.org/markup-compatibility/2006">
              <mc:Choice xmlns:v="urn:schemas-microsoft-com:vml" Requires="v">
                <p:oleObj spid="_x0000_s8276" name="Equation" r:id="rId11" imgW="571252" imgH="444307" progId="Equation.3">
                  <p:embed/>
                </p:oleObj>
              </mc:Choice>
              <mc:Fallback>
                <p:oleObj name="Equation" r:id="rId11" imgW="571252" imgH="444307" progId="Equation.3">
                  <p:embed/>
                  <p:pic>
                    <p:nvPicPr>
                      <p:cNvPr id="0" name="Picture 5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761163" y="2466975"/>
                        <a:ext cx="1497012" cy="1163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1245" name="Text Box 13"/>
          <p:cNvSpPr txBox="1">
            <a:spLocks noChangeArrowheads="1"/>
          </p:cNvSpPr>
          <p:nvPr/>
        </p:nvSpPr>
        <p:spPr bwMode="auto">
          <a:xfrm>
            <a:off x="309563" y="3371850"/>
            <a:ext cx="8524875" cy="946150"/>
          </a:xfrm>
          <a:prstGeom prst="rect">
            <a:avLst/>
          </a:prstGeom>
          <a:noFill/>
          <a:ln w="9525" algn="ctr">
            <a:noFill/>
            <a:miter lim="800000"/>
            <a:headEnd/>
            <a:tailEnd/>
          </a:ln>
        </p:spPr>
        <p:txBody>
          <a:bodyPr>
            <a:spAutoFit/>
          </a:bodyPr>
          <a:lstStyle/>
          <a:p>
            <a:pPr marL="838200" indent="-838200">
              <a:spcBef>
                <a:spcPct val="50000"/>
              </a:spcBef>
            </a:pPr>
            <a:r>
              <a:rPr lang="en-US" b="0"/>
              <a:t>Là hệ số giảm sai hay hệ số in dập </a:t>
            </a:r>
            <a:r>
              <a:rPr lang="en-US" b="0">
                <a:solidFill>
                  <a:srgbClr val="0000FF"/>
                </a:solidFill>
              </a:rPr>
              <a:t>thì sai số gia công của chi tiết được xác định như sau:</a:t>
            </a:r>
          </a:p>
        </p:txBody>
      </p:sp>
      <p:graphicFrame>
        <p:nvGraphicFramePr>
          <p:cNvPr id="351246" name="Object 14"/>
          <p:cNvGraphicFramePr>
            <a:graphicFrameLocks noChangeAspect="1"/>
          </p:cNvGraphicFramePr>
          <p:nvPr/>
        </p:nvGraphicFramePr>
        <p:xfrm>
          <a:off x="6656388" y="3767138"/>
          <a:ext cx="2073275" cy="666750"/>
        </p:xfrm>
        <a:graphic>
          <a:graphicData uri="http://schemas.openxmlformats.org/presentationml/2006/ole">
            <mc:AlternateContent xmlns:mc="http://schemas.openxmlformats.org/markup-compatibility/2006">
              <mc:Choice xmlns:v="urn:schemas-microsoft-com:vml" Requires="v">
                <p:oleObj spid="_x0000_s8277" name="Equation" r:id="rId13" imgW="748975" imgH="241195" progId="Equation.3">
                  <p:embed/>
                </p:oleObj>
              </mc:Choice>
              <mc:Fallback>
                <p:oleObj name="Equation" r:id="rId13" imgW="748975" imgH="241195" progId="Equation.3">
                  <p:embed/>
                  <p:pic>
                    <p:nvPicPr>
                      <p:cNvPr id="0" name="Picture 5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656388" y="3767138"/>
                        <a:ext cx="2073275" cy="666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1247" name="Text Box 15"/>
          <p:cNvSpPr txBox="1">
            <a:spLocks noChangeArrowheads="1"/>
          </p:cNvSpPr>
          <p:nvPr/>
        </p:nvSpPr>
        <p:spPr bwMode="auto">
          <a:xfrm>
            <a:off x="228600" y="4600575"/>
            <a:ext cx="8605838" cy="1800225"/>
          </a:xfrm>
          <a:prstGeom prst="rect">
            <a:avLst/>
          </a:prstGeom>
          <a:noFill/>
          <a:ln w="9525" algn="ctr">
            <a:noFill/>
            <a:miter lim="800000"/>
            <a:headEnd/>
            <a:tailEnd/>
          </a:ln>
        </p:spPr>
        <p:txBody>
          <a:bodyPr wrap="square">
            <a:spAutoFit/>
          </a:bodyPr>
          <a:lstStyle/>
          <a:p>
            <a:pPr marL="838200" indent="-838200" algn="just">
              <a:spcBef>
                <a:spcPct val="50000"/>
              </a:spcBef>
            </a:pPr>
            <a:r>
              <a:rPr lang="en-US" b="0">
                <a:solidFill>
                  <a:srgbClr val="0000FF"/>
                </a:solidFill>
              </a:rPr>
              <a:t>         Người ta đã chứng minh được  nói chung hầu hết trong thực tế </a:t>
            </a:r>
            <a:r>
              <a:rPr lang="en-US" b="0"/>
              <a:t>K &lt; 1 </a:t>
            </a:r>
            <a:r>
              <a:rPr lang="en-US" b="0">
                <a:solidFill>
                  <a:srgbClr val="0000FF"/>
                </a:solidFill>
              </a:rPr>
              <a:t>và </a:t>
            </a:r>
            <a:r>
              <a:rPr lang="el-GR" b="0">
                <a:cs typeface="Times New Roman" pitchFamily="18" charset="0"/>
              </a:rPr>
              <a:t>ε</a:t>
            </a:r>
            <a:r>
              <a:rPr lang="en-US" b="0">
                <a:cs typeface="Times New Roman" pitchFamily="18" charset="0"/>
              </a:rPr>
              <a:t> &gt; 1. </a:t>
            </a:r>
            <a:r>
              <a:rPr lang="en-US" b="0">
                <a:solidFill>
                  <a:srgbClr val="0000FF"/>
                </a:solidFill>
                <a:cs typeface="Times New Roman" pitchFamily="18" charset="0"/>
              </a:rPr>
              <a:t>Như vậy mỗi bước gia công sai số sẽ giảm đi. Tuy nhiên người công nghệ phải chọn số lần cắt hợp lí. </a:t>
            </a:r>
            <a:endParaRPr lang="el-GR" b="0">
              <a:cs typeface="Times New Roman" pitchFamily="18" charset="0"/>
            </a:endParaRPr>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51234"/>
                                        </p:tgtEl>
                                        <p:attrNameLst>
                                          <p:attrName>style.visibility</p:attrName>
                                        </p:attrNameLst>
                                      </p:cBhvr>
                                      <p:to>
                                        <p:strVal val="visible"/>
                                      </p:to>
                                    </p:set>
                                    <p:anim calcmode="discrete" valueType="clr">
                                      <p:cBhvr override="childStyle">
                                        <p:cTn id="7" dur="80"/>
                                        <p:tgtEl>
                                          <p:spTgt spid="35123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51234"/>
                                        </p:tgtEl>
                                        <p:attrNameLst>
                                          <p:attrName>fillcolor</p:attrName>
                                        </p:attrNameLst>
                                      </p:cBhvr>
                                      <p:tavLst>
                                        <p:tav tm="0">
                                          <p:val>
                                            <p:clrVal>
                                              <a:schemeClr val="accent2"/>
                                            </p:clrVal>
                                          </p:val>
                                        </p:tav>
                                        <p:tav tm="50000">
                                          <p:val>
                                            <p:clrVal>
                                              <a:schemeClr val="hlink"/>
                                            </p:clrVal>
                                          </p:val>
                                        </p:tav>
                                      </p:tavLst>
                                    </p:anim>
                                    <p:set>
                                      <p:cBhvr>
                                        <p:cTn id="9" dur="80"/>
                                        <p:tgtEl>
                                          <p:spTgt spid="35123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58" presetClass="entr" presetSubtype="0" accel="100000" fill="hold" nodeType="clickEffect">
                                  <p:stCondLst>
                                    <p:cond delay="0"/>
                                  </p:stCondLst>
                                  <p:childTnLst>
                                    <p:set>
                                      <p:cBhvr>
                                        <p:cTn id="13" dur="1" fill="hold">
                                          <p:stCondLst>
                                            <p:cond delay="0"/>
                                          </p:stCondLst>
                                        </p:cTn>
                                        <p:tgtEl>
                                          <p:spTgt spid="351236"/>
                                        </p:tgtEl>
                                        <p:attrNameLst>
                                          <p:attrName>style.visibility</p:attrName>
                                        </p:attrNameLst>
                                      </p:cBhvr>
                                      <p:to>
                                        <p:strVal val="visible"/>
                                      </p:to>
                                    </p:set>
                                    <p:anim calcmode="lin" valueType="num">
                                      <p:cBhvr>
                                        <p:cTn id="14" dur="500" fill="hold"/>
                                        <p:tgtEl>
                                          <p:spTgt spid="351236"/>
                                        </p:tgtEl>
                                        <p:attrNameLst>
                                          <p:attrName>ppt_w</p:attrName>
                                        </p:attrNameLst>
                                      </p:cBhvr>
                                      <p:tavLst>
                                        <p:tav tm="0">
                                          <p:val>
                                            <p:strVal val="#ppt_w*2.5"/>
                                          </p:val>
                                        </p:tav>
                                        <p:tav tm="100000">
                                          <p:val>
                                            <p:strVal val="#ppt_w"/>
                                          </p:val>
                                        </p:tav>
                                      </p:tavLst>
                                    </p:anim>
                                    <p:anim calcmode="lin" valueType="num">
                                      <p:cBhvr>
                                        <p:cTn id="15" dur="500" fill="hold"/>
                                        <p:tgtEl>
                                          <p:spTgt spid="351236"/>
                                        </p:tgtEl>
                                        <p:attrNameLst>
                                          <p:attrName>ppt_h</p:attrName>
                                        </p:attrNameLst>
                                      </p:cBhvr>
                                      <p:tavLst>
                                        <p:tav tm="0">
                                          <p:val>
                                            <p:strVal val="#ppt_h*0.01"/>
                                          </p:val>
                                        </p:tav>
                                        <p:tav tm="100000">
                                          <p:val>
                                            <p:strVal val="#ppt_h"/>
                                          </p:val>
                                        </p:tav>
                                      </p:tavLst>
                                    </p:anim>
                                    <p:anim calcmode="lin" valueType="num">
                                      <p:cBhvr>
                                        <p:cTn id="16" dur="500" fill="hold"/>
                                        <p:tgtEl>
                                          <p:spTgt spid="351236"/>
                                        </p:tgtEl>
                                        <p:attrNameLst>
                                          <p:attrName>ppt_x</p:attrName>
                                        </p:attrNameLst>
                                      </p:cBhvr>
                                      <p:tavLst>
                                        <p:tav tm="0">
                                          <p:val>
                                            <p:strVal val="#ppt_x"/>
                                          </p:val>
                                        </p:tav>
                                        <p:tav tm="100000">
                                          <p:val>
                                            <p:strVal val="#ppt_x"/>
                                          </p:val>
                                        </p:tav>
                                      </p:tavLst>
                                    </p:anim>
                                    <p:anim calcmode="lin" valueType="num">
                                      <p:cBhvr>
                                        <p:cTn id="17" dur="500" fill="hold"/>
                                        <p:tgtEl>
                                          <p:spTgt spid="351236"/>
                                        </p:tgtEl>
                                        <p:attrNameLst>
                                          <p:attrName>ppt_y</p:attrName>
                                        </p:attrNameLst>
                                      </p:cBhvr>
                                      <p:tavLst>
                                        <p:tav tm="0">
                                          <p:val>
                                            <p:strVal val="#ppt_h+1"/>
                                          </p:val>
                                        </p:tav>
                                        <p:tav tm="100000">
                                          <p:val>
                                            <p:strVal val="#ppt_y"/>
                                          </p:val>
                                        </p:tav>
                                      </p:tavLst>
                                    </p:anim>
                                    <p:animEffect transition="in" filter="fade">
                                      <p:cBhvr>
                                        <p:cTn id="18" dur="500"/>
                                        <p:tgtEl>
                                          <p:spTgt spid="351236"/>
                                        </p:tgtEl>
                                      </p:cBhvr>
                                    </p:animEffect>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351237"/>
                                        </p:tgtEl>
                                        <p:attrNameLst>
                                          <p:attrName>style.visibility</p:attrName>
                                        </p:attrNameLst>
                                      </p:cBhvr>
                                      <p:to>
                                        <p:strVal val="visible"/>
                                      </p:to>
                                    </p:set>
                                    <p:anim calcmode="lin" valueType="num">
                                      <p:cBhvr>
                                        <p:cTn id="23" dur="1000" fill="hold"/>
                                        <p:tgtEl>
                                          <p:spTgt spid="351237"/>
                                        </p:tgtEl>
                                        <p:attrNameLst>
                                          <p:attrName>ppt_w</p:attrName>
                                        </p:attrNameLst>
                                      </p:cBhvr>
                                      <p:tavLst>
                                        <p:tav tm="0">
                                          <p:val>
                                            <p:fltVal val="0"/>
                                          </p:val>
                                        </p:tav>
                                        <p:tav tm="100000">
                                          <p:val>
                                            <p:strVal val="#ppt_w"/>
                                          </p:val>
                                        </p:tav>
                                      </p:tavLst>
                                    </p:anim>
                                    <p:anim calcmode="lin" valueType="num">
                                      <p:cBhvr>
                                        <p:cTn id="24" dur="1000" fill="hold"/>
                                        <p:tgtEl>
                                          <p:spTgt spid="351237"/>
                                        </p:tgtEl>
                                        <p:attrNameLst>
                                          <p:attrName>ppt_h</p:attrName>
                                        </p:attrNameLst>
                                      </p:cBhvr>
                                      <p:tavLst>
                                        <p:tav tm="0">
                                          <p:val>
                                            <p:fltVal val="0"/>
                                          </p:val>
                                        </p:tav>
                                        <p:tav tm="100000">
                                          <p:val>
                                            <p:strVal val="#ppt_h"/>
                                          </p:val>
                                        </p:tav>
                                      </p:tavLst>
                                    </p:anim>
                                    <p:anim calcmode="lin" valueType="num">
                                      <p:cBhvr>
                                        <p:cTn id="25" dur="1000" fill="hold"/>
                                        <p:tgtEl>
                                          <p:spTgt spid="3512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5123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351238"/>
                                        </p:tgtEl>
                                        <p:attrNameLst>
                                          <p:attrName>style.visibility</p:attrName>
                                        </p:attrNameLst>
                                      </p:cBhvr>
                                      <p:to>
                                        <p:strVal val="visible"/>
                                      </p:to>
                                    </p:set>
                                    <p:animEffect transition="in" filter="fade">
                                      <p:cBhvr>
                                        <p:cTn id="31" dur="1000"/>
                                        <p:tgtEl>
                                          <p:spTgt spid="351238"/>
                                        </p:tgtEl>
                                      </p:cBhvr>
                                    </p:animEffect>
                                    <p:anim calcmode="lin" valueType="num">
                                      <p:cBhvr>
                                        <p:cTn id="32" dur="1000" fill="hold"/>
                                        <p:tgtEl>
                                          <p:spTgt spid="351238"/>
                                        </p:tgtEl>
                                        <p:attrNameLst>
                                          <p:attrName>ppt_x</p:attrName>
                                        </p:attrNameLst>
                                      </p:cBhvr>
                                      <p:tavLst>
                                        <p:tav tm="0">
                                          <p:val>
                                            <p:strVal val="#ppt_x"/>
                                          </p:val>
                                        </p:tav>
                                        <p:tav tm="100000">
                                          <p:val>
                                            <p:strVal val="#ppt_x"/>
                                          </p:val>
                                        </p:tav>
                                      </p:tavLst>
                                    </p:anim>
                                    <p:anim calcmode="lin" valueType="num">
                                      <p:cBhvr>
                                        <p:cTn id="33" dur="1000" fill="hold"/>
                                        <p:tgtEl>
                                          <p:spTgt spid="351238"/>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5" presetClass="entr" presetSubtype="0" fill="hold" nodeType="clickEffect">
                                  <p:stCondLst>
                                    <p:cond delay="0"/>
                                  </p:stCondLst>
                                  <p:childTnLst>
                                    <p:set>
                                      <p:cBhvr>
                                        <p:cTn id="37" dur="1" fill="hold">
                                          <p:stCondLst>
                                            <p:cond delay="0"/>
                                          </p:stCondLst>
                                        </p:cTn>
                                        <p:tgtEl>
                                          <p:spTgt spid="351240"/>
                                        </p:tgtEl>
                                        <p:attrNameLst>
                                          <p:attrName>style.visibility</p:attrName>
                                        </p:attrNameLst>
                                      </p:cBhvr>
                                      <p:to>
                                        <p:strVal val="visible"/>
                                      </p:to>
                                    </p:set>
                                    <p:anim calcmode="lin" valueType="num">
                                      <p:cBhvr>
                                        <p:cTn id="38" dur="1000" fill="hold"/>
                                        <p:tgtEl>
                                          <p:spTgt spid="351240"/>
                                        </p:tgtEl>
                                        <p:attrNameLst>
                                          <p:attrName>ppt_w</p:attrName>
                                        </p:attrNameLst>
                                      </p:cBhvr>
                                      <p:tavLst>
                                        <p:tav tm="0">
                                          <p:val>
                                            <p:fltVal val="0"/>
                                          </p:val>
                                        </p:tav>
                                        <p:tav tm="100000">
                                          <p:val>
                                            <p:strVal val="#ppt_w"/>
                                          </p:val>
                                        </p:tav>
                                      </p:tavLst>
                                    </p:anim>
                                    <p:anim calcmode="lin" valueType="num">
                                      <p:cBhvr>
                                        <p:cTn id="39" dur="1000" fill="hold"/>
                                        <p:tgtEl>
                                          <p:spTgt spid="351240"/>
                                        </p:tgtEl>
                                        <p:attrNameLst>
                                          <p:attrName>ppt_h</p:attrName>
                                        </p:attrNameLst>
                                      </p:cBhvr>
                                      <p:tavLst>
                                        <p:tav tm="0">
                                          <p:val>
                                            <p:fltVal val="0"/>
                                          </p:val>
                                        </p:tav>
                                        <p:tav tm="100000">
                                          <p:val>
                                            <p:strVal val="#ppt_h"/>
                                          </p:val>
                                        </p:tav>
                                      </p:tavLst>
                                    </p:anim>
                                    <p:anim calcmode="lin" valueType="num">
                                      <p:cBhvr>
                                        <p:cTn id="40" dur="1000" fill="hold"/>
                                        <p:tgtEl>
                                          <p:spTgt spid="351240"/>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5124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2" fill="hold">
                      <p:stCondLst>
                        <p:cond delay="indefinite"/>
                      </p:stCondLst>
                      <p:childTnLst>
                        <p:par>
                          <p:cTn id="43" fill="hold">
                            <p:stCondLst>
                              <p:cond delay="0"/>
                            </p:stCondLst>
                            <p:childTnLst>
                              <p:par>
                                <p:cTn id="44" presetID="49" presetClass="entr" presetSubtype="0" decel="100000" fill="hold" grpId="0" nodeType="clickEffect">
                                  <p:stCondLst>
                                    <p:cond delay="0"/>
                                  </p:stCondLst>
                                  <p:childTnLst>
                                    <p:set>
                                      <p:cBhvr>
                                        <p:cTn id="45" dur="1" fill="hold">
                                          <p:stCondLst>
                                            <p:cond delay="0"/>
                                          </p:stCondLst>
                                        </p:cTn>
                                        <p:tgtEl>
                                          <p:spTgt spid="351241"/>
                                        </p:tgtEl>
                                        <p:attrNameLst>
                                          <p:attrName>style.visibility</p:attrName>
                                        </p:attrNameLst>
                                      </p:cBhvr>
                                      <p:to>
                                        <p:strVal val="visible"/>
                                      </p:to>
                                    </p:set>
                                    <p:anim calcmode="lin" valueType="num">
                                      <p:cBhvr>
                                        <p:cTn id="46" dur="500" fill="hold"/>
                                        <p:tgtEl>
                                          <p:spTgt spid="351241"/>
                                        </p:tgtEl>
                                        <p:attrNameLst>
                                          <p:attrName>ppt_w</p:attrName>
                                        </p:attrNameLst>
                                      </p:cBhvr>
                                      <p:tavLst>
                                        <p:tav tm="0">
                                          <p:val>
                                            <p:fltVal val="0"/>
                                          </p:val>
                                        </p:tav>
                                        <p:tav tm="100000">
                                          <p:val>
                                            <p:strVal val="#ppt_w"/>
                                          </p:val>
                                        </p:tav>
                                      </p:tavLst>
                                    </p:anim>
                                    <p:anim calcmode="lin" valueType="num">
                                      <p:cBhvr>
                                        <p:cTn id="47" dur="500" fill="hold"/>
                                        <p:tgtEl>
                                          <p:spTgt spid="351241"/>
                                        </p:tgtEl>
                                        <p:attrNameLst>
                                          <p:attrName>ppt_h</p:attrName>
                                        </p:attrNameLst>
                                      </p:cBhvr>
                                      <p:tavLst>
                                        <p:tav tm="0">
                                          <p:val>
                                            <p:fltVal val="0"/>
                                          </p:val>
                                        </p:tav>
                                        <p:tav tm="100000">
                                          <p:val>
                                            <p:strVal val="#ppt_h"/>
                                          </p:val>
                                        </p:tav>
                                      </p:tavLst>
                                    </p:anim>
                                    <p:anim calcmode="lin" valueType="num">
                                      <p:cBhvr>
                                        <p:cTn id="48" dur="500" fill="hold"/>
                                        <p:tgtEl>
                                          <p:spTgt spid="351241"/>
                                        </p:tgtEl>
                                        <p:attrNameLst>
                                          <p:attrName>style.rotation</p:attrName>
                                        </p:attrNameLst>
                                      </p:cBhvr>
                                      <p:tavLst>
                                        <p:tav tm="0">
                                          <p:val>
                                            <p:fltVal val="360"/>
                                          </p:val>
                                        </p:tav>
                                        <p:tav tm="100000">
                                          <p:val>
                                            <p:fltVal val="0"/>
                                          </p:val>
                                        </p:tav>
                                      </p:tavLst>
                                    </p:anim>
                                    <p:animEffect transition="in" filter="fade">
                                      <p:cBhvr>
                                        <p:cTn id="49" dur="500"/>
                                        <p:tgtEl>
                                          <p:spTgt spid="351241"/>
                                        </p:tgtEl>
                                      </p:cBhvr>
                                    </p:animEffect>
                                  </p:childTnLst>
                                </p:cTn>
                              </p:par>
                            </p:childTnLst>
                          </p:cTn>
                        </p:par>
                      </p:childTnLst>
                    </p:cTn>
                  </p:par>
                  <p:par>
                    <p:cTn id="50" fill="hold">
                      <p:stCondLst>
                        <p:cond delay="indefinite"/>
                      </p:stCondLst>
                      <p:childTnLst>
                        <p:par>
                          <p:cTn id="51" fill="hold">
                            <p:stCondLst>
                              <p:cond delay="0"/>
                            </p:stCondLst>
                            <p:childTnLst>
                              <p:par>
                                <p:cTn id="52" presetID="4" presetClass="entr" presetSubtype="16" fill="hold" nodeType="clickEffect">
                                  <p:stCondLst>
                                    <p:cond delay="0"/>
                                  </p:stCondLst>
                                  <p:childTnLst>
                                    <p:set>
                                      <p:cBhvr>
                                        <p:cTn id="53" dur="1" fill="hold">
                                          <p:stCondLst>
                                            <p:cond delay="0"/>
                                          </p:stCondLst>
                                        </p:cTn>
                                        <p:tgtEl>
                                          <p:spTgt spid="351242"/>
                                        </p:tgtEl>
                                        <p:attrNameLst>
                                          <p:attrName>style.visibility</p:attrName>
                                        </p:attrNameLst>
                                      </p:cBhvr>
                                      <p:to>
                                        <p:strVal val="visible"/>
                                      </p:to>
                                    </p:set>
                                    <p:animEffect transition="in" filter="box(in)">
                                      <p:cBhvr>
                                        <p:cTn id="54" dur="500"/>
                                        <p:tgtEl>
                                          <p:spTgt spid="351242"/>
                                        </p:tgtEl>
                                      </p:cBhvr>
                                    </p:animEffect>
                                  </p:childTnLst>
                                </p:cTn>
                              </p:par>
                            </p:childTnLst>
                          </p:cTn>
                        </p:par>
                      </p:childTnLst>
                    </p:cTn>
                  </p:par>
                  <p:par>
                    <p:cTn id="55" fill="hold">
                      <p:stCondLst>
                        <p:cond delay="indefinite"/>
                      </p:stCondLst>
                      <p:childTnLst>
                        <p:par>
                          <p:cTn id="56" fill="hold">
                            <p:stCondLst>
                              <p:cond delay="0"/>
                            </p:stCondLst>
                            <p:childTnLst>
                              <p:par>
                                <p:cTn id="57" presetID="8" presetClass="entr" presetSubtype="16" fill="hold" grpId="0" nodeType="clickEffect">
                                  <p:stCondLst>
                                    <p:cond delay="0"/>
                                  </p:stCondLst>
                                  <p:childTnLst>
                                    <p:set>
                                      <p:cBhvr>
                                        <p:cTn id="58" dur="1" fill="hold">
                                          <p:stCondLst>
                                            <p:cond delay="0"/>
                                          </p:stCondLst>
                                        </p:cTn>
                                        <p:tgtEl>
                                          <p:spTgt spid="351243"/>
                                        </p:tgtEl>
                                        <p:attrNameLst>
                                          <p:attrName>style.visibility</p:attrName>
                                        </p:attrNameLst>
                                      </p:cBhvr>
                                      <p:to>
                                        <p:strVal val="visible"/>
                                      </p:to>
                                    </p:set>
                                    <p:animEffect transition="in" filter="diamond(in)">
                                      <p:cBhvr>
                                        <p:cTn id="59" dur="2000"/>
                                        <p:tgtEl>
                                          <p:spTgt spid="351243"/>
                                        </p:tgtEl>
                                      </p:cBhvr>
                                    </p:animEffect>
                                  </p:childTnLst>
                                </p:cTn>
                              </p:par>
                            </p:childTnLst>
                          </p:cTn>
                        </p:par>
                      </p:childTnLst>
                    </p:cTn>
                  </p:par>
                  <p:par>
                    <p:cTn id="60" fill="hold">
                      <p:stCondLst>
                        <p:cond delay="indefinite"/>
                      </p:stCondLst>
                      <p:childTnLst>
                        <p:par>
                          <p:cTn id="61" fill="hold">
                            <p:stCondLst>
                              <p:cond delay="0"/>
                            </p:stCondLst>
                            <p:childTnLst>
                              <p:par>
                                <p:cTn id="62" presetID="34" presetClass="entr" presetSubtype="0" fill="hold" nodeType="clickEffect">
                                  <p:stCondLst>
                                    <p:cond delay="0"/>
                                  </p:stCondLst>
                                  <p:childTnLst>
                                    <p:set>
                                      <p:cBhvr>
                                        <p:cTn id="63" dur="1" fill="hold">
                                          <p:stCondLst>
                                            <p:cond delay="0"/>
                                          </p:stCondLst>
                                        </p:cTn>
                                        <p:tgtEl>
                                          <p:spTgt spid="351244"/>
                                        </p:tgtEl>
                                        <p:attrNameLst>
                                          <p:attrName>style.visibility</p:attrName>
                                        </p:attrNameLst>
                                      </p:cBhvr>
                                      <p:to>
                                        <p:strVal val="visible"/>
                                      </p:to>
                                    </p:set>
                                    <p:anim from="(-#ppt_w/2)" to="(#ppt_x)" calcmode="lin" valueType="num">
                                      <p:cBhvr>
                                        <p:cTn id="64" dur="600" fill="hold">
                                          <p:stCondLst>
                                            <p:cond delay="0"/>
                                          </p:stCondLst>
                                        </p:cTn>
                                        <p:tgtEl>
                                          <p:spTgt spid="351244"/>
                                        </p:tgtEl>
                                        <p:attrNameLst>
                                          <p:attrName>ppt_x</p:attrName>
                                        </p:attrNameLst>
                                      </p:cBhvr>
                                    </p:anim>
                                    <p:anim from="0" to="-1.0" calcmode="lin" valueType="num">
                                      <p:cBhvr>
                                        <p:cTn id="65" dur="200" decel="50000" autoRev="1" fill="hold">
                                          <p:stCondLst>
                                            <p:cond delay="600"/>
                                          </p:stCondLst>
                                        </p:cTn>
                                        <p:tgtEl>
                                          <p:spTgt spid="351244"/>
                                        </p:tgtEl>
                                        <p:attrNameLst>
                                          <p:attrName>xshear</p:attrName>
                                        </p:attrNameLst>
                                      </p:cBhvr>
                                    </p:anim>
                                    <p:animScale>
                                      <p:cBhvr>
                                        <p:cTn id="66" dur="200" decel="100000" autoRev="1" fill="hold">
                                          <p:stCondLst>
                                            <p:cond delay="600"/>
                                          </p:stCondLst>
                                        </p:cTn>
                                        <p:tgtEl>
                                          <p:spTgt spid="351244"/>
                                        </p:tgtEl>
                                      </p:cBhvr>
                                      <p:from x="100000" y="100000"/>
                                      <p:to x="80000" y="100000"/>
                                    </p:animScale>
                                    <p:anim by="(#ppt_h/3+#ppt_w*0.1)" calcmode="lin" valueType="num">
                                      <p:cBhvr additive="sum">
                                        <p:cTn id="67" dur="200" decel="100000" autoRev="1" fill="hold">
                                          <p:stCondLst>
                                            <p:cond delay="600"/>
                                          </p:stCondLst>
                                        </p:cTn>
                                        <p:tgtEl>
                                          <p:spTgt spid="351244"/>
                                        </p:tgtEl>
                                        <p:attrNameLst>
                                          <p:attrName>ppt_x</p:attrName>
                                        </p:attrNameLst>
                                      </p:cBhvr>
                                    </p:anim>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grpId="0" nodeType="clickEffect">
                                  <p:stCondLst>
                                    <p:cond delay="0"/>
                                  </p:stCondLst>
                                  <p:iterate type="lt">
                                    <p:tmPct val="10000"/>
                                  </p:iterate>
                                  <p:childTnLst>
                                    <p:set>
                                      <p:cBhvr>
                                        <p:cTn id="71" dur="1" fill="hold">
                                          <p:stCondLst>
                                            <p:cond delay="0"/>
                                          </p:stCondLst>
                                        </p:cTn>
                                        <p:tgtEl>
                                          <p:spTgt spid="351245"/>
                                        </p:tgtEl>
                                        <p:attrNameLst>
                                          <p:attrName>style.visibility</p:attrName>
                                        </p:attrNameLst>
                                      </p:cBhvr>
                                      <p:to>
                                        <p:strVal val="visible"/>
                                      </p:to>
                                    </p:set>
                                    <p:anim by="(-#ppt_w*2)" calcmode="lin" valueType="num">
                                      <p:cBhvr rctx="PPT">
                                        <p:cTn id="72" dur="500" autoRev="1" fill="hold">
                                          <p:stCondLst>
                                            <p:cond delay="0"/>
                                          </p:stCondLst>
                                        </p:cTn>
                                        <p:tgtEl>
                                          <p:spTgt spid="351245"/>
                                        </p:tgtEl>
                                        <p:attrNameLst>
                                          <p:attrName>ppt_w</p:attrName>
                                        </p:attrNameLst>
                                      </p:cBhvr>
                                    </p:anim>
                                    <p:anim by="(#ppt_w*0.50)" calcmode="lin" valueType="num">
                                      <p:cBhvr>
                                        <p:cTn id="73" dur="500" decel="50000" autoRev="1" fill="hold">
                                          <p:stCondLst>
                                            <p:cond delay="0"/>
                                          </p:stCondLst>
                                        </p:cTn>
                                        <p:tgtEl>
                                          <p:spTgt spid="351245"/>
                                        </p:tgtEl>
                                        <p:attrNameLst>
                                          <p:attrName>ppt_x</p:attrName>
                                        </p:attrNameLst>
                                      </p:cBhvr>
                                    </p:anim>
                                    <p:anim from="(-#ppt_h/2)" to="(#ppt_y)" calcmode="lin" valueType="num">
                                      <p:cBhvr>
                                        <p:cTn id="74" dur="1000" fill="hold">
                                          <p:stCondLst>
                                            <p:cond delay="0"/>
                                          </p:stCondLst>
                                        </p:cTn>
                                        <p:tgtEl>
                                          <p:spTgt spid="351245"/>
                                        </p:tgtEl>
                                        <p:attrNameLst>
                                          <p:attrName>ppt_y</p:attrName>
                                        </p:attrNameLst>
                                      </p:cBhvr>
                                    </p:anim>
                                    <p:animRot by="21600000">
                                      <p:cBhvr>
                                        <p:cTn id="75" dur="1000" fill="hold">
                                          <p:stCondLst>
                                            <p:cond delay="0"/>
                                          </p:stCondLst>
                                        </p:cTn>
                                        <p:tgtEl>
                                          <p:spTgt spid="351245"/>
                                        </p:tgtEl>
                                        <p:attrNameLst>
                                          <p:attrName>r</p:attrName>
                                        </p:attrNameLst>
                                      </p:cBhvr>
                                    </p:animRot>
                                  </p:childTnLst>
                                </p:cTn>
                              </p:par>
                            </p:childTnLst>
                          </p:cTn>
                        </p:par>
                      </p:childTnLst>
                    </p:cTn>
                  </p:par>
                  <p:par>
                    <p:cTn id="76" fill="hold">
                      <p:stCondLst>
                        <p:cond delay="indefinite"/>
                      </p:stCondLst>
                      <p:childTnLst>
                        <p:par>
                          <p:cTn id="77" fill="hold">
                            <p:stCondLst>
                              <p:cond delay="0"/>
                            </p:stCondLst>
                            <p:childTnLst>
                              <p:par>
                                <p:cTn id="78" presetID="15" presetClass="entr" presetSubtype="0" fill="hold" nodeType="clickEffect">
                                  <p:stCondLst>
                                    <p:cond delay="0"/>
                                  </p:stCondLst>
                                  <p:childTnLst>
                                    <p:set>
                                      <p:cBhvr>
                                        <p:cTn id="79" dur="1" fill="hold">
                                          <p:stCondLst>
                                            <p:cond delay="0"/>
                                          </p:stCondLst>
                                        </p:cTn>
                                        <p:tgtEl>
                                          <p:spTgt spid="351246"/>
                                        </p:tgtEl>
                                        <p:attrNameLst>
                                          <p:attrName>style.visibility</p:attrName>
                                        </p:attrNameLst>
                                      </p:cBhvr>
                                      <p:to>
                                        <p:strVal val="visible"/>
                                      </p:to>
                                    </p:set>
                                    <p:anim calcmode="lin" valueType="num">
                                      <p:cBhvr>
                                        <p:cTn id="80" dur="1000" fill="hold"/>
                                        <p:tgtEl>
                                          <p:spTgt spid="351246"/>
                                        </p:tgtEl>
                                        <p:attrNameLst>
                                          <p:attrName>ppt_w</p:attrName>
                                        </p:attrNameLst>
                                      </p:cBhvr>
                                      <p:tavLst>
                                        <p:tav tm="0">
                                          <p:val>
                                            <p:fltVal val="0"/>
                                          </p:val>
                                        </p:tav>
                                        <p:tav tm="100000">
                                          <p:val>
                                            <p:strVal val="#ppt_w"/>
                                          </p:val>
                                        </p:tav>
                                      </p:tavLst>
                                    </p:anim>
                                    <p:anim calcmode="lin" valueType="num">
                                      <p:cBhvr>
                                        <p:cTn id="81" dur="1000" fill="hold"/>
                                        <p:tgtEl>
                                          <p:spTgt spid="351246"/>
                                        </p:tgtEl>
                                        <p:attrNameLst>
                                          <p:attrName>ppt_h</p:attrName>
                                        </p:attrNameLst>
                                      </p:cBhvr>
                                      <p:tavLst>
                                        <p:tav tm="0">
                                          <p:val>
                                            <p:fltVal val="0"/>
                                          </p:val>
                                        </p:tav>
                                        <p:tav tm="100000">
                                          <p:val>
                                            <p:strVal val="#ppt_h"/>
                                          </p:val>
                                        </p:tav>
                                      </p:tavLst>
                                    </p:anim>
                                    <p:anim calcmode="lin" valueType="num">
                                      <p:cBhvr>
                                        <p:cTn id="82" dur="1000" fill="hold"/>
                                        <p:tgtEl>
                                          <p:spTgt spid="351246"/>
                                        </p:tgtEl>
                                        <p:attrNameLst>
                                          <p:attrName>ppt_x</p:attrName>
                                        </p:attrNameLst>
                                      </p:cBhvr>
                                      <p:tavLst>
                                        <p:tav tm="0" fmla="#ppt_x+(cos(-2*pi*(1-$))*-#ppt_x-sin(-2*pi*(1-$))*(1-#ppt_y))*(1-$)">
                                          <p:val>
                                            <p:fltVal val="0"/>
                                          </p:val>
                                        </p:tav>
                                        <p:tav tm="100000">
                                          <p:val>
                                            <p:fltVal val="1"/>
                                          </p:val>
                                        </p:tav>
                                      </p:tavLst>
                                    </p:anim>
                                    <p:anim calcmode="lin" valueType="num">
                                      <p:cBhvr>
                                        <p:cTn id="83" dur="1000" fill="hold"/>
                                        <p:tgtEl>
                                          <p:spTgt spid="35124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4" fill="hold">
                      <p:stCondLst>
                        <p:cond delay="indefinite"/>
                      </p:stCondLst>
                      <p:childTnLst>
                        <p:par>
                          <p:cTn id="85" fill="hold">
                            <p:stCondLst>
                              <p:cond delay="0"/>
                            </p:stCondLst>
                            <p:childTnLst>
                              <p:par>
                                <p:cTn id="86" presetID="56" presetClass="entr" presetSubtype="0" fill="hold" grpId="0" nodeType="clickEffect">
                                  <p:stCondLst>
                                    <p:cond delay="0"/>
                                  </p:stCondLst>
                                  <p:iterate type="lt">
                                    <p:tmPct val="10000"/>
                                  </p:iterate>
                                  <p:childTnLst>
                                    <p:set>
                                      <p:cBhvr>
                                        <p:cTn id="87" dur="1" fill="hold">
                                          <p:stCondLst>
                                            <p:cond delay="0"/>
                                          </p:stCondLst>
                                        </p:cTn>
                                        <p:tgtEl>
                                          <p:spTgt spid="351247"/>
                                        </p:tgtEl>
                                        <p:attrNameLst>
                                          <p:attrName>style.visibility</p:attrName>
                                        </p:attrNameLst>
                                      </p:cBhvr>
                                      <p:to>
                                        <p:strVal val="visible"/>
                                      </p:to>
                                    </p:set>
                                    <p:anim by="(-#ppt_w*2)" calcmode="lin" valueType="num">
                                      <p:cBhvr rctx="PPT">
                                        <p:cTn id="88" dur="500" autoRev="1" fill="hold">
                                          <p:stCondLst>
                                            <p:cond delay="0"/>
                                          </p:stCondLst>
                                        </p:cTn>
                                        <p:tgtEl>
                                          <p:spTgt spid="351247"/>
                                        </p:tgtEl>
                                        <p:attrNameLst>
                                          <p:attrName>ppt_w</p:attrName>
                                        </p:attrNameLst>
                                      </p:cBhvr>
                                    </p:anim>
                                    <p:anim by="(#ppt_w*0.50)" calcmode="lin" valueType="num">
                                      <p:cBhvr>
                                        <p:cTn id="89" dur="500" decel="50000" autoRev="1" fill="hold">
                                          <p:stCondLst>
                                            <p:cond delay="0"/>
                                          </p:stCondLst>
                                        </p:cTn>
                                        <p:tgtEl>
                                          <p:spTgt spid="351247"/>
                                        </p:tgtEl>
                                        <p:attrNameLst>
                                          <p:attrName>ppt_x</p:attrName>
                                        </p:attrNameLst>
                                      </p:cBhvr>
                                    </p:anim>
                                    <p:anim from="(-#ppt_h/2)" to="(#ppt_y)" calcmode="lin" valueType="num">
                                      <p:cBhvr>
                                        <p:cTn id="90" dur="1000" fill="hold">
                                          <p:stCondLst>
                                            <p:cond delay="0"/>
                                          </p:stCondLst>
                                        </p:cTn>
                                        <p:tgtEl>
                                          <p:spTgt spid="351247"/>
                                        </p:tgtEl>
                                        <p:attrNameLst>
                                          <p:attrName>ppt_y</p:attrName>
                                        </p:attrNameLst>
                                      </p:cBhvr>
                                    </p:anim>
                                    <p:animRot by="21600000">
                                      <p:cBhvr>
                                        <p:cTn id="91" dur="1000" fill="hold">
                                          <p:stCondLst>
                                            <p:cond delay="0"/>
                                          </p:stCondLst>
                                        </p:cTn>
                                        <p:tgtEl>
                                          <p:spTgt spid="35124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1234" grpId="0"/>
      <p:bldP spid="351238" grpId="0"/>
      <p:bldP spid="351241" grpId="0"/>
      <p:bldP spid="351243" grpId="0"/>
      <p:bldP spid="351245" grpId="0"/>
      <p:bldP spid="35124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Grp="1" noChangeArrowheads="1"/>
          </p:cNvSpPr>
          <p:nvPr>
            <p:ph type="title"/>
          </p:nvPr>
        </p:nvSpPr>
        <p:spPr>
          <a:xfrm>
            <a:off x="482600" y="490538"/>
            <a:ext cx="8229600" cy="1384300"/>
          </a:xfrm>
        </p:spPr>
        <p:txBody>
          <a:bodyPr>
            <a:noAutofit/>
          </a:bodyPr>
          <a:lstStyle/>
          <a:p>
            <a:pPr algn="just" fontAlgn="auto">
              <a:spcAft>
                <a:spcPts val="0"/>
              </a:spcAft>
              <a:defRPr/>
            </a:pPr>
            <a:r>
              <a:rPr lang="en-US" sz="2800">
                <a:solidFill>
                  <a:srgbClr val="FF0000"/>
                </a:solidFill>
                <a:latin typeface="Times New Roman" pitchFamily="18" charset="0"/>
              </a:rPr>
              <a:t>2. </a:t>
            </a:r>
            <a:r>
              <a:rPr lang="en-US" sz="2800" dirty="0" err="1">
                <a:solidFill>
                  <a:srgbClr val="FF0000"/>
                </a:solidFill>
                <a:latin typeface="Times New Roman" pitchFamily="18" charset="0"/>
              </a:rPr>
              <a:t>Ảnh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hưởng</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của</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độ</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chính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xác</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của</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Máy</a:t>
            </a:r>
            <a:r>
              <a:rPr lang="en-US" sz="2800" dirty="0">
                <a:solidFill>
                  <a:srgbClr val="FF0000"/>
                </a:solidFill>
                <a:latin typeface="Times New Roman" pitchFamily="18" charset="0"/>
              </a:rPr>
              <a:t>–</a:t>
            </a:r>
            <a:r>
              <a:rPr lang="en-US" sz="2800" dirty="0" err="1">
                <a:solidFill>
                  <a:srgbClr val="FF0000"/>
                </a:solidFill>
                <a:latin typeface="Times New Roman" pitchFamily="18" charset="0"/>
              </a:rPr>
              <a:t>Gá</a:t>
            </a:r>
            <a:r>
              <a:rPr lang="en-US" sz="2800" dirty="0">
                <a:solidFill>
                  <a:srgbClr val="FF0000"/>
                </a:solidFill>
                <a:latin typeface="Times New Roman" pitchFamily="18" charset="0"/>
              </a:rPr>
              <a:t>–Dao </a:t>
            </a:r>
            <a:r>
              <a:rPr lang="en-US" sz="2800" dirty="0" err="1">
                <a:solidFill>
                  <a:srgbClr val="FF0000"/>
                </a:solidFill>
                <a:latin typeface="Times New Roman" pitchFamily="18" charset="0"/>
              </a:rPr>
              <a:t>và</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tình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trạng</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mòn</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của</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chúng</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đến</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độ</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chính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xác</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gia</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công</a:t>
            </a:r>
            <a:r>
              <a:rPr lang="en-US" sz="2800" dirty="0"/>
              <a:t> </a:t>
            </a:r>
          </a:p>
        </p:txBody>
      </p:sp>
      <p:sp>
        <p:nvSpPr>
          <p:cNvPr id="300035" name="Rectangle 3"/>
          <p:cNvSpPr>
            <a:spLocks noGrp="1" noChangeArrowheads="1"/>
          </p:cNvSpPr>
          <p:nvPr>
            <p:ph idx="1"/>
          </p:nvPr>
        </p:nvSpPr>
        <p:spPr>
          <a:xfrm>
            <a:off x="1173163" y="2565400"/>
            <a:ext cx="7570787" cy="3743325"/>
          </a:xfrm>
        </p:spPr>
        <p:txBody>
          <a:bodyPr/>
          <a:lstStyle/>
          <a:p>
            <a:pPr>
              <a:buClr>
                <a:srgbClr val="FF7C80"/>
              </a:buClr>
              <a:buFont typeface="Wingdings" pitchFamily="2" charset="2"/>
              <a:buChar char="Ø"/>
            </a:pPr>
            <a:r>
              <a:rPr lang="en-US" sz="3600" b="1" i="1">
                <a:solidFill>
                  <a:srgbClr val="0000FF"/>
                </a:solidFill>
                <a:latin typeface="Times New Roman" pitchFamily="18" charset="0"/>
                <a:cs typeface="Times New Roman" pitchFamily="18" charset="0"/>
              </a:rPr>
              <a:t>Sai số của máy công cụ (do chế tạo và lắp ráp)</a:t>
            </a:r>
          </a:p>
          <a:p>
            <a:pPr>
              <a:buClr>
                <a:srgbClr val="FF7C80"/>
              </a:buClr>
              <a:buFont typeface="Wingdings" pitchFamily="2" charset="2"/>
              <a:buChar char="Ø"/>
            </a:pPr>
            <a:r>
              <a:rPr lang="en-US" sz="3600" b="1" i="1">
                <a:solidFill>
                  <a:srgbClr val="0000FF"/>
                </a:solidFill>
                <a:latin typeface="Times New Roman" pitchFamily="18" charset="0"/>
                <a:cs typeface="Times New Roman" pitchFamily="18" charset="0"/>
              </a:rPr>
              <a:t>Sai số của đồ gá</a:t>
            </a:r>
            <a:r>
              <a:rPr lang="en-US" sz="3600" b="1">
                <a:solidFill>
                  <a:srgbClr val="0000FF"/>
                </a:solidFill>
                <a:latin typeface="Times New Roman" pitchFamily="18" charset="0"/>
                <a:cs typeface="Times New Roman" pitchFamily="18" charset="0"/>
              </a:rPr>
              <a:t> </a:t>
            </a:r>
          </a:p>
          <a:p>
            <a:pPr>
              <a:buClr>
                <a:srgbClr val="FF7C80"/>
              </a:buClr>
              <a:buFont typeface="Wingdings" pitchFamily="2" charset="2"/>
              <a:buChar char="Ø"/>
            </a:pPr>
            <a:r>
              <a:rPr lang="en-US" sz="3600" b="1" i="1">
                <a:solidFill>
                  <a:srgbClr val="0000FF"/>
                </a:solidFill>
                <a:latin typeface="Times New Roman" pitchFamily="18" charset="0"/>
                <a:cs typeface="Times New Roman" pitchFamily="18" charset="0"/>
              </a:rPr>
              <a:t>Sai  số của dao cắt</a:t>
            </a:r>
            <a:r>
              <a:rPr lang="en-US" b="1">
                <a:latin typeface="Times New Roman" pitchFamily="18" charset="0"/>
                <a:cs typeface="Times New Roman" pitchFamily="18" charset="0"/>
              </a:rPr>
              <a:t> </a:t>
            </a:r>
          </a:p>
        </p:txBody>
      </p:sp>
      <p:sp>
        <p:nvSpPr>
          <p:cNvPr id="4" name="Date Placeholder 3"/>
          <p:cNvSpPr>
            <a:spLocks noGrp="1"/>
          </p:cNvSpPr>
          <p:nvPr>
            <p:ph type="dt" sz="half" idx="10"/>
          </p:nvPr>
        </p:nvSpPr>
        <p:spPr/>
        <p:txBody>
          <a:bodyPr/>
          <a:lstStyle/>
          <a:p>
            <a:pPr>
              <a:defRPr/>
            </a:pPr>
            <a:fld id="{37E910D3-EC6F-4C90-9A1A-52BC581248DF}"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0"/>
                                  </p:stCondLst>
                                  <p:childTnLst>
                                    <p:set>
                                      <p:cBhvr>
                                        <p:cTn id="6" dur="1" fill="hold">
                                          <p:stCondLst>
                                            <p:cond delay="0"/>
                                          </p:stCondLst>
                                        </p:cTn>
                                        <p:tgtEl>
                                          <p:spTgt spid="300034"/>
                                        </p:tgtEl>
                                        <p:attrNameLst>
                                          <p:attrName>style.visibility</p:attrName>
                                        </p:attrNameLst>
                                      </p:cBhvr>
                                      <p:to>
                                        <p:strVal val="visible"/>
                                      </p:to>
                                    </p:set>
                                    <p:animEffect transition="in" filter="barn(inHorizontal)">
                                      <p:cBhvr>
                                        <p:cTn id="7" dur="500"/>
                                        <p:tgtEl>
                                          <p:spTgt spid="300034"/>
                                        </p:tgtEl>
                                      </p:cBhvr>
                                    </p:animEffect>
                                  </p:childTnLst>
                                </p:cTn>
                              </p:par>
                            </p:childTnLst>
                          </p:cTn>
                        </p:par>
                        <p:par>
                          <p:cTn id="8" fill="hold">
                            <p:stCondLst>
                              <p:cond delay="500"/>
                            </p:stCondLst>
                            <p:childTnLst>
                              <p:par>
                                <p:cTn id="9" presetID="18" presetClass="entr" presetSubtype="12" fill="hold" grpId="0" nodeType="afterEffect">
                                  <p:stCondLst>
                                    <p:cond delay="1000"/>
                                  </p:stCondLst>
                                  <p:childTnLst>
                                    <p:set>
                                      <p:cBhvr>
                                        <p:cTn id="10" dur="1" fill="hold">
                                          <p:stCondLst>
                                            <p:cond delay="0"/>
                                          </p:stCondLst>
                                        </p:cTn>
                                        <p:tgtEl>
                                          <p:spTgt spid="300035">
                                            <p:txEl>
                                              <p:pRg st="0" end="0"/>
                                            </p:txEl>
                                          </p:spTgt>
                                        </p:tgtEl>
                                        <p:attrNameLst>
                                          <p:attrName>style.visibility</p:attrName>
                                        </p:attrNameLst>
                                      </p:cBhvr>
                                      <p:to>
                                        <p:strVal val="visible"/>
                                      </p:to>
                                    </p:set>
                                    <p:animEffect transition="in" filter="strips(downLeft)">
                                      <p:cBhvr>
                                        <p:cTn id="11" dur="500"/>
                                        <p:tgtEl>
                                          <p:spTgt spid="300035">
                                            <p:txEl>
                                              <p:pRg st="0" end="0"/>
                                            </p:txEl>
                                          </p:spTgt>
                                        </p:tgtEl>
                                      </p:cBhvr>
                                    </p:animEffect>
                                  </p:childTnLst>
                                </p:cTn>
                              </p:par>
                            </p:childTnLst>
                          </p:cTn>
                        </p:par>
                        <p:par>
                          <p:cTn id="12" fill="hold">
                            <p:stCondLst>
                              <p:cond delay="2000"/>
                            </p:stCondLst>
                            <p:childTnLst>
                              <p:par>
                                <p:cTn id="13" presetID="18" presetClass="entr" presetSubtype="12" fill="hold" grpId="0" nodeType="afterEffect">
                                  <p:stCondLst>
                                    <p:cond delay="1000"/>
                                  </p:stCondLst>
                                  <p:childTnLst>
                                    <p:set>
                                      <p:cBhvr>
                                        <p:cTn id="14" dur="1" fill="hold">
                                          <p:stCondLst>
                                            <p:cond delay="0"/>
                                          </p:stCondLst>
                                        </p:cTn>
                                        <p:tgtEl>
                                          <p:spTgt spid="300035">
                                            <p:txEl>
                                              <p:pRg st="1" end="1"/>
                                            </p:txEl>
                                          </p:spTgt>
                                        </p:tgtEl>
                                        <p:attrNameLst>
                                          <p:attrName>style.visibility</p:attrName>
                                        </p:attrNameLst>
                                      </p:cBhvr>
                                      <p:to>
                                        <p:strVal val="visible"/>
                                      </p:to>
                                    </p:set>
                                    <p:animEffect transition="in" filter="strips(downLeft)">
                                      <p:cBhvr>
                                        <p:cTn id="15" dur="500"/>
                                        <p:tgtEl>
                                          <p:spTgt spid="300035">
                                            <p:txEl>
                                              <p:pRg st="1" end="1"/>
                                            </p:txEl>
                                          </p:spTgt>
                                        </p:tgtEl>
                                      </p:cBhvr>
                                    </p:animEffect>
                                  </p:childTnLst>
                                </p:cTn>
                              </p:par>
                            </p:childTnLst>
                          </p:cTn>
                        </p:par>
                        <p:par>
                          <p:cTn id="16" fill="hold">
                            <p:stCondLst>
                              <p:cond delay="3500"/>
                            </p:stCondLst>
                            <p:childTnLst>
                              <p:par>
                                <p:cTn id="17" presetID="18" presetClass="entr" presetSubtype="12" fill="hold" grpId="0" nodeType="afterEffect">
                                  <p:stCondLst>
                                    <p:cond delay="1000"/>
                                  </p:stCondLst>
                                  <p:childTnLst>
                                    <p:set>
                                      <p:cBhvr>
                                        <p:cTn id="18" dur="1" fill="hold">
                                          <p:stCondLst>
                                            <p:cond delay="0"/>
                                          </p:stCondLst>
                                        </p:cTn>
                                        <p:tgtEl>
                                          <p:spTgt spid="300035">
                                            <p:txEl>
                                              <p:pRg st="2" end="2"/>
                                            </p:txEl>
                                          </p:spTgt>
                                        </p:tgtEl>
                                        <p:attrNameLst>
                                          <p:attrName>style.visibility</p:attrName>
                                        </p:attrNameLst>
                                      </p:cBhvr>
                                      <p:to>
                                        <p:strVal val="visible"/>
                                      </p:to>
                                    </p:set>
                                    <p:animEffect transition="in" filter="strips(downLeft)">
                                      <p:cBhvr>
                                        <p:cTn id="19" dur="500"/>
                                        <p:tgtEl>
                                          <p:spTgt spid="3000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0035"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a:xfrm>
            <a:off x="539750" y="0"/>
            <a:ext cx="8229600" cy="1384300"/>
          </a:xfrm>
        </p:spPr>
        <p:txBody>
          <a:bodyPr/>
          <a:lstStyle/>
          <a:p>
            <a:r>
              <a:rPr lang="en-US">
                <a:solidFill>
                  <a:srgbClr val="FF0000"/>
                </a:solidFill>
                <a:latin typeface="Times New Roman" pitchFamily="18" charset="0"/>
              </a:rPr>
              <a:t>a)Sai số của máy công cụ</a:t>
            </a:r>
            <a:r>
              <a:rPr lang="en-US">
                <a:solidFill>
                  <a:srgbClr val="FF0000"/>
                </a:solidFill>
              </a:rPr>
              <a:t> </a:t>
            </a:r>
          </a:p>
        </p:txBody>
      </p:sp>
      <p:sp>
        <p:nvSpPr>
          <p:cNvPr id="301059" name="Rectangle 3"/>
          <p:cNvSpPr>
            <a:spLocks noGrp="1" noChangeArrowheads="1"/>
          </p:cNvSpPr>
          <p:nvPr>
            <p:ph idx="1"/>
          </p:nvPr>
        </p:nvSpPr>
        <p:spPr>
          <a:xfrm>
            <a:off x="482600" y="1239838"/>
            <a:ext cx="8229600" cy="4838700"/>
          </a:xfrm>
        </p:spPr>
        <p:txBody>
          <a:bodyPr/>
          <a:lstStyle/>
          <a:p>
            <a:pPr algn="just">
              <a:lnSpc>
                <a:spcPct val="90000"/>
              </a:lnSpc>
              <a:buClr>
                <a:srgbClr val="57B947"/>
              </a:buClr>
              <a:buFont typeface="Wingdings" pitchFamily="2" charset="2"/>
              <a:buChar char="v"/>
            </a:pPr>
            <a:r>
              <a:rPr lang="en-US">
                <a:solidFill>
                  <a:srgbClr val="0000FF"/>
                </a:solidFill>
                <a:latin typeface="Times New Roman" pitchFamily="18" charset="0"/>
              </a:rPr>
              <a:t>Máy công cụ cũng chỉ chế tạo được đến một độ chính xác nhất định. Các sai số hình học của máy do chế tạo như :</a:t>
            </a:r>
          </a:p>
          <a:p>
            <a:pPr algn="just">
              <a:lnSpc>
                <a:spcPct val="90000"/>
              </a:lnSpc>
              <a:buClr>
                <a:srgbClr val="2AD6D6"/>
              </a:buClr>
              <a:buFont typeface="Wingdings" pitchFamily="2" charset="2"/>
              <a:buChar char="Ø"/>
            </a:pPr>
            <a:r>
              <a:rPr lang="en-US">
                <a:solidFill>
                  <a:srgbClr val="0000FF"/>
                </a:solidFill>
                <a:latin typeface="Times New Roman" pitchFamily="18" charset="0"/>
              </a:rPr>
              <a:t>Độ đảo trục chính theo hướng kính</a:t>
            </a:r>
          </a:p>
          <a:p>
            <a:pPr algn="just">
              <a:lnSpc>
                <a:spcPct val="90000"/>
              </a:lnSpc>
              <a:buClr>
                <a:srgbClr val="2AD6D6"/>
              </a:buClr>
              <a:buFont typeface="Wingdings" pitchFamily="2" charset="2"/>
              <a:buChar char="Ø"/>
            </a:pPr>
            <a:r>
              <a:rPr lang="en-US">
                <a:solidFill>
                  <a:srgbClr val="0000FF"/>
                </a:solidFill>
                <a:latin typeface="Times New Roman" pitchFamily="18" charset="0"/>
              </a:rPr>
              <a:t>Độ đảo mặt đầu của trục chính </a:t>
            </a:r>
          </a:p>
          <a:p>
            <a:pPr algn="just">
              <a:lnSpc>
                <a:spcPct val="90000"/>
              </a:lnSpc>
              <a:buClr>
                <a:srgbClr val="2AD6D6"/>
              </a:buClr>
              <a:buFont typeface="Wingdings" pitchFamily="2" charset="2"/>
              <a:buChar char="Ø"/>
            </a:pPr>
            <a:r>
              <a:rPr lang="en-US">
                <a:solidFill>
                  <a:srgbClr val="0000FF"/>
                </a:solidFill>
                <a:latin typeface="Times New Roman" pitchFamily="18" charset="0"/>
              </a:rPr>
              <a:t>Các sai số chế tạo khác của sóng trượt, của bàn máy v.v … </a:t>
            </a:r>
          </a:p>
          <a:p>
            <a:pPr algn="just">
              <a:lnSpc>
                <a:spcPct val="90000"/>
              </a:lnSpc>
              <a:buClr>
                <a:srgbClr val="2AD6D6"/>
              </a:buClr>
              <a:buFont typeface="Wingdings" pitchFamily="2" charset="2"/>
              <a:buChar char="Ø"/>
            </a:pPr>
            <a:r>
              <a:rPr lang="en-US">
                <a:solidFill>
                  <a:srgbClr val="0000FF"/>
                </a:solidFill>
                <a:latin typeface="Times New Roman" pitchFamily="18" charset="0"/>
              </a:rPr>
              <a:t>Những bộ phận chính như: trục chính, xe dao, bàn máy … </a:t>
            </a:r>
          </a:p>
          <a:p>
            <a:pPr>
              <a:lnSpc>
                <a:spcPct val="90000"/>
              </a:lnSpc>
              <a:buFontTx/>
              <a:buNone/>
            </a:pPr>
            <a:endParaRPr lang="en-US" b="1">
              <a:solidFill>
                <a:srgbClr val="0000FF"/>
              </a:solidFill>
              <a:latin typeface="Times New Roman" pitchFamily="18" charset="0"/>
            </a:endParaRPr>
          </a:p>
          <a:p>
            <a:pPr>
              <a:lnSpc>
                <a:spcPct val="90000"/>
              </a:lnSpc>
              <a:buFontTx/>
              <a:buNone/>
            </a:pPr>
            <a:endParaRPr lang="en-US" b="1">
              <a:solidFill>
                <a:srgbClr val="0000FF"/>
              </a:solidFill>
              <a:latin typeface="Times New Roman" pitchFamily="18" charset="0"/>
            </a:endParaRPr>
          </a:p>
        </p:txBody>
      </p:sp>
      <p:sp>
        <p:nvSpPr>
          <p:cNvPr id="4" name="Date Placeholder 3"/>
          <p:cNvSpPr>
            <a:spLocks noGrp="1"/>
          </p:cNvSpPr>
          <p:nvPr>
            <p:ph type="dt" sz="half" idx="10"/>
          </p:nvPr>
        </p:nvSpPr>
        <p:spPr/>
        <p:txBody>
          <a:bodyPr/>
          <a:lstStyle/>
          <a:p>
            <a:pPr>
              <a:defRPr/>
            </a:pPr>
            <a:fld id="{7A16E9BB-08B5-4865-86FE-B27FFEF52DF6}"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01058"/>
                                        </p:tgtEl>
                                        <p:attrNameLst>
                                          <p:attrName>style.visibility</p:attrName>
                                        </p:attrNameLst>
                                      </p:cBhvr>
                                      <p:to>
                                        <p:strVal val="visible"/>
                                      </p:to>
                                    </p:set>
                                    <p:animEffect transition="in" filter="box(in)">
                                      <p:cBhvr>
                                        <p:cTn id="7" dur="500"/>
                                        <p:tgtEl>
                                          <p:spTgt spid="301058"/>
                                        </p:tgtEl>
                                      </p:cBhvr>
                                    </p:animEffect>
                                  </p:childTnLst>
                                </p:cTn>
                              </p:par>
                            </p:childTnLst>
                          </p:cTn>
                        </p:par>
                        <p:par>
                          <p:cTn id="8" fill="hold">
                            <p:stCondLst>
                              <p:cond delay="500"/>
                            </p:stCondLst>
                            <p:childTnLst>
                              <p:par>
                                <p:cTn id="9" presetID="8" presetClass="entr" presetSubtype="16" fill="hold" nodeType="afterEffect">
                                  <p:stCondLst>
                                    <p:cond delay="1000"/>
                                  </p:stCondLst>
                                  <p:childTnLst>
                                    <p:set>
                                      <p:cBhvr>
                                        <p:cTn id="10" dur="1" fill="hold">
                                          <p:stCondLst>
                                            <p:cond delay="0"/>
                                          </p:stCondLst>
                                        </p:cTn>
                                        <p:tgtEl>
                                          <p:spTgt spid="301059">
                                            <p:txEl>
                                              <p:pRg st="0" end="0"/>
                                            </p:txEl>
                                          </p:spTgt>
                                        </p:tgtEl>
                                        <p:attrNameLst>
                                          <p:attrName>style.visibility</p:attrName>
                                        </p:attrNameLst>
                                      </p:cBhvr>
                                      <p:to>
                                        <p:strVal val="visible"/>
                                      </p:to>
                                    </p:set>
                                    <p:animEffect transition="in" filter="diamond(in)">
                                      <p:cBhvr>
                                        <p:cTn id="11" dur="2000"/>
                                        <p:tgtEl>
                                          <p:spTgt spid="301059">
                                            <p:txEl>
                                              <p:pRg st="0" end="0"/>
                                            </p:txEl>
                                          </p:spTgt>
                                        </p:tgtEl>
                                      </p:cBhvr>
                                    </p:animEffect>
                                  </p:childTnLst>
                                </p:cTn>
                              </p:par>
                            </p:childTnLst>
                          </p:cTn>
                        </p:par>
                        <p:par>
                          <p:cTn id="12" fill="hold">
                            <p:stCondLst>
                              <p:cond delay="3500"/>
                            </p:stCondLst>
                            <p:childTnLst>
                              <p:par>
                                <p:cTn id="13" presetID="8" presetClass="entr" presetSubtype="16" fill="hold" nodeType="afterEffect">
                                  <p:stCondLst>
                                    <p:cond delay="1000"/>
                                  </p:stCondLst>
                                  <p:childTnLst>
                                    <p:set>
                                      <p:cBhvr>
                                        <p:cTn id="14" dur="1" fill="hold">
                                          <p:stCondLst>
                                            <p:cond delay="0"/>
                                          </p:stCondLst>
                                        </p:cTn>
                                        <p:tgtEl>
                                          <p:spTgt spid="301059">
                                            <p:txEl>
                                              <p:pRg st="1" end="1"/>
                                            </p:txEl>
                                          </p:spTgt>
                                        </p:tgtEl>
                                        <p:attrNameLst>
                                          <p:attrName>style.visibility</p:attrName>
                                        </p:attrNameLst>
                                      </p:cBhvr>
                                      <p:to>
                                        <p:strVal val="visible"/>
                                      </p:to>
                                    </p:set>
                                    <p:animEffect transition="in" filter="diamond(in)">
                                      <p:cBhvr>
                                        <p:cTn id="15" dur="2000"/>
                                        <p:tgtEl>
                                          <p:spTgt spid="301059">
                                            <p:txEl>
                                              <p:pRg st="1" end="1"/>
                                            </p:txEl>
                                          </p:spTgt>
                                        </p:tgtEl>
                                      </p:cBhvr>
                                    </p:animEffect>
                                  </p:childTnLst>
                                </p:cTn>
                              </p:par>
                            </p:childTnLst>
                          </p:cTn>
                        </p:par>
                        <p:par>
                          <p:cTn id="16" fill="hold">
                            <p:stCondLst>
                              <p:cond delay="6500"/>
                            </p:stCondLst>
                            <p:childTnLst>
                              <p:par>
                                <p:cTn id="17" presetID="8" presetClass="entr" presetSubtype="16" fill="hold" nodeType="afterEffect">
                                  <p:stCondLst>
                                    <p:cond delay="1000"/>
                                  </p:stCondLst>
                                  <p:childTnLst>
                                    <p:set>
                                      <p:cBhvr>
                                        <p:cTn id="18" dur="1" fill="hold">
                                          <p:stCondLst>
                                            <p:cond delay="0"/>
                                          </p:stCondLst>
                                        </p:cTn>
                                        <p:tgtEl>
                                          <p:spTgt spid="301059">
                                            <p:txEl>
                                              <p:pRg st="2" end="2"/>
                                            </p:txEl>
                                          </p:spTgt>
                                        </p:tgtEl>
                                        <p:attrNameLst>
                                          <p:attrName>style.visibility</p:attrName>
                                        </p:attrNameLst>
                                      </p:cBhvr>
                                      <p:to>
                                        <p:strVal val="visible"/>
                                      </p:to>
                                    </p:set>
                                    <p:animEffect transition="in" filter="diamond(in)">
                                      <p:cBhvr>
                                        <p:cTn id="19" dur="2000"/>
                                        <p:tgtEl>
                                          <p:spTgt spid="301059">
                                            <p:txEl>
                                              <p:pRg st="2" end="2"/>
                                            </p:txEl>
                                          </p:spTgt>
                                        </p:tgtEl>
                                      </p:cBhvr>
                                    </p:animEffect>
                                  </p:childTnLst>
                                </p:cTn>
                              </p:par>
                            </p:childTnLst>
                          </p:cTn>
                        </p:par>
                        <p:par>
                          <p:cTn id="20" fill="hold">
                            <p:stCondLst>
                              <p:cond delay="9500"/>
                            </p:stCondLst>
                            <p:childTnLst>
                              <p:par>
                                <p:cTn id="21" presetID="8" presetClass="entr" presetSubtype="16" fill="hold" nodeType="afterEffect">
                                  <p:stCondLst>
                                    <p:cond delay="1000"/>
                                  </p:stCondLst>
                                  <p:childTnLst>
                                    <p:set>
                                      <p:cBhvr>
                                        <p:cTn id="22" dur="1" fill="hold">
                                          <p:stCondLst>
                                            <p:cond delay="0"/>
                                          </p:stCondLst>
                                        </p:cTn>
                                        <p:tgtEl>
                                          <p:spTgt spid="301059">
                                            <p:txEl>
                                              <p:pRg st="3" end="3"/>
                                            </p:txEl>
                                          </p:spTgt>
                                        </p:tgtEl>
                                        <p:attrNameLst>
                                          <p:attrName>style.visibility</p:attrName>
                                        </p:attrNameLst>
                                      </p:cBhvr>
                                      <p:to>
                                        <p:strVal val="visible"/>
                                      </p:to>
                                    </p:set>
                                    <p:animEffect transition="in" filter="diamond(in)">
                                      <p:cBhvr>
                                        <p:cTn id="23" dur="2000"/>
                                        <p:tgtEl>
                                          <p:spTgt spid="301059">
                                            <p:txEl>
                                              <p:pRg st="3" end="3"/>
                                            </p:txEl>
                                          </p:spTgt>
                                        </p:tgtEl>
                                      </p:cBhvr>
                                    </p:animEffect>
                                  </p:childTnLst>
                                </p:cTn>
                              </p:par>
                            </p:childTnLst>
                          </p:cTn>
                        </p:par>
                        <p:par>
                          <p:cTn id="24" fill="hold">
                            <p:stCondLst>
                              <p:cond delay="12500"/>
                            </p:stCondLst>
                            <p:childTnLst>
                              <p:par>
                                <p:cTn id="25" presetID="8" presetClass="entr" presetSubtype="16" fill="hold" nodeType="afterEffect">
                                  <p:stCondLst>
                                    <p:cond delay="1000"/>
                                  </p:stCondLst>
                                  <p:childTnLst>
                                    <p:set>
                                      <p:cBhvr>
                                        <p:cTn id="26" dur="1" fill="hold">
                                          <p:stCondLst>
                                            <p:cond delay="0"/>
                                          </p:stCondLst>
                                        </p:cTn>
                                        <p:tgtEl>
                                          <p:spTgt spid="301059">
                                            <p:txEl>
                                              <p:pRg st="4" end="4"/>
                                            </p:txEl>
                                          </p:spTgt>
                                        </p:tgtEl>
                                        <p:attrNameLst>
                                          <p:attrName>style.visibility</p:attrName>
                                        </p:attrNameLst>
                                      </p:cBhvr>
                                      <p:to>
                                        <p:strVal val="visible"/>
                                      </p:to>
                                    </p:set>
                                    <p:animEffect transition="in" filter="diamond(in)">
                                      <p:cBhvr>
                                        <p:cTn id="27" dur="2000"/>
                                        <p:tgtEl>
                                          <p:spTgt spid="30105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3499" name="Picture 27" descr="logo1"/>
          <p:cNvPicPr>
            <a:picLocks noChangeAspect="1" noChangeArrowheads="1"/>
          </p:cNvPicPr>
          <p:nvPr/>
        </p:nvPicPr>
        <p:blipFill>
          <a:blip r:embed="rId2"/>
          <a:srcRect/>
          <a:stretch>
            <a:fillRect/>
          </a:stretch>
        </p:blipFill>
        <p:spPr bwMode="auto">
          <a:xfrm>
            <a:off x="76200" y="100013"/>
            <a:ext cx="609600" cy="585787"/>
          </a:xfrm>
          <a:prstGeom prst="rect">
            <a:avLst/>
          </a:prstGeom>
          <a:noFill/>
          <a:ln w="9525">
            <a:noFill/>
            <a:miter lim="800000"/>
            <a:headEnd/>
            <a:tailEnd/>
          </a:ln>
        </p:spPr>
      </p:pic>
      <p:sp>
        <p:nvSpPr>
          <p:cNvPr id="301059" name="Oval 28" descr="06_original_w"/>
          <p:cNvSpPr>
            <a:spLocks noChangeArrowheads="1"/>
          </p:cNvSpPr>
          <p:nvPr/>
        </p:nvSpPr>
        <p:spPr bwMode="gray">
          <a:xfrm>
            <a:off x="7419975" y="0"/>
            <a:ext cx="1724025" cy="914400"/>
          </a:xfrm>
          <a:prstGeom prst="ellipse">
            <a:avLst/>
          </a:prstGeom>
          <a:blipFill dpi="0" rotWithShape="1">
            <a:blip r:embed="rId3"/>
            <a:srcRect/>
            <a:stretch>
              <a:fillRect/>
            </a:stretch>
          </a:blipFill>
          <a:ln w="76200">
            <a:solidFill>
              <a:schemeClr val="tx1"/>
            </a:solidFill>
            <a:round/>
            <a:headEnd/>
            <a:tailEnd/>
          </a:ln>
        </p:spPr>
        <p:txBody>
          <a:bodyPr wrap="none" anchor="ctr"/>
          <a:lstStyle/>
          <a:p>
            <a:endParaRPr lang="en-US"/>
          </a:p>
        </p:txBody>
      </p:sp>
      <p:sp>
        <p:nvSpPr>
          <p:cNvPr id="301061" name="Rectangle 56"/>
          <p:cNvSpPr>
            <a:spLocks noChangeArrowheads="1"/>
          </p:cNvSpPr>
          <p:nvPr/>
        </p:nvSpPr>
        <p:spPr bwMode="auto">
          <a:xfrm>
            <a:off x="0" y="1143000"/>
            <a:ext cx="6064250" cy="488950"/>
          </a:xfrm>
          <a:prstGeom prst="rect">
            <a:avLst/>
          </a:prstGeom>
          <a:noFill/>
          <a:ln w="9525">
            <a:noFill/>
            <a:miter lim="800000"/>
            <a:headEnd/>
            <a:tailEnd/>
          </a:ln>
        </p:spPr>
        <p:txBody>
          <a:bodyPr wrap="none" anchor="ctr">
            <a:spAutoFit/>
          </a:bodyPr>
          <a:lstStyle/>
          <a:p>
            <a:r>
              <a:rPr lang="en-US" sz="2600" b="1"/>
              <a:t>1. Do độ chính xác của máy công cụ.</a:t>
            </a:r>
            <a:r>
              <a:rPr lang="en-US" sz="2600"/>
              <a:t> </a:t>
            </a:r>
          </a:p>
        </p:txBody>
      </p:sp>
      <p:pic>
        <p:nvPicPr>
          <p:cNvPr id="301062" name="Picture 59"/>
          <p:cNvPicPr>
            <a:picLocks noChangeAspect="1" noChangeArrowheads="1"/>
          </p:cNvPicPr>
          <p:nvPr/>
        </p:nvPicPr>
        <p:blipFill>
          <a:blip r:embed="rId4"/>
          <a:srcRect/>
          <a:stretch>
            <a:fillRect/>
          </a:stretch>
        </p:blipFill>
        <p:spPr bwMode="auto">
          <a:xfrm>
            <a:off x="2209800" y="3876675"/>
            <a:ext cx="4391025" cy="2981325"/>
          </a:xfrm>
          <a:prstGeom prst="rect">
            <a:avLst/>
          </a:prstGeom>
          <a:noFill/>
          <a:ln w="9525">
            <a:noFill/>
            <a:miter lim="800000"/>
            <a:headEnd/>
            <a:tailEnd/>
          </a:ln>
        </p:spPr>
      </p:pic>
      <p:pic>
        <p:nvPicPr>
          <p:cNvPr id="301063" name="Picture 60"/>
          <p:cNvPicPr>
            <a:picLocks noChangeAspect="1" noChangeArrowheads="1"/>
          </p:cNvPicPr>
          <p:nvPr/>
        </p:nvPicPr>
        <p:blipFill>
          <a:blip r:embed="rId5"/>
          <a:srcRect/>
          <a:stretch>
            <a:fillRect/>
          </a:stretch>
        </p:blipFill>
        <p:spPr bwMode="auto">
          <a:xfrm>
            <a:off x="0" y="1676400"/>
            <a:ext cx="3333750" cy="2895600"/>
          </a:xfrm>
          <a:prstGeom prst="rect">
            <a:avLst/>
          </a:prstGeom>
          <a:noFill/>
          <a:ln w="9525">
            <a:noFill/>
            <a:miter lim="800000"/>
            <a:headEnd/>
            <a:tailEnd/>
          </a:ln>
        </p:spPr>
      </p:pic>
      <p:pic>
        <p:nvPicPr>
          <p:cNvPr id="301064" name="Picture 61"/>
          <p:cNvPicPr>
            <a:picLocks noChangeAspect="1" noChangeArrowheads="1"/>
          </p:cNvPicPr>
          <p:nvPr/>
        </p:nvPicPr>
        <p:blipFill>
          <a:blip r:embed="rId6"/>
          <a:srcRect/>
          <a:stretch>
            <a:fillRect/>
          </a:stretch>
        </p:blipFill>
        <p:spPr bwMode="auto">
          <a:xfrm>
            <a:off x="4953000" y="1676400"/>
            <a:ext cx="3895725" cy="28575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33499"/>
                                        </p:tgtEl>
                                        <p:attrNameLst>
                                          <p:attrName>style.visibility</p:attrName>
                                        </p:attrNameLst>
                                      </p:cBhvr>
                                      <p:to>
                                        <p:strVal val="visible"/>
                                      </p:to>
                                    </p:set>
                                    <p:anim calcmode="lin" valueType="num">
                                      <p:cBhvr>
                                        <p:cTn id="7" dur="5000" fill="hold"/>
                                        <p:tgtEl>
                                          <p:spTgt spid="233499"/>
                                        </p:tgtEl>
                                        <p:attrNameLst>
                                          <p:attrName>ppt_w</p:attrName>
                                        </p:attrNameLst>
                                      </p:cBhvr>
                                      <p:tavLst>
                                        <p:tav tm="0" fmla="#ppt_w*sin(2.5*pi*$)">
                                          <p:val>
                                            <p:fltVal val="0"/>
                                          </p:val>
                                        </p:tav>
                                        <p:tav tm="100000">
                                          <p:val>
                                            <p:fltVal val="1"/>
                                          </p:val>
                                        </p:tav>
                                      </p:tavLst>
                                    </p:anim>
                                    <p:anim calcmode="lin" valueType="num">
                                      <p:cBhvr>
                                        <p:cTn id="8" dur="5000" fill="hold"/>
                                        <p:tgtEl>
                                          <p:spTgt spid="23349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Date Placeholder 1"/>
          <p:cNvSpPr>
            <a:spLocks noGrp="1"/>
          </p:cNvSpPr>
          <p:nvPr>
            <p:ph type="dt" sz="half" idx="10"/>
          </p:nvPr>
        </p:nvSpPr>
        <p:spPr/>
        <p:txBody>
          <a:bodyPr/>
          <a:lstStyle/>
          <a:p>
            <a:pPr>
              <a:defRPr/>
            </a:pPr>
            <a:fld id="{FCC4F903-655C-4001-96C7-4D491D9765A8}" type="datetime1">
              <a:rPr lang="vi-VN"/>
              <a:pPr>
                <a:defRPr/>
              </a:pPr>
              <a:t>15/10/2018</a:t>
            </a:fld>
            <a:endParaRPr lang="en-US"/>
          </a:p>
        </p:txBody>
      </p:sp>
      <p:grpSp>
        <p:nvGrpSpPr>
          <p:cNvPr id="2" name="Group 149"/>
          <p:cNvGrpSpPr>
            <a:grpSpLocks/>
          </p:cNvGrpSpPr>
          <p:nvPr/>
        </p:nvGrpSpPr>
        <p:grpSpPr bwMode="auto">
          <a:xfrm>
            <a:off x="1116013" y="963613"/>
            <a:ext cx="7315200" cy="5759450"/>
            <a:chOff x="703" y="346"/>
            <a:chExt cx="4608" cy="3628"/>
          </a:xfrm>
        </p:grpSpPr>
        <p:sp>
          <p:nvSpPr>
            <p:cNvPr id="39941" name="Text Box 2"/>
            <p:cNvSpPr txBox="1">
              <a:spLocks noChangeArrowheads="1"/>
            </p:cNvSpPr>
            <p:nvPr/>
          </p:nvSpPr>
          <p:spPr bwMode="auto">
            <a:xfrm>
              <a:off x="703" y="527"/>
              <a:ext cx="4608" cy="327"/>
            </a:xfrm>
            <a:prstGeom prst="rect">
              <a:avLst/>
            </a:prstGeom>
            <a:noFill/>
            <a:ln w="9525" algn="ctr">
              <a:noFill/>
              <a:miter lim="800000"/>
              <a:headEnd/>
              <a:tailEnd/>
            </a:ln>
          </p:spPr>
          <p:txBody>
            <a:bodyPr>
              <a:spAutoFit/>
            </a:bodyPr>
            <a:lstStyle/>
            <a:p>
              <a:pPr marL="838200" indent="-838200">
                <a:spcBef>
                  <a:spcPct val="50000"/>
                </a:spcBef>
              </a:pPr>
              <a:endParaRPr lang="en-US"/>
            </a:p>
          </p:txBody>
        </p:sp>
        <p:sp>
          <p:nvSpPr>
            <p:cNvPr id="39942" name="AutoShape 4"/>
            <p:cNvSpPr>
              <a:spLocks/>
            </p:cNvSpPr>
            <p:nvPr/>
          </p:nvSpPr>
          <p:spPr bwMode="auto">
            <a:xfrm>
              <a:off x="3590" y="3013"/>
              <a:ext cx="996" cy="277"/>
            </a:xfrm>
            <a:prstGeom prst="callout1">
              <a:avLst>
                <a:gd name="adj1" fmla="val 34352"/>
                <a:gd name="adj2" fmla="val -8875"/>
                <a:gd name="adj3" fmla="val 117556"/>
                <a:gd name="adj4" fmla="val -27662"/>
              </a:avLst>
            </a:prstGeom>
            <a:noFill/>
            <a:ln w="12700">
              <a:solidFill>
                <a:srgbClr val="000000"/>
              </a:solidFill>
              <a:miter lim="800000"/>
              <a:headEnd/>
              <a:tailEnd/>
            </a:ln>
          </p:spPr>
          <p:txBody>
            <a:bodyPr lIns="0" tIns="0" rIns="0" bIns="0"/>
            <a:lstStyle/>
            <a:p>
              <a:pPr marL="838200" indent="-838200"/>
              <a:r>
                <a:rPr lang="en-US" sz="1200" b="0"/>
                <a:t> </a:t>
              </a:r>
              <a:endParaRPr lang="en-US" sz="4000"/>
            </a:p>
          </p:txBody>
        </p:sp>
        <p:sp>
          <p:nvSpPr>
            <p:cNvPr id="39943" name="AutoShape 5"/>
            <p:cNvSpPr>
              <a:spLocks/>
            </p:cNvSpPr>
            <p:nvPr/>
          </p:nvSpPr>
          <p:spPr bwMode="auto">
            <a:xfrm>
              <a:off x="3260" y="1678"/>
              <a:ext cx="931" cy="171"/>
            </a:xfrm>
            <a:prstGeom prst="callout2">
              <a:avLst>
                <a:gd name="adj1" fmla="val 55556"/>
                <a:gd name="adj2" fmla="val -9500"/>
                <a:gd name="adj3" fmla="val 55556"/>
                <a:gd name="adj4" fmla="val -34204"/>
                <a:gd name="adj5" fmla="val 21912"/>
                <a:gd name="adj6" fmla="val -59542"/>
              </a:avLst>
            </a:prstGeom>
            <a:noFill/>
            <a:ln w="9525">
              <a:solidFill>
                <a:srgbClr val="000000"/>
              </a:solidFill>
              <a:miter lim="800000"/>
              <a:headEnd/>
              <a:tailEnd/>
            </a:ln>
          </p:spPr>
          <p:txBody>
            <a:bodyPr lIns="0" tIns="0" rIns="0" bIns="0"/>
            <a:lstStyle/>
            <a:p>
              <a:pPr marL="838200" indent="-838200"/>
              <a:endParaRPr lang="en-US" sz="4000"/>
            </a:p>
          </p:txBody>
        </p:sp>
        <p:sp>
          <p:nvSpPr>
            <p:cNvPr id="39944" name="Text Box 6"/>
            <p:cNvSpPr txBox="1">
              <a:spLocks noChangeArrowheads="1"/>
            </p:cNvSpPr>
            <p:nvPr/>
          </p:nvSpPr>
          <p:spPr bwMode="auto">
            <a:xfrm>
              <a:off x="1361" y="3567"/>
              <a:ext cx="3092" cy="407"/>
            </a:xfrm>
            <a:prstGeom prst="rect">
              <a:avLst/>
            </a:prstGeom>
            <a:noFill/>
            <a:ln w="9525">
              <a:noFill/>
              <a:miter lim="800000"/>
              <a:headEnd/>
              <a:tailEnd/>
            </a:ln>
          </p:spPr>
          <p:txBody>
            <a:bodyPr/>
            <a:lstStyle/>
            <a:p>
              <a:pPr marL="838200" indent="-838200" algn="ctr"/>
              <a:endParaRPr lang="en-US" sz="4000"/>
            </a:p>
          </p:txBody>
        </p:sp>
        <p:sp>
          <p:nvSpPr>
            <p:cNvPr id="39945" name="Freeform 7"/>
            <p:cNvSpPr>
              <a:spLocks/>
            </p:cNvSpPr>
            <p:nvPr/>
          </p:nvSpPr>
          <p:spPr bwMode="auto">
            <a:xfrm>
              <a:off x="3504" y="2429"/>
              <a:ext cx="1" cy="534"/>
            </a:xfrm>
            <a:custGeom>
              <a:avLst/>
              <a:gdLst>
                <a:gd name="T0" fmla="*/ 0 w 1"/>
                <a:gd name="T1" fmla="*/ 0 h 1068"/>
                <a:gd name="T2" fmla="*/ 0 w 1"/>
                <a:gd name="T3" fmla="*/ 534 h 1068"/>
                <a:gd name="T4" fmla="*/ 0 w 1"/>
                <a:gd name="T5" fmla="*/ 534 h 1068"/>
                <a:gd name="T6" fmla="*/ 0 60000 65536"/>
                <a:gd name="T7" fmla="*/ 0 60000 65536"/>
                <a:gd name="T8" fmla="*/ 0 60000 65536"/>
                <a:gd name="T9" fmla="*/ 0 w 1"/>
                <a:gd name="T10" fmla="*/ 0 h 1068"/>
                <a:gd name="T11" fmla="*/ 1 w 1"/>
                <a:gd name="T12" fmla="*/ 1068 h 1068"/>
              </a:gdLst>
              <a:ahLst/>
              <a:cxnLst>
                <a:cxn ang="T6">
                  <a:pos x="T0" y="T1"/>
                </a:cxn>
                <a:cxn ang="T7">
                  <a:pos x="T2" y="T3"/>
                </a:cxn>
                <a:cxn ang="T8">
                  <a:pos x="T4" y="T5"/>
                </a:cxn>
              </a:cxnLst>
              <a:rect l="T9" t="T10" r="T11" b="T12"/>
              <a:pathLst>
                <a:path w="1" h="1068">
                  <a:moveTo>
                    <a:pt x="0" y="0"/>
                  </a:moveTo>
                  <a:lnTo>
                    <a:pt x="0" y="1068"/>
                  </a:lnTo>
                </a:path>
              </a:pathLst>
            </a:custGeom>
            <a:noFill/>
            <a:ln w="19050">
              <a:solidFill>
                <a:srgbClr val="000000"/>
              </a:solidFill>
              <a:round/>
              <a:headEnd/>
              <a:tailEnd/>
            </a:ln>
          </p:spPr>
          <p:txBody>
            <a:bodyPr/>
            <a:lstStyle/>
            <a:p>
              <a:endParaRPr lang="en-US"/>
            </a:p>
          </p:txBody>
        </p:sp>
        <p:sp>
          <p:nvSpPr>
            <p:cNvPr id="39946" name="Freeform 8"/>
            <p:cNvSpPr>
              <a:spLocks/>
            </p:cNvSpPr>
            <p:nvPr/>
          </p:nvSpPr>
          <p:spPr bwMode="auto">
            <a:xfrm>
              <a:off x="1779" y="2963"/>
              <a:ext cx="1206" cy="102"/>
            </a:xfrm>
            <a:custGeom>
              <a:avLst/>
              <a:gdLst>
                <a:gd name="T0" fmla="*/ 0 w 1774"/>
                <a:gd name="T1" fmla="*/ 0 h 204"/>
                <a:gd name="T2" fmla="*/ 192 w 1774"/>
                <a:gd name="T3" fmla="*/ 57 h 204"/>
                <a:gd name="T4" fmla="*/ 395 w 1774"/>
                <a:gd name="T5" fmla="*/ 89 h 204"/>
                <a:gd name="T6" fmla="*/ 605 w 1774"/>
                <a:gd name="T7" fmla="*/ 102 h 204"/>
                <a:gd name="T8" fmla="*/ 814 w 1774"/>
                <a:gd name="T9" fmla="*/ 89 h 204"/>
                <a:gd name="T10" fmla="*/ 1017 w 1774"/>
                <a:gd name="T11" fmla="*/ 57 h 204"/>
                <a:gd name="T12" fmla="*/ 1206 w 1774"/>
                <a:gd name="T13" fmla="*/ 0 h 204"/>
                <a:gd name="T14" fmla="*/ 1206 w 1774"/>
                <a:gd name="T15" fmla="*/ 0 h 204"/>
                <a:gd name="T16" fmla="*/ 0 60000 65536"/>
                <a:gd name="T17" fmla="*/ 0 60000 65536"/>
                <a:gd name="T18" fmla="*/ 0 60000 65536"/>
                <a:gd name="T19" fmla="*/ 0 60000 65536"/>
                <a:gd name="T20" fmla="*/ 0 60000 65536"/>
                <a:gd name="T21" fmla="*/ 0 60000 65536"/>
                <a:gd name="T22" fmla="*/ 0 60000 65536"/>
                <a:gd name="T23" fmla="*/ 0 60000 65536"/>
                <a:gd name="T24" fmla="*/ 0 w 1774"/>
                <a:gd name="T25" fmla="*/ 0 h 204"/>
                <a:gd name="T26" fmla="*/ 1774 w 1774"/>
                <a:gd name="T27" fmla="*/ 204 h 2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74" h="204">
                  <a:moveTo>
                    <a:pt x="0" y="0"/>
                  </a:moveTo>
                  <a:lnTo>
                    <a:pt x="283" y="115"/>
                  </a:lnTo>
                  <a:lnTo>
                    <a:pt x="581" y="178"/>
                  </a:lnTo>
                  <a:lnTo>
                    <a:pt x="890" y="204"/>
                  </a:lnTo>
                  <a:lnTo>
                    <a:pt x="1198" y="178"/>
                  </a:lnTo>
                  <a:lnTo>
                    <a:pt x="1496" y="115"/>
                  </a:lnTo>
                  <a:lnTo>
                    <a:pt x="1774" y="0"/>
                  </a:lnTo>
                </a:path>
              </a:pathLst>
            </a:custGeom>
            <a:noFill/>
            <a:ln w="19050">
              <a:solidFill>
                <a:srgbClr val="000000"/>
              </a:solidFill>
              <a:round/>
              <a:headEnd/>
              <a:tailEnd/>
            </a:ln>
          </p:spPr>
          <p:txBody>
            <a:bodyPr/>
            <a:lstStyle/>
            <a:p>
              <a:endParaRPr lang="en-US"/>
            </a:p>
          </p:txBody>
        </p:sp>
        <p:sp>
          <p:nvSpPr>
            <p:cNvPr id="39947" name="Freeform 9"/>
            <p:cNvSpPr>
              <a:spLocks/>
            </p:cNvSpPr>
            <p:nvPr/>
          </p:nvSpPr>
          <p:spPr bwMode="auto">
            <a:xfrm>
              <a:off x="1779" y="2329"/>
              <a:ext cx="1206" cy="100"/>
            </a:xfrm>
            <a:custGeom>
              <a:avLst/>
              <a:gdLst>
                <a:gd name="T0" fmla="*/ 1206 w 1774"/>
                <a:gd name="T1" fmla="*/ 100 h 200"/>
                <a:gd name="T2" fmla="*/ 1017 w 1774"/>
                <a:gd name="T3" fmla="*/ 45 h 200"/>
                <a:gd name="T4" fmla="*/ 814 w 1774"/>
                <a:gd name="T5" fmla="*/ 11 h 200"/>
                <a:gd name="T6" fmla="*/ 605 w 1774"/>
                <a:gd name="T7" fmla="*/ 0 h 200"/>
                <a:gd name="T8" fmla="*/ 395 w 1774"/>
                <a:gd name="T9" fmla="*/ 11 h 200"/>
                <a:gd name="T10" fmla="*/ 192 w 1774"/>
                <a:gd name="T11" fmla="*/ 45 h 200"/>
                <a:gd name="T12" fmla="*/ 0 w 1774"/>
                <a:gd name="T13" fmla="*/ 100 h 200"/>
                <a:gd name="T14" fmla="*/ 0 w 1774"/>
                <a:gd name="T15" fmla="*/ 100 h 200"/>
                <a:gd name="T16" fmla="*/ 0 60000 65536"/>
                <a:gd name="T17" fmla="*/ 0 60000 65536"/>
                <a:gd name="T18" fmla="*/ 0 60000 65536"/>
                <a:gd name="T19" fmla="*/ 0 60000 65536"/>
                <a:gd name="T20" fmla="*/ 0 60000 65536"/>
                <a:gd name="T21" fmla="*/ 0 60000 65536"/>
                <a:gd name="T22" fmla="*/ 0 60000 65536"/>
                <a:gd name="T23" fmla="*/ 0 60000 65536"/>
                <a:gd name="T24" fmla="*/ 0 w 1774"/>
                <a:gd name="T25" fmla="*/ 0 h 200"/>
                <a:gd name="T26" fmla="*/ 1774 w 1774"/>
                <a:gd name="T27" fmla="*/ 200 h 2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74" h="200">
                  <a:moveTo>
                    <a:pt x="1774" y="200"/>
                  </a:moveTo>
                  <a:lnTo>
                    <a:pt x="1496" y="89"/>
                  </a:lnTo>
                  <a:lnTo>
                    <a:pt x="1198" y="21"/>
                  </a:lnTo>
                  <a:lnTo>
                    <a:pt x="890" y="0"/>
                  </a:lnTo>
                  <a:lnTo>
                    <a:pt x="581" y="21"/>
                  </a:lnTo>
                  <a:lnTo>
                    <a:pt x="283" y="89"/>
                  </a:lnTo>
                  <a:lnTo>
                    <a:pt x="0" y="200"/>
                  </a:lnTo>
                </a:path>
              </a:pathLst>
            </a:custGeom>
            <a:noFill/>
            <a:ln w="19050">
              <a:solidFill>
                <a:srgbClr val="000000"/>
              </a:solidFill>
              <a:round/>
              <a:headEnd/>
              <a:tailEnd/>
            </a:ln>
          </p:spPr>
          <p:txBody>
            <a:bodyPr/>
            <a:lstStyle/>
            <a:p>
              <a:endParaRPr lang="en-US"/>
            </a:p>
          </p:txBody>
        </p:sp>
        <p:sp>
          <p:nvSpPr>
            <p:cNvPr id="39948" name="Freeform 10"/>
            <p:cNvSpPr>
              <a:spLocks/>
            </p:cNvSpPr>
            <p:nvPr/>
          </p:nvSpPr>
          <p:spPr bwMode="auto">
            <a:xfrm>
              <a:off x="2985" y="2429"/>
              <a:ext cx="519" cy="57"/>
            </a:xfrm>
            <a:custGeom>
              <a:avLst/>
              <a:gdLst>
                <a:gd name="T0" fmla="*/ 0 w 764"/>
                <a:gd name="T1" fmla="*/ 0 h 114"/>
                <a:gd name="T2" fmla="*/ 96 w 764"/>
                <a:gd name="T3" fmla="*/ 38 h 114"/>
                <a:gd name="T4" fmla="*/ 203 w 764"/>
                <a:gd name="T5" fmla="*/ 57 h 114"/>
                <a:gd name="T6" fmla="*/ 316 w 764"/>
                <a:gd name="T7" fmla="*/ 57 h 114"/>
                <a:gd name="T8" fmla="*/ 423 w 764"/>
                <a:gd name="T9" fmla="*/ 38 h 114"/>
                <a:gd name="T10" fmla="*/ 519 w 764"/>
                <a:gd name="T11" fmla="*/ 0 h 114"/>
                <a:gd name="T12" fmla="*/ 519 w 764"/>
                <a:gd name="T13" fmla="*/ 0 h 114"/>
                <a:gd name="T14" fmla="*/ 0 60000 65536"/>
                <a:gd name="T15" fmla="*/ 0 60000 65536"/>
                <a:gd name="T16" fmla="*/ 0 60000 65536"/>
                <a:gd name="T17" fmla="*/ 0 60000 65536"/>
                <a:gd name="T18" fmla="*/ 0 60000 65536"/>
                <a:gd name="T19" fmla="*/ 0 60000 65536"/>
                <a:gd name="T20" fmla="*/ 0 60000 65536"/>
                <a:gd name="T21" fmla="*/ 0 w 764"/>
                <a:gd name="T22" fmla="*/ 0 h 114"/>
                <a:gd name="T23" fmla="*/ 764 w 764"/>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64" h="114">
                  <a:moveTo>
                    <a:pt x="0" y="0"/>
                  </a:moveTo>
                  <a:lnTo>
                    <a:pt x="142" y="76"/>
                  </a:lnTo>
                  <a:lnTo>
                    <a:pt x="299" y="114"/>
                  </a:lnTo>
                  <a:lnTo>
                    <a:pt x="465" y="114"/>
                  </a:lnTo>
                  <a:lnTo>
                    <a:pt x="622" y="76"/>
                  </a:lnTo>
                  <a:lnTo>
                    <a:pt x="764" y="0"/>
                  </a:lnTo>
                </a:path>
              </a:pathLst>
            </a:custGeom>
            <a:noFill/>
            <a:ln w="19050">
              <a:solidFill>
                <a:srgbClr val="000000"/>
              </a:solidFill>
              <a:round/>
              <a:headEnd/>
              <a:tailEnd/>
            </a:ln>
          </p:spPr>
          <p:txBody>
            <a:bodyPr/>
            <a:lstStyle/>
            <a:p>
              <a:endParaRPr lang="en-US"/>
            </a:p>
          </p:txBody>
        </p:sp>
        <p:sp>
          <p:nvSpPr>
            <p:cNvPr id="39949" name="Freeform 11"/>
            <p:cNvSpPr>
              <a:spLocks/>
            </p:cNvSpPr>
            <p:nvPr/>
          </p:nvSpPr>
          <p:spPr bwMode="auto">
            <a:xfrm>
              <a:off x="2985" y="2906"/>
              <a:ext cx="519" cy="57"/>
            </a:xfrm>
            <a:custGeom>
              <a:avLst/>
              <a:gdLst>
                <a:gd name="T0" fmla="*/ 519 w 764"/>
                <a:gd name="T1" fmla="*/ 57 h 115"/>
                <a:gd name="T2" fmla="*/ 423 w 764"/>
                <a:gd name="T3" fmla="*/ 21 h 115"/>
                <a:gd name="T4" fmla="*/ 316 w 764"/>
                <a:gd name="T5" fmla="*/ 0 h 115"/>
                <a:gd name="T6" fmla="*/ 203 w 764"/>
                <a:gd name="T7" fmla="*/ 0 h 115"/>
                <a:gd name="T8" fmla="*/ 96 w 764"/>
                <a:gd name="T9" fmla="*/ 21 h 115"/>
                <a:gd name="T10" fmla="*/ 0 w 764"/>
                <a:gd name="T11" fmla="*/ 57 h 115"/>
                <a:gd name="T12" fmla="*/ 0 w 764"/>
                <a:gd name="T13" fmla="*/ 57 h 115"/>
                <a:gd name="T14" fmla="*/ 0 60000 65536"/>
                <a:gd name="T15" fmla="*/ 0 60000 65536"/>
                <a:gd name="T16" fmla="*/ 0 60000 65536"/>
                <a:gd name="T17" fmla="*/ 0 60000 65536"/>
                <a:gd name="T18" fmla="*/ 0 60000 65536"/>
                <a:gd name="T19" fmla="*/ 0 60000 65536"/>
                <a:gd name="T20" fmla="*/ 0 60000 65536"/>
                <a:gd name="T21" fmla="*/ 0 w 764"/>
                <a:gd name="T22" fmla="*/ 0 h 115"/>
                <a:gd name="T23" fmla="*/ 764 w 764"/>
                <a:gd name="T24" fmla="*/ 115 h 11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64" h="115">
                  <a:moveTo>
                    <a:pt x="764" y="115"/>
                  </a:moveTo>
                  <a:lnTo>
                    <a:pt x="622" y="42"/>
                  </a:lnTo>
                  <a:lnTo>
                    <a:pt x="465" y="0"/>
                  </a:lnTo>
                  <a:lnTo>
                    <a:pt x="299" y="0"/>
                  </a:lnTo>
                  <a:lnTo>
                    <a:pt x="142" y="42"/>
                  </a:lnTo>
                  <a:lnTo>
                    <a:pt x="0" y="115"/>
                  </a:lnTo>
                </a:path>
              </a:pathLst>
            </a:custGeom>
            <a:noFill/>
            <a:ln w="19050">
              <a:solidFill>
                <a:srgbClr val="000000"/>
              </a:solidFill>
              <a:round/>
              <a:headEnd/>
              <a:tailEnd/>
            </a:ln>
          </p:spPr>
          <p:txBody>
            <a:bodyPr/>
            <a:lstStyle/>
            <a:p>
              <a:endParaRPr lang="en-US"/>
            </a:p>
          </p:txBody>
        </p:sp>
        <p:sp>
          <p:nvSpPr>
            <p:cNvPr id="39950" name="Freeform 12"/>
            <p:cNvSpPr>
              <a:spLocks/>
            </p:cNvSpPr>
            <p:nvPr/>
          </p:nvSpPr>
          <p:spPr bwMode="auto">
            <a:xfrm>
              <a:off x="2985" y="2429"/>
              <a:ext cx="519" cy="1"/>
            </a:xfrm>
            <a:custGeom>
              <a:avLst/>
              <a:gdLst>
                <a:gd name="T0" fmla="*/ 0 w 764"/>
                <a:gd name="T1" fmla="*/ 0 h 1"/>
                <a:gd name="T2" fmla="*/ 519 w 764"/>
                <a:gd name="T3" fmla="*/ 0 h 1"/>
                <a:gd name="T4" fmla="*/ 519 w 764"/>
                <a:gd name="T5" fmla="*/ 0 h 1"/>
                <a:gd name="T6" fmla="*/ 0 60000 65536"/>
                <a:gd name="T7" fmla="*/ 0 60000 65536"/>
                <a:gd name="T8" fmla="*/ 0 60000 65536"/>
                <a:gd name="T9" fmla="*/ 0 w 764"/>
                <a:gd name="T10" fmla="*/ 0 h 1"/>
                <a:gd name="T11" fmla="*/ 764 w 764"/>
                <a:gd name="T12" fmla="*/ 1 h 1"/>
              </a:gdLst>
              <a:ahLst/>
              <a:cxnLst>
                <a:cxn ang="T6">
                  <a:pos x="T0" y="T1"/>
                </a:cxn>
                <a:cxn ang="T7">
                  <a:pos x="T2" y="T3"/>
                </a:cxn>
                <a:cxn ang="T8">
                  <a:pos x="T4" y="T5"/>
                </a:cxn>
              </a:cxnLst>
              <a:rect l="T9" t="T10" r="T11" b="T12"/>
              <a:pathLst>
                <a:path w="764" h="1">
                  <a:moveTo>
                    <a:pt x="0" y="0"/>
                  </a:moveTo>
                  <a:lnTo>
                    <a:pt x="764" y="0"/>
                  </a:lnTo>
                </a:path>
              </a:pathLst>
            </a:custGeom>
            <a:noFill/>
            <a:ln w="12700">
              <a:solidFill>
                <a:srgbClr val="000000"/>
              </a:solidFill>
              <a:round/>
              <a:headEnd/>
              <a:tailEnd/>
            </a:ln>
          </p:spPr>
          <p:txBody>
            <a:bodyPr/>
            <a:lstStyle/>
            <a:p>
              <a:endParaRPr lang="en-US"/>
            </a:p>
          </p:txBody>
        </p:sp>
        <p:sp>
          <p:nvSpPr>
            <p:cNvPr id="39951" name="Freeform 13"/>
            <p:cNvSpPr>
              <a:spLocks/>
            </p:cNvSpPr>
            <p:nvPr/>
          </p:nvSpPr>
          <p:spPr bwMode="auto">
            <a:xfrm>
              <a:off x="2985" y="2963"/>
              <a:ext cx="519" cy="1"/>
            </a:xfrm>
            <a:custGeom>
              <a:avLst/>
              <a:gdLst>
                <a:gd name="T0" fmla="*/ 0 w 764"/>
                <a:gd name="T1" fmla="*/ 0 h 1"/>
                <a:gd name="T2" fmla="*/ 519 w 764"/>
                <a:gd name="T3" fmla="*/ 0 h 1"/>
                <a:gd name="T4" fmla="*/ 519 w 764"/>
                <a:gd name="T5" fmla="*/ 0 h 1"/>
                <a:gd name="T6" fmla="*/ 0 60000 65536"/>
                <a:gd name="T7" fmla="*/ 0 60000 65536"/>
                <a:gd name="T8" fmla="*/ 0 60000 65536"/>
                <a:gd name="T9" fmla="*/ 0 w 764"/>
                <a:gd name="T10" fmla="*/ 0 h 1"/>
                <a:gd name="T11" fmla="*/ 764 w 764"/>
                <a:gd name="T12" fmla="*/ 1 h 1"/>
              </a:gdLst>
              <a:ahLst/>
              <a:cxnLst>
                <a:cxn ang="T6">
                  <a:pos x="T0" y="T1"/>
                </a:cxn>
                <a:cxn ang="T7">
                  <a:pos x="T2" y="T3"/>
                </a:cxn>
                <a:cxn ang="T8">
                  <a:pos x="T4" y="T5"/>
                </a:cxn>
              </a:cxnLst>
              <a:rect l="T9" t="T10" r="T11" b="T12"/>
              <a:pathLst>
                <a:path w="764" h="1">
                  <a:moveTo>
                    <a:pt x="0" y="0"/>
                  </a:moveTo>
                  <a:lnTo>
                    <a:pt x="764" y="0"/>
                  </a:lnTo>
                </a:path>
              </a:pathLst>
            </a:custGeom>
            <a:noFill/>
            <a:ln w="12700">
              <a:solidFill>
                <a:srgbClr val="000000"/>
              </a:solidFill>
              <a:round/>
              <a:headEnd/>
              <a:tailEnd/>
            </a:ln>
          </p:spPr>
          <p:txBody>
            <a:bodyPr/>
            <a:lstStyle/>
            <a:p>
              <a:endParaRPr lang="en-US"/>
            </a:p>
          </p:txBody>
        </p:sp>
        <p:sp>
          <p:nvSpPr>
            <p:cNvPr id="39952" name="Freeform 14"/>
            <p:cNvSpPr>
              <a:spLocks/>
            </p:cNvSpPr>
            <p:nvPr/>
          </p:nvSpPr>
          <p:spPr bwMode="auto">
            <a:xfrm>
              <a:off x="1779" y="2429"/>
              <a:ext cx="1206" cy="1"/>
            </a:xfrm>
            <a:custGeom>
              <a:avLst/>
              <a:gdLst>
                <a:gd name="T0" fmla="*/ 0 w 1774"/>
                <a:gd name="T1" fmla="*/ 0 h 1"/>
                <a:gd name="T2" fmla="*/ 1206 w 1774"/>
                <a:gd name="T3" fmla="*/ 0 h 1"/>
                <a:gd name="T4" fmla="*/ 1206 w 1774"/>
                <a:gd name="T5" fmla="*/ 0 h 1"/>
                <a:gd name="T6" fmla="*/ 0 60000 65536"/>
                <a:gd name="T7" fmla="*/ 0 60000 65536"/>
                <a:gd name="T8" fmla="*/ 0 60000 65536"/>
                <a:gd name="T9" fmla="*/ 0 w 1774"/>
                <a:gd name="T10" fmla="*/ 0 h 1"/>
                <a:gd name="T11" fmla="*/ 1774 w 1774"/>
                <a:gd name="T12" fmla="*/ 1 h 1"/>
              </a:gdLst>
              <a:ahLst/>
              <a:cxnLst>
                <a:cxn ang="T6">
                  <a:pos x="T0" y="T1"/>
                </a:cxn>
                <a:cxn ang="T7">
                  <a:pos x="T2" y="T3"/>
                </a:cxn>
                <a:cxn ang="T8">
                  <a:pos x="T4" y="T5"/>
                </a:cxn>
              </a:cxnLst>
              <a:rect l="T9" t="T10" r="T11" b="T12"/>
              <a:pathLst>
                <a:path w="1774" h="1">
                  <a:moveTo>
                    <a:pt x="0" y="0"/>
                  </a:moveTo>
                  <a:lnTo>
                    <a:pt x="1774" y="0"/>
                  </a:lnTo>
                </a:path>
              </a:pathLst>
            </a:custGeom>
            <a:noFill/>
            <a:ln w="12700">
              <a:solidFill>
                <a:srgbClr val="000000"/>
              </a:solidFill>
              <a:round/>
              <a:headEnd/>
              <a:tailEnd/>
            </a:ln>
          </p:spPr>
          <p:txBody>
            <a:bodyPr/>
            <a:lstStyle/>
            <a:p>
              <a:endParaRPr lang="en-US"/>
            </a:p>
          </p:txBody>
        </p:sp>
        <p:sp>
          <p:nvSpPr>
            <p:cNvPr id="39953" name="Freeform 15"/>
            <p:cNvSpPr>
              <a:spLocks/>
            </p:cNvSpPr>
            <p:nvPr/>
          </p:nvSpPr>
          <p:spPr bwMode="auto">
            <a:xfrm>
              <a:off x="2985" y="2429"/>
              <a:ext cx="0" cy="534"/>
            </a:xfrm>
            <a:custGeom>
              <a:avLst/>
              <a:gdLst>
                <a:gd name="T0" fmla="*/ 0 h 1068"/>
                <a:gd name="T1" fmla="*/ 534 h 1068"/>
                <a:gd name="T2" fmla="*/ 534 h 1068"/>
                <a:gd name="T3" fmla="*/ 0 60000 65536"/>
                <a:gd name="T4" fmla="*/ 0 60000 65536"/>
                <a:gd name="T5" fmla="*/ 0 60000 65536"/>
                <a:gd name="T6" fmla="*/ 0 h 1068"/>
                <a:gd name="T7" fmla="*/ 1068 h 1068"/>
              </a:gdLst>
              <a:ahLst/>
              <a:cxnLst>
                <a:cxn ang="T3">
                  <a:pos x="0" y="T0"/>
                </a:cxn>
                <a:cxn ang="T4">
                  <a:pos x="0" y="T1"/>
                </a:cxn>
                <a:cxn ang="T5">
                  <a:pos x="0" y="T2"/>
                </a:cxn>
              </a:cxnLst>
              <a:rect l="0" t="T6" r="0" b="T7"/>
              <a:pathLst>
                <a:path h="1068">
                  <a:moveTo>
                    <a:pt x="0" y="0"/>
                  </a:moveTo>
                  <a:lnTo>
                    <a:pt x="0" y="1068"/>
                  </a:lnTo>
                </a:path>
              </a:pathLst>
            </a:custGeom>
            <a:noFill/>
            <a:ln w="19050">
              <a:solidFill>
                <a:srgbClr val="000000"/>
              </a:solidFill>
              <a:round/>
              <a:headEnd/>
              <a:tailEnd/>
            </a:ln>
          </p:spPr>
          <p:txBody>
            <a:bodyPr/>
            <a:lstStyle/>
            <a:p>
              <a:endParaRPr lang="en-US"/>
            </a:p>
          </p:txBody>
        </p:sp>
        <p:sp>
          <p:nvSpPr>
            <p:cNvPr id="39954" name="Freeform 16"/>
            <p:cNvSpPr>
              <a:spLocks/>
            </p:cNvSpPr>
            <p:nvPr/>
          </p:nvSpPr>
          <p:spPr bwMode="auto">
            <a:xfrm>
              <a:off x="1779" y="2963"/>
              <a:ext cx="1206" cy="1"/>
            </a:xfrm>
            <a:custGeom>
              <a:avLst/>
              <a:gdLst>
                <a:gd name="T0" fmla="*/ 1206 w 1774"/>
                <a:gd name="T1" fmla="*/ 0 h 1"/>
                <a:gd name="T2" fmla="*/ 0 w 1774"/>
                <a:gd name="T3" fmla="*/ 0 h 1"/>
                <a:gd name="T4" fmla="*/ 0 w 1774"/>
                <a:gd name="T5" fmla="*/ 0 h 1"/>
                <a:gd name="T6" fmla="*/ 0 60000 65536"/>
                <a:gd name="T7" fmla="*/ 0 60000 65536"/>
                <a:gd name="T8" fmla="*/ 0 60000 65536"/>
                <a:gd name="T9" fmla="*/ 0 w 1774"/>
                <a:gd name="T10" fmla="*/ 0 h 1"/>
                <a:gd name="T11" fmla="*/ 1774 w 1774"/>
                <a:gd name="T12" fmla="*/ 1 h 1"/>
              </a:gdLst>
              <a:ahLst/>
              <a:cxnLst>
                <a:cxn ang="T6">
                  <a:pos x="T0" y="T1"/>
                </a:cxn>
                <a:cxn ang="T7">
                  <a:pos x="T2" y="T3"/>
                </a:cxn>
                <a:cxn ang="T8">
                  <a:pos x="T4" y="T5"/>
                </a:cxn>
              </a:cxnLst>
              <a:rect l="T9" t="T10" r="T11" b="T12"/>
              <a:pathLst>
                <a:path w="1774" h="1">
                  <a:moveTo>
                    <a:pt x="1774" y="0"/>
                  </a:moveTo>
                  <a:lnTo>
                    <a:pt x="0" y="0"/>
                  </a:lnTo>
                </a:path>
              </a:pathLst>
            </a:custGeom>
            <a:noFill/>
            <a:ln w="12700">
              <a:solidFill>
                <a:srgbClr val="000000"/>
              </a:solidFill>
              <a:round/>
              <a:headEnd/>
              <a:tailEnd/>
            </a:ln>
          </p:spPr>
          <p:txBody>
            <a:bodyPr/>
            <a:lstStyle/>
            <a:p>
              <a:endParaRPr lang="en-US"/>
            </a:p>
          </p:txBody>
        </p:sp>
        <p:sp>
          <p:nvSpPr>
            <p:cNvPr id="39955" name="Freeform 17"/>
            <p:cNvSpPr>
              <a:spLocks/>
            </p:cNvSpPr>
            <p:nvPr/>
          </p:nvSpPr>
          <p:spPr bwMode="auto">
            <a:xfrm>
              <a:off x="1779" y="2429"/>
              <a:ext cx="1" cy="534"/>
            </a:xfrm>
            <a:custGeom>
              <a:avLst/>
              <a:gdLst>
                <a:gd name="T0" fmla="*/ 0 w 1"/>
                <a:gd name="T1" fmla="*/ 534 h 1068"/>
                <a:gd name="T2" fmla="*/ 0 w 1"/>
                <a:gd name="T3" fmla="*/ 0 h 1068"/>
                <a:gd name="T4" fmla="*/ 0 w 1"/>
                <a:gd name="T5" fmla="*/ 0 h 1068"/>
                <a:gd name="T6" fmla="*/ 0 60000 65536"/>
                <a:gd name="T7" fmla="*/ 0 60000 65536"/>
                <a:gd name="T8" fmla="*/ 0 60000 65536"/>
                <a:gd name="T9" fmla="*/ 0 w 1"/>
                <a:gd name="T10" fmla="*/ 0 h 1068"/>
                <a:gd name="T11" fmla="*/ 1 w 1"/>
                <a:gd name="T12" fmla="*/ 1068 h 1068"/>
              </a:gdLst>
              <a:ahLst/>
              <a:cxnLst>
                <a:cxn ang="T6">
                  <a:pos x="T0" y="T1"/>
                </a:cxn>
                <a:cxn ang="T7">
                  <a:pos x="T2" y="T3"/>
                </a:cxn>
                <a:cxn ang="T8">
                  <a:pos x="T4" y="T5"/>
                </a:cxn>
              </a:cxnLst>
              <a:rect l="T9" t="T10" r="T11" b="T12"/>
              <a:pathLst>
                <a:path w="1" h="1068">
                  <a:moveTo>
                    <a:pt x="0" y="1068"/>
                  </a:moveTo>
                  <a:lnTo>
                    <a:pt x="0" y="0"/>
                  </a:lnTo>
                </a:path>
              </a:pathLst>
            </a:custGeom>
            <a:noFill/>
            <a:ln w="19050">
              <a:solidFill>
                <a:srgbClr val="000000"/>
              </a:solidFill>
              <a:round/>
              <a:headEnd/>
              <a:tailEnd/>
            </a:ln>
          </p:spPr>
          <p:txBody>
            <a:bodyPr/>
            <a:lstStyle/>
            <a:p>
              <a:endParaRPr lang="en-US"/>
            </a:p>
          </p:txBody>
        </p:sp>
        <p:sp>
          <p:nvSpPr>
            <p:cNvPr id="39956" name="Freeform 18"/>
            <p:cNvSpPr>
              <a:spLocks/>
            </p:cNvSpPr>
            <p:nvPr/>
          </p:nvSpPr>
          <p:spPr bwMode="auto">
            <a:xfrm>
              <a:off x="2796" y="3392"/>
              <a:ext cx="189" cy="1"/>
            </a:xfrm>
            <a:custGeom>
              <a:avLst/>
              <a:gdLst>
                <a:gd name="T0" fmla="*/ 189 w 278"/>
                <a:gd name="T1" fmla="*/ 0 h 1"/>
                <a:gd name="T2" fmla="*/ 0 w 278"/>
                <a:gd name="T3" fmla="*/ 0 h 1"/>
                <a:gd name="T4" fmla="*/ 0 w 278"/>
                <a:gd name="T5" fmla="*/ 0 h 1"/>
                <a:gd name="T6" fmla="*/ 0 60000 65536"/>
                <a:gd name="T7" fmla="*/ 0 60000 65536"/>
                <a:gd name="T8" fmla="*/ 0 60000 65536"/>
                <a:gd name="T9" fmla="*/ 0 w 278"/>
                <a:gd name="T10" fmla="*/ 0 h 1"/>
                <a:gd name="T11" fmla="*/ 278 w 278"/>
                <a:gd name="T12" fmla="*/ 1 h 1"/>
              </a:gdLst>
              <a:ahLst/>
              <a:cxnLst>
                <a:cxn ang="T6">
                  <a:pos x="T0" y="T1"/>
                </a:cxn>
                <a:cxn ang="T7">
                  <a:pos x="T2" y="T3"/>
                </a:cxn>
                <a:cxn ang="T8">
                  <a:pos x="T4" y="T5"/>
                </a:cxn>
              </a:cxnLst>
              <a:rect l="T9" t="T10" r="T11" b="T12"/>
              <a:pathLst>
                <a:path w="278" h="1">
                  <a:moveTo>
                    <a:pt x="278" y="0"/>
                  </a:moveTo>
                  <a:lnTo>
                    <a:pt x="0" y="0"/>
                  </a:lnTo>
                </a:path>
              </a:pathLst>
            </a:custGeom>
            <a:noFill/>
            <a:ln w="12700">
              <a:solidFill>
                <a:srgbClr val="000000"/>
              </a:solidFill>
              <a:round/>
              <a:headEnd/>
              <a:tailEnd/>
            </a:ln>
          </p:spPr>
          <p:txBody>
            <a:bodyPr/>
            <a:lstStyle/>
            <a:p>
              <a:endParaRPr lang="en-US"/>
            </a:p>
          </p:txBody>
        </p:sp>
        <p:sp>
          <p:nvSpPr>
            <p:cNvPr id="39957" name="Freeform 19"/>
            <p:cNvSpPr>
              <a:spLocks/>
            </p:cNvSpPr>
            <p:nvPr/>
          </p:nvSpPr>
          <p:spPr bwMode="auto">
            <a:xfrm>
              <a:off x="2538" y="3392"/>
              <a:ext cx="206" cy="1"/>
            </a:xfrm>
            <a:custGeom>
              <a:avLst/>
              <a:gdLst>
                <a:gd name="T0" fmla="*/ 206 w 303"/>
                <a:gd name="T1" fmla="*/ 0 h 1"/>
                <a:gd name="T2" fmla="*/ 0 w 303"/>
                <a:gd name="T3" fmla="*/ 0 h 1"/>
                <a:gd name="T4" fmla="*/ 0 w 303"/>
                <a:gd name="T5" fmla="*/ 0 h 1"/>
                <a:gd name="T6" fmla="*/ 0 60000 65536"/>
                <a:gd name="T7" fmla="*/ 0 60000 65536"/>
                <a:gd name="T8" fmla="*/ 0 60000 65536"/>
                <a:gd name="T9" fmla="*/ 0 w 303"/>
                <a:gd name="T10" fmla="*/ 0 h 1"/>
                <a:gd name="T11" fmla="*/ 303 w 303"/>
                <a:gd name="T12" fmla="*/ 1 h 1"/>
              </a:gdLst>
              <a:ahLst/>
              <a:cxnLst>
                <a:cxn ang="T6">
                  <a:pos x="T0" y="T1"/>
                </a:cxn>
                <a:cxn ang="T7">
                  <a:pos x="T2" y="T3"/>
                </a:cxn>
                <a:cxn ang="T8">
                  <a:pos x="T4" y="T5"/>
                </a:cxn>
              </a:cxnLst>
              <a:rect l="T9" t="T10" r="T11" b="T12"/>
              <a:pathLst>
                <a:path w="303" h="1">
                  <a:moveTo>
                    <a:pt x="303" y="0"/>
                  </a:moveTo>
                  <a:lnTo>
                    <a:pt x="0" y="0"/>
                  </a:lnTo>
                </a:path>
              </a:pathLst>
            </a:custGeom>
            <a:noFill/>
            <a:ln w="12700">
              <a:solidFill>
                <a:srgbClr val="000000"/>
              </a:solidFill>
              <a:round/>
              <a:headEnd/>
              <a:tailEnd/>
            </a:ln>
          </p:spPr>
          <p:txBody>
            <a:bodyPr/>
            <a:lstStyle/>
            <a:p>
              <a:endParaRPr lang="en-US"/>
            </a:p>
          </p:txBody>
        </p:sp>
        <p:sp>
          <p:nvSpPr>
            <p:cNvPr id="39958" name="Freeform 20"/>
            <p:cNvSpPr>
              <a:spLocks/>
            </p:cNvSpPr>
            <p:nvPr/>
          </p:nvSpPr>
          <p:spPr bwMode="auto">
            <a:xfrm>
              <a:off x="2281" y="3392"/>
              <a:ext cx="206" cy="1"/>
            </a:xfrm>
            <a:custGeom>
              <a:avLst/>
              <a:gdLst>
                <a:gd name="T0" fmla="*/ 206 w 303"/>
                <a:gd name="T1" fmla="*/ 0 h 1"/>
                <a:gd name="T2" fmla="*/ 0 w 303"/>
                <a:gd name="T3" fmla="*/ 0 h 1"/>
                <a:gd name="T4" fmla="*/ 0 w 303"/>
                <a:gd name="T5" fmla="*/ 0 h 1"/>
                <a:gd name="T6" fmla="*/ 0 60000 65536"/>
                <a:gd name="T7" fmla="*/ 0 60000 65536"/>
                <a:gd name="T8" fmla="*/ 0 60000 65536"/>
                <a:gd name="T9" fmla="*/ 0 w 303"/>
                <a:gd name="T10" fmla="*/ 0 h 1"/>
                <a:gd name="T11" fmla="*/ 303 w 303"/>
                <a:gd name="T12" fmla="*/ 1 h 1"/>
              </a:gdLst>
              <a:ahLst/>
              <a:cxnLst>
                <a:cxn ang="T6">
                  <a:pos x="T0" y="T1"/>
                </a:cxn>
                <a:cxn ang="T7">
                  <a:pos x="T2" y="T3"/>
                </a:cxn>
                <a:cxn ang="T8">
                  <a:pos x="T4" y="T5"/>
                </a:cxn>
              </a:cxnLst>
              <a:rect l="T9" t="T10" r="T11" b="T12"/>
              <a:pathLst>
                <a:path w="303" h="1">
                  <a:moveTo>
                    <a:pt x="303" y="0"/>
                  </a:moveTo>
                  <a:lnTo>
                    <a:pt x="0" y="0"/>
                  </a:lnTo>
                </a:path>
              </a:pathLst>
            </a:custGeom>
            <a:noFill/>
            <a:ln w="12700">
              <a:solidFill>
                <a:srgbClr val="000000"/>
              </a:solidFill>
              <a:round/>
              <a:headEnd/>
              <a:tailEnd/>
            </a:ln>
          </p:spPr>
          <p:txBody>
            <a:bodyPr/>
            <a:lstStyle/>
            <a:p>
              <a:endParaRPr lang="en-US"/>
            </a:p>
          </p:txBody>
        </p:sp>
        <p:sp>
          <p:nvSpPr>
            <p:cNvPr id="39959" name="Freeform 21"/>
            <p:cNvSpPr>
              <a:spLocks/>
            </p:cNvSpPr>
            <p:nvPr/>
          </p:nvSpPr>
          <p:spPr bwMode="auto">
            <a:xfrm>
              <a:off x="2020" y="3392"/>
              <a:ext cx="209" cy="1"/>
            </a:xfrm>
            <a:custGeom>
              <a:avLst/>
              <a:gdLst>
                <a:gd name="T0" fmla="*/ 209 w 308"/>
                <a:gd name="T1" fmla="*/ 0 h 1"/>
                <a:gd name="T2" fmla="*/ 0 w 308"/>
                <a:gd name="T3" fmla="*/ 0 h 1"/>
                <a:gd name="T4" fmla="*/ 3 w 308"/>
                <a:gd name="T5" fmla="*/ 0 h 1"/>
                <a:gd name="T6" fmla="*/ 0 60000 65536"/>
                <a:gd name="T7" fmla="*/ 0 60000 65536"/>
                <a:gd name="T8" fmla="*/ 0 60000 65536"/>
                <a:gd name="T9" fmla="*/ 0 w 308"/>
                <a:gd name="T10" fmla="*/ 0 h 1"/>
                <a:gd name="T11" fmla="*/ 308 w 308"/>
                <a:gd name="T12" fmla="*/ 1 h 1"/>
              </a:gdLst>
              <a:ahLst/>
              <a:cxnLst>
                <a:cxn ang="T6">
                  <a:pos x="T0" y="T1"/>
                </a:cxn>
                <a:cxn ang="T7">
                  <a:pos x="T2" y="T3"/>
                </a:cxn>
                <a:cxn ang="T8">
                  <a:pos x="T4" y="T5"/>
                </a:cxn>
              </a:cxnLst>
              <a:rect l="T9" t="T10" r="T11" b="T12"/>
              <a:pathLst>
                <a:path w="308" h="1">
                  <a:moveTo>
                    <a:pt x="308" y="0"/>
                  </a:moveTo>
                  <a:lnTo>
                    <a:pt x="0" y="0"/>
                  </a:lnTo>
                  <a:lnTo>
                    <a:pt x="5" y="0"/>
                  </a:lnTo>
                </a:path>
              </a:pathLst>
            </a:custGeom>
            <a:noFill/>
            <a:ln w="12700">
              <a:solidFill>
                <a:srgbClr val="000000"/>
              </a:solidFill>
              <a:round/>
              <a:headEnd/>
              <a:tailEnd/>
            </a:ln>
          </p:spPr>
          <p:txBody>
            <a:bodyPr/>
            <a:lstStyle/>
            <a:p>
              <a:endParaRPr lang="en-US"/>
            </a:p>
          </p:txBody>
        </p:sp>
        <p:sp>
          <p:nvSpPr>
            <p:cNvPr id="39960" name="Freeform 22"/>
            <p:cNvSpPr>
              <a:spLocks/>
            </p:cNvSpPr>
            <p:nvPr/>
          </p:nvSpPr>
          <p:spPr bwMode="auto">
            <a:xfrm>
              <a:off x="1779" y="3392"/>
              <a:ext cx="189" cy="1"/>
            </a:xfrm>
            <a:custGeom>
              <a:avLst/>
              <a:gdLst>
                <a:gd name="T0" fmla="*/ 189 w 278"/>
                <a:gd name="T1" fmla="*/ 0 h 1"/>
                <a:gd name="T2" fmla="*/ 0 w 278"/>
                <a:gd name="T3" fmla="*/ 0 h 1"/>
                <a:gd name="T4" fmla="*/ 0 w 278"/>
                <a:gd name="T5" fmla="*/ 0 h 1"/>
                <a:gd name="T6" fmla="*/ 0 60000 65536"/>
                <a:gd name="T7" fmla="*/ 0 60000 65536"/>
                <a:gd name="T8" fmla="*/ 0 60000 65536"/>
                <a:gd name="T9" fmla="*/ 0 w 278"/>
                <a:gd name="T10" fmla="*/ 0 h 1"/>
                <a:gd name="T11" fmla="*/ 278 w 278"/>
                <a:gd name="T12" fmla="*/ 1 h 1"/>
              </a:gdLst>
              <a:ahLst/>
              <a:cxnLst>
                <a:cxn ang="T6">
                  <a:pos x="T0" y="T1"/>
                </a:cxn>
                <a:cxn ang="T7">
                  <a:pos x="T2" y="T3"/>
                </a:cxn>
                <a:cxn ang="T8">
                  <a:pos x="T4" y="T5"/>
                </a:cxn>
              </a:cxnLst>
              <a:rect l="T9" t="T10" r="T11" b="T12"/>
              <a:pathLst>
                <a:path w="278" h="1">
                  <a:moveTo>
                    <a:pt x="278" y="0"/>
                  </a:moveTo>
                  <a:lnTo>
                    <a:pt x="0" y="0"/>
                  </a:lnTo>
                </a:path>
              </a:pathLst>
            </a:custGeom>
            <a:noFill/>
            <a:ln w="12700">
              <a:solidFill>
                <a:srgbClr val="000000"/>
              </a:solidFill>
              <a:round/>
              <a:headEnd/>
              <a:tailEnd/>
            </a:ln>
          </p:spPr>
          <p:txBody>
            <a:bodyPr/>
            <a:lstStyle/>
            <a:p>
              <a:endParaRPr lang="en-US"/>
            </a:p>
          </p:txBody>
        </p:sp>
        <p:sp>
          <p:nvSpPr>
            <p:cNvPr id="39961" name="Freeform 23"/>
            <p:cNvSpPr>
              <a:spLocks/>
            </p:cNvSpPr>
            <p:nvPr/>
          </p:nvSpPr>
          <p:spPr bwMode="auto">
            <a:xfrm>
              <a:off x="2985" y="3392"/>
              <a:ext cx="103" cy="1"/>
            </a:xfrm>
            <a:custGeom>
              <a:avLst/>
              <a:gdLst>
                <a:gd name="T0" fmla="*/ 0 w 152"/>
                <a:gd name="T1" fmla="*/ 0 h 1"/>
                <a:gd name="T2" fmla="*/ 103 w 152"/>
                <a:gd name="T3" fmla="*/ 0 h 1"/>
                <a:gd name="T4" fmla="*/ 103 w 152"/>
                <a:gd name="T5" fmla="*/ 0 h 1"/>
                <a:gd name="T6" fmla="*/ 0 60000 65536"/>
                <a:gd name="T7" fmla="*/ 0 60000 65536"/>
                <a:gd name="T8" fmla="*/ 0 60000 65536"/>
                <a:gd name="T9" fmla="*/ 0 w 152"/>
                <a:gd name="T10" fmla="*/ 0 h 1"/>
                <a:gd name="T11" fmla="*/ 152 w 152"/>
                <a:gd name="T12" fmla="*/ 1 h 1"/>
              </a:gdLst>
              <a:ahLst/>
              <a:cxnLst>
                <a:cxn ang="T6">
                  <a:pos x="T0" y="T1"/>
                </a:cxn>
                <a:cxn ang="T7">
                  <a:pos x="T2" y="T3"/>
                </a:cxn>
                <a:cxn ang="T8">
                  <a:pos x="T4" y="T5"/>
                </a:cxn>
              </a:cxnLst>
              <a:rect l="T9" t="T10" r="T11" b="T12"/>
              <a:pathLst>
                <a:path w="152" h="1">
                  <a:moveTo>
                    <a:pt x="0" y="0"/>
                  </a:moveTo>
                  <a:lnTo>
                    <a:pt x="152" y="0"/>
                  </a:lnTo>
                </a:path>
              </a:pathLst>
            </a:custGeom>
            <a:noFill/>
            <a:ln w="12700">
              <a:solidFill>
                <a:srgbClr val="000000"/>
              </a:solidFill>
              <a:round/>
              <a:headEnd/>
              <a:tailEnd/>
            </a:ln>
          </p:spPr>
          <p:txBody>
            <a:bodyPr/>
            <a:lstStyle/>
            <a:p>
              <a:endParaRPr lang="en-US"/>
            </a:p>
          </p:txBody>
        </p:sp>
        <p:sp>
          <p:nvSpPr>
            <p:cNvPr id="39962" name="Freeform 24"/>
            <p:cNvSpPr>
              <a:spLocks/>
            </p:cNvSpPr>
            <p:nvPr/>
          </p:nvSpPr>
          <p:spPr bwMode="auto">
            <a:xfrm>
              <a:off x="3140" y="3392"/>
              <a:ext cx="209" cy="1"/>
            </a:xfrm>
            <a:custGeom>
              <a:avLst/>
              <a:gdLst>
                <a:gd name="T0" fmla="*/ 0 w 308"/>
                <a:gd name="T1" fmla="*/ 0 h 1"/>
                <a:gd name="T2" fmla="*/ 206 w 308"/>
                <a:gd name="T3" fmla="*/ 0 h 1"/>
                <a:gd name="T4" fmla="*/ 209 w 308"/>
                <a:gd name="T5" fmla="*/ 0 h 1"/>
                <a:gd name="T6" fmla="*/ 0 60000 65536"/>
                <a:gd name="T7" fmla="*/ 0 60000 65536"/>
                <a:gd name="T8" fmla="*/ 0 60000 65536"/>
                <a:gd name="T9" fmla="*/ 0 w 308"/>
                <a:gd name="T10" fmla="*/ 0 h 1"/>
                <a:gd name="T11" fmla="*/ 308 w 308"/>
                <a:gd name="T12" fmla="*/ 1 h 1"/>
              </a:gdLst>
              <a:ahLst/>
              <a:cxnLst>
                <a:cxn ang="T6">
                  <a:pos x="T0" y="T1"/>
                </a:cxn>
                <a:cxn ang="T7">
                  <a:pos x="T2" y="T3"/>
                </a:cxn>
                <a:cxn ang="T8">
                  <a:pos x="T4" y="T5"/>
                </a:cxn>
              </a:cxnLst>
              <a:rect l="T9" t="T10" r="T11" b="T12"/>
              <a:pathLst>
                <a:path w="308" h="1">
                  <a:moveTo>
                    <a:pt x="0" y="0"/>
                  </a:moveTo>
                  <a:lnTo>
                    <a:pt x="303" y="0"/>
                  </a:lnTo>
                  <a:lnTo>
                    <a:pt x="308" y="0"/>
                  </a:lnTo>
                </a:path>
              </a:pathLst>
            </a:custGeom>
            <a:noFill/>
            <a:ln w="12700">
              <a:solidFill>
                <a:srgbClr val="000000"/>
              </a:solidFill>
              <a:round/>
              <a:headEnd/>
              <a:tailEnd/>
            </a:ln>
          </p:spPr>
          <p:txBody>
            <a:bodyPr/>
            <a:lstStyle/>
            <a:p>
              <a:endParaRPr lang="en-US"/>
            </a:p>
          </p:txBody>
        </p:sp>
        <p:sp>
          <p:nvSpPr>
            <p:cNvPr id="39963" name="Freeform 25"/>
            <p:cNvSpPr>
              <a:spLocks/>
            </p:cNvSpPr>
            <p:nvPr/>
          </p:nvSpPr>
          <p:spPr bwMode="auto">
            <a:xfrm>
              <a:off x="3401" y="3392"/>
              <a:ext cx="103" cy="1"/>
            </a:xfrm>
            <a:custGeom>
              <a:avLst/>
              <a:gdLst>
                <a:gd name="T0" fmla="*/ 0 w 152"/>
                <a:gd name="T1" fmla="*/ 0 h 1"/>
                <a:gd name="T2" fmla="*/ 103 w 152"/>
                <a:gd name="T3" fmla="*/ 0 h 1"/>
                <a:gd name="T4" fmla="*/ 103 w 152"/>
                <a:gd name="T5" fmla="*/ 0 h 1"/>
                <a:gd name="T6" fmla="*/ 0 60000 65536"/>
                <a:gd name="T7" fmla="*/ 0 60000 65536"/>
                <a:gd name="T8" fmla="*/ 0 60000 65536"/>
                <a:gd name="T9" fmla="*/ 0 w 152"/>
                <a:gd name="T10" fmla="*/ 0 h 1"/>
                <a:gd name="T11" fmla="*/ 152 w 152"/>
                <a:gd name="T12" fmla="*/ 1 h 1"/>
              </a:gdLst>
              <a:ahLst/>
              <a:cxnLst>
                <a:cxn ang="T6">
                  <a:pos x="T0" y="T1"/>
                </a:cxn>
                <a:cxn ang="T7">
                  <a:pos x="T2" y="T3"/>
                </a:cxn>
                <a:cxn ang="T8">
                  <a:pos x="T4" y="T5"/>
                </a:cxn>
              </a:cxnLst>
              <a:rect l="T9" t="T10" r="T11" b="T12"/>
              <a:pathLst>
                <a:path w="152" h="1">
                  <a:moveTo>
                    <a:pt x="0" y="0"/>
                  </a:moveTo>
                  <a:lnTo>
                    <a:pt x="152" y="0"/>
                  </a:lnTo>
                </a:path>
              </a:pathLst>
            </a:custGeom>
            <a:noFill/>
            <a:ln w="12700">
              <a:solidFill>
                <a:srgbClr val="000000"/>
              </a:solidFill>
              <a:round/>
              <a:headEnd/>
              <a:tailEnd/>
            </a:ln>
          </p:spPr>
          <p:txBody>
            <a:bodyPr/>
            <a:lstStyle/>
            <a:p>
              <a:endParaRPr lang="en-US"/>
            </a:p>
          </p:txBody>
        </p:sp>
        <p:sp>
          <p:nvSpPr>
            <p:cNvPr id="39964" name="Freeform 26"/>
            <p:cNvSpPr>
              <a:spLocks/>
            </p:cNvSpPr>
            <p:nvPr/>
          </p:nvSpPr>
          <p:spPr bwMode="auto">
            <a:xfrm>
              <a:off x="1779" y="3391"/>
              <a:ext cx="199" cy="57"/>
            </a:xfrm>
            <a:custGeom>
              <a:avLst/>
              <a:gdLst>
                <a:gd name="T0" fmla="*/ 0 w 293"/>
                <a:gd name="T1" fmla="*/ 0 h 115"/>
                <a:gd name="T2" fmla="*/ 192 w 293"/>
                <a:gd name="T3" fmla="*/ 55 h 115"/>
                <a:gd name="T4" fmla="*/ 199 w 293"/>
                <a:gd name="T5" fmla="*/ 57 h 115"/>
                <a:gd name="T6" fmla="*/ 199 w 293"/>
                <a:gd name="T7" fmla="*/ 57 h 115"/>
                <a:gd name="T8" fmla="*/ 0 60000 65536"/>
                <a:gd name="T9" fmla="*/ 0 60000 65536"/>
                <a:gd name="T10" fmla="*/ 0 60000 65536"/>
                <a:gd name="T11" fmla="*/ 0 60000 65536"/>
                <a:gd name="T12" fmla="*/ 0 w 293"/>
                <a:gd name="T13" fmla="*/ 0 h 115"/>
                <a:gd name="T14" fmla="*/ 293 w 293"/>
                <a:gd name="T15" fmla="*/ 115 h 115"/>
              </a:gdLst>
              <a:ahLst/>
              <a:cxnLst>
                <a:cxn ang="T8">
                  <a:pos x="T0" y="T1"/>
                </a:cxn>
                <a:cxn ang="T9">
                  <a:pos x="T2" y="T3"/>
                </a:cxn>
                <a:cxn ang="T10">
                  <a:pos x="T4" y="T5"/>
                </a:cxn>
                <a:cxn ang="T11">
                  <a:pos x="T6" y="T7"/>
                </a:cxn>
              </a:cxnLst>
              <a:rect l="T12" t="T13" r="T14" b="T15"/>
              <a:pathLst>
                <a:path w="293" h="115">
                  <a:moveTo>
                    <a:pt x="0" y="0"/>
                  </a:moveTo>
                  <a:lnTo>
                    <a:pt x="283" y="111"/>
                  </a:lnTo>
                  <a:lnTo>
                    <a:pt x="293" y="115"/>
                  </a:lnTo>
                </a:path>
              </a:pathLst>
            </a:custGeom>
            <a:noFill/>
            <a:ln w="12700">
              <a:solidFill>
                <a:srgbClr val="000000"/>
              </a:solidFill>
              <a:round/>
              <a:headEnd/>
              <a:tailEnd/>
            </a:ln>
          </p:spPr>
          <p:txBody>
            <a:bodyPr/>
            <a:lstStyle/>
            <a:p>
              <a:endParaRPr lang="en-US"/>
            </a:p>
          </p:txBody>
        </p:sp>
        <p:sp>
          <p:nvSpPr>
            <p:cNvPr id="39965" name="Freeform 27"/>
            <p:cNvSpPr>
              <a:spLocks/>
            </p:cNvSpPr>
            <p:nvPr/>
          </p:nvSpPr>
          <p:spPr bwMode="auto">
            <a:xfrm>
              <a:off x="2027" y="3456"/>
              <a:ext cx="202" cy="28"/>
            </a:xfrm>
            <a:custGeom>
              <a:avLst/>
              <a:gdLst>
                <a:gd name="T0" fmla="*/ 0 w 298"/>
                <a:gd name="T1" fmla="*/ 0 h 55"/>
                <a:gd name="T2" fmla="*/ 147 w 298"/>
                <a:gd name="T3" fmla="*/ 24 h 55"/>
                <a:gd name="T4" fmla="*/ 202 w 298"/>
                <a:gd name="T5" fmla="*/ 28 h 55"/>
                <a:gd name="T6" fmla="*/ 202 w 298"/>
                <a:gd name="T7" fmla="*/ 28 h 55"/>
                <a:gd name="T8" fmla="*/ 0 60000 65536"/>
                <a:gd name="T9" fmla="*/ 0 60000 65536"/>
                <a:gd name="T10" fmla="*/ 0 60000 65536"/>
                <a:gd name="T11" fmla="*/ 0 60000 65536"/>
                <a:gd name="T12" fmla="*/ 0 w 298"/>
                <a:gd name="T13" fmla="*/ 0 h 55"/>
                <a:gd name="T14" fmla="*/ 298 w 298"/>
                <a:gd name="T15" fmla="*/ 55 h 55"/>
              </a:gdLst>
              <a:ahLst/>
              <a:cxnLst>
                <a:cxn ang="T8">
                  <a:pos x="T0" y="T1"/>
                </a:cxn>
                <a:cxn ang="T9">
                  <a:pos x="T2" y="T3"/>
                </a:cxn>
                <a:cxn ang="T10">
                  <a:pos x="T4" y="T5"/>
                </a:cxn>
                <a:cxn ang="T11">
                  <a:pos x="T6" y="T7"/>
                </a:cxn>
              </a:cxnLst>
              <a:rect l="T12" t="T13" r="T14" b="T15"/>
              <a:pathLst>
                <a:path w="298" h="55">
                  <a:moveTo>
                    <a:pt x="0" y="0"/>
                  </a:moveTo>
                  <a:lnTo>
                    <a:pt x="217" y="47"/>
                  </a:lnTo>
                  <a:lnTo>
                    <a:pt x="298" y="55"/>
                  </a:lnTo>
                </a:path>
              </a:pathLst>
            </a:custGeom>
            <a:noFill/>
            <a:ln w="12700">
              <a:solidFill>
                <a:srgbClr val="000000"/>
              </a:solidFill>
              <a:round/>
              <a:headEnd/>
              <a:tailEnd/>
            </a:ln>
          </p:spPr>
          <p:txBody>
            <a:bodyPr/>
            <a:lstStyle/>
            <a:p>
              <a:endParaRPr lang="en-US"/>
            </a:p>
          </p:txBody>
        </p:sp>
        <p:sp>
          <p:nvSpPr>
            <p:cNvPr id="39966" name="Freeform 28"/>
            <p:cNvSpPr>
              <a:spLocks/>
            </p:cNvSpPr>
            <p:nvPr/>
          </p:nvSpPr>
          <p:spPr bwMode="auto">
            <a:xfrm>
              <a:off x="2281" y="3487"/>
              <a:ext cx="206" cy="5"/>
            </a:xfrm>
            <a:custGeom>
              <a:avLst/>
              <a:gdLst>
                <a:gd name="T0" fmla="*/ 0 w 303"/>
                <a:gd name="T1" fmla="*/ 0 h 12"/>
                <a:gd name="T2" fmla="*/ 103 w 303"/>
                <a:gd name="T3" fmla="*/ 5 h 12"/>
                <a:gd name="T4" fmla="*/ 206 w 303"/>
                <a:gd name="T5" fmla="*/ 0 h 12"/>
                <a:gd name="T6" fmla="*/ 206 w 303"/>
                <a:gd name="T7" fmla="*/ 0 h 12"/>
                <a:gd name="T8" fmla="*/ 0 60000 65536"/>
                <a:gd name="T9" fmla="*/ 0 60000 65536"/>
                <a:gd name="T10" fmla="*/ 0 60000 65536"/>
                <a:gd name="T11" fmla="*/ 0 60000 65536"/>
                <a:gd name="T12" fmla="*/ 0 w 303"/>
                <a:gd name="T13" fmla="*/ 0 h 12"/>
                <a:gd name="T14" fmla="*/ 303 w 303"/>
                <a:gd name="T15" fmla="*/ 12 h 12"/>
              </a:gdLst>
              <a:ahLst/>
              <a:cxnLst>
                <a:cxn ang="T8">
                  <a:pos x="T0" y="T1"/>
                </a:cxn>
                <a:cxn ang="T9">
                  <a:pos x="T2" y="T3"/>
                </a:cxn>
                <a:cxn ang="T10">
                  <a:pos x="T4" y="T5"/>
                </a:cxn>
                <a:cxn ang="T11">
                  <a:pos x="T6" y="T7"/>
                </a:cxn>
              </a:cxnLst>
              <a:rect l="T12" t="T13" r="T14" b="T15"/>
              <a:pathLst>
                <a:path w="303" h="12">
                  <a:moveTo>
                    <a:pt x="0" y="0"/>
                  </a:moveTo>
                  <a:lnTo>
                    <a:pt x="152" y="12"/>
                  </a:lnTo>
                  <a:lnTo>
                    <a:pt x="303" y="0"/>
                  </a:lnTo>
                </a:path>
              </a:pathLst>
            </a:custGeom>
            <a:noFill/>
            <a:ln w="12700">
              <a:solidFill>
                <a:srgbClr val="000000"/>
              </a:solidFill>
              <a:round/>
              <a:headEnd/>
              <a:tailEnd/>
            </a:ln>
          </p:spPr>
          <p:txBody>
            <a:bodyPr/>
            <a:lstStyle/>
            <a:p>
              <a:endParaRPr lang="en-US"/>
            </a:p>
          </p:txBody>
        </p:sp>
        <p:sp>
          <p:nvSpPr>
            <p:cNvPr id="39967" name="Freeform 29"/>
            <p:cNvSpPr>
              <a:spLocks/>
            </p:cNvSpPr>
            <p:nvPr/>
          </p:nvSpPr>
          <p:spPr bwMode="auto">
            <a:xfrm>
              <a:off x="2538" y="3456"/>
              <a:ext cx="200" cy="28"/>
            </a:xfrm>
            <a:custGeom>
              <a:avLst/>
              <a:gdLst>
                <a:gd name="T0" fmla="*/ 0 w 293"/>
                <a:gd name="T1" fmla="*/ 28 h 55"/>
                <a:gd name="T2" fmla="*/ 55 w 293"/>
                <a:gd name="T3" fmla="*/ 24 h 55"/>
                <a:gd name="T4" fmla="*/ 200 w 293"/>
                <a:gd name="T5" fmla="*/ 0 h 55"/>
                <a:gd name="T6" fmla="*/ 200 w 293"/>
                <a:gd name="T7" fmla="*/ 0 h 55"/>
                <a:gd name="T8" fmla="*/ 0 60000 65536"/>
                <a:gd name="T9" fmla="*/ 0 60000 65536"/>
                <a:gd name="T10" fmla="*/ 0 60000 65536"/>
                <a:gd name="T11" fmla="*/ 0 60000 65536"/>
                <a:gd name="T12" fmla="*/ 0 w 293"/>
                <a:gd name="T13" fmla="*/ 0 h 55"/>
                <a:gd name="T14" fmla="*/ 293 w 293"/>
                <a:gd name="T15" fmla="*/ 55 h 55"/>
              </a:gdLst>
              <a:ahLst/>
              <a:cxnLst>
                <a:cxn ang="T8">
                  <a:pos x="T0" y="T1"/>
                </a:cxn>
                <a:cxn ang="T9">
                  <a:pos x="T2" y="T3"/>
                </a:cxn>
                <a:cxn ang="T10">
                  <a:pos x="T4" y="T5"/>
                </a:cxn>
                <a:cxn ang="T11">
                  <a:pos x="T6" y="T7"/>
                </a:cxn>
              </a:cxnLst>
              <a:rect l="T12" t="T13" r="T14" b="T15"/>
              <a:pathLst>
                <a:path w="293" h="55">
                  <a:moveTo>
                    <a:pt x="0" y="55"/>
                  </a:moveTo>
                  <a:lnTo>
                    <a:pt x="81" y="47"/>
                  </a:lnTo>
                  <a:lnTo>
                    <a:pt x="293" y="0"/>
                  </a:lnTo>
                </a:path>
              </a:pathLst>
            </a:custGeom>
            <a:noFill/>
            <a:ln w="12700">
              <a:solidFill>
                <a:srgbClr val="000000"/>
              </a:solidFill>
              <a:round/>
              <a:headEnd/>
              <a:tailEnd/>
            </a:ln>
          </p:spPr>
          <p:txBody>
            <a:bodyPr/>
            <a:lstStyle/>
            <a:p>
              <a:endParaRPr lang="en-US"/>
            </a:p>
          </p:txBody>
        </p:sp>
        <p:sp>
          <p:nvSpPr>
            <p:cNvPr id="39968" name="Freeform 30"/>
            <p:cNvSpPr>
              <a:spLocks/>
            </p:cNvSpPr>
            <p:nvPr/>
          </p:nvSpPr>
          <p:spPr bwMode="auto">
            <a:xfrm>
              <a:off x="2789" y="3391"/>
              <a:ext cx="196" cy="57"/>
            </a:xfrm>
            <a:custGeom>
              <a:avLst/>
              <a:gdLst>
                <a:gd name="T0" fmla="*/ 0 w 288"/>
                <a:gd name="T1" fmla="*/ 57 h 115"/>
                <a:gd name="T2" fmla="*/ 7 w 288"/>
                <a:gd name="T3" fmla="*/ 55 h 115"/>
                <a:gd name="T4" fmla="*/ 196 w 288"/>
                <a:gd name="T5" fmla="*/ 0 h 115"/>
                <a:gd name="T6" fmla="*/ 196 w 288"/>
                <a:gd name="T7" fmla="*/ 0 h 115"/>
                <a:gd name="T8" fmla="*/ 0 60000 65536"/>
                <a:gd name="T9" fmla="*/ 0 60000 65536"/>
                <a:gd name="T10" fmla="*/ 0 60000 65536"/>
                <a:gd name="T11" fmla="*/ 0 60000 65536"/>
                <a:gd name="T12" fmla="*/ 0 w 288"/>
                <a:gd name="T13" fmla="*/ 0 h 115"/>
                <a:gd name="T14" fmla="*/ 288 w 288"/>
                <a:gd name="T15" fmla="*/ 115 h 115"/>
              </a:gdLst>
              <a:ahLst/>
              <a:cxnLst>
                <a:cxn ang="T8">
                  <a:pos x="T0" y="T1"/>
                </a:cxn>
                <a:cxn ang="T9">
                  <a:pos x="T2" y="T3"/>
                </a:cxn>
                <a:cxn ang="T10">
                  <a:pos x="T4" y="T5"/>
                </a:cxn>
                <a:cxn ang="T11">
                  <a:pos x="T6" y="T7"/>
                </a:cxn>
              </a:cxnLst>
              <a:rect l="T12" t="T13" r="T14" b="T15"/>
              <a:pathLst>
                <a:path w="288" h="115">
                  <a:moveTo>
                    <a:pt x="0" y="115"/>
                  </a:moveTo>
                  <a:lnTo>
                    <a:pt x="10" y="111"/>
                  </a:lnTo>
                  <a:lnTo>
                    <a:pt x="288" y="0"/>
                  </a:lnTo>
                </a:path>
              </a:pathLst>
            </a:custGeom>
            <a:noFill/>
            <a:ln w="12700">
              <a:solidFill>
                <a:srgbClr val="000000"/>
              </a:solidFill>
              <a:round/>
              <a:headEnd/>
              <a:tailEnd/>
            </a:ln>
          </p:spPr>
          <p:txBody>
            <a:bodyPr/>
            <a:lstStyle/>
            <a:p>
              <a:endParaRPr lang="en-US"/>
            </a:p>
          </p:txBody>
        </p:sp>
        <p:sp>
          <p:nvSpPr>
            <p:cNvPr id="39969" name="Freeform 31"/>
            <p:cNvSpPr>
              <a:spLocks/>
            </p:cNvSpPr>
            <p:nvPr/>
          </p:nvSpPr>
          <p:spPr bwMode="auto">
            <a:xfrm>
              <a:off x="3394" y="3350"/>
              <a:ext cx="110" cy="41"/>
            </a:xfrm>
            <a:custGeom>
              <a:avLst/>
              <a:gdLst>
                <a:gd name="T0" fmla="*/ 110 w 162"/>
                <a:gd name="T1" fmla="*/ 41 h 81"/>
                <a:gd name="T2" fmla="*/ 14 w 162"/>
                <a:gd name="T3" fmla="*/ 5 h 81"/>
                <a:gd name="T4" fmla="*/ 0 w 162"/>
                <a:gd name="T5" fmla="*/ 0 h 81"/>
                <a:gd name="T6" fmla="*/ 3 w 162"/>
                <a:gd name="T7" fmla="*/ 0 h 81"/>
                <a:gd name="T8" fmla="*/ 0 60000 65536"/>
                <a:gd name="T9" fmla="*/ 0 60000 65536"/>
                <a:gd name="T10" fmla="*/ 0 60000 65536"/>
                <a:gd name="T11" fmla="*/ 0 60000 65536"/>
                <a:gd name="T12" fmla="*/ 0 w 162"/>
                <a:gd name="T13" fmla="*/ 0 h 81"/>
                <a:gd name="T14" fmla="*/ 162 w 162"/>
                <a:gd name="T15" fmla="*/ 81 h 81"/>
              </a:gdLst>
              <a:ahLst/>
              <a:cxnLst>
                <a:cxn ang="T8">
                  <a:pos x="T0" y="T1"/>
                </a:cxn>
                <a:cxn ang="T9">
                  <a:pos x="T2" y="T3"/>
                </a:cxn>
                <a:cxn ang="T10">
                  <a:pos x="T4" y="T5"/>
                </a:cxn>
                <a:cxn ang="T11">
                  <a:pos x="T6" y="T7"/>
                </a:cxn>
              </a:cxnLst>
              <a:rect l="T12" t="T13" r="T14" b="T15"/>
              <a:pathLst>
                <a:path w="162" h="81">
                  <a:moveTo>
                    <a:pt x="162" y="81"/>
                  </a:moveTo>
                  <a:lnTo>
                    <a:pt x="20" y="9"/>
                  </a:lnTo>
                  <a:lnTo>
                    <a:pt x="0" y="0"/>
                  </a:lnTo>
                  <a:lnTo>
                    <a:pt x="5" y="0"/>
                  </a:lnTo>
                </a:path>
              </a:pathLst>
            </a:custGeom>
            <a:noFill/>
            <a:ln w="12700">
              <a:solidFill>
                <a:srgbClr val="000000"/>
              </a:solidFill>
              <a:round/>
              <a:headEnd/>
              <a:tailEnd/>
            </a:ln>
          </p:spPr>
          <p:txBody>
            <a:bodyPr/>
            <a:lstStyle/>
            <a:p>
              <a:endParaRPr lang="en-US"/>
            </a:p>
          </p:txBody>
        </p:sp>
        <p:sp>
          <p:nvSpPr>
            <p:cNvPr id="39970" name="Freeform 32"/>
            <p:cNvSpPr>
              <a:spLocks/>
            </p:cNvSpPr>
            <p:nvPr/>
          </p:nvSpPr>
          <p:spPr bwMode="auto">
            <a:xfrm>
              <a:off x="3143" y="3333"/>
              <a:ext cx="203" cy="9"/>
            </a:xfrm>
            <a:custGeom>
              <a:avLst/>
              <a:gdLst>
                <a:gd name="T0" fmla="*/ 203 w 298"/>
                <a:gd name="T1" fmla="*/ 9 h 17"/>
                <a:gd name="T2" fmla="*/ 158 w 298"/>
                <a:gd name="T3" fmla="*/ 0 h 17"/>
                <a:gd name="T4" fmla="*/ 45 w 298"/>
                <a:gd name="T5" fmla="*/ 0 h 17"/>
                <a:gd name="T6" fmla="*/ 0 w 298"/>
                <a:gd name="T7" fmla="*/ 9 h 17"/>
                <a:gd name="T8" fmla="*/ 0 w 298"/>
                <a:gd name="T9" fmla="*/ 9 h 17"/>
                <a:gd name="T10" fmla="*/ 0 60000 65536"/>
                <a:gd name="T11" fmla="*/ 0 60000 65536"/>
                <a:gd name="T12" fmla="*/ 0 60000 65536"/>
                <a:gd name="T13" fmla="*/ 0 60000 65536"/>
                <a:gd name="T14" fmla="*/ 0 60000 65536"/>
                <a:gd name="T15" fmla="*/ 0 w 298"/>
                <a:gd name="T16" fmla="*/ 0 h 17"/>
                <a:gd name="T17" fmla="*/ 298 w 298"/>
                <a:gd name="T18" fmla="*/ 17 h 17"/>
              </a:gdLst>
              <a:ahLst/>
              <a:cxnLst>
                <a:cxn ang="T10">
                  <a:pos x="T0" y="T1"/>
                </a:cxn>
                <a:cxn ang="T11">
                  <a:pos x="T2" y="T3"/>
                </a:cxn>
                <a:cxn ang="T12">
                  <a:pos x="T4" y="T5"/>
                </a:cxn>
                <a:cxn ang="T13">
                  <a:pos x="T6" y="T7"/>
                </a:cxn>
                <a:cxn ang="T14">
                  <a:pos x="T8" y="T9"/>
                </a:cxn>
              </a:cxnLst>
              <a:rect l="T15" t="T16" r="T17" b="T18"/>
              <a:pathLst>
                <a:path w="298" h="17">
                  <a:moveTo>
                    <a:pt x="298" y="17"/>
                  </a:moveTo>
                  <a:lnTo>
                    <a:pt x="232" y="0"/>
                  </a:lnTo>
                  <a:lnTo>
                    <a:pt x="66" y="0"/>
                  </a:lnTo>
                  <a:lnTo>
                    <a:pt x="0" y="17"/>
                  </a:lnTo>
                </a:path>
              </a:pathLst>
            </a:custGeom>
            <a:noFill/>
            <a:ln w="12700">
              <a:solidFill>
                <a:srgbClr val="000000"/>
              </a:solidFill>
              <a:round/>
              <a:headEnd/>
              <a:tailEnd/>
            </a:ln>
          </p:spPr>
          <p:txBody>
            <a:bodyPr/>
            <a:lstStyle/>
            <a:p>
              <a:endParaRPr lang="en-US"/>
            </a:p>
          </p:txBody>
        </p:sp>
        <p:sp>
          <p:nvSpPr>
            <p:cNvPr id="39971" name="Freeform 33"/>
            <p:cNvSpPr>
              <a:spLocks/>
            </p:cNvSpPr>
            <p:nvPr/>
          </p:nvSpPr>
          <p:spPr bwMode="auto">
            <a:xfrm>
              <a:off x="2985" y="3350"/>
              <a:ext cx="110" cy="41"/>
            </a:xfrm>
            <a:custGeom>
              <a:avLst/>
              <a:gdLst>
                <a:gd name="T0" fmla="*/ 110 w 162"/>
                <a:gd name="T1" fmla="*/ 0 h 81"/>
                <a:gd name="T2" fmla="*/ 96 w 162"/>
                <a:gd name="T3" fmla="*/ 5 h 81"/>
                <a:gd name="T4" fmla="*/ 0 w 162"/>
                <a:gd name="T5" fmla="*/ 41 h 81"/>
                <a:gd name="T6" fmla="*/ 0 w 162"/>
                <a:gd name="T7" fmla="*/ 41 h 81"/>
                <a:gd name="T8" fmla="*/ 0 60000 65536"/>
                <a:gd name="T9" fmla="*/ 0 60000 65536"/>
                <a:gd name="T10" fmla="*/ 0 60000 65536"/>
                <a:gd name="T11" fmla="*/ 0 60000 65536"/>
                <a:gd name="T12" fmla="*/ 0 w 162"/>
                <a:gd name="T13" fmla="*/ 0 h 81"/>
                <a:gd name="T14" fmla="*/ 162 w 162"/>
                <a:gd name="T15" fmla="*/ 81 h 81"/>
              </a:gdLst>
              <a:ahLst/>
              <a:cxnLst>
                <a:cxn ang="T8">
                  <a:pos x="T0" y="T1"/>
                </a:cxn>
                <a:cxn ang="T9">
                  <a:pos x="T2" y="T3"/>
                </a:cxn>
                <a:cxn ang="T10">
                  <a:pos x="T4" y="T5"/>
                </a:cxn>
                <a:cxn ang="T11">
                  <a:pos x="T6" y="T7"/>
                </a:cxn>
              </a:cxnLst>
              <a:rect l="T12" t="T13" r="T14" b="T15"/>
              <a:pathLst>
                <a:path w="162" h="81">
                  <a:moveTo>
                    <a:pt x="162" y="0"/>
                  </a:moveTo>
                  <a:lnTo>
                    <a:pt x="142" y="9"/>
                  </a:lnTo>
                  <a:lnTo>
                    <a:pt x="0" y="81"/>
                  </a:lnTo>
                </a:path>
              </a:pathLst>
            </a:custGeom>
            <a:noFill/>
            <a:ln w="12700">
              <a:solidFill>
                <a:srgbClr val="000000"/>
              </a:solidFill>
              <a:round/>
              <a:headEnd/>
              <a:tailEnd/>
            </a:ln>
          </p:spPr>
          <p:txBody>
            <a:bodyPr/>
            <a:lstStyle/>
            <a:p>
              <a:endParaRPr lang="en-US"/>
            </a:p>
          </p:txBody>
        </p:sp>
        <p:sp>
          <p:nvSpPr>
            <p:cNvPr id="39972" name="Freeform 34"/>
            <p:cNvSpPr>
              <a:spLocks/>
            </p:cNvSpPr>
            <p:nvPr/>
          </p:nvSpPr>
          <p:spPr bwMode="auto">
            <a:xfrm>
              <a:off x="2642" y="3178"/>
              <a:ext cx="0" cy="213"/>
            </a:xfrm>
            <a:custGeom>
              <a:avLst/>
              <a:gdLst>
                <a:gd name="T0" fmla="*/ 0 h 425"/>
                <a:gd name="T1" fmla="*/ 213 h 425"/>
                <a:gd name="T2" fmla="*/ 213 h 425"/>
                <a:gd name="T3" fmla="*/ 0 60000 65536"/>
                <a:gd name="T4" fmla="*/ 0 60000 65536"/>
                <a:gd name="T5" fmla="*/ 0 60000 65536"/>
                <a:gd name="T6" fmla="*/ 0 h 425"/>
                <a:gd name="T7" fmla="*/ 425 h 425"/>
              </a:gdLst>
              <a:ahLst/>
              <a:cxnLst>
                <a:cxn ang="T3">
                  <a:pos x="0" y="T0"/>
                </a:cxn>
                <a:cxn ang="T4">
                  <a:pos x="0" y="T1"/>
                </a:cxn>
                <a:cxn ang="T5">
                  <a:pos x="0" y="T2"/>
                </a:cxn>
              </a:cxnLst>
              <a:rect l="0" t="T6" r="0" b="T7"/>
              <a:pathLst>
                <a:path h="425">
                  <a:moveTo>
                    <a:pt x="0" y="0"/>
                  </a:moveTo>
                  <a:lnTo>
                    <a:pt x="0" y="425"/>
                  </a:lnTo>
                </a:path>
              </a:pathLst>
            </a:custGeom>
            <a:noFill/>
            <a:ln w="19050">
              <a:solidFill>
                <a:srgbClr val="000000"/>
              </a:solidFill>
              <a:round/>
              <a:headEnd/>
              <a:tailEnd/>
            </a:ln>
          </p:spPr>
          <p:txBody>
            <a:bodyPr/>
            <a:lstStyle/>
            <a:p>
              <a:endParaRPr lang="en-US"/>
            </a:p>
          </p:txBody>
        </p:sp>
        <p:sp>
          <p:nvSpPr>
            <p:cNvPr id="39973" name="Freeform 35"/>
            <p:cNvSpPr>
              <a:spLocks/>
            </p:cNvSpPr>
            <p:nvPr/>
          </p:nvSpPr>
          <p:spPr bwMode="auto">
            <a:xfrm>
              <a:off x="2384" y="3071"/>
              <a:ext cx="1" cy="320"/>
            </a:xfrm>
            <a:custGeom>
              <a:avLst/>
              <a:gdLst>
                <a:gd name="T0" fmla="*/ 0 w 1"/>
                <a:gd name="T1" fmla="*/ 320 h 638"/>
                <a:gd name="T2" fmla="*/ 0 w 1"/>
                <a:gd name="T3" fmla="*/ 0 h 638"/>
                <a:gd name="T4" fmla="*/ 0 w 1"/>
                <a:gd name="T5" fmla="*/ 0 h 638"/>
                <a:gd name="T6" fmla="*/ 0 60000 65536"/>
                <a:gd name="T7" fmla="*/ 0 60000 65536"/>
                <a:gd name="T8" fmla="*/ 0 60000 65536"/>
                <a:gd name="T9" fmla="*/ 0 w 1"/>
                <a:gd name="T10" fmla="*/ 0 h 638"/>
                <a:gd name="T11" fmla="*/ 1 w 1"/>
                <a:gd name="T12" fmla="*/ 638 h 638"/>
              </a:gdLst>
              <a:ahLst/>
              <a:cxnLst>
                <a:cxn ang="T6">
                  <a:pos x="T0" y="T1"/>
                </a:cxn>
                <a:cxn ang="T7">
                  <a:pos x="T2" y="T3"/>
                </a:cxn>
                <a:cxn ang="T8">
                  <a:pos x="T4" y="T5"/>
                </a:cxn>
              </a:cxnLst>
              <a:rect l="T9" t="T10" r="T11" b="T12"/>
              <a:pathLst>
                <a:path w="1" h="638">
                  <a:moveTo>
                    <a:pt x="0" y="638"/>
                  </a:moveTo>
                  <a:lnTo>
                    <a:pt x="0" y="0"/>
                  </a:lnTo>
                </a:path>
              </a:pathLst>
            </a:custGeom>
            <a:noFill/>
            <a:ln w="19050">
              <a:solidFill>
                <a:srgbClr val="000000"/>
              </a:solidFill>
              <a:round/>
              <a:headEnd/>
              <a:tailEnd/>
            </a:ln>
          </p:spPr>
          <p:txBody>
            <a:bodyPr/>
            <a:lstStyle/>
            <a:p>
              <a:endParaRPr lang="en-US"/>
            </a:p>
          </p:txBody>
        </p:sp>
        <p:sp>
          <p:nvSpPr>
            <p:cNvPr id="39974" name="Freeform 36"/>
            <p:cNvSpPr>
              <a:spLocks/>
            </p:cNvSpPr>
            <p:nvPr/>
          </p:nvSpPr>
          <p:spPr bwMode="auto">
            <a:xfrm>
              <a:off x="2384" y="3071"/>
              <a:ext cx="258" cy="107"/>
            </a:xfrm>
            <a:custGeom>
              <a:avLst/>
              <a:gdLst>
                <a:gd name="T0" fmla="*/ 0 w 379"/>
                <a:gd name="T1" fmla="*/ 0 h 213"/>
                <a:gd name="T2" fmla="*/ 258 w 379"/>
                <a:gd name="T3" fmla="*/ 107 h 213"/>
                <a:gd name="T4" fmla="*/ 258 w 379"/>
                <a:gd name="T5" fmla="*/ 107 h 213"/>
                <a:gd name="T6" fmla="*/ 0 60000 65536"/>
                <a:gd name="T7" fmla="*/ 0 60000 65536"/>
                <a:gd name="T8" fmla="*/ 0 60000 65536"/>
                <a:gd name="T9" fmla="*/ 0 w 379"/>
                <a:gd name="T10" fmla="*/ 0 h 213"/>
                <a:gd name="T11" fmla="*/ 379 w 379"/>
                <a:gd name="T12" fmla="*/ 213 h 213"/>
              </a:gdLst>
              <a:ahLst/>
              <a:cxnLst>
                <a:cxn ang="T6">
                  <a:pos x="T0" y="T1"/>
                </a:cxn>
                <a:cxn ang="T7">
                  <a:pos x="T2" y="T3"/>
                </a:cxn>
                <a:cxn ang="T8">
                  <a:pos x="T4" y="T5"/>
                </a:cxn>
              </a:cxnLst>
              <a:rect l="T9" t="T10" r="T11" b="T12"/>
              <a:pathLst>
                <a:path w="379" h="213">
                  <a:moveTo>
                    <a:pt x="0" y="0"/>
                  </a:moveTo>
                  <a:lnTo>
                    <a:pt x="379" y="213"/>
                  </a:lnTo>
                </a:path>
              </a:pathLst>
            </a:custGeom>
            <a:noFill/>
            <a:ln w="19050">
              <a:solidFill>
                <a:srgbClr val="000000"/>
              </a:solidFill>
              <a:round/>
              <a:headEnd/>
              <a:tailEnd/>
            </a:ln>
          </p:spPr>
          <p:txBody>
            <a:bodyPr/>
            <a:lstStyle/>
            <a:p>
              <a:endParaRPr lang="en-US"/>
            </a:p>
          </p:txBody>
        </p:sp>
        <p:sp>
          <p:nvSpPr>
            <p:cNvPr id="39975" name="Freeform 37"/>
            <p:cNvSpPr>
              <a:spLocks/>
            </p:cNvSpPr>
            <p:nvPr/>
          </p:nvSpPr>
          <p:spPr bwMode="auto">
            <a:xfrm>
              <a:off x="2384" y="3124"/>
              <a:ext cx="154" cy="114"/>
            </a:xfrm>
            <a:custGeom>
              <a:avLst/>
              <a:gdLst>
                <a:gd name="T0" fmla="*/ 0 w 227"/>
                <a:gd name="T1" fmla="*/ 107 h 226"/>
                <a:gd name="T2" fmla="*/ 41 w 227"/>
                <a:gd name="T3" fmla="*/ 114 h 226"/>
                <a:gd name="T4" fmla="*/ 82 w 227"/>
                <a:gd name="T5" fmla="*/ 109 h 226"/>
                <a:gd name="T6" fmla="*/ 120 w 227"/>
                <a:gd name="T7" fmla="*/ 97 h 226"/>
                <a:gd name="T8" fmla="*/ 144 w 227"/>
                <a:gd name="T9" fmla="*/ 75 h 226"/>
                <a:gd name="T10" fmla="*/ 154 w 227"/>
                <a:gd name="T11" fmla="*/ 49 h 226"/>
                <a:gd name="T12" fmla="*/ 151 w 227"/>
                <a:gd name="T13" fmla="*/ 24 h 226"/>
                <a:gd name="T14" fmla="*/ 127 w 227"/>
                <a:gd name="T15" fmla="*/ 0 h 226"/>
                <a:gd name="T16" fmla="*/ 127 w 227"/>
                <a:gd name="T17" fmla="*/ 0 h 2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7"/>
                <a:gd name="T28" fmla="*/ 0 h 226"/>
                <a:gd name="T29" fmla="*/ 227 w 227"/>
                <a:gd name="T30" fmla="*/ 226 h 2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7" h="226">
                  <a:moveTo>
                    <a:pt x="0" y="213"/>
                  </a:moveTo>
                  <a:lnTo>
                    <a:pt x="60" y="226"/>
                  </a:lnTo>
                  <a:lnTo>
                    <a:pt x="121" y="217"/>
                  </a:lnTo>
                  <a:lnTo>
                    <a:pt x="177" y="192"/>
                  </a:lnTo>
                  <a:lnTo>
                    <a:pt x="212" y="149"/>
                  </a:lnTo>
                  <a:lnTo>
                    <a:pt x="227" y="98"/>
                  </a:lnTo>
                  <a:lnTo>
                    <a:pt x="222" y="47"/>
                  </a:lnTo>
                  <a:lnTo>
                    <a:pt x="187" y="0"/>
                  </a:lnTo>
                </a:path>
              </a:pathLst>
            </a:custGeom>
            <a:noFill/>
            <a:ln w="19050">
              <a:solidFill>
                <a:srgbClr val="000000"/>
              </a:solidFill>
              <a:round/>
              <a:headEnd/>
              <a:tailEnd/>
            </a:ln>
          </p:spPr>
          <p:txBody>
            <a:bodyPr/>
            <a:lstStyle/>
            <a:p>
              <a:endParaRPr lang="en-US"/>
            </a:p>
          </p:txBody>
        </p:sp>
        <p:sp>
          <p:nvSpPr>
            <p:cNvPr id="39976" name="Freeform 38"/>
            <p:cNvSpPr>
              <a:spLocks/>
            </p:cNvSpPr>
            <p:nvPr/>
          </p:nvSpPr>
          <p:spPr bwMode="auto">
            <a:xfrm>
              <a:off x="1264" y="2697"/>
              <a:ext cx="340" cy="1"/>
            </a:xfrm>
            <a:custGeom>
              <a:avLst/>
              <a:gdLst>
                <a:gd name="T0" fmla="*/ 0 w 500"/>
                <a:gd name="T1" fmla="*/ 0 h 1"/>
                <a:gd name="T2" fmla="*/ 340 w 500"/>
                <a:gd name="T3" fmla="*/ 0 h 1"/>
                <a:gd name="T4" fmla="*/ 340 w 500"/>
                <a:gd name="T5" fmla="*/ 0 h 1"/>
                <a:gd name="T6" fmla="*/ 0 60000 65536"/>
                <a:gd name="T7" fmla="*/ 0 60000 65536"/>
                <a:gd name="T8" fmla="*/ 0 60000 65536"/>
                <a:gd name="T9" fmla="*/ 0 w 500"/>
                <a:gd name="T10" fmla="*/ 0 h 1"/>
                <a:gd name="T11" fmla="*/ 500 w 500"/>
                <a:gd name="T12" fmla="*/ 1 h 1"/>
              </a:gdLst>
              <a:ahLst/>
              <a:cxnLst>
                <a:cxn ang="T6">
                  <a:pos x="T0" y="T1"/>
                </a:cxn>
                <a:cxn ang="T7">
                  <a:pos x="T2" y="T3"/>
                </a:cxn>
                <a:cxn ang="T8">
                  <a:pos x="T4" y="T5"/>
                </a:cxn>
              </a:cxnLst>
              <a:rect l="T9" t="T10" r="T11" b="T12"/>
              <a:pathLst>
                <a:path w="500" h="1">
                  <a:moveTo>
                    <a:pt x="0" y="0"/>
                  </a:moveTo>
                  <a:lnTo>
                    <a:pt x="500" y="0"/>
                  </a:lnTo>
                </a:path>
              </a:pathLst>
            </a:custGeom>
            <a:noFill/>
            <a:ln w="12700">
              <a:solidFill>
                <a:srgbClr val="000000"/>
              </a:solidFill>
              <a:round/>
              <a:headEnd/>
              <a:tailEnd/>
            </a:ln>
          </p:spPr>
          <p:txBody>
            <a:bodyPr/>
            <a:lstStyle/>
            <a:p>
              <a:endParaRPr lang="en-US"/>
            </a:p>
          </p:txBody>
        </p:sp>
        <p:sp>
          <p:nvSpPr>
            <p:cNvPr id="39977" name="Freeform 39"/>
            <p:cNvSpPr>
              <a:spLocks/>
            </p:cNvSpPr>
            <p:nvPr/>
          </p:nvSpPr>
          <p:spPr bwMode="auto">
            <a:xfrm>
              <a:off x="1711" y="2697"/>
              <a:ext cx="109" cy="1"/>
            </a:xfrm>
            <a:custGeom>
              <a:avLst/>
              <a:gdLst>
                <a:gd name="T0" fmla="*/ 0 w 162"/>
                <a:gd name="T1" fmla="*/ 0 h 1"/>
                <a:gd name="T2" fmla="*/ 109 w 162"/>
                <a:gd name="T3" fmla="*/ 0 h 1"/>
                <a:gd name="T4" fmla="*/ 109 w 162"/>
                <a:gd name="T5" fmla="*/ 0 h 1"/>
                <a:gd name="T6" fmla="*/ 0 60000 65536"/>
                <a:gd name="T7" fmla="*/ 0 60000 65536"/>
                <a:gd name="T8" fmla="*/ 0 60000 65536"/>
                <a:gd name="T9" fmla="*/ 0 w 162"/>
                <a:gd name="T10" fmla="*/ 0 h 1"/>
                <a:gd name="T11" fmla="*/ 162 w 162"/>
                <a:gd name="T12" fmla="*/ 1 h 1"/>
              </a:gdLst>
              <a:ahLst/>
              <a:cxnLst>
                <a:cxn ang="T6">
                  <a:pos x="T0" y="T1"/>
                </a:cxn>
                <a:cxn ang="T7">
                  <a:pos x="T2" y="T3"/>
                </a:cxn>
                <a:cxn ang="T8">
                  <a:pos x="T4" y="T5"/>
                </a:cxn>
              </a:cxnLst>
              <a:rect l="T9" t="T10" r="T11" b="T12"/>
              <a:pathLst>
                <a:path w="162" h="1">
                  <a:moveTo>
                    <a:pt x="0" y="0"/>
                  </a:moveTo>
                  <a:lnTo>
                    <a:pt x="162" y="0"/>
                  </a:lnTo>
                </a:path>
              </a:pathLst>
            </a:custGeom>
            <a:noFill/>
            <a:ln w="19050">
              <a:solidFill>
                <a:srgbClr val="000000"/>
              </a:solidFill>
              <a:round/>
              <a:headEnd/>
              <a:tailEnd/>
            </a:ln>
          </p:spPr>
          <p:txBody>
            <a:bodyPr/>
            <a:lstStyle/>
            <a:p>
              <a:endParaRPr lang="en-US"/>
            </a:p>
          </p:txBody>
        </p:sp>
        <p:sp>
          <p:nvSpPr>
            <p:cNvPr id="39978" name="Freeform 40"/>
            <p:cNvSpPr>
              <a:spLocks/>
            </p:cNvSpPr>
            <p:nvPr/>
          </p:nvSpPr>
          <p:spPr bwMode="auto">
            <a:xfrm>
              <a:off x="1930" y="2697"/>
              <a:ext cx="546" cy="1"/>
            </a:xfrm>
            <a:custGeom>
              <a:avLst/>
              <a:gdLst>
                <a:gd name="T0" fmla="*/ 0 w 804"/>
                <a:gd name="T1" fmla="*/ 0 h 1"/>
                <a:gd name="T2" fmla="*/ 546 w 804"/>
                <a:gd name="T3" fmla="*/ 0 h 1"/>
                <a:gd name="T4" fmla="*/ 546 w 804"/>
                <a:gd name="T5" fmla="*/ 0 h 1"/>
                <a:gd name="T6" fmla="*/ 0 60000 65536"/>
                <a:gd name="T7" fmla="*/ 0 60000 65536"/>
                <a:gd name="T8" fmla="*/ 0 60000 65536"/>
                <a:gd name="T9" fmla="*/ 0 w 804"/>
                <a:gd name="T10" fmla="*/ 0 h 1"/>
                <a:gd name="T11" fmla="*/ 804 w 804"/>
                <a:gd name="T12" fmla="*/ 1 h 1"/>
              </a:gdLst>
              <a:ahLst/>
              <a:cxnLst>
                <a:cxn ang="T6">
                  <a:pos x="T0" y="T1"/>
                </a:cxn>
                <a:cxn ang="T7">
                  <a:pos x="T2" y="T3"/>
                </a:cxn>
                <a:cxn ang="T8">
                  <a:pos x="T4" y="T5"/>
                </a:cxn>
              </a:cxnLst>
              <a:rect l="T9" t="T10" r="T11" b="T12"/>
              <a:pathLst>
                <a:path w="804" h="1">
                  <a:moveTo>
                    <a:pt x="0" y="0"/>
                  </a:moveTo>
                  <a:lnTo>
                    <a:pt x="804" y="0"/>
                  </a:lnTo>
                </a:path>
              </a:pathLst>
            </a:custGeom>
            <a:noFill/>
            <a:ln w="12700">
              <a:solidFill>
                <a:srgbClr val="000000"/>
              </a:solidFill>
              <a:round/>
              <a:headEnd/>
              <a:tailEnd/>
            </a:ln>
          </p:spPr>
          <p:txBody>
            <a:bodyPr/>
            <a:lstStyle/>
            <a:p>
              <a:endParaRPr lang="en-US"/>
            </a:p>
          </p:txBody>
        </p:sp>
        <p:sp>
          <p:nvSpPr>
            <p:cNvPr id="39979" name="Freeform 41"/>
            <p:cNvSpPr>
              <a:spLocks/>
            </p:cNvSpPr>
            <p:nvPr/>
          </p:nvSpPr>
          <p:spPr bwMode="auto">
            <a:xfrm>
              <a:off x="2587" y="2697"/>
              <a:ext cx="110" cy="1"/>
            </a:xfrm>
            <a:custGeom>
              <a:avLst/>
              <a:gdLst>
                <a:gd name="T0" fmla="*/ 0 w 162"/>
                <a:gd name="T1" fmla="*/ 0 h 1"/>
                <a:gd name="T2" fmla="*/ 110 w 162"/>
                <a:gd name="T3" fmla="*/ 0 h 1"/>
                <a:gd name="T4" fmla="*/ 110 w 162"/>
                <a:gd name="T5" fmla="*/ 0 h 1"/>
                <a:gd name="T6" fmla="*/ 0 60000 65536"/>
                <a:gd name="T7" fmla="*/ 0 60000 65536"/>
                <a:gd name="T8" fmla="*/ 0 60000 65536"/>
                <a:gd name="T9" fmla="*/ 0 w 162"/>
                <a:gd name="T10" fmla="*/ 0 h 1"/>
                <a:gd name="T11" fmla="*/ 162 w 162"/>
                <a:gd name="T12" fmla="*/ 1 h 1"/>
              </a:gdLst>
              <a:ahLst/>
              <a:cxnLst>
                <a:cxn ang="T6">
                  <a:pos x="T0" y="T1"/>
                </a:cxn>
                <a:cxn ang="T7">
                  <a:pos x="T2" y="T3"/>
                </a:cxn>
                <a:cxn ang="T8">
                  <a:pos x="T4" y="T5"/>
                </a:cxn>
              </a:cxnLst>
              <a:rect l="T9" t="T10" r="T11" b="T12"/>
              <a:pathLst>
                <a:path w="162" h="1">
                  <a:moveTo>
                    <a:pt x="0" y="0"/>
                  </a:moveTo>
                  <a:lnTo>
                    <a:pt x="162" y="0"/>
                  </a:lnTo>
                </a:path>
              </a:pathLst>
            </a:custGeom>
            <a:noFill/>
            <a:ln w="12700">
              <a:solidFill>
                <a:srgbClr val="000000"/>
              </a:solidFill>
              <a:round/>
              <a:headEnd/>
              <a:tailEnd/>
            </a:ln>
          </p:spPr>
          <p:txBody>
            <a:bodyPr/>
            <a:lstStyle/>
            <a:p>
              <a:endParaRPr lang="en-US"/>
            </a:p>
          </p:txBody>
        </p:sp>
        <p:sp>
          <p:nvSpPr>
            <p:cNvPr id="39980" name="Freeform 42"/>
            <p:cNvSpPr>
              <a:spLocks/>
            </p:cNvSpPr>
            <p:nvPr/>
          </p:nvSpPr>
          <p:spPr bwMode="auto">
            <a:xfrm>
              <a:off x="2806" y="2697"/>
              <a:ext cx="546" cy="1"/>
            </a:xfrm>
            <a:custGeom>
              <a:avLst/>
              <a:gdLst>
                <a:gd name="T0" fmla="*/ 0 w 804"/>
                <a:gd name="T1" fmla="*/ 0 h 1"/>
                <a:gd name="T2" fmla="*/ 546 w 804"/>
                <a:gd name="T3" fmla="*/ 0 h 1"/>
                <a:gd name="T4" fmla="*/ 546 w 804"/>
                <a:gd name="T5" fmla="*/ 0 h 1"/>
                <a:gd name="T6" fmla="*/ 0 60000 65536"/>
                <a:gd name="T7" fmla="*/ 0 60000 65536"/>
                <a:gd name="T8" fmla="*/ 0 60000 65536"/>
                <a:gd name="T9" fmla="*/ 0 w 804"/>
                <a:gd name="T10" fmla="*/ 0 h 1"/>
                <a:gd name="T11" fmla="*/ 804 w 804"/>
                <a:gd name="T12" fmla="*/ 1 h 1"/>
              </a:gdLst>
              <a:ahLst/>
              <a:cxnLst>
                <a:cxn ang="T6">
                  <a:pos x="T0" y="T1"/>
                </a:cxn>
                <a:cxn ang="T7">
                  <a:pos x="T2" y="T3"/>
                </a:cxn>
                <a:cxn ang="T8">
                  <a:pos x="T4" y="T5"/>
                </a:cxn>
              </a:cxnLst>
              <a:rect l="T9" t="T10" r="T11" b="T12"/>
              <a:pathLst>
                <a:path w="804" h="1">
                  <a:moveTo>
                    <a:pt x="0" y="0"/>
                  </a:moveTo>
                  <a:lnTo>
                    <a:pt x="804" y="0"/>
                  </a:lnTo>
                </a:path>
              </a:pathLst>
            </a:custGeom>
            <a:noFill/>
            <a:ln w="12700">
              <a:solidFill>
                <a:srgbClr val="000000"/>
              </a:solidFill>
              <a:round/>
              <a:headEnd/>
              <a:tailEnd/>
            </a:ln>
          </p:spPr>
          <p:txBody>
            <a:bodyPr/>
            <a:lstStyle/>
            <a:p>
              <a:endParaRPr lang="en-US"/>
            </a:p>
          </p:txBody>
        </p:sp>
        <p:sp>
          <p:nvSpPr>
            <p:cNvPr id="39981" name="Freeform 43"/>
            <p:cNvSpPr>
              <a:spLocks/>
            </p:cNvSpPr>
            <p:nvPr/>
          </p:nvSpPr>
          <p:spPr bwMode="auto">
            <a:xfrm>
              <a:off x="3463" y="2697"/>
              <a:ext cx="110" cy="1"/>
            </a:xfrm>
            <a:custGeom>
              <a:avLst/>
              <a:gdLst>
                <a:gd name="T0" fmla="*/ 0 w 162"/>
                <a:gd name="T1" fmla="*/ 0 h 1"/>
                <a:gd name="T2" fmla="*/ 110 w 162"/>
                <a:gd name="T3" fmla="*/ 0 h 1"/>
                <a:gd name="T4" fmla="*/ 110 w 162"/>
                <a:gd name="T5" fmla="*/ 0 h 1"/>
                <a:gd name="T6" fmla="*/ 0 60000 65536"/>
                <a:gd name="T7" fmla="*/ 0 60000 65536"/>
                <a:gd name="T8" fmla="*/ 0 60000 65536"/>
                <a:gd name="T9" fmla="*/ 0 w 162"/>
                <a:gd name="T10" fmla="*/ 0 h 1"/>
                <a:gd name="T11" fmla="*/ 162 w 162"/>
                <a:gd name="T12" fmla="*/ 1 h 1"/>
              </a:gdLst>
              <a:ahLst/>
              <a:cxnLst>
                <a:cxn ang="T6">
                  <a:pos x="T0" y="T1"/>
                </a:cxn>
                <a:cxn ang="T7">
                  <a:pos x="T2" y="T3"/>
                </a:cxn>
                <a:cxn ang="T8">
                  <a:pos x="T4" y="T5"/>
                </a:cxn>
              </a:cxnLst>
              <a:rect l="T9" t="T10" r="T11" b="T12"/>
              <a:pathLst>
                <a:path w="162" h="1">
                  <a:moveTo>
                    <a:pt x="0" y="0"/>
                  </a:moveTo>
                  <a:lnTo>
                    <a:pt x="162" y="0"/>
                  </a:lnTo>
                </a:path>
              </a:pathLst>
            </a:custGeom>
            <a:noFill/>
            <a:ln w="12700">
              <a:solidFill>
                <a:srgbClr val="000000"/>
              </a:solidFill>
              <a:round/>
              <a:headEnd/>
              <a:tailEnd/>
            </a:ln>
          </p:spPr>
          <p:txBody>
            <a:bodyPr/>
            <a:lstStyle/>
            <a:p>
              <a:endParaRPr lang="en-US"/>
            </a:p>
          </p:txBody>
        </p:sp>
        <p:sp>
          <p:nvSpPr>
            <p:cNvPr id="39982" name="Freeform 44"/>
            <p:cNvSpPr>
              <a:spLocks/>
            </p:cNvSpPr>
            <p:nvPr/>
          </p:nvSpPr>
          <p:spPr bwMode="auto">
            <a:xfrm>
              <a:off x="3679" y="2697"/>
              <a:ext cx="340" cy="1"/>
            </a:xfrm>
            <a:custGeom>
              <a:avLst/>
              <a:gdLst>
                <a:gd name="T0" fmla="*/ 0 w 501"/>
                <a:gd name="T1" fmla="*/ 0 h 1"/>
                <a:gd name="T2" fmla="*/ 340 w 501"/>
                <a:gd name="T3" fmla="*/ 0 h 1"/>
                <a:gd name="T4" fmla="*/ 340 w 501"/>
                <a:gd name="T5" fmla="*/ 0 h 1"/>
                <a:gd name="T6" fmla="*/ 0 60000 65536"/>
                <a:gd name="T7" fmla="*/ 0 60000 65536"/>
                <a:gd name="T8" fmla="*/ 0 60000 65536"/>
                <a:gd name="T9" fmla="*/ 0 w 501"/>
                <a:gd name="T10" fmla="*/ 0 h 1"/>
                <a:gd name="T11" fmla="*/ 501 w 501"/>
                <a:gd name="T12" fmla="*/ 1 h 1"/>
              </a:gdLst>
              <a:ahLst/>
              <a:cxnLst>
                <a:cxn ang="T6">
                  <a:pos x="T0" y="T1"/>
                </a:cxn>
                <a:cxn ang="T7">
                  <a:pos x="T2" y="T3"/>
                </a:cxn>
                <a:cxn ang="T8">
                  <a:pos x="T4" y="T5"/>
                </a:cxn>
              </a:cxnLst>
              <a:rect l="T9" t="T10" r="T11" b="T12"/>
              <a:pathLst>
                <a:path w="501" h="1">
                  <a:moveTo>
                    <a:pt x="0" y="0"/>
                  </a:moveTo>
                  <a:lnTo>
                    <a:pt x="501" y="0"/>
                  </a:lnTo>
                </a:path>
              </a:pathLst>
            </a:custGeom>
            <a:noFill/>
            <a:ln w="12700">
              <a:solidFill>
                <a:srgbClr val="000000"/>
              </a:solidFill>
              <a:round/>
              <a:headEnd/>
              <a:tailEnd/>
            </a:ln>
          </p:spPr>
          <p:txBody>
            <a:bodyPr/>
            <a:lstStyle/>
            <a:p>
              <a:endParaRPr lang="en-US"/>
            </a:p>
          </p:txBody>
        </p:sp>
        <p:sp>
          <p:nvSpPr>
            <p:cNvPr id="39983" name="Freeform 45"/>
            <p:cNvSpPr>
              <a:spLocks/>
            </p:cNvSpPr>
            <p:nvPr/>
          </p:nvSpPr>
          <p:spPr bwMode="auto">
            <a:xfrm>
              <a:off x="3504" y="2591"/>
              <a:ext cx="86" cy="53"/>
            </a:xfrm>
            <a:custGeom>
              <a:avLst/>
              <a:gdLst>
                <a:gd name="T0" fmla="*/ 0 w 126"/>
                <a:gd name="T1" fmla="*/ 53 h 106"/>
                <a:gd name="T2" fmla="*/ 86 w 126"/>
                <a:gd name="T3" fmla="*/ 0 h 106"/>
                <a:gd name="T4" fmla="*/ 86 w 126"/>
                <a:gd name="T5" fmla="*/ 0 h 106"/>
                <a:gd name="T6" fmla="*/ 0 60000 65536"/>
                <a:gd name="T7" fmla="*/ 0 60000 65536"/>
                <a:gd name="T8" fmla="*/ 0 60000 65536"/>
                <a:gd name="T9" fmla="*/ 0 w 126"/>
                <a:gd name="T10" fmla="*/ 0 h 106"/>
                <a:gd name="T11" fmla="*/ 126 w 126"/>
                <a:gd name="T12" fmla="*/ 106 h 106"/>
              </a:gdLst>
              <a:ahLst/>
              <a:cxnLst>
                <a:cxn ang="T6">
                  <a:pos x="T0" y="T1"/>
                </a:cxn>
                <a:cxn ang="T7">
                  <a:pos x="T2" y="T3"/>
                </a:cxn>
                <a:cxn ang="T8">
                  <a:pos x="T4" y="T5"/>
                </a:cxn>
              </a:cxnLst>
              <a:rect l="T9" t="T10" r="T11" b="T12"/>
              <a:pathLst>
                <a:path w="126" h="106">
                  <a:moveTo>
                    <a:pt x="0" y="106"/>
                  </a:moveTo>
                  <a:lnTo>
                    <a:pt x="126" y="0"/>
                  </a:lnTo>
                </a:path>
              </a:pathLst>
            </a:custGeom>
            <a:noFill/>
            <a:ln w="19050">
              <a:solidFill>
                <a:srgbClr val="000000"/>
              </a:solidFill>
              <a:round/>
              <a:headEnd/>
              <a:tailEnd/>
            </a:ln>
          </p:spPr>
          <p:txBody>
            <a:bodyPr/>
            <a:lstStyle/>
            <a:p>
              <a:endParaRPr lang="en-US"/>
            </a:p>
          </p:txBody>
        </p:sp>
        <p:sp>
          <p:nvSpPr>
            <p:cNvPr id="39984" name="Freeform 46"/>
            <p:cNvSpPr>
              <a:spLocks/>
            </p:cNvSpPr>
            <p:nvPr/>
          </p:nvSpPr>
          <p:spPr bwMode="auto">
            <a:xfrm>
              <a:off x="3590" y="2591"/>
              <a:ext cx="258" cy="0"/>
            </a:xfrm>
            <a:custGeom>
              <a:avLst/>
              <a:gdLst>
                <a:gd name="T0" fmla="*/ 0 w 379"/>
                <a:gd name="T1" fmla="*/ 258 w 379"/>
                <a:gd name="T2" fmla="*/ 258 w 379"/>
                <a:gd name="T3" fmla="*/ 0 60000 65536"/>
                <a:gd name="T4" fmla="*/ 0 60000 65536"/>
                <a:gd name="T5" fmla="*/ 0 60000 65536"/>
                <a:gd name="T6" fmla="*/ 0 w 379"/>
                <a:gd name="T7" fmla="*/ 379 w 379"/>
              </a:gdLst>
              <a:ahLst/>
              <a:cxnLst>
                <a:cxn ang="T3">
                  <a:pos x="T0" y="0"/>
                </a:cxn>
                <a:cxn ang="T4">
                  <a:pos x="T1" y="0"/>
                </a:cxn>
                <a:cxn ang="T5">
                  <a:pos x="T2" y="0"/>
                </a:cxn>
              </a:cxnLst>
              <a:rect l="T6" t="0" r="T7" b="0"/>
              <a:pathLst>
                <a:path w="379">
                  <a:moveTo>
                    <a:pt x="0" y="0"/>
                  </a:moveTo>
                  <a:lnTo>
                    <a:pt x="379" y="0"/>
                  </a:lnTo>
                </a:path>
              </a:pathLst>
            </a:custGeom>
            <a:noFill/>
            <a:ln w="19050">
              <a:solidFill>
                <a:srgbClr val="000000"/>
              </a:solidFill>
              <a:round/>
              <a:headEnd/>
              <a:tailEnd/>
            </a:ln>
          </p:spPr>
          <p:txBody>
            <a:bodyPr/>
            <a:lstStyle/>
            <a:p>
              <a:endParaRPr lang="en-US"/>
            </a:p>
          </p:txBody>
        </p:sp>
        <p:sp>
          <p:nvSpPr>
            <p:cNvPr id="39985" name="Freeform 47"/>
            <p:cNvSpPr>
              <a:spLocks/>
            </p:cNvSpPr>
            <p:nvPr/>
          </p:nvSpPr>
          <p:spPr bwMode="auto">
            <a:xfrm>
              <a:off x="3504" y="2750"/>
              <a:ext cx="86" cy="54"/>
            </a:xfrm>
            <a:custGeom>
              <a:avLst/>
              <a:gdLst>
                <a:gd name="T0" fmla="*/ 0 w 126"/>
                <a:gd name="T1" fmla="*/ 0 h 107"/>
                <a:gd name="T2" fmla="*/ 86 w 126"/>
                <a:gd name="T3" fmla="*/ 54 h 107"/>
                <a:gd name="T4" fmla="*/ 86 w 126"/>
                <a:gd name="T5" fmla="*/ 54 h 107"/>
                <a:gd name="T6" fmla="*/ 0 60000 65536"/>
                <a:gd name="T7" fmla="*/ 0 60000 65536"/>
                <a:gd name="T8" fmla="*/ 0 60000 65536"/>
                <a:gd name="T9" fmla="*/ 0 w 126"/>
                <a:gd name="T10" fmla="*/ 0 h 107"/>
                <a:gd name="T11" fmla="*/ 126 w 126"/>
                <a:gd name="T12" fmla="*/ 107 h 107"/>
              </a:gdLst>
              <a:ahLst/>
              <a:cxnLst>
                <a:cxn ang="T6">
                  <a:pos x="T0" y="T1"/>
                </a:cxn>
                <a:cxn ang="T7">
                  <a:pos x="T2" y="T3"/>
                </a:cxn>
                <a:cxn ang="T8">
                  <a:pos x="T4" y="T5"/>
                </a:cxn>
              </a:cxnLst>
              <a:rect l="T9" t="T10" r="T11" b="T12"/>
              <a:pathLst>
                <a:path w="126" h="107">
                  <a:moveTo>
                    <a:pt x="0" y="0"/>
                  </a:moveTo>
                  <a:lnTo>
                    <a:pt x="126" y="107"/>
                  </a:lnTo>
                </a:path>
              </a:pathLst>
            </a:custGeom>
            <a:noFill/>
            <a:ln w="19050">
              <a:solidFill>
                <a:srgbClr val="000000"/>
              </a:solidFill>
              <a:round/>
              <a:headEnd/>
              <a:tailEnd/>
            </a:ln>
          </p:spPr>
          <p:txBody>
            <a:bodyPr/>
            <a:lstStyle/>
            <a:p>
              <a:endParaRPr lang="en-US"/>
            </a:p>
          </p:txBody>
        </p:sp>
        <p:sp>
          <p:nvSpPr>
            <p:cNvPr id="39986" name="Freeform 48"/>
            <p:cNvSpPr>
              <a:spLocks/>
            </p:cNvSpPr>
            <p:nvPr/>
          </p:nvSpPr>
          <p:spPr bwMode="auto">
            <a:xfrm>
              <a:off x="3590" y="2804"/>
              <a:ext cx="258" cy="0"/>
            </a:xfrm>
            <a:custGeom>
              <a:avLst/>
              <a:gdLst>
                <a:gd name="T0" fmla="*/ 0 w 379"/>
                <a:gd name="T1" fmla="*/ 258 w 379"/>
                <a:gd name="T2" fmla="*/ 258 w 379"/>
                <a:gd name="T3" fmla="*/ 0 60000 65536"/>
                <a:gd name="T4" fmla="*/ 0 60000 65536"/>
                <a:gd name="T5" fmla="*/ 0 60000 65536"/>
                <a:gd name="T6" fmla="*/ 0 w 379"/>
                <a:gd name="T7" fmla="*/ 379 w 379"/>
              </a:gdLst>
              <a:ahLst/>
              <a:cxnLst>
                <a:cxn ang="T3">
                  <a:pos x="T0" y="0"/>
                </a:cxn>
                <a:cxn ang="T4">
                  <a:pos x="T1" y="0"/>
                </a:cxn>
                <a:cxn ang="T5">
                  <a:pos x="T2" y="0"/>
                </a:cxn>
              </a:cxnLst>
              <a:rect l="T6" t="0" r="T7" b="0"/>
              <a:pathLst>
                <a:path w="379">
                  <a:moveTo>
                    <a:pt x="0" y="0"/>
                  </a:moveTo>
                  <a:lnTo>
                    <a:pt x="379" y="0"/>
                  </a:lnTo>
                </a:path>
              </a:pathLst>
            </a:custGeom>
            <a:noFill/>
            <a:ln w="19050">
              <a:solidFill>
                <a:srgbClr val="000000"/>
              </a:solidFill>
              <a:round/>
              <a:headEnd/>
              <a:tailEnd/>
            </a:ln>
          </p:spPr>
          <p:txBody>
            <a:bodyPr/>
            <a:lstStyle/>
            <a:p>
              <a:endParaRPr lang="en-US"/>
            </a:p>
          </p:txBody>
        </p:sp>
        <p:sp>
          <p:nvSpPr>
            <p:cNvPr id="39987" name="Freeform 49"/>
            <p:cNvSpPr>
              <a:spLocks/>
            </p:cNvSpPr>
            <p:nvPr/>
          </p:nvSpPr>
          <p:spPr bwMode="auto">
            <a:xfrm>
              <a:off x="3817" y="2591"/>
              <a:ext cx="116" cy="213"/>
            </a:xfrm>
            <a:custGeom>
              <a:avLst/>
              <a:gdLst>
                <a:gd name="T0" fmla="*/ 31 w 171"/>
                <a:gd name="T1" fmla="*/ 107 h 426"/>
                <a:gd name="T2" fmla="*/ 75 w 171"/>
                <a:gd name="T3" fmla="*/ 90 h 426"/>
                <a:gd name="T4" fmla="*/ 106 w 171"/>
                <a:gd name="T5" fmla="*/ 73 h 426"/>
                <a:gd name="T6" fmla="*/ 116 w 171"/>
                <a:gd name="T7" fmla="*/ 61 h 426"/>
                <a:gd name="T8" fmla="*/ 116 w 171"/>
                <a:gd name="T9" fmla="*/ 51 h 426"/>
                <a:gd name="T10" fmla="*/ 109 w 171"/>
                <a:gd name="T11" fmla="*/ 39 h 426"/>
                <a:gd name="T12" fmla="*/ 99 w 171"/>
                <a:gd name="T13" fmla="*/ 26 h 426"/>
                <a:gd name="T14" fmla="*/ 62 w 171"/>
                <a:gd name="T15" fmla="*/ 7 h 426"/>
                <a:gd name="T16" fmla="*/ 44 w 171"/>
                <a:gd name="T17" fmla="*/ 0 h 426"/>
                <a:gd name="T18" fmla="*/ 27 w 171"/>
                <a:gd name="T19" fmla="*/ 0 h 426"/>
                <a:gd name="T20" fmla="*/ 14 w 171"/>
                <a:gd name="T21" fmla="*/ 5 h 426"/>
                <a:gd name="T22" fmla="*/ 7 w 171"/>
                <a:gd name="T23" fmla="*/ 13 h 426"/>
                <a:gd name="T24" fmla="*/ 0 w 171"/>
                <a:gd name="T25" fmla="*/ 24 h 426"/>
                <a:gd name="T26" fmla="*/ 0 w 171"/>
                <a:gd name="T27" fmla="*/ 39 h 426"/>
                <a:gd name="T28" fmla="*/ 7 w 171"/>
                <a:gd name="T29" fmla="*/ 73 h 426"/>
                <a:gd name="T30" fmla="*/ 27 w 171"/>
                <a:gd name="T31" fmla="*/ 105 h 426"/>
                <a:gd name="T32" fmla="*/ 62 w 171"/>
                <a:gd name="T33" fmla="*/ 125 h 426"/>
                <a:gd name="T34" fmla="*/ 99 w 171"/>
                <a:gd name="T35" fmla="*/ 143 h 426"/>
                <a:gd name="T36" fmla="*/ 109 w 171"/>
                <a:gd name="T37" fmla="*/ 151 h 426"/>
                <a:gd name="T38" fmla="*/ 116 w 171"/>
                <a:gd name="T39" fmla="*/ 160 h 426"/>
                <a:gd name="T40" fmla="*/ 116 w 171"/>
                <a:gd name="T41" fmla="*/ 166 h 426"/>
                <a:gd name="T42" fmla="*/ 106 w 171"/>
                <a:gd name="T43" fmla="*/ 175 h 426"/>
                <a:gd name="T44" fmla="*/ 75 w 171"/>
                <a:gd name="T45" fmla="*/ 194 h 426"/>
                <a:gd name="T46" fmla="*/ 31 w 171"/>
                <a:gd name="T47" fmla="*/ 213 h 426"/>
                <a:gd name="T48" fmla="*/ 31 w 171"/>
                <a:gd name="T49" fmla="*/ 213 h 4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1"/>
                <a:gd name="T76" fmla="*/ 0 h 426"/>
                <a:gd name="T77" fmla="*/ 171 w 171"/>
                <a:gd name="T78" fmla="*/ 426 h 42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1" h="426">
                  <a:moveTo>
                    <a:pt x="45" y="213"/>
                  </a:moveTo>
                  <a:lnTo>
                    <a:pt x="111" y="179"/>
                  </a:lnTo>
                  <a:lnTo>
                    <a:pt x="156" y="145"/>
                  </a:lnTo>
                  <a:lnTo>
                    <a:pt x="171" y="123"/>
                  </a:lnTo>
                  <a:lnTo>
                    <a:pt x="171" y="102"/>
                  </a:lnTo>
                  <a:lnTo>
                    <a:pt x="161" y="77"/>
                  </a:lnTo>
                  <a:lnTo>
                    <a:pt x="146" y="51"/>
                  </a:lnTo>
                  <a:lnTo>
                    <a:pt x="91" y="13"/>
                  </a:lnTo>
                  <a:lnTo>
                    <a:pt x="65" y="0"/>
                  </a:lnTo>
                  <a:lnTo>
                    <a:pt x="40" y="0"/>
                  </a:lnTo>
                  <a:lnTo>
                    <a:pt x="20" y="9"/>
                  </a:lnTo>
                  <a:lnTo>
                    <a:pt x="10" y="26"/>
                  </a:lnTo>
                  <a:lnTo>
                    <a:pt x="0" y="47"/>
                  </a:lnTo>
                  <a:lnTo>
                    <a:pt x="0" y="77"/>
                  </a:lnTo>
                  <a:lnTo>
                    <a:pt x="10" y="145"/>
                  </a:lnTo>
                  <a:lnTo>
                    <a:pt x="40" y="209"/>
                  </a:lnTo>
                  <a:lnTo>
                    <a:pt x="91" y="251"/>
                  </a:lnTo>
                  <a:lnTo>
                    <a:pt x="146" y="285"/>
                  </a:lnTo>
                  <a:lnTo>
                    <a:pt x="161" y="302"/>
                  </a:lnTo>
                  <a:lnTo>
                    <a:pt x="171" y="319"/>
                  </a:lnTo>
                  <a:lnTo>
                    <a:pt x="171" y="332"/>
                  </a:lnTo>
                  <a:lnTo>
                    <a:pt x="156" y="349"/>
                  </a:lnTo>
                  <a:lnTo>
                    <a:pt x="111" y="387"/>
                  </a:lnTo>
                  <a:lnTo>
                    <a:pt x="45" y="426"/>
                  </a:lnTo>
                </a:path>
              </a:pathLst>
            </a:custGeom>
            <a:noFill/>
            <a:ln w="19050">
              <a:solidFill>
                <a:srgbClr val="000000"/>
              </a:solidFill>
              <a:round/>
              <a:headEnd/>
              <a:tailEnd/>
            </a:ln>
          </p:spPr>
          <p:txBody>
            <a:bodyPr/>
            <a:lstStyle/>
            <a:p>
              <a:endParaRPr lang="en-US"/>
            </a:p>
          </p:txBody>
        </p:sp>
        <p:sp>
          <p:nvSpPr>
            <p:cNvPr id="39988" name="Freeform 50"/>
            <p:cNvSpPr>
              <a:spLocks/>
            </p:cNvSpPr>
            <p:nvPr/>
          </p:nvSpPr>
          <p:spPr bwMode="auto">
            <a:xfrm>
              <a:off x="3590" y="2591"/>
              <a:ext cx="0" cy="213"/>
            </a:xfrm>
            <a:custGeom>
              <a:avLst/>
              <a:gdLst>
                <a:gd name="T0" fmla="*/ 0 h 426"/>
                <a:gd name="T1" fmla="*/ 213 h 426"/>
                <a:gd name="T2" fmla="*/ 213 h 426"/>
                <a:gd name="T3" fmla="*/ 0 60000 65536"/>
                <a:gd name="T4" fmla="*/ 0 60000 65536"/>
                <a:gd name="T5" fmla="*/ 0 60000 65536"/>
                <a:gd name="T6" fmla="*/ 0 h 426"/>
                <a:gd name="T7" fmla="*/ 426 h 426"/>
              </a:gdLst>
              <a:ahLst/>
              <a:cxnLst>
                <a:cxn ang="T3">
                  <a:pos x="0" y="T0"/>
                </a:cxn>
                <a:cxn ang="T4">
                  <a:pos x="0" y="T1"/>
                </a:cxn>
                <a:cxn ang="T5">
                  <a:pos x="0" y="T2"/>
                </a:cxn>
              </a:cxnLst>
              <a:rect l="0" t="T6" r="0" b="T7"/>
              <a:pathLst>
                <a:path h="426">
                  <a:moveTo>
                    <a:pt x="0" y="0"/>
                  </a:moveTo>
                  <a:lnTo>
                    <a:pt x="0" y="426"/>
                  </a:lnTo>
                </a:path>
              </a:pathLst>
            </a:custGeom>
            <a:noFill/>
            <a:ln w="19050">
              <a:solidFill>
                <a:srgbClr val="000000"/>
              </a:solidFill>
              <a:round/>
              <a:headEnd/>
              <a:tailEnd/>
            </a:ln>
          </p:spPr>
          <p:txBody>
            <a:bodyPr/>
            <a:lstStyle/>
            <a:p>
              <a:endParaRPr lang="en-US"/>
            </a:p>
          </p:txBody>
        </p:sp>
        <p:sp>
          <p:nvSpPr>
            <p:cNvPr id="39989" name="Freeform 51"/>
            <p:cNvSpPr>
              <a:spLocks/>
            </p:cNvSpPr>
            <p:nvPr/>
          </p:nvSpPr>
          <p:spPr bwMode="auto">
            <a:xfrm>
              <a:off x="1694" y="2591"/>
              <a:ext cx="85" cy="53"/>
            </a:xfrm>
            <a:custGeom>
              <a:avLst/>
              <a:gdLst>
                <a:gd name="T0" fmla="*/ 85 w 126"/>
                <a:gd name="T1" fmla="*/ 53 h 106"/>
                <a:gd name="T2" fmla="*/ 0 w 126"/>
                <a:gd name="T3" fmla="*/ 0 h 106"/>
                <a:gd name="T4" fmla="*/ 0 w 126"/>
                <a:gd name="T5" fmla="*/ 0 h 106"/>
                <a:gd name="T6" fmla="*/ 0 60000 65536"/>
                <a:gd name="T7" fmla="*/ 0 60000 65536"/>
                <a:gd name="T8" fmla="*/ 0 60000 65536"/>
                <a:gd name="T9" fmla="*/ 0 w 126"/>
                <a:gd name="T10" fmla="*/ 0 h 106"/>
                <a:gd name="T11" fmla="*/ 126 w 126"/>
                <a:gd name="T12" fmla="*/ 106 h 106"/>
              </a:gdLst>
              <a:ahLst/>
              <a:cxnLst>
                <a:cxn ang="T6">
                  <a:pos x="T0" y="T1"/>
                </a:cxn>
                <a:cxn ang="T7">
                  <a:pos x="T2" y="T3"/>
                </a:cxn>
                <a:cxn ang="T8">
                  <a:pos x="T4" y="T5"/>
                </a:cxn>
              </a:cxnLst>
              <a:rect l="T9" t="T10" r="T11" b="T12"/>
              <a:pathLst>
                <a:path w="126" h="106">
                  <a:moveTo>
                    <a:pt x="126" y="106"/>
                  </a:moveTo>
                  <a:lnTo>
                    <a:pt x="0" y="0"/>
                  </a:lnTo>
                </a:path>
              </a:pathLst>
            </a:custGeom>
            <a:noFill/>
            <a:ln w="19050">
              <a:solidFill>
                <a:srgbClr val="000000"/>
              </a:solidFill>
              <a:round/>
              <a:headEnd/>
              <a:tailEnd/>
            </a:ln>
          </p:spPr>
          <p:txBody>
            <a:bodyPr/>
            <a:lstStyle/>
            <a:p>
              <a:endParaRPr lang="en-US"/>
            </a:p>
          </p:txBody>
        </p:sp>
        <p:sp>
          <p:nvSpPr>
            <p:cNvPr id="39990" name="Freeform 52"/>
            <p:cNvSpPr>
              <a:spLocks/>
            </p:cNvSpPr>
            <p:nvPr/>
          </p:nvSpPr>
          <p:spPr bwMode="auto">
            <a:xfrm>
              <a:off x="1694" y="2591"/>
              <a:ext cx="0" cy="213"/>
            </a:xfrm>
            <a:custGeom>
              <a:avLst/>
              <a:gdLst>
                <a:gd name="T0" fmla="*/ 0 h 426"/>
                <a:gd name="T1" fmla="*/ 213 h 426"/>
                <a:gd name="T2" fmla="*/ 213 h 426"/>
                <a:gd name="T3" fmla="*/ 0 60000 65536"/>
                <a:gd name="T4" fmla="*/ 0 60000 65536"/>
                <a:gd name="T5" fmla="*/ 0 60000 65536"/>
                <a:gd name="T6" fmla="*/ 0 h 426"/>
                <a:gd name="T7" fmla="*/ 426 h 426"/>
              </a:gdLst>
              <a:ahLst/>
              <a:cxnLst>
                <a:cxn ang="T3">
                  <a:pos x="0" y="T0"/>
                </a:cxn>
                <a:cxn ang="T4">
                  <a:pos x="0" y="T1"/>
                </a:cxn>
                <a:cxn ang="T5">
                  <a:pos x="0" y="T2"/>
                </a:cxn>
              </a:cxnLst>
              <a:rect l="0" t="T6" r="0" b="T7"/>
              <a:pathLst>
                <a:path h="426">
                  <a:moveTo>
                    <a:pt x="0" y="0"/>
                  </a:moveTo>
                  <a:lnTo>
                    <a:pt x="0" y="426"/>
                  </a:lnTo>
                </a:path>
              </a:pathLst>
            </a:custGeom>
            <a:noFill/>
            <a:ln w="19050">
              <a:solidFill>
                <a:srgbClr val="000000"/>
              </a:solidFill>
              <a:round/>
              <a:headEnd/>
              <a:tailEnd/>
            </a:ln>
          </p:spPr>
          <p:txBody>
            <a:bodyPr/>
            <a:lstStyle/>
            <a:p>
              <a:endParaRPr lang="en-US"/>
            </a:p>
          </p:txBody>
        </p:sp>
        <p:sp>
          <p:nvSpPr>
            <p:cNvPr id="39991" name="Freeform 53"/>
            <p:cNvSpPr>
              <a:spLocks/>
            </p:cNvSpPr>
            <p:nvPr/>
          </p:nvSpPr>
          <p:spPr bwMode="auto">
            <a:xfrm>
              <a:off x="1349" y="2591"/>
              <a:ext cx="118" cy="213"/>
            </a:xfrm>
            <a:custGeom>
              <a:avLst/>
              <a:gdLst>
                <a:gd name="T0" fmla="*/ 86 w 172"/>
                <a:gd name="T1" fmla="*/ 107 h 426"/>
                <a:gd name="T2" fmla="*/ 42 w 172"/>
                <a:gd name="T3" fmla="*/ 90 h 426"/>
                <a:gd name="T4" fmla="*/ 10 w 172"/>
                <a:gd name="T5" fmla="*/ 73 h 426"/>
                <a:gd name="T6" fmla="*/ 0 w 172"/>
                <a:gd name="T7" fmla="*/ 51 h 426"/>
                <a:gd name="T8" fmla="*/ 17 w 172"/>
                <a:gd name="T9" fmla="*/ 26 h 426"/>
                <a:gd name="T10" fmla="*/ 56 w 172"/>
                <a:gd name="T11" fmla="*/ 7 h 426"/>
                <a:gd name="T12" fmla="*/ 91 w 172"/>
                <a:gd name="T13" fmla="*/ 0 h 426"/>
                <a:gd name="T14" fmla="*/ 111 w 172"/>
                <a:gd name="T15" fmla="*/ 13 h 426"/>
                <a:gd name="T16" fmla="*/ 118 w 172"/>
                <a:gd name="T17" fmla="*/ 39 h 426"/>
                <a:gd name="T18" fmla="*/ 111 w 172"/>
                <a:gd name="T19" fmla="*/ 73 h 426"/>
                <a:gd name="T20" fmla="*/ 91 w 172"/>
                <a:gd name="T21" fmla="*/ 105 h 426"/>
                <a:gd name="T22" fmla="*/ 56 w 172"/>
                <a:gd name="T23" fmla="*/ 125 h 426"/>
                <a:gd name="T24" fmla="*/ 17 w 172"/>
                <a:gd name="T25" fmla="*/ 143 h 426"/>
                <a:gd name="T26" fmla="*/ 0 w 172"/>
                <a:gd name="T27" fmla="*/ 160 h 426"/>
                <a:gd name="T28" fmla="*/ 10 w 172"/>
                <a:gd name="T29" fmla="*/ 175 h 426"/>
                <a:gd name="T30" fmla="*/ 42 w 172"/>
                <a:gd name="T31" fmla="*/ 194 h 426"/>
                <a:gd name="T32" fmla="*/ 86 w 172"/>
                <a:gd name="T33" fmla="*/ 213 h 426"/>
                <a:gd name="T34" fmla="*/ 86 w 172"/>
                <a:gd name="T35" fmla="*/ 213 h 42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2"/>
                <a:gd name="T55" fmla="*/ 0 h 426"/>
                <a:gd name="T56" fmla="*/ 172 w 172"/>
                <a:gd name="T57" fmla="*/ 426 h 42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2" h="426">
                  <a:moveTo>
                    <a:pt x="126" y="213"/>
                  </a:moveTo>
                  <a:lnTo>
                    <a:pt x="61" y="179"/>
                  </a:lnTo>
                  <a:lnTo>
                    <a:pt x="15" y="145"/>
                  </a:lnTo>
                  <a:lnTo>
                    <a:pt x="0" y="102"/>
                  </a:lnTo>
                  <a:lnTo>
                    <a:pt x="25" y="51"/>
                  </a:lnTo>
                  <a:lnTo>
                    <a:pt x="81" y="13"/>
                  </a:lnTo>
                  <a:lnTo>
                    <a:pt x="132" y="0"/>
                  </a:lnTo>
                  <a:lnTo>
                    <a:pt x="162" y="26"/>
                  </a:lnTo>
                  <a:lnTo>
                    <a:pt x="172" y="77"/>
                  </a:lnTo>
                  <a:lnTo>
                    <a:pt x="162" y="145"/>
                  </a:lnTo>
                  <a:lnTo>
                    <a:pt x="132" y="209"/>
                  </a:lnTo>
                  <a:lnTo>
                    <a:pt x="81" y="251"/>
                  </a:lnTo>
                  <a:lnTo>
                    <a:pt x="25" y="285"/>
                  </a:lnTo>
                  <a:lnTo>
                    <a:pt x="0" y="319"/>
                  </a:lnTo>
                  <a:lnTo>
                    <a:pt x="15" y="349"/>
                  </a:lnTo>
                  <a:lnTo>
                    <a:pt x="61" y="387"/>
                  </a:lnTo>
                  <a:lnTo>
                    <a:pt x="126" y="426"/>
                  </a:lnTo>
                </a:path>
              </a:pathLst>
            </a:custGeom>
            <a:noFill/>
            <a:ln w="19050">
              <a:solidFill>
                <a:srgbClr val="000000"/>
              </a:solidFill>
              <a:round/>
              <a:headEnd/>
              <a:tailEnd/>
            </a:ln>
          </p:spPr>
          <p:txBody>
            <a:bodyPr/>
            <a:lstStyle/>
            <a:p>
              <a:endParaRPr lang="en-US"/>
            </a:p>
          </p:txBody>
        </p:sp>
        <p:sp>
          <p:nvSpPr>
            <p:cNvPr id="39992" name="Freeform 54"/>
            <p:cNvSpPr>
              <a:spLocks/>
            </p:cNvSpPr>
            <p:nvPr/>
          </p:nvSpPr>
          <p:spPr bwMode="auto">
            <a:xfrm>
              <a:off x="1435" y="2804"/>
              <a:ext cx="259" cy="0"/>
            </a:xfrm>
            <a:custGeom>
              <a:avLst/>
              <a:gdLst>
                <a:gd name="T0" fmla="*/ 259 w 380"/>
                <a:gd name="T1" fmla="*/ 0 w 380"/>
                <a:gd name="T2" fmla="*/ 0 w 380"/>
                <a:gd name="T3" fmla="*/ 0 60000 65536"/>
                <a:gd name="T4" fmla="*/ 0 60000 65536"/>
                <a:gd name="T5" fmla="*/ 0 60000 65536"/>
                <a:gd name="T6" fmla="*/ 0 w 380"/>
                <a:gd name="T7" fmla="*/ 380 w 380"/>
              </a:gdLst>
              <a:ahLst/>
              <a:cxnLst>
                <a:cxn ang="T3">
                  <a:pos x="T0" y="0"/>
                </a:cxn>
                <a:cxn ang="T4">
                  <a:pos x="T1" y="0"/>
                </a:cxn>
                <a:cxn ang="T5">
                  <a:pos x="T2" y="0"/>
                </a:cxn>
              </a:cxnLst>
              <a:rect l="T6" t="0" r="T7" b="0"/>
              <a:pathLst>
                <a:path w="380">
                  <a:moveTo>
                    <a:pt x="380" y="0"/>
                  </a:moveTo>
                  <a:lnTo>
                    <a:pt x="0" y="0"/>
                  </a:lnTo>
                </a:path>
              </a:pathLst>
            </a:custGeom>
            <a:noFill/>
            <a:ln w="19050">
              <a:solidFill>
                <a:srgbClr val="000000"/>
              </a:solidFill>
              <a:round/>
              <a:headEnd/>
              <a:tailEnd/>
            </a:ln>
          </p:spPr>
          <p:txBody>
            <a:bodyPr/>
            <a:lstStyle/>
            <a:p>
              <a:endParaRPr lang="en-US"/>
            </a:p>
          </p:txBody>
        </p:sp>
        <p:sp>
          <p:nvSpPr>
            <p:cNvPr id="39993" name="Freeform 55"/>
            <p:cNvSpPr>
              <a:spLocks/>
            </p:cNvSpPr>
            <p:nvPr/>
          </p:nvSpPr>
          <p:spPr bwMode="auto">
            <a:xfrm>
              <a:off x="1694" y="2750"/>
              <a:ext cx="85" cy="54"/>
            </a:xfrm>
            <a:custGeom>
              <a:avLst/>
              <a:gdLst>
                <a:gd name="T0" fmla="*/ 85 w 126"/>
                <a:gd name="T1" fmla="*/ 0 h 107"/>
                <a:gd name="T2" fmla="*/ 0 w 126"/>
                <a:gd name="T3" fmla="*/ 54 h 107"/>
                <a:gd name="T4" fmla="*/ 0 w 126"/>
                <a:gd name="T5" fmla="*/ 54 h 107"/>
                <a:gd name="T6" fmla="*/ 0 60000 65536"/>
                <a:gd name="T7" fmla="*/ 0 60000 65536"/>
                <a:gd name="T8" fmla="*/ 0 60000 65536"/>
                <a:gd name="T9" fmla="*/ 0 w 126"/>
                <a:gd name="T10" fmla="*/ 0 h 107"/>
                <a:gd name="T11" fmla="*/ 126 w 126"/>
                <a:gd name="T12" fmla="*/ 107 h 107"/>
              </a:gdLst>
              <a:ahLst/>
              <a:cxnLst>
                <a:cxn ang="T6">
                  <a:pos x="T0" y="T1"/>
                </a:cxn>
                <a:cxn ang="T7">
                  <a:pos x="T2" y="T3"/>
                </a:cxn>
                <a:cxn ang="T8">
                  <a:pos x="T4" y="T5"/>
                </a:cxn>
              </a:cxnLst>
              <a:rect l="T9" t="T10" r="T11" b="T12"/>
              <a:pathLst>
                <a:path w="126" h="107">
                  <a:moveTo>
                    <a:pt x="126" y="0"/>
                  </a:moveTo>
                  <a:lnTo>
                    <a:pt x="0" y="107"/>
                  </a:lnTo>
                </a:path>
              </a:pathLst>
            </a:custGeom>
            <a:noFill/>
            <a:ln w="19050">
              <a:solidFill>
                <a:srgbClr val="000000"/>
              </a:solidFill>
              <a:round/>
              <a:headEnd/>
              <a:tailEnd/>
            </a:ln>
          </p:spPr>
          <p:txBody>
            <a:bodyPr/>
            <a:lstStyle/>
            <a:p>
              <a:endParaRPr lang="en-US"/>
            </a:p>
          </p:txBody>
        </p:sp>
        <p:sp>
          <p:nvSpPr>
            <p:cNvPr id="39994" name="Freeform 56"/>
            <p:cNvSpPr>
              <a:spLocks/>
            </p:cNvSpPr>
            <p:nvPr/>
          </p:nvSpPr>
          <p:spPr bwMode="auto">
            <a:xfrm>
              <a:off x="1435" y="2591"/>
              <a:ext cx="259" cy="0"/>
            </a:xfrm>
            <a:custGeom>
              <a:avLst/>
              <a:gdLst>
                <a:gd name="T0" fmla="*/ 259 w 380"/>
                <a:gd name="T1" fmla="*/ 0 w 380"/>
                <a:gd name="T2" fmla="*/ 0 w 380"/>
                <a:gd name="T3" fmla="*/ 0 60000 65536"/>
                <a:gd name="T4" fmla="*/ 0 60000 65536"/>
                <a:gd name="T5" fmla="*/ 0 60000 65536"/>
                <a:gd name="T6" fmla="*/ 0 w 380"/>
                <a:gd name="T7" fmla="*/ 380 w 380"/>
              </a:gdLst>
              <a:ahLst/>
              <a:cxnLst>
                <a:cxn ang="T3">
                  <a:pos x="T0" y="0"/>
                </a:cxn>
                <a:cxn ang="T4">
                  <a:pos x="T1" y="0"/>
                </a:cxn>
                <a:cxn ang="T5">
                  <a:pos x="T2" y="0"/>
                </a:cxn>
              </a:cxnLst>
              <a:rect l="T6" t="0" r="T7" b="0"/>
              <a:pathLst>
                <a:path w="380">
                  <a:moveTo>
                    <a:pt x="380" y="0"/>
                  </a:moveTo>
                  <a:lnTo>
                    <a:pt x="0" y="0"/>
                  </a:lnTo>
                </a:path>
              </a:pathLst>
            </a:custGeom>
            <a:noFill/>
            <a:ln w="19050">
              <a:solidFill>
                <a:srgbClr val="000000"/>
              </a:solidFill>
              <a:round/>
              <a:headEnd/>
              <a:tailEnd/>
            </a:ln>
          </p:spPr>
          <p:txBody>
            <a:bodyPr/>
            <a:lstStyle/>
            <a:p>
              <a:endParaRPr lang="en-US"/>
            </a:p>
          </p:txBody>
        </p:sp>
        <p:sp>
          <p:nvSpPr>
            <p:cNvPr id="39995" name="Freeform 57"/>
            <p:cNvSpPr>
              <a:spLocks/>
            </p:cNvSpPr>
            <p:nvPr/>
          </p:nvSpPr>
          <p:spPr bwMode="auto">
            <a:xfrm>
              <a:off x="2384" y="2329"/>
              <a:ext cx="65" cy="1"/>
            </a:xfrm>
            <a:custGeom>
              <a:avLst/>
              <a:gdLst>
                <a:gd name="T0" fmla="*/ 0 w 96"/>
                <a:gd name="T1" fmla="*/ 0 h 1"/>
                <a:gd name="T2" fmla="*/ 65 w 96"/>
                <a:gd name="T3" fmla="*/ 0 h 1"/>
                <a:gd name="T4" fmla="*/ 65 w 96"/>
                <a:gd name="T5" fmla="*/ 0 h 1"/>
                <a:gd name="T6" fmla="*/ 0 60000 65536"/>
                <a:gd name="T7" fmla="*/ 0 60000 65536"/>
                <a:gd name="T8" fmla="*/ 0 60000 65536"/>
                <a:gd name="T9" fmla="*/ 0 w 96"/>
                <a:gd name="T10" fmla="*/ 0 h 1"/>
                <a:gd name="T11" fmla="*/ 96 w 96"/>
                <a:gd name="T12" fmla="*/ 1 h 1"/>
              </a:gdLst>
              <a:ahLst/>
              <a:cxnLst>
                <a:cxn ang="T6">
                  <a:pos x="T0" y="T1"/>
                </a:cxn>
                <a:cxn ang="T7">
                  <a:pos x="T2" y="T3"/>
                </a:cxn>
                <a:cxn ang="T8">
                  <a:pos x="T4" y="T5"/>
                </a:cxn>
              </a:cxnLst>
              <a:rect l="T9" t="T10" r="T11" b="T12"/>
              <a:pathLst>
                <a:path w="96" h="1">
                  <a:moveTo>
                    <a:pt x="0" y="0"/>
                  </a:moveTo>
                  <a:lnTo>
                    <a:pt x="96" y="0"/>
                  </a:lnTo>
                </a:path>
              </a:pathLst>
            </a:custGeom>
            <a:noFill/>
            <a:ln w="19050">
              <a:solidFill>
                <a:srgbClr val="000000"/>
              </a:solidFill>
              <a:round/>
              <a:headEnd/>
              <a:tailEnd/>
            </a:ln>
          </p:spPr>
          <p:txBody>
            <a:bodyPr/>
            <a:lstStyle/>
            <a:p>
              <a:endParaRPr lang="en-US"/>
            </a:p>
          </p:txBody>
        </p:sp>
        <p:sp>
          <p:nvSpPr>
            <p:cNvPr id="39996" name="Freeform 58"/>
            <p:cNvSpPr>
              <a:spLocks/>
            </p:cNvSpPr>
            <p:nvPr/>
          </p:nvSpPr>
          <p:spPr bwMode="auto">
            <a:xfrm>
              <a:off x="2384" y="3065"/>
              <a:ext cx="65" cy="1"/>
            </a:xfrm>
            <a:custGeom>
              <a:avLst/>
              <a:gdLst>
                <a:gd name="T0" fmla="*/ 0 w 96"/>
                <a:gd name="T1" fmla="*/ 0 h 1"/>
                <a:gd name="T2" fmla="*/ 65 w 96"/>
                <a:gd name="T3" fmla="*/ 0 h 1"/>
                <a:gd name="T4" fmla="*/ 65 w 96"/>
                <a:gd name="T5" fmla="*/ 0 h 1"/>
                <a:gd name="T6" fmla="*/ 0 60000 65536"/>
                <a:gd name="T7" fmla="*/ 0 60000 65536"/>
                <a:gd name="T8" fmla="*/ 0 60000 65536"/>
                <a:gd name="T9" fmla="*/ 0 w 96"/>
                <a:gd name="T10" fmla="*/ 0 h 1"/>
                <a:gd name="T11" fmla="*/ 96 w 96"/>
                <a:gd name="T12" fmla="*/ 1 h 1"/>
              </a:gdLst>
              <a:ahLst/>
              <a:cxnLst>
                <a:cxn ang="T6">
                  <a:pos x="T0" y="T1"/>
                </a:cxn>
                <a:cxn ang="T7">
                  <a:pos x="T2" y="T3"/>
                </a:cxn>
                <a:cxn ang="T8">
                  <a:pos x="T4" y="T5"/>
                </a:cxn>
              </a:cxnLst>
              <a:rect l="T9" t="T10" r="T11" b="T12"/>
              <a:pathLst>
                <a:path w="96" h="1">
                  <a:moveTo>
                    <a:pt x="0" y="0"/>
                  </a:moveTo>
                  <a:lnTo>
                    <a:pt x="96" y="0"/>
                  </a:lnTo>
                </a:path>
              </a:pathLst>
            </a:custGeom>
            <a:noFill/>
            <a:ln w="19050">
              <a:solidFill>
                <a:srgbClr val="000000"/>
              </a:solidFill>
              <a:round/>
              <a:headEnd/>
              <a:tailEnd/>
            </a:ln>
          </p:spPr>
          <p:txBody>
            <a:bodyPr/>
            <a:lstStyle/>
            <a:p>
              <a:endParaRPr lang="en-US"/>
            </a:p>
          </p:txBody>
        </p:sp>
        <p:sp>
          <p:nvSpPr>
            <p:cNvPr id="39997" name="Freeform 59"/>
            <p:cNvSpPr>
              <a:spLocks/>
            </p:cNvSpPr>
            <p:nvPr/>
          </p:nvSpPr>
          <p:spPr bwMode="auto">
            <a:xfrm>
              <a:off x="2397" y="2355"/>
              <a:ext cx="1" cy="682"/>
            </a:xfrm>
            <a:custGeom>
              <a:avLst/>
              <a:gdLst>
                <a:gd name="T0" fmla="*/ 0 w 1"/>
                <a:gd name="T1" fmla="*/ 0 h 1366"/>
                <a:gd name="T2" fmla="*/ 0 w 1"/>
                <a:gd name="T3" fmla="*/ 682 h 1366"/>
                <a:gd name="T4" fmla="*/ 0 w 1"/>
                <a:gd name="T5" fmla="*/ 682 h 1366"/>
                <a:gd name="T6" fmla="*/ 0 60000 65536"/>
                <a:gd name="T7" fmla="*/ 0 60000 65536"/>
                <a:gd name="T8" fmla="*/ 0 60000 65536"/>
                <a:gd name="T9" fmla="*/ 0 w 1"/>
                <a:gd name="T10" fmla="*/ 0 h 1366"/>
                <a:gd name="T11" fmla="*/ 1 w 1"/>
                <a:gd name="T12" fmla="*/ 1366 h 1366"/>
              </a:gdLst>
              <a:ahLst/>
              <a:cxnLst>
                <a:cxn ang="T6">
                  <a:pos x="T0" y="T1"/>
                </a:cxn>
                <a:cxn ang="T7">
                  <a:pos x="T2" y="T3"/>
                </a:cxn>
                <a:cxn ang="T8">
                  <a:pos x="T4" y="T5"/>
                </a:cxn>
              </a:cxnLst>
              <a:rect l="T9" t="T10" r="T11" b="T12"/>
              <a:pathLst>
                <a:path w="1" h="1366">
                  <a:moveTo>
                    <a:pt x="0" y="0"/>
                  </a:moveTo>
                  <a:lnTo>
                    <a:pt x="0" y="1366"/>
                  </a:lnTo>
                </a:path>
              </a:pathLst>
            </a:custGeom>
            <a:noFill/>
            <a:ln w="12700">
              <a:solidFill>
                <a:srgbClr val="000000"/>
              </a:solidFill>
              <a:round/>
              <a:headEnd/>
              <a:tailEnd/>
            </a:ln>
          </p:spPr>
          <p:txBody>
            <a:bodyPr/>
            <a:lstStyle/>
            <a:p>
              <a:endParaRPr lang="en-US"/>
            </a:p>
          </p:txBody>
        </p:sp>
        <p:sp>
          <p:nvSpPr>
            <p:cNvPr id="39998" name="Freeform 60"/>
            <p:cNvSpPr>
              <a:spLocks/>
            </p:cNvSpPr>
            <p:nvPr/>
          </p:nvSpPr>
          <p:spPr bwMode="auto">
            <a:xfrm>
              <a:off x="2391" y="2329"/>
              <a:ext cx="14" cy="26"/>
            </a:xfrm>
            <a:custGeom>
              <a:avLst/>
              <a:gdLst>
                <a:gd name="T0" fmla="*/ 0 w 20"/>
                <a:gd name="T1" fmla="*/ 26 h 51"/>
                <a:gd name="T2" fmla="*/ 14 w 20"/>
                <a:gd name="T3" fmla="*/ 26 h 51"/>
                <a:gd name="T4" fmla="*/ 7 w 20"/>
                <a:gd name="T5" fmla="*/ 0 h 51"/>
                <a:gd name="T6" fmla="*/ 0 w 20"/>
                <a:gd name="T7" fmla="*/ 26 h 51"/>
                <a:gd name="T8" fmla="*/ 0 60000 65536"/>
                <a:gd name="T9" fmla="*/ 0 60000 65536"/>
                <a:gd name="T10" fmla="*/ 0 60000 65536"/>
                <a:gd name="T11" fmla="*/ 0 60000 65536"/>
                <a:gd name="T12" fmla="*/ 0 w 20"/>
                <a:gd name="T13" fmla="*/ 0 h 51"/>
                <a:gd name="T14" fmla="*/ 20 w 20"/>
                <a:gd name="T15" fmla="*/ 51 h 51"/>
              </a:gdLst>
              <a:ahLst/>
              <a:cxnLst>
                <a:cxn ang="T8">
                  <a:pos x="T0" y="T1"/>
                </a:cxn>
                <a:cxn ang="T9">
                  <a:pos x="T2" y="T3"/>
                </a:cxn>
                <a:cxn ang="T10">
                  <a:pos x="T4" y="T5"/>
                </a:cxn>
                <a:cxn ang="T11">
                  <a:pos x="T6" y="T7"/>
                </a:cxn>
              </a:cxnLst>
              <a:rect l="T12" t="T13" r="T14" b="T15"/>
              <a:pathLst>
                <a:path w="20" h="51">
                  <a:moveTo>
                    <a:pt x="0" y="51"/>
                  </a:moveTo>
                  <a:lnTo>
                    <a:pt x="20" y="51"/>
                  </a:lnTo>
                  <a:lnTo>
                    <a:pt x="10" y="0"/>
                  </a:lnTo>
                  <a:lnTo>
                    <a:pt x="0" y="51"/>
                  </a:lnTo>
                  <a:close/>
                </a:path>
              </a:pathLst>
            </a:custGeom>
            <a:solidFill>
              <a:srgbClr val="00FFFF"/>
            </a:solidFill>
            <a:ln w="19050">
              <a:solidFill>
                <a:srgbClr val="000000"/>
              </a:solidFill>
              <a:round/>
              <a:headEnd/>
              <a:tailEnd/>
            </a:ln>
          </p:spPr>
          <p:txBody>
            <a:bodyPr/>
            <a:lstStyle/>
            <a:p>
              <a:endParaRPr lang="en-US"/>
            </a:p>
          </p:txBody>
        </p:sp>
        <p:sp>
          <p:nvSpPr>
            <p:cNvPr id="39999" name="Freeform 61"/>
            <p:cNvSpPr>
              <a:spLocks/>
            </p:cNvSpPr>
            <p:nvPr/>
          </p:nvSpPr>
          <p:spPr bwMode="auto">
            <a:xfrm>
              <a:off x="2391" y="2329"/>
              <a:ext cx="14" cy="26"/>
            </a:xfrm>
            <a:custGeom>
              <a:avLst/>
              <a:gdLst>
                <a:gd name="T0" fmla="*/ 0 w 20"/>
                <a:gd name="T1" fmla="*/ 26 h 51"/>
                <a:gd name="T2" fmla="*/ 14 w 20"/>
                <a:gd name="T3" fmla="*/ 26 h 51"/>
                <a:gd name="T4" fmla="*/ 7 w 20"/>
                <a:gd name="T5" fmla="*/ 0 h 51"/>
                <a:gd name="T6" fmla="*/ 0 w 20"/>
                <a:gd name="T7" fmla="*/ 26 h 51"/>
                <a:gd name="T8" fmla="*/ 0 60000 65536"/>
                <a:gd name="T9" fmla="*/ 0 60000 65536"/>
                <a:gd name="T10" fmla="*/ 0 60000 65536"/>
                <a:gd name="T11" fmla="*/ 0 60000 65536"/>
                <a:gd name="T12" fmla="*/ 0 w 20"/>
                <a:gd name="T13" fmla="*/ 0 h 51"/>
                <a:gd name="T14" fmla="*/ 20 w 20"/>
                <a:gd name="T15" fmla="*/ 51 h 51"/>
              </a:gdLst>
              <a:ahLst/>
              <a:cxnLst>
                <a:cxn ang="T8">
                  <a:pos x="T0" y="T1"/>
                </a:cxn>
                <a:cxn ang="T9">
                  <a:pos x="T2" y="T3"/>
                </a:cxn>
                <a:cxn ang="T10">
                  <a:pos x="T4" y="T5"/>
                </a:cxn>
                <a:cxn ang="T11">
                  <a:pos x="T6" y="T7"/>
                </a:cxn>
              </a:cxnLst>
              <a:rect l="T12" t="T13" r="T14" b="T15"/>
              <a:pathLst>
                <a:path w="20" h="51">
                  <a:moveTo>
                    <a:pt x="0" y="51"/>
                  </a:moveTo>
                  <a:lnTo>
                    <a:pt x="20" y="51"/>
                  </a:lnTo>
                  <a:lnTo>
                    <a:pt x="10" y="0"/>
                  </a:lnTo>
                  <a:lnTo>
                    <a:pt x="0" y="51"/>
                  </a:lnTo>
                </a:path>
              </a:pathLst>
            </a:custGeom>
            <a:noFill/>
            <a:ln w="19050">
              <a:solidFill>
                <a:srgbClr val="000000"/>
              </a:solidFill>
              <a:round/>
              <a:headEnd/>
              <a:tailEnd/>
            </a:ln>
          </p:spPr>
          <p:txBody>
            <a:bodyPr/>
            <a:lstStyle/>
            <a:p>
              <a:endParaRPr lang="en-US"/>
            </a:p>
          </p:txBody>
        </p:sp>
        <p:sp>
          <p:nvSpPr>
            <p:cNvPr id="40000" name="Freeform 62"/>
            <p:cNvSpPr>
              <a:spLocks/>
            </p:cNvSpPr>
            <p:nvPr/>
          </p:nvSpPr>
          <p:spPr bwMode="auto">
            <a:xfrm>
              <a:off x="2391" y="3037"/>
              <a:ext cx="14" cy="28"/>
            </a:xfrm>
            <a:custGeom>
              <a:avLst/>
              <a:gdLst>
                <a:gd name="T0" fmla="*/ 0 w 20"/>
                <a:gd name="T1" fmla="*/ 0 h 55"/>
                <a:gd name="T2" fmla="*/ 14 w 20"/>
                <a:gd name="T3" fmla="*/ 0 h 55"/>
                <a:gd name="T4" fmla="*/ 7 w 20"/>
                <a:gd name="T5" fmla="*/ 28 h 55"/>
                <a:gd name="T6" fmla="*/ 0 w 20"/>
                <a:gd name="T7" fmla="*/ 0 h 55"/>
                <a:gd name="T8" fmla="*/ 0 60000 65536"/>
                <a:gd name="T9" fmla="*/ 0 60000 65536"/>
                <a:gd name="T10" fmla="*/ 0 60000 65536"/>
                <a:gd name="T11" fmla="*/ 0 60000 65536"/>
                <a:gd name="T12" fmla="*/ 0 w 20"/>
                <a:gd name="T13" fmla="*/ 0 h 55"/>
                <a:gd name="T14" fmla="*/ 20 w 20"/>
                <a:gd name="T15" fmla="*/ 55 h 55"/>
              </a:gdLst>
              <a:ahLst/>
              <a:cxnLst>
                <a:cxn ang="T8">
                  <a:pos x="T0" y="T1"/>
                </a:cxn>
                <a:cxn ang="T9">
                  <a:pos x="T2" y="T3"/>
                </a:cxn>
                <a:cxn ang="T10">
                  <a:pos x="T4" y="T5"/>
                </a:cxn>
                <a:cxn ang="T11">
                  <a:pos x="T6" y="T7"/>
                </a:cxn>
              </a:cxnLst>
              <a:rect l="T12" t="T13" r="T14" b="T15"/>
              <a:pathLst>
                <a:path w="20" h="55">
                  <a:moveTo>
                    <a:pt x="0" y="0"/>
                  </a:moveTo>
                  <a:lnTo>
                    <a:pt x="20" y="0"/>
                  </a:lnTo>
                  <a:lnTo>
                    <a:pt x="10" y="55"/>
                  </a:lnTo>
                  <a:lnTo>
                    <a:pt x="0" y="0"/>
                  </a:lnTo>
                  <a:close/>
                </a:path>
              </a:pathLst>
            </a:custGeom>
            <a:solidFill>
              <a:srgbClr val="00FFFF"/>
            </a:solidFill>
            <a:ln w="19050">
              <a:solidFill>
                <a:srgbClr val="000000"/>
              </a:solidFill>
              <a:round/>
              <a:headEnd/>
              <a:tailEnd/>
            </a:ln>
          </p:spPr>
          <p:txBody>
            <a:bodyPr/>
            <a:lstStyle/>
            <a:p>
              <a:endParaRPr lang="en-US"/>
            </a:p>
          </p:txBody>
        </p:sp>
        <p:sp>
          <p:nvSpPr>
            <p:cNvPr id="40001" name="Freeform 63"/>
            <p:cNvSpPr>
              <a:spLocks/>
            </p:cNvSpPr>
            <p:nvPr/>
          </p:nvSpPr>
          <p:spPr bwMode="auto">
            <a:xfrm>
              <a:off x="2391" y="3037"/>
              <a:ext cx="14" cy="28"/>
            </a:xfrm>
            <a:custGeom>
              <a:avLst/>
              <a:gdLst>
                <a:gd name="T0" fmla="*/ 0 w 20"/>
                <a:gd name="T1" fmla="*/ 0 h 55"/>
                <a:gd name="T2" fmla="*/ 14 w 20"/>
                <a:gd name="T3" fmla="*/ 0 h 55"/>
                <a:gd name="T4" fmla="*/ 7 w 20"/>
                <a:gd name="T5" fmla="*/ 28 h 55"/>
                <a:gd name="T6" fmla="*/ 0 w 20"/>
                <a:gd name="T7" fmla="*/ 0 h 55"/>
                <a:gd name="T8" fmla="*/ 0 60000 65536"/>
                <a:gd name="T9" fmla="*/ 0 60000 65536"/>
                <a:gd name="T10" fmla="*/ 0 60000 65536"/>
                <a:gd name="T11" fmla="*/ 0 60000 65536"/>
                <a:gd name="T12" fmla="*/ 0 w 20"/>
                <a:gd name="T13" fmla="*/ 0 h 55"/>
                <a:gd name="T14" fmla="*/ 20 w 20"/>
                <a:gd name="T15" fmla="*/ 55 h 55"/>
              </a:gdLst>
              <a:ahLst/>
              <a:cxnLst>
                <a:cxn ang="T8">
                  <a:pos x="T0" y="T1"/>
                </a:cxn>
                <a:cxn ang="T9">
                  <a:pos x="T2" y="T3"/>
                </a:cxn>
                <a:cxn ang="T10">
                  <a:pos x="T4" y="T5"/>
                </a:cxn>
                <a:cxn ang="T11">
                  <a:pos x="T6" y="T7"/>
                </a:cxn>
              </a:cxnLst>
              <a:rect l="T12" t="T13" r="T14" b="T15"/>
              <a:pathLst>
                <a:path w="20" h="55">
                  <a:moveTo>
                    <a:pt x="0" y="0"/>
                  </a:moveTo>
                  <a:lnTo>
                    <a:pt x="20" y="0"/>
                  </a:lnTo>
                  <a:lnTo>
                    <a:pt x="10" y="55"/>
                  </a:lnTo>
                  <a:lnTo>
                    <a:pt x="0" y="0"/>
                  </a:lnTo>
                </a:path>
              </a:pathLst>
            </a:custGeom>
            <a:noFill/>
            <a:ln w="19050">
              <a:solidFill>
                <a:srgbClr val="000000"/>
              </a:solidFill>
              <a:round/>
              <a:headEnd/>
              <a:tailEnd/>
            </a:ln>
          </p:spPr>
          <p:txBody>
            <a:bodyPr/>
            <a:lstStyle/>
            <a:p>
              <a:endParaRPr lang="en-US"/>
            </a:p>
          </p:txBody>
        </p:sp>
        <p:sp>
          <p:nvSpPr>
            <p:cNvPr id="40002" name="Freeform 64"/>
            <p:cNvSpPr>
              <a:spLocks/>
            </p:cNvSpPr>
            <p:nvPr/>
          </p:nvSpPr>
          <p:spPr bwMode="auto">
            <a:xfrm>
              <a:off x="2157" y="2429"/>
              <a:ext cx="55" cy="1"/>
            </a:xfrm>
            <a:custGeom>
              <a:avLst/>
              <a:gdLst>
                <a:gd name="T0" fmla="*/ 55 w 81"/>
                <a:gd name="T1" fmla="*/ 0 h 1"/>
                <a:gd name="T2" fmla="*/ 0 w 81"/>
                <a:gd name="T3" fmla="*/ 0 h 1"/>
                <a:gd name="T4" fmla="*/ 3 w 81"/>
                <a:gd name="T5" fmla="*/ 0 h 1"/>
                <a:gd name="T6" fmla="*/ 0 60000 65536"/>
                <a:gd name="T7" fmla="*/ 0 60000 65536"/>
                <a:gd name="T8" fmla="*/ 0 60000 65536"/>
                <a:gd name="T9" fmla="*/ 0 w 81"/>
                <a:gd name="T10" fmla="*/ 0 h 1"/>
                <a:gd name="T11" fmla="*/ 81 w 81"/>
                <a:gd name="T12" fmla="*/ 1 h 1"/>
              </a:gdLst>
              <a:ahLst/>
              <a:cxnLst>
                <a:cxn ang="T6">
                  <a:pos x="T0" y="T1"/>
                </a:cxn>
                <a:cxn ang="T7">
                  <a:pos x="T2" y="T3"/>
                </a:cxn>
                <a:cxn ang="T8">
                  <a:pos x="T4" y="T5"/>
                </a:cxn>
              </a:cxnLst>
              <a:rect l="T9" t="T10" r="T11" b="T12"/>
              <a:pathLst>
                <a:path w="81" h="1">
                  <a:moveTo>
                    <a:pt x="81" y="0"/>
                  </a:moveTo>
                  <a:lnTo>
                    <a:pt x="0" y="0"/>
                  </a:lnTo>
                  <a:lnTo>
                    <a:pt x="5" y="0"/>
                  </a:lnTo>
                </a:path>
              </a:pathLst>
            </a:custGeom>
            <a:noFill/>
            <a:ln w="19050">
              <a:solidFill>
                <a:srgbClr val="000000"/>
              </a:solidFill>
              <a:round/>
              <a:headEnd/>
              <a:tailEnd/>
            </a:ln>
          </p:spPr>
          <p:txBody>
            <a:bodyPr/>
            <a:lstStyle/>
            <a:p>
              <a:endParaRPr lang="en-US"/>
            </a:p>
          </p:txBody>
        </p:sp>
        <p:sp>
          <p:nvSpPr>
            <p:cNvPr id="40003" name="Freeform 65"/>
            <p:cNvSpPr>
              <a:spLocks/>
            </p:cNvSpPr>
            <p:nvPr/>
          </p:nvSpPr>
          <p:spPr bwMode="auto">
            <a:xfrm>
              <a:off x="2157" y="2963"/>
              <a:ext cx="55" cy="1"/>
            </a:xfrm>
            <a:custGeom>
              <a:avLst/>
              <a:gdLst>
                <a:gd name="T0" fmla="*/ 55 w 81"/>
                <a:gd name="T1" fmla="*/ 0 h 1"/>
                <a:gd name="T2" fmla="*/ 0 w 81"/>
                <a:gd name="T3" fmla="*/ 0 h 1"/>
                <a:gd name="T4" fmla="*/ 3 w 81"/>
                <a:gd name="T5" fmla="*/ 0 h 1"/>
                <a:gd name="T6" fmla="*/ 0 60000 65536"/>
                <a:gd name="T7" fmla="*/ 0 60000 65536"/>
                <a:gd name="T8" fmla="*/ 0 60000 65536"/>
                <a:gd name="T9" fmla="*/ 0 w 81"/>
                <a:gd name="T10" fmla="*/ 0 h 1"/>
                <a:gd name="T11" fmla="*/ 81 w 81"/>
                <a:gd name="T12" fmla="*/ 1 h 1"/>
              </a:gdLst>
              <a:ahLst/>
              <a:cxnLst>
                <a:cxn ang="T6">
                  <a:pos x="T0" y="T1"/>
                </a:cxn>
                <a:cxn ang="T7">
                  <a:pos x="T2" y="T3"/>
                </a:cxn>
                <a:cxn ang="T8">
                  <a:pos x="T4" y="T5"/>
                </a:cxn>
              </a:cxnLst>
              <a:rect l="T9" t="T10" r="T11" b="T12"/>
              <a:pathLst>
                <a:path w="81" h="1">
                  <a:moveTo>
                    <a:pt x="81" y="0"/>
                  </a:moveTo>
                  <a:lnTo>
                    <a:pt x="0" y="0"/>
                  </a:lnTo>
                  <a:lnTo>
                    <a:pt x="5" y="0"/>
                  </a:lnTo>
                </a:path>
              </a:pathLst>
            </a:custGeom>
            <a:noFill/>
            <a:ln w="19050">
              <a:solidFill>
                <a:srgbClr val="000000"/>
              </a:solidFill>
              <a:round/>
              <a:headEnd/>
              <a:tailEnd/>
            </a:ln>
          </p:spPr>
          <p:txBody>
            <a:bodyPr/>
            <a:lstStyle/>
            <a:p>
              <a:endParaRPr lang="en-US"/>
            </a:p>
          </p:txBody>
        </p:sp>
        <p:sp>
          <p:nvSpPr>
            <p:cNvPr id="40004" name="Freeform 66"/>
            <p:cNvSpPr>
              <a:spLocks/>
            </p:cNvSpPr>
            <p:nvPr/>
          </p:nvSpPr>
          <p:spPr bwMode="auto">
            <a:xfrm>
              <a:off x="2212" y="2457"/>
              <a:ext cx="1" cy="481"/>
            </a:xfrm>
            <a:custGeom>
              <a:avLst/>
              <a:gdLst>
                <a:gd name="T0" fmla="*/ 0 w 1"/>
                <a:gd name="T1" fmla="*/ 0 h 962"/>
                <a:gd name="T2" fmla="*/ 0 w 1"/>
                <a:gd name="T3" fmla="*/ 481 h 962"/>
                <a:gd name="T4" fmla="*/ 0 w 1"/>
                <a:gd name="T5" fmla="*/ 481 h 962"/>
                <a:gd name="T6" fmla="*/ 0 60000 65536"/>
                <a:gd name="T7" fmla="*/ 0 60000 65536"/>
                <a:gd name="T8" fmla="*/ 0 60000 65536"/>
                <a:gd name="T9" fmla="*/ 0 w 1"/>
                <a:gd name="T10" fmla="*/ 0 h 962"/>
                <a:gd name="T11" fmla="*/ 1 w 1"/>
                <a:gd name="T12" fmla="*/ 962 h 962"/>
              </a:gdLst>
              <a:ahLst/>
              <a:cxnLst>
                <a:cxn ang="T6">
                  <a:pos x="T0" y="T1"/>
                </a:cxn>
                <a:cxn ang="T7">
                  <a:pos x="T2" y="T3"/>
                </a:cxn>
                <a:cxn ang="T8">
                  <a:pos x="T4" y="T5"/>
                </a:cxn>
              </a:cxnLst>
              <a:rect l="T9" t="T10" r="T11" b="T12"/>
              <a:pathLst>
                <a:path w="1" h="962">
                  <a:moveTo>
                    <a:pt x="0" y="0"/>
                  </a:moveTo>
                  <a:lnTo>
                    <a:pt x="0" y="962"/>
                  </a:lnTo>
                </a:path>
              </a:pathLst>
            </a:custGeom>
            <a:noFill/>
            <a:ln w="12700">
              <a:solidFill>
                <a:srgbClr val="000000"/>
              </a:solidFill>
              <a:round/>
              <a:headEnd/>
              <a:tailEnd/>
            </a:ln>
          </p:spPr>
          <p:txBody>
            <a:bodyPr/>
            <a:lstStyle/>
            <a:p>
              <a:endParaRPr lang="en-US"/>
            </a:p>
          </p:txBody>
        </p:sp>
        <p:sp>
          <p:nvSpPr>
            <p:cNvPr id="40005" name="Freeform 67"/>
            <p:cNvSpPr>
              <a:spLocks/>
            </p:cNvSpPr>
            <p:nvPr/>
          </p:nvSpPr>
          <p:spPr bwMode="auto">
            <a:xfrm>
              <a:off x="2205" y="2429"/>
              <a:ext cx="14" cy="28"/>
            </a:xfrm>
            <a:custGeom>
              <a:avLst/>
              <a:gdLst>
                <a:gd name="T0" fmla="*/ 0 w 20"/>
                <a:gd name="T1" fmla="*/ 28 h 55"/>
                <a:gd name="T2" fmla="*/ 14 w 20"/>
                <a:gd name="T3" fmla="*/ 28 h 55"/>
                <a:gd name="T4" fmla="*/ 7 w 20"/>
                <a:gd name="T5" fmla="*/ 0 h 55"/>
                <a:gd name="T6" fmla="*/ 0 w 20"/>
                <a:gd name="T7" fmla="*/ 28 h 55"/>
                <a:gd name="T8" fmla="*/ 0 60000 65536"/>
                <a:gd name="T9" fmla="*/ 0 60000 65536"/>
                <a:gd name="T10" fmla="*/ 0 60000 65536"/>
                <a:gd name="T11" fmla="*/ 0 60000 65536"/>
                <a:gd name="T12" fmla="*/ 0 w 20"/>
                <a:gd name="T13" fmla="*/ 0 h 55"/>
                <a:gd name="T14" fmla="*/ 20 w 20"/>
                <a:gd name="T15" fmla="*/ 55 h 55"/>
              </a:gdLst>
              <a:ahLst/>
              <a:cxnLst>
                <a:cxn ang="T8">
                  <a:pos x="T0" y="T1"/>
                </a:cxn>
                <a:cxn ang="T9">
                  <a:pos x="T2" y="T3"/>
                </a:cxn>
                <a:cxn ang="T10">
                  <a:pos x="T4" y="T5"/>
                </a:cxn>
                <a:cxn ang="T11">
                  <a:pos x="T6" y="T7"/>
                </a:cxn>
              </a:cxnLst>
              <a:rect l="T12" t="T13" r="T14" b="T15"/>
              <a:pathLst>
                <a:path w="20" h="55">
                  <a:moveTo>
                    <a:pt x="0" y="55"/>
                  </a:moveTo>
                  <a:lnTo>
                    <a:pt x="20" y="55"/>
                  </a:lnTo>
                  <a:lnTo>
                    <a:pt x="10" y="0"/>
                  </a:lnTo>
                  <a:lnTo>
                    <a:pt x="0" y="55"/>
                  </a:lnTo>
                  <a:close/>
                </a:path>
              </a:pathLst>
            </a:custGeom>
            <a:solidFill>
              <a:srgbClr val="00FFFF"/>
            </a:solidFill>
            <a:ln w="19050">
              <a:solidFill>
                <a:srgbClr val="000000"/>
              </a:solidFill>
              <a:round/>
              <a:headEnd/>
              <a:tailEnd/>
            </a:ln>
          </p:spPr>
          <p:txBody>
            <a:bodyPr/>
            <a:lstStyle/>
            <a:p>
              <a:endParaRPr lang="en-US"/>
            </a:p>
          </p:txBody>
        </p:sp>
        <p:sp>
          <p:nvSpPr>
            <p:cNvPr id="40006" name="Freeform 68"/>
            <p:cNvSpPr>
              <a:spLocks/>
            </p:cNvSpPr>
            <p:nvPr/>
          </p:nvSpPr>
          <p:spPr bwMode="auto">
            <a:xfrm>
              <a:off x="2205" y="2429"/>
              <a:ext cx="14" cy="28"/>
            </a:xfrm>
            <a:custGeom>
              <a:avLst/>
              <a:gdLst>
                <a:gd name="T0" fmla="*/ 0 w 20"/>
                <a:gd name="T1" fmla="*/ 28 h 55"/>
                <a:gd name="T2" fmla="*/ 14 w 20"/>
                <a:gd name="T3" fmla="*/ 28 h 55"/>
                <a:gd name="T4" fmla="*/ 7 w 20"/>
                <a:gd name="T5" fmla="*/ 0 h 55"/>
                <a:gd name="T6" fmla="*/ 0 w 20"/>
                <a:gd name="T7" fmla="*/ 28 h 55"/>
                <a:gd name="T8" fmla="*/ 0 60000 65536"/>
                <a:gd name="T9" fmla="*/ 0 60000 65536"/>
                <a:gd name="T10" fmla="*/ 0 60000 65536"/>
                <a:gd name="T11" fmla="*/ 0 60000 65536"/>
                <a:gd name="T12" fmla="*/ 0 w 20"/>
                <a:gd name="T13" fmla="*/ 0 h 55"/>
                <a:gd name="T14" fmla="*/ 20 w 20"/>
                <a:gd name="T15" fmla="*/ 55 h 55"/>
              </a:gdLst>
              <a:ahLst/>
              <a:cxnLst>
                <a:cxn ang="T8">
                  <a:pos x="T0" y="T1"/>
                </a:cxn>
                <a:cxn ang="T9">
                  <a:pos x="T2" y="T3"/>
                </a:cxn>
                <a:cxn ang="T10">
                  <a:pos x="T4" y="T5"/>
                </a:cxn>
                <a:cxn ang="T11">
                  <a:pos x="T6" y="T7"/>
                </a:cxn>
              </a:cxnLst>
              <a:rect l="T12" t="T13" r="T14" b="T15"/>
              <a:pathLst>
                <a:path w="20" h="55">
                  <a:moveTo>
                    <a:pt x="0" y="55"/>
                  </a:moveTo>
                  <a:lnTo>
                    <a:pt x="20" y="55"/>
                  </a:lnTo>
                  <a:lnTo>
                    <a:pt x="10" y="0"/>
                  </a:lnTo>
                  <a:lnTo>
                    <a:pt x="0" y="55"/>
                  </a:lnTo>
                </a:path>
              </a:pathLst>
            </a:custGeom>
            <a:noFill/>
            <a:ln w="19050">
              <a:solidFill>
                <a:srgbClr val="000000"/>
              </a:solidFill>
              <a:round/>
              <a:headEnd/>
              <a:tailEnd/>
            </a:ln>
          </p:spPr>
          <p:txBody>
            <a:bodyPr/>
            <a:lstStyle/>
            <a:p>
              <a:endParaRPr lang="en-US"/>
            </a:p>
          </p:txBody>
        </p:sp>
        <p:sp>
          <p:nvSpPr>
            <p:cNvPr id="40007" name="Freeform 69"/>
            <p:cNvSpPr>
              <a:spLocks/>
            </p:cNvSpPr>
            <p:nvPr/>
          </p:nvSpPr>
          <p:spPr bwMode="auto">
            <a:xfrm>
              <a:off x="2205" y="2938"/>
              <a:ext cx="14" cy="25"/>
            </a:xfrm>
            <a:custGeom>
              <a:avLst/>
              <a:gdLst>
                <a:gd name="T0" fmla="*/ 0 w 20"/>
                <a:gd name="T1" fmla="*/ 0 h 51"/>
                <a:gd name="T2" fmla="*/ 14 w 20"/>
                <a:gd name="T3" fmla="*/ 0 h 51"/>
                <a:gd name="T4" fmla="*/ 7 w 20"/>
                <a:gd name="T5" fmla="*/ 25 h 51"/>
                <a:gd name="T6" fmla="*/ 0 w 20"/>
                <a:gd name="T7" fmla="*/ 0 h 51"/>
                <a:gd name="T8" fmla="*/ 0 60000 65536"/>
                <a:gd name="T9" fmla="*/ 0 60000 65536"/>
                <a:gd name="T10" fmla="*/ 0 60000 65536"/>
                <a:gd name="T11" fmla="*/ 0 60000 65536"/>
                <a:gd name="T12" fmla="*/ 0 w 20"/>
                <a:gd name="T13" fmla="*/ 0 h 51"/>
                <a:gd name="T14" fmla="*/ 20 w 20"/>
                <a:gd name="T15" fmla="*/ 51 h 51"/>
              </a:gdLst>
              <a:ahLst/>
              <a:cxnLst>
                <a:cxn ang="T8">
                  <a:pos x="T0" y="T1"/>
                </a:cxn>
                <a:cxn ang="T9">
                  <a:pos x="T2" y="T3"/>
                </a:cxn>
                <a:cxn ang="T10">
                  <a:pos x="T4" y="T5"/>
                </a:cxn>
                <a:cxn ang="T11">
                  <a:pos x="T6" y="T7"/>
                </a:cxn>
              </a:cxnLst>
              <a:rect l="T12" t="T13" r="T14" b="T15"/>
              <a:pathLst>
                <a:path w="20" h="51">
                  <a:moveTo>
                    <a:pt x="0" y="0"/>
                  </a:moveTo>
                  <a:lnTo>
                    <a:pt x="20" y="0"/>
                  </a:lnTo>
                  <a:lnTo>
                    <a:pt x="10" y="51"/>
                  </a:lnTo>
                  <a:lnTo>
                    <a:pt x="0" y="0"/>
                  </a:lnTo>
                  <a:close/>
                </a:path>
              </a:pathLst>
            </a:custGeom>
            <a:solidFill>
              <a:srgbClr val="00FFFF"/>
            </a:solidFill>
            <a:ln w="19050">
              <a:solidFill>
                <a:srgbClr val="000000"/>
              </a:solidFill>
              <a:round/>
              <a:headEnd/>
              <a:tailEnd/>
            </a:ln>
          </p:spPr>
          <p:txBody>
            <a:bodyPr/>
            <a:lstStyle/>
            <a:p>
              <a:endParaRPr lang="en-US"/>
            </a:p>
          </p:txBody>
        </p:sp>
        <p:sp>
          <p:nvSpPr>
            <p:cNvPr id="40008" name="Freeform 70"/>
            <p:cNvSpPr>
              <a:spLocks/>
            </p:cNvSpPr>
            <p:nvPr/>
          </p:nvSpPr>
          <p:spPr bwMode="auto">
            <a:xfrm>
              <a:off x="2205" y="2938"/>
              <a:ext cx="14" cy="25"/>
            </a:xfrm>
            <a:custGeom>
              <a:avLst/>
              <a:gdLst>
                <a:gd name="T0" fmla="*/ 0 w 20"/>
                <a:gd name="T1" fmla="*/ 0 h 51"/>
                <a:gd name="T2" fmla="*/ 14 w 20"/>
                <a:gd name="T3" fmla="*/ 0 h 51"/>
                <a:gd name="T4" fmla="*/ 7 w 20"/>
                <a:gd name="T5" fmla="*/ 25 h 51"/>
                <a:gd name="T6" fmla="*/ 0 w 20"/>
                <a:gd name="T7" fmla="*/ 0 h 51"/>
                <a:gd name="T8" fmla="*/ 0 60000 65536"/>
                <a:gd name="T9" fmla="*/ 0 60000 65536"/>
                <a:gd name="T10" fmla="*/ 0 60000 65536"/>
                <a:gd name="T11" fmla="*/ 0 60000 65536"/>
                <a:gd name="T12" fmla="*/ 0 w 20"/>
                <a:gd name="T13" fmla="*/ 0 h 51"/>
                <a:gd name="T14" fmla="*/ 20 w 20"/>
                <a:gd name="T15" fmla="*/ 51 h 51"/>
              </a:gdLst>
              <a:ahLst/>
              <a:cxnLst>
                <a:cxn ang="T8">
                  <a:pos x="T0" y="T1"/>
                </a:cxn>
                <a:cxn ang="T9">
                  <a:pos x="T2" y="T3"/>
                </a:cxn>
                <a:cxn ang="T10">
                  <a:pos x="T4" y="T5"/>
                </a:cxn>
                <a:cxn ang="T11">
                  <a:pos x="T6" y="T7"/>
                </a:cxn>
              </a:cxnLst>
              <a:rect l="T12" t="T13" r="T14" b="T15"/>
              <a:pathLst>
                <a:path w="20" h="51">
                  <a:moveTo>
                    <a:pt x="0" y="0"/>
                  </a:moveTo>
                  <a:lnTo>
                    <a:pt x="20" y="0"/>
                  </a:lnTo>
                  <a:lnTo>
                    <a:pt x="10" y="51"/>
                  </a:lnTo>
                  <a:lnTo>
                    <a:pt x="0" y="0"/>
                  </a:lnTo>
                </a:path>
              </a:pathLst>
            </a:custGeom>
            <a:noFill/>
            <a:ln w="19050">
              <a:solidFill>
                <a:srgbClr val="000000"/>
              </a:solidFill>
              <a:round/>
              <a:headEnd/>
              <a:tailEnd/>
            </a:ln>
          </p:spPr>
          <p:txBody>
            <a:bodyPr/>
            <a:lstStyle/>
            <a:p>
              <a:endParaRPr lang="en-US"/>
            </a:p>
          </p:txBody>
        </p:sp>
        <p:sp>
          <p:nvSpPr>
            <p:cNvPr id="40009" name="Freeform 71"/>
            <p:cNvSpPr>
              <a:spLocks/>
            </p:cNvSpPr>
            <p:nvPr/>
          </p:nvSpPr>
          <p:spPr bwMode="auto">
            <a:xfrm>
              <a:off x="2150" y="2595"/>
              <a:ext cx="52" cy="1"/>
            </a:xfrm>
            <a:custGeom>
              <a:avLst/>
              <a:gdLst>
                <a:gd name="T0" fmla="*/ 0 w 76"/>
                <a:gd name="T1" fmla="*/ 0 h 1"/>
                <a:gd name="T2" fmla="*/ 52 w 76"/>
                <a:gd name="T3" fmla="*/ 0 h 1"/>
                <a:gd name="T4" fmla="*/ 52 w 76"/>
                <a:gd name="T5" fmla="*/ 0 h 1"/>
                <a:gd name="T6" fmla="*/ 0 60000 65536"/>
                <a:gd name="T7" fmla="*/ 0 60000 65536"/>
                <a:gd name="T8" fmla="*/ 0 60000 65536"/>
                <a:gd name="T9" fmla="*/ 0 w 76"/>
                <a:gd name="T10" fmla="*/ 0 h 1"/>
                <a:gd name="T11" fmla="*/ 76 w 76"/>
                <a:gd name="T12" fmla="*/ 1 h 1"/>
              </a:gdLst>
              <a:ahLst/>
              <a:cxnLst>
                <a:cxn ang="T6">
                  <a:pos x="T0" y="T1"/>
                </a:cxn>
                <a:cxn ang="T7">
                  <a:pos x="T2" y="T3"/>
                </a:cxn>
                <a:cxn ang="T8">
                  <a:pos x="T4" y="T5"/>
                </a:cxn>
              </a:cxnLst>
              <a:rect l="T9" t="T10" r="T11" b="T12"/>
              <a:pathLst>
                <a:path w="76" h="1">
                  <a:moveTo>
                    <a:pt x="0" y="0"/>
                  </a:moveTo>
                  <a:lnTo>
                    <a:pt x="76" y="0"/>
                  </a:lnTo>
                </a:path>
              </a:pathLst>
            </a:custGeom>
            <a:noFill/>
            <a:ln w="12700">
              <a:solidFill>
                <a:srgbClr val="000000"/>
              </a:solidFill>
              <a:round/>
              <a:headEnd/>
              <a:tailEnd/>
            </a:ln>
          </p:spPr>
          <p:txBody>
            <a:bodyPr/>
            <a:lstStyle/>
            <a:p>
              <a:endParaRPr lang="en-US"/>
            </a:p>
          </p:txBody>
        </p:sp>
        <p:sp>
          <p:nvSpPr>
            <p:cNvPr id="40010" name="Freeform 72"/>
            <p:cNvSpPr>
              <a:spLocks/>
            </p:cNvSpPr>
            <p:nvPr/>
          </p:nvSpPr>
          <p:spPr bwMode="auto">
            <a:xfrm>
              <a:off x="2332" y="3392"/>
              <a:ext cx="52" cy="1"/>
            </a:xfrm>
            <a:custGeom>
              <a:avLst/>
              <a:gdLst>
                <a:gd name="T0" fmla="*/ 52 w 76"/>
                <a:gd name="T1" fmla="*/ 0 h 1"/>
                <a:gd name="T2" fmla="*/ 0 w 76"/>
                <a:gd name="T3" fmla="*/ 0 h 1"/>
                <a:gd name="T4" fmla="*/ 0 w 76"/>
                <a:gd name="T5" fmla="*/ 0 h 1"/>
                <a:gd name="T6" fmla="*/ 0 60000 65536"/>
                <a:gd name="T7" fmla="*/ 0 60000 65536"/>
                <a:gd name="T8" fmla="*/ 0 60000 65536"/>
                <a:gd name="T9" fmla="*/ 0 w 76"/>
                <a:gd name="T10" fmla="*/ 0 h 1"/>
                <a:gd name="T11" fmla="*/ 76 w 76"/>
                <a:gd name="T12" fmla="*/ 1 h 1"/>
              </a:gdLst>
              <a:ahLst/>
              <a:cxnLst>
                <a:cxn ang="T6">
                  <a:pos x="T0" y="T1"/>
                </a:cxn>
                <a:cxn ang="T7">
                  <a:pos x="T2" y="T3"/>
                </a:cxn>
                <a:cxn ang="T8">
                  <a:pos x="T4" y="T5"/>
                </a:cxn>
              </a:cxnLst>
              <a:rect l="T9" t="T10" r="T11" b="T12"/>
              <a:pathLst>
                <a:path w="76" h="1">
                  <a:moveTo>
                    <a:pt x="76" y="0"/>
                  </a:moveTo>
                  <a:lnTo>
                    <a:pt x="0" y="0"/>
                  </a:lnTo>
                </a:path>
              </a:pathLst>
            </a:custGeom>
            <a:noFill/>
            <a:ln w="12700">
              <a:solidFill>
                <a:srgbClr val="000000"/>
              </a:solidFill>
              <a:round/>
              <a:headEnd/>
              <a:tailEnd/>
            </a:ln>
          </p:spPr>
          <p:txBody>
            <a:bodyPr/>
            <a:lstStyle/>
            <a:p>
              <a:endParaRPr lang="en-US"/>
            </a:p>
          </p:txBody>
        </p:sp>
        <p:sp>
          <p:nvSpPr>
            <p:cNvPr id="40011" name="Freeform 73"/>
            <p:cNvSpPr>
              <a:spLocks/>
            </p:cNvSpPr>
            <p:nvPr/>
          </p:nvSpPr>
          <p:spPr bwMode="auto">
            <a:xfrm>
              <a:off x="2384" y="3492"/>
              <a:ext cx="51" cy="1"/>
            </a:xfrm>
            <a:custGeom>
              <a:avLst/>
              <a:gdLst>
                <a:gd name="T0" fmla="*/ 0 w 75"/>
                <a:gd name="T1" fmla="*/ 0 h 1"/>
                <a:gd name="T2" fmla="*/ 51 w 75"/>
                <a:gd name="T3" fmla="*/ 0 h 1"/>
                <a:gd name="T4" fmla="*/ 51 w 75"/>
                <a:gd name="T5" fmla="*/ 0 h 1"/>
                <a:gd name="T6" fmla="*/ 0 60000 65536"/>
                <a:gd name="T7" fmla="*/ 0 60000 65536"/>
                <a:gd name="T8" fmla="*/ 0 60000 65536"/>
                <a:gd name="T9" fmla="*/ 0 w 75"/>
                <a:gd name="T10" fmla="*/ 0 h 1"/>
                <a:gd name="T11" fmla="*/ 75 w 75"/>
                <a:gd name="T12" fmla="*/ 1 h 1"/>
              </a:gdLst>
              <a:ahLst/>
              <a:cxnLst>
                <a:cxn ang="T6">
                  <a:pos x="T0" y="T1"/>
                </a:cxn>
                <a:cxn ang="T7">
                  <a:pos x="T2" y="T3"/>
                </a:cxn>
                <a:cxn ang="T8">
                  <a:pos x="T4" y="T5"/>
                </a:cxn>
              </a:cxnLst>
              <a:rect l="T9" t="T10" r="T11" b="T12"/>
              <a:pathLst>
                <a:path w="75" h="1">
                  <a:moveTo>
                    <a:pt x="0" y="0"/>
                  </a:moveTo>
                  <a:lnTo>
                    <a:pt x="75" y="0"/>
                  </a:lnTo>
                </a:path>
              </a:pathLst>
            </a:custGeom>
            <a:noFill/>
            <a:ln w="12700">
              <a:solidFill>
                <a:srgbClr val="000000"/>
              </a:solidFill>
              <a:round/>
              <a:headEnd/>
              <a:tailEnd/>
            </a:ln>
          </p:spPr>
          <p:txBody>
            <a:bodyPr/>
            <a:lstStyle/>
            <a:p>
              <a:endParaRPr lang="en-US"/>
            </a:p>
          </p:txBody>
        </p:sp>
        <p:sp>
          <p:nvSpPr>
            <p:cNvPr id="40012" name="Text Box 74"/>
            <p:cNvSpPr txBox="1">
              <a:spLocks noChangeArrowheads="1"/>
            </p:cNvSpPr>
            <p:nvPr/>
          </p:nvSpPr>
          <p:spPr bwMode="auto">
            <a:xfrm>
              <a:off x="1247" y="1885"/>
              <a:ext cx="3281" cy="393"/>
            </a:xfrm>
            <a:prstGeom prst="rect">
              <a:avLst/>
            </a:prstGeom>
            <a:noFill/>
            <a:ln w="9525">
              <a:noFill/>
              <a:miter lim="800000"/>
              <a:headEnd/>
              <a:tailEnd/>
            </a:ln>
          </p:spPr>
          <p:txBody>
            <a:bodyPr lIns="0" tIns="0" rIns="0" bIns="0"/>
            <a:lstStyle/>
            <a:p>
              <a:pPr marL="838200" indent="-838200" algn="ctr"/>
              <a:endParaRPr lang="en-US" sz="1200" b="0"/>
            </a:p>
            <a:p>
              <a:pPr marL="838200" indent="-838200" algn="ctr"/>
              <a:endParaRPr lang="en-US" sz="4000"/>
            </a:p>
          </p:txBody>
        </p:sp>
        <p:grpSp>
          <p:nvGrpSpPr>
            <p:cNvPr id="40013" name="Group 75"/>
            <p:cNvGrpSpPr>
              <a:grpSpLocks/>
            </p:cNvGrpSpPr>
            <p:nvPr/>
          </p:nvGrpSpPr>
          <p:grpSpPr bwMode="auto">
            <a:xfrm>
              <a:off x="1264" y="346"/>
              <a:ext cx="2804" cy="1414"/>
              <a:chOff x="6868" y="2841"/>
              <a:chExt cx="3805" cy="2670"/>
            </a:xfrm>
          </p:grpSpPr>
          <p:sp>
            <p:nvSpPr>
              <p:cNvPr id="40032" name="Freeform 76"/>
              <p:cNvSpPr>
                <a:spLocks/>
              </p:cNvSpPr>
              <p:nvPr/>
            </p:nvSpPr>
            <p:spPr bwMode="auto">
              <a:xfrm>
                <a:off x="7696" y="3709"/>
                <a:ext cx="828" cy="1159"/>
              </a:xfrm>
              <a:custGeom>
                <a:avLst/>
                <a:gdLst>
                  <a:gd name="T0" fmla="*/ 0 w 3085"/>
                  <a:gd name="T1" fmla="*/ 0 h 4638"/>
                  <a:gd name="T2" fmla="*/ 828 w 3085"/>
                  <a:gd name="T3" fmla="*/ 0 h 4638"/>
                  <a:gd name="T4" fmla="*/ 828 w 3085"/>
                  <a:gd name="T5" fmla="*/ 1159 h 4638"/>
                  <a:gd name="T6" fmla="*/ 0 w 3085"/>
                  <a:gd name="T7" fmla="*/ 1159 h 4638"/>
                  <a:gd name="T8" fmla="*/ 0 w 3085"/>
                  <a:gd name="T9" fmla="*/ 0 h 4638"/>
                  <a:gd name="T10" fmla="*/ 0 w 3085"/>
                  <a:gd name="T11" fmla="*/ 0 h 4638"/>
                  <a:gd name="T12" fmla="*/ 0 60000 65536"/>
                  <a:gd name="T13" fmla="*/ 0 60000 65536"/>
                  <a:gd name="T14" fmla="*/ 0 60000 65536"/>
                  <a:gd name="T15" fmla="*/ 0 60000 65536"/>
                  <a:gd name="T16" fmla="*/ 0 60000 65536"/>
                  <a:gd name="T17" fmla="*/ 0 60000 65536"/>
                  <a:gd name="T18" fmla="*/ 0 w 3085"/>
                  <a:gd name="T19" fmla="*/ 0 h 4638"/>
                  <a:gd name="T20" fmla="*/ 3085 w 3085"/>
                  <a:gd name="T21" fmla="*/ 4638 h 4638"/>
                </a:gdLst>
                <a:ahLst/>
                <a:cxnLst>
                  <a:cxn ang="T12">
                    <a:pos x="T0" y="T1"/>
                  </a:cxn>
                  <a:cxn ang="T13">
                    <a:pos x="T2" y="T3"/>
                  </a:cxn>
                  <a:cxn ang="T14">
                    <a:pos x="T4" y="T5"/>
                  </a:cxn>
                  <a:cxn ang="T15">
                    <a:pos x="T6" y="T7"/>
                  </a:cxn>
                  <a:cxn ang="T16">
                    <a:pos x="T8" y="T9"/>
                  </a:cxn>
                  <a:cxn ang="T17">
                    <a:pos x="T10" y="T11"/>
                  </a:cxn>
                </a:cxnLst>
                <a:rect l="T18" t="T19" r="T20" b="T21"/>
                <a:pathLst>
                  <a:path w="3085" h="4638">
                    <a:moveTo>
                      <a:pt x="0" y="0"/>
                    </a:moveTo>
                    <a:lnTo>
                      <a:pt x="3085" y="0"/>
                    </a:lnTo>
                    <a:lnTo>
                      <a:pt x="3085" y="4638"/>
                    </a:lnTo>
                    <a:lnTo>
                      <a:pt x="0" y="4638"/>
                    </a:lnTo>
                    <a:lnTo>
                      <a:pt x="0" y="0"/>
                    </a:lnTo>
                    <a:lnTo>
                      <a:pt x="1" y="0"/>
                    </a:lnTo>
                  </a:path>
                </a:pathLst>
              </a:custGeom>
              <a:noFill/>
              <a:ln w="19050">
                <a:solidFill>
                  <a:srgbClr val="000000"/>
                </a:solidFill>
                <a:round/>
                <a:headEnd/>
                <a:tailEnd/>
              </a:ln>
            </p:spPr>
            <p:txBody>
              <a:bodyPr/>
              <a:lstStyle/>
              <a:p>
                <a:endParaRPr lang="en-US"/>
              </a:p>
            </p:txBody>
          </p:sp>
          <p:sp>
            <p:nvSpPr>
              <p:cNvPr id="40033" name="Freeform 77"/>
              <p:cNvSpPr>
                <a:spLocks/>
              </p:cNvSpPr>
              <p:nvPr/>
            </p:nvSpPr>
            <p:spPr bwMode="auto">
              <a:xfrm>
                <a:off x="8524" y="4675"/>
                <a:ext cx="1139" cy="193"/>
              </a:xfrm>
              <a:custGeom>
                <a:avLst/>
                <a:gdLst>
                  <a:gd name="T0" fmla="*/ 0 w 4243"/>
                  <a:gd name="T1" fmla="*/ 193 h 773"/>
                  <a:gd name="T2" fmla="*/ 1138 w 4243"/>
                  <a:gd name="T3" fmla="*/ 0 h 773"/>
                  <a:gd name="T4" fmla="*/ 1139 w 4243"/>
                  <a:gd name="T5" fmla="*/ 0 h 773"/>
                  <a:gd name="T6" fmla="*/ 0 60000 65536"/>
                  <a:gd name="T7" fmla="*/ 0 60000 65536"/>
                  <a:gd name="T8" fmla="*/ 0 60000 65536"/>
                  <a:gd name="T9" fmla="*/ 0 w 4243"/>
                  <a:gd name="T10" fmla="*/ 0 h 773"/>
                  <a:gd name="T11" fmla="*/ 4243 w 4243"/>
                  <a:gd name="T12" fmla="*/ 773 h 773"/>
                </a:gdLst>
                <a:ahLst/>
                <a:cxnLst>
                  <a:cxn ang="T6">
                    <a:pos x="T0" y="T1"/>
                  </a:cxn>
                  <a:cxn ang="T7">
                    <a:pos x="T2" y="T3"/>
                  </a:cxn>
                  <a:cxn ang="T8">
                    <a:pos x="T4" y="T5"/>
                  </a:cxn>
                </a:cxnLst>
                <a:rect l="T9" t="T10" r="T11" b="T12"/>
                <a:pathLst>
                  <a:path w="4243" h="773">
                    <a:moveTo>
                      <a:pt x="0" y="773"/>
                    </a:moveTo>
                    <a:lnTo>
                      <a:pt x="4241" y="0"/>
                    </a:lnTo>
                    <a:lnTo>
                      <a:pt x="4243" y="0"/>
                    </a:lnTo>
                  </a:path>
                </a:pathLst>
              </a:custGeom>
              <a:noFill/>
              <a:ln w="19050">
                <a:solidFill>
                  <a:srgbClr val="000000"/>
                </a:solidFill>
                <a:round/>
                <a:headEnd/>
                <a:tailEnd/>
              </a:ln>
            </p:spPr>
            <p:txBody>
              <a:bodyPr/>
              <a:lstStyle/>
              <a:p>
                <a:endParaRPr lang="en-US"/>
              </a:p>
            </p:txBody>
          </p:sp>
          <p:sp>
            <p:nvSpPr>
              <p:cNvPr id="40034" name="Freeform 78"/>
              <p:cNvSpPr>
                <a:spLocks/>
              </p:cNvSpPr>
              <p:nvPr/>
            </p:nvSpPr>
            <p:spPr bwMode="auto">
              <a:xfrm>
                <a:off x="9663" y="3902"/>
                <a:ext cx="2" cy="773"/>
              </a:xfrm>
              <a:custGeom>
                <a:avLst/>
                <a:gdLst>
                  <a:gd name="T0" fmla="*/ 0 w 2"/>
                  <a:gd name="T1" fmla="*/ 773 h 3092"/>
                  <a:gd name="T2" fmla="*/ 0 w 2"/>
                  <a:gd name="T3" fmla="*/ 0 h 3092"/>
                  <a:gd name="T4" fmla="*/ 2 w 2"/>
                  <a:gd name="T5" fmla="*/ 0 h 3092"/>
                  <a:gd name="T6" fmla="*/ 0 60000 65536"/>
                  <a:gd name="T7" fmla="*/ 0 60000 65536"/>
                  <a:gd name="T8" fmla="*/ 0 60000 65536"/>
                  <a:gd name="T9" fmla="*/ 0 w 2"/>
                  <a:gd name="T10" fmla="*/ 0 h 3092"/>
                  <a:gd name="T11" fmla="*/ 2 w 2"/>
                  <a:gd name="T12" fmla="*/ 3092 h 3092"/>
                </a:gdLst>
                <a:ahLst/>
                <a:cxnLst>
                  <a:cxn ang="T6">
                    <a:pos x="T0" y="T1"/>
                  </a:cxn>
                  <a:cxn ang="T7">
                    <a:pos x="T2" y="T3"/>
                  </a:cxn>
                  <a:cxn ang="T8">
                    <a:pos x="T4" y="T5"/>
                  </a:cxn>
                </a:cxnLst>
                <a:rect l="T9" t="T10" r="T11" b="T12"/>
                <a:pathLst>
                  <a:path w="2" h="3092">
                    <a:moveTo>
                      <a:pt x="0" y="3092"/>
                    </a:moveTo>
                    <a:lnTo>
                      <a:pt x="0" y="0"/>
                    </a:lnTo>
                    <a:lnTo>
                      <a:pt x="2" y="0"/>
                    </a:lnTo>
                  </a:path>
                </a:pathLst>
              </a:custGeom>
              <a:noFill/>
              <a:ln w="19050">
                <a:solidFill>
                  <a:srgbClr val="000000"/>
                </a:solidFill>
                <a:round/>
                <a:headEnd/>
                <a:tailEnd/>
              </a:ln>
            </p:spPr>
            <p:txBody>
              <a:bodyPr/>
              <a:lstStyle/>
              <a:p>
                <a:endParaRPr lang="en-US"/>
              </a:p>
            </p:txBody>
          </p:sp>
          <p:sp>
            <p:nvSpPr>
              <p:cNvPr id="40035" name="Freeform 79"/>
              <p:cNvSpPr>
                <a:spLocks/>
              </p:cNvSpPr>
              <p:nvPr/>
            </p:nvSpPr>
            <p:spPr bwMode="auto">
              <a:xfrm>
                <a:off x="8524" y="3709"/>
                <a:ext cx="1139" cy="193"/>
              </a:xfrm>
              <a:custGeom>
                <a:avLst/>
                <a:gdLst>
                  <a:gd name="T0" fmla="*/ 1139 w 4241"/>
                  <a:gd name="T1" fmla="*/ 193 h 773"/>
                  <a:gd name="T2" fmla="*/ 0 w 4241"/>
                  <a:gd name="T3" fmla="*/ 0 h 773"/>
                  <a:gd name="T4" fmla="*/ 0 w 4241"/>
                  <a:gd name="T5" fmla="*/ 0 h 773"/>
                  <a:gd name="T6" fmla="*/ 0 60000 65536"/>
                  <a:gd name="T7" fmla="*/ 0 60000 65536"/>
                  <a:gd name="T8" fmla="*/ 0 60000 65536"/>
                  <a:gd name="T9" fmla="*/ 0 w 4241"/>
                  <a:gd name="T10" fmla="*/ 0 h 773"/>
                  <a:gd name="T11" fmla="*/ 4241 w 4241"/>
                  <a:gd name="T12" fmla="*/ 773 h 773"/>
                </a:gdLst>
                <a:ahLst/>
                <a:cxnLst>
                  <a:cxn ang="T6">
                    <a:pos x="T0" y="T1"/>
                  </a:cxn>
                  <a:cxn ang="T7">
                    <a:pos x="T2" y="T3"/>
                  </a:cxn>
                  <a:cxn ang="T8">
                    <a:pos x="T4" y="T5"/>
                  </a:cxn>
                </a:cxnLst>
                <a:rect l="T9" t="T10" r="T11" b="T12"/>
                <a:pathLst>
                  <a:path w="4241" h="773">
                    <a:moveTo>
                      <a:pt x="4241" y="773"/>
                    </a:moveTo>
                    <a:lnTo>
                      <a:pt x="0" y="0"/>
                    </a:lnTo>
                    <a:lnTo>
                      <a:pt x="1" y="0"/>
                    </a:lnTo>
                  </a:path>
                </a:pathLst>
              </a:custGeom>
              <a:noFill/>
              <a:ln w="19050">
                <a:solidFill>
                  <a:srgbClr val="000000"/>
                </a:solidFill>
                <a:round/>
                <a:headEnd/>
                <a:tailEnd/>
              </a:ln>
            </p:spPr>
            <p:txBody>
              <a:bodyPr/>
              <a:lstStyle/>
              <a:p>
                <a:endParaRPr lang="en-US"/>
              </a:p>
            </p:txBody>
          </p:sp>
          <p:sp>
            <p:nvSpPr>
              <p:cNvPr id="40036" name="Freeform 80"/>
              <p:cNvSpPr>
                <a:spLocks/>
              </p:cNvSpPr>
              <p:nvPr/>
            </p:nvSpPr>
            <p:spPr bwMode="auto">
              <a:xfrm>
                <a:off x="9353" y="4868"/>
                <a:ext cx="1" cy="194"/>
              </a:xfrm>
              <a:custGeom>
                <a:avLst/>
                <a:gdLst>
                  <a:gd name="T0" fmla="*/ 0 w 1"/>
                  <a:gd name="T1" fmla="*/ 194 h 773"/>
                  <a:gd name="T2" fmla="*/ 0 w 1"/>
                  <a:gd name="T3" fmla="*/ 0 h 773"/>
                  <a:gd name="T4" fmla="*/ 1 w 1"/>
                  <a:gd name="T5" fmla="*/ 0 h 773"/>
                  <a:gd name="T6" fmla="*/ 0 60000 65536"/>
                  <a:gd name="T7" fmla="*/ 0 60000 65536"/>
                  <a:gd name="T8" fmla="*/ 0 60000 65536"/>
                  <a:gd name="T9" fmla="*/ 0 w 1"/>
                  <a:gd name="T10" fmla="*/ 0 h 773"/>
                  <a:gd name="T11" fmla="*/ 1 w 1"/>
                  <a:gd name="T12" fmla="*/ 773 h 773"/>
                </a:gdLst>
                <a:ahLst/>
                <a:cxnLst>
                  <a:cxn ang="T6">
                    <a:pos x="T0" y="T1"/>
                  </a:cxn>
                  <a:cxn ang="T7">
                    <a:pos x="T2" y="T3"/>
                  </a:cxn>
                  <a:cxn ang="T8">
                    <a:pos x="T4" y="T5"/>
                  </a:cxn>
                </a:cxnLst>
                <a:rect l="T9" t="T10" r="T11" b="T12"/>
                <a:pathLst>
                  <a:path w="1" h="773">
                    <a:moveTo>
                      <a:pt x="0" y="773"/>
                    </a:moveTo>
                    <a:lnTo>
                      <a:pt x="0" y="0"/>
                    </a:lnTo>
                    <a:lnTo>
                      <a:pt x="1" y="0"/>
                    </a:lnTo>
                  </a:path>
                </a:pathLst>
              </a:custGeom>
              <a:noFill/>
              <a:ln w="19050">
                <a:solidFill>
                  <a:srgbClr val="000000"/>
                </a:solidFill>
                <a:round/>
                <a:headEnd/>
                <a:tailEnd/>
              </a:ln>
            </p:spPr>
            <p:txBody>
              <a:bodyPr/>
              <a:lstStyle/>
              <a:p>
                <a:endParaRPr lang="en-US"/>
              </a:p>
            </p:txBody>
          </p:sp>
          <p:sp>
            <p:nvSpPr>
              <p:cNvPr id="40037" name="Freeform 81"/>
              <p:cNvSpPr>
                <a:spLocks/>
              </p:cNvSpPr>
              <p:nvPr/>
            </p:nvSpPr>
            <p:spPr bwMode="auto">
              <a:xfrm>
                <a:off x="9353" y="4700"/>
                <a:ext cx="163" cy="168"/>
              </a:xfrm>
              <a:custGeom>
                <a:avLst/>
                <a:gdLst>
                  <a:gd name="T0" fmla="*/ 0 w 609"/>
                  <a:gd name="T1" fmla="*/ 168 h 673"/>
                  <a:gd name="T2" fmla="*/ 163 w 609"/>
                  <a:gd name="T3" fmla="*/ 0 h 673"/>
                  <a:gd name="T4" fmla="*/ 163 w 609"/>
                  <a:gd name="T5" fmla="*/ 0 h 673"/>
                  <a:gd name="T6" fmla="*/ 0 60000 65536"/>
                  <a:gd name="T7" fmla="*/ 0 60000 65536"/>
                  <a:gd name="T8" fmla="*/ 0 60000 65536"/>
                  <a:gd name="T9" fmla="*/ 0 w 609"/>
                  <a:gd name="T10" fmla="*/ 0 h 673"/>
                  <a:gd name="T11" fmla="*/ 609 w 609"/>
                  <a:gd name="T12" fmla="*/ 673 h 673"/>
                </a:gdLst>
                <a:ahLst/>
                <a:cxnLst>
                  <a:cxn ang="T6">
                    <a:pos x="T0" y="T1"/>
                  </a:cxn>
                  <a:cxn ang="T7">
                    <a:pos x="T2" y="T3"/>
                  </a:cxn>
                  <a:cxn ang="T8">
                    <a:pos x="T4" y="T5"/>
                  </a:cxn>
                </a:cxnLst>
                <a:rect l="T9" t="T10" r="T11" b="T12"/>
                <a:pathLst>
                  <a:path w="609" h="673">
                    <a:moveTo>
                      <a:pt x="0" y="673"/>
                    </a:moveTo>
                    <a:lnTo>
                      <a:pt x="608" y="0"/>
                    </a:lnTo>
                    <a:lnTo>
                      <a:pt x="609" y="0"/>
                    </a:lnTo>
                  </a:path>
                </a:pathLst>
              </a:custGeom>
              <a:noFill/>
              <a:ln w="19050">
                <a:solidFill>
                  <a:srgbClr val="000000"/>
                </a:solidFill>
                <a:round/>
                <a:headEnd/>
                <a:tailEnd/>
              </a:ln>
            </p:spPr>
            <p:txBody>
              <a:bodyPr/>
              <a:lstStyle/>
              <a:p>
                <a:endParaRPr lang="en-US"/>
              </a:p>
            </p:txBody>
          </p:sp>
          <p:sp>
            <p:nvSpPr>
              <p:cNvPr id="40038" name="Freeform 82"/>
              <p:cNvSpPr>
                <a:spLocks/>
              </p:cNvSpPr>
              <p:nvPr/>
            </p:nvSpPr>
            <p:spPr bwMode="auto">
              <a:xfrm>
                <a:off x="9515" y="4700"/>
                <a:ext cx="148" cy="168"/>
              </a:xfrm>
              <a:custGeom>
                <a:avLst/>
                <a:gdLst>
                  <a:gd name="T0" fmla="*/ 0 w 551"/>
                  <a:gd name="T1" fmla="*/ 0 h 673"/>
                  <a:gd name="T2" fmla="*/ 147 w 551"/>
                  <a:gd name="T3" fmla="*/ 168 h 673"/>
                  <a:gd name="T4" fmla="*/ 148 w 551"/>
                  <a:gd name="T5" fmla="*/ 168 h 673"/>
                  <a:gd name="T6" fmla="*/ 0 60000 65536"/>
                  <a:gd name="T7" fmla="*/ 0 60000 65536"/>
                  <a:gd name="T8" fmla="*/ 0 60000 65536"/>
                  <a:gd name="T9" fmla="*/ 0 w 551"/>
                  <a:gd name="T10" fmla="*/ 0 h 673"/>
                  <a:gd name="T11" fmla="*/ 551 w 551"/>
                  <a:gd name="T12" fmla="*/ 673 h 673"/>
                </a:gdLst>
                <a:ahLst/>
                <a:cxnLst>
                  <a:cxn ang="T6">
                    <a:pos x="T0" y="T1"/>
                  </a:cxn>
                  <a:cxn ang="T7">
                    <a:pos x="T2" y="T3"/>
                  </a:cxn>
                  <a:cxn ang="T8">
                    <a:pos x="T4" y="T5"/>
                  </a:cxn>
                </a:cxnLst>
                <a:rect l="T9" t="T10" r="T11" b="T12"/>
                <a:pathLst>
                  <a:path w="551" h="673">
                    <a:moveTo>
                      <a:pt x="0" y="0"/>
                    </a:moveTo>
                    <a:lnTo>
                      <a:pt x="549" y="673"/>
                    </a:lnTo>
                    <a:lnTo>
                      <a:pt x="551" y="673"/>
                    </a:lnTo>
                  </a:path>
                </a:pathLst>
              </a:custGeom>
              <a:noFill/>
              <a:ln w="19050">
                <a:solidFill>
                  <a:srgbClr val="000000"/>
                </a:solidFill>
                <a:round/>
                <a:headEnd/>
                <a:tailEnd/>
              </a:ln>
            </p:spPr>
            <p:txBody>
              <a:bodyPr/>
              <a:lstStyle/>
              <a:p>
                <a:endParaRPr lang="en-US"/>
              </a:p>
            </p:txBody>
          </p:sp>
          <p:sp>
            <p:nvSpPr>
              <p:cNvPr id="40039" name="Freeform 83"/>
              <p:cNvSpPr>
                <a:spLocks/>
              </p:cNvSpPr>
              <p:nvPr/>
            </p:nvSpPr>
            <p:spPr bwMode="auto">
              <a:xfrm>
                <a:off x="9663" y="4868"/>
                <a:ext cx="2" cy="194"/>
              </a:xfrm>
              <a:custGeom>
                <a:avLst/>
                <a:gdLst>
                  <a:gd name="T0" fmla="*/ 0 w 2"/>
                  <a:gd name="T1" fmla="*/ 0 h 773"/>
                  <a:gd name="T2" fmla="*/ 0 w 2"/>
                  <a:gd name="T3" fmla="*/ 194 h 773"/>
                  <a:gd name="T4" fmla="*/ 2 w 2"/>
                  <a:gd name="T5" fmla="*/ 194 h 773"/>
                  <a:gd name="T6" fmla="*/ 0 60000 65536"/>
                  <a:gd name="T7" fmla="*/ 0 60000 65536"/>
                  <a:gd name="T8" fmla="*/ 0 60000 65536"/>
                  <a:gd name="T9" fmla="*/ 0 w 2"/>
                  <a:gd name="T10" fmla="*/ 0 h 773"/>
                  <a:gd name="T11" fmla="*/ 2 w 2"/>
                  <a:gd name="T12" fmla="*/ 773 h 773"/>
                </a:gdLst>
                <a:ahLst/>
                <a:cxnLst>
                  <a:cxn ang="T6">
                    <a:pos x="T0" y="T1"/>
                  </a:cxn>
                  <a:cxn ang="T7">
                    <a:pos x="T2" y="T3"/>
                  </a:cxn>
                  <a:cxn ang="T8">
                    <a:pos x="T4" y="T5"/>
                  </a:cxn>
                </a:cxnLst>
                <a:rect l="T9" t="T10" r="T11" b="T12"/>
                <a:pathLst>
                  <a:path w="2" h="773">
                    <a:moveTo>
                      <a:pt x="0" y="0"/>
                    </a:moveTo>
                    <a:lnTo>
                      <a:pt x="0" y="773"/>
                    </a:lnTo>
                    <a:lnTo>
                      <a:pt x="2" y="773"/>
                    </a:lnTo>
                  </a:path>
                </a:pathLst>
              </a:custGeom>
              <a:noFill/>
              <a:ln w="19050">
                <a:solidFill>
                  <a:srgbClr val="000000"/>
                </a:solidFill>
                <a:round/>
                <a:headEnd/>
                <a:tailEnd/>
              </a:ln>
            </p:spPr>
            <p:txBody>
              <a:bodyPr/>
              <a:lstStyle/>
              <a:p>
                <a:endParaRPr lang="en-US"/>
              </a:p>
            </p:txBody>
          </p:sp>
          <p:sp>
            <p:nvSpPr>
              <p:cNvPr id="40040" name="Freeform 84"/>
              <p:cNvSpPr>
                <a:spLocks/>
              </p:cNvSpPr>
              <p:nvPr/>
            </p:nvSpPr>
            <p:spPr bwMode="auto">
              <a:xfrm>
                <a:off x="9249" y="5062"/>
                <a:ext cx="414" cy="1"/>
              </a:xfrm>
              <a:custGeom>
                <a:avLst/>
                <a:gdLst>
                  <a:gd name="T0" fmla="*/ 414 w 1542"/>
                  <a:gd name="T1" fmla="*/ 0 h 1"/>
                  <a:gd name="T2" fmla="*/ 0 w 1542"/>
                  <a:gd name="T3" fmla="*/ 0 h 1"/>
                  <a:gd name="T4" fmla="*/ 0 w 1542"/>
                  <a:gd name="T5" fmla="*/ 0 h 1"/>
                  <a:gd name="T6" fmla="*/ 0 60000 65536"/>
                  <a:gd name="T7" fmla="*/ 0 60000 65536"/>
                  <a:gd name="T8" fmla="*/ 0 60000 65536"/>
                  <a:gd name="T9" fmla="*/ 0 w 1542"/>
                  <a:gd name="T10" fmla="*/ 0 h 1"/>
                  <a:gd name="T11" fmla="*/ 1542 w 1542"/>
                  <a:gd name="T12" fmla="*/ 1 h 1"/>
                </a:gdLst>
                <a:ahLst/>
                <a:cxnLst>
                  <a:cxn ang="T6">
                    <a:pos x="T0" y="T1"/>
                  </a:cxn>
                  <a:cxn ang="T7">
                    <a:pos x="T2" y="T3"/>
                  </a:cxn>
                  <a:cxn ang="T8">
                    <a:pos x="T4" y="T5"/>
                  </a:cxn>
                </a:cxnLst>
                <a:rect l="T9" t="T10" r="T11" b="T12"/>
                <a:pathLst>
                  <a:path w="1542" h="1">
                    <a:moveTo>
                      <a:pt x="1542" y="0"/>
                    </a:moveTo>
                    <a:lnTo>
                      <a:pt x="0" y="0"/>
                    </a:lnTo>
                    <a:lnTo>
                      <a:pt x="1" y="0"/>
                    </a:lnTo>
                  </a:path>
                </a:pathLst>
              </a:custGeom>
              <a:noFill/>
              <a:ln w="19050">
                <a:solidFill>
                  <a:srgbClr val="000000"/>
                </a:solidFill>
                <a:round/>
                <a:headEnd/>
                <a:tailEnd/>
              </a:ln>
            </p:spPr>
            <p:txBody>
              <a:bodyPr/>
              <a:lstStyle/>
              <a:p>
                <a:endParaRPr lang="en-US"/>
              </a:p>
            </p:txBody>
          </p:sp>
          <p:sp>
            <p:nvSpPr>
              <p:cNvPr id="40041" name="Freeform 85"/>
              <p:cNvSpPr>
                <a:spLocks/>
              </p:cNvSpPr>
              <p:nvPr/>
            </p:nvSpPr>
            <p:spPr bwMode="auto">
              <a:xfrm>
                <a:off x="9249" y="5062"/>
                <a:ext cx="1" cy="290"/>
              </a:xfrm>
              <a:custGeom>
                <a:avLst/>
                <a:gdLst>
                  <a:gd name="T0" fmla="*/ 0 w 1"/>
                  <a:gd name="T1" fmla="*/ 0 h 1159"/>
                  <a:gd name="T2" fmla="*/ 0 w 1"/>
                  <a:gd name="T3" fmla="*/ 290 h 1159"/>
                  <a:gd name="T4" fmla="*/ 1 w 1"/>
                  <a:gd name="T5" fmla="*/ 290 h 1159"/>
                  <a:gd name="T6" fmla="*/ 0 60000 65536"/>
                  <a:gd name="T7" fmla="*/ 0 60000 65536"/>
                  <a:gd name="T8" fmla="*/ 0 60000 65536"/>
                  <a:gd name="T9" fmla="*/ 0 w 1"/>
                  <a:gd name="T10" fmla="*/ 0 h 1159"/>
                  <a:gd name="T11" fmla="*/ 1 w 1"/>
                  <a:gd name="T12" fmla="*/ 1159 h 1159"/>
                </a:gdLst>
                <a:ahLst/>
                <a:cxnLst>
                  <a:cxn ang="T6">
                    <a:pos x="T0" y="T1"/>
                  </a:cxn>
                  <a:cxn ang="T7">
                    <a:pos x="T2" y="T3"/>
                  </a:cxn>
                  <a:cxn ang="T8">
                    <a:pos x="T4" y="T5"/>
                  </a:cxn>
                </a:cxnLst>
                <a:rect l="T9" t="T10" r="T11" b="T12"/>
                <a:pathLst>
                  <a:path w="1" h="1159">
                    <a:moveTo>
                      <a:pt x="0" y="0"/>
                    </a:moveTo>
                    <a:lnTo>
                      <a:pt x="0" y="1159"/>
                    </a:lnTo>
                    <a:lnTo>
                      <a:pt x="1" y="1159"/>
                    </a:lnTo>
                  </a:path>
                </a:pathLst>
              </a:custGeom>
              <a:noFill/>
              <a:ln w="19050">
                <a:solidFill>
                  <a:srgbClr val="000000"/>
                </a:solidFill>
                <a:round/>
                <a:headEnd/>
                <a:tailEnd/>
              </a:ln>
            </p:spPr>
            <p:txBody>
              <a:bodyPr/>
              <a:lstStyle/>
              <a:p>
                <a:endParaRPr lang="en-US"/>
              </a:p>
            </p:txBody>
          </p:sp>
          <p:sp>
            <p:nvSpPr>
              <p:cNvPr id="40042" name="Freeform 86"/>
              <p:cNvSpPr>
                <a:spLocks/>
              </p:cNvSpPr>
              <p:nvPr/>
            </p:nvSpPr>
            <p:spPr bwMode="auto">
              <a:xfrm>
                <a:off x="9663" y="5062"/>
                <a:ext cx="105" cy="1"/>
              </a:xfrm>
              <a:custGeom>
                <a:avLst/>
                <a:gdLst>
                  <a:gd name="T0" fmla="*/ 0 w 387"/>
                  <a:gd name="T1" fmla="*/ 0 h 1"/>
                  <a:gd name="T2" fmla="*/ 105 w 387"/>
                  <a:gd name="T3" fmla="*/ 0 h 1"/>
                  <a:gd name="T4" fmla="*/ 105 w 387"/>
                  <a:gd name="T5" fmla="*/ 0 h 1"/>
                  <a:gd name="T6" fmla="*/ 0 60000 65536"/>
                  <a:gd name="T7" fmla="*/ 0 60000 65536"/>
                  <a:gd name="T8" fmla="*/ 0 60000 65536"/>
                  <a:gd name="T9" fmla="*/ 0 w 387"/>
                  <a:gd name="T10" fmla="*/ 0 h 1"/>
                  <a:gd name="T11" fmla="*/ 387 w 387"/>
                  <a:gd name="T12" fmla="*/ 1 h 1"/>
                </a:gdLst>
                <a:ahLst/>
                <a:cxnLst>
                  <a:cxn ang="T6">
                    <a:pos x="T0" y="T1"/>
                  </a:cxn>
                  <a:cxn ang="T7">
                    <a:pos x="T2" y="T3"/>
                  </a:cxn>
                  <a:cxn ang="T8">
                    <a:pos x="T4" y="T5"/>
                  </a:cxn>
                </a:cxnLst>
                <a:rect l="T9" t="T10" r="T11" b="T12"/>
                <a:pathLst>
                  <a:path w="387" h="1">
                    <a:moveTo>
                      <a:pt x="0" y="0"/>
                    </a:moveTo>
                    <a:lnTo>
                      <a:pt x="386" y="0"/>
                    </a:lnTo>
                    <a:lnTo>
                      <a:pt x="387" y="0"/>
                    </a:lnTo>
                  </a:path>
                </a:pathLst>
              </a:custGeom>
              <a:noFill/>
              <a:ln w="19050">
                <a:solidFill>
                  <a:srgbClr val="000000"/>
                </a:solidFill>
                <a:round/>
                <a:headEnd/>
                <a:tailEnd/>
              </a:ln>
            </p:spPr>
            <p:txBody>
              <a:bodyPr/>
              <a:lstStyle/>
              <a:p>
                <a:endParaRPr lang="en-US"/>
              </a:p>
            </p:txBody>
          </p:sp>
          <p:sp>
            <p:nvSpPr>
              <p:cNvPr id="40043" name="Freeform 87"/>
              <p:cNvSpPr>
                <a:spLocks/>
              </p:cNvSpPr>
              <p:nvPr/>
            </p:nvSpPr>
            <p:spPr bwMode="auto">
              <a:xfrm>
                <a:off x="9767" y="5062"/>
                <a:ext cx="1" cy="202"/>
              </a:xfrm>
              <a:custGeom>
                <a:avLst/>
                <a:gdLst>
                  <a:gd name="T0" fmla="*/ 0 w 1"/>
                  <a:gd name="T1" fmla="*/ 0 h 808"/>
                  <a:gd name="T2" fmla="*/ 0 w 1"/>
                  <a:gd name="T3" fmla="*/ 202 h 808"/>
                  <a:gd name="T4" fmla="*/ 1 w 1"/>
                  <a:gd name="T5" fmla="*/ 202 h 808"/>
                  <a:gd name="T6" fmla="*/ 0 60000 65536"/>
                  <a:gd name="T7" fmla="*/ 0 60000 65536"/>
                  <a:gd name="T8" fmla="*/ 0 60000 65536"/>
                  <a:gd name="T9" fmla="*/ 0 w 1"/>
                  <a:gd name="T10" fmla="*/ 0 h 808"/>
                  <a:gd name="T11" fmla="*/ 1 w 1"/>
                  <a:gd name="T12" fmla="*/ 808 h 808"/>
                </a:gdLst>
                <a:ahLst/>
                <a:cxnLst>
                  <a:cxn ang="T6">
                    <a:pos x="T0" y="T1"/>
                  </a:cxn>
                  <a:cxn ang="T7">
                    <a:pos x="T2" y="T3"/>
                  </a:cxn>
                  <a:cxn ang="T8">
                    <a:pos x="T4" y="T5"/>
                  </a:cxn>
                </a:cxnLst>
                <a:rect l="T9" t="T10" r="T11" b="T12"/>
                <a:pathLst>
                  <a:path w="1" h="808">
                    <a:moveTo>
                      <a:pt x="0" y="0"/>
                    </a:moveTo>
                    <a:lnTo>
                      <a:pt x="0" y="808"/>
                    </a:lnTo>
                    <a:lnTo>
                      <a:pt x="1" y="808"/>
                    </a:lnTo>
                  </a:path>
                </a:pathLst>
              </a:custGeom>
              <a:noFill/>
              <a:ln w="19050">
                <a:solidFill>
                  <a:srgbClr val="000000"/>
                </a:solidFill>
                <a:round/>
                <a:headEnd/>
                <a:tailEnd/>
              </a:ln>
            </p:spPr>
            <p:txBody>
              <a:bodyPr/>
              <a:lstStyle/>
              <a:p>
                <a:endParaRPr lang="en-US"/>
              </a:p>
            </p:txBody>
          </p:sp>
          <p:sp>
            <p:nvSpPr>
              <p:cNvPr id="40044" name="Freeform 88"/>
              <p:cNvSpPr>
                <a:spLocks/>
              </p:cNvSpPr>
              <p:nvPr/>
            </p:nvSpPr>
            <p:spPr bwMode="auto">
              <a:xfrm>
                <a:off x="8307" y="5471"/>
                <a:ext cx="236" cy="40"/>
              </a:xfrm>
              <a:custGeom>
                <a:avLst/>
                <a:gdLst>
                  <a:gd name="T0" fmla="*/ 0 w 877"/>
                  <a:gd name="T1" fmla="*/ 40 h 160"/>
                  <a:gd name="T2" fmla="*/ 236 w 877"/>
                  <a:gd name="T3" fmla="*/ 0 h 160"/>
                  <a:gd name="T4" fmla="*/ 236 w 877"/>
                  <a:gd name="T5" fmla="*/ 0 h 160"/>
                  <a:gd name="T6" fmla="*/ 0 60000 65536"/>
                  <a:gd name="T7" fmla="*/ 0 60000 65536"/>
                  <a:gd name="T8" fmla="*/ 0 60000 65536"/>
                  <a:gd name="T9" fmla="*/ 0 w 877"/>
                  <a:gd name="T10" fmla="*/ 0 h 160"/>
                  <a:gd name="T11" fmla="*/ 877 w 877"/>
                  <a:gd name="T12" fmla="*/ 160 h 160"/>
                </a:gdLst>
                <a:ahLst/>
                <a:cxnLst>
                  <a:cxn ang="T6">
                    <a:pos x="T0" y="T1"/>
                  </a:cxn>
                  <a:cxn ang="T7">
                    <a:pos x="T2" y="T3"/>
                  </a:cxn>
                  <a:cxn ang="T8">
                    <a:pos x="T4" y="T5"/>
                  </a:cxn>
                </a:cxnLst>
                <a:rect l="T9" t="T10" r="T11" b="T12"/>
                <a:pathLst>
                  <a:path w="877" h="160">
                    <a:moveTo>
                      <a:pt x="0" y="160"/>
                    </a:moveTo>
                    <a:lnTo>
                      <a:pt x="876" y="0"/>
                    </a:lnTo>
                    <a:lnTo>
                      <a:pt x="877" y="0"/>
                    </a:lnTo>
                  </a:path>
                </a:pathLst>
              </a:custGeom>
              <a:noFill/>
              <a:ln w="12700">
                <a:solidFill>
                  <a:srgbClr val="000000"/>
                </a:solidFill>
                <a:round/>
                <a:headEnd/>
                <a:tailEnd/>
              </a:ln>
            </p:spPr>
            <p:txBody>
              <a:bodyPr/>
              <a:lstStyle/>
              <a:p>
                <a:endParaRPr lang="en-US"/>
              </a:p>
            </p:txBody>
          </p:sp>
          <p:sp>
            <p:nvSpPr>
              <p:cNvPr id="40045" name="Freeform 89"/>
              <p:cNvSpPr>
                <a:spLocks/>
              </p:cNvSpPr>
              <p:nvPr/>
            </p:nvSpPr>
            <p:spPr bwMode="auto">
              <a:xfrm>
                <a:off x="8604" y="5420"/>
                <a:ext cx="244" cy="41"/>
              </a:xfrm>
              <a:custGeom>
                <a:avLst/>
                <a:gdLst>
                  <a:gd name="T0" fmla="*/ 0 w 912"/>
                  <a:gd name="T1" fmla="*/ 41 h 166"/>
                  <a:gd name="T2" fmla="*/ 244 w 912"/>
                  <a:gd name="T3" fmla="*/ 0 h 166"/>
                  <a:gd name="T4" fmla="*/ 244 w 912"/>
                  <a:gd name="T5" fmla="*/ 0 h 166"/>
                  <a:gd name="T6" fmla="*/ 0 60000 65536"/>
                  <a:gd name="T7" fmla="*/ 0 60000 65536"/>
                  <a:gd name="T8" fmla="*/ 0 60000 65536"/>
                  <a:gd name="T9" fmla="*/ 0 w 912"/>
                  <a:gd name="T10" fmla="*/ 0 h 166"/>
                  <a:gd name="T11" fmla="*/ 912 w 912"/>
                  <a:gd name="T12" fmla="*/ 166 h 166"/>
                </a:gdLst>
                <a:ahLst/>
                <a:cxnLst>
                  <a:cxn ang="T6">
                    <a:pos x="T0" y="T1"/>
                  </a:cxn>
                  <a:cxn ang="T7">
                    <a:pos x="T2" y="T3"/>
                  </a:cxn>
                  <a:cxn ang="T8">
                    <a:pos x="T4" y="T5"/>
                  </a:cxn>
                </a:cxnLst>
                <a:rect l="T9" t="T10" r="T11" b="T12"/>
                <a:pathLst>
                  <a:path w="912" h="166">
                    <a:moveTo>
                      <a:pt x="0" y="166"/>
                    </a:moveTo>
                    <a:lnTo>
                      <a:pt x="911" y="0"/>
                    </a:lnTo>
                    <a:lnTo>
                      <a:pt x="912" y="0"/>
                    </a:lnTo>
                  </a:path>
                </a:pathLst>
              </a:custGeom>
              <a:noFill/>
              <a:ln w="12700">
                <a:solidFill>
                  <a:srgbClr val="000000"/>
                </a:solidFill>
                <a:round/>
                <a:headEnd/>
                <a:tailEnd/>
              </a:ln>
            </p:spPr>
            <p:txBody>
              <a:bodyPr/>
              <a:lstStyle/>
              <a:p>
                <a:endParaRPr lang="en-US"/>
              </a:p>
            </p:txBody>
          </p:sp>
          <p:sp>
            <p:nvSpPr>
              <p:cNvPr id="40046" name="Freeform 90"/>
              <p:cNvSpPr>
                <a:spLocks/>
              </p:cNvSpPr>
              <p:nvPr/>
            </p:nvSpPr>
            <p:spPr bwMode="auto">
              <a:xfrm>
                <a:off x="8910" y="5368"/>
                <a:ext cx="244" cy="41"/>
              </a:xfrm>
              <a:custGeom>
                <a:avLst/>
                <a:gdLst>
                  <a:gd name="T0" fmla="*/ 0 w 912"/>
                  <a:gd name="T1" fmla="*/ 41 h 166"/>
                  <a:gd name="T2" fmla="*/ 244 w 912"/>
                  <a:gd name="T3" fmla="*/ 0 h 166"/>
                  <a:gd name="T4" fmla="*/ 244 w 912"/>
                  <a:gd name="T5" fmla="*/ 0 h 166"/>
                  <a:gd name="T6" fmla="*/ 0 60000 65536"/>
                  <a:gd name="T7" fmla="*/ 0 60000 65536"/>
                  <a:gd name="T8" fmla="*/ 0 60000 65536"/>
                  <a:gd name="T9" fmla="*/ 0 w 912"/>
                  <a:gd name="T10" fmla="*/ 0 h 166"/>
                  <a:gd name="T11" fmla="*/ 912 w 912"/>
                  <a:gd name="T12" fmla="*/ 166 h 166"/>
                </a:gdLst>
                <a:ahLst/>
                <a:cxnLst>
                  <a:cxn ang="T6">
                    <a:pos x="T0" y="T1"/>
                  </a:cxn>
                  <a:cxn ang="T7">
                    <a:pos x="T2" y="T3"/>
                  </a:cxn>
                  <a:cxn ang="T8">
                    <a:pos x="T4" y="T5"/>
                  </a:cxn>
                </a:cxnLst>
                <a:rect l="T9" t="T10" r="T11" b="T12"/>
                <a:pathLst>
                  <a:path w="912" h="166">
                    <a:moveTo>
                      <a:pt x="0" y="166"/>
                    </a:moveTo>
                    <a:lnTo>
                      <a:pt x="911" y="0"/>
                    </a:lnTo>
                    <a:lnTo>
                      <a:pt x="912" y="0"/>
                    </a:lnTo>
                  </a:path>
                </a:pathLst>
              </a:custGeom>
              <a:noFill/>
              <a:ln w="12700">
                <a:solidFill>
                  <a:srgbClr val="000000"/>
                </a:solidFill>
                <a:round/>
                <a:headEnd/>
                <a:tailEnd/>
              </a:ln>
            </p:spPr>
            <p:txBody>
              <a:bodyPr/>
              <a:lstStyle/>
              <a:p>
                <a:endParaRPr lang="en-US"/>
              </a:p>
            </p:txBody>
          </p:sp>
          <p:sp>
            <p:nvSpPr>
              <p:cNvPr id="40047" name="Freeform 91"/>
              <p:cNvSpPr>
                <a:spLocks/>
              </p:cNvSpPr>
              <p:nvPr/>
            </p:nvSpPr>
            <p:spPr bwMode="auto">
              <a:xfrm>
                <a:off x="9216" y="5316"/>
                <a:ext cx="243" cy="41"/>
              </a:xfrm>
              <a:custGeom>
                <a:avLst/>
                <a:gdLst>
                  <a:gd name="T0" fmla="*/ 0 w 912"/>
                  <a:gd name="T1" fmla="*/ 41 h 165"/>
                  <a:gd name="T2" fmla="*/ 243 w 912"/>
                  <a:gd name="T3" fmla="*/ 0 h 165"/>
                  <a:gd name="T4" fmla="*/ 243 w 912"/>
                  <a:gd name="T5" fmla="*/ 0 h 165"/>
                  <a:gd name="T6" fmla="*/ 0 60000 65536"/>
                  <a:gd name="T7" fmla="*/ 0 60000 65536"/>
                  <a:gd name="T8" fmla="*/ 0 60000 65536"/>
                  <a:gd name="T9" fmla="*/ 0 w 912"/>
                  <a:gd name="T10" fmla="*/ 0 h 165"/>
                  <a:gd name="T11" fmla="*/ 912 w 912"/>
                  <a:gd name="T12" fmla="*/ 165 h 165"/>
                </a:gdLst>
                <a:ahLst/>
                <a:cxnLst>
                  <a:cxn ang="T6">
                    <a:pos x="T0" y="T1"/>
                  </a:cxn>
                  <a:cxn ang="T7">
                    <a:pos x="T2" y="T3"/>
                  </a:cxn>
                  <a:cxn ang="T8">
                    <a:pos x="T4" y="T5"/>
                  </a:cxn>
                </a:cxnLst>
                <a:rect l="T9" t="T10" r="T11" b="T12"/>
                <a:pathLst>
                  <a:path w="912" h="165">
                    <a:moveTo>
                      <a:pt x="0" y="165"/>
                    </a:moveTo>
                    <a:lnTo>
                      <a:pt x="911" y="0"/>
                    </a:lnTo>
                    <a:lnTo>
                      <a:pt x="912" y="0"/>
                    </a:lnTo>
                  </a:path>
                </a:pathLst>
              </a:custGeom>
              <a:noFill/>
              <a:ln w="12700">
                <a:solidFill>
                  <a:srgbClr val="000000"/>
                </a:solidFill>
                <a:round/>
                <a:headEnd/>
                <a:tailEnd/>
              </a:ln>
            </p:spPr>
            <p:txBody>
              <a:bodyPr/>
              <a:lstStyle/>
              <a:p>
                <a:endParaRPr lang="en-US"/>
              </a:p>
            </p:txBody>
          </p:sp>
          <p:sp>
            <p:nvSpPr>
              <p:cNvPr id="40048" name="Freeform 92"/>
              <p:cNvSpPr>
                <a:spLocks/>
              </p:cNvSpPr>
              <p:nvPr/>
            </p:nvSpPr>
            <p:spPr bwMode="auto">
              <a:xfrm>
                <a:off x="9521" y="5264"/>
                <a:ext cx="245" cy="42"/>
              </a:xfrm>
              <a:custGeom>
                <a:avLst/>
                <a:gdLst>
                  <a:gd name="T0" fmla="*/ 0 w 912"/>
                  <a:gd name="T1" fmla="*/ 42 h 166"/>
                  <a:gd name="T2" fmla="*/ 245 w 912"/>
                  <a:gd name="T3" fmla="*/ 0 h 166"/>
                  <a:gd name="T4" fmla="*/ 245 w 912"/>
                  <a:gd name="T5" fmla="*/ 0 h 166"/>
                  <a:gd name="T6" fmla="*/ 0 60000 65536"/>
                  <a:gd name="T7" fmla="*/ 0 60000 65536"/>
                  <a:gd name="T8" fmla="*/ 0 60000 65536"/>
                  <a:gd name="T9" fmla="*/ 0 w 912"/>
                  <a:gd name="T10" fmla="*/ 0 h 166"/>
                  <a:gd name="T11" fmla="*/ 912 w 912"/>
                  <a:gd name="T12" fmla="*/ 166 h 166"/>
                </a:gdLst>
                <a:ahLst/>
                <a:cxnLst>
                  <a:cxn ang="T6">
                    <a:pos x="T0" y="T1"/>
                  </a:cxn>
                  <a:cxn ang="T7">
                    <a:pos x="T2" y="T3"/>
                  </a:cxn>
                  <a:cxn ang="T8">
                    <a:pos x="T4" y="T5"/>
                  </a:cxn>
                </a:cxnLst>
                <a:rect l="T9" t="T10" r="T11" b="T12"/>
                <a:pathLst>
                  <a:path w="912" h="166">
                    <a:moveTo>
                      <a:pt x="0" y="166"/>
                    </a:moveTo>
                    <a:lnTo>
                      <a:pt x="911" y="0"/>
                    </a:lnTo>
                    <a:lnTo>
                      <a:pt x="912" y="0"/>
                    </a:lnTo>
                  </a:path>
                </a:pathLst>
              </a:custGeom>
              <a:noFill/>
              <a:ln w="12700">
                <a:solidFill>
                  <a:srgbClr val="000000"/>
                </a:solidFill>
                <a:round/>
                <a:headEnd/>
                <a:tailEnd/>
              </a:ln>
            </p:spPr>
            <p:txBody>
              <a:bodyPr/>
              <a:lstStyle/>
              <a:p>
                <a:endParaRPr lang="en-US"/>
              </a:p>
            </p:txBody>
          </p:sp>
          <p:sp>
            <p:nvSpPr>
              <p:cNvPr id="40049" name="Freeform 93"/>
              <p:cNvSpPr>
                <a:spLocks/>
              </p:cNvSpPr>
              <p:nvPr/>
            </p:nvSpPr>
            <p:spPr bwMode="auto">
              <a:xfrm>
                <a:off x="9826" y="5212"/>
                <a:ext cx="245" cy="42"/>
              </a:xfrm>
              <a:custGeom>
                <a:avLst/>
                <a:gdLst>
                  <a:gd name="T0" fmla="*/ 0 w 912"/>
                  <a:gd name="T1" fmla="*/ 42 h 166"/>
                  <a:gd name="T2" fmla="*/ 245 w 912"/>
                  <a:gd name="T3" fmla="*/ 0 h 166"/>
                  <a:gd name="T4" fmla="*/ 245 w 912"/>
                  <a:gd name="T5" fmla="*/ 0 h 166"/>
                  <a:gd name="T6" fmla="*/ 0 60000 65536"/>
                  <a:gd name="T7" fmla="*/ 0 60000 65536"/>
                  <a:gd name="T8" fmla="*/ 0 60000 65536"/>
                  <a:gd name="T9" fmla="*/ 0 w 912"/>
                  <a:gd name="T10" fmla="*/ 0 h 166"/>
                  <a:gd name="T11" fmla="*/ 912 w 912"/>
                  <a:gd name="T12" fmla="*/ 166 h 166"/>
                </a:gdLst>
                <a:ahLst/>
                <a:cxnLst>
                  <a:cxn ang="T6">
                    <a:pos x="T0" y="T1"/>
                  </a:cxn>
                  <a:cxn ang="T7">
                    <a:pos x="T2" y="T3"/>
                  </a:cxn>
                  <a:cxn ang="T8">
                    <a:pos x="T4" y="T5"/>
                  </a:cxn>
                </a:cxnLst>
                <a:rect l="T9" t="T10" r="T11" b="T12"/>
                <a:pathLst>
                  <a:path w="912" h="166">
                    <a:moveTo>
                      <a:pt x="0" y="166"/>
                    </a:moveTo>
                    <a:lnTo>
                      <a:pt x="911" y="0"/>
                    </a:lnTo>
                    <a:lnTo>
                      <a:pt x="912" y="0"/>
                    </a:lnTo>
                  </a:path>
                </a:pathLst>
              </a:custGeom>
              <a:noFill/>
              <a:ln w="12700">
                <a:solidFill>
                  <a:srgbClr val="000000"/>
                </a:solidFill>
                <a:round/>
                <a:headEnd/>
                <a:tailEnd/>
              </a:ln>
            </p:spPr>
            <p:txBody>
              <a:bodyPr/>
              <a:lstStyle/>
              <a:p>
                <a:endParaRPr lang="en-US"/>
              </a:p>
            </p:txBody>
          </p:sp>
          <p:sp>
            <p:nvSpPr>
              <p:cNvPr id="40050" name="Freeform 94"/>
              <p:cNvSpPr>
                <a:spLocks/>
              </p:cNvSpPr>
              <p:nvPr/>
            </p:nvSpPr>
            <p:spPr bwMode="auto">
              <a:xfrm>
                <a:off x="10132" y="5160"/>
                <a:ext cx="245" cy="42"/>
              </a:xfrm>
              <a:custGeom>
                <a:avLst/>
                <a:gdLst>
                  <a:gd name="T0" fmla="*/ 0 w 911"/>
                  <a:gd name="T1" fmla="*/ 42 h 166"/>
                  <a:gd name="T2" fmla="*/ 244 w 911"/>
                  <a:gd name="T3" fmla="*/ 0 h 166"/>
                  <a:gd name="T4" fmla="*/ 245 w 911"/>
                  <a:gd name="T5" fmla="*/ 0 h 166"/>
                  <a:gd name="T6" fmla="*/ 0 60000 65536"/>
                  <a:gd name="T7" fmla="*/ 0 60000 65536"/>
                  <a:gd name="T8" fmla="*/ 0 60000 65536"/>
                  <a:gd name="T9" fmla="*/ 0 w 911"/>
                  <a:gd name="T10" fmla="*/ 0 h 166"/>
                  <a:gd name="T11" fmla="*/ 911 w 911"/>
                  <a:gd name="T12" fmla="*/ 166 h 166"/>
                </a:gdLst>
                <a:ahLst/>
                <a:cxnLst>
                  <a:cxn ang="T6">
                    <a:pos x="T0" y="T1"/>
                  </a:cxn>
                  <a:cxn ang="T7">
                    <a:pos x="T2" y="T3"/>
                  </a:cxn>
                  <a:cxn ang="T8">
                    <a:pos x="T4" y="T5"/>
                  </a:cxn>
                </a:cxnLst>
                <a:rect l="T9" t="T10" r="T11" b="T12"/>
                <a:pathLst>
                  <a:path w="911" h="166">
                    <a:moveTo>
                      <a:pt x="0" y="166"/>
                    </a:moveTo>
                    <a:lnTo>
                      <a:pt x="909" y="0"/>
                    </a:lnTo>
                    <a:lnTo>
                      <a:pt x="911" y="0"/>
                    </a:lnTo>
                  </a:path>
                </a:pathLst>
              </a:custGeom>
              <a:noFill/>
              <a:ln w="12700">
                <a:solidFill>
                  <a:srgbClr val="000000"/>
                </a:solidFill>
                <a:round/>
                <a:headEnd/>
                <a:tailEnd/>
              </a:ln>
            </p:spPr>
            <p:txBody>
              <a:bodyPr/>
              <a:lstStyle/>
              <a:p>
                <a:endParaRPr lang="en-US"/>
              </a:p>
            </p:txBody>
          </p:sp>
          <p:sp>
            <p:nvSpPr>
              <p:cNvPr id="40051" name="Freeform 95"/>
              <p:cNvSpPr>
                <a:spLocks/>
              </p:cNvSpPr>
              <p:nvPr/>
            </p:nvSpPr>
            <p:spPr bwMode="auto">
              <a:xfrm>
                <a:off x="10438" y="5110"/>
                <a:ext cx="235" cy="40"/>
              </a:xfrm>
              <a:custGeom>
                <a:avLst/>
                <a:gdLst>
                  <a:gd name="T0" fmla="*/ 0 w 877"/>
                  <a:gd name="T1" fmla="*/ 40 h 160"/>
                  <a:gd name="T2" fmla="*/ 235 w 877"/>
                  <a:gd name="T3" fmla="*/ 0 h 160"/>
                  <a:gd name="T4" fmla="*/ 235 w 877"/>
                  <a:gd name="T5" fmla="*/ 0 h 160"/>
                  <a:gd name="T6" fmla="*/ 0 60000 65536"/>
                  <a:gd name="T7" fmla="*/ 0 60000 65536"/>
                  <a:gd name="T8" fmla="*/ 0 60000 65536"/>
                  <a:gd name="T9" fmla="*/ 0 w 877"/>
                  <a:gd name="T10" fmla="*/ 0 h 160"/>
                  <a:gd name="T11" fmla="*/ 877 w 877"/>
                  <a:gd name="T12" fmla="*/ 160 h 160"/>
                </a:gdLst>
                <a:ahLst/>
                <a:cxnLst>
                  <a:cxn ang="T6">
                    <a:pos x="T0" y="T1"/>
                  </a:cxn>
                  <a:cxn ang="T7">
                    <a:pos x="T2" y="T3"/>
                  </a:cxn>
                  <a:cxn ang="T8">
                    <a:pos x="T4" y="T5"/>
                  </a:cxn>
                </a:cxnLst>
                <a:rect l="T9" t="T10" r="T11" b="T12"/>
                <a:pathLst>
                  <a:path w="877" h="160">
                    <a:moveTo>
                      <a:pt x="0" y="160"/>
                    </a:moveTo>
                    <a:lnTo>
                      <a:pt x="876" y="0"/>
                    </a:lnTo>
                    <a:lnTo>
                      <a:pt x="877" y="0"/>
                    </a:lnTo>
                  </a:path>
                </a:pathLst>
              </a:custGeom>
              <a:noFill/>
              <a:ln w="12700">
                <a:solidFill>
                  <a:srgbClr val="000000"/>
                </a:solidFill>
                <a:round/>
                <a:headEnd/>
                <a:tailEnd/>
              </a:ln>
            </p:spPr>
            <p:txBody>
              <a:bodyPr/>
              <a:lstStyle/>
              <a:p>
                <a:endParaRPr lang="en-US"/>
              </a:p>
            </p:txBody>
          </p:sp>
          <p:sp>
            <p:nvSpPr>
              <p:cNvPr id="40052" name="Freeform 96"/>
              <p:cNvSpPr>
                <a:spLocks/>
              </p:cNvSpPr>
              <p:nvPr/>
            </p:nvSpPr>
            <p:spPr bwMode="auto">
              <a:xfrm>
                <a:off x="6868" y="4289"/>
                <a:ext cx="408" cy="1"/>
              </a:xfrm>
              <a:custGeom>
                <a:avLst/>
                <a:gdLst>
                  <a:gd name="T0" fmla="*/ 0 w 1519"/>
                  <a:gd name="T1" fmla="*/ 0 h 1"/>
                  <a:gd name="T2" fmla="*/ 408 w 1519"/>
                  <a:gd name="T3" fmla="*/ 0 h 1"/>
                  <a:gd name="T4" fmla="*/ 408 w 1519"/>
                  <a:gd name="T5" fmla="*/ 0 h 1"/>
                  <a:gd name="T6" fmla="*/ 0 60000 65536"/>
                  <a:gd name="T7" fmla="*/ 0 60000 65536"/>
                  <a:gd name="T8" fmla="*/ 0 60000 65536"/>
                  <a:gd name="T9" fmla="*/ 0 w 1519"/>
                  <a:gd name="T10" fmla="*/ 0 h 1"/>
                  <a:gd name="T11" fmla="*/ 1519 w 1519"/>
                  <a:gd name="T12" fmla="*/ 1 h 1"/>
                </a:gdLst>
                <a:ahLst/>
                <a:cxnLst>
                  <a:cxn ang="T6">
                    <a:pos x="T0" y="T1"/>
                  </a:cxn>
                  <a:cxn ang="T7">
                    <a:pos x="T2" y="T3"/>
                  </a:cxn>
                  <a:cxn ang="T8">
                    <a:pos x="T4" y="T5"/>
                  </a:cxn>
                </a:cxnLst>
                <a:rect l="T9" t="T10" r="T11" b="T12"/>
                <a:pathLst>
                  <a:path w="1519" h="1">
                    <a:moveTo>
                      <a:pt x="0" y="0"/>
                    </a:moveTo>
                    <a:lnTo>
                      <a:pt x="1518" y="0"/>
                    </a:lnTo>
                    <a:lnTo>
                      <a:pt x="1519" y="0"/>
                    </a:lnTo>
                  </a:path>
                </a:pathLst>
              </a:custGeom>
              <a:noFill/>
              <a:ln w="12700">
                <a:solidFill>
                  <a:srgbClr val="000000"/>
                </a:solidFill>
                <a:round/>
                <a:headEnd/>
                <a:tailEnd/>
              </a:ln>
            </p:spPr>
            <p:txBody>
              <a:bodyPr/>
              <a:lstStyle/>
              <a:p>
                <a:endParaRPr lang="en-US"/>
              </a:p>
            </p:txBody>
          </p:sp>
          <p:sp>
            <p:nvSpPr>
              <p:cNvPr id="40053" name="Freeform 97"/>
              <p:cNvSpPr>
                <a:spLocks/>
              </p:cNvSpPr>
              <p:nvPr/>
            </p:nvSpPr>
            <p:spPr bwMode="auto">
              <a:xfrm>
                <a:off x="7407" y="4289"/>
                <a:ext cx="131" cy="1"/>
              </a:xfrm>
              <a:custGeom>
                <a:avLst/>
                <a:gdLst>
                  <a:gd name="T0" fmla="*/ 0 w 491"/>
                  <a:gd name="T1" fmla="*/ 0 h 1"/>
                  <a:gd name="T2" fmla="*/ 131 w 491"/>
                  <a:gd name="T3" fmla="*/ 0 h 1"/>
                  <a:gd name="T4" fmla="*/ 131 w 491"/>
                  <a:gd name="T5" fmla="*/ 0 h 1"/>
                  <a:gd name="T6" fmla="*/ 0 60000 65536"/>
                  <a:gd name="T7" fmla="*/ 0 60000 65536"/>
                  <a:gd name="T8" fmla="*/ 0 60000 65536"/>
                  <a:gd name="T9" fmla="*/ 0 w 491"/>
                  <a:gd name="T10" fmla="*/ 0 h 1"/>
                  <a:gd name="T11" fmla="*/ 491 w 491"/>
                  <a:gd name="T12" fmla="*/ 1 h 1"/>
                </a:gdLst>
                <a:ahLst/>
                <a:cxnLst>
                  <a:cxn ang="T6">
                    <a:pos x="T0" y="T1"/>
                  </a:cxn>
                  <a:cxn ang="T7">
                    <a:pos x="T2" y="T3"/>
                  </a:cxn>
                  <a:cxn ang="T8">
                    <a:pos x="T4" y="T5"/>
                  </a:cxn>
                </a:cxnLst>
                <a:rect l="T9" t="T10" r="T11" b="T12"/>
                <a:pathLst>
                  <a:path w="491" h="1">
                    <a:moveTo>
                      <a:pt x="0" y="0"/>
                    </a:moveTo>
                    <a:lnTo>
                      <a:pt x="490" y="0"/>
                    </a:lnTo>
                    <a:lnTo>
                      <a:pt x="491" y="0"/>
                    </a:lnTo>
                  </a:path>
                </a:pathLst>
              </a:custGeom>
              <a:noFill/>
              <a:ln w="12700">
                <a:solidFill>
                  <a:srgbClr val="000000"/>
                </a:solidFill>
                <a:round/>
                <a:headEnd/>
                <a:tailEnd/>
              </a:ln>
            </p:spPr>
            <p:txBody>
              <a:bodyPr/>
              <a:lstStyle/>
              <a:p>
                <a:endParaRPr lang="en-US"/>
              </a:p>
            </p:txBody>
          </p:sp>
          <p:sp>
            <p:nvSpPr>
              <p:cNvPr id="40054" name="Freeform 98"/>
              <p:cNvSpPr>
                <a:spLocks/>
              </p:cNvSpPr>
              <p:nvPr/>
            </p:nvSpPr>
            <p:spPr bwMode="auto">
              <a:xfrm>
                <a:off x="7670" y="4289"/>
                <a:ext cx="657" cy="1"/>
              </a:xfrm>
              <a:custGeom>
                <a:avLst/>
                <a:gdLst>
                  <a:gd name="T0" fmla="*/ 0 w 2450"/>
                  <a:gd name="T1" fmla="*/ 0 h 1"/>
                  <a:gd name="T2" fmla="*/ 657 w 2450"/>
                  <a:gd name="T3" fmla="*/ 0 h 1"/>
                  <a:gd name="T4" fmla="*/ 657 w 2450"/>
                  <a:gd name="T5" fmla="*/ 0 h 1"/>
                  <a:gd name="T6" fmla="*/ 0 60000 65536"/>
                  <a:gd name="T7" fmla="*/ 0 60000 65536"/>
                  <a:gd name="T8" fmla="*/ 0 60000 65536"/>
                  <a:gd name="T9" fmla="*/ 0 w 2450"/>
                  <a:gd name="T10" fmla="*/ 0 h 1"/>
                  <a:gd name="T11" fmla="*/ 2450 w 2450"/>
                  <a:gd name="T12" fmla="*/ 1 h 1"/>
                </a:gdLst>
                <a:ahLst/>
                <a:cxnLst>
                  <a:cxn ang="T6">
                    <a:pos x="T0" y="T1"/>
                  </a:cxn>
                  <a:cxn ang="T7">
                    <a:pos x="T2" y="T3"/>
                  </a:cxn>
                  <a:cxn ang="T8">
                    <a:pos x="T4" y="T5"/>
                  </a:cxn>
                </a:cxnLst>
                <a:rect l="T9" t="T10" r="T11" b="T12"/>
                <a:pathLst>
                  <a:path w="2450" h="1">
                    <a:moveTo>
                      <a:pt x="0" y="0"/>
                    </a:moveTo>
                    <a:lnTo>
                      <a:pt x="2449" y="0"/>
                    </a:lnTo>
                    <a:lnTo>
                      <a:pt x="2450" y="0"/>
                    </a:lnTo>
                  </a:path>
                </a:pathLst>
              </a:custGeom>
              <a:noFill/>
              <a:ln w="12700">
                <a:solidFill>
                  <a:srgbClr val="000000"/>
                </a:solidFill>
                <a:round/>
                <a:headEnd/>
                <a:tailEnd/>
              </a:ln>
            </p:spPr>
            <p:txBody>
              <a:bodyPr/>
              <a:lstStyle/>
              <a:p>
                <a:endParaRPr lang="en-US"/>
              </a:p>
            </p:txBody>
          </p:sp>
          <p:sp>
            <p:nvSpPr>
              <p:cNvPr id="40055" name="Freeform 99"/>
              <p:cNvSpPr>
                <a:spLocks/>
              </p:cNvSpPr>
              <p:nvPr/>
            </p:nvSpPr>
            <p:spPr bwMode="auto">
              <a:xfrm>
                <a:off x="8459" y="4289"/>
                <a:ext cx="132" cy="1"/>
              </a:xfrm>
              <a:custGeom>
                <a:avLst/>
                <a:gdLst>
                  <a:gd name="T0" fmla="*/ 0 w 491"/>
                  <a:gd name="T1" fmla="*/ 0 h 1"/>
                  <a:gd name="T2" fmla="*/ 132 w 491"/>
                  <a:gd name="T3" fmla="*/ 0 h 1"/>
                  <a:gd name="T4" fmla="*/ 132 w 491"/>
                  <a:gd name="T5" fmla="*/ 0 h 1"/>
                  <a:gd name="T6" fmla="*/ 0 60000 65536"/>
                  <a:gd name="T7" fmla="*/ 0 60000 65536"/>
                  <a:gd name="T8" fmla="*/ 0 60000 65536"/>
                  <a:gd name="T9" fmla="*/ 0 w 491"/>
                  <a:gd name="T10" fmla="*/ 0 h 1"/>
                  <a:gd name="T11" fmla="*/ 491 w 491"/>
                  <a:gd name="T12" fmla="*/ 1 h 1"/>
                </a:gdLst>
                <a:ahLst/>
                <a:cxnLst>
                  <a:cxn ang="T6">
                    <a:pos x="T0" y="T1"/>
                  </a:cxn>
                  <a:cxn ang="T7">
                    <a:pos x="T2" y="T3"/>
                  </a:cxn>
                  <a:cxn ang="T8">
                    <a:pos x="T4" y="T5"/>
                  </a:cxn>
                </a:cxnLst>
                <a:rect l="T9" t="T10" r="T11" b="T12"/>
                <a:pathLst>
                  <a:path w="491" h="1">
                    <a:moveTo>
                      <a:pt x="0" y="0"/>
                    </a:moveTo>
                    <a:lnTo>
                      <a:pt x="490" y="0"/>
                    </a:lnTo>
                    <a:lnTo>
                      <a:pt x="491" y="0"/>
                    </a:lnTo>
                  </a:path>
                </a:pathLst>
              </a:custGeom>
              <a:noFill/>
              <a:ln w="12700">
                <a:solidFill>
                  <a:srgbClr val="000000"/>
                </a:solidFill>
                <a:round/>
                <a:headEnd/>
                <a:tailEnd/>
              </a:ln>
            </p:spPr>
            <p:txBody>
              <a:bodyPr/>
              <a:lstStyle/>
              <a:p>
                <a:endParaRPr lang="en-US"/>
              </a:p>
            </p:txBody>
          </p:sp>
          <p:sp>
            <p:nvSpPr>
              <p:cNvPr id="40056" name="Freeform 100"/>
              <p:cNvSpPr>
                <a:spLocks/>
              </p:cNvSpPr>
              <p:nvPr/>
            </p:nvSpPr>
            <p:spPr bwMode="auto">
              <a:xfrm>
                <a:off x="8722" y="4289"/>
                <a:ext cx="657" cy="1"/>
              </a:xfrm>
              <a:custGeom>
                <a:avLst/>
                <a:gdLst>
                  <a:gd name="T0" fmla="*/ 0 w 2449"/>
                  <a:gd name="T1" fmla="*/ 0 h 1"/>
                  <a:gd name="T2" fmla="*/ 657 w 2449"/>
                  <a:gd name="T3" fmla="*/ 0 h 1"/>
                  <a:gd name="T4" fmla="*/ 657 w 2449"/>
                  <a:gd name="T5" fmla="*/ 0 h 1"/>
                  <a:gd name="T6" fmla="*/ 0 60000 65536"/>
                  <a:gd name="T7" fmla="*/ 0 60000 65536"/>
                  <a:gd name="T8" fmla="*/ 0 60000 65536"/>
                  <a:gd name="T9" fmla="*/ 0 w 2449"/>
                  <a:gd name="T10" fmla="*/ 0 h 1"/>
                  <a:gd name="T11" fmla="*/ 2449 w 2449"/>
                  <a:gd name="T12" fmla="*/ 1 h 1"/>
                </a:gdLst>
                <a:ahLst/>
                <a:cxnLst>
                  <a:cxn ang="T6">
                    <a:pos x="T0" y="T1"/>
                  </a:cxn>
                  <a:cxn ang="T7">
                    <a:pos x="T2" y="T3"/>
                  </a:cxn>
                  <a:cxn ang="T8">
                    <a:pos x="T4" y="T5"/>
                  </a:cxn>
                </a:cxnLst>
                <a:rect l="T9" t="T10" r="T11" b="T12"/>
                <a:pathLst>
                  <a:path w="2449" h="1">
                    <a:moveTo>
                      <a:pt x="0" y="0"/>
                    </a:moveTo>
                    <a:lnTo>
                      <a:pt x="2448" y="0"/>
                    </a:lnTo>
                    <a:lnTo>
                      <a:pt x="2449" y="0"/>
                    </a:lnTo>
                  </a:path>
                </a:pathLst>
              </a:custGeom>
              <a:noFill/>
              <a:ln w="12700">
                <a:solidFill>
                  <a:srgbClr val="000000"/>
                </a:solidFill>
                <a:round/>
                <a:headEnd/>
                <a:tailEnd/>
              </a:ln>
            </p:spPr>
            <p:txBody>
              <a:bodyPr/>
              <a:lstStyle/>
              <a:p>
                <a:endParaRPr lang="en-US"/>
              </a:p>
            </p:txBody>
          </p:sp>
          <p:sp>
            <p:nvSpPr>
              <p:cNvPr id="40057" name="Freeform 101"/>
              <p:cNvSpPr>
                <a:spLocks/>
              </p:cNvSpPr>
              <p:nvPr/>
            </p:nvSpPr>
            <p:spPr bwMode="auto">
              <a:xfrm>
                <a:off x="9511" y="4289"/>
                <a:ext cx="131" cy="1"/>
              </a:xfrm>
              <a:custGeom>
                <a:avLst/>
                <a:gdLst>
                  <a:gd name="T0" fmla="*/ 0 w 490"/>
                  <a:gd name="T1" fmla="*/ 0 h 1"/>
                  <a:gd name="T2" fmla="*/ 131 w 490"/>
                  <a:gd name="T3" fmla="*/ 0 h 1"/>
                  <a:gd name="T4" fmla="*/ 131 w 490"/>
                  <a:gd name="T5" fmla="*/ 0 h 1"/>
                  <a:gd name="T6" fmla="*/ 0 60000 65536"/>
                  <a:gd name="T7" fmla="*/ 0 60000 65536"/>
                  <a:gd name="T8" fmla="*/ 0 60000 65536"/>
                  <a:gd name="T9" fmla="*/ 0 w 490"/>
                  <a:gd name="T10" fmla="*/ 0 h 1"/>
                  <a:gd name="T11" fmla="*/ 490 w 490"/>
                  <a:gd name="T12" fmla="*/ 1 h 1"/>
                </a:gdLst>
                <a:ahLst/>
                <a:cxnLst>
                  <a:cxn ang="T6">
                    <a:pos x="T0" y="T1"/>
                  </a:cxn>
                  <a:cxn ang="T7">
                    <a:pos x="T2" y="T3"/>
                  </a:cxn>
                  <a:cxn ang="T8">
                    <a:pos x="T4" y="T5"/>
                  </a:cxn>
                </a:cxnLst>
                <a:rect l="T9" t="T10" r="T11" b="T12"/>
                <a:pathLst>
                  <a:path w="490" h="1">
                    <a:moveTo>
                      <a:pt x="0" y="0"/>
                    </a:moveTo>
                    <a:lnTo>
                      <a:pt x="489" y="0"/>
                    </a:lnTo>
                    <a:lnTo>
                      <a:pt x="490" y="0"/>
                    </a:lnTo>
                  </a:path>
                </a:pathLst>
              </a:custGeom>
              <a:noFill/>
              <a:ln w="12700">
                <a:solidFill>
                  <a:srgbClr val="000000"/>
                </a:solidFill>
                <a:round/>
                <a:headEnd/>
                <a:tailEnd/>
              </a:ln>
            </p:spPr>
            <p:txBody>
              <a:bodyPr/>
              <a:lstStyle/>
              <a:p>
                <a:endParaRPr lang="en-US"/>
              </a:p>
            </p:txBody>
          </p:sp>
          <p:sp>
            <p:nvSpPr>
              <p:cNvPr id="40058" name="Freeform 102"/>
              <p:cNvSpPr>
                <a:spLocks/>
              </p:cNvSpPr>
              <p:nvPr/>
            </p:nvSpPr>
            <p:spPr bwMode="auto">
              <a:xfrm>
                <a:off x="9773" y="4289"/>
                <a:ext cx="408" cy="1"/>
              </a:xfrm>
              <a:custGeom>
                <a:avLst/>
                <a:gdLst>
                  <a:gd name="T0" fmla="*/ 0 w 1518"/>
                  <a:gd name="T1" fmla="*/ 0 h 1"/>
                  <a:gd name="T2" fmla="*/ 408 w 1518"/>
                  <a:gd name="T3" fmla="*/ 0 h 1"/>
                  <a:gd name="T4" fmla="*/ 408 w 1518"/>
                  <a:gd name="T5" fmla="*/ 0 h 1"/>
                  <a:gd name="T6" fmla="*/ 0 60000 65536"/>
                  <a:gd name="T7" fmla="*/ 0 60000 65536"/>
                  <a:gd name="T8" fmla="*/ 0 60000 65536"/>
                  <a:gd name="T9" fmla="*/ 0 w 1518"/>
                  <a:gd name="T10" fmla="*/ 0 h 1"/>
                  <a:gd name="T11" fmla="*/ 1518 w 1518"/>
                  <a:gd name="T12" fmla="*/ 1 h 1"/>
                </a:gdLst>
                <a:ahLst/>
                <a:cxnLst>
                  <a:cxn ang="T6">
                    <a:pos x="T0" y="T1"/>
                  </a:cxn>
                  <a:cxn ang="T7">
                    <a:pos x="T2" y="T3"/>
                  </a:cxn>
                  <a:cxn ang="T8">
                    <a:pos x="T4" y="T5"/>
                  </a:cxn>
                </a:cxnLst>
                <a:rect l="T9" t="T10" r="T11" b="T12"/>
                <a:pathLst>
                  <a:path w="1518" h="1">
                    <a:moveTo>
                      <a:pt x="0" y="0"/>
                    </a:moveTo>
                    <a:lnTo>
                      <a:pt x="1517" y="0"/>
                    </a:lnTo>
                    <a:lnTo>
                      <a:pt x="1518" y="0"/>
                    </a:lnTo>
                  </a:path>
                </a:pathLst>
              </a:custGeom>
              <a:noFill/>
              <a:ln w="12700">
                <a:solidFill>
                  <a:srgbClr val="000000"/>
                </a:solidFill>
                <a:round/>
                <a:headEnd/>
                <a:tailEnd/>
              </a:ln>
            </p:spPr>
            <p:txBody>
              <a:bodyPr/>
              <a:lstStyle/>
              <a:p>
                <a:endParaRPr lang="en-US"/>
              </a:p>
            </p:txBody>
          </p:sp>
          <p:sp>
            <p:nvSpPr>
              <p:cNvPr id="40059" name="Freeform 103"/>
              <p:cNvSpPr>
                <a:spLocks/>
              </p:cNvSpPr>
              <p:nvPr/>
            </p:nvSpPr>
            <p:spPr bwMode="auto">
              <a:xfrm>
                <a:off x="8524" y="3709"/>
                <a:ext cx="229" cy="1"/>
              </a:xfrm>
              <a:custGeom>
                <a:avLst/>
                <a:gdLst>
                  <a:gd name="T0" fmla="*/ 0 w 849"/>
                  <a:gd name="T1" fmla="*/ 0 h 1"/>
                  <a:gd name="T2" fmla="*/ 229 w 849"/>
                  <a:gd name="T3" fmla="*/ 0 h 1"/>
                  <a:gd name="T4" fmla="*/ 229 w 849"/>
                  <a:gd name="T5" fmla="*/ 0 h 1"/>
                  <a:gd name="T6" fmla="*/ 0 60000 65536"/>
                  <a:gd name="T7" fmla="*/ 0 60000 65536"/>
                  <a:gd name="T8" fmla="*/ 0 60000 65536"/>
                  <a:gd name="T9" fmla="*/ 0 w 849"/>
                  <a:gd name="T10" fmla="*/ 0 h 1"/>
                  <a:gd name="T11" fmla="*/ 849 w 849"/>
                  <a:gd name="T12" fmla="*/ 1 h 1"/>
                </a:gdLst>
                <a:ahLst/>
                <a:cxnLst>
                  <a:cxn ang="T6">
                    <a:pos x="T0" y="T1"/>
                  </a:cxn>
                  <a:cxn ang="T7">
                    <a:pos x="T2" y="T3"/>
                  </a:cxn>
                  <a:cxn ang="T8">
                    <a:pos x="T4" y="T5"/>
                  </a:cxn>
                </a:cxnLst>
                <a:rect l="T9" t="T10" r="T11" b="T12"/>
                <a:pathLst>
                  <a:path w="849" h="1">
                    <a:moveTo>
                      <a:pt x="0" y="0"/>
                    </a:moveTo>
                    <a:lnTo>
                      <a:pt x="848" y="0"/>
                    </a:lnTo>
                    <a:lnTo>
                      <a:pt x="849" y="0"/>
                    </a:lnTo>
                  </a:path>
                </a:pathLst>
              </a:custGeom>
              <a:noFill/>
              <a:ln w="12700">
                <a:solidFill>
                  <a:srgbClr val="000000"/>
                </a:solidFill>
                <a:round/>
                <a:headEnd/>
                <a:tailEnd/>
              </a:ln>
            </p:spPr>
            <p:txBody>
              <a:bodyPr/>
              <a:lstStyle/>
              <a:p>
                <a:endParaRPr lang="en-US"/>
              </a:p>
            </p:txBody>
          </p:sp>
          <p:sp>
            <p:nvSpPr>
              <p:cNvPr id="40060" name="Freeform 104"/>
              <p:cNvSpPr>
                <a:spLocks/>
              </p:cNvSpPr>
              <p:nvPr/>
            </p:nvSpPr>
            <p:spPr bwMode="auto">
              <a:xfrm>
                <a:off x="8814" y="3709"/>
                <a:ext cx="249" cy="1"/>
              </a:xfrm>
              <a:custGeom>
                <a:avLst/>
                <a:gdLst>
                  <a:gd name="T0" fmla="*/ 0 w 926"/>
                  <a:gd name="T1" fmla="*/ 0 h 1"/>
                  <a:gd name="T2" fmla="*/ 249 w 926"/>
                  <a:gd name="T3" fmla="*/ 0 h 1"/>
                  <a:gd name="T4" fmla="*/ 249 w 926"/>
                  <a:gd name="T5" fmla="*/ 0 h 1"/>
                  <a:gd name="T6" fmla="*/ 0 60000 65536"/>
                  <a:gd name="T7" fmla="*/ 0 60000 65536"/>
                  <a:gd name="T8" fmla="*/ 0 60000 65536"/>
                  <a:gd name="T9" fmla="*/ 0 w 926"/>
                  <a:gd name="T10" fmla="*/ 0 h 1"/>
                  <a:gd name="T11" fmla="*/ 926 w 926"/>
                  <a:gd name="T12" fmla="*/ 1 h 1"/>
                </a:gdLst>
                <a:ahLst/>
                <a:cxnLst>
                  <a:cxn ang="T6">
                    <a:pos x="T0" y="T1"/>
                  </a:cxn>
                  <a:cxn ang="T7">
                    <a:pos x="T2" y="T3"/>
                  </a:cxn>
                  <a:cxn ang="T8">
                    <a:pos x="T4" y="T5"/>
                  </a:cxn>
                </a:cxnLst>
                <a:rect l="T9" t="T10" r="T11" b="T12"/>
                <a:pathLst>
                  <a:path w="926" h="1">
                    <a:moveTo>
                      <a:pt x="0" y="0"/>
                    </a:moveTo>
                    <a:lnTo>
                      <a:pt x="925" y="0"/>
                    </a:lnTo>
                    <a:lnTo>
                      <a:pt x="926" y="0"/>
                    </a:lnTo>
                  </a:path>
                </a:pathLst>
              </a:custGeom>
              <a:noFill/>
              <a:ln w="12700">
                <a:solidFill>
                  <a:srgbClr val="000000"/>
                </a:solidFill>
                <a:round/>
                <a:headEnd/>
                <a:tailEnd/>
              </a:ln>
            </p:spPr>
            <p:txBody>
              <a:bodyPr/>
              <a:lstStyle/>
              <a:p>
                <a:endParaRPr lang="en-US"/>
              </a:p>
            </p:txBody>
          </p:sp>
          <p:sp>
            <p:nvSpPr>
              <p:cNvPr id="40061" name="Freeform 105"/>
              <p:cNvSpPr>
                <a:spLocks/>
              </p:cNvSpPr>
              <p:nvPr/>
            </p:nvSpPr>
            <p:spPr bwMode="auto">
              <a:xfrm>
                <a:off x="9124" y="3709"/>
                <a:ext cx="250" cy="1"/>
              </a:xfrm>
              <a:custGeom>
                <a:avLst/>
                <a:gdLst>
                  <a:gd name="T0" fmla="*/ 0 w 927"/>
                  <a:gd name="T1" fmla="*/ 0 h 1"/>
                  <a:gd name="T2" fmla="*/ 249 w 927"/>
                  <a:gd name="T3" fmla="*/ 0 h 1"/>
                  <a:gd name="T4" fmla="*/ 250 w 927"/>
                  <a:gd name="T5" fmla="*/ 0 h 1"/>
                  <a:gd name="T6" fmla="*/ 0 60000 65536"/>
                  <a:gd name="T7" fmla="*/ 0 60000 65536"/>
                  <a:gd name="T8" fmla="*/ 0 60000 65536"/>
                  <a:gd name="T9" fmla="*/ 0 w 927"/>
                  <a:gd name="T10" fmla="*/ 0 h 1"/>
                  <a:gd name="T11" fmla="*/ 927 w 927"/>
                  <a:gd name="T12" fmla="*/ 1 h 1"/>
                </a:gdLst>
                <a:ahLst/>
                <a:cxnLst>
                  <a:cxn ang="T6">
                    <a:pos x="T0" y="T1"/>
                  </a:cxn>
                  <a:cxn ang="T7">
                    <a:pos x="T2" y="T3"/>
                  </a:cxn>
                  <a:cxn ang="T8">
                    <a:pos x="T4" y="T5"/>
                  </a:cxn>
                </a:cxnLst>
                <a:rect l="T9" t="T10" r="T11" b="T12"/>
                <a:pathLst>
                  <a:path w="927" h="1">
                    <a:moveTo>
                      <a:pt x="0" y="0"/>
                    </a:moveTo>
                    <a:lnTo>
                      <a:pt x="925" y="0"/>
                    </a:lnTo>
                    <a:lnTo>
                      <a:pt x="927" y="0"/>
                    </a:lnTo>
                  </a:path>
                </a:pathLst>
              </a:custGeom>
              <a:noFill/>
              <a:ln w="12700">
                <a:solidFill>
                  <a:srgbClr val="000000"/>
                </a:solidFill>
                <a:round/>
                <a:headEnd/>
                <a:tailEnd/>
              </a:ln>
            </p:spPr>
            <p:txBody>
              <a:bodyPr/>
              <a:lstStyle/>
              <a:p>
                <a:endParaRPr lang="en-US"/>
              </a:p>
            </p:txBody>
          </p:sp>
          <p:sp>
            <p:nvSpPr>
              <p:cNvPr id="40062" name="Freeform 106"/>
              <p:cNvSpPr>
                <a:spLocks/>
              </p:cNvSpPr>
              <p:nvPr/>
            </p:nvSpPr>
            <p:spPr bwMode="auto">
              <a:xfrm>
                <a:off x="9436" y="3709"/>
                <a:ext cx="227" cy="1"/>
              </a:xfrm>
              <a:custGeom>
                <a:avLst/>
                <a:gdLst>
                  <a:gd name="T0" fmla="*/ 0 w 850"/>
                  <a:gd name="T1" fmla="*/ 0 h 1"/>
                  <a:gd name="T2" fmla="*/ 226 w 850"/>
                  <a:gd name="T3" fmla="*/ 0 h 1"/>
                  <a:gd name="T4" fmla="*/ 227 w 850"/>
                  <a:gd name="T5" fmla="*/ 0 h 1"/>
                  <a:gd name="T6" fmla="*/ 0 60000 65536"/>
                  <a:gd name="T7" fmla="*/ 0 60000 65536"/>
                  <a:gd name="T8" fmla="*/ 0 60000 65536"/>
                  <a:gd name="T9" fmla="*/ 0 w 850"/>
                  <a:gd name="T10" fmla="*/ 0 h 1"/>
                  <a:gd name="T11" fmla="*/ 850 w 850"/>
                  <a:gd name="T12" fmla="*/ 1 h 1"/>
                </a:gdLst>
                <a:ahLst/>
                <a:cxnLst>
                  <a:cxn ang="T6">
                    <a:pos x="T0" y="T1"/>
                  </a:cxn>
                  <a:cxn ang="T7">
                    <a:pos x="T2" y="T3"/>
                  </a:cxn>
                  <a:cxn ang="T8">
                    <a:pos x="T4" y="T5"/>
                  </a:cxn>
                </a:cxnLst>
                <a:rect l="T9" t="T10" r="T11" b="T12"/>
                <a:pathLst>
                  <a:path w="850" h="1">
                    <a:moveTo>
                      <a:pt x="0" y="0"/>
                    </a:moveTo>
                    <a:lnTo>
                      <a:pt x="848" y="0"/>
                    </a:lnTo>
                    <a:lnTo>
                      <a:pt x="850" y="0"/>
                    </a:lnTo>
                  </a:path>
                </a:pathLst>
              </a:custGeom>
              <a:noFill/>
              <a:ln w="12700">
                <a:solidFill>
                  <a:srgbClr val="000000"/>
                </a:solidFill>
                <a:round/>
                <a:headEnd/>
                <a:tailEnd/>
              </a:ln>
            </p:spPr>
            <p:txBody>
              <a:bodyPr/>
              <a:lstStyle/>
              <a:p>
                <a:endParaRPr lang="en-US"/>
              </a:p>
            </p:txBody>
          </p:sp>
          <p:sp>
            <p:nvSpPr>
              <p:cNvPr id="40063" name="Freeform 107"/>
              <p:cNvSpPr>
                <a:spLocks/>
              </p:cNvSpPr>
              <p:nvPr/>
            </p:nvSpPr>
            <p:spPr bwMode="auto">
              <a:xfrm>
                <a:off x="8524" y="3458"/>
                <a:ext cx="1" cy="251"/>
              </a:xfrm>
              <a:custGeom>
                <a:avLst/>
                <a:gdLst>
                  <a:gd name="T0" fmla="*/ 0 w 1"/>
                  <a:gd name="T1" fmla="*/ 251 h 1005"/>
                  <a:gd name="T2" fmla="*/ 0 w 1"/>
                  <a:gd name="T3" fmla="*/ 0 h 1005"/>
                  <a:gd name="T4" fmla="*/ 1 w 1"/>
                  <a:gd name="T5" fmla="*/ 0 h 1005"/>
                  <a:gd name="T6" fmla="*/ 0 60000 65536"/>
                  <a:gd name="T7" fmla="*/ 0 60000 65536"/>
                  <a:gd name="T8" fmla="*/ 0 60000 65536"/>
                  <a:gd name="T9" fmla="*/ 0 w 1"/>
                  <a:gd name="T10" fmla="*/ 0 h 1005"/>
                  <a:gd name="T11" fmla="*/ 1 w 1"/>
                  <a:gd name="T12" fmla="*/ 1005 h 1005"/>
                </a:gdLst>
                <a:ahLst/>
                <a:cxnLst>
                  <a:cxn ang="T6">
                    <a:pos x="T0" y="T1"/>
                  </a:cxn>
                  <a:cxn ang="T7">
                    <a:pos x="T2" y="T3"/>
                  </a:cxn>
                  <a:cxn ang="T8">
                    <a:pos x="T4" y="T5"/>
                  </a:cxn>
                </a:cxnLst>
                <a:rect l="T9" t="T10" r="T11" b="T12"/>
                <a:pathLst>
                  <a:path w="1" h="1005">
                    <a:moveTo>
                      <a:pt x="0" y="1005"/>
                    </a:moveTo>
                    <a:lnTo>
                      <a:pt x="0" y="0"/>
                    </a:lnTo>
                    <a:lnTo>
                      <a:pt x="1" y="0"/>
                    </a:lnTo>
                  </a:path>
                </a:pathLst>
              </a:custGeom>
              <a:noFill/>
              <a:ln w="12700">
                <a:solidFill>
                  <a:srgbClr val="000000"/>
                </a:solidFill>
                <a:round/>
                <a:headEnd/>
                <a:tailEnd/>
              </a:ln>
            </p:spPr>
            <p:txBody>
              <a:bodyPr/>
              <a:lstStyle/>
              <a:p>
                <a:endParaRPr lang="en-US"/>
              </a:p>
            </p:txBody>
          </p:sp>
          <p:sp>
            <p:nvSpPr>
              <p:cNvPr id="40064" name="Freeform 108"/>
              <p:cNvSpPr>
                <a:spLocks/>
              </p:cNvSpPr>
              <p:nvPr/>
            </p:nvSpPr>
            <p:spPr bwMode="auto">
              <a:xfrm>
                <a:off x="9663" y="3458"/>
                <a:ext cx="2" cy="251"/>
              </a:xfrm>
              <a:custGeom>
                <a:avLst/>
                <a:gdLst>
                  <a:gd name="T0" fmla="*/ 0 w 2"/>
                  <a:gd name="T1" fmla="*/ 251 h 1005"/>
                  <a:gd name="T2" fmla="*/ 0 w 2"/>
                  <a:gd name="T3" fmla="*/ 0 h 1005"/>
                  <a:gd name="T4" fmla="*/ 2 w 2"/>
                  <a:gd name="T5" fmla="*/ 0 h 1005"/>
                  <a:gd name="T6" fmla="*/ 0 60000 65536"/>
                  <a:gd name="T7" fmla="*/ 0 60000 65536"/>
                  <a:gd name="T8" fmla="*/ 0 60000 65536"/>
                  <a:gd name="T9" fmla="*/ 0 w 2"/>
                  <a:gd name="T10" fmla="*/ 0 h 1005"/>
                  <a:gd name="T11" fmla="*/ 2 w 2"/>
                  <a:gd name="T12" fmla="*/ 1005 h 1005"/>
                </a:gdLst>
                <a:ahLst/>
                <a:cxnLst>
                  <a:cxn ang="T6">
                    <a:pos x="T0" y="T1"/>
                  </a:cxn>
                  <a:cxn ang="T7">
                    <a:pos x="T2" y="T3"/>
                  </a:cxn>
                  <a:cxn ang="T8">
                    <a:pos x="T4" y="T5"/>
                  </a:cxn>
                </a:cxnLst>
                <a:rect l="T9" t="T10" r="T11" b="T12"/>
                <a:pathLst>
                  <a:path w="2" h="1005">
                    <a:moveTo>
                      <a:pt x="0" y="1005"/>
                    </a:moveTo>
                    <a:lnTo>
                      <a:pt x="0" y="0"/>
                    </a:lnTo>
                    <a:lnTo>
                      <a:pt x="2" y="0"/>
                    </a:lnTo>
                  </a:path>
                </a:pathLst>
              </a:custGeom>
              <a:noFill/>
              <a:ln w="12700">
                <a:solidFill>
                  <a:srgbClr val="000000"/>
                </a:solidFill>
                <a:round/>
                <a:headEnd/>
                <a:tailEnd/>
              </a:ln>
            </p:spPr>
            <p:txBody>
              <a:bodyPr/>
              <a:lstStyle/>
              <a:p>
                <a:endParaRPr lang="en-US"/>
              </a:p>
            </p:txBody>
          </p:sp>
          <p:sp>
            <p:nvSpPr>
              <p:cNvPr id="40065" name="Freeform 109"/>
              <p:cNvSpPr>
                <a:spLocks/>
              </p:cNvSpPr>
              <p:nvPr/>
            </p:nvSpPr>
            <p:spPr bwMode="auto">
              <a:xfrm>
                <a:off x="8577" y="3516"/>
                <a:ext cx="1035" cy="1"/>
              </a:xfrm>
              <a:custGeom>
                <a:avLst/>
                <a:gdLst>
                  <a:gd name="T0" fmla="*/ 0 w 3857"/>
                  <a:gd name="T1" fmla="*/ 0 h 1"/>
                  <a:gd name="T2" fmla="*/ 1035 w 3857"/>
                  <a:gd name="T3" fmla="*/ 0 h 1"/>
                  <a:gd name="T4" fmla="*/ 1035 w 3857"/>
                  <a:gd name="T5" fmla="*/ 0 h 1"/>
                  <a:gd name="T6" fmla="*/ 0 60000 65536"/>
                  <a:gd name="T7" fmla="*/ 0 60000 65536"/>
                  <a:gd name="T8" fmla="*/ 0 60000 65536"/>
                  <a:gd name="T9" fmla="*/ 0 w 3857"/>
                  <a:gd name="T10" fmla="*/ 0 h 1"/>
                  <a:gd name="T11" fmla="*/ 3857 w 3857"/>
                  <a:gd name="T12" fmla="*/ 1 h 1"/>
                </a:gdLst>
                <a:ahLst/>
                <a:cxnLst>
                  <a:cxn ang="T6">
                    <a:pos x="T0" y="T1"/>
                  </a:cxn>
                  <a:cxn ang="T7">
                    <a:pos x="T2" y="T3"/>
                  </a:cxn>
                  <a:cxn ang="T8">
                    <a:pos x="T4" y="T5"/>
                  </a:cxn>
                </a:cxnLst>
                <a:rect l="T9" t="T10" r="T11" b="T12"/>
                <a:pathLst>
                  <a:path w="3857" h="1">
                    <a:moveTo>
                      <a:pt x="0" y="0"/>
                    </a:moveTo>
                    <a:lnTo>
                      <a:pt x="3856" y="0"/>
                    </a:lnTo>
                    <a:lnTo>
                      <a:pt x="3857" y="0"/>
                    </a:lnTo>
                  </a:path>
                </a:pathLst>
              </a:custGeom>
              <a:noFill/>
              <a:ln w="12700">
                <a:solidFill>
                  <a:srgbClr val="000000"/>
                </a:solidFill>
                <a:round/>
                <a:headEnd/>
                <a:tailEnd/>
              </a:ln>
            </p:spPr>
            <p:txBody>
              <a:bodyPr/>
              <a:lstStyle/>
              <a:p>
                <a:endParaRPr lang="en-US"/>
              </a:p>
            </p:txBody>
          </p:sp>
          <p:sp>
            <p:nvSpPr>
              <p:cNvPr id="40066" name="Freeform 110"/>
              <p:cNvSpPr>
                <a:spLocks/>
              </p:cNvSpPr>
              <p:nvPr/>
            </p:nvSpPr>
            <p:spPr bwMode="auto">
              <a:xfrm>
                <a:off x="8524" y="3508"/>
                <a:ext cx="53" cy="16"/>
              </a:xfrm>
              <a:custGeom>
                <a:avLst/>
                <a:gdLst>
                  <a:gd name="T0" fmla="*/ 53 w 193"/>
                  <a:gd name="T1" fmla="*/ 0 h 64"/>
                  <a:gd name="T2" fmla="*/ 53 w 193"/>
                  <a:gd name="T3" fmla="*/ 16 h 64"/>
                  <a:gd name="T4" fmla="*/ 0 w 193"/>
                  <a:gd name="T5" fmla="*/ 8 h 64"/>
                  <a:gd name="T6" fmla="*/ 53 w 193"/>
                  <a:gd name="T7" fmla="*/ 0 h 64"/>
                  <a:gd name="T8" fmla="*/ 0 60000 65536"/>
                  <a:gd name="T9" fmla="*/ 0 60000 65536"/>
                  <a:gd name="T10" fmla="*/ 0 60000 65536"/>
                  <a:gd name="T11" fmla="*/ 0 60000 65536"/>
                  <a:gd name="T12" fmla="*/ 0 w 193"/>
                  <a:gd name="T13" fmla="*/ 0 h 64"/>
                  <a:gd name="T14" fmla="*/ 193 w 193"/>
                  <a:gd name="T15" fmla="*/ 64 h 64"/>
                </a:gdLst>
                <a:ahLst/>
                <a:cxnLst>
                  <a:cxn ang="T8">
                    <a:pos x="T0" y="T1"/>
                  </a:cxn>
                  <a:cxn ang="T9">
                    <a:pos x="T2" y="T3"/>
                  </a:cxn>
                  <a:cxn ang="T10">
                    <a:pos x="T4" y="T5"/>
                  </a:cxn>
                  <a:cxn ang="T11">
                    <a:pos x="T6" y="T7"/>
                  </a:cxn>
                </a:cxnLst>
                <a:rect l="T12" t="T13" r="T14" b="T15"/>
                <a:pathLst>
                  <a:path w="193" h="64">
                    <a:moveTo>
                      <a:pt x="193" y="0"/>
                    </a:moveTo>
                    <a:lnTo>
                      <a:pt x="193" y="64"/>
                    </a:lnTo>
                    <a:lnTo>
                      <a:pt x="0" y="32"/>
                    </a:lnTo>
                    <a:lnTo>
                      <a:pt x="193" y="0"/>
                    </a:lnTo>
                    <a:close/>
                  </a:path>
                </a:pathLst>
              </a:custGeom>
              <a:solidFill>
                <a:srgbClr val="00FFFF"/>
              </a:solidFill>
              <a:ln w="19050">
                <a:solidFill>
                  <a:srgbClr val="000000"/>
                </a:solidFill>
                <a:round/>
                <a:headEnd/>
                <a:tailEnd/>
              </a:ln>
            </p:spPr>
            <p:txBody>
              <a:bodyPr/>
              <a:lstStyle/>
              <a:p>
                <a:endParaRPr lang="en-US"/>
              </a:p>
            </p:txBody>
          </p:sp>
          <p:sp>
            <p:nvSpPr>
              <p:cNvPr id="40067" name="Freeform 111"/>
              <p:cNvSpPr>
                <a:spLocks/>
              </p:cNvSpPr>
              <p:nvPr/>
            </p:nvSpPr>
            <p:spPr bwMode="auto">
              <a:xfrm>
                <a:off x="8524" y="3508"/>
                <a:ext cx="53" cy="16"/>
              </a:xfrm>
              <a:custGeom>
                <a:avLst/>
                <a:gdLst>
                  <a:gd name="T0" fmla="*/ 53 w 193"/>
                  <a:gd name="T1" fmla="*/ 0 h 64"/>
                  <a:gd name="T2" fmla="*/ 53 w 193"/>
                  <a:gd name="T3" fmla="*/ 16 h 64"/>
                  <a:gd name="T4" fmla="*/ 0 w 193"/>
                  <a:gd name="T5" fmla="*/ 8 h 64"/>
                  <a:gd name="T6" fmla="*/ 53 w 193"/>
                  <a:gd name="T7" fmla="*/ 0 h 64"/>
                  <a:gd name="T8" fmla="*/ 0 60000 65536"/>
                  <a:gd name="T9" fmla="*/ 0 60000 65536"/>
                  <a:gd name="T10" fmla="*/ 0 60000 65536"/>
                  <a:gd name="T11" fmla="*/ 0 60000 65536"/>
                  <a:gd name="T12" fmla="*/ 0 w 193"/>
                  <a:gd name="T13" fmla="*/ 0 h 64"/>
                  <a:gd name="T14" fmla="*/ 193 w 193"/>
                  <a:gd name="T15" fmla="*/ 64 h 64"/>
                </a:gdLst>
                <a:ahLst/>
                <a:cxnLst>
                  <a:cxn ang="T8">
                    <a:pos x="T0" y="T1"/>
                  </a:cxn>
                  <a:cxn ang="T9">
                    <a:pos x="T2" y="T3"/>
                  </a:cxn>
                  <a:cxn ang="T10">
                    <a:pos x="T4" y="T5"/>
                  </a:cxn>
                  <a:cxn ang="T11">
                    <a:pos x="T6" y="T7"/>
                  </a:cxn>
                </a:cxnLst>
                <a:rect l="T12" t="T13" r="T14" b="T15"/>
                <a:pathLst>
                  <a:path w="193" h="64">
                    <a:moveTo>
                      <a:pt x="193" y="0"/>
                    </a:moveTo>
                    <a:lnTo>
                      <a:pt x="193" y="64"/>
                    </a:lnTo>
                    <a:lnTo>
                      <a:pt x="0" y="32"/>
                    </a:lnTo>
                    <a:lnTo>
                      <a:pt x="193" y="0"/>
                    </a:lnTo>
                  </a:path>
                </a:pathLst>
              </a:custGeom>
              <a:noFill/>
              <a:ln w="19050">
                <a:solidFill>
                  <a:srgbClr val="000000"/>
                </a:solidFill>
                <a:round/>
                <a:headEnd/>
                <a:tailEnd/>
              </a:ln>
            </p:spPr>
            <p:txBody>
              <a:bodyPr/>
              <a:lstStyle/>
              <a:p>
                <a:endParaRPr lang="en-US"/>
              </a:p>
            </p:txBody>
          </p:sp>
          <p:sp>
            <p:nvSpPr>
              <p:cNvPr id="40068" name="Freeform 112"/>
              <p:cNvSpPr>
                <a:spLocks/>
              </p:cNvSpPr>
              <p:nvPr/>
            </p:nvSpPr>
            <p:spPr bwMode="auto">
              <a:xfrm>
                <a:off x="9612" y="3508"/>
                <a:ext cx="51" cy="16"/>
              </a:xfrm>
              <a:custGeom>
                <a:avLst/>
                <a:gdLst>
                  <a:gd name="T0" fmla="*/ 0 w 192"/>
                  <a:gd name="T1" fmla="*/ 0 h 64"/>
                  <a:gd name="T2" fmla="*/ 0 w 192"/>
                  <a:gd name="T3" fmla="*/ 16 h 64"/>
                  <a:gd name="T4" fmla="*/ 51 w 192"/>
                  <a:gd name="T5" fmla="*/ 8 h 64"/>
                  <a:gd name="T6" fmla="*/ 0 w 192"/>
                  <a:gd name="T7" fmla="*/ 0 h 64"/>
                  <a:gd name="T8" fmla="*/ 0 60000 65536"/>
                  <a:gd name="T9" fmla="*/ 0 60000 65536"/>
                  <a:gd name="T10" fmla="*/ 0 60000 65536"/>
                  <a:gd name="T11" fmla="*/ 0 60000 65536"/>
                  <a:gd name="T12" fmla="*/ 0 w 192"/>
                  <a:gd name="T13" fmla="*/ 0 h 64"/>
                  <a:gd name="T14" fmla="*/ 192 w 192"/>
                  <a:gd name="T15" fmla="*/ 64 h 64"/>
                </a:gdLst>
                <a:ahLst/>
                <a:cxnLst>
                  <a:cxn ang="T8">
                    <a:pos x="T0" y="T1"/>
                  </a:cxn>
                  <a:cxn ang="T9">
                    <a:pos x="T2" y="T3"/>
                  </a:cxn>
                  <a:cxn ang="T10">
                    <a:pos x="T4" y="T5"/>
                  </a:cxn>
                  <a:cxn ang="T11">
                    <a:pos x="T6" y="T7"/>
                  </a:cxn>
                </a:cxnLst>
                <a:rect l="T12" t="T13" r="T14" b="T15"/>
                <a:pathLst>
                  <a:path w="192" h="64">
                    <a:moveTo>
                      <a:pt x="0" y="0"/>
                    </a:moveTo>
                    <a:lnTo>
                      <a:pt x="0" y="64"/>
                    </a:lnTo>
                    <a:lnTo>
                      <a:pt x="192" y="32"/>
                    </a:lnTo>
                    <a:lnTo>
                      <a:pt x="0" y="0"/>
                    </a:lnTo>
                    <a:close/>
                  </a:path>
                </a:pathLst>
              </a:custGeom>
              <a:solidFill>
                <a:srgbClr val="00FFFF"/>
              </a:solidFill>
              <a:ln w="19050">
                <a:solidFill>
                  <a:srgbClr val="000000"/>
                </a:solidFill>
                <a:round/>
                <a:headEnd/>
                <a:tailEnd/>
              </a:ln>
            </p:spPr>
            <p:txBody>
              <a:bodyPr/>
              <a:lstStyle/>
              <a:p>
                <a:endParaRPr lang="en-US"/>
              </a:p>
            </p:txBody>
          </p:sp>
          <p:sp>
            <p:nvSpPr>
              <p:cNvPr id="40069" name="Freeform 113"/>
              <p:cNvSpPr>
                <a:spLocks/>
              </p:cNvSpPr>
              <p:nvPr/>
            </p:nvSpPr>
            <p:spPr bwMode="auto">
              <a:xfrm>
                <a:off x="9612" y="3508"/>
                <a:ext cx="51" cy="16"/>
              </a:xfrm>
              <a:custGeom>
                <a:avLst/>
                <a:gdLst>
                  <a:gd name="T0" fmla="*/ 0 w 192"/>
                  <a:gd name="T1" fmla="*/ 0 h 64"/>
                  <a:gd name="T2" fmla="*/ 0 w 192"/>
                  <a:gd name="T3" fmla="*/ 16 h 64"/>
                  <a:gd name="T4" fmla="*/ 51 w 192"/>
                  <a:gd name="T5" fmla="*/ 8 h 64"/>
                  <a:gd name="T6" fmla="*/ 0 w 192"/>
                  <a:gd name="T7" fmla="*/ 0 h 64"/>
                  <a:gd name="T8" fmla="*/ 0 60000 65536"/>
                  <a:gd name="T9" fmla="*/ 0 60000 65536"/>
                  <a:gd name="T10" fmla="*/ 0 60000 65536"/>
                  <a:gd name="T11" fmla="*/ 0 60000 65536"/>
                  <a:gd name="T12" fmla="*/ 0 w 192"/>
                  <a:gd name="T13" fmla="*/ 0 h 64"/>
                  <a:gd name="T14" fmla="*/ 192 w 192"/>
                  <a:gd name="T15" fmla="*/ 64 h 64"/>
                </a:gdLst>
                <a:ahLst/>
                <a:cxnLst>
                  <a:cxn ang="T8">
                    <a:pos x="T0" y="T1"/>
                  </a:cxn>
                  <a:cxn ang="T9">
                    <a:pos x="T2" y="T3"/>
                  </a:cxn>
                  <a:cxn ang="T10">
                    <a:pos x="T4" y="T5"/>
                  </a:cxn>
                  <a:cxn ang="T11">
                    <a:pos x="T6" y="T7"/>
                  </a:cxn>
                </a:cxnLst>
                <a:rect l="T12" t="T13" r="T14" b="T15"/>
                <a:pathLst>
                  <a:path w="192" h="64">
                    <a:moveTo>
                      <a:pt x="0" y="0"/>
                    </a:moveTo>
                    <a:lnTo>
                      <a:pt x="0" y="64"/>
                    </a:lnTo>
                    <a:lnTo>
                      <a:pt x="192" y="32"/>
                    </a:lnTo>
                    <a:lnTo>
                      <a:pt x="0" y="0"/>
                    </a:lnTo>
                  </a:path>
                </a:pathLst>
              </a:custGeom>
              <a:noFill/>
              <a:ln w="19050">
                <a:solidFill>
                  <a:srgbClr val="000000"/>
                </a:solidFill>
                <a:round/>
                <a:headEnd/>
                <a:tailEnd/>
              </a:ln>
            </p:spPr>
            <p:txBody>
              <a:bodyPr/>
              <a:lstStyle/>
              <a:p>
                <a:endParaRPr lang="en-US"/>
              </a:p>
            </p:txBody>
          </p:sp>
          <p:sp>
            <p:nvSpPr>
              <p:cNvPr id="40070" name="Freeform 114"/>
              <p:cNvSpPr>
                <a:spLocks/>
              </p:cNvSpPr>
              <p:nvPr/>
            </p:nvSpPr>
            <p:spPr bwMode="auto">
              <a:xfrm>
                <a:off x="9663" y="3902"/>
                <a:ext cx="373" cy="1"/>
              </a:xfrm>
              <a:custGeom>
                <a:avLst/>
                <a:gdLst>
                  <a:gd name="T0" fmla="*/ 0 w 1390"/>
                  <a:gd name="T1" fmla="*/ 0 h 1"/>
                  <a:gd name="T2" fmla="*/ 373 w 1390"/>
                  <a:gd name="T3" fmla="*/ 0 h 1"/>
                  <a:gd name="T4" fmla="*/ 373 w 1390"/>
                  <a:gd name="T5" fmla="*/ 0 h 1"/>
                  <a:gd name="T6" fmla="*/ 0 60000 65536"/>
                  <a:gd name="T7" fmla="*/ 0 60000 65536"/>
                  <a:gd name="T8" fmla="*/ 0 60000 65536"/>
                  <a:gd name="T9" fmla="*/ 0 w 1390"/>
                  <a:gd name="T10" fmla="*/ 0 h 1"/>
                  <a:gd name="T11" fmla="*/ 1390 w 1390"/>
                  <a:gd name="T12" fmla="*/ 1 h 1"/>
                </a:gdLst>
                <a:ahLst/>
                <a:cxnLst>
                  <a:cxn ang="T6">
                    <a:pos x="T0" y="T1"/>
                  </a:cxn>
                  <a:cxn ang="T7">
                    <a:pos x="T2" y="T3"/>
                  </a:cxn>
                  <a:cxn ang="T8">
                    <a:pos x="T4" y="T5"/>
                  </a:cxn>
                </a:cxnLst>
                <a:rect l="T9" t="T10" r="T11" b="T12"/>
                <a:pathLst>
                  <a:path w="1390" h="1">
                    <a:moveTo>
                      <a:pt x="0" y="0"/>
                    </a:moveTo>
                    <a:lnTo>
                      <a:pt x="1389" y="0"/>
                    </a:lnTo>
                    <a:lnTo>
                      <a:pt x="1390" y="0"/>
                    </a:lnTo>
                  </a:path>
                </a:pathLst>
              </a:custGeom>
              <a:noFill/>
              <a:ln w="12700">
                <a:solidFill>
                  <a:srgbClr val="000000"/>
                </a:solidFill>
                <a:round/>
                <a:headEnd/>
                <a:tailEnd/>
              </a:ln>
            </p:spPr>
            <p:txBody>
              <a:bodyPr/>
              <a:lstStyle/>
              <a:p>
                <a:endParaRPr lang="en-US"/>
              </a:p>
            </p:txBody>
          </p:sp>
          <p:sp>
            <p:nvSpPr>
              <p:cNvPr id="40071" name="Freeform 115"/>
              <p:cNvSpPr>
                <a:spLocks/>
              </p:cNvSpPr>
              <p:nvPr/>
            </p:nvSpPr>
            <p:spPr bwMode="auto">
              <a:xfrm>
                <a:off x="9663" y="3709"/>
                <a:ext cx="373" cy="1"/>
              </a:xfrm>
              <a:custGeom>
                <a:avLst/>
                <a:gdLst>
                  <a:gd name="T0" fmla="*/ 0 w 1390"/>
                  <a:gd name="T1" fmla="*/ 0 h 1"/>
                  <a:gd name="T2" fmla="*/ 373 w 1390"/>
                  <a:gd name="T3" fmla="*/ 0 h 1"/>
                  <a:gd name="T4" fmla="*/ 373 w 1390"/>
                  <a:gd name="T5" fmla="*/ 0 h 1"/>
                  <a:gd name="T6" fmla="*/ 0 60000 65536"/>
                  <a:gd name="T7" fmla="*/ 0 60000 65536"/>
                  <a:gd name="T8" fmla="*/ 0 60000 65536"/>
                  <a:gd name="T9" fmla="*/ 0 w 1390"/>
                  <a:gd name="T10" fmla="*/ 0 h 1"/>
                  <a:gd name="T11" fmla="*/ 1390 w 1390"/>
                  <a:gd name="T12" fmla="*/ 1 h 1"/>
                </a:gdLst>
                <a:ahLst/>
                <a:cxnLst>
                  <a:cxn ang="T6">
                    <a:pos x="T0" y="T1"/>
                  </a:cxn>
                  <a:cxn ang="T7">
                    <a:pos x="T2" y="T3"/>
                  </a:cxn>
                  <a:cxn ang="T8">
                    <a:pos x="T4" y="T5"/>
                  </a:cxn>
                </a:cxnLst>
                <a:rect l="T9" t="T10" r="T11" b="T12"/>
                <a:pathLst>
                  <a:path w="1390" h="1">
                    <a:moveTo>
                      <a:pt x="0" y="0"/>
                    </a:moveTo>
                    <a:lnTo>
                      <a:pt x="1389" y="0"/>
                    </a:lnTo>
                    <a:lnTo>
                      <a:pt x="1390" y="0"/>
                    </a:lnTo>
                  </a:path>
                </a:pathLst>
              </a:custGeom>
              <a:noFill/>
              <a:ln w="12700">
                <a:solidFill>
                  <a:srgbClr val="000000"/>
                </a:solidFill>
                <a:round/>
                <a:headEnd/>
                <a:tailEnd/>
              </a:ln>
            </p:spPr>
            <p:txBody>
              <a:bodyPr/>
              <a:lstStyle/>
              <a:p>
                <a:endParaRPr lang="en-US"/>
              </a:p>
            </p:txBody>
          </p:sp>
          <p:sp>
            <p:nvSpPr>
              <p:cNvPr id="40072" name="Freeform 116"/>
              <p:cNvSpPr>
                <a:spLocks/>
              </p:cNvSpPr>
              <p:nvPr/>
            </p:nvSpPr>
            <p:spPr bwMode="auto">
              <a:xfrm>
                <a:off x="9974" y="3757"/>
                <a:ext cx="1" cy="97"/>
              </a:xfrm>
              <a:custGeom>
                <a:avLst/>
                <a:gdLst>
                  <a:gd name="T0" fmla="*/ 0 w 1"/>
                  <a:gd name="T1" fmla="*/ 97 h 387"/>
                  <a:gd name="T2" fmla="*/ 0 w 1"/>
                  <a:gd name="T3" fmla="*/ 0 h 387"/>
                  <a:gd name="T4" fmla="*/ 1 w 1"/>
                  <a:gd name="T5" fmla="*/ 0 h 387"/>
                  <a:gd name="T6" fmla="*/ 0 60000 65536"/>
                  <a:gd name="T7" fmla="*/ 0 60000 65536"/>
                  <a:gd name="T8" fmla="*/ 0 60000 65536"/>
                  <a:gd name="T9" fmla="*/ 0 w 1"/>
                  <a:gd name="T10" fmla="*/ 0 h 387"/>
                  <a:gd name="T11" fmla="*/ 1 w 1"/>
                  <a:gd name="T12" fmla="*/ 387 h 387"/>
                </a:gdLst>
                <a:ahLst/>
                <a:cxnLst>
                  <a:cxn ang="T6">
                    <a:pos x="T0" y="T1"/>
                  </a:cxn>
                  <a:cxn ang="T7">
                    <a:pos x="T2" y="T3"/>
                  </a:cxn>
                  <a:cxn ang="T8">
                    <a:pos x="T4" y="T5"/>
                  </a:cxn>
                </a:cxnLst>
                <a:rect l="T9" t="T10" r="T11" b="T12"/>
                <a:pathLst>
                  <a:path w="1" h="387">
                    <a:moveTo>
                      <a:pt x="0" y="387"/>
                    </a:moveTo>
                    <a:lnTo>
                      <a:pt x="0" y="0"/>
                    </a:lnTo>
                    <a:lnTo>
                      <a:pt x="1" y="0"/>
                    </a:lnTo>
                  </a:path>
                </a:pathLst>
              </a:custGeom>
              <a:noFill/>
              <a:ln w="12700">
                <a:solidFill>
                  <a:srgbClr val="000000"/>
                </a:solidFill>
                <a:round/>
                <a:headEnd/>
                <a:tailEnd/>
              </a:ln>
            </p:spPr>
            <p:txBody>
              <a:bodyPr/>
              <a:lstStyle/>
              <a:p>
                <a:endParaRPr lang="en-US"/>
              </a:p>
            </p:txBody>
          </p:sp>
          <p:sp>
            <p:nvSpPr>
              <p:cNvPr id="40073" name="Freeform 117"/>
              <p:cNvSpPr>
                <a:spLocks/>
              </p:cNvSpPr>
              <p:nvPr/>
            </p:nvSpPr>
            <p:spPr bwMode="auto">
              <a:xfrm>
                <a:off x="9974" y="3487"/>
                <a:ext cx="1" cy="222"/>
              </a:xfrm>
              <a:custGeom>
                <a:avLst/>
                <a:gdLst>
                  <a:gd name="T0" fmla="*/ 0 w 1"/>
                  <a:gd name="T1" fmla="*/ 222 h 889"/>
                  <a:gd name="T2" fmla="*/ 0 w 1"/>
                  <a:gd name="T3" fmla="*/ 0 h 889"/>
                  <a:gd name="T4" fmla="*/ 1 w 1"/>
                  <a:gd name="T5" fmla="*/ 0 h 889"/>
                  <a:gd name="T6" fmla="*/ 0 60000 65536"/>
                  <a:gd name="T7" fmla="*/ 0 60000 65536"/>
                  <a:gd name="T8" fmla="*/ 0 60000 65536"/>
                  <a:gd name="T9" fmla="*/ 0 w 1"/>
                  <a:gd name="T10" fmla="*/ 0 h 889"/>
                  <a:gd name="T11" fmla="*/ 1 w 1"/>
                  <a:gd name="T12" fmla="*/ 889 h 889"/>
                </a:gdLst>
                <a:ahLst/>
                <a:cxnLst>
                  <a:cxn ang="T6">
                    <a:pos x="T0" y="T1"/>
                  </a:cxn>
                  <a:cxn ang="T7">
                    <a:pos x="T2" y="T3"/>
                  </a:cxn>
                  <a:cxn ang="T8">
                    <a:pos x="T4" y="T5"/>
                  </a:cxn>
                </a:cxnLst>
                <a:rect l="T9" t="T10" r="T11" b="T12"/>
                <a:pathLst>
                  <a:path w="1" h="889">
                    <a:moveTo>
                      <a:pt x="0" y="889"/>
                    </a:moveTo>
                    <a:lnTo>
                      <a:pt x="0" y="0"/>
                    </a:lnTo>
                    <a:lnTo>
                      <a:pt x="1" y="0"/>
                    </a:lnTo>
                  </a:path>
                </a:pathLst>
              </a:custGeom>
              <a:noFill/>
              <a:ln w="12700">
                <a:solidFill>
                  <a:srgbClr val="000000"/>
                </a:solidFill>
                <a:round/>
                <a:headEnd/>
                <a:tailEnd/>
              </a:ln>
            </p:spPr>
            <p:txBody>
              <a:bodyPr/>
              <a:lstStyle/>
              <a:p>
                <a:endParaRPr lang="en-US"/>
              </a:p>
            </p:txBody>
          </p:sp>
          <p:sp>
            <p:nvSpPr>
              <p:cNvPr id="40074" name="Freeform 118"/>
              <p:cNvSpPr>
                <a:spLocks/>
              </p:cNvSpPr>
              <p:nvPr/>
            </p:nvSpPr>
            <p:spPr bwMode="auto">
              <a:xfrm>
                <a:off x="9965" y="3854"/>
                <a:ext cx="17" cy="48"/>
              </a:xfrm>
              <a:custGeom>
                <a:avLst/>
                <a:gdLst>
                  <a:gd name="T0" fmla="*/ 0 w 65"/>
                  <a:gd name="T1" fmla="*/ 0 h 193"/>
                  <a:gd name="T2" fmla="*/ 17 w 65"/>
                  <a:gd name="T3" fmla="*/ 0 h 193"/>
                  <a:gd name="T4" fmla="*/ 9 w 65"/>
                  <a:gd name="T5" fmla="*/ 48 h 193"/>
                  <a:gd name="T6" fmla="*/ 0 w 65"/>
                  <a:gd name="T7" fmla="*/ 0 h 193"/>
                  <a:gd name="T8" fmla="*/ 0 60000 65536"/>
                  <a:gd name="T9" fmla="*/ 0 60000 65536"/>
                  <a:gd name="T10" fmla="*/ 0 60000 65536"/>
                  <a:gd name="T11" fmla="*/ 0 60000 65536"/>
                  <a:gd name="T12" fmla="*/ 0 w 65"/>
                  <a:gd name="T13" fmla="*/ 0 h 193"/>
                  <a:gd name="T14" fmla="*/ 65 w 65"/>
                  <a:gd name="T15" fmla="*/ 193 h 193"/>
                </a:gdLst>
                <a:ahLst/>
                <a:cxnLst>
                  <a:cxn ang="T8">
                    <a:pos x="T0" y="T1"/>
                  </a:cxn>
                  <a:cxn ang="T9">
                    <a:pos x="T2" y="T3"/>
                  </a:cxn>
                  <a:cxn ang="T10">
                    <a:pos x="T4" y="T5"/>
                  </a:cxn>
                  <a:cxn ang="T11">
                    <a:pos x="T6" y="T7"/>
                  </a:cxn>
                </a:cxnLst>
                <a:rect l="T12" t="T13" r="T14" b="T15"/>
                <a:pathLst>
                  <a:path w="65" h="193">
                    <a:moveTo>
                      <a:pt x="0" y="0"/>
                    </a:moveTo>
                    <a:lnTo>
                      <a:pt x="65" y="0"/>
                    </a:lnTo>
                    <a:lnTo>
                      <a:pt x="33" y="193"/>
                    </a:lnTo>
                    <a:lnTo>
                      <a:pt x="0" y="0"/>
                    </a:lnTo>
                    <a:close/>
                  </a:path>
                </a:pathLst>
              </a:custGeom>
              <a:solidFill>
                <a:srgbClr val="00FFFF"/>
              </a:solidFill>
              <a:ln w="19050">
                <a:solidFill>
                  <a:srgbClr val="000000"/>
                </a:solidFill>
                <a:round/>
                <a:headEnd/>
                <a:tailEnd/>
              </a:ln>
            </p:spPr>
            <p:txBody>
              <a:bodyPr/>
              <a:lstStyle/>
              <a:p>
                <a:endParaRPr lang="en-US"/>
              </a:p>
            </p:txBody>
          </p:sp>
          <p:sp>
            <p:nvSpPr>
              <p:cNvPr id="40075" name="Freeform 119"/>
              <p:cNvSpPr>
                <a:spLocks/>
              </p:cNvSpPr>
              <p:nvPr/>
            </p:nvSpPr>
            <p:spPr bwMode="auto">
              <a:xfrm>
                <a:off x="9965" y="3854"/>
                <a:ext cx="17" cy="48"/>
              </a:xfrm>
              <a:custGeom>
                <a:avLst/>
                <a:gdLst>
                  <a:gd name="T0" fmla="*/ 0 w 65"/>
                  <a:gd name="T1" fmla="*/ 0 h 193"/>
                  <a:gd name="T2" fmla="*/ 17 w 65"/>
                  <a:gd name="T3" fmla="*/ 0 h 193"/>
                  <a:gd name="T4" fmla="*/ 9 w 65"/>
                  <a:gd name="T5" fmla="*/ 48 h 193"/>
                  <a:gd name="T6" fmla="*/ 0 w 65"/>
                  <a:gd name="T7" fmla="*/ 0 h 193"/>
                  <a:gd name="T8" fmla="*/ 0 60000 65536"/>
                  <a:gd name="T9" fmla="*/ 0 60000 65536"/>
                  <a:gd name="T10" fmla="*/ 0 60000 65536"/>
                  <a:gd name="T11" fmla="*/ 0 60000 65536"/>
                  <a:gd name="T12" fmla="*/ 0 w 65"/>
                  <a:gd name="T13" fmla="*/ 0 h 193"/>
                  <a:gd name="T14" fmla="*/ 65 w 65"/>
                  <a:gd name="T15" fmla="*/ 193 h 193"/>
                </a:gdLst>
                <a:ahLst/>
                <a:cxnLst>
                  <a:cxn ang="T8">
                    <a:pos x="T0" y="T1"/>
                  </a:cxn>
                  <a:cxn ang="T9">
                    <a:pos x="T2" y="T3"/>
                  </a:cxn>
                  <a:cxn ang="T10">
                    <a:pos x="T4" y="T5"/>
                  </a:cxn>
                  <a:cxn ang="T11">
                    <a:pos x="T6" y="T7"/>
                  </a:cxn>
                </a:cxnLst>
                <a:rect l="T12" t="T13" r="T14" b="T15"/>
                <a:pathLst>
                  <a:path w="65" h="193">
                    <a:moveTo>
                      <a:pt x="0" y="0"/>
                    </a:moveTo>
                    <a:lnTo>
                      <a:pt x="65" y="0"/>
                    </a:lnTo>
                    <a:lnTo>
                      <a:pt x="33" y="193"/>
                    </a:lnTo>
                    <a:lnTo>
                      <a:pt x="0" y="0"/>
                    </a:lnTo>
                  </a:path>
                </a:pathLst>
              </a:custGeom>
              <a:noFill/>
              <a:ln w="12700">
                <a:solidFill>
                  <a:srgbClr val="000000"/>
                </a:solidFill>
                <a:round/>
                <a:headEnd/>
                <a:tailEnd/>
              </a:ln>
            </p:spPr>
            <p:txBody>
              <a:bodyPr/>
              <a:lstStyle/>
              <a:p>
                <a:endParaRPr lang="en-US"/>
              </a:p>
            </p:txBody>
          </p:sp>
          <p:sp>
            <p:nvSpPr>
              <p:cNvPr id="40076" name="Freeform 120"/>
              <p:cNvSpPr>
                <a:spLocks/>
              </p:cNvSpPr>
              <p:nvPr/>
            </p:nvSpPr>
            <p:spPr bwMode="auto">
              <a:xfrm>
                <a:off x="9965" y="3709"/>
                <a:ext cx="17" cy="48"/>
              </a:xfrm>
              <a:custGeom>
                <a:avLst/>
                <a:gdLst>
                  <a:gd name="T0" fmla="*/ 0 w 65"/>
                  <a:gd name="T1" fmla="*/ 48 h 193"/>
                  <a:gd name="T2" fmla="*/ 17 w 65"/>
                  <a:gd name="T3" fmla="*/ 48 h 193"/>
                  <a:gd name="T4" fmla="*/ 9 w 65"/>
                  <a:gd name="T5" fmla="*/ 0 h 193"/>
                  <a:gd name="T6" fmla="*/ 0 w 65"/>
                  <a:gd name="T7" fmla="*/ 48 h 193"/>
                  <a:gd name="T8" fmla="*/ 0 60000 65536"/>
                  <a:gd name="T9" fmla="*/ 0 60000 65536"/>
                  <a:gd name="T10" fmla="*/ 0 60000 65536"/>
                  <a:gd name="T11" fmla="*/ 0 60000 65536"/>
                  <a:gd name="T12" fmla="*/ 0 w 65"/>
                  <a:gd name="T13" fmla="*/ 0 h 193"/>
                  <a:gd name="T14" fmla="*/ 65 w 65"/>
                  <a:gd name="T15" fmla="*/ 193 h 193"/>
                </a:gdLst>
                <a:ahLst/>
                <a:cxnLst>
                  <a:cxn ang="T8">
                    <a:pos x="T0" y="T1"/>
                  </a:cxn>
                  <a:cxn ang="T9">
                    <a:pos x="T2" y="T3"/>
                  </a:cxn>
                  <a:cxn ang="T10">
                    <a:pos x="T4" y="T5"/>
                  </a:cxn>
                  <a:cxn ang="T11">
                    <a:pos x="T6" y="T7"/>
                  </a:cxn>
                </a:cxnLst>
                <a:rect l="T12" t="T13" r="T14" b="T15"/>
                <a:pathLst>
                  <a:path w="65" h="193">
                    <a:moveTo>
                      <a:pt x="0" y="193"/>
                    </a:moveTo>
                    <a:lnTo>
                      <a:pt x="65" y="193"/>
                    </a:lnTo>
                    <a:lnTo>
                      <a:pt x="33" y="0"/>
                    </a:lnTo>
                    <a:lnTo>
                      <a:pt x="0" y="193"/>
                    </a:lnTo>
                    <a:close/>
                  </a:path>
                </a:pathLst>
              </a:custGeom>
              <a:solidFill>
                <a:srgbClr val="00FFFF"/>
              </a:solidFill>
              <a:ln w="19050">
                <a:solidFill>
                  <a:srgbClr val="000000"/>
                </a:solidFill>
                <a:round/>
                <a:headEnd/>
                <a:tailEnd/>
              </a:ln>
            </p:spPr>
            <p:txBody>
              <a:bodyPr/>
              <a:lstStyle/>
              <a:p>
                <a:endParaRPr lang="en-US"/>
              </a:p>
            </p:txBody>
          </p:sp>
          <p:sp>
            <p:nvSpPr>
              <p:cNvPr id="40077" name="Freeform 121"/>
              <p:cNvSpPr>
                <a:spLocks/>
              </p:cNvSpPr>
              <p:nvPr/>
            </p:nvSpPr>
            <p:spPr bwMode="auto">
              <a:xfrm>
                <a:off x="9965" y="3709"/>
                <a:ext cx="17" cy="48"/>
              </a:xfrm>
              <a:custGeom>
                <a:avLst/>
                <a:gdLst>
                  <a:gd name="T0" fmla="*/ 0 w 65"/>
                  <a:gd name="T1" fmla="*/ 48 h 193"/>
                  <a:gd name="T2" fmla="*/ 17 w 65"/>
                  <a:gd name="T3" fmla="*/ 48 h 193"/>
                  <a:gd name="T4" fmla="*/ 9 w 65"/>
                  <a:gd name="T5" fmla="*/ 0 h 193"/>
                  <a:gd name="T6" fmla="*/ 0 w 65"/>
                  <a:gd name="T7" fmla="*/ 48 h 193"/>
                  <a:gd name="T8" fmla="*/ 0 60000 65536"/>
                  <a:gd name="T9" fmla="*/ 0 60000 65536"/>
                  <a:gd name="T10" fmla="*/ 0 60000 65536"/>
                  <a:gd name="T11" fmla="*/ 0 60000 65536"/>
                  <a:gd name="T12" fmla="*/ 0 w 65"/>
                  <a:gd name="T13" fmla="*/ 0 h 193"/>
                  <a:gd name="T14" fmla="*/ 65 w 65"/>
                  <a:gd name="T15" fmla="*/ 193 h 193"/>
                </a:gdLst>
                <a:ahLst/>
                <a:cxnLst>
                  <a:cxn ang="T8">
                    <a:pos x="T0" y="T1"/>
                  </a:cxn>
                  <a:cxn ang="T9">
                    <a:pos x="T2" y="T3"/>
                  </a:cxn>
                  <a:cxn ang="T10">
                    <a:pos x="T4" y="T5"/>
                  </a:cxn>
                  <a:cxn ang="T11">
                    <a:pos x="T6" y="T7"/>
                  </a:cxn>
                </a:cxnLst>
                <a:rect l="T12" t="T13" r="T14" b="T15"/>
                <a:pathLst>
                  <a:path w="65" h="193">
                    <a:moveTo>
                      <a:pt x="0" y="193"/>
                    </a:moveTo>
                    <a:lnTo>
                      <a:pt x="65" y="193"/>
                    </a:lnTo>
                    <a:lnTo>
                      <a:pt x="33" y="0"/>
                    </a:lnTo>
                    <a:lnTo>
                      <a:pt x="0" y="193"/>
                    </a:lnTo>
                  </a:path>
                </a:pathLst>
              </a:custGeom>
              <a:noFill/>
              <a:ln w="19050">
                <a:solidFill>
                  <a:srgbClr val="000000"/>
                </a:solidFill>
                <a:round/>
                <a:headEnd/>
                <a:tailEnd/>
              </a:ln>
            </p:spPr>
            <p:txBody>
              <a:bodyPr/>
              <a:lstStyle/>
              <a:p>
                <a:endParaRPr lang="en-US"/>
              </a:p>
            </p:txBody>
          </p:sp>
          <p:sp>
            <p:nvSpPr>
              <p:cNvPr id="40078" name="Freeform 122"/>
              <p:cNvSpPr>
                <a:spLocks/>
              </p:cNvSpPr>
              <p:nvPr/>
            </p:nvSpPr>
            <p:spPr bwMode="auto">
              <a:xfrm>
                <a:off x="8111" y="3516"/>
                <a:ext cx="1" cy="193"/>
              </a:xfrm>
              <a:custGeom>
                <a:avLst/>
                <a:gdLst>
                  <a:gd name="T0" fmla="*/ 0 w 1"/>
                  <a:gd name="T1" fmla="*/ 193 h 773"/>
                  <a:gd name="T2" fmla="*/ 0 w 1"/>
                  <a:gd name="T3" fmla="*/ 0 h 773"/>
                  <a:gd name="T4" fmla="*/ 1 w 1"/>
                  <a:gd name="T5" fmla="*/ 0 h 773"/>
                  <a:gd name="T6" fmla="*/ 0 60000 65536"/>
                  <a:gd name="T7" fmla="*/ 0 60000 65536"/>
                  <a:gd name="T8" fmla="*/ 0 60000 65536"/>
                  <a:gd name="T9" fmla="*/ 0 w 1"/>
                  <a:gd name="T10" fmla="*/ 0 h 773"/>
                  <a:gd name="T11" fmla="*/ 1 w 1"/>
                  <a:gd name="T12" fmla="*/ 773 h 773"/>
                </a:gdLst>
                <a:ahLst/>
                <a:cxnLst>
                  <a:cxn ang="T6">
                    <a:pos x="T0" y="T1"/>
                  </a:cxn>
                  <a:cxn ang="T7">
                    <a:pos x="T2" y="T3"/>
                  </a:cxn>
                  <a:cxn ang="T8">
                    <a:pos x="T4" y="T5"/>
                  </a:cxn>
                </a:cxnLst>
                <a:rect l="T9" t="T10" r="T11" b="T12"/>
                <a:pathLst>
                  <a:path w="1" h="773">
                    <a:moveTo>
                      <a:pt x="0" y="773"/>
                    </a:moveTo>
                    <a:lnTo>
                      <a:pt x="0" y="0"/>
                    </a:lnTo>
                    <a:lnTo>
                      <a:pt x="1" y="0"/>
                    </a:lnTo>
                  </a:path>
                </a:pathLst>
              </a:custGeom>
              <a:noFill/>
              <a:ln w="19050">
                <a:solidFill>
                  <a:srgbClr val="000000"/>
                </a:solidFill>
                <a:round/>
                <a:headEnd/>
                <a:tailEnd/>
              </a:ln>
            </p:spPr>
            <p:txBody>
              <a:bodyPr/>
              <a:lstStyle/>
              <a:p>
                <a:endParaRPr lang="en-US"/>
              </a:p>
            </p:txBody>
          </p:sp>
          <p:sp>
            <p:nvSpPr>
              <p:cNvPr id="40079" name="Freeform 123"/>
              <p:cNvSpPr>
                <a:spLocks/>
              </p:cNvSpPr>
              <p:nvPr/>
            </p:nvSpPr>
            <p:spPr bwMode="auto">
              <a:xfrm>
                <a:off x="7903" y="3516"/>
                <a:ext cx="208" cy="1"/>
              </a:xfrm>
              <a:custGeom>
                <a:avLst/>
                <a:gdLst>
                  <a:gd name="T0" fmla="*/ 208 w 771"/>
                  <a:gd name="T1" fmla="*/ 0 h 1"/>
                  <a:gd name="T2" fmla="*/ 0 w 771"/>
                  <a:gd name="T3" fmla="*/ 0 h 1"/>
                  <a:gd name="T4" fmla="*/ 1 w 771"/>
                  <a:gd name="T5" fmla="*/ 0 h 1"/>
                  <a:gd name="T6" fmla="*/ 0 60000 65536"/>
                  <a:gd name="T7" fmla="*/ 0 60000 65536"/>
                  <a:gd name="T8" fmla="*/ 0 60000 65536"/>
                  <a:gd name="T9" fmla="*/ 0 w 771"/>
                  <a:gd name="T10" fmla="*/ 0 h 1"/>
                  <a:gd name="T11" fmla="*/ 771 w 771"/>
                  <a:gd name="T12" fmla="*/ 1 h 1"/>
                </a:gdLst>
                <a:ahLst/>
                <a:cxnLst>
                  <a:cxn ang="T6">
                    <a:pos x="T0" y="T1"/>
                  </a:cxn>
                  <a:cxn ang="T7">
                    <a:pos x="T2" y="T3"/>
                  </a:cxn>
                  <a:cxn ang="T8">
                    <a:pos x="T4" y="T5"/>
                  </a:cxn>
                </a:cxnLst>
                <a:rect l="T9" t="T10" r="T11" b="T12"/>
                <a:pathLst>
                  <a:path w="771" h="1">
                    <a:moveTo>
                      <a:pt x="771" y="0"/>
                    </a:moveTo>
                    <a:lnTo>
                      <a:pt x="0" y="0"/>
                    </a:lnTo>
                    <a:lnTo>
                      <a:pt x="2" y="0"/>
                    </a:lnTo>
                  </a:path>
                </a:pathLst>
              </a:custGeom>
              <a:noFill/>
              <a:ln w="19050">
                <a:solidFill>
                  <a:srgbClr val="000000"/>
                </a:solidFill>
                <a:round/>
                <a:headEnd/>
                <a:tailEnd/>
              </a:ln>
            </p:spPr>
            <p:txBody>
              <a:bodyPr/>
              <a:lstStyle/>
              <a:p>
                <a:endParaRPr lang="en-US"/>
              </a:p>
            </p:txBody>
          </p:sp>
          <p:sp>
            <p:nvSpPr>
              <p:cNvPr id="40080" name="Freeform 124"/>
              <p:cNvSpPr>
                <a:spLocks/>
              </p:cNvSpPr>
              <p:nvPr/>
            </p:nvSpPr>
            <p:spPr bwMode="auto">
              <a:xfrm>
                <a:off x="7903" y="3323"/>
                <a:ext cx="1" cy="193"/>
              </a:xfrm>
              <a:custGeom>
                <a:avLst/>
                <a:gdLst>
                  <a:gd name="T0" fmla="*/ 0 w 2"/>
                  <a:gd name="T1" fmla="*/ 193 h 773"/>
                  <a:gd name="T2" fmla="*/ 0 w 2"/>
                  <a:gd name="T3" fmla="*/ 0 h 773"/>
                  <a:gd name="T4" fmla="*/ 1 w 2"/>
                  <a:gd name="T5" fmla="*/ 0 h 773"/>
                  <a:gd name="T6" fmla="*/ 0 60000 65536"/>
                  <a:gd name="T7" fmla="*/ 0 60000 65536"/>
                  <a:gd name="T8" fmla="*/ 0 60000 65536"/>
                  <a:gd name="T9" fmla="*/ 0 w 2"/>
                  <a:gd name="T10" fmla="*/ 0 h 773"/>
                  <a:gd name="T11" fmla="*/ 2 w 2"/>
                  <a:gd name="T12" fmla="*/ 773 h 773"/>
                </a:gdLst>
                <a:ahLst/>
                <a:cxnLst>
                  <a:cxn ang="T6">
                    <a:pos x="T0" y="T1"/>
                  </a:cxn>
                  <a:cxn ang="T7">
                    <a:pos x="T2" y="T3"/>
                  </a:cxn>
                  <a:cxn ang="T8">
                    <a:pos x="T4" y="T5"/>
                  </a:cxn>
                </a:cxnLst>
                <a:rect l="T9" t="T10" r="T11" b="T12"/>
                <a:pathLst>
                  <a:path w="2" h="773">
                    <a:moveTo>
                      <a:pt x="0" y="773"/>
                    </a:moveTo>
                    <a:lnTo>
                      <a:pt x="0" y="0"/>
                    </a:lnTo>
                    <a:lnTo>
                      <a:pt x="2" y="0"/>
                    </a:lnTo>
                  </a:path>
                </a:pathLst>
              </a:custGeom>
              <a:noFill/>
              <a:ln w="19050">
                <a:solidFill>
                  <a:srgbClr val="000000"/>
                </a:solidFill>
                <a:round/>
                <a:headEnd/>
                <a:tailEnd/>
              </a:ln>
            </p:spPr>
            <p:txBody>
              <a:bodyPr/>
              <a:lstStyle/>
              <a:p>
                <a:endParaRPr lang="en-US"/>
              </a:p>
            </p:txBody>
          </p:sp>
          <p:sp>
            <p:nvSpPr>
              <p:cNvPr id="40081" name="Freeform 125"/>
              <p:cNvSpPr>
                <a:spLocks/>
              </p:cNvSpPr>
              <p:nvPr/>
            </p:nvSpPr>
            <p:spPr bwMode="auto">
              <a:xfrm>
                <a:off x="7696" y="3323"/>
                <a:ext cx="207" cy="1"/>
              </a:xfrm>
              <a:custGeom>
                <a:avLst/>
                <a:gdLst>
                  <a:gd name="T0" fmla="*/ 207 w 771"/>
                  <a:gd name="T1" fmla="*/ 0 h 1"/>
                  <a:gd name="T2" fmla="*/ 0 w 771"/>
                  <a:gd name="T3" fmla="*/ 0 h 1"/>
                  <a:gd name="T4" fmla="*/ 0 w 771"/>
                  <a:gd name="T5" fmla="*/ 0 h 1"/>
                  <a:gd name="T6" fmla="*/ 0 60000 65536"/>
                  <a:gd name="T7" fmla="*/ 0 60000 65536"/>
                  <a:gd name="T8" fmla="*/ 0 60000 65536"/>
                  <a:gd name="T9" fmla="*/ 0 w 771"/>
                  <a:gd name="T10" fmla="*/ 0 h 1"/>
                  <a:gd name="T11" fmla="*/ 771 w 771"/>
                  <a:gd name="T12" fmla="*/ 1 h 1"/>
                </a:gdLst>
                <a:ahLst/>
                <a:cxnLst>
                  <a:cxn ang="T6">
                    <a:pos x="T0" y="T1"/>
                  </a:cxn>
                  <a:cxn ang="T7">
                    <a:pos x="T2" y="T3"/>
                  </a:cxn>
                  <a:cxn ang="T8">
                    <a:pos x="T4" y="T5"/>
                  </a:cxn>
                </a:cxnLst>
                <a:rect l="T9" t="T10" r="T11" b="T12"/>
                <a:pathLst>
                  <a:path w="771" h="1">
                    <a:moveTo>
                      <a:pt x="771" y="0"/>
                    </a:moveTo>
                    <a:lnTo>
                      <a:pt x="0" y="0"/>
                    </a:lnTo>
                    <a:lnTo>
                      <a:pt x="1" y="0"/>
                    </a:lnTo>
                  </a:path>
                </a:pathLst>
              </a:custGeom>
              <a:noFill/>
              <a:ln w="19050">
                <a:solidFill>
                  <a:srgbClr val="000000"/>
                </a:solidFill>
                <a:round/>
                <a:headEnd/>
                <a:tailEnd/>
              </a:ln>
            </p:spPr>
            <p:txBody>
              <a:bodyPr/>
              <a:lstStyle/>
              <a:p>
                <a:endParaRPr lang="en-US"/>
              </a:p>
            </p:txBody>
          </p:sp>
          <p:sp>
            <p:nvSpPr>
              <p:cNvPr id="40082" name="Freeform 126"/>
              <p:cNvSpPr>
                <a:spLocks/>
              </p:cNvSpPr>
              <p:nvPr/>
            </p:nvSpPr>
            <p:spPr bwMode="auto">
              <a:xfrm>
                <a:off x="7696" y="3129"/>
                <a:ext cx="1" cy="194"/>
              </a:xfrm>
              <a:custGeom>
                <a:avLst/>
                <a:gdLst>
                  <a:gd name="T0" fmla="*/ 0 w 1"/>
                  <a:gd name="T1" fmla="*/ 194 h 773"/>
                  <a:gd name="T2" fmla="*/ 0 w 1"/>
                  <a:gd name="T3" fmla="*/ 0 h 773"/>
                  <a:gd name="T4" fmla="*/ 1 w 1"/>
                  <a:gd name="T5" fmla="*/ 0 h 773"/>
                  <a:gd name="T6" fmla="*/ 0 60000 65536"/>
                  <a:gd name="T7" fmla="*/ 0 60000 65536"/>
                  <a:gd name="T8" fmla="*/ 0 60000 65536"/>
                  <a:gd name="T9" fmla="*/ 0 w 1"/>
                  <a:gd name="T10" fmla="*/ 0 h 773"/>
                  <a:gd name="T11" fmla="*/ 1 w 1"/>
                  <a:gd name="T12" fmla="*/ 773 h 773"/>
                </a:gdLst>
                <a:ahLst/>
                <a:cxnLst>
                  <a:cxn ang="T6">
                    <a:pos x="T0" y="T1"/>
                  </a:cxn>
                  <a:cxn ang="T7">
                    <a:pos x="T2" y="T3"/>
                  </a:cxn>
                  <a:cxn ang="T8">
                    <a:pos x="T4" y="T5"/>
                  </a:cxn>
                </a:cxnLst>
                <a:rect l="T9" t="T10" r="T11" b="T12"/>
                <a:pathLst>
                  <a:path w="1" h="773">
                    <a:moveTo>
                      <a:pt x="0" y="773"/>
                    </a:moveTo>
                    <a:lnTo>
                      <a:pt x="0" y="0"/>
                    </a:lnTo>
                    <a:lnTo>
                      <a:pt x="1" y="0"/>
                    </a:lnTo>
                  </a:path>
                </a:pathLst>
              </a:custGeom>
              <a:noFill/>
              <a:ln w="19050">
                <a:solidFill>
                  <a:srgbClr val="000000"/>
                </a:solidFill>
                <a:round/>
                <a:headEnd/>
                <a:tailEnd/>
              </a:ln>
            </p:spPr>
            <p:txBody>
              <a:bodyPr/>
              <a:lstStyle/>
              <a:p>
                <a:endParaRPr lang="en-US"/>
              </a:p>
            </p:txBody>
          </p:sp>
          <p:sp>
            <p:nvSpPr>
              <p:cNvPr id="40083" name="Freeform 127"/>
              <p:cNvSpPr>
                <a:spLocks/>
              </p:cNvSpPr>
              <p:nvPr/>
            </p:nvSpPr>
            <p:spPr bwMode="auto">
              <a:xfrm>
                <a:off x="7075" y="3129"/>
                <a:ext cx="621" cy="1"/>
              </a:xfrm>
              <a:custGeom>
                <a:avLst/>
                <a:gdLst>
                  <a:gd name="T0" fmla="*/ 621 w 2314"/>
                  <a:gd name="T1" fmla="*/ 0 h 1"/>
                  <a:gd name="T2" fmla="*/ 0 w 2314"/>
                  <a:gd name="T3" fmla="*/ 0 h 1"/>
                  <a:gd name="T4" fmla="*/ 0 w 2314"/>
                  <a:gd name="T5" fmla="*/ 0 h 1"/>
                  <a:gd name="T6" fmla="*/ 0 60000 65536"/>
                  <a:gd name="T7" fmla="*/ 0 60000 65536"/>
                  <a:gd name="T8" fmla="*/ 0 60000 65536"/>
                  <a:gd name="T9" fmla="*/ 0 w 2314"/>
                  <a:gd name="T10" fmla="*/ 0 h 1"/>
                  <a:gd name="T11" fmla="*/ 2314 w 2314"/>
                  <a:gd name="T12" fmla="*/ 1 h 1"/>
                </a:gdLst>
                <a:ahLst/>
                <a:cxnLst>
                  <a:cxn ang="T6">
                    <a:pos x="T0" y="T1"/>
                  </a:cxn>
                  <a:cxn ang="T7">
                    <a:pos x="T2" y="T3"/>
                  </a:cxn>
                  <a:cxn ang="T8">
                    <a:pos x="T4" y="T5"/>
                  </a:cxn>
                </a:cxnLst>
                <a:rect l="T9" t="T10" r="T11" b="T12"/>
                <a:pathLst>
                  <a:path w="2314" h="1">
                    <a:moveTo>
                      <a:pt x="2314" y="0"/>
                    </a:moveTo>
                    <a:lnTo>
                      <a:pt x="0" y="0"/>
                    </a:lnTo>
                    <a:lnTo>
                      <a:pt x="1" y="0"/>
                    </a:lnTo>
                  </a:path>
                </a:pathLst>
              </a:custGeom>
              <a:noFill/>
              <a:ln w="19050">
                <a:solidFill>
                  <a:srgbClr val="000000"/>
                </a:solidFill>
                <a:round/>
                <a:headEnd/>
                <a:tailEnd/>
              </a:ln>
            </p:spPr>
            <p:txBody>
              <a:bodyPr/>
              <a:lstStyle/>
              <a:p>
                <a:endParaRPr lang="en-US"/>
              </a:p>
            </p:txBody>
          </p:sp>
          <p:sp>
            <p:nvSpPr>
              <p:cNvPr id="40084" name="Freeform 128"/>
              <p:cNvSpPr>
                <a:spLocks/>
              </p:cNvSpPr>
              <p:nvPr/>
            </p:nvSpPr>
            <p:spPr bwMode="auto">
              <a:xfrm>
                <a:off x="6967" y="3129"/>
                <a:ext cx="316" cy="1450"/>
              </a:xfrm>
              <a:custGeom>
                <a:avLst/>
                <a:gdLst>
                  <a:gd name="T0" fmla="*/ 109 w 1176"/>
                  <a:gd name="T1" fmla="*/ 0 h 5797"/>
                  <a:gd name="T2" fmla="*/ 49 w 1176"/>
                  <a:gd name="T3" fmla="*/ 182 h 5797"/>
                  <a:gd name="T4" fmla="*/ 8 w 1176"/>
                  <a:gd name="T5" fmla="*/ 364 h 5797"/>
                  <a:gd name="T6" fmla="*/ 0 w 1176"/>
                  <a:gd name="T7" fmla="*/ 546 h 5797"/>
                  <a:gd name="T8" fmla="*/ 24 w 1176"/>
                  <a:gd name="T9" fmla="*/ 727 h 5797"/>
                  <a:gd name="T10" fmla="*/ 74 w 1176"/>
                  <a:gd name="T11" fmla="*/ 908 h 5797"/>
                  <a:gd name="T12" fmla="*/ 144 w 1176"/>
                  <a:gd name="T13" fmla="*/ 1089 h 5797"/>
                  <a:gd name="T14" fmla="*/ 316 w 1176"/>
                  <a:gd name="T15" fmla="*/ 1450 h 5797"/>
                  <a:gd name="T16" fmla="*/ 316 w 1176"/>
                  <a:gd name="T17" fmla="*/ 1450 h 57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6"/>
                  <a:gd name="T28" fmla="*/ 0 h 5797"/>
                  <a:gd name="T29" fmla="*/ 1176 w 1176"/>
                  <a:gd name="T30" fmla="*/ 5797 h 57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6" h="5797">
                    <a:moveTo>
                      <a:pt x="404" y="0"/>
                    </a:moveTo>
                    <a:lnTo>
                      <a:pt x="184" y="728"/>
                    </a:lnTo>
                    <a:lnTo>
                      <a:pt x="30" y="1456"/>
                    </a:lnTo>
                    <a:lnTo>
                      <a:pt x="0" y="2181"/>
                    </a:lnTo>
                    <a:lnTo>
                      <a:pt x="90" y="2907"/>
                    </a:lnTo>
                    <a:lnTo>
                      <a:pt x="276" y="3630"/>
                    </a:lnTo>
                    <a:lnTo>
                      <a:pt x="536" y="4353"/>
                    </a:lnTo>
                    <a:lnTo>
                      <a:pt x="1175" y="5797"/>
                    </a:lnTo>
                    <a:lnTo>
                      <a:pt x="1176" y="5797"/>
                    </a:lnTo>
                  </a:path>
                </a:pathLst>
              </a:custGeom>
              <a:noFill/>
              <a:ln w="19050">
                <a:solidFill>
                  <a:srgbClr val="000000"/>
                </a:solidFill>
                <a:round/>
                <a:headEnd/>
                <a:tailEnd/>
              </a:ln>
            </p:spPr>
            <p:txBody>
              <a:bodyPr/>
              <a:lstStyle/>
              <a:p>
                <a:endParaRPr lang="en-US"/>
              </a:p>
            </p:txBody>
          </p:sp>
          <p:sp>
            <p:nvSpPr>
              <p:cNvPr id="40085" name="Text Box 129"/>
              <p:cNvSpPr txBox="1">
                <a:spLocks noChangeArrowheads="1"/>
              </p:cNvSpPr>
              <p:nvPr/>
            </p:nvSpPr>
            <p:spPr bwMode="auto">
              <a:xfrm>
                <a:off x="9028" y="2841"/>
                <a:ext cx="1440" cy="576"/>
              </a:xfrm>
              <a:prstGeom prst="rect">
                <a:avLst/>
              </a:prstGeom>
              <a:noFill/>
              <a:ln w="9525">
                <a:noFill/>
                <a:miter lim="800000"/>
                <a:headEnd/>
                <a:tailEnd/>
              </a:ln>
            </p:spPr>
            <p:txBody>
              <a:bodyPr/>
              <a:lstStyle/>
              <a:p>
                <a:pPr marL="838200" indent="-838200" algn="ctr"/>
                <a:endParaRPr lang="en-US" sz="4000"/>
              </a:p>
            </p:txBody>
          </p:sp>
        </p:grpSp>
        <p:sp>
          <p:nvSpPr>
            <p:cNvPr id="40014" name="Text Box 130"/>
            <p:cNvSpPr txBox="1">
              <a:spLocks noChangeArrowheads="1"/>
            </p:cNvSpPr>
            <p:nvPr/>
          </p:nvSpPr>
          <p:spPr bwMode="auto">
            <a:xfrm>
              <a:off x="3590" y="964"/>
              <a:ext cx="937" cy="347"/>
            </a:xfrm>
            <a:prstGeom prst="rect">
              <a:avLst/>
            </a:prstGeom>
            <a:noFill/>
            <a:ln w="9525">
              <a:noFill/>
              <a:miter lim="800000"/>
              <a:headEnd/>
              <a:tailEnd/>
            </a:ln>
          </p:spPr>
          <p:txBody>
            <a:bodyPr/>
            <a:lstStyle/>
            <a:p>
              <a:pPr marL="838200" indent="-838200" algn="ctr"/>
              <a:endParaRPr lang="en-US" sz="4000"/>
            </a:p>
          </p:txBody>
        </p:sp>
        <p:sp>
          <p:nvSpPr>
            <p:cNvPr id="40015" name="Text Box 131"/>
            <p:cNvSpPr txBox="1">
              <a:spLocks noChangeArrowheads="1"/>
            </p:cNvSpPr>
            <p:nvPr/>
          </p:nvSpPr>
          <p:spPr bwMode="auto">
            <a:xfrm>
              <a:off x="3201" y="650"/>
              <a:ext cx="411" cy="162"/>
            </a:xfrm>
            <a:prstGeom prst="rect">
              <a:avLst/>
            </a:prstGeom>
            <a:noFill/>
            <a:ln w="9525">
              <a:noFill/>
              <a:miter lim="800000"/>
              <a:headEnd/>
              <a:tailEnd/>
            </a:ln>
          </p:spPr>
          <p:txBody>
            <a:bodyPr/>
            <a:lstStyle/>
            <a:p>
              <a:pPr marL="838200" indent="-838200"/>
              <a:endParaRPr lang="en-US" sz="1200" b="0">
                <a:solidFill>
                  <a:srgbClr val="0000FF"/>
                </a:solidFill>
              </a:endParaRPr>
            </a:p>
          </p:txBody>
        </p:sp>
        <p:sp>
          <p:nvSpPr>
            <p:cNvPr id="40016" name="Text Box 132"/>
            <p:cNvSpPr txBox="1">
              <a:spLocks noChangeArrowheads="1"/>
            </p:cNvSpPr>
            <p:nvPr/>
          </p:nvSpPr>
          <p:spPr bwMode="auto">
            <a:xfrm>
              <a:off x="2582" y="494"/>
              <a:ext cx="322" cy="257"/>
            </a:xfrm>
            <a:prstGeom prst="rect">
              <a:avLst/>
            </a:prstGeom>
            <a:noFill/>
            <a:ln w="9525">
              <a:noFill/>
              <a:miter lim="800000"/>
              <a:headEnd/>
              <a:tailEnd/>
            </a:ln>
          </p:spPr>
          <p:txBody>
            <a:bodyPr/>
            <a:lstStyle/>
            <a:p>
              <a:pPr marL="838200" indent="-838200"/>
              <a:endParaRPr lang="en-US" sz="4000"/>
            </a:p>
          </p:txBody>
        </p:sp>
        <p:sp>
          <p:nvSpPr>
            <p:cNvPr id="40017" name="Text Box 133"/>
            <p:cNvSpPr txBox="1">
              <a:spLocks noChangeArrowheads="1"/>
            </p:cNvSpPr>
            <p:nvPr/>
          </p:nvSpPr>
          <p:spPr bwMode="auto">
            <a:xfrm>
              <a:off x="1923" y="2463"/>
              <a:ext cx="415" cy="184"/>
            </a:xfrm>
            <a:prstGeom prst="rect">
              <a:avLst/>
            </a:prstGeom>
            <a:noFill/>
            <a:ln w="9525">
              <a:noFill/>
              <a:miter lim="800000"/>
              <a:headEnd/>
              <a:tailEnd/>
            </a:ln>
          </p:spPr>
          <p:txBody>
            <a:bodyPr/>
            <a:lstStyle/>
            <a:p>
              <a:pPr marL="838200" indent="-838200"/>
              <a:endParaRPr lang="en-US" sz="4000"/>
            </a:p>
          </p:txBody>
        </p:sp>
        <p:sp>
          <p:nvSpPr>
            <p:cNvPr id="40018" name="Text Box 134"/>
            <p:cNvSpPr txBox="1">
              <a:spLocks noChangeArrowheads="1"/>
            </p:cNvSpPr>
            <p:nvPr/>
          </p:nvSpPr>
          <p:spPr bwMode="auto">
            <a:xfrm>
              <a:off x="2104" y="2663"/>
              <a:ext cx="416" cy="232"/>
            </a:xfrm>
            <a:prstGeom prst="rect">
              <a:avLst/>
            </a:prstGeom>
            <a:noFill/>
            <a:ln w="9525">
              <a:noFill/>
              <a:miter lim="800000"/>
              <a:headEnd/>
              <a:tailEnd/>
            </a:ln>
          </p:spPr>
          <p:txBody>
            <a:bodyPr/>
            <a:lstStyle/>
            <a:p>
              <a:pPr marL="838200" indent="-838200"/>
              <a:r>
                <a:rPr lang="en-US" sz="1000" b="0"/>
                <a:t>’</a:t>
              </a:r>
              <a:endParaRPr lang="en-US" sz="4000"/>
            </a:p>
          </p:txBody>
        </p:sp>
        <p:sp>
          <p:nvSpPr>
            <p:cNvPr id="40019" name="Text Box 135"/>
            <p:cNvSpPr txBox="1">
              <a:spLocks noChangeArrowheads="1"/>
            </p:cNvSpPr>
            <p:nvPr/>
          </p:nvSpPr>
          <p:spPr bwMode="auto">
            <a:xfrm>
              <a:off x="2128" y="3195"/>
              <a:ext cx="210" cy="159"/>
            </a:xfrm>
            <a:prstGeom prst="rect">
              <a:avLst/>
            </a:prstGeom>
            <a:solidFill>
              <a:srgbClr val="FFFFFF"/>
            </a:solidFill>
            <a:ln w="9525">
              <a:noFill/>
              <a:miter lim="800000"/>
              <a:headEnd/>
              <a:tailEnd/>
            </a:ln>
          </p:spPr>
          <p:txBody>
            <a:bodyPr lIns="0" tIns="0" rIns="0" bIns="0"/>
            <a:lstStyle/>
            <a:p>
              <a:pPr marL="838200" indent="-838200"/>
              <a:endParaRPr lang="en-US" sz="4000"/>
            </a:p>
          </p:txBody>
        </p:sp>
        <p:sp>
          <p:nvSpPr>
            <p:cNvPr id="40020" name="Line 136"/>
            <p:cNvSpPr>
              <a:spLocks noChangeShapeType="1"/>
            </p:cNvSpPr>
            <p:nvPr/>
          </p:nvSpPr>
          <p:spPr bwMode="auto">
            <a:xfrm>
              <a:off x="2382" y="3386"/>
              <a:ext cx="0" cy="103"/>
            </a:xfrm>
            <a:prstGeom prst="line">
              <a:avLst/>
            </a:prstGeom>
            <a:noFill/>
            <a:ln w="9525">
              <a:solidFill>
                <a:srgbClr val="000000"/>
              </a:solidFill>
              <a:round/>
              <a:headEnd type="oval" w="sm" len="sm"/>
              <a:tailEnd type="oval" w="sm" len="sm"/>
            </a:ln>
          </p:spPr>
          <p:txBody>
            <a:bodyPr/>
            <a:lstStyle/>
            <a:p>
              <a:endParaRPr lang="en-US"/>
            </a:p>
          </p:txBody>
        </p:sp>
        <p:sp>
          <p:nvSpPr>
            <p:cNvPr id="40021" name="Line 137"/>
            <p:cNvSpPr>
              <a:spLocks noChangeShapeType="1"/>
            </p:cNvSpPr>
            <p:nvPr/>
          </p:nvSpPr>
          <p:spPr bwMode="auto">
            <a:xfrm>
              <a:off x="2238" y="3330"/>
              <a:ext cx="144" cy="112"/>
            </a:xfrm>
            <a:prstGeom prst="line">
              <a:avLst/>
            </a:prstGeom>
            <a:noFill/>
            <a:ln w="9525">
              <a:solidFill>
                <a:srgbClr val="000000"/>
              </a:solidFill>
              <a:round/>
              <a:headEnd/>
              <a:tailEnd/>
            </a:ln>
          </p:spPr>
          <p:txBody>
            <a:bodyPr/>
            <a:lstStyle/>
            <a:p>
              <a:endParaRPr lang="en-US"/>
            </a:p>
          </p:txBody>
        </p:sp>
        <p:grpSp>
          <p:nvGrpSpPr>
            <p:cNvPr id="40022" name="Group 148"/>
            <p:cNvGrpSpPr>
              <a:grpSpLocks/>
            </p:cNvGrpSpPr>
            <p:nvPr/>
          </p:nvGrpSpPr>
          <p:grpSpPr bwMode="auto">
            <a:xfrm>
              <a:off x="2021" y="536"/>
              <a:ext cx="2875" cy="2687"/>
              <a:chOff x="2021" y="536"/>
              <a:chExt cx="2875" cy="2687"/>
            </a:xfrm>
          </p:grpSpPr>
          <p:sp>
            <p:nvSpPr>
              <p:cNvPr id="40023" name="Line 138"/>
              <p:cNvSpPr>
                <a:spLocks noChangeShapeType="1"/>
              </p:cNvSpPr>
              <p:nvPr/>
            </p:nvSpPr>
            <p:spPr bwMode="auto">
              <a:xfrm flipH="1">
                <a:off x="3606" y="781"/>
                <a:ext cx="326" cy="327"/>
              </a:xfrm>
              <a:prstGeom prst="line">
                <a:avLst/>
              </a:prstGeom>
              <a:noFill/>
              <a:ln w="9525">
                <a:solidFill>
                  <a:srgbClr val="000000"/>
                </a:solidFill>
                <a:round/>
                <a:headEnd/>
                <a:tailEnd type="triangle" w="med" len="med"/>
              </a:ln>
            </p:spPr>
            <p:txBody>
              <a:bodyPr anchor="ctr"/>
              <a:lstStyle/>
              <a:p>
                <a:endParaRPr lang="en-US"/>
              </a:p>
            </p:txBody>
          </p:sp>
          <p:sp>
            <p:nvSpPr>
              <p:cNvPr id="40024" name="Line 139"/>
              <p:cNvSpPr>
                <a:spLocks noChangeShapeType="1"/>
              </p:cNvSpPr>
              <p:nvPr/>
            </p:nvSpPr>
            <p:spPr bwMode="auto">
              <a:xfrm>
                <a:off x="3914" y="790"/>
                <a:ext cx="617" cy="0"/>
              </a:xfrm>
              <a:prstGeom prst="line">
                <a:avLst/>
              </a:prstGeom>
              <a:noFill/>
              <a:ln w="9525">
                <a:solidFill>
                  <a:srgbClr val="000000"/>
                </a:solidFill>
                <a:round/>
                <a:headEnd/>
                <a:tailEnd/>
              </a:ln>
            </p:spPr>
            <p:txBody>
              <a:bodyPr anchor="ctr"/>
              <a:lstStyle/>
              <a:p>
                <a:endParaRPr lang="en-US"/>
              </a:p>
            </p:txBody>
          </p:sp>
          <p:sp>
            <p:nvSpPr>
              <p:cNvPr id="40025" name="Text Box 141"/>
              <p:cNvSpPr txBox="1">
                <a:spLocks noChangeArrowheads="1"/>
              </p:cNvSpPr>
              <p:nvPr/>
            </p:nvSpPr>
            <p:spPr bwMode="auto">
              <a:xfrm>
                <a:off x="3843" y="599"/>
                <a:ext cx="1053" cy="192"/>
              </a:xfrm>
              <a:prstGeom prst="rect">
                <a:avLst/>
              </a:prstGeom>
              <a:noFill/>
              <a:ln w="9525" algn="ctr">
                <a:noFill/>
                <a:miter lim="800000"/>
                <a:headEnd/>
                <a:tailEnd/>
              </a:ln>
            </p:spPr>
            <p:txBody>
              <a:bodyPr>
                <a:spAutoFit/>
              </a:bodyPr>
              <a:lstStyle/>
              <a:p>
                <a:pPr marL="838200" indent="-838200">
                  <a:spcBef>
                    <a:spcPct val="50000"/>
                  </a:spcBef>
                </a:pPr>
                <a:r>
                  <a:rPr lang="en-US" sz="1400">
                    <a:solidFill>
                      <a:srgbClr val="0000FF"/>
                    </a:solidFill>
                  </a:rPr>
                  <a:t>Tâm trục chính</a:t>
                </a:r>
              </a:p>
            </p:txBody>
          </p:sp>
          <p:sp>
            <p:nvSpPr>
              <p:cNvPr id="40026" name="Text Box 142"/>
              <p:cNvSpPr txBox="1">
                <a:spLocks noChangeArrowheads="1"/>
              </p:cNvSpPr>
              <p:nvPr/>
            </p:nvSpPr>
            <p:spPr bwMode="auto">
              <a:xfrm>
                <a:off x="3417" y="653"/>
                <a:ext cx="290" cy="192"/>
              </a:xfrm>
              <a:prstGeom prst="rect">
                <a:avLst/>
              </a:prstGeom>
              <a:noFill/>
              <a:ln w="9525" algn="ctr">
                <a:noFill/>
                <a:miter lim="800000"/>
                <a:headEnd/>
                <a:tailEnd/>
              </a:ln>
            </p:spPr>
            <p:txBody>
              <a:bodyPr>
                <a:spAutoFit/>
              </a:bodyPr>
              <a:lstStyle/>
              <a:p>
                <a:pPr marL="838200" indent="-838200">
                  <a:spcBef>
                    <a:spcPct val="50000"/>
                  </a:spcBef>
                </a:pPr>
                <a:r>
                  <a:rPr lang="en-US" sz="1400">
                    <a:solidFill>
                      <a:srgbClr val="0000FF"/>
                    </a:solidFill>
                  </a:rPr>
                  <a:t>a</a:t>
                </a:r>
              </a:p>
            </p:txBody>
          </p:sp>
          <p:sp>
            <p:nvSpPr>
              <p:cNvPr id="40027" name="Text Box 143"/>
              <p:cNvSpPr txBox="1">
                <a:spLocks noChangeArrowheads="1"/>
              </p:cNvSpPr>
              <p:nvPr/>
            </p:nvSpPr>
            <p:spPr bwMode="auto">
              <a:xfrm>
                <a:off x="2780" y="536"/>
                <a:ext cx="290" cy="192"/>
              </a:xfrm>
              <a:prstGeom prst="rect">
                <a:avLst/>
              </a:prstGeom>
              <a:noFill/>
              <a:ln w="9525" algn="ctr">
                <a:noFill/>
                <a:miter lim="800000"/>
                <a:headEnd/>
                <a:tailEnd/>
              </a:ln>
            </p:spPr>
            <p:txBody>
              <a:bodyPr>
                <a:spAutoFit/>
              </a:bodyPr>
              <a:lstStyle/>
              <a:p>
                <a:pPr marL="838200" indent="-838200">
                  <a:spcBef>
                    <a:spcPct val="50000"/>
                  </a:spcBef>
                </a:pPr>
                <a:r>
                  <a:rPr lang="en-US" sz="1400">
                    <a:solidFill>
                      <a:srgbClr val="0000FF"/>
                    </a:solidFill>
                  </a:rPr>
                  <a:t>L</a:t>
                </a:r>
              </a:p>
            </p:txBody>
          </p:sp>
          <p:sp>
            <p:nvSpPr>
              <p:cNvPr id="40028" name="Text Box 144"/>
              <p:cNvSpPr txBox="1">
                <a:spLocks noChangeArrowheads="1"/>
              </p:cNvSpPr>
              <p:nvPr/>
            </p:nvSpPr>
            <p:spPr bwMode="auto">
              <a:xfrm>
                <a:off x="3125" y="1671"/>
                <a:ext cx="762" cy="192"/>
              </a:xfrm>
              <a:prstGeom prst="rect">
                <a:avLst/>
              </a:prstGeom>
              <a:noFill/>
              <a:ln w="9525" algn="ctr">
                <a:noFill/>
                <a:miter lim="800000"/>
                <a:headEnd/>
                <a:tailEnd/>
              </a:ln>
            </p:spPr>
            <p:txBody>
              <a:bodyPr>
                <a:spAutoFit/>
              </a:bodyPr>
              <a:lstStyle/>
              <a:p>
                <a:pPr marL="838200" indent="-838200">
                  <a:spcBef>
                    <a:spcPct val="50000"/>
                  </a:spcBef>
                </a:pPr>
                <a:r>
                  <a:rPr lang="en-US" sz="1400">
                    <a:solidFill>
                      <a:srgbClr val="0000FF"/>
                    </a:solidFill>
                  </a:rPr>
                  <a:t>Sóng trượt</a:t>
                </a:r>
              </a:p>
            </p:txBody>
          </p:sp>
          <p:sp>
            <p:nvSpPr>
              <p:cNvPr id="40029" name="Text Box 145"/>
              <p:cNvSpPr txBox="1">
                <a:spLocks noChangeArrowheads="1"/>
              </p:cNvSpPr>
              <p:nvPr/>
            </p:nvSpPr>
            <p:spPr bwMode="auto">
              <a:xfrm>
                <a:off x="3452" y="3031"/>
                <a:ext cx="762" cy="192"/>
              </a:xfrm>
              <a:prstGeom prst="rect">
                <a:avLst/>
              </a:prstGeom>
              <a:noFill/>
              <a:ln w="9525" algn="ctr">
                <a:noFill/>
                <a:miter lim="800000"/>
                <a:headEnd/>
                <a:tailEnd/>
              </a:ln>
            </p:spPr>
            <p:txBody>
              <a:bodyPr>
                <a:spAutoFit/>
              </a:bodyPr>
              <a:lstStyle/>
              <a:p>
                <a:pPr marL="838200" indent="-838200">
                  <a:spcBef>
                    <a:spcPct val="50000"/>
                  </a:spcBef>
                </a:pPr>
                <a:r>
                  <a:rPr lang="en-US" sz="1400">
                    <a:solidFill>
                      <a:srgbClr val="0000FF"/>
                    </a:solidFill>
                  </a:rPr>
                  <a:t>Sóng trượt</a:t>
                </a:r>
              </a:p>
            </p:txBody>
          </p:sp>
          <p:sp>
            <p:nvSpPr>
              <p:cNvPr id="40030" name="Text Box 146"/>
              <p:cNvSpPr txBox="1">
                <a:spLocks noChangeArrowheads="1"/>
              </p:cNvSpPr>
              <p:nvPr/>
            </p:nvSpPr>
            <p:spPr bwMode="auto">
              <a:xfrm rot="-5400000">
                <a:off x="1972" y="2596"/>
                <a:ext cx="290" cy="192"/>
              </a:xfrm>
              <a:prstGeom prst="rect">
                <a:avLst/>
              </a:prstGeom>
              <a:noFill/>
              <a:ln w="9525" algn="ctr">
                <a:noFill/>
                <a:miter lim="800000"/>
                <a:headEnd/>
                <a:tailEnd/>
              </a:ln>
            </p:spPr>
            <p:txBody>
              <a:bodyPr>
                <a:spAutoFit/>
              </a:bodyPr>
              <a:lstStyle/>
              <a:p>
                <a:pPr marL="838200" indent="-838200">
                  <a:spcBef>
                    <a:spcPct val="50000"/>
                  </a:spcBef>
                </a:pPr>
                <a:r>
                  <a:rPr lang="en-US" sz="1400">
                    <a:solidFill>
                      <a:srgbClr val="0000FF"/>
                    </a:solidFill>
                  </a:rPr>
                  <a:t>D</a:t>
                </a:r>
              </a:p>
            </p:txBody>
          </p:sp>
          <p:sp>
            <p:nvSpPr>
              <p:cNvPr id="40031" name="Text Box 147"/>
              <p:cNvSpPr txBox="1">
                <a:spLocks noChangeArrowheads="1"/>
              </p:cNvSpPr>
              <p:nvPr/>
            </p:nvSpPr>
            <p:spPr bwMode="auto">
              <a:xfrm rot="-5400000">
                <a:off x="2180" y="2428"/>
                <a:ext cx="290" cy="192"/>
              </a:xfrm>
              <a:prstGeom prst="rect">
                <a:avLst/>
              </a:prstGeom>
              <a:noFill/>
              <a:ln w="9525" algn="ctr">
                <a:noFill/>
                <a:miter lim="800000"/>
                <a:headEnd/>
                <a:tailEnd/>
              </a:ln>
            </p:spPr>
            <p:txBody>
              <a:bodyPr>
                <a:spAutoFit/>
              </a:bodyPr>
              <a:lstStyle/>
              <a:p>
                <a:pPr marL="838200" indent="-838200">
                  <a:spcBef>
                    <a:spcPct val="50000"/>
                  </a:spcBef>
                </a:pPr>
                <a:r>
                  <a:rPr lang="en-US" sz="1400">
                    <a:solidFill>
                      <a:srgbClr val="0000FF"/>
                    </a:solidFill>
                  </a:rPr>
                  <a:t>D’</a:t>
                </a:r>
              </a:p>
            </p:txBody>
          </p:sp>
        </p:grpSp>
      </p:grpSp>
      <p:sp>
        <p:nvSpPr>
          <p:cNvPr id="352407" name="Text Box 151"/>
          <p:cNvSpPr txBox="1">
            <a:spLocks noChangeArrowheads="1"/>
          </p:cNvSpPr>
          <p:nvPr/>
        </p:nvSpPr>
        <p:spPr bwMode="auto">
          <a:xfrm>
            <a:off x="654050" y="200025"/>
            <a:ext cx="8066088" cy="519113"/>
          </a:xfrm>
          <a:prstGeom prst="rect">
            <a:avLst/>
          </a:prstGeom>
          <a:noFill/>
          <a:ln w="9525" algn="ctr">
            <a:noFill/>
            <a:miter lim="800000"/>
            <a:headEnd/>
            <a:tailEnd/>
          </a:ln>
        </p:spPr>
        <p:txBody>
          <a:bodyPr>
            <a:spAutoFit/>
          </a:bodyPr>
          <a:lstStyle/>
          <a:p>
            <a:pPr marL="838200" indent="-838200">
              <a:spcBef>
                <a:spcPct val="50000"/>
              </a:spcBef>
            </a:pPr>
            <a:r>
              <a:rPr lang="en-US"/>
              <a:t>Khi tiện sóng trượt máy tiện không thẳng</a:t>
            </a: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52407"/>
                                        </p:tgtEl>
                                        <p:attrNameLst>
                                          <p:attrName>style.visibility</p:attrName>
                                        </p:attrNameLst>
                                      </p:cBhvr>
                                      <p:to>
                                        <p:strVal val="visible"/>
                                      </p:to>
                                    </p:set>
                                    <p:anim by="(-#ppt_w*2)" calcmode="lin" valueType="num">
                                      <p:cBhvr rctx="PPT">
                                        <p:cTn id="7" dur="500" autoRev="1" fill="hold">
                                          <p:stCondLst>
                                            <p:cond delay="0"/>
                                          </p:stCondLst>
                                        </p:cTn>
                                        <p:tgtEl>
                                          <p:spTgt spid="352407"/>
                                        </p:tgtEl>
                                        <p:attrNameLst>
                                          <p:attrName>ppt_w</p:attrName>
                                        </p:attrNameLst>
                                      </p:cBhvr>
                                    </p:anim>
                                    <p:anim by="(#ppt_w*0.50)" calcmode="lin" valueType="num">
                                      <p:cBhvr>
                                        <p:cTn id="8" dur="500" decel="50000" autoRev="1" fill="hold">
                                          <p:stCondLst>
                                            <p:cond delay="0"/>
                                          </p:stCondLst>
                                        </p:cTn>
                                        <p:tgtEl>
                                          <p:spTgt spid="352407"/>
                                        </p:tgtEl>
                                        <p:attrNameLst>
                                          <p:attrName>ppt_x</p:attrName>
                                        </p:attrNameLst>
                                      </p:cBhvr>
                                    </p:anim>
                                    <p:anim from="(-#ppt_h/2)" to="(#ppt_y)" calcmode="lin" valueType="num">
                                      <p:cBhvr>
                                        <p:cTn id="9" dur="1000" fill="hold">
                                          <p:stCondLst>
                                            <p:cond delay="0"/>
                                          </p:stCondLst>
                                        </p:cTn>
                                        <p:tgtEl>
                                          <p:spTgt spid="352407"/>
                                        </p:tgtEl>
                                        <p:attrNameLst>
                                          <p:attrName>ppt_y</p:attrName>
                                        </p:attrNameLst>
                                      </p:cBhvr>
                                    </p:anim>
                                    <p:animRot by="21600000">
                                      <p:cBhvr>
                                        <p:cTn id="10" dur="1000" fill="hold">
                                          <p:stCondLst>
                                            <p:cond delay="0"/>
                                          </p:stCondLst>
                                        </p:cTn>
                                        <p:tgtEl>
                                          <p:spTgt spid="352407"/>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8" presetClass="entr" presetSubtype="0" accel="5000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17" dur="1000" fill="hold"/>
                                        <p:tgtEl>
                                          <p:spTgt spid="2"/>
                                        </p:tgtEl>
                                        <p:attrNameLst>
                                          <p:attrName>ppt_y</p:attrName>
                                        </p:attrNameLst>
                                      </p:cBhvr>
                                      <p:tavLst>
                                        <p:tav tm="0">
                                          <p:val>
                                            <p:strVal val="#ppt_y"/>
                                          </p:val>
                                        </p:tav>
                                        <p:tav tm="100000">
                                          <p:val>
                                            <p:strVal val="#ppt_y"/>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40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1"/>
          <p:cNvSpPr>
            <a:spLocks noGrp="1"/>
          </p:cNvSpPr>
          <p:nvPr>
            <p:ph type="dt" sz="half" idx="10"/>
          </p:nvPr>
        </p:nvSpPr>
        <p:spPr/>
        <p:txBody>
          <a:bodyPr/>
          <a:lstStyle/>
          <a:p>
            <a:pPr>
              <a:defRPr/>
            </a:pPr>
            <a:fld id="{7F281DCB-8ED2-4714-9A3A-9F186B685AB8}" type="datetime1">
              <a:rPr lang="vi-VN"/>
              <a:pPr>
                <a:defRPr/>
              </a:pPr>
              <a:t>15/10/2018</a:t>
            </a:fld>
            <a:endParaRPr lang="en-US"/>
          </a:p>
        </p:txBody>
      </p:sp>
      <p:sp>
        <p:nvSpPr>
          <p:cNvPr id="9220" name="Text Box 4"/>
          <p:cNvSpPr txBox="1">
            <a:spLocks noChangeArrowheads="1"/>
          </p:cNvSpPr>
          <p:nvPr/>
        </p:nvSpPr>
        <p:spPr bwMode="auto">
          <a:xfrm>
            <a:off x="1057275" y="376238"/>
            <a:ext cx="7373938" cy="519112"/>
          </a:xfrm>
          <a:prstGeom prst="rect">
            <a:avLst/>
          </a:prstGeom>
          <a:noFill/>
          <a:ln w="9525" algn="ctr">
            <a:noFill/>
            <a:miter lim="800000"/>
            <a:headEnd/>
            <a:tailEnd/>
          </a:ln>
        </p:spPr>
        <p:txBody>
          <a:bodyPr>
            <a:spAutoFit/>
          </a:bodyPr>
          <a:lstStyle/>
          <a:p>
            <a:pPr marL="838200" indent="-838200">
              <a:spcBef>
                <a:spcPct val="50000"/>
              </a:spcBef>
            </a:pPr>
            <a:endParaRPr lang="en-US"/>
          </a:p>
        </p:txBody>
      </p:sp>
      <p:sp>
        <p:nvSpPr>
          <p:cNvPr id="9221" name="Text Box 7"/>
          <p:cNvSpPr txBox="1">
            <a:spLocks noChangeArrowheads="1"/>
          </p:cNvSpPr>
          <p:nvPr/>
        </p:nvSpPr>
        <p:spPr bwMode="auto">
          <a:xfrm>
            <a:off x="654050" y="549275"/>
            <a:ext cx="7720013" cy="519113"/>
          </a:xfrm>
          <a:prstGeom prst="rect">
            <a:avLst/>
          </a:prstGeom>
          <a:noFill/>
          <a:ln w="9525" algn="ctr">
            <a:noFill/>
            <a:miter lim="800000"/>
            <a:headEnd/>
            <a:tailEnd/>
          </a:ln>
        </p:spPr>
        <p:txBody>
          <a:bodyPr>
            <a:spAutoFit/>
          </a:bodyPr>
          <a:lstStyle/>
          <a:p>
            <a:pPr marL="838200" indent="-838200">
              <a:spcBef>
                <a:spcPct val="50000"/>
              </a:spcBef>
            </a:pPr>
            <a:endParaRPr lang="en-US"/>
          </a:p>
        </p:txBody>
      </p:sp>
      <p:pic>
        <p:nvPicPr>
          <p:cNvPr id="354312" name="Picture 8"/>
          <p:cNvPicPr>
            <a:picLocks noChangeAspect="1" noChangeArrowheads="1"/>
          </p:cNvPicPr>
          <p:nvPr/>
        </p:nvPicPr>
        <p:blipFill>
          <a:blip r:embed="rId3"/>
          <a:srcRect/>
          <a:stretch>
            <a:fillRect/>
          </a:stretch>
        </p:blipFill>
        <p:spPr bwMode="auto">
          <a:xfrm>
            <a:off x="2765425" y="492125"/>
            <a:ext cx="5732463" cy="5991225"/>
          </a:xfrm>
          <a:prstGeom prst="rect">
            <a:avLst/>
          </a:prstGeom>
          <a:noFill/>
          <a:ln w="9525">
            <a:noFill/>
            <a:miter lim="800000"/>
            <a:headEnd/>
            <a:tailEnd/>
          </a:ln>
        </p:spPr>
      </p:pic>
      <p:sp>
        <p:nvSpPr>
          <p:cNvPr id="9223" name="Text Box 9"/>
          <p:cNvSpPr txBox="1">
            <a:spLocks noChangeArrowheads="1"/>
          </p:cNvSpPr>
          <p:nvPr/>
        </p:nvSpPr>
        <p:spPr bwMode="auto">
          <a:xfrm>
            <a:off x="309563" y="1355725"/>
            <a:ext cx="2073275" cy="519113"/>
          </a:xfrm>
          <a:prstGeom prst="rect">
            <a:avLst/>
          </a:prstGeom>
          <a:noFill/>
          <a:ln w="9525" algn="ctr">
            <a:noFill/>
            <a:miter lim="800000"/>
            <a:headEnd/>
            <a:tailEnd/>
          </a:ln>
        </p:spPr>
        <p:txBody>
          <a:bodyPr>
            <a:spAutoFit/>
          </a:bodyPr>
          <a:lstStyle/>
          <a:p>
            <a:pPr marL="838200" indent="-838200">
              <a:spcBef>
                <a:spcPct val="50000"/>
              </a:spcBef>
            </a:pPr>
            <a:endParaRPr lang="en-US">
              <a:solidFill>
                <a:srgbClr val="0000FF"/>
              </a:solidFill>
            </a:endParaRPr>
          </a:p>
        </p:txBody>
      </p:sp>
      <p:graphicFrame>
        <p:nvGraphicFramePr>
          <p:cNvPr id="354314" name="Object 10"/>
          <p:cNvGraphicFramePr>
            <a:graphicFrameLocks noChangeAspect="1"/>
          </p:cNvGraphicFramePr>
          <p:nvPr/>
        </p:nvGraphicFramePr>
        <p:xfrm>
          <a:off x="909638" y="3082925"/>
          <a:ext cx="1728787" cy="1165225"/>
        </p:xfrm>
        <a:graphic>
          <a:graphicData uri="http://schemas.openxmlformats.org/presentationml/2006/ole">
            <mc:AlternateContent xmlns:mc="http://schemas.openxmlformats.org/markup-compatibility/2006">
              <mc:Choice xmlns:v="urn:schemas-microsoft-com:vml" Requires="v">
                <p:oleObj spid="_x0000_s9231" name="Equation" r:id="rId4" imgW="583947" imgH="393529" progId="Equation.3">
                  <p:embed/>
                </p:oleObj>
              </mc:Choice>
              <mc:Fallback>
                <p:oleObj name="Equation" r:id="rId4" imgW="583947" imgH="393529" progId="Equation.3">
                  <p:embed/>
                  <p:pic>
                    <p:nvPicPr>
                      <p:cNvPr id="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9638" y="3082925"/>
                        <a:ext cx="1728787" cy="1165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4315" name="Text Box 11"/>
          <p:cNvSpPr txBox="1">
            <a:spLocks noChangeArrowheads="1"/>
          </p:cNvSpPr>
          <p:nvPr/>
        </p:nvSpPr>
        <p:spPr bwMode="auto">
          <a:xfrm rot="-5400000">
            <a:off x="-1546225" y="3225801"/>
            <a:ext cx="4319587" cy="519112"/>
          </a:xfrm>
          <a:prstGeom prst="rect">
            <a:avLst/>
          </a:prstGeom>
          <a:noFill/>
          <a:ln w="9525" algn="ctr">
            <a:noFill/>
            <a:miter lim="800000"/>
            <a:headEnd/>
            <a:tailEnd/>
          </a:ln>
        </p:spPr>
        <p:txBody>
          <a:bodyPr>
            <a:spAutoFit/>
          </a:bodyPr>
          <a:lstStyle/>
          <a:p>
            <a:pPr marL="838200" indent="-838200">
              <a:spcBef>
                <a:spcPct val="50000"/>
              </a:spcBef>
            </a:pPr>
            <a:r>
              <a:rPr lang="en-US">
                <a:solidFill>
                  <a:srgbClr val="0000FF"/>
                </a:solidFill>
              </a:rPr>
              <a:t>Độ dịch chuyển của dao</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354312"/>
                                        </p:tgtEl>
                                        <p:attrNameLst>
                                          <p:attrName>style.visibility</p:attrName>
                                        </p:attrNameLst>
                                      </p:cBhvr>
                                      <p:to>
                                        <p:strVal val="visible"/>
                                      </p:to>
                                    </p:set>
                                    <p:anim from="(-#ppt_w/2)" to="(#ppt_x)" calcmode="lin" valueType="num">
                                      <p:cBhvr>
                                        <p:cTn id="7" dur="600" fill="hold">
                                          <p:stCondLst>
                                            <p:cond delay="0"/>
                                          </p:stCondLst>
                                        </p:cTn>
                                        <p:tgtEl>
                                          <p:spTgt spid="354312"/>
                                        </p:tgtEl>
                                        <p:attrNameLst>
                                          <p:attrName>ppt_x</p:attrName>
                                        </p:attrNameLst>
                                      </p:cBhvr>
                                    </p:anim>
                                    <p:anim from="0" to="-1.0" calcmode="lin" valueType="num">
                                      <p:cBhvr>
                                        <p:cTn id="8" dur="200" decel="50000" autoRev="1" fill="hold">
                                          <p:stCondLst>
                                            <p:cond delay="600"/>
                                          </p:stCondLst>
                                        </p:cTn>
                                        <p:tgtEl>
                                          <p:spTgt spid="354312"/>
                                        </p:tgtEl>
                                        <p:attrNameLst>
                                          <p:attrName>xshear</p:attrName>
                                        </p:attrNameLst>
                                      </p:cBhvr>
                                    </p:anim>
                                    <p:animScale>
                                      <p:cBhvr>
                                        <p:cTn id="9" dur="200" decel="100000" autoRev="1" fill="hold">
                                          <p:stCondLst>
                                            <p:cond delay="600"/>
                                          </p:stCondLst>
                                        </p:cTn>
                                        <p:tgtEl>
                                          <p:spTgt spid="354312"/>
                                        </p:tgtEl>
                                      </p:cBhvr>
                                      <p:from x="100000" y="100000"/>
                                      <p:to x="80000" y="100000"/>
                                    </p:animScale>
                                    <p:anim by="(#ppt_h/3+#ppt_w*0.1)" calcmode="lin" valueType="num">
                                      <p:cBhvr additive="sum">
                                        <p:cTn id="10" dur="200" decel="100000" autoRev="1" fill="hold">
                                          <p:stCondLst>
                                            <p:cond delay="600"/>
                                          </p:stCondLst>
                                        </p:cTn>
                                        <p:tgtEl>
                                          <p:spTgt spid="354312"/>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354315"/>
                                        </p:tgtEl>
                                        <p:attrNameLst>
                                          <p:attrName>style.visibility</p:attrName>
                                        </p:attrNameLst>
                                      </p:cBhvr>
                                      <p:to>
                                        <p:strVal val="visible"/>
                                      </p:to>
                                    </p:set>
                                    <p:anim by="(-#ppt_w*2)" calcmode="lin" valueType="num">
                                      <p:cBhvr rctx="PPT">
                                        <p:cTn id="15" dur="500" autoRev="1" fill="hold">
                                          <p:stCondLst>
                                            <p:cond delay="0"/>
                                          </p:stCondLst>
                                        </p:cTn>
                                        <p:tgtEl>
                                          <p:spTgt spid="354315"/>
                                        </p:tgtEl>
                                        <p:attrNameLst>
                                          <p:attrName>ppt_w</p:attrName>
                                        </p:attrNameLst>
                                      </p:cBhvr>
                                    </p:anim>
                                    <p:anim by="(#ppt_w*0.50)" calcmode="lin" valueType="num">
                                      <p:cBhvr>
                                        <p:cTn id="16" dur="500" decel="50000" autoRev="1" fill="hold">
                                          <p:stCondLst>
                                            <p:cond delay="0"/>
                                          </p:stCondLst>
                                        </p:cTn>
                                        <p:tgtEl>
                                          <p:spTgt spid="354315"/>
                                        </p:tgtEl>
                                        <p:attrNameLst>
                                          <p:attrName>ppt_x</p:attrName>
                                        </p:attrNameLst>
                                      </p:cBhvr>
                                    </p:anim>
                                    <p:anim from="(-#ppt_h/2)" to="(#ppt_y)" calcmode="lin" valueType="num">
                                      <p:cBhvr>
                                        <p:cTn id="17" dur="1000" fill="hold">
                                          <p:stCondLst>
                                            <p:cond delay="0"/>
                                          </p:stCondLst>
                                        </p:cTn>
                                        <p:tgtEl>
                                          <p:spTgt spid="354315"/>
                                        </p:tgtEl>
                                        <p:attrNameLst>
                                          <p:attrName>ppt_y</p:attrName>
                                        </p:attrNameLst>
                                      </p:cBhvr>
                                    </p:anim>
                                    <p:animRot by="21600000">
                                      <p:cBhvr>
                                        <p:cTn id="18" dur="1000" fill="hold">
                                          <p:stCondLst>
                                            <p:cond delay="0"/>
                                          </p:stCondLst>
                                        </p:cTn>
                                        <p:tgtEl>
                                          <p:spTgt spid="35431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354314"/>
                                        </p:tgtEl>
                                        <p:attrNameLst>
                                          <p:attrName>style.visibility</p:attrName>
                                        </p:attrNameLst>
                                      </p:cBhvr>
                                      <p:to>
                                        <p:strVal val="visible"/>
                                      </p:to>
                                    </p:set>
                                    <p:anim calcmode="lin" valueType="num">
                                      <p:cBhvr>
                                        <p:cTn id="23" dur="1000" fill="hold"/>
                                        <p:tgtEl>
                                          <p:spTgt spid="354314"/>
                                        </p:tgtEl>
                                        <p:attrNameLst>
                                          <p:attrName>ppt_w</p:attrName>
                                        </p:attrNameLst>
                                      </p:cBhvr>
                                      <p:tavLst>
                                        <p:tav tm="0">
                                          <p:val>
                                            <p:fltVal val="0"/>
                                          </p:val>
                                        </p:tav>
                                        <p:tav tm="100000">
                                          <p:val>
                                            <p:strVal val="#ppt_w"/>
                                          </p:val>
                                        </p:tav>
                                      </p:tavLst>
                                    </p:anim>
                                    <p:anim calcmode="lin" valueType="num">
                                      <p:cBhvr>
                                        <p:cTn id="24" dur="1000" fill="hold"/>
                                        <p:tgtEl>
                                          <p:spTgt spid="354314"/>
                                        </p:tgtEl>
                                        <p:attrNameLst>
                                          <p:attrName>ppt_h</p:attrName>
                                        </p:attrNameLst>
                                      </p:cBhvr>
                                      <p:tavLst>
                                        <p:tav tm="0">
                                          <p:val>
                                            <p:fltVal val="0"/>
                                          </p:val>
                                        </p:tav>
                                        <p:tav tm="100000">
                                          <p:val>
                                            <p:strVal val="#ppt_h"/>
                                          </p:val>
                                        </p:tav>
                                      </p:tavLst>
                                    </p:anim>
                                    <p:anim calcmode="lin" valueType="num">
                                      <p:cBhvr>
                                        <p:cTn id="25" dur="1000" fill="hold"/>
                                        <p:tgtEl>
                                          <p:spTgt spid="354314"/>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543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43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4498" name="Picture 2" descr="logo1"/>
          <p:cNvPicPr>
            <a:picLocks noChangeAspect="1" noChangeArrowheads="1"/>
          </p:cNvPicPr>
          <p:nvPr/>
        </p:nvPicPr>
        <p:blipFill>
          <a:blip r:embed="rId2"/>
          <a:srcRect/>
          <a:stretch>
            <a:fillRect/>
          </a:stretch>
        </p:blipFill>
        <p:spPr bwMode="auto">
          <a:xfrm>
            <a:off x="76200" y="100013"/>
            <a:ext cx="609600" cy="585787"/>
          </a:xfrm>
          <a:prstGeom prst="rect">
            <a:avLst/>
          </a:prstGeom>
          <a:noFill/>
          <a:ln w="9525">
            <a:noFill/>
            <a:miter lim="800000"/>
            <a:headEnd/>
            <a:tailEnd/>
          </a:ln>
        </p:spPr>
      </p:pic>
      <p:sp>
        <p:nvSpPr>
          <p:cNvPr id="303107" name="Oval 3" descr="06_original_w"/>
          <p:cNvSpPr>
            <a:spLocks noChangeArrowheads="1"/>
          </p:cNvSpPr>
          <p:nvPr/>
        </p:nvSpPr>
        <p:spPr bwMode="gray">
          <a:xfrm>
            <a:off x="7419975" y="0"/>
            <a:ext cx="1724025" cy="914400"/>
          </a:xfrm>
          <a:prstGeom prst="ellipse">
            <a:avLst/>
          </a:prstGeom>
          <a:blipFill dpi="0" rotWithShape="1">
            <a:blip r:embed="rId3"/>
            <a:srcRect/>
            <a:stretch>
              <a:fillRect/>
            </a:stretch>
          </a:blipFill>
          <a:ln w="76200">
            <a:solidFill>
              <a:schemeClr val="tx1"/>
            </a:solidFill>
            <a:round/>
            <a:headEnd/>
            <a:tailEnd/>
          </a:ln>
        </p:spPr>
        <p:txBody>
          <a:bodyPr wrap="none" anchor="ctr"/>
          <a:lstStyle/>
          <a:p>
            <a:endParaRPr lang="en-US"/>
          </a:p>
        </p:txBody>
      </p:sp>
      <p:sp>
        <p:nvSpPr>
          <p:cNvPr id="303109" name="Rectangle 5"/>
          <p:cNvSpPr>
            <a:spLocks noChangeArrowheads="1"/>
          </p:cNvSpPr>
          <p:nvPr/>
        </p:nvSpPr>
        <p:spPr bwMode="auto">
          <a:xfrm>
            <a:off x="0" y="1143000"/>
            <a:ext cx="6064250" cy="488950"/>
          </a:xfrm>
          <a:prstGeom prst="rect">
            <a:avLst/>
          </a:prstGeom>
          <a:noFill/>
          <a:ln w="9525">
            <a:noFill/>
            <a:miter lim="800000"/>
            <a:headEnd/>
            <a:tailEnd/>
          </a:ln>
        </p:spPr>
        <p:txBody>
          <a:bodyPr wrap="none" anchor="ctr">
            <a:spAutoFit/>
          </a:bodyPr>
          <a:lstStyle/>
          <a:p>
            <a:r>
              <a:rPr lang="en-US" sz="2600" b="1"/>
              <a:t>1. Do độ chính xác của máy công cụ.</a:t>
            </a:r>
            <a:r>
              <a:rPr lang="en-US" sz="2600"/>
              <a:t> </a:t>
            </a:r>
          </a:p>
        </p:txBody>
      </p:sp>
      <p:pic>
        <p:nvPicPr>
          <p:cNvPr id="303110" name="Picture 10"/>
          <p:cNvPicPr>
            <a:picLocks noChangeAspect="1" noChangeArrowheads="1"/>
          </p:cNvPicPr>
          <p:nvPr/>
        </p:nvPicPr>
        <p:blipFill>
          <a:blip r:embed="rId4"/>
          <a:srcRect/>
          <a:stretch>
            <a:fillRect/>
          </a:stretch>
        </p:blipFill>
        <p:spPr bwMode="auto">
          <a:xfrm>
            <a:off x="1066800" y="2232025"/>
            <a:ext cx="7451725" cy="41116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34498"/>
                                        </p:tgtEl>
                                        <p:attrNameLst>
                                          <p:attrName>style.visibility</p:attrName>
                                        </p:attrNameLst>
                                      </p:cBhvr>
                                      <p:to>
                                        <p:strVal val="visible"/>
                                      </p:to>
                                    </p:set>
                                    <p:anim calcmode="lin" valueType="num">
                                      <p:cBhvr>
                                        <p:cTn id="7" dur="5000" fill="hold"/>
                                        <p:tgtEl>
                                          <p:spTgt spid="234498"/>
                                        </p:tgtEl>
                                        <p:attrNameLst>
                                          <p:attrName>ppt_w</p:attrName>
                                        </p:attrNameLst>
                                      </p:cBhvr>
                                      <p:tavLst>
                                        <p:tav tm="0" fmla="#ppt_w*sin(2.5*pi*$)">
                                          <p:val>
                                            <p:fltVal val="0"/>
                                          </p:val>
                                        </p:tav>
                                        <p:tav tm="100000">
                                          <p:val>
                                            <p:fltVal val="1"/>
                                          </p:val>
                                        </p:tav>
                                      </p:tavLst>
                                    </p:anim>
                                    <p:anim calcmode="lin" valueType="num">
                                      <p:cBhvr>
                                        <p:cTn id="8" dur="5000" fill="hold"/>
                                        <p:tgtEl>
                                          <p:spTgt spid="23449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6546" name="Picture 2" descr="logo1"/>
          <p:cNvPicPr>
            <a:picLocks noChangeAspect="1" noChangeArrowheads="1"/>
          </p:cNvPicPr>
          <p:nvPr/>
        </p:nvPicPr>
        <p:blipFill>
          <a:blip r:embed="rId2"/>
          <a:srcRect/>
          <a:stretch>
            <a:fillRect/>
          </a:stretch>
        </p:blipFill>
        <p:spPr bwMode="auto">
          <a:xfrm>
            <a:off x="76200" y="100013"/>
            <a:ext cx="609600" cy="585787"/>
          </a:xfrm>
          <a:prstGeom prst="rect">
            <a:avLst/>
          </a:prstGeom>
          <a:noFill/>
          <a:ln w="9525">
            <a:noFill/>
            <a:miter lim="800000"/>
            <a:headEnd/>
            <a:tailEnd/>
          </a:ln>
        </p:spPr>
      </p:pic>
      <p:sp>
        <p:nvSpPr>
          <p:cNvPr id="304131" name="Oval 3" descr="06_original_w"/>
          <p:cNvSpPr>
            <a:spLocks noChangeArrowheads="1"/>
          </p:cNvSpPr>
          <p:nvPr/>
        </p:nvSpPr>
        <p:spPr bwMode="gray">
          <a:xfrm>
            <a:off x="7419975" y="0"/>
            <a:ext cx="1724025" cy="914400"/>
          </a:xfrm>
          <a:prstGeom prst="ellipse">
            <a:avLst/>
          </a:prstGeom>
          <a:blipFill dpi="0" rotWithShape="1">
            <a:blip r:embed="rId3"/>
            <a:srcRect/>
            <a:stretch>
              <a:fillRect/>
            </a:stretch>
          </a:blipFill>
          <a:ln w="76200">
            <a:solidFill>
              <a:schemeClr val="tx1"/>
            </a:solidFill>
            <a:round/>
            <a:headEnd/>
            <a:tailEnd/>
          </a:ln>
        </p:spPr>
        <p:txBody>
          <a:bodyPr wrap="none" anchor="ctr"/>
          <a:lstStyle/>
          <a:p>
            <a:endParaRPr lang="en-US"/>
          </a:p>
        </p:txBody>
      </p:sp>
      <p:sp>
        <p:nvSpPr>
          <p:cNvPr id="304133" name="Rectangle 7"/>
          <p:cNvSpPr>
            <a:spLocks noChangeArrowheads="1"/>
          </p:cNvSpPr>
          <p:nvPr/>
        </p:nvSpPr>
        <p:spPr bwMode="auto">
          <a:xfrm>
            <a:off x="304800" y="1143000"/>
            <a:ext cx="5235575" cy="488950"/>
          </a:xfrm>
          <a:prstGeom prst="rect">
            <a:avLst/>
          </a:prstGeom>
          <a:noFill/>
          <a:ln w="9525">
            <a:noFill/>
            <a:miter lim="800000"/>
            <a:headEnd/>
            <a:tailEnd/>
          </a:ln>
        </p:spPr>
        <p:txBody>
          <a:bodyPr wrap="none" anchor="ctr">
            <a:spAutoFit/>
          </a:bodyPr>
          <a:lstStyle/>
          <a:p>
            <a:r>
              <a:rPr lang="en-US" sz="2600" b="1"/>
              <a:t>2. Do độ mòn của máy công cụ. </a:t>
            </a:r>
          </a:p>
        </p:txBody>
      </p:sp>
      <p:pic>
        <p:nvPicPr>
          <p:cNvPr id="304134" name="Picture 8"/>
          <p:cNvPicPr>
            <a:picLocks noChangeAspect="1" noChangeArrowheads="1"/>
          </p:cNvPicPr>
          <p:nvPr/>
        </p:nvPicPr>
        <p:blipFill>
          <a:blip r:embed="rId4"/>
          <a:srcRect/>
          <a:stretch>
            <a:fillRect/>
          </a:stretch>
        </p:blipFill>
        <p:spPr bwMode="auto">
          <a:xfrm>
            <a:off x="4400550" y="2133600"/>
            <a:ext cx="4743450" cy="3552825"/>
          </a:xfrm>
          <a:prstGeom prst="rect">
            <a:avLst/>
          </a:prstGeom>
          <a:noFill/>
          <a:ln w="9525">
            <a:noFill/>
            <a:miter lim="800000"/>
            <a:headEnd/>
            <a:tailEnd/>
          </a:ln>
        </p:spPr>
      </p:pic>
      <p:sp>
        <p:nvSpPr>
          <p:cNvPr id="304135" name="Rectangle 9"/>
          <p:cNvSpPr>
            <a:spLocks noChangeArrowheads="1"/>
          </p:cNvSpPr>
          <p:nvPr/>
        </p:nvSpPr>
        <p:spPr bwMode="auto">
          <a:xfrm>
            <a:off x="304800" y="1817688"/>
            <a:ext cx="4038600" cy="4735512"/>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600">
                <a:solidFill>
                  <a:srgbClr val="003300"/>
                </a:solidFill>
              </a:rPr>
              <a:t> Độ mòn của máy công cụ cũng gây ra sai số gia công, tuy nhiên ảnh hưởng của độ mòn của máy đến độ chính xác gia công không lớn vì máy có tốc độ mòn chậm (trừ một số chi tiết đặc biệt như băng máy, bàn trượt..).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36546"/>
                                        </p:tgtEl>
                                        <p:attrNameLst>
                                          <p:attrName>style.visibility</p:attrName>
                                        </p:attrNameLst>
                                      </p:cBhvr>
                                      <p:to>
                                        <p:strVal val="visible"/>
                                      </p:to>
                                    </p:set>
                                    <p:anim calcmode="lin" valueType="num">
                                      <p:cBhvr>
                                        <p:cTn id="7" dur="5000" fill="hold"/>
                                        <p:tgtEl>
                                          <p:spTgt spid="236546"/>
                                        </p:tgtEl>
                                        <p:attrNameLst>
                                          <p:attrName>ppt_w</p:attrName>
                                        </p:attrNameLst>
                                      </p:cBhvr>
                                      <p:tavLst>
                                        <p:tav tm="0" fmla="#ppt_w*sin(2.5*pi*$)">
                                          <p:val>
                                            <p:fltVal val="0"/>
                                          </p:val>
                                        </p:tav>
                                        <p:tav tm="100000">
                                          <p:val>
                                            <p:fltVal val="1"/>
                                          </p:val>
                                        </p:tav>
                                      </p:tavLst>
                                    </p:anim>
                                    <p:anim calcmode="lin" valueType="num">
                                      <p:cBhvr>
                                        <p:cTn id="8" dur="5000" fill="hold"/>
                                        <p:tgtEl>
                                          <p:spTgt spid="23654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a:xfrm>
            <a:off x="539750" y="0"/>
            <a:ext cx="8229600" cy="1384300"/>
          </a:xfrm>
        </p:spPr>
        <p:txBody>
          <a:bodyPr>
            <a:normAutofit/>
          </a:bodyPr>
          <a:lstStyle/>
          <a:p>
            <a:r>
              <a:rPr lang="en-US" sz="2800">
                <a:solidFill>
                  <a:srgbClr val="FF0000"/>
                </a:solidFill>
                <a:latin typeface="Times New Roman" pitchFamily="18" charset="0"/>
              </a:rPr>
              <a:t>b)Sai số của đồ gá</a:t>
            </a:r>
            <a:r>
              <a:rPr lang="en-US" sz="2800">
                <a:solidFill>
                  <a:srgbClr val="FF0000"/>
                </a:solidFill>
              </a:rPr>
              <a:t> </a:t>
            </a:r>
          </a:p>
        </p:txBody>
      </p:sp>
      <p:sp>
        <p:nvSpPr>
          <p:cNvPr id="303107" name="Rectangle 3"/>
          <p:cNvSpPr>
            <a:spLocks noGrp="1" noChangeArrowheads="1"/>
          </p:cNvSpPr>
          <p:nvPr>
            <p:ph idx="1"/>
          </p:nvPr>
        </p:nvSpPr>
        <p:spPr>
          <a:xfrm>
            <a:off x="366713" y="1182688"/>
            <a:ext cx="8229600" cy="5241925"/>
          </a:xfrm>
        </p:spPr>
        <p:txBody>
          <a:bodyPr/>
          <a:lstStyle/>
          <a:p>
            <a:pPr algn="just">
              <a:buClr>
                <a:srgbClr val="57B947"/>
              </a:buClr>
              <a:buFont typeface="Wingdings" pitchFamily="2" charset="2"/>
              <a:buChar char="v"/>
            </a:pPr>
            <a:r>
              <a:rPr lang="en-US">
                <a:solidFill>
                  <a:srgbClr val="0000FF"/>
                </a:solidFill>
                <a:latin typeface="Times New Roman" pitchFamily="18" charset="0"/>
              </a:rPr>
              <a:t>Đồ gá cần đảm bảo cho chi tiết gia công có vị trí tương quan chính xác so với dao cắt. Sai số hình học và vị trí tương quan của đồ gá cũng ảnh hưởng đến độ chính xác gia công. </a:t>
            </a:r>
          </a:p>
          <a:p>
            <a:pPr algn="just">
              <a:buClr>
                <a:srgbClr val="57B947"/>
              </a:buClr>
              <a:buNone/>
            </a:pPr>
            <a:endParaRPr lang="en-US">
              <a:solidFill>
                <a:srgbClr val="0000FF"/>
              </a:solidFill>
              <a:latin typeface="Times New Roman" pitchFamily="18" charset="0"/>
            </a:endParaRPr>
          </a:p>
          <a:p>
            <a:pPr algn="just">
              <a:buClr>
                <a:srgbClr val="57B947"/>
              </a:buClr>
              <a:buFont typeface="Wingdings" pitchFamily="2" charset="2"/>
              <a:buChar char="v"/>
            </a:pPr>
            <a:r>
              <a:rPr lang="en-US">
                <a:solidFill>
                  <a:srgbClr val="0000FF"/>
                </a:solidFill>
                <a:latin typeface="Times New Roman" pitchFamily="18" charset="0"/>
              </a:rPr>
              <a:t>Các chi tiết quan trọng của đồ gá như định vị, dẫn hướng, gá dao… nếu chế tạo và lắp ráp kém chính xác hoặc bị mài mòn trong quá trình gia công điều gây nên sai số gia công, sai số này mang tính chất hệ thống </a:t>
            </a:r>
          </a:p>
        </p:txBody>
      </p:sp>
      <p:sp>
        <p:nvSpPr>
          <p:cNvPr id="4" name="Date Placeholder 3"/>
          <p:cNvSpPr>
            <a:spLocks noGrp="1"/>
          </p:cNvSpPr>
          <p:nvPr>
            <p:ph type="dt" sz="half" idx="10"/>
          </p:nvPr>
        </p:nvSpPr>
        <p:spPr/>
        <p:txBody>
          <a:bodyPr/>
          <a:lstStyle/>
          <a:p>
            <a:pPr>
              <a:defRPr/>
            </a:pPr>
            <a:fld id="{E3435532-728A-426E-BFA4-561E498C221D}"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blinds(horizontal)">
                                      <p:cBhvr>
                                        <p:cTn id="7" dur="500"/>
                                        <p:tgtEl>
                                          <p:spTgt spid="303106"/>
                                        </p:tgtEl>
                                      </p:cBhvr>
                                    </p:animEffect>
                                  </p:childTnLst>
                                </p:cTn>
                              </p:par>
                            </p:childTnLst>
                          </p:cTn>
                        </p:par>
                        <p:par>
                          <p:cTn id="8" fill="hold">
                            <p:stCondLst>
                              <p:cond delay="500"/>
                            </p:stCondLst>
                            <p:childTnLst>
                              <p:par>
                                <p:cTn id="9" presetID="53" presetClass="entr" presetSubtype="0" fill="hold" grpId="0" nodeType="afterEffect">
                                  <p:stCondLst>
                                    <p:cond delay="500"/>
                                  </p:stCondLst>
                                  <p:childTnLst>
                                    <p:set>
                                      <p:cBhvr>
                                        <p:cTn id="10" dur="1" fill="hold">
                                          <p:stCondLst>
                                            <p:cond delay="0"/>
                                          </p:stCondLst>
                                        </p:cTn>
                                        <p:tgtEl>
                                          <p:spTgt spid="303107">
                                            <p:txEl>
                                              <p:pRg st="0" end="0"/>
                                            </p:txEl>
                                          </p:spTgt>
                                        </p:tgtEl>
                                        <p:attrNameLst>
                                          <p:attrName>style.visibility</p:attrName>
                                        </p:attrNameLst>
                                      </p:cBhvr>
                                      <p:to>
                                        <p:strVal val="visible"/>
                                      </p:to>
                                    </p:set>
                                    <p:anim calcmode="lin" valueType="num">
                                      <p:cBhvr>
                                        <p:cTn id="11" dur="500" fill="hold"/>
                                        <p:tgtEl>
                                          <p:spTgt spid="303107">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303107">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303107">
                                            <p:txEl>
                                              <p:pRg st="0" end="0"/>
                                            </p:txEl>
                                          </p:spTgt>
                                        </p:tgtEl>
                                      </p:cBhvr>
                                    </p:animEffect>
                                  </p:childTnLst>
                                </p:cTn>
                              </p:par>
                            </p:childTnLst>
                          </p:cTn>
                        </p:par>
                        <p:par>
                          <p:cTn id="14" fill="hold">
                            <p:stCondLst>
                              <p:cond delay="1500"/>
                            </p:stCondLst>
                            <p:childTnLst>
                              <p:par>
                                <p:cTn id="15" presetID="53" presetClass="entr" presetSubtype="0" fill="hold" grpId="0" nodeType="afterEffect">
                                  <p:stCondLst>
                                    <p:cond delay="2000"/>
                                  </p:stCondLst>
                                  <p:childTnLst>
                                    <p:set>
                                      <p:cBhvr>
                                        <p:cTn id="16" dur="1" fill="hold">
                                          <p:stCondLst>
                                            <p:cond delay="0"/>
                                          </p:stCondLst>
                                        </p:cTn>
                                        <p:tgtEl>
                                          <p:spTgt spid="303107">
                                            <p:txEl>
                                              <p:pRg st="2" end="2"/>
                                            </p:txEl>
                                          </p:spTgt>
                                        </p:tgtEl>
                                        <p:attrNameLst>
                                          <p:attrName>style.visibility</p:attrName>
                                        </p:attrNameLst>
                                      </p:cBhvr>
                                      <p:to>
                                        <p:strVal val="visible"/>
                                      </p:to>
                                    </p:set>
                                    <p:anim calcmode="lin" valueType="num">
                                      <p:cBhvr>
                                        <p:cTn id="17" dur="500" fill="hold"/>
                                        <p:tgtEl>
                                          <p:spTgt spid="303107">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03107">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031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7"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Date Placeholder 3"/>
          <p:cNvSpPr>
            <a:spLocks noGrp="1"/>
          </p:cNvSpPr>
          <p:nvPr>
            <p:ph type="dt" sz="half" idx="10"/>
          </p:nvPr>
        </p:nvSpPr>
        <p:spPr/>
        <p:txBody>
          <a:bodyPr/>
          <a:lstStyle/>
          <a:p>
            <a:pPr>
              <a:defRPr/>
            </a:pPr>
            <a:fld id="{B919ECA9-75DC-4568-96BC-5B3542CA1E4F}" type="datetime1">
              <a:rPr lang="vi-VN"/>
              <a:pPr>
                <a:defRPr/>
              </a:pPr>
              <a:t>15/10/2018</a:t>
            </a:fld>
            <a:endParaRPr lang="en-US"/>
          </a:p>
        </p:txBody>
      </p:sp>
      <p:sp>
        <p:nvSpPr>
          <p:cNvPr id="41987" name="Rectangle 5"/>
          <p:cNvSpPr>
            <a:spLocks noChangeArrowheads="1"/>
          </p:cNvSpPr>
          <p:nvPr/>
        </p:nvSpPr>
        <p:spPr bwMode="auto">
          <a:xfrm>
            <a:off x="0" y="0"/>
            <a:ext cx="9144000" cy="0"/>
          </a:xfrm>
          <a:prstGeom prst="rect">
            <a:avLst/>
          </a:prstGeom>
          <a:noFill/>
          <a:ln w="9525" algn="ctr">
            <a:noFill/>
            <a:miter lim="800000"/>
            <a:headEnd/>
            <a:tailEnd/>
          </a:ln>
        </p:spPr>
        <p:txBody>
          <a:bodyPr wrap="none" anchor="ctr">
            <a:spAutoFit/>
          </a:bodyPr>
          <a:lstStyle/>
          <a:p>
            <a:endParaRPr lang="en-US"/>
          </a:p>
        </p:txBody>
      </p:sp>
      <p:sp>
        <p:nvSpPr>
          <p:cNvPr id="304136" name="Rectangle 8"/>
          <p:cNvSpPr>
            <a:spLocks noChangeArrowheads="1"/>
          </p:cNvSpPr>
          <p:nvPr/>
        </p:nvSpPr>
        <p:spPr bwMode="auto">
          <a:xfrm>
            <a:off x="1576388" y="5445125"/>
            <a:ext cx="5934075" cy="1189038"/>
          </a:xfrm>
          <a:prstGeom prst="rect">
            <a:avLst/>
          </a:prstGeom>
          <a:noFill/>
          <a:ln w="9525" algn="ctr">
            <a:noFill/>
            <a:miter lim="800000"/>
            <a:headEnd/>
            <a:tailEnd/>
          </a:ln>
          <a:effectLst/>
        </p:spPr>
        <p:txBody>
          <a:bodyPr anchor="ctr">
            <a:spAutoFit/>
          </a:bodyPr>
          <a:lstStyle/>
          <a:p>
            <a:pPr algn="ctr">
              <a:defRPr/>
            </a:pPr>
            <a:r>
              <a:rPr lang="en-US" sz="3200" b="0"/>
              <a:t>Dịch chuyển của mũi dao khi sóng trượt máy tiện mòn không đều</a:t>
            </a:r>
            <a:r>
              <a:rPr lang="en-US" sz="4000">
                <a:effectLst>
                  <a:outerShdw blurRad="38100" dist="38100" dir="2700000" algn="tl">
                    <a:srgbClr val="000000"/>
                  </a:outerShdw>
                </a:effectLst>
              </a:rPr>
              <a:t> </a:t>
            </a:r>
          </a:p>
        </p:txBody>
      </p:sp>
      <p:grpSp>
        <p:nvGrpSpPr>
          <p:cNvPr id="2" name="Group 10"/>
          <p:cNvGrpSpPr>
            <a:grpSpLocks noChangeAspect="1"/>
          </p:cNvGrpSpPr>
          <p:nvPr/>
        </p:nvGrpSpPr>
        <p:grpSpPr bwMode="auto">
          <a:xfrm>
            <a:off x="1289050" y="-430213"/>
            <a:ext cx="6165850" cy="6651626"/>
            <a:chOff x="812" y="164"/>
            <a:chExt cx="3884" cy="3345"/>
          </a:xfrm>
        </p:grpSpPr>
        <p:sp>
          <p:nvSpPr>
            <p:cNvPr id="41990" name="AutoShape 9"/>
            <p:cNvSpPr>
              <a:spLocks noChangeAspect="1" noChangeArrowheads="1" noTextEdit="1"/>
            </p:cNvSpPr>
            <p:nvPr/>
          </p:nvSpPr>
          <p:spPr bwMode="auto">
            <a:xfrm>
              <a:off x="812" y="164"/>
              <a:ext cx="3884" cy="3339"/>
            </a:xfrm>
            <a:prstGeom prst="rect">
              <a:avLst/>
            </a:prstGeom>
            <a:noFill/>
            <a:ln w="9525">
              <a:noFill/>
              <a:miter lim="800000"/>
              <a:headEnd/>
              <a:tailEnd/>
            </a:ln>
          </p:spPr>
          <p:txBody>
            <a:bodyPr/>
            <a:lstStyle/>
            <a:p>
              <a:endParaRPr lang="en-US"/>
            </a:p>
          </p:txBody>
        </p:sp>
        <p:sp>
          <p:nvSpPr>
            <p:cNvPr id="41991" name="Freeform 11"/>
            <p:cNvSpPr>
              <a:spLocks/>
            </p:cNvSpPr>
            <p:nvPr/>
          </p:nvSpPr>
          <p:spPr bwMode="auto">
            <a:xfrm>
              <a:off x="2428" y="547"/>
              <a:ext cx="1518" cy="1181"/>
            </a:xfrm>
            <a:custGeom>
              <a:avLst/>
              <a:gdLst>
                <a:gd name="T0" fmla="*/ 1518 w 1518"/>
                <a:gd name="T1" fmla="*/ 591 h 1181"/>
                <a:gd name="T2" fmla="*/ 1491 w 1518"/>
                <a:gd name="T3" fmla="*/ 438 h 1181"/>
                <a:gd name="T4" fmla="*/ 1415 w 1518"/>
                <a:gd name="T5" fmla="*/ 293 h 1181"/>
                <a:gd name="T6" fmla="*/ 1296 w 1518"/>
                <a:gd name="T7" fmla="*/ 173 h 1181"/>
                <a:gd name="T8" fmla="*/ 1135 w 1518"/>
                <a:gd name="T9" fmla="*/ 79 h 1181"/>
                <a:gd name="T10" fmla="*/ 957 w 1518"/>
                <a:gd name="T11" fmla="*/ 22 h 1181"/>
                <a:gd name="T12" fmla="*/ 762 w 1518"/>
                <a:gd name="T13" fmla="*/ 0 h 1181"/>
                <a:gd name="T14" fmla="*/ 567 w 1518"/>
                <a:gd name="T15" fmla="*/ 20 h 1181"/>
                <a:gd name="T16" fmla="*/ 381 w 1518"/>
                <a:gd name="T17" fmla="*/ 79 h 1181"/>
                <a:gd name="T18" fmla="*/ 225 w 1518"/>
                <a:gd name="T19" fmla="*/ 173 h 1181"/>
                <a:gd name="T20" fmla="*/ 104 w 1518"/>
                <a:gd name="T21" fmla="*/ 293 h 1181"/>
                <a:gd name="T22" fmla="*/ 28 w 1518"/>
                <a:gd name="T23" fmla="*/ 438 h 1181"/>
                <a:gd name="T24" fmla="*/ 0 w 1518"/>
                <a:gd name="T25" fmla="*/ 588 h 1181"/>
                <a:gd name="T26" fmla="*/ 28 w 1518"/>
                <a:gd name="T27" fmla="*/ 744 h 1181"/>
                <a:gd name="T28" fmla="*/ 101 w 1518"/>
                <a:gd name="T29" fmla="*/ 886 h 1181"/>
                <a:gd name="T30" fmla="*/ 223 w 1518"/>
                <a:gd name="T31" fmla="*/ 1011 h 1181"/>
                <a:gd name="T32" fmla="*/ 379 w 1518"/>
                <a:gd name="T33" fmla="*/ 1101 h 1181"/>
                <a:gd name="T34" fmla="*/ 381 w 1518"/>
                <a:gd name="T35" fmla="*/ 1103 h 1181"/>
                <a:gd name="T36" fmla="*/ 567 w 1518"/>
                <a:gd name="T37" fmla="*/ 1162 h 1181"/>
                <a:gd name="T38" fmla="*/ 762 w 1518"/>
                <a:gd name="T39" fmla="*/ 1181 h 1181"/>
                <a:gd name="T40" fmla="*/ 957 w 1518"/>
                <a:gd name="T41" fmla="*/ 1162 h 1181"/>
                <a:gd name="T42" fmla="*/ 1135 w 1518"/>
                <a:gd name="T43" fmla="*/ 1101 h 1181"/>
                <a:gd name="T44" fmla="*/ 1296 w 1518"/>
                <a:gd name="T45" fmla="*/ 1011 h 1181"/>
                <a:gd name="T46" fmla="*/ 1417 w 1518"/>
                <a:gd name="T47" fmla="*/ 886 h 1181"/>
                <a:gd name="T48" fmla="*/ 1493 w 1518"/>
                <a:gd name="T49" fmla="*/ 744 h 1181"/>
                <a:gd name="T50" fmla="*/ 1491 w 1518"/>
                <a:gd name="T51" fmla="*/ 591 h 1181"/>
                <a:gd name="T52" fmla="*/ 1479 w 1518"/>
                <a:gd name="T53" fmla="*/ 740 h 1181"/>
                <a:gd name="T54" fmla="*/ 1392 w 1518"/>
                <a:gd name="T55" fmla="*/ 877 h 1181"/>
                <a:gd name="T56" fmla="*/ 1394 w 1518"/>
                <a:gd name="T57" fmla="*/ 873 h 1181"/>
                <a:gd name="T58" fmla="*/ 1287 w 1518"/>
                <a:gd name="T59" fmla="*/ 1000 h 1181"/>
                <a:gd name="T60" fmla="*/ 1124 w 1518"/>
                <a:gd name="T61" fmla="*/ 1081 h 1181"/>
                <a:gd name="T62" fmla="*/ 1126 w 1518"/>
                <a:gd name="T63" fmla="*/ 1081 h 1181"/>
                <a:gd name="T64" fmla="*/ 952 w 1518"/>
                <a:gd name="T65" fmla="*/ 1149 h 1181"/>
                <a:gd name="T66" fmla="*/ 757 w 1518"/>
                <a:gd name="T67" fmla="*/ 1157 h 1181"/>
                <a:gd name="T68" fmla="*/ 762 w 1518"/>
                <a:gd name="T69" fmla="*/ 1157 h 1181"/>
                <a:gd name="T70" fmla="*/ 567 w 1518"/>
                <a:gd name="T71" fmla="*/ 1149 h 1181"/>
                <a:gd name="T72" fmla="*/ 392 w 1518"/>
                <a:gd name="T73" fmla="*/ 1081 h 1181"/>
                <a:gd name="T74" fmla="*/ 395 w 1518"/>
                <a:gd name="T75" fmla="*/ 1081 h 1181"/>
                <a:gd name="T76" fmla="*/ 232 w 1518"/>
                <a:gd name="T77" fmla="*/ 1000 h 1181"/>
                <a:gd name="T78" fmla="*/ 124 w 1518"/>
                <a:gd name="T79" fmla="*/ 873 h 1181"/>
                <a:gd name="T80" fmla="*/ 127 w 1518"/>
                <a:gd name="T81" fmla="*/ 877 h 1181"/>
                <a:gd name="T82" fmla="*/ 39 w 1518"/>
                <a:gd name="T83" fmla="*/ 740 h 1181"/>
                <a:gd name="T84" fmla="*/ 28 w 1518"/>
                <a:gd name="T85" fmla="*/ 588 h 1181"/>
                <a:gd name="T86" fmla="*/ 28 w 1518"/>
                <a:gd name="T87" fmla="*/ 593 h 1181"/>
                <a:gd name="T88" fmla="*/ 39 w 1518"/>
                <a:gd name="T89" fmla="*/ 442 h 1181"/>
                <a:gd name="T90" fmla="*/ 127 w 1518"/>
                <a:gd name="T91" fmla="*/ 308 h 1181"/>
                <a:gd name="T92" fmla="*/ 124 w 1518"/>
                <a:gd name="T93" fmla="*/ 311 h 1181"/>
                <a:gd name="T94" fmla="*/ 232 w 1518"/>
                <a:gd name="T95" fmla="*/ 182 h 1181"/>
                <a:gd name="T96" fmla="*/ 395 w 1518"/>
                <a:gd name="T97" fmla="*/ 100 h 1181"/>
                <a:gd name="T98" fmla="*/ 392 w 1518"/>
                <a:gd name="T99" fmla="*/ 101 h 1181"/>
                <a:gd name="T100" fmla="*/ 567 w 1518"/>
                <a:gd name="T101" fmla="*/ 31 h 1181"/>
                <a:gd name="T102" fmla="*/ 762 w 1518"/>
                <a:gd name="T103" fmla="*/ 24 h 1181"/>
                <a:gd name="T104" fmla="*/ 757 w 1518"/>
                <a:gd name="T105" fmla="*/ 24 h 1181"/>
                <a:gd name="T106" fmla="*/ 952 w 1518"/>
                <a:gd name="T107" fmla="*/ 31 h 1181"/>
                <a:gd name="T108" fmla="*/ 1126 w 1518"/>
                <a:gd name="T109" fmla="*/ 101 h 1181"/>
                <a:gd name="T110" fmla="*/ 1124 w 1518"/>
                <a:gd name="T111" fmla="*/ 100 h 1181"/>
                <a:gd name="T112" fmla="*/ 1287 w 1518"/>
                <a:gd name="T113" fmla="*/ 182 h 1181"/>
                <a:gd name="T114" fmla="*/ 1394 w 1518"/>
                <a:gd name="T115" fmla="*/ 311 h 1181"/>
                <a:gd name="T116" fmla="*/ 1392 w 1518"/>
                <a:gd name="T117" fmla="*/ 308 h 1181"/>
                <a:gd name="T118" fmla="*/ 1479 w 1518"/>
                <a:gd name="T119" fmla="*/ 442 h 1181"/>
                <a:gd name="T120" fmla="*/ 1491 w 1518"/>
                <a:gd name="T121" fmla="*/ 593 h 118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518"/>
                <a:gd name="T184" fmla="*/ 0 h 1181"/>
                <a:gd name="T185" fmla="*/ 1518 w 1518"/>
                <a:gd name="T186" fmla="*/ 1181 h 118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518" h="1181">
                  <a:moveTo>
                    <a:pt x="1491" y="593"/>
                  </a:moveTo>
                  <a:lnTo>
                    <a:pt x="1518" y="591"/>
                  </a:lnTo>
                  <a:lnTo>
                    <a:pt x="1493" y="442"/>
                  </a:lnTo>
                  <a:lnTo>
                    <a:pt x="1491" y="438"/>
                  </a:lnTo>
                  <a:lnTo>
                    <a:pt x="1417" y="298"/>
                  </a:lnTo>
                  <a:lnTo>
                    <a:pt x="1415" y="293"/>
                  </a:lnTo>
                  <a:lnTo>
                    <a:pt x="1296" y="175"/>
                  </a:lnTo>
                  <a:lnTo>
                    <a:pt x="1296" y="173"/>
                  </a:lnTo>
                  <a:lnTo>
                    <a:pt x="1140" y="79"/>
                  </a:lnTo>
                  <a:lnTo>
                    <a:pt x="1135" y="79"/>
                  </a:lnTo>
                  <a:lnTo>
                    <a:pt x="1138" y="79"/>
                  </a:lnTo>
                  <a:lnTo>
                    <a:pt x="957" y="22"/>
                  </a:lnTo>
                  <a:lnTo>
                    <a:pt x="952" y="20"/>
                  </a:lnTo>
                  <a:lnTo>
                    <a:pt x="762" y="0"/>
                  </a:lnTo>
                  <a:lnTo>
                    <a:pt x="757" y="0"/>
                  </a:lnTo>
                  <a:lnTo>
                    <a:pt x="567" y="20"/>
                  </a:lnTo>
                  <a:lnTo>
                    <a:pt x="560" y="22"/>
                  </a:lnTo>
                  <a:lnTo>
                    <a:pt x="381" y="79"/>
                  </a:lnTo>
                  <a:lnTo>
                    <a:pt x="379" y="79"/>
                  </a:lnTo>
                  <a:lnTo>
                    <a:pt x="225" y="173"/>
                  </a:lnTo>
                  <a:lnTo>
                    <a:pt x="223" y="175"/>
                  </a:lnTo>
                  <a:lnTo>
                    <a:pt x="104" y="293"/>
                  </a:lnTo>
                  <a:lnTo>
                    <a:pt x="101" y="298"/>
                  </a:lnTo>
                  <a:lnTo>
                    <a:pt x="28" y="438"/>
                  </a:lnTo>
                  <a:lnTo>
                    <a:pt x="28" y="440"/>
                  </a:lnTo>
                  <a:lnTo>
                    <a:pt x="0" y="588"/>
                  </a:lnTo>
                  <a:lnTo>
                    <a:pt x="0" y="593"/>
                  </a:lnTo>
                  <a:lnTo>
                    <a:pt x="28" y="744"/>
                  </a:lnTo>
                  <a:lnTo>
                    <a:pt x="28" y="748"/>
                  </a:lnTo>
                  <a:lnTo>
                    <a:pt x="101" y="886"/>
                  </a:lnTo>
                  <a:lnTo>
                    <a:pt x="104" y="890"/>
                  </a:lnTo>
                  <a:lnTo>
                    <a:pt x="223" y="1011"/>
                  </a:lnTo>
                  <a:lnTo>
                    <a:pt x="225" y="1011"/>
                  </a:lnTo>
                  <a:lnTo>
                    <a:pt x="379" y="1101"/>
                  </a:lnTo>
                  <a:lnTo>
                    <a:pt x="381" y="1101"/>
                  </a:lnTo>
                  <a:lnTo>
                    <a:pt x="381" y="1103"/>
                  </a:lnTo>
                  <a:lnTo>
                    <a:pt x="560" y="1162"/>
                  </a:lnTo>
                  <a:lnTo>
                    <a:pt x="567" y="1162"/>
                  </a:lnTo>
                  <a:lnTo>
                    <a:pt x="757" y="1181"/>
                  </a:lnTo>
                  <a:lnTo>
                    <a:pt x="762" y="1181"/>
                  </a:lnTo>
                  <a:lnTo>
                    <a:pt x="952" y="1162"/>
                  </a:lnTo>
                  <a:lnTo>
                    <a:pt x="957" y="1162"/>
                  </a:lnTo>
                  <a:lnTo>
                    <a:pt x="1138" y="1103"/>
                  </a:lnTo>
                  <a:lnTo>
                    <a:pt x="1135" y="1101"/>
                  </a:lnTo>
                  <a:lnTo>
                    <a:pt x="1140" y="1101"/>
                  </a:lnTo>
                  <a:lnTo>
                    <a:pt x="1296" y="1011"/>
                  </a:lnTo>
                  <a:lnTo>
                    <a:pt x="1415" y="890"/>
                  </a:lnTo>
                  <a:lnTo>
                    <a:pt x="1417" y="886"/>
                  </a:lnTo>
                  <a:lnTo>
                    <a:pt x="1491" y="748"/>
                  </a:lnTo>
                  <a:lnTo>
                    <a:pt x="1493" y="744"/>
                  </a:lnTo>
                  <a:lnTo>
                    <a:pt x="1518" y="593"/>
                  </a:lnTo>
                  <a:lnTo>
                    <a:pt x="1491" y="591"/>
                  </a:lnTo>
                  <a:lnTo>
                    <a:pt x="1466" y="740"/>
                  </a:lnTo>
                  <a:lnTo>
                    <a:pt x="1479" y="740"/>
                  </a:lnTo>
                  <a:lnTo>
                    <a:pt x="1466" y="737"/>
                  </a:lnTo>
                  <a:lnTo>
                    <a:pt x="1392" y="877"/>
                  </a:lnTo>
                  <a:lnTo>
                    <a:pt x="1404" y="880"/>
                  </a:lnTo>
                  <a:lnTo>
                    <a:pt x="1394" y="873"/>
                  </a:lnTo>
                  <a:lnTo>
                    <a:pt x="1278" y="993"/>
                  </a:lnTo>
                  <a:lnTo>
                    <a:pt x="1287" y="1000"/>
                  </a:lnTo>
                  <a:lnTo>
                    <a:pt x="1278" y="991"/>
                  </a:lnTo>
                  <a:lnTo>
                    <a:pt x="1124" y="1081"/>
                  </a:lnTo>
                  <a:lnTo>
                    <a:pt x="1131" y="1092"/>
                  </a:lnTo>
                  <a:lnTo>
                    <a:pt x="1126" y="1081"/>
                  </a:lnTo>
                  <a:lnTo>
                    <a:pt x="945" y="1140"/>
                  </a:lnTo>
                  <a:lnTo>
                    <a:pt x="952" y="1149"/>
                  </a:lnTo>
                  <a:lnTo>
                    <a:pt x="952" y="1138"/>
                  </a:lnTo>
                  <a:lnTo>
                    <a:pt x="757" y="1157"/>
                  </a:lnTo>
                  <a:lnTo>
                    <a:pt x="757" y="1170"/>
                  </a:lnTo>
                  <a:lnTo>
                    <a:pt x="762" y="1157"/>
                  </a:lnTo>
                  <a:lnTo>
                    <a:pt x="567" y="1138"/>
                  </a:lnTo>
                  <a:lnTo>
                    <a:pt x="567" y="1149"/>
                  </a:lnTo>
                  <a:lnTo>
                    <a:pt x="574" y="1140"/>
                  </a:lnTo>
                  <a:lnTo>
                    <a:pt x="392" y="1081"/>
                  </a:lnTo>
                  <a:lnTo>
                    <a:pt x="386" y="1092"/>
                  </a:lnTo>
                  <a:lnTo>
                    <a:pt x="395" y="1081"/>
                  </a:lnTo>
                  <a:lnTo>
                    <a:pt x="241" y="991"/>
                  </a:lnTo>
                  <a:lnTo>
                    <a:pt x="232" y="1000"/>
                  </a:lnTo>
                  <a:lnTo>
                    <a:pt x="241" y="993"/>
                  </a:lnTo>
                  <a:lnTo>
                    <a:pt x="124" y="873"/>
                  </a:lnTo>
                  <a:lnTo>
                    <a:pt x="115" y="880"/>
                  </a:lnTo>
                  <a:lnTo>
                    <a:pt x="127" y="877"/>
                  </a:lnTo>
                  <a:lnTo>
                    <a:pt x="51" y="737"/>
                  </a:lnTo>
                  <a:lnTo>
                    <a:pt x="39" y="740"/>
                  </a:lnTo>
                  <a:lnTo>
                    <a:pt x="55" y="740"/>
                  </a:lnTo>
                  <a:lnTo>
                    <a:pt x="28" y="588"/>
                  </a:lnTo>
                  <a:lnTo>
                    <a:pt x="12" y="591"/>
                  </a:lnTo>
                  <a:lnTo>
                    <a:pt x="28" y="593"/>
                  </a:lnTo>
                  <a:lnTo>
                    <a:pt x="55" y="444"/>
                  </a:lnTo>
                  <a:lnTo>
                    <a:pt x="39" y="442"/>
                  </a:lnTo>
                  <a:lnTo>
                    <a:pt x="51" y="448"/>
                  </a:lnTo>
                  <a:lnTo>
                    <a:pt x="127" y="308"/>
                  </a:lnTo>
                  <a:lnTo>
                    <a:pt x="115" y="302"/>
                  </a:lnTo>
                  <a:lnTo>
                    <a:pt x="124" y="311"/>
                  </a:lnTo>
                  <a:lnTo>
                    <a:pt x="241" y="192"/>
                  </a:lnTo>
                  <a:lnTo>
                    <a:pt x="232" y="182"/>
                  </a:lnTo>
                  <a:lnTo>
                    <a:pt x="241" y="192"/>
                  </a:lnTo>
                  <a:lnTo>
                    <a:pt x="395" y="100"/>
                  </a:lnTo>
                  <a:lnTo>
                    <a:pt x="386" y="90"/>
                  </a:lnTo>
                  <a:lnTo>
                    <a:pt x="392" y="101"/>
                  </a:lnTo>
                  <a:lnTo>
                    <a:pt x="574" y="44"/>
                  </a:lnTo>
                  <a:lnTo>
                    <a:pt x="567" y="31"/>
                  </a:lnTo>
                  <a:lnTo>
                    <a:pt x="567" y="44"/>
                  </a:lnTo>
                  <a:lnTo>
                    <a:pt x="762" y="24"/>
                  </a:lnTo>
                  <a:lnTo>
                    <a:pt x="757" y="13"/>
                  </a:lnTo>
                  <a:lnTo>
                    <a:pt x="757" y="24"/>
                  </a:lnTo>
                  <a:lnTo>
                    <a:pt x="952" y="44"/>
                  </a:lnTo>
                  <a:lnTo>
                    <a:pt x="952" y="31"/>
                  </a:lnTo>
                  <a:lnTo>
                    <a:pt x="945" y="44"/>
                  </a:lnTo>
                  <a:lnTo>
                    <a:pt x="1126" y="101"/>
                  </a:lnTo>
                  <a:lnTo>
                    <a:pt x="1131" y="90"/>
                  </a:lnTo>
                  <a:lnTo>
                    <a:pt x="1124" y="100"/>
                  </a:lnTo>
                  <a:lnTo>
                    <a:pt x="1278" y="192"/>
                  </a:lnTo>
                  <a:lnTo>
                    <a:pt x="1287" y="182"/>
                  </a:lnTo>
                  <a:lnTo>
                    <a:pt x="1278" y="192"/>
                  </a:lnTo>
                  <a:lnTo>
                    <a:pt x="1394" y="311"/>
                  </a:lnTo>
                  <a:lnTo>
                    <a:pt x="1404" y="302"/>
                  </a:lnTo>
                  <a:lnTo>
                    <a:pt x="1392" y="308"/>
                  </a:lnTo>
                  <a:lnTo>
                    <a:pt x="1466" y="448"/>
                  </a:lnTo>
                  <a:lnTo>
                    <a:pt x="1479" y="442"/>
                  </a:lnTo>
                  <a:lnTo>
                    <a:pt x="1466" y="444"/>
                  </a:lnTo>
                  <a:lnTo>
                    <a:pt x="1491" y="593"/>
                  </a:lnTo>
                  <a:close/>
                </a:path>
              </a:pathLst>
            </a:custGeom>
            <a:solidFill>
              <a:srgbClr val="000000"/>
            </a:solidFill>
            <a:ln w="9525">
              <a:noFill/>
              <a:round/>
              <a:headEnd/>
              <a:tailEnd/>
            </a:ln>
          </p:spPr>
          <p:txBody>
            <a:bodyPr/>
            <a:lstStyle/>
            <a:p>
              <a:endParaRPr lang="en-US"/>
            </a:p>
          </p:txBody>
        </p:sp>
        <p:sp>
          <p:nvSpPr>
            <p:cNvPr id="41992" name="Freeform 12"/>
            <p:cNvSpPr>
              <a:spLocks/>
            </p:cNvSpPr>
            <p:nvPr/>
          </p:nvSpPr>
          <p:spPr bwMode="auto">
            <a:xfrm>
              <a:off x="2240" y="1131"/>
              <a:ext cx="214" cy="307"/>
            </a:xfrm>
            <a:custGeom>
              <a:avLst/>
              <a:gdLst>
                <a:gd name="T0" fmla="*/ 214 w 214"/>
                <a:gd name="T1" fmla="*/ 15 h 307"/>
                <a:gd name="T2" fmla="*/ 191 w 214"/>
                <a:gd name="T3" fmla="*/ 0 h 307"/>
                <a:gd name="T4" fmla="*/ 5 w 214"/>
                <a:gd name="T5" fmla="*/ 289 h 307"/>
                <a:gd name="T6" fmla="*/ 0 w 214"/>
                <a:gd name="T7" fmla="*/ 296 h 307"/>
                <a:gd name="T8" fmla="*/ 5 w 214"/>
                <a:gd name="T9" fmla="*/ 304 h 307"/>
                <a:gd name="T10" fmla="*/ 10 w 214"/>
                <a:gd name="T11" fmla="*/ 306 h 307"/>
                <a:gd name="T12" fmla="*/ 16 w 214"/>
                <a:gd name="T13" fmla="*/ 307 h 307"/>
                <a:gd name="T14" fmla="*/ 19 w 214"/>
                <a:gd name="T15" fmla="*/ 307 h 307"/>
                <a:gd name="T16" fmla="*/ 19 w 214"/>
                <a:gd name="T17" fmla="*/ 284 h 307"/>
                <a:gd name="T18" fmla="*/ 16 w 214"/>
                <a:gd name="T19" fmla="*/ 284 h 307"/>
                <a:gd name="T20" fmla="*/ 30 w 214"/>
                <a:gd name="T21" fmla="*/ 296 h 307"/>
                <a:gd name="T22" fmla="*/ 26 w 214"/>
                <a:gd name="T23" fmla="*/ 289 h 307"/>
                <a:gd name="T24" fmla="*/ 21 w 214"/>
                <a:gd name="T25" fmla="*/ 285 h 307"/>
                <a:gd name="T26" fmla="*/ 16 w 214"/>
                <a:gd name="T27" fmla="*/ 296 h 307"/>
                <a:gd name="T28" fmla="*/ 28 w 214"/>
                <a:gd name="T29" fmla="*/ 304 h 307"/>
                <a:gd name="T30" fmla="*/ 214 w 214"/>
                <a:gd name="T31" fmla="*/ 15 h 30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14"/>
                <a:gd name="T49" fmla="*/ 0 h 307"/>
                <a:gd name="T50" fmla="*/ 214 w 214"/>
                <a:gd name="T51" fmla="*/ 307 h 30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14" h="307">
                  <a:moveTo>
                    <a:pt x="214" y="15"/>
                  </a:moveTo>
                  <a:lnTo>
                    <a:pt x="191" y="0"/>
                  </a:lnTo>
                  <a:lnTo>
                    <a:pt x="5" y="289"/>
                  </a:lnTo>
                  <a:lnTo>
                    <a:pt x="0" y="296"/>
                  </a:lnTo>
                  <a:lnTo>
                    <a:pt x="5" y="304"/>
                  </a:lnTo>
                  <a:lnTo>
                    <a:pt x="10" y="306"/>
                  </a:lnTo>
                  <a:lnTo>
                    <a:pt x="16" y="307"/>
                  </a:lnTo>
                  <a:lnTo>
                    <a:pt x="19" y="307"/>
                  </a:lnTo>
                  <a:lnTo>
                    <a:pt x="19" y="284"/>
                  </a:lnTo>
                  <a:lnTo>
                    <a:pt x="16" y="284"/>
                  </a:lnTo>
                  <a:lnTo>
                    <a:pt x="30" y="296"/>
                  </a:lnTo>
                  <a:lnTo>
                    <a:pt x="26" y="289"/>
                  </a:lnTo>
                  <a:lnTo>
                    <a:pt x="21" y="285"/>
                  </a:lnTo>
                  <a:lnTo>
                    <a:pt x="16" y="296"/>
                  </a:lnTo>
                  <a:lnTo>
                    <a:pt x="28" y="304"/>
                  </a:lnTo>
                  <a:lnTo>
                    <a:pt x="214" y="15"/>
                  </a:lnTo>
                  <a:close/>
                </a:path>
              </a:pathLst>
            </a:custGeom>
            <a:solidFill>
              <a:srgbClr val="000000"/>
            </a:solidFill>
            <a:ln w="9525">
              <a:noFill/>
              <a:round/>
              <a:headEnd/>
              <a:tailEnd/>
            </a:ln>
          </p:spPr>
          <p:txBody>
            <a:bodyPr/>
            <a:lstStyle/>
            <a:p>
              <a:endParaRPr lang="en-US"/>
            </a:p>
          </p:txBody>
        </p:sp>
        <p:sp>
          <p:nvSpPr>
            <p:cNvPr id="41993" name="Freeform 13"/>
            <p:cNvSpPr>
              <a:spLocks/>
            </p:cNvSpPr>
            <p:nvPr/>
          </p:nvSpPr>
          <p:spPr bwMode="auto">
            <a:xfrm>
              <a:off x="1495" y="1416"/>
              <a:ext cx="761" cy="24"/>
            </a:xfrm>
            <a:custGeom>
              <a:avLst/>
              <a:gdLst>
                <a:gd name="T0" fmla="*/ 761 w 761"/>
                <a:gd name="T1" fmla="*/ 24 h 24"/>
                <a:gd name="T2" fmla="*/ 761 w 761"/>
                <a:gd name="T3" fmla="*/ 0 h 24"/>
                <a:gd name="T4" fmla="*/ 16 w 761"/>
                <a:gd name="T5" fmla="*/ 0 h 24"/>
                <a:gd name="T6" fmla="*/ 9 w 761"/>
                <a:gd name="T7" fmla="*/ 4 h 24"/>
                <a:gd name="T8" fmla="*/ 5 w 761"/>
                <a:gd name="T9" fmla="*/ 4 h 24"/>
                <a:gd name="T10" fmla="*/ 0 w 761"/>
                <a:gd name="T11" fmla="*/ 13 h 24"/>
                <a:gd name="T12" fmla="*/ 5 w 761"/>
                <a:gd name="T13" fmla="*/ 21 h 24"/>
                <a:gd name="T14" fmla="*/ 9 w 761"/>
                <a:gd name="T15" fmla="*/ 22 h 24"/>
                <a:gd name="T16" fmla="*/ 16 w 761"/>
                <a:gd name="T17" fmla="*/ 24 h 24"/>
                <a:gd name="T18" fmla="*/ 19 w 761"/>
                <a:gd name="T19" fmla="*/ 24 h 24"/>
                <a:gd name="T20" fmla="*/ 19 w 761"/>
                <a:gd name="T21" fmla="*/ 0 h 24"/>
                <a:gd name="T22" fmla="*/ 16 w 761"/>
                <a:gd name="T23" fmla="*/ 0 h 24"/>
                <a:gd name="T24" fmla="*/ 16 w 761"/>
                <a:gd name="T25" fmla="*/ 24 h 24"/>
                <a:gd name="T26" fmla="*/ 21 w 761"/>
                <a:gd name="T27" fmla="*/ 22 h 24"/>
                <a:gd name="T28" fmla="*/ 25 w 761"/>
                <a:gd name="T29" fmla="*/ 21 h 24"/>
                <a:gd name="T30" fmla="*/ 30 w 761"/>
                <a:gd name="T31" fmla="*/ 13 h 24"/>
                <a:gd name="T32" fmla="*/ 25 w 761"/>
                <a:gd name="T33" fmla="*/ 4 h 24"/>
                <a:gd name="T34" fmla="*/ 21 w 761"/>
                <a:gd name="T35" fmla="*/ 4 h 24"/>
                <a:gd name="T36" fmla="*/ 16 w 761"/>
                <a:gd name="T37" fmla="*/ 13 h 24"/>
                <a:gd name="T38" fmla="*/ 16 w 761"/>
                <a:gd name="T39" fmla="*/ 24 h 24"/>
                <a:gd name="T40" fmla="*/ 761 w 761"/>
                <a:gd name="T41" fmla="*/ 24 h 2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61"/>
                <a:gd name="T64" fmla="*/ 0 h 24"/>
                <a:gd name="T65" fmla="*/ 761 w 761"/>
                <a:gd name="T66" fmla="*/ 24 h 2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61" h="24">
                  <a:moveTo>
                    <a:pt x="761" y="24"/>
                  </a:moveTo>
                  <a:lnTo>
                    <a:pt x="761" y="0"/>
                  </a:lnTo>
                  <a:lnTo>
                    <a:pt x="16" y="0"/>
                  </a:lnTo>
                  <a:lnTo>
                    <a:pt x="9" y="4"/>
                  </a:lnTo>
                  <a:lnTo>
                    <a:pt x="5" y="4"/>
                  </a:lnTo>
                  <a:lnTo>
                    <a:pt x="0" y="13"/>
                  </a:lnTo>
                  <a:lnTo>
                    <a:pt x="5" y="21"/>
                  </a:lnTo>
                  <a:lnTo>
                    <a:pt x="9" y="22"/>
                  </a:lnTo>
                  <a:lnTo>
                    <a:pt x="16" y="24"/>
                  </a:lnTo>
                  <a:lnTo>
                    <a:pt x="19" y="24"/>
                  </a:lnTo>
                  <a:lnTo>
                    <a:pt x="19" y="0"/>
                  </a:lnTo>
                  <a:lnTo>
                    <a:pt x="16" y="0"/>
                  </a:lnTo>
                  <a:lnTo>
                    <a:pt x="16" y="24"/>
                  </a:lnTo>
                  <a:lnTo>
                    <a:pt x="21" y="22"/>
                  </a:lnTo>
                  <a:lnTo>
                    <a:pt x="25" y="21"/>
                  </a:lnTo>
                  <a:lnTo>
                    <a:pt x="30" y="13"/>
                  </a:lnTo>
                  <a:lnTo>
                    <a:pt x="25" y="4"/>
                  </a:lnTo>
                  <a:lnTo>
                    <a:pt x="21" y="4"/>
                  </a:lnTo>
                  <a:lnTo>
                    <a:pt x="16" y="13"/>
                  </a:lnTo>
                  <a:lnTo>
                    <a:pt x="16" y="24"/>
                  </a:lnTo>
                  <a:lnTo>
                    <a:pt x="761" y="24"/>
                  </a:lnTo>
                  <a:close/>
                </a:path>
              </a:pathLst>
            </a:custGeom>
            <a:solidFill>
              <a:srgbClr val="000000"/>
            </a:solidFill>
            <a:ln w="9525">
              <a:noFill/>
              <a:round/>
              <a:headEnd/>
              <a:tailEnd/>
            </a:ln>
          </p:spPr>
          <p:txBody>
            <a:bodyPr/>
            <a:lstStyle/>
            <a:p>
              <a:endParaRPr lang="en-US"/>
            </a:p>
          </p:txBody>
        </p:sp>
        <p:sp>
          <p:nvSpPr>
            <p:cNvPr id="41994" name="Freeform 14"/>
            <p:cNvSpPr>
              <a:spLocks/>
            </p:cNvSpPr>
            <p:nvPr/>
          </p:nvSpPr>
          <p:spPr bwMode="auto">
            <a:xfrm>
              <a:off x="1495" y="1125"/>
              <a:ext cx="30" cy="446"/>
            </a:xfrm>
            <a:custGeom>
              <a:avLst/>
              <a:gdLst>
                <a:gd name="T0" fmla="*/ 0 w 30"/>
                <a:gd name="T1" fmla="*/ 446 h 446"/>
                <a:gd name="T2" fmla="*/ 30 w 30"/>
                <a:gd name="T3" fmla="*/ 446 h 446"/>
                <a:gd name="T4" fmla="*/ 30 w 30"/>
                <a:gd name="T5" fmla="*/ 13 h 446"/>
                <a:gd name="T6" fmla="*/ 16 w 30"/>
                <a:gd name="T7" fmla="*/ 13 h 446"/>
                <a:gd name="T8" fmla="*/ 16 w 30"/>
                <a:gd name="T9" fmla="*/ 24 h 446"/>
                <a:gd name="T10" fmla="*/ 21 w 30"/>
                <a:gd name="T11" fmla="*/ 22 h 446"/>
                <a:gd name="T12" fmla="*/ 25 w 30"/>
                <a:gd name="T13" fmla="*/ 21 h 446"/>
                <a:gd name="T14" fmla="*/ 16 w 30"/>
                <a:gd name="T15" fmla="*/ 24 h 446"/>
                <a:gd name="T16" fmla="*/ 19 w 30"/>
                <a:gd name="T17" fmla="*/ 24 h 446"/>
                <a:gd name="T18" fmla="*/ 19 w 30"/>
                <a:gd name="T19" fmla="*/ 0 h 446"/>
                <a:gd name="T20" fmla="*/ 16 w 30"/>
                <a:gd name="T21" fmla="*/ 0 h 446"/>
                <a:gd name="T22" fmla="*/ 9 w 30"/>
                <a:gd name="T23" fmla="*/ 2 h 446"/>
                <a:gd name="T24" fmla="*/ 5 w 30"/>
                <a:gd name="T25" fmla="*/ 6 h 446"/>
                <a:gd name="T26" fmla="*/ 0 w 30"/>
                <a:gd name="T27" fmla="*/ 13 h 446"/>
                <a:gd name="T28" fmla="*/ 0 w 30"/>
                <a:gd name="T29" fmla="*/ 446 h 44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0"/>
                <a:gd name="T46" fmla="*/ 0 h 446"/>
                <a:gd name="T47" fmla="*/ 30 w 30"/>
                <a:gd name="T48" fmla="*/ 446 h 44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0" h="446">
                  <a:moveTo>
                    <a:pt x="0" y="446"/>
                  </a:moveTo>
                  <a:lnTo>
                    <a:pt x="30" y="446"/>
                  </a:lnTo>
                  <a:lnTo>
                    <a:pt x="30" y="13"/>
                  </a:lnTo>
                  <a:lnTo>
                    <a:pt x="16" y="13"/>
                  </a:lnTo>
                  <a:lnTo>
                    <a:pt x="16" y="24"/>
                  </a:lnTo>
                  <a:lnTo>
                    <a:pt x="21" y="22"/>
                  </a:lnTo>
                  <a:lnTo>
                    <a:pt x="25" y="21"/>
                  </a:lnTo>
                  <a:lnTo>
                    <a:pt x="16" y="24"/>
                  </a:lnTo>
                  <a:lnTo>
                    <a:pt x="19" y="24"/>
                  </a:lnTo>
                  <a:lnTo>
                    <a:pt x="19" y="0"/>
                  </a:lnTo>
                  <a:lnTo>
                    <a:pt x="16" y="0"/>
                  </a:lnTo>
                  <a:lnTo>
                    <a:pt x="9" y="2"/>
                  </a:lnTo>
                  <a:lnTo>
                    <a:pt x="5" y="6"/>
                  </a:lnTo>
                  <a:lnTo>
                    <a:pt x="0" y="13"/>
                  </a:lnTo>
                  <a:lnTo>
                    <a:pt x="0" y="446"/>
                  </a:lnTo>
                  <a:close/>
                </a:path>
              </a:pathLst>
            </a:custGeom>
            <a:solidFill>
              <a:srgbClr val="000000"/>
            </a:solidFill>
            <a:ln w="9525">
              <a:noFill/>
              <a:round/>
              <a:headEnd/>
              <a:tailEnd/>
            </a:ln>
          </p:spPr>
          <p:txBody>
            <a:bodyPr/>
            <a:lstStyle/>
            <a:p>
              <a:endParaRPr lang="en-US"/>
            </a:p>
          </p:txBody>
        </p:sp>
        <p:sp>
          <p:nvSpPr>
            <p:cNvPr id="41995" name="Rectangle 15"/>
            <p:cNvSpPr>
              <a:spLocks noChangeArrowheads="1"/>
            </p:cNvSpPr>
            <p:nvPr/>
          </p:nvSpPr>
          <p:spPr bwMode="auto">
            <a:xfrm>
              <a:off x="1511" y="1127"/>
              <a:ext cx="560" cy="24"/>
            </a:xfrm>
            <a:prstGeom prst="rect">
              <a:avLst/>
            </a:prstGeom>
            <a:solidFill>
              <a:srgbClr val="000000"/>
            </a:solidFill>
            <a:ln w="9525">
              <a:noFill/>
              <a:miter lim="800000"/>
              <a:headEnd/>
              <a:tailEnd/>
            </a:ln>
          </p:spPr>
          <p:txBody>
            <a:bodyPr/>
            <a:lstStyle/>
            <a:p>
              <a:endParaRPr lang="en-US"/>
            </a:p>
          </p:txBody>
        </p:sp>
        <p:sp>
          <p:nvSpPr>
            <p:cNvPr id="41996" name="Freeform 16"/>
            <p:cNvSpPr>
              <a:spLocks/>
            </p:cNvSpPr>
            <p:nvPr/>
          </p:nvSpPr>
          <p:spPr bwMode="auto">
            <a:xfrm>
              <a:off x="2062" y="1131"/>
              <a:ext cx="110" cy="88"/>
            </a:xfrm>
            <a:custGeom>
              <a:avLst/>
              <a:gdLst>
                <a:gd name="T0" fmla="*/ 16 w 110"/>
                <a:gd name="T1" fmla="*/ 0 h 88"/>
                <a:gd name="T2" fmla="*/ 0 w 110"/>
                <a:gd name="T3" fmla="*/ 16 h 88"/>
                <a:gd name="T4" fmla="*/ 91 w 110"/>
                <a:gd name="T5" fmla="*/ 88 h 88"/>
                <a:gd name="T6" fmla="*/ 110 w 110"/>
                <a:gd name="T7" fmla="*/ 70 h 88"/>
                <a:gd name="T8" fmla="*/ 16 w 110"/>
                <a:gd name="T9" fmla="*/ 0 h 88"/>
                <a:gd name="T10" fmla="*/ 0 60000 65536"/>
                <a:gd name="T11" fmla="*/ 0 60000 65536"/>
                <a:gd name="T12" fmla="*/ 0 60000 65536"/>
                <a:gd name="T13" fmla="*/ 0 60000 65536"/>
                <a:gd name="T14" fmla="*/ 0 60000 65536"/>
                <a:gd name="T15" fmla="*/ 0 w 110"/>
                <a:gd name="T16" fmla="*/ 0 h 88"/>
                <a:gd name="T17" fmla="*/ 110 w 110"/>
                <a:gd name="T18" fmla="*/ 88 h 88"/>
              </a:gdLst>
              <a:ahLst/>
              <a:cxnLst>
                <a:cxn ang="T10">
                  <a:pos x="T0" y="T1"/>
                </a:cxn>
                <a:cxn ang="T11">
                  <a:pos x="T2" y="T3"/>
                </a:cxn>
                <a:cxn ang="T12">
                  <a:pos x="T4" y="T5"/>
                </a:cxn>
                <a:cxn ang="T13">
                  <a:pos x="T6" y="T7"/>
                </a:cxn>
                <a:cxn ang="T14">
                  <a:pos x="T8" y="T9"/>
                </a:cxn>
              </a:cxnLst>
              <a:rect l="T15" t="T16" r="T17" b="T18"/>
              <a:pathLst>
                <a:path w="110" h="88">
                  <a:moveTo>
                    <a:pt x="16" y="0"/>
                  </a:moveTo>
                  <a:lnTo>
                    <a:pt x="0" y="16"/>
                  </a:lnTo>
                  <a:lnTo>
                    <a:pt x="91" y="88"/>
                  </a:lnTo>
                  <a:lnTo>
                    <a:pt x="110" y="70"/>
                  </a:lnTo>
                  <a:lnTo>
                    <a:pt x="16" y="0"/>
                  </a:lnTo>
                  <a:close/>
                </a:path>
              </a:pathLst>
            </a:custGeom>
            <a:solidFill>
              <a:srgbClr val="000000"/>
            </a:solidFill>
            <a:ln w="9525">
              <a:noFill/>
              <a:round/>
              <a:headEnd/>
              <a:tailEnd/>
            </a:ln>
          </p:spPr>
          <p:txBody>
            <a:bodyPr/>
            <a:lstStyle/>
            <a:p>
              <a:endParaRPr lang="en-US"/>
            </a:p>
          </p:txBody>
        </p:sp>
        <p:sp>
          <p:nvSpPr>
            <p:cNvPr id="41997" name="Freeform 17"/>
            <p:cNvSpPr>
              <a:spLocks/>
            </p:cNvSpPr>
            <p:nvPr/>
          </p:nvSpPr>
          <p:spPr bwMode="auto">
            <a:xfrm>
              <a:off x="2367" y="1131"/>
              <a:ext cx="87" cy="114"/>
            </a:xfrm>
            <a:custGeom>
              <a:avLst/>
              <a:gdLst>
                <a:gd name="T0" fmla="*/ 0 w 87"/>
                <a:gd name="T1" fmla="*/ 99 h 114"/>
                <a:gd name="T2" fmla="*/ 22 w 87"/>
                <a:gd name="T3" fmla="*/ 114 h 114"/>
                <a:gd name="T4" fmla="*/ 87 w 87"/>
                <a:gd name="T5" fmla="*/ 15 h 114"/>
                <a:gd name="T6" fmla="*/ 64 w 87"/>
                <a:gd name="T7" fmla="*/ 0 h 114"/>
                <a:gd name="T8" fmla="*/ 0 w 87"/>
                <a:gd name="T9" fmla="*/ 99 h 114"/>
                <a:gd name="T10" fmla="*/ 0 60000 65536"/>
                <a:gd name="T11" fmla="*/ 0 60000 65536"/>
                <a:gd name="T12" fmla="*/ 0 60000 65536"/>
                <a:gd name="T13" fmla="*/ 0 60000 65536"/>
                <a:gd name="T14" fmla="*/ 0 60000 65536"/>
                <a:gd name="T15" fmla="*/ 0 w 87"/>
                <a:gd name="T16" fmla="*/ 0 h 114"/>
                <a:gd name="T17" fmla="*/ 87 w 87"/>
                <a:gd name="T18" fmla="*/ 114 h 114"/>
              </a:gdLst>
              <a:ahLst/>
              <a:cxnLst>
                <a:cxn ang="T10">
                  <a:pos x="T0" y="T1"/>
                </a:cxn>
                <a:cxn ang="T11">
                  <a:pos x="T2" y="T3"/>
                </a:cxn>
                <a:cxn ang="T12">
                  <a:pos x="T4" y="T5"/>
                </a:cxn>
                <a:cxn ang="T13">
                  <a:pos x="T6" y="T7"/>
                </a:cxn>
                <a:cxn ang="T14">
                  <a:pos x="T8" y="T9"/>
                </a:cxn>
              </a:cxnLst>
              <a:rect l="T15" t="T16" r="T17" b="T18"/>
              <a:pathLst>
                <a:path w="87" h="114">
                  <a:moveTo>
                    <a:pt x="0" y="99"/>
                  </a:moveTo>
                  <a:lnTo>
                    <a:pt x="22" y="114"/>
                  </a:lnTo>
                  <a:lnTo>
                    <a:pt x="87" y="15"/>
                  </a:lnTo>
                  <a:lnTo>
                    <a:pt x="64" y="0"/>
                  </a:lnTo>
                  <a:lnTo>
                    <a:pt x="0" y="99"/>
                  </a:lnTo>
                  <a:close/>
                </a:path>
              </a:pathLst>
            </a:custGeom>
            <a:solidFill>
              <a:srgbClr val="000000"/>
            </a:solidFill>
            <a:ln w="9525">
              <a:noFill/>
              <a:round/>
              <a:headEnd/>
              <a:tailEnd/>
            </a:ln>
          </p:spPr>
          <p:txBody>
            <a:bodyPr/>
            <a:lstStyle/>
            <a:p>
              <a:endParaRPr lang="en-US"/>
            </a:p>
          </p:txBody>
        </p:sp>
        <p:sp>
          <p:nvSpPr>
            <p:cNvPr id="41998" name="Freeform 18"/>
            <p:cNvSpPr>
              <a:spLocks/>
            </p:cNvSpPr>
            <p:nvPr/>
          </p:nvSpPr>
          <p:spPr bwMode="auto">
            <a:xfrm>
              <a:off x="2144" y="1127"/>
              <a:ext cx="300" cy="94"/>
            </a:xfrm>
            <a:custGeom>
              <a:avLst/>
              <a:gdLst>
                <a:gd name="T0" fmla="*/ 300 w 300"/>
                <a:gd name="T1" fmla="*/ 22 h 94"/>
                <a:gd name="T2" fmla="*/ 291 w 300"/>
                <a:gd name="T3" fmla="*/ 0 h 94"/>
                <a:gd name="T4" fmla="*/ 9 w 300"/>
                <a:gd name="T5" fmla="*/ 72 h 94"/>
                <a:gd name="T6" fmla="*/ 5 w 300"/>
                <a:gd name="T7" fmla="*/ 74 h 94"/>
                <a:gd name="T8" fmla="*/ 0 w 300"/>
                <a:gd name="T9" fmla="*/ 81 h 94"/>
                <a:gd name="T10" fmla="*/ 5 w 300"/>
                <a:gd name="T11" fmla="*/ 90 h 94"/>
                <a:gd name="T12" fmla="*/ 9 w 300"/>
                <a:gd name="T13" fmla="*/ 92 h 94"/>
                <a:gd name="T14" fmla="*/ 14 w 300"/>
                <a:gd name="T15" fmla="*/ 94 h 94"/>
                <a:gd name="T16" fmla="*/ 18 w 300"/>
                <a:gd name="T17" fmla="*/ 94 h 94"/>
                <a:gd name="T18" fmla="*/ 18 w 300"/>
                <a:gd name="T19" fmla="*/ 70 h 94"/>
                <a:gd name="T20" fmla="*/ 14 w 300"/>
                <a:gd name="T21" fmla="*/ 70 h 94"/>
                <a:gd name="T22" fmla="*/ 21 w 300"/>
                <a:gd name="T23" fmla="*/ 92 h 94"/>
                <a:gd name="T24" fmla="*/ 25 w 300"/>
                <a:gd name="T25" fmla="*/ 90 h 94"/>
                <a:gd name="T26" fmla="*/ 30 w 300"/>
                <a:gd name="T27" fmla="*/ 81 h 94"/>
                <a:gd name="T28" fmla="*/ 25 w 300"/>
                <a:gd name="T29" fmla="*/ 74 h 94"/>
                <a:gd name="T30" fmla="*/ 21 w 300"/>
                <a:gd name="T31" fmla="*/ 72 h 94"/>
                <a:gd name="T32" fmla="*/ 14 w 300"/>
                <a:gd name="T33" fmla="*/ 81 h 94"/>
                <a:gd name="T34" fmla="*/ 21 w 300"/>
                <a:gd name="T35" fmla="*/ 94 h 94"/>
                <a:gd name="T36" fmla="*/ 300 w 300"/>
                <a:gd name="T37" fmla="*/ 22 h 9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00"/>
                <a:gd name="T58" fmla="*/ 0 h 94"/>
                <a:gd name="T59" fmla="*/ 300 w 300"/>
                <a:gd name="T60" fmla="*/ 94 h 9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00" h="94">
                  <a:moveTo>
                    <a:pt x="300" y="22"/>
                  </a:moveTo>
                  <a:lnTo>
                    <a:pt x="291" y="0"/>
                  </a:lnTo>
                  <a:lnTo>
                    <a:pt x="9" y="72"/>
                  </a:lnTo>
                  <a:lnTo>
                    <a:pt x="5" y="74"/>
                  </a:lnTo>
                  <a:lnTo>
                    <a:pt x="0" y="81"/>
                  </a:lnTo>
                  <a:lnTo>
                    <a:pt x="5" y="90"/>
                  </a:lnTo>
                  <a:lnTo>
                    <a:pt x="9" y="92"/>
                  </a:lnTo>
                  <a:lnTo>
                    <a:pt x="14" y="94"/>
                  </a:lnTo>
                  <a:lnTo>
                    <a:pt x="18" y="94"/>
                  </a:lnTo>
                  <a:lnTo>
                    <a:pt x="18" y="70"/>
                  </a:lnTo>
                  <a:lnTo>
                    <a:pt x="14" y="70"/>
                  </a:lnTo>
                  <a:lnTo>
                    <a:pt x="21" y="92"/>
                  </a:lnTo>
                  <a:lnTo>
                    <a:pt x="25" y="90"/>
                  </a:lnTo>
                  <a:lnTo>
                    <a:pt x="30" y="81"/>
                  </a:lnTo>
                  <a:lnTo>
                    <a:pt x="25" y="74"/>
                  </a:lnTo>
                  <a:lnTo>
                    <a:pt x="21" y="72"/>
                  </a:lnTo>
                  <a:lnTo>
                    <a:pt x="14" y="81"/>
                  </a:lnTo>
                  <a:lnTo>
                    <a:pt x="21" y="94"/>
                  </a:lnTo>
                  <a:lnTo>
                    <a:pt x="300" y="22"/>
                  </a:lnTo>
                  <a:close/>
                </a:path>
              </a:pathLst>
            </a:custGeom>
            <a:solidFill>
              <a:srgbClr val="000000"/>
            </a:solidFill>
            <a:ln w="9525">
              <a:noFill/>
              <a:round/>
              <a:headEnd/>
              <a:tailEnd/>
            </a:ln>
          </p:spPr>
          <p:txBody>
            <a:bodyPr/>
            <a:lstStyle/>
            <a:p>
              <a:endParaRPr lang="en-US"/>
            </a:p>
          </p:txBody>
        </p:sp>
        <p:sp>
          <p:nvSpPr>
            <p:cNvPr id="41999" name="Freeform 19"/>
            <p:cNvSpPr>
              <a:spLocks/>
            </p:cNvSpPr>
            <p:nvPr/>
          </p:nvSpPr>
          <p:spPr bwMode="auto">
            <a:xfrm>
              <a:off x="1293" y="1383"/>
              <a:ext cx="147" cy="41"/>
            </a:xfrm>
            <a:custGeom>
              <a:avLst/>
              <a:gdLst>
                <a:gd name="T0" fmla="*/ 0 w 147"/>
                <a:gd name="T1" fmla="*/ 26 h 41"/>
                <a:gd name="T2" fmla="*/ 5 w 147"/>
                <a:gd name="T3" fmla="*/ 41 h 41"/>
                <a:gd name="T4" fmla="*/ 147 w 147"/>
                <a:gd name="T5" fmla="*/ 15 h 41"/>
                <a:gd name="T6" fmla="*/ 143 w 147"/>
                <a:gd name="T7" fmla="*/ 0 h 41"/>
                <a:gd name="T8" fmla="*/ 0 w 147"/>
                <a:gd name="T9" fmla="*/ 26 h 41"/>
                <a:gd name="T10" fmla="*/ 0 60000 65536"/>
                <a:gd name="T11" fmla="*/ 0 60000 65536"/>
                <a:gd name="T12" fmla="*/ 0 60000 65536"/>
                <a:gd name="T13" fmla="*/ 0 60000 65536"/>
                <a:gd name="T14" fmla="*/ 0 60000 65536"/>
                <a:gd name="T15" fmla="*/ 0 w 147"/>
                <a:gd name="T16" fmla="*/ 0 h 41"/>
                <a:gd name="T17" fmla="*/ 147 w 147"/>
                <a:gd name="T18" fmla="*/ 41 h 41"/>
              </a:gdLst>
              <a:ahLst/>
              <a:cxnLst>
                <a:cxn ang="T10">
                  <a:pos x="T0" y="T1"/>
                </a:cxn>
                <a:cxn ang="T11">
                  <a:pos x="T2" y="T3"/>
                </a:cxn>
                <a:cxn ang="T12">
                  <a:pos x="T4" y="T5"/>
                </a:cxn>
                <a:cxn ang="T13">
                  <a:pos x="T6" y="T7"/>
                </a:cxn>
                <a:cxn ang="T14">
                  <a:pos x="T8" y="T9"/>
                </a:cxn>
              </a:cxnLst>
              <a:rect l="T15" t="T16" r="T17" b="T18"/>
              <a:pathLst>
                <a:path w="147" h="41">
                  <a:moveTo>
                    <a:pt x="0" y="26"/>
                  </a:moveTo>
                  <a:lnTo>
                    <a:pt x="5" y="41"/>
                  </a:lnTo>
                  <a:lnTo>
                    <a:pt x="147" y="15"/>
                  </a:lnTo>
                  <a:lnTo>
                    <a:pt x="143" y="0"/>
                  </a:lnTo>
                  <a:lnTo>
                    <a:pt x="0" y="26"/>
                  </a:lnTo>
                  <a:close/>
                </a:path>
              </a:pathLst>
            </a:custGeom>
            <a:solidFill>
              <a:srgbClr val="000000"/>
            </a:solidFill>
            <a:ln w="9525">
              <a:noFill/>
              <a:round/>
              <a:headEnd/>
              <a:tailEnd/>
            </a:ln>
          </p:spPr>
          <p:txBody>
            <a:bodyPr/>
            <a:lstStyle/>
            <a:p>
              <a:endParaRPr lang="en-US"/>
            </a:p>
          </p:txBody>
        </p:sp>
        <p:sp>
          <p:nvSpPr>
            <p:cNvPr id="42000" name="Freeform 20"/>
            <p:cNvSpPr>
              <a:spLocks/>
            </p:cNvSpPr>
            <p:nvPr/>
          </p:nvSpPr>
          <p:spPr bwMode="auto">
            <a:xfrm>
              <a:off x="1481" y="1345"/>
              <a:ext cx="177" cy="46"/>
            </a:xfrm>
            <a:custGeom>
              <a:avLst/>
              <a:gdLst>
                <a:gd name="T0" fmla="*/ 0 w 177"/>
                <a:gd name="T1" fmla="*/ 31 h 46"/>
                <a:gd name="T2" fmla="*/ 5 w 177"/>
                <a:gd name="T3" fmla="*/ 46 h 46"/>
                <a:gd name="T4" fmla="*/ 177 w 177"/>
                <a:gd name="T5" fmla="*/ 14 h 46"/>
                <a:gd name="T6" fmla="*/ 175 w 177"/>
                <a:gd name="T7" fmla="*/ 7 h 46"/>
                <a:gd name="T8" fmla="*/ 175 w 177"/>
                <a:gd name="T9" fmla="*/ 16 h 46"/>
                <a:gd name="T10" fmla="*/ 177 w 177"/>
                <a:gd name="T11" fmla="*/ 16 h 46"/>
                <a:gd name="T12" fmla="*/ 177 w 177"/>
                <a:gd name="T13" fmla="*/ 0 h 46"/>
                <a:gd name="T14" fmla="*/ 175 w 177"/>
                <a:gd name="T15" fmla="*/ 0 h 46"/>
                <a:gd name="T16" fmla="*/ 172 w 177"/>
                <a:gd name="T17" fmla="*/ 0 h 46"/>
                <a:gd name="T18" fmla="*/ 0 w 177"/>
                <a:gd name="T19" fmla="*/ 31 h 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7"/>
                <a:gd name="T31" fmla="*/ 0 h 46"/>
                <a:gd name="T32" fmla="*/ 177 w 177"/>
                <a:gd name="T33" fmla="*/ 46 h 4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7" h="46">
                  <a:moveTo>
                    <a:pt x="0" y="31"/>
                  </a:moveTo>
                  <a:lnTo>
                    <a:pt x="5" y="46"/>
                  </a:lnTo>
                  <a:lnTo>
                    <a:pt x="177" y="14"/>
                  </a:lnTo>
                  <a:lnTo>
                    <a:pt x="175" y="7"/>
                  </a:lnTo>
                  <a:lnTo>
                    <a:pt x="175" y="16"/>
                  </a:lnTo>
                  <a:lnTo>
                    <a:pt x="177" y="16"/>
                  </a:lnTo>
                  <a:lnTo>
                    <a:pt x="177" y="0"/>
                  </a:lnTo>
                  <a:lnTo>
                    <a:pt x="175" y="0"/>
                  </a:lnTo>
                  <a:lnTo>
                    <a:pt x="172" y="0"/>
                  </a:lnTo>
                  <a:lnTo>
                    <a:pt x="0" y="31"/>
                  </a:lnTo>
                  <a:close/>
                </a:path>
              </a:pathLst>
            </a:custGeom>
            <a:solidFill>
              <a:srgbClr val="000000"/>
            </a:solidFill>
            <a:ln w="9525">
              <a:noFill/>
              <a:round/>
              <a:headEnd/>
              <a:tailEnd/>
            </a:ln>
          </p:spPr>
          <p:txBody>
            <a:bodyPr/>
            <a:lstStyle/>
            <a:p>
              <a:endParaRPr lang="en-US"/>
            </a:p>
          </p:txBody>
        </p:sp>
        <p:sp>
          <p:nvSpPr>
            <p:cNvPr id="42001" name="Freeform 21"/>
            <p:cNvSpPr>
              <a:spLocks/>
            </p:cNvSpPr>
            <p:nvPr/>
          </p:nvSpPr>
          <p:spPr bwMode="auto">
            <a:xfrm>
              <a:off x="1697" y="1308"/>
              <a:ext cx="147" cy="42"/>
            </a:xfrm>
            <a:custGeom>
              <a:avLst/>
              <a:gdLst>
                <a:gd name="T0" fmla="*/ 0 w 147"/>
                <a:gd name="T1" fmla="*/ 27 h 42"/>
                <a:gd name="T2" fmla="*/ 5 w 147"/>
                <a:gd name="T3" fmla="*/ 42 h 42"/>
                <a:gd name="T4" fmla="*/ 147 w 147"/>
                <a:gd name="T5" fmla="*/ 14 h 42"/>
                <a:gd name="T6" fmla="*/ 142 w 147"/>
                <a:gd name="T7" fmla="*/ 0 h 42"/>
                <a:gd name="T8" fmla="*/ 0 w 147"/>
                <a:gd name="T9" fmla="*/ 27 h 42"/>
                <a:gd name="T10" fmla="*/ 0 60000 65536"/>
                <a:gd name="T11" fmla="*/ 0 60000 65536"/>
                <a:gd name="T12" fmla="*/ 0 60000 65536"/>
                <a:gd name="T13" fmla="*/ 0 60000 65536"/>
                <a:gd name="T14" fmla="*/ 0 60000 65536"/>
                <a:gd name="T15" fmla="*/ 0 w 147"/>
                <a:gd name="T16" fmla="*/ 0 h 42"/>
                <a:gd name="T17" fmla="*/ 147 w 147"/>
                <a:gd name="T18" fmla="*/ 42 h 42"/>
              </a:gdLst>
              <a:ahLst/>
              <a:cxnLst>
                <a:cxn ang="T10">
                  <a:pos x="T0" y="T1"/>
                </a:cxn>
                <a:cxn ang="T11">
                  <a:pos x="T2" y="T3"/>
                </a:cxn>
                <a:cxn ang="T12">
                  <a:pos x="T4" y="T5"/>
                </a:cxn>
                <a:cxn ang="T13">
                  <a:pos x="T6" y="T7"/>
                </a:cxn>
                <a:cxn ang="T14">
                  <a:pos x="T8" y="T9"/>
                </a:cxn>
              </a:cxnLst>
              <a:rect l="T15" t="T16" r="T17" b="T18"/>
              <a:pathLst>
                <a:path w="147" h="42">
                  <a:moveTo>
                    <a:pt x="0" y="27"/>
                  </a:moveTo>
                  <a:lnTo>
                    <a:pt x="5" y="42"/>
                  </a:lnTo>
                  <a:lnTo>
                    <a:pt x="147" y="14"/>
                  </a:lnTo>
                  <a:lnTo>
                    <a:pt x="142" y="0"/>
                  </a:lnTo>
                  <a:lnTo>
                    <a:pt x="0" y="27"/>
                  </a:lnTo>
                  <a:close/>
                </a:path>
              </a:pathLst>
            </a:custGeom>
            <a:solidFill>
              <a:srgbClr val="000000"/>
            </a:solidFill>
            <a:ln w="9525">
              <a:noFill/>
              <a:round/>
              <a:headEnd/>
              <a:tailEnd/>
            </a:ln>
          </p:spPr>
          <p:txBody>
            <a:bodyPr/>
            <a:lstStyle/>
            <a:p>
              <a:endParaRPr lang="en-US"/>
            </a:p>
          </p:txBody>
        </p:sp>
        <p:sp>
          <p:nvSpPr>
            <p:cNvPr id="42002" name="Freeform 22"/>
            <p:cNvSpPr>
              <a:spLocks/>
            </p:cNvSpPr>
            <p:nvPr/>
          </p:nvSpPr>
          <p:spPr bwMode="auto">
            <a:xfrm>
              <a:off x="1974" y="1556"/>
              <a:ext cx="136" cy="41"/>
            </a:xfrm>
            <a:custGeom>
              <a:avLst/>
              <a:gdLst>
                <a:gd name="T0" fmla="*/ 136 w 136"/>
                <a:gd name="T1" fmla="*/ 15 h 41"/>
                <a:gd name="T2" fmla="*/ 131 w 136"/>
                <a:gd name="T3" fmla="*/ 0 h 41"/>
                <a:gd name="T4" fmla="*/ 7 w 136"/>
                <a:gd name="T5" fmla="*/ 24 h 41"/>
                <a:gd name="T6" fmla="*/ 3 w 136"/>
                <a:gd name="T7" fmla="*/ 26 h 41"/>
                <a:gd name="T8" fmla="*/ 0 w 136"/>
                <a:gd name="T9" fmla="*/ 32 h 41"/>
                <a:gd name="T10" fmla="*/ 3 w 136"/>
                <a:gd name="T11" fmla="*/ 37 h 41"/>
                <a:gd name="T12" fmla="*/ 10 w 136"/>
                <a:gd name="T13" fmla="*/ 41 h 41"/>
                <a:gd name="T14" fmla="*/ 12 w 136"/>
                <a:gd name="T15" fmla="*/ 41 h 41"/>
                <a:gd name="T16" fmla="*/ 12 w 136"/>
                <a:gd name="T17" fmla="*/ 24 h 41"/>
                <a:gd name="T18" fmla="*/ 10 w 136"/>
                <a:gd name="T19" fmla="*/ 24 h 41"/>
                <a:gd name="T20" fmla="*/ 16 w 136"/>
                <a:gd name="T21" fmla="*/ 37 h 41"/>
                <a:gd name="T22" fmla="*/ 19 w 136"/>
                <a:gd name="T23" fmla="*/ 32 h 41"/>
                <a:gd name="T24" fmla="*/ 16 w 136"/>
                <a:gd name="T25" fmla="*/ 26 h 41"/>
                <a:gd name="T26" fmla="*/ 10 w 136"/>
                <a:gd name="T27" fmla="*/ 32 h 41"/>
                <a:gd name="T28" fmla="*/ 12 w 136"/>
                <a:gd name="T29" fmla="*/ 39 h 41"/>
                <a:gd name="T30" fmla="*/ 136 w 136"/>
                <a:gd name="T31" fmla="*/ 15 h 4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36"/>
                <a:gd name="T49" fmla="*/ 0 h 41"/>
                <a:gd name="T50" fmla="*/ 136 w 136"/>
                <a:gd name="T51" fmla="*/ 41 h 4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36" h="41">
                  <a:moveTo>
                    <a:pt x="136" y="15"/>
                  </a:moveTo>
                  <a:lnTo>
                    <a:pt x="131" y="0"/>
                  </a:lnTo>
                  <a:lnTo>
                    <a:pt x="7" y="24"/>
                  </a:lnTo>
                  <a:lnTo>
                    <a:pt x="3" y="26"/>
                  </a:lnTo>
                  <a:lnTo>
                    <a:pt x="0" y="32"/>
                  </a:lnTo>
                  <a:lnTo>
                    <a:pt x="3" y="37"/>
                  </a:lnTo>
                  <a:lnTo>
                    <a:pt x="10" y="41"/>
                  </a:lnTo>
                  <a:lnTo>
                    <a:pt x="12" y="41"/>
                  </a:lnTo>
                  <a:lnTo>
                    <a:pt x="12" y="24"/>
                  </a:lnTo>
                  <a:lnTo>
                    <a:pt x="10" y="24"/>
                  </a:lnTo>
                  <a:lnTo>
                    <a:pt x="16" y="37"/>
                  </a:lnTo>
                  <a:lnTo>
                    <a:pt x="19" y="32"/>
                  </a:lnTo>
                  <a:lnTo>
                    <a:pt x="16" y="26"/>
                  </a:lnTo>
                  <a:lnTo>
                    <a:pt x="10" y="32"/>
                  </a:lnTo>
                  <a:lnTo>
                    <a:pt x="12" y="39"/>
                  </a:lnTo>
                  <a:lnTo>
                    <a:pt x="136" y="15"/>
                  </a:lnTo>
                  <a:close/>
                </a:path>
              </a:pathLst>
            </a:custGeom>
            <a:solidFill>
              <a:srgbClr val="000000"/>
            </a:solidFill>
            <a:ln w="9525">
              <a:noFill/>
              <a:round/>
              <a:headEnd/>
              <a:tailEnd/>
            </a:ln>
          </p:spPr>
          <p:txBody>
            <a:bodyPr/>
            <a:lstStyle/>
            <a:p>
              <a:endParaRPr lang="en-US"/>
            </a:p>
          </p:txBody>
        </p:sp>
        <p:sp>
          <p:nvSpPr>
            <p:cNvPr id="42003" name="Freeform 23"/>
            <p:cNvSpPr>
              <a:spLocks/>
            </p:cNvSpPr>
            <p:nvPr/>
          </p:nvSpPr>
          <p:spPr bwMode="auto">
            <a:xfrm>
              <a:off x="1766" y="1588"/>
              <a:ext cx="179" cy="48"/>
            </a:xfrm>
            <a:custGeom>
              <a:avLst/>
              <a:gdLst>
                <a:gd name="T0" fmla="*/ 179 w 179"/>
                <a:gd name="T1" fmla="*/ 14 h 48"/>
                <a:gd name="T2" fmla="*/ 174 w 179"/>
                <a:gd name="T3" fmla="*/ 0 h 48"/>
                <a:gd name="T4" fmla="*/ 0 w 179"/>
                <a:gd name="T5" fmla="*/ 33 h 48"/>
                <a:gd name="T6" fmla="*/ 4 w 179"/>
                <a:gd name="T7" fmla="*/ 48 h 48"/>
                <a:gd name="T8" fmla="*/ 179 w 179"/>
                <a:gd name="T9" fmla="*/ 14 h 48"/>
                <a:gd name="T10" fmla="*/ 0 60000 65536"/>
                <a:gd name="T11" fmla="*/ 0 60000 65536"/>
                <a:gd name="T12" fmla="*/ 0 60000 65536"/>
                <a:gd name="T13" fmla="*/ 0 60000 65536"/>
                <a:gd name="T14" fmla="*/ 0 60000 65536"/>
                <a:gd name="T15" fmla="*/ 0 w 179"/>
                <a:gd name="T16" fmla="*/ 0 h 48"/>
                <a:gd name="T17" fmla="*/ 179 w 179"/>
                <a:gd name="T18" fmla="*/ 48 h 48"/>
              </a:gdLst>
              <a:ahLst/>
              <a:cxnLst>
                <a:cxn ang="T10">
                  <a:pos x="T0" y="T1"/>
                </a:cxn>
                <a:cxn ang="T11">
                  <a:pos x="T2" y="T3"/>
                </a:cxn>
                <a:cxn ang="T12">
                  <a:pos x="T4" y="T5"/>
                </a:cxn>
                <a:cxn ang="T13">
                  <a:pos x="T6" y="T7"/>
                </a:cxn>
                <a:cxn ang="T14">
                  <a:pos x="T8" y="T9"/>
                </a:cxn>
              </a:cxnLst>
              <a:rect l="T15" t="T16" r="T17" b="T18"/>
              <a:pathLst>
                <a:path w="179" h="48">
                  <a:moveTo>
                    <a:pt x="179" y="14"/>
                  </a:moveTo>
                  <a:lnTo>
                    <a:pt x="174" y="0"/>
                  </a:lnTo>
                  <a:lnTo>
                    <a:pt x="0" y="33"/>
                  </a:lnTo>
                  <a:lnTo>
                    <a:pt x="4" y="48"/>
                  </a:lnTo>
                  <a:lnTo>
                    <a:pt x="179" y="14"/>
                  </a:lnTo>
                  <a:close/>
                </a:path>
              </a:pathLst>
            </a:custGeom>
            <a:solidFill>
              <a:srgbClr val="000000"/>
            </a:solidFill>
            <a:ln w="9525">
              <a:noFill/>
              <a:round/>
              <a:headEnd/>
              <a:tailEnd/>
            </a:ln>
          </p:spPr>
          <p:txBody>
            <a:bodyPr/>
            <a:lstStyle/>
            <a:p>
              <a:endParaRPr lang="en-US"/>
            </a:p>
          </p:txBody>
        </p:sp>
        <p:sp>
          <p:nvSpPr>
            <p:cNvPr id="42004" name="Freeform 24"/>
            <p:cNvSpPr>
              <a:spLocks/>
            </p:cNvSpPr>
            <p:nvPr/>
          </p:nvSpPr>
          <p:spPr bwMode="auto">
            <a:xfrm>
              <a:off x="1550" y="1628"/>
              <a:ext cx="177" cy="48"/>
            </a:xfrm>
            <a:custGeom>
              <a:avLst/>
              <a:gdLst>
                <a:gd name="T0" fmla="*/ 177 w 177"/>
                <a:gd name="T1" fmla="*/ 15 h 48"/>
                <a:gd name="T2" fmla="*/ 172 w 177"/>
                <a:gd name="T3" fmla="*/ 0 h 48"/>
                <a:gd name="T4" fmla="*/ 0 w 177"/>
                <a:gd name="T5" fmla="*/ 33 h 48"/>
                <a:gd name="T6" fmla="*/ 5 w 177"/>
                <a:gd name="T7" fmla="*/ 48 h 48"/>
                <a:gd name="T8" fmla="*/ 177 w 177"/>
                <a:gd name="T9" fmla="*/ 15 h 48"/>
                <a:gd name="T10" fmla="*/ 0 60000 65536"/>
                <a:gd name="T11" fmla="*/ 0 60000 65536"/>
                <a:gd name="T12" fmla="*/ 0 60000 65536"/>
                <a:gd name="T13" fmla="*/ 0 60000 65536"/>
                <a:gd name="T14" fmla="*/ 0 60000 65536"/>
                <a:gd name="T15" fmla="*/ 0 w 177"/>
                <a:gd name="T16" fmla="*/ 0 h 48"/>
                <a:gd name="T17" fmla="*/ 177 w 177"/>
                <a:gd name="T18" fmla="*/ 48 h 48"/>
              </a:gdLst>
              <a:ahLst/>
              <a:cxnLst>
                <a:cxn ang="T10">
                  <a:pos x="T0" y="T1"/>
                </a:cxn>
                <a:cxn ang="T11">
                  <a:pos x="T2" y="T3"/>
                </a:cxn>
                <a:cxn ang="T12">
                  <a:pos x="T4" y="T5"/>
                </a:cxn>
                <a:cxn ang="T13">
                  <a:pos x="T6" y="T7"/>
                </a:cxn>
                <a:cxn ang="T14">
                  <a:pos x="T8" y="T9"/>
                </a:cxn>
              </a:cxnLst>
              <a:rect l="T15" t="T16" r="T17" b="T18"/>
              <a:pathLst>
                <a:path w="177" h="48">
                  <a:moveTo>
                    <a:pt x="177" y="15"/>
                  </a:moveTo>
                  <a:lnTo>
                    <a:pt x="172" y="0"/>
                  </a:lnTo>
                  <a:lnTo>
                    <a:pt x="0" y="33"/>
                  </a:lnTo>
                  <a:lnTo>
                    <a:pt x="5" y="48"/>
                  </a:lnTo>
                  <a:lnTo>
                    <a:pt x="177" y="15"/>
                  </a:lnTo>
                  <a:close/>
                </a:path>
              </a:pathLst>
            </a:custGeom>
            <a:solidFill>
              <a:srgbClr val="000000"/>
            </a:solidFill>
            <a:ln w="9525">
              <a:noFill/>
              <a:round/>
              <a:headEnd/>
              <a:tailEnd/>
            </a:ln>
          </p:spPr>
          <p:txBody>
            <a:bodyPr/>
            <a:lstStyle/>
            <a:p>
              <a:endParaRPr lang="en-US"/>
            </a:p>
          </p:txBody>
        </p:sp>
        <p:sp>
          <p:nvSpPr>
            <p:cNvPr id="42005" name="Freeform 25"/>
            <p:cNvSpPr>
              <a:spLocks/>
            </p:cNvSpPr>
            <p:nvPr/>
          </p:nvSpPr>
          <p:spPr bwMode="auto">
            <a:xfrm>
              <a:off x="1383" y="1669"/>
              <a:ext cx="126" cy="37"/>
            </a:xfrm>
            <a:custGeom>
              <a:avLst/>
              <a:gdLst>
                <a:gd name="T0" fmla="*/ 126 w 126"/>
                <a:gd name="T1" fmla="*/ 14 h 37"/>
                <a:gd name="T2" fmla="*/ 121 w 126"/>
                <a:gd name="T3" fmla="*/ 0 h 37"/>
                <a:gd name="T4" fmla="*/ 0 w 126"/>
                <a:gd name="T5" fmla="*/ 22 h 37"/>
                <a:gd name="T6" fmla="*/ 4 w 126"/>
                <a:gd name="T7" fmla="*/ 37 h 37"/>
                <a:gd name="T8" fmla="*/ 126 w 126"/>
                <a:gd name="T9" fmla="*/ 14 h 37"/>
                <a:gd name="T10" fmla="*/ 0 60000 65536"/>
                <a:gd name="T11" fmla="*/ 0 60000 65536"/>
                <a:gd name="T12" fmla="*/ 0 60000 65536"/>
                <a:gd name="T13" fmla="*/ 0 60000 65536"/>
                <a:gd name="T14" fmla="*/ 0 60000 65536"/>
                <a:gd name="T15" fmla="*/ 0 w 126"/>
                <a:gd name="T16" fmla="*/ 0 h 37"/>
                <a:gd name="T17" fmla="*/ 126 w 126"/>
                <a:gd name="T18" fmla="*/ 37 h 37"/>
              </a:gdLst>
              <a:ahLst/>
              <a:cxnLst>
                <a:cxn ang="T10">
                  <a:pos x="T0" y="T1"/>
                </a:cxn>
                <a:cxn ang="T11">
                  <a:pos x="T2" y="T3"/>
                </a:cxn>
                <a:cxn ang="T12">
                  <a:pos x="T4" y="T5"/>
                </a:cxn>
                <a:cxn ang="T13">
                  <a:pos x="T6" y="T7"/>
                </a:cxn>
                <a:cxn ang="T14">
                  <a:pos x="T8" y="T9"/>
                </a:cxn>
              </a:cxnLst>
              <a:rect l="T15" t="T16" r="T17" b="T18"/>
              <a:pathLst>
                <a:path w="126" h="37">
                  <a:moveTo>
                    <a:pt x="126" y="14"/>
                  </a:moveTo>
                  <a:lnTo>
                    <a:pt x="121" y="0"/>
                  </a:lnTo>
                  <a:lnTo>
                    <a:pt x="0" y="22"/>
                  </a:lnTo>
                  <a:lnTo>
                    <a:pt x="4" y="37"/>
                  </a:lnTo>
                  <a:lnTo>
                    <a:pt x="126" y="14"/>
                  </a:lnTo>
                  <a:close/>
                </a:path>
              </a:pathLst>
            </a:custGeom>
            <a:solidFill>
              <a:srgbClr val="000000"/>
            </a:solidFill>
            <a:ln w="9525">
              <a:noFill/>
              <a:round/>
              <a:headEnd/>
              <a:tailEnd/>
            </a:ln>
          </p:spPr>
          <p:txBody>
            <a:bodyPr/>
            <a:lstStyle/>
            <a:p>
              <a:endParaRPr lang="en-US"/>
            </a:p>
          </p:txBody>
        </p:sp>
        <p:sp>
          <p:nvSpPr>
            <p:cNvPr id="42006" name="Freeform 26"/>
            <p:cNvSpPr>
              <a:spLocks/>
            </p:cNvSpPr>
            <p:nvPr/>
          </p:nvSpPr>
          <p:spPr bwMode="auto">
            <a:xfrm>
              <a:off x="1335" y="1569"/>
              <a:ext cx="59" cy="131"/>
            </a:xfrm>
            <a:custGeom>
              <a:avLst/>
              <a:gdLst>
                <a:gd name="T0" fmla="*/ 41 w 59"/>
                <a:gd name="T1" fmla="*/ 131 h 131"/>
                <a:gd name="T2" fmla="*/ 59 w 59"/>
                <a:gd name="T3" fmla="*/ 127 h 131"/>
                <a:gd name="T4" fmla="*/ 18 w 59"/>
                <a:gd name="T5" fmla="*/ 6 h 131"/>
                <a:gd name="T6" fmla="*/ 9 w 59"/>
                <a:gd name="T7" fmla="*/ 8 h 131"/>
                <a:gd name="T8" fmla="*/ 9 w 59"/>
                <a:gd name="T9" fmla="*/ 15 h 131"/>
                <a:gd name="T10" fmla="*/ 16 w 59"/>
                <a:gd name="T11" fmla="*/ 13 h 131"/>
                <a:gd name="T12" fmla="*/ 18 w 59"/>
                <a:gd name="T13" fmla="*/ 8 h 131"/>
                <a:gd name="T14" fmla="*/ 9 w 59"/>
                <a:gd name="T15" fmla="*/ 17 h 131"/>
                <a:gd name="T16" fmla="*/ 14 w 59"/>
                <a:gd name="T17" fmla="*/ 17 h 131"/>
                <a:gd name="T18" fmla="*/ 14 w 59"/>
                <a:gd name="T19" fmla="*/ 0 h 131"/>
                <a:gd name="T20" fmla="*/ 9 w 59"/>
                <a:gd name="T21" fmla="*/ 0 h 131"/>
                <a:gd name="T22" fmla="*/ 9 w 59"/>
                <a:gd name="T23" fmla="*/ 0 h 131"/>
                <a:gd name="T24" fmla="*/ 2 w 59"/>
                <a:gd name="T25" fmla="*/ 2 h 131"/>
                <a:gd name="T26" fmla="*/ 0 w 59"/>
                <a:gd name="T27" fmla="*/ 8 h 131"/>
                <a:gd name="T28" fmla="*/ 0 w 59"/>
                <a:gd name="T29" fmla="*/ 8 h 131"/>
                <a:gd name="T30" fmla="*/ 0 w 59"/>
                <a:gd name="T31" fmla="*/ 9 h 131"/>
                <a:gd name="T32" fmla="*/ 41 w 59"/>
                <a:gd name="T33" fmla="*/ 131 h 1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9"/>
                <a:gd name="T52" fmla="*/ 0 h 131"/>
                <a:gd name="T53" fmla="*/ 59 w 59"/>
                <a:gd name="T54" fmla="*/ 131 h 13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9" h="131">
                  <a:moveTo>
                    <a:pt x="41" y="131"/>
                  </a:moveTo>
                  <a:lnTo>
                    <a:pt x="59" y="127"/>
                  </a:lnTo>
                  <a:lnTo>
                    <a:pt x="18" y="6"/>
                  </a:lnTo>
                  <a:lnTo>
                    <a:pt x="9" y="8"/>
                  </a:lnTo>
                  <a:lnTo>
                    <a:pt x="9" y="15"/>
                  </a:lnTo>
                  <a:lnTo>
                    <a:pt x="16" y="13"/>
                  </a:lnTo>
                  <a:lnTo>
                    <a:pt x="18" y="8"/>
                  </a:lnTo>
                  <a:lnTo>
                    <a:pt x="9" y="17"/>
                  </a:lnTo>
                  <a:lnTo>
                    <a:pt x="14" y="17"/>
                  </a:lnTo>
                  <a:lnTo>
                    <a:pt x="14" y="0"/>
                  </a:lnTo>
                  <a:lnTo>
                    <a:pt x="9" y="0"/>
                  </a:lnTo>
                  <a:lnTo>
                    <a:pt x="2" y="2"/>
                  </a:lnTo>
                  <a:lnTo>
                    <a:pt x="0" y="8"/>
                  </a:lnTo>
                  <a:lnTo>
                    <a:pt x="0" y="9"/>
                  </a:lnTo>
                  <a:lnTo>
                    <a:pt x="41" y="131"/>
                  </a:lnTo>
                  <a:close/>
                </a:path>
              </a:pathLst>
            </a:custGeom>
            <a:solidFill>
              <a:srgbClr val="000000"/>
            </a:solidFill>
            <a:ln w="9525">
              <a:noFill/>
              <a:round/>
              <a:headEnd/>
              <a:tailEnd/>
            </a:ln>
          </p:spPr>
          <p:txBody>
            <a:bodyPr/>
            <a:lstStyle/>
            <a:p>
              <a:endParaRPr lang="en-US"/>
            </a:p>
          </p:txBody>
        </p:sp>
        <p:sp>
          <p:nvSpPr>
            <p:cNvPr id="42007" name="Freeform 27"/>
            <p:cNvSpPr>
              <a:spLocks/>
            </p:cNvSpPr>
            <p:nvPr/>
          </p:nvSpPr>
          <p:spPr bwMode="auto">
            <a:xfrm>
              <a:off x="1287" y="1409"/>
              <a:ext cx="59" cy="134"/>
            </a:xfrm>
            <a:custGeom>
              <a:avLst/>
              <a:gdLst>
                <a:gd name="T0" fmla="*/ 41 w 59"/>
                <a:gd name="T1" fmla="*/ 134 h 134"/>
                <a:gd name="T2" fmla="*/ 59 w 59"/>
                <a:gd name="T3" fmla="*/ 131 h 134"/>
                <a:gd name="T4" fmla="*/ 18 w 59"/>
                <a:gd name="T5" fmla="*/ 6 h 134"/>
                <a:gd name="T6" fmla="*/ 9 w 59"/>
                <a:gd name="T7" fmla="*/ 7 h 134"/>
                <a:gd name="T8" fmla="*/ 9 w 59"/>
                <a:gd name="T9" fmla="*/ 15 h 134"/>
                <a:gd name="T10" fmla="*/ 16 w 59"/>
                <a:gd name="T11" fmla="*/ 13 h 134"/>
                <a:gd name="T12" fmla="*/ 18 w 59"/>
                <a:gd name="T13" fmla="*/ 7 h 134"/>
                <a:gd name="T14" fmla="*/ 9 w 59"/>
                <a:gd name="T15" fmla="*/ 17 h 134"/>
                <a:gd name="T16" fmla="*/ 11 w 59"/>
                <a:gd name="T17" fmla="*/ 17 h 134"/>
                <a:gd name="T18" fmla="*/ 11 w 59"/>
                <a:gd name="T19" fmla="*/ 0 h 134"/>
                <a:gd name="T20" fmla="*/ 9 w 59"/>
                <a:gd name="T21" fmla="*/ 0 h 134"/>
                <a:gd name="T22" fmla="*/ 9 w 59"/>
                <a:gd name="T23" fmla="*/ 0 h 134"/>
                <a:gd name="T24" fmla="*/ 2 w 59"/>
                <a:gd name="T25" fmla="*/ 2 h 134"/>
                <a:gd name="T26" fmla="*/ 0 w 59"/>
                <a:gd name="T27" fmla="*/ 7 h 134"/>
                <a:gd name="T28" fmla="*/ 0 w 59"/>
                <a:gd name="T29" fmla="*/ 7 h 134"/>
                <a:gd name="T30" fmla="*/ 0 w 59"/>
                <a:gd name="T31" fmla="*/ 9 h 134"/>
                <a:gd name="T32" fmla="*/ 41 w 59"/>
                <a:gd name="T33" fmla="*/ 134 h 1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9"/>
                <a:gd name="T52" fmla="*/ 0 h 134"/>
                <a:gd name="T53" fmla="*/ 59 w 59"/>
                <a:gd name="T54" fmla="*/ 134 h 1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9" h="134">
                  <a:moveTo>
                    <a:pt x="41" y="134"/>
                  </a:moveTo>
                  <a:lnTo>
                    <a:pt x="59" y="131"/>
                  </a:lnTo>
                  <a:lnTo>
                    <a:pt x="18" y="6"/>
                  </a:lnTo>
                  <a:lnTo>
                    <a:pt x="9" y="7"/>
                  </a:lnTo>
                  <a:lnTo>
                    <a:pt x="9" y="15"/>
                  </a:lnTo>
                  <a:lnTo>
                    <a:pt x="16" y="13"/>
                  </a:lnTo>
                  <a:lnTo>
                    <a:pt x="18" y="7"/>
                  </a:lnTo>
                  <a:lnTo>
                    <a:pt x="9" y="17"/>
                  </a:lnTo>
                  <a:lnTo>
                    <a:pt x="11" y="17"/>
                  </a:lnTo>
                  <a:lnTo>
                    <a:pt x="11" y="0"/>
                  </a:lnTo>
                  <a:lnTo>
                    <a:pt x="9" y="0"/>
                  </a:lnTo>
                  <a:lnTo>
                    <a:pt x="2" y="2"/>
                  </a:lnTo>
                  <a:lnTo>
                    <a:pt x="0" y="7"/>
                  </a:lnTo>
                  <a:lnTo>
                    <a:pt x="0" y="9"/>
                  </a:lnTo>
                  <a:lnTo>
                    <a:pt x="41" y="134"/>
                  </a:lnTo>
                  <a:close/>
                </a:path>
              </a:pathLst>
            </a:custGeom>
            <a:solidFill>
              <a:srgbClr val="000000"/>
            </a:solidFill>
            <a:ln w="9525">
              <a:noFill/>
              <a:round/>
              <a:headEnd/>
              <a:tailEnd/>
            </a:ln>
          </p:spPr>
          <p:txBody>
            <a:bodyPr/>
            <a:lstStyle/>
            <a:p>
              <a:endParaRPr lang="en-US"/>
            </a:p>
          </p:txBody>
        </p:sp>
        <p:sp>
          <p:nvSpPr>
            <p:cNvPr id="42008" name="Freeform 28"/>
            <p:cNvSpPr>
              <a:spLocks/>
            </p:cNvSpPr>
            <p:nvPr/>
          </p:nvSpPr>
          <p:spPr bwMode="auto">
            <a:xfrm>
              <a:off x="2149" y="1247"/>
              <a:ext cx="64" cy="151"/>
            </a:xfrm>
            <a:custGeom>
              <a:avLst/>
              <a:gdLst>
                <a:gd name="T0" fmla="*/ 64 w 64"/>
                <a:gd name="T1" fmla="*/ 4 h 151"/>
                <a:gd name="T2" fmla="*/ 46 w 64"/>
                <a:gd name="T3" fmla="*/ 0 h 151"/>
                <a:gd name="T4" fmla="*/ 0 w 64"/>
                <a:gd name="T5" fmla="*/ 140 h 151"/>
                <a:gd name="T6" fmla="*/ 0 w 64"/>
                <a:gd name="T7" fmla="*/ 142 h 151"/>
                <a:gd name="T8" fmla="*/ 2 w 64"/>
                <a:gd name="T9" fmla="*/ 147 h 151"/>
                <a:gd name="T10" fmla="*/ 9 w 64"/>
                <a:gd name="T11" fmla="*/ 151 h 151"/>
                <a:gd name="T12" fmla="*/ 13 w 64"/>
                <a:gd name="T13" fmla="*/ 151 h 151"/>
                <a:gd name="T14" fmla="*/ 13 w 64"/>
                <a:gd name="T15" fmla="*/ 134 h 151"/>
                <a:gd name="T16" fmla="*/ 9 w 64"/>
                <a:gd name="T17" fmla="*/ 134 h 151"/>
                <a:gd name="T18" fmla="*/ 18 w 64"/>
                <a:gd name="T19" fmla="*/ 142 h 151"/>
                <a:gd name="T20" fmla="*/ 16 w 64"/>
                <a:gd name="T21" fmla="*/ 136 h 151"/>
                <a:gd name="T22" fmla="*/ 9 w 64"/>
                <a:gd name="T23" fmla="*/ 142 h 151"/>
                <a:gd name="T24" fmla="*/ 18 w 64"/>
                <a:gd name="T25" fmla="*/ 144 h 151"/>
                <a:gd name="T26" fmla="*/ 64 w 64"/>
                <a:gd name="T27" fmla="*/ 4 h 1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4"/>
                <a:gd name="T43" fmla="*/ 0 h 151"/>
                <a:gd name="T44" fmla="*/ 64 w 64"/>
                <a:gd name="T45" fmla="*/ 151 h 1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4" h="151">
                  <a:moveTo>
                    <a:pt x="64" y="4"/>
                  </a:moveTo>
                  <a:lnTo>
                    <a:pt x="46" y="0"/>
                  </a:lnTo>
                  <a:lnTo>
                    <a:pt x="0" y="140"/>
                  </a:lnTo>
                  <a:lnTo>
                    <a:pt x="0" y="142"/>
                  </a:lnTo>
                  <a:lnTo>
                    <a:pt x="2" y="147"/>
                  </a:lnTo>
                  <a:lnTo>
                    <a:pt x="9" y="151"/>
                  </a:lnTo>
                  <a:lnTo>
                    <a:pt x="13" y="151"/>
                  </a:lnTo>
                  <a:lnTo>
                    <a:pt x="13" y="134"/>
                  </a:lnTo>
                  <a:lnTo>
                    <a:pt x="9" y="134"/>
                  </a:lnTo>
                  <a:lnTo>
                    <a:pt x="18" y="142"/>
                  </a:lnTo>
                  <a:lnTo>
                    <a:pt x="16" y="136"/>
                  </a:lnTo>
                  <a:lnTo>
                    <a:pt x="9" y="142"/>
                  </a:lnTo>
                  <a:lnTo>
                    <a:pt x="18" y="144"/>
                  </a:lnTo>
                  <a:lnTo>
                    <a:pt x="64" y="4"/>
                  </a:lnTo>
                  <a:close/>
                </a:path>
              </a:pathLst>
            </a:custGeom>
            <a:solidFill>
              <a:srgbClr val="000000"/>
            </a:solidFill>
            <a:ln w="9525">
              <a:noFill/>
              <a:round/>
              <a:headEnd/>
              <a:tailEnd/>
            </a:ln>
          </p:spPr>
          <p:txBody>
            <a:bodyPr/>
            <a:lstStyle/>
            <a:p>
              <a:endParaRPr lang="en-US"/>
            </a:p>
          </p:txBody>
        </p:sp>
        <p:sp>
          <p:nvSpPr>
            <p:cNvPr id="42009" name="Freeform 29"/>
            <p:cNvSpPr>
              <a:spLocks/>
            </p:cNvSpPr>
            <p:nvPr/>
          </p:nvSpPr>
          <p:spPr bwMode="auto">
            <a:xfrm>
              <a:off x="2098" y="1422"/>
              <a:ext cx="64" cy="151"/>
            </a:xfrm>
            <a:custGeom>
              <a:avLst/>
              <a:gdLst>
                <a:gd name="T0" fmla="*/ 64 w 64"/>
                <a:gd name="T1" fmla="*/ 4 h 151"/>
                <a:gd name="T2" fmla="*/ 46 w 64"/>
                <a:gd name="T3" fmla="*/ 0 h 151"/>
                <a:gd name="T4" fmla="*/ 0 w 64"/>
                <a:gd name="T5" fmla="*/ 140 h 151"/>
                <a:gd name="T6" fmla="*/ 0 w 64"/>
                <a:gd name="T7" fmla="*/ 142 h 151"/>
                <a:gd name="T8" fmla="*/ 3 w 64"/>
                <a:gd name="T9" fmla="*/ 147 h 151"/>
                <a:gd name="T10" fmla="*/ 9 w 64"/>
                <a:gd name="T11" fmla="*/ 151 h 151"/>
                <a:gd name="T12" fmla="*/ 12 w 64"/>
                <a:gd name="T13" fmla="*/ 151 h 151"/>
                <a:gd name="T14" fmla="*/ 12 w 64"/>
                <a:gd name="T15" fmla="*/ 134 h 151"/>
                <a:gd name="T16" fmla="*/ 9 w 64"/>
                <a:gd name="T17" fmla="*/ 134 h 151"/>
                <a:gd name="T18" fmla="*/ 19 w 64"/>
                <a:gd name="T19" fmla="*/ 142 h 151"/>
                <a:gd name="T20" fmla="*/ 16 w 64"/>
                <a:gd name="T21" fmla="*/ 136 h 151"/>
                <a:gd name="T22" fmla="*/ 9 w 64"/>
                <a:gd name="T23" fmla="*/ 142 h 151"/>
                <a:gd name="T24" fmla="*/ 19 w 64"/>
                <a:gd name="T25" fmla="*/ 144 h 151"/>
                <a:gd name="T26" fmla="*/ 64 w 64"/>
                <a:gd name="T27" fmla="*/ 4 h 15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4"/>
                <a:gd name="T43" fmla="*/ 0 h 151"/>
                <a:gd name="T44" fmla="*/ 64 w 64"/>
                <a:gd name="T45" fmla="*/ 151 h 15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4" h="151">
                  <a:moveTo>
                    <a:pt x="64" y="4"/>
                  </a:moveTo>
                  <a:lnTo>
                    <a:pt x="46" y="0"/>
                  </a:lnTo>
                  <a:lnTo>
                    <a:pt x="0" y="140"/>
                  </a:lnTo>
                  <a:lnTo>
                    <a:pt x="0" y="142"/>
                  </a:lnTo>
                  <a:lnTo>
                    <a:pt x="3" y="147"/>
                  </a:lnTo>
                  <a:lnTo>
                    <a:pt x="9" y="151"/>
                  </a:lnTo>
                  <a:lnTo>
                    <a:pt x="12" y="151"/>
                  </a:lnTo>
                  <a:lnTo>
                    <a:pt x="12" y="134"/>
                  </a:lnTo>
                  <a:lnTo>
                    <a:pt x="9" y="134"/>
                  </a:lnTo>
                  <a:lnTo>
                    <a:pt x="19" y="142"/>
                  </a:lnTo>
                  <a:lnTo>
                    <a:pt x="16" y="136"/>
                  </a:lnTo>
                  <a:lnTo>
                    <a:pt x="9" y="142"/>
                  </a:lnTo>
                  <a:lnTo>
                    <a:pt x="19" y="144"/>
                  </a:lnTo>
                  <a:lnTo>
                    <a:pt x="64" y="4"/>
                  </a:lnTo>
                  <a:close/>
                </a:path>
              </a:pathLst>
            </a:custGeom>
            <a:solidFill>
              <a:srgbClr val="000000"/>
            </a:solidFill>
            <a:ln w="9525">
              <a:noFill/>
              <a:round/>
              <a:headEnd/>
              <a:tailEnd/>
            </a:ln>
          </p:spPr>
          <p:txBody>
            <a:bodyPr/>
            <a:lstStyle/>
            <a:p>
              <a:endParaRPr lang="en-US"/>
            </a:p>
          </p:txBody>
        </p:sp>
        <p:sp>
          <p:nvSpPr>
            <p:cNvPr id="42010" name="Freeform 30"/>
            <p:cNvSpPr>
              <a:spLocks/>
            </p:cNvSpPr>
            <p:nvPr/>
          </p:nvSpPr>
          <p:spPr bwMode="auto">
            <a:xfrm>
              <a:off x="2087" y="1243"/>
              <a:ext cx="121" cy="65"/>
            </a:xfrm>
            <a:custGeom>
              <a:avLst/>
              <a:gdLst>
                <a:gd name="T0" fmla="*/ 121 w 121"/>
                <a:gd name="T1" fmla="*/ 13 h 65"/>
                <a:gd name="T2" fmla="*/ 112 w 121"/>
                <a:gd name="T3" fmla="*/ 0 h 65"/>
                <a:gd name="T4" fmla="*/ 4 w 121"/>
                <a:gd name="T5" fmla="*/ 50 h 65"/>
                <a:gd name="T6" fmla="*/ 2 w 121"/>
                <a:gd name="T7" fmla="*/ 50 h 65"/>
                <a:gd name="T8" fmla="*/ 0 w 121"/>
                <a:gd name="T9" fmla="*/ 55 h 65"/>
                <a:gd name="T10" fmla="*/ 2 w 121"/>
                <a:gd name="T11" fmla="*/ 61 h 65"/>
                <a:gd name="T12" fmla="*/ 9 w 121"/>
                <a:gd name="T13" fmla="*/ 65 h 65"/>
                <a:gd name="T14" fmla="*/ 11 w 121"/>
                <a:gd name="T15" fmla="*/ 65 h 65"/>
                <a:gd name="T16" fmla="*/ 11 w 121"/>
                <a:gd name="T17" fmla="*/ 48 h 65"/>
                <a:gd name="T18" fmla="*/ 9 w 121"/>
                <a:gd name="T19" fmla="*/ 48 h 65"/>
                <a:gd name="T20" fmla="*/ 16 w 121"/>
                <a:gd name="T21" fmla="*/ 61 h 65"/>
                <a:gd name="T22" fmla="*/ 18 w 121"/>
                <a:gd name="T23" fmla="*/ 55 h 65"/>
                <a:gd name="T24" fmla="*/ 16 w 121"/>
                <a:gd name="T25" fmla="*/ 50 h 65"/>
                <a:gd name="T26" fmla="*/ 9 w 121"/>
                <a:gd name="T27" fmla="*/ 55 h 65"/>
                <a:gd name="T28" fmla="*/ 14 w 121"/>
                <a:gd name="T29" fmla="*/ 63 h 65"/>
                <a:gd name="T30" fmla="*/ 121 w 121"/>
                <a:gd name="T31" fmla="*/ 13 h 6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1"/>
                <a:gd name="T49" fmla="*/ 0 h 65"/>
                <a:gd name="T50" fmla="*/ 121 w 121"/>
                <a:gd name="T51" fmla="*/ 65 h 6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1" h="65">
                  <a:moveTo>
                    <a:pt x="121" y="13"/>
                  </a:moveTo>
                  <a:lnTo>
                    <a:pt x="112" y="0"/>
                  </a:lnTo>
                  <a:lnTo>
                    <a:pt x="4" y="50"/>
                  </a:lnTo>
                  <a:lnTo>
                    <a:pt x="2" y="50"/>
                  </a:lnTo>
                  <a:lnTo>
                    <a:pt x="0" y="55"/>
                  </a:lnTo>
                  <a:lnTo>
                    <a:pt x="2" y="61"/>
                  </a:lnTo>
                  <a:lnTo>
                    <a:pt x="9" y="65"/>
                  </a:lnTo>
                  <a:lnTo>
                    <a:pt x="11" y="65"/>
                  </a:lnTo>
                  <a:lnTo>
                    <a:pt x="11" y="48"/>
                  </a:lnTo>
                  <a:lnTo>
                    <a:pt x="9" y="48"/>
                  </a:lnTo>
                  <a:lnTo>
                    <a:pt x="16" y="61"/>
                  </a:lnTo>
                  <a:lnTo>
                    <a:pt x="18" y="55"/>
                  </a:lnTo>
                  <a:lnTo>
                    <a:pt x="16" y="50"/>
                  </a:lnTo>
                  <a:lnTo>
                    <a:pt x="9" y="55"/>
                  </a:lnTo>
                  <a:lnTo>
                    <a:pt x="14" y="63"/>
                  </a:lnTo>
                  <a:lnTo>
                    <a:pt x="121" y="13"/>
                  </a:lnTo>
                  <a:close/>
                </a:path>
              </a:pathLst>
            </a:custGeom>
            <a:solidFill>
              <a:srgbClr val="000000"/>
            </a:solidFill>
            <a:ln w="9525">
              <a:noFill/>
              <a:round/>
              <a:headEnd/>
              <a:tailEnd/>
            </a:ln>
          </p:spPr>
          <p:txBody>
            <a:bodyPr/>
            <a:lstStyle/>
            <a:p>
              <a:endParaRPr lang="en-US"/>
            </a:p>
          </p:txBody>
        </p:sp>
        <p:sp>
          <p:nvSpPr>
            <p:cNvPr id="42011" name="Freeform 31"/>
            <p:cNvSpPr>
              <a:spLocks/>
            </p:cNvSpPr>
            <p:nvPr/>
          </p:nvSpPr>
          <p:spPr bwMode="auto">
            <a:xfrm>
              <a:off x="1940" y="1313"/>
              <a:ext cx="124" cy="63"/>
            </a:xfrm>
            <a:custGeom>
              <a:avLst/>
              <a:gdLst>
                <a:gd name="T0" fmla="*/ 124 w 124"/>
                <a:gd name="T1" fmla="*/ 13 h 63"/>
                <a:gd name="T2" fmla="*/ 115 w 124"/>
                <a:gd name="T3" fmla="*/ 0 h 63"/>
                <a:gd name="T4" fmla="*/ 5 w 124"/>
                <a:gd name="T5" fmla="*/ 48 h 63"/>
                <a:gd name="T6" fmla="*/ 2 w 124"/>
                <a:gd name="T7" fmla="*/ 48 h 63"/>
                <a:gd name="T8" fmla="*/ 0 w 124"/>
                <a:gd name="T9" fmla="*/ 54 h 63"/>
                <a:gd name="T10" fmla="*/ 2 w 124"/>
                <a:gd name="T11" fmla="*/ 59 h 63"/>
                <a:gd name="T12" fmla="*/ 9 w 124"/>
                <a:gd name="T13" fmla="*/ 63 h 63"/>
                <a:gd name="T14" fmla="*/ 12 w 124"/>
                <a:gd name="T15" fmla="*/ 63 h 63"/>
                <a:gd name="T16" fmla="*/ 12 w 124"/>
                <a:gd name="T17" fmla="*/ 46 h 63"/>
                <a:gd name="T18" fmla="*/ 9 w 124"/>
                <a:gd name="T19" fmla="*/ 46 h 63"/>
                <a:gd name="T20" fmla="*/ 16 w 124"/>
                <a:gd name="T21" fmla="*/ 59 h 63"/>
                <a:gd name="T22" fmla="*/ 18 w 124"/>
                <a:gd name="T23" fmla="*/ 54 h 63"/>
                <a:gd name="T24" fmla="*/ 16 w 124"/>
                <a:gd name="T25" fmla="*/ 48 h 63"/>
                <a:gd name="T26" fmla="*/ 9 w 124"/>
                <a:gd name="T27" fmla="*/ 54 h 63"/>
                <a:gd name="T28" fmla="*/ 14 w 124"/>
                <a:gd name="T29" fmla="*/ 61 h 63"/>
                <a:gd name="T30" fmla="*/ 124 w 124"/>
                <a:gd name="T31" fmla="*/ 13 h 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4"/>
                <a:gd name="T49" fmla="*/ 0 h 63"/>
                <a:gd name="T50" fmla="*/ 124 w 124"/>
                <a:gd name="T51" fmla="*/ 63 h 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4" h="63">
                  <a:moveTo>
                    <a:pt x="124" y="13"/>
                  </a:moveTo>
                  <a:lnTo>
                    <a:pt x="115" y="0"/>
                  </a:lnTo>
                  <a:lnTo>
                    <a:pt x="5" y="48"/>
                  </a:lnTo>
                  <a:lnTo>
                    <a:pt x="2" y="48"/>
                  </a:lnTo>
                  <a:lnTo>
                    <a:pt x="0" y="54"/>
                  </a:lnTo>
                  <a:lnTo>
                    <a:pt x="2" y="59"/>
                  </a:lnTo>
                  <a:lnTo>
                    <a:pt x="9" y="63"/>
                  </a:lnTo>
                  <a:lnTo>
                    <a:pt x="12" y="63"/>
                  </a:lnTo>
                  <a:lnTo>
                    <a:pt x="12" y="46"/>
                  </a:lnTo>
                  <a:lnTo>
                    <a:pt x="9" y="46"/>
                  </a:lnTo>
                  <a:lnTo>
                    <a:pt x="16" y="59"/>
                  </a:lnTo>
                  <a:lnTo>
                    <a:pt x="18" y="54"/>
                  </a:lnTo>
                  <a:lnTo>
                    <a:pt x="16" y="48"/>
                  </a:lnTo>
                  <a:lnTo>
                    <a:pt x="9" y="54"/>
                  </a:lnTo>
                  <a:lnTo>
                    <a:pt x="14" y="61"/>
                  </a:lnTo>
                  <a:lnTo>
                    <a:pt x="124" y="13"/>
                  </a:lnTo>
                  <a:close/>
                </a:path>
              </a:pathLst>
            </a:custGeom>
            <a:solidFill>
              <a:srgbClr val="000000"/>
            </a:solidFill>
            <a:ln w="9525">
              <a:noFill/>
              <a:round/>
              <a:headEnd/>
              <a:tailEnd/>
            </a:ln>
          </p:spPr>
          <p:txBody>
            <a:bodyPr/>
            <a:lstStyle/>
            <a:p>
              <a:endParaRPr lang="en-US"/>
            </a:p>
          </p:txBody>
        </p:sp>
        <p:sp>
          <p:nvSpPr>
            <p:cNvPr id="42012" name="Freeform 32"/>
            <p:cNvSpPr>
              <a:spLocks/>
            </p:cNvSpPr>
            <p:nvPr/>
          </p:nvSpPr>
          <p:spPr bwMode="auto">
            <a:xfrm>
              <a:off x="1837" y="1310"/>
              <a:ext cx="117" cy="64"/>
            </a:xfrm>
            <a:custGeom>
              <a:avLst/>
              <a:gdLst>
                <a:gd name="T0" fmla="*/ 9 w 117"/>
                <a:gd name="T1" fmla="*/ 0 h 64"/>
                <a:gd name="T2" fmla="*/ 0 w 117"/>
                <a:gd name="T3" fmla="*/ 12 h 64"/>
                <a:gd name="T4" fmla="*/ 108 w 117"/>
                <a:gd name="T5" fmla="*/ 64 h 64"/>
                <a:gd name="T6" fmla="*/ 117 w 117"/>
                <a:gd name="T7" fmla="*/ 51 h 64"/>
                <a:gd name="T8" fmla="*/ 9 w 117"/>
                <a:gd name="T9" fmla="*/ 0 h 64"/>
                <a:gd name="T10" fmla="*/ 0 60000 65536"/>
                <a:gd name="T11" fmla="*/ 0 60000 65536"/>
                <a:gd name="T12" fmla="*/ 0 60000 65536"/>
                <a:gd name="T13" fmla="*/ 0 60000 65536"/>
                <a:gd name="T14" fmla="*/ 0 60000 65536"/>
                <a:gd name="T15" fmla="*/ 0 w 117"/>
                <a:gd name="T16" fmla="*/ 0 h 64"/>
                <a:gd name="T17" fmla="*/ 117 w 117"/>
                <a:gd name="T18" fmla="*/ 64 h 64"/>
              </a:gdLst>
              <a:ahLst/>
              <a:cxnLst>
                <a:cxn ang="T10">
                  <a:pos x="T0" y="T1"/>
                </a:cxn>
                <a:cxn ang="T11">
                  <a:pos x="T2" y="T3"/>
                </a:cxn>
                <a:cxn ang="T12">
                  <a:pos x="T4" y="T5"/>
                </a:cxn>
                <a:cxn ang="T13">
                  <a:pos x="T6" y="T7"/>
                </a:cxn>
                <a:cxn ang="T14">
                  <a:pos x="T8" y="T9"/>
                </a:cxn>
              </a:cxnLst>
              <a:rect l="T15" t="T16" r="T17" b="T18"/>
              <a:pathLst>
                <a:path w="117" h="64">
                  <a:moveTo>
                    <a:pt x="9" y="0"/>
                  </a:moveTo>
                  <a:lnTo>
                    <a:pt x="0" y="12"/>
                  </a:lnTo>
                  <a:lnTo>
                    <a:pt x="108" y="64"/>
                  </a:lnTo>
                  <a:lnTo>
                    <a:pt x="117" y="51"/>
                  </a:lnTo>
                  <a:lnTo>
                    <a:pt x="9" y="0"/>
                  </a:lnTo>
                  <a:close/>
                </a:path>
              </a:pathLst>
            </a:custGeom>
            <a:solidFill>
              <a:srgbClr val="000000"/>
            </a:solidFill>
            <a:ln w="9525">
              <a:noFill/>
              <a:round/>
              <a:headEnd/>
              <a:tailEnd/>
            </a:ln>
          </p:spPr>
          <p:txBody>
            <a:bodyPr/>
            <a:lstStyle/>
            <a:p>
              <a:endParaRPr lang="en-US"/>
            </a:p>
          </p:txBody>
        </p:sp>
        <p:sp>
          <p:nvSpPr>
            <p:cNvPr id="42013" name="Freeform 33"/>
            <p:cNvSpPr>
              <a:spLocks/>
            </p:cNvSpPr>
            <p:nvPr/>
          </p:nvSpPr>
          <p:spPr bwMode="auto">
            <a:xfrm>
              <a:off x="2153" y="1247"/>
              <a:ext cx="64" cy="112"/>
            </a:xfrm>
            <a:custGeom>
              <a:avLst/>
              <a:gdLst>
                <a:gd name="T0" fmla="*/ 0 w 64"/>
                <a:gd name="T1" fmla="*/ 107 h 112"/>
                <a:gd name="T2" fmla="*/ 28 w 64"/>
                <a:gd name="T3" fmla="*/ 112 h 112"/>
                <a:gd name="T4" fmla="*/ 64 w 64"/>
                <a:gd name="T5" fmla="*/ 5 h 112"/>
                <a:gd name="T6" fmla="*/ 39 w 64"/>
                <a:gd name="T7" fmla="*/ 0 h 112"/>
                <a:gd name="T8" fmla="*/ 0 w 64"/>
                <a:gd name="T9" fmla="*/ 107 h 112"/>
                <a:gd name="T10" fmla="*/ 0 60000 65536"/>
                <a:gd name="T11" fmla="*/ 0 60000 65536"/>
                <a:gd name="T12" fmla="*/ 0 60000 65536"/>
                <a:gd name="T13" fmla="*/ 0 60000 65536"/>
                <a:gd name="T14" fmla="*/ 0 60000 65536"/>
                <a:gd name="T15" fmla="*/ 0 w 64"/>
                <a:gd name="T16" fmla="*/ 0 h 112"/>
                <a:gd name="T17" fmla="*/ 64 w 64"/>
                <a:gd name="T18" fmla="*/ 112 h 112"/>
              </a:gdLst>
              <a:ahLst/>
              <a:cxnLst>
                <a:cxn ang="T10">
                  <a:pos x="T0" y="T1"/>
                </a:cxn>
                <a:cxn ang="T11">
                  <a:pos x="T2" y="T3"/>
                </a:cxn>
                <a:cxn ang="T12">
                  <a:pos x="T4" y="T5"/>
                </a:cxn>
                <a:cxn ang="T13">
                  <a:pos x="T6" y="T7"/>
                </a:cxn>
                <a:cxn ang="T14">
                  <a:pos x="T8" y="T9"/>
                </a:cxn>
              </a:cxnLst>
              <a:rect l="T15" t="T16" r="T17" b="T18"/>
              <a:pathLst>
                <a:path w="64" h="112">
                  <a:moveTo>
                    <a:pt x="0" y="107"/>
                  </a:moveTo>
                  <a:lnTo>
                    <a:pt x="28" y="112"/>
                  </a:lnTo>
                  <a:lnTo>
                    <a:pt x="64" y="5"/>
                  </a:lnTo>
                  <a:lnTo>
                    <a:pt x="39" y="0"/>
                  </a:lnTo>
                  <a:lnTo>
                    <a:pt x="0" y="107"/>
                  </a:lnTo>
                  <a:close/>
                </a:path>
              </a:pathLst>
            </a:custGeom>
            <a:solidFill>
              <a:srgbClr val="000000"/>
            </a:solidFill>
            <a:ln w="9525">
              <a:noFill/>
              <a:round/>
              <a:headEnd/>
              <a:tailEnd/>
            </a:ln>
          </p:spPr>
          <p:txBody>
            <a:bodyPr/>
            <a:lstStyle/>
            <a:p>
              <a:endParaRPr lang="en-US"/>
            </a:p>
          </p:txBody>
        </p:sp>
        <p:sp>
          <p:nvSpPr>
            <p:cNvPr id="42014" name="Freeform 34"/>
            <p:cNvSpPr>
              <a:spLocks/>
            </p:cNvSpPr>
            <p:nvPr/>
          </p:nvSpPr>
          <p:spPr bwMode="auto">
            <a:xfrm>
              <a:off x="2426" y="560"/>
              <a:ext cx="30" cy="1939"/>
            </a:xfrm>
            <a:custGeom>
              <a:avLst/>
              <a:gdLst>
                <a:gd name="T0" fmla="*/ 30 w 30"/>
                <a:gd name="T1" fmla="*/ 0 h 1939"/>
                <a:gd name="T2" fmla="*/ 0 w 30"/>
                <a:gd name="T3" fmla="*/ 0 h 1939"/>
                <a:gd name="T4" fmla="*/ 0 w 30"/>
                <a:gd name="T5" fmla="*/ 1926 h 1939"/>
                <a:gd name="T6" fmla="*/ 5 w 30"/>
                <a:gd name="T7" fmla="*/ 1936 h 1939"/>
                <a:gd name="T8" fmla="*/ 9 w 30"/>
                <a:gd name="T9" fmla="*/ 1937 h 1939"/>
                <a:gd name="T10" fmla="*/ 14 w 30"/>
                <a:gd name="T11" fmla="*/ 1939 h 1939"/>
                <a:gd name="T12" fmla="*/ 18 w 30"/>
                <a:gd name="T13" fmla="*/ 1939 h 1939"/>
                <a:gd name="T14" fmla="*/ 18 w 30"/>
                <a:gd name="T15" fmla="*/ 1915 h 1939"/>
                <a:gd name="T16" fmla="*/ 14 w 30"/>
                <a:gd name="T17" fmla="*/ 1915 h 1939"/>
                <a:gd name="T18" fmla="*/ 30 w 30"/>
                <a:gd name="T19" fmla="*/ 1926 h 1939"/>
                <a:gd name="T20" fmla="*/ 25 w 30"/>
                <a:gd name="T21" fmla="*/ 1919 h 1939"/>
                <a:gd name="T22" fmla="*/ 18 w 30"/>
                <a:gd name="T23" fmla="*/ 1917 h 1939"/>
                <a:gd name="T24" fmla="*/ 14 w 30"/>
                <a:gd name="T25" fmla="*/ 1926 h 1939"/>
                <a:gd name="T26" fmla="*/ 30 w 30"/>
                <a:gd name="T27" fmla="*/ 1926 h 1939"/>
                <a:gd name="T28" fmla="*/ 30 w 30"/>
                <a:gd name="T29" fmla="*/ 0 h 193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0"/>
                <a:gd name="T46" fmla="*/ 0 h 1939"/>
                <a:gd name="T47" fmla="*/ 30 w 30"/>
                <a:gd name="T48" fmla="*/ 1939 h 193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0" h="1939">
                  <a:moveTo>
                    <a:pt x="30" y="0"/>
                  </a:moveTo>
                  <a:lnTo>
                    <a:pt x="0" y="0"/>
                  </a:lnTo>
                  <a:lnTo>
                    <a:pt x="0" y="1926"/>
                  </a:lnTo>
                  <a:lnTo>
                    <a:pt x="5" y="1936"/>
                  </a:lnTo>
                  <a:lnTo>
                    <a:pt x="9" y="1937"/>
                  </a:lnTo>
                  <a:lnTo>
                    <a:pt x="14" y="1939"/>
                  </a:lnTo>
                  <a:lnTo>
                    <a:pt x="18" y="1939"/>
                  </a:lnTo>
                  <a:lnTo>
                    <a:pt x="18" y="1915"/>
                  </a:lnTo>
                  <a:lnTo>
                    <a:pt x="14" y="1915"/>
                  </a:lnTo>
                  <a:lnTo>
                    <a:pt x="30" y="1926"/>
                  </a:lnTo>
                  <a:lnTo>
                    <a:pt x="25" y="1919"/>
                  </a:lnTo>
                  <a:lnTo>
                    <a:pt x="18" y="1917"/>
                  </a:lnTo>
                  <a:lnTo>
                    <a:pt x="14" y="1926"/>
                  </a:lnTo>
                  <a:lnTo>
                    <a:pt x="30" y="1926"/>
                  </a:lnTo>
                  <a:lnTo>
                    <a:pt x="30" y="0"/>
                  </a:lnTo>
                  <a:close/>
                </a:path>
              </a:pathLst>
            </a:custGeom>
            <a:solidFill>
              <a:srgbClr val="000000"/>
            </a:solidFill>
            <a:ln w="9525">
              <a:noFill/>
              <a:round/>
              <a:headEnd/>
              <a:tailEnd/>
            </a:ln>
          </p:spPr>
          <p:txBody>
            <a:bodyPr/>
            <a:lstStyle/>
            <a:p>
              <a:endParaRPr lang="en-US"/>
            </a:p>
          </p:txBody>
        </p:sp>
        <p:sp>
          <p:nvSpPr>
            <p:cNvPr id="42015" name="Freeform 35"/>
            <p:cNvSpPr>
              <a:spLocks/>
            </p:cNvSpPr>
            <p:nvPr/>
          </p:nvSpPr>
          <p:spPr bwMode="auto">
            <a:xfrm>
              <a:off x="2440" y="1133"/>
              <a:ext cx="477" cy="16"/>
            </a:xfrm>
            <a:custGeom>
              <a:avLst/>
              <a:gdLst>
                <a:gd name="T0" fmla="*/ 0 w 477"/>
                <a:gd name="T1" fmla="*/ 0 h 16"/>
                <a:gd name="T2" fmla="*/ 0 w 477"/>
                <a:gd name="T3" fmla="*/ 16 h 16"/>
                <a:gd name="T4" fmla="*/ 474 w 477"/>
                <a:gd name="T5" fmla="*/ 16 h 16"/>
                <a:gd name="T6" fmla="*/ 477 w 477"/>
                <a:gd name="T7" fmla="*/ 16 h 16"/>
                <a:gd name="T8" fmla="*/ 477 w 477"/>
                <a:gd name="T9" fmla="*/ 0 h 16"/>
                <a:gd name="T10" fmla="*/ 474 w 477"/>
                <a:gd name="T11" fmla="*/ 0 h 16"/>
                <a:gd name="T12" fmla="*/ 0 w 477"/>
                <a:gd name="T13" fmla="*/ 0 h 16"/>
                <a:gd name="T14" fmla="*/ 0 60000 65536"/>
                <a:gd name="T15" fmla="*/ 0 60000 65536"/>
                <a:gd name="T16" fmla="*/ 0 60000 65536"/>
                <a:gd name="T17" fmla="*/ 0 60000 65536"/>
                <a:gd name="T18" fmla="*/ 0 60000 65536"/>
                <a:gd name="T19" fmla="*/ 0 60000 65536"/>
                <a:gd name="T20" fmla="*/ 0 60000 65536"/>
                <a:gd name="T21" fmla="*/ 0 w 477"/>
                <a:gd name="T22" fmla="*/ 0 h 16"/>
                <a:gd name="T23" fmla="*/ 477 w 477"/>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7" h="16">
                  <a:moveTo>
                    <a:pt x="0" y="0"/>
                  </a:moveTo>
                  <a:lnTo>
                    <a:pt x="0" y="16"/>
                  </a:lnTo>
                  <a:lnTo>
                    <a:pt x="474" y="16"/>
                  </a:lnTo>
                  <a:lnTo>
                    <a:pt x="477" y="16"/>
                  </a:lnTo>
                  <a:lnTo>
                    <a:pt x="477" y="0"/>
                  </a:lnTo>
                  <a:lnTo>
                    <a:pt x="474" y="0"/>
                  </a:lnTo>
                  <a:lnTo>
                    <a:pt x="0" y="0"/>
                  </a:lnTo>
                  <a:close/>
                </a:path>
              </a:pathLst>
            </a:custGeom>
            <a:solidFill>
              <a:srgbClr val="000000"/>
            </a:solidFill>
            <a:ln w="9525">
              <a:noFill/>
              <a:round/>
              <a:headEnd/>
              <a:tailEnd/>
            </a:ln>
          </p:spPr>
          <p:txBody>
            <a:bodyPr/>
            <a:lstStyle/>
            <a:p>
              <a:endParaRPr lang="en-US"/>
            </a:p>
          </p:txBody>
        </p:sp>
        <p:sp>
          <p:nvSpPr>
            <p:cNvPr id="42016" name="Rectangle 36"/>
            <p:cNvSpPr>
              <a:spLocks noChangeArrowheads="1"/>
            </p:cNvSpPr>
            <p:nvPr/>
          </p:nvSpPr>
          <p:spPr bwMode="auto">
            <a:xfrm>
              <a:off x="3009" y="1133"/>
              <a:ext cx="96" cy="16"/>
            </a:xfrm>
            <a:prstGeom prst="rect">
              <a:avLst/>
            </a:prstGeom>
            <a:solidFill>
              <a:srgbClr val="000000"/>
            </a:solidFill>
            <a:ln w="9525">
              <a:noFill/>
              <a:miter lim="800000"/>
              <a:headEnd/>
              <a:tailEnd/>
            </a:ln>
          </p:spPr>
          <p:txBody>
            <a:bodyPr/>
            <a:lstStyle/>
            <a:p>
              <a:endParaRPr lang="en-US"/>
            </a:p>
          </p:txBody>
        </p:sp>
        <p:sp>
          <p:nvSpPr>
            <p:cNvPr id="42017" name="Rectangle 37"/>
            <p:cNvSpPr>
              <a:spLocks noChangeArrowheads="1"/>
            </p:cNvSpPr>
            <p:nvPr/>
          </p:nvSpPr>
          <p:spPr bwMode="auto">
            <a:xfrm>
              <a:off x="3199" y="1133"/>
              <a:ext cx="472" cy="16"/>
            </a:xfrm>
            <a:prstGeom prst="rect">
              <a:avLst/>
            </a:prstGeom>
            <a:solidFill>
              <a:srgbClr val="000000"/>
            </a:solidFill>
            <a:ln w="9525">
              <a:noFill/>
              <a:miter lim="800000"/>
              <a:headEnd/>
              <a:tailEnd/>
            </a:ln>
          </p:spPr>
          <p:txBody>
            <a:bodyPr/>
            <a:lstStyle/>
            <a:p>
              <a:endParaRPr lang="en-US"/>
            </a:p>
          </p:txBody>
        </p:sp>
        <p:sp>
          <p:nvSpPr>
            <p:cNvPr id="42018" name="Rectangle 38"/>
            <p:cNvSpPr>
              <a:spLocks noChangeArrowheads="1"/>
            </p:cNvSpPr>
            <p:nvPr/>
          </p:nvSpPr>
          <p:spPr bwMode="auto">
            <a:xfrm>
              <a:off x="3765" y="1133"/>
              <a:ext cx="94" cy="16"/>
            </a:xfrm>
            <a:prstGeom prst="rect">
              <a:avLst/>
            </a:prstGeom>
            <a:solidFill>
              <a:srgbClr val="000000"/>
            </a:solidFill>
            <a:ln w="9525">
              <a:noFill/>
              <a:miter lim="800000"/>
              <a:headEnd/>
              <a:tailEnd/>
            </a:ln>
          </p:spPr>
          <p:txBody>
            <a:bodyPr/>
            <a:lstStyle/>
            <a:p>
              <a:endParaRPr lang="en-US"/>
            </a:p>
          </p:txBody>
        </p:sp>
        <p:sp>
          <p:nvSpPr>
            <p:cNvPr id="42019" name="Rectangle 39"/>
            <p:cNvSpPr>
              <a:spLocks noChangeArrowheads="1"/>
            </p:cNvSpPr>
            <p:nvPr/>
          </p:nvSpPr>
          <p:spPr bwMode="auto">
            <a:xfrm>
              <a:off x="3955" y="1127"/>
              <a:ext cx="473" cy="24"/>
            </a:xfrm>
            <a:prstGeom prst="rect">
              <a:avLst/>
            </a:prstGeom>
            <a:solidFill>
              <a:srgbClr val="000000"/>
            </a:solidFill>
            <a:ln w="9525">
              <a:noFill/>
              <a:miter lim="800000"/>
              <a:headEnd/>
              <a:tailEnd/>
            </a:ln>
          </p:spPr>
          <p:txBody>
            <a:bodyPr/>
            <a:lstStyle/>
            <a:p>
              <a:endParaRPr lang="en-US"/>
            </a:p>
          </p:txBody>
        </p:sp>
        <p:sp>
          <p:nvSpPr>
            <p:cNvPr id="42020" name="Rectangle 40"/>
            <p:cNvSpPr>
              <a:spLocks noChangeArrowheads="1"/>
            </p:cNvSpPr>
            <p:nvPr/>
          </p:nvSpPr>
          <p:spPr bwMode="auto">
            <a:xfrm>
              <a:off x="3180" y="175"/>
              <a:ext cx="21" cy="315"/>
            </a:xfrm>
            <a:prstGeom prst="rect">
              <a:avLst/>
            </a:prstGeom>
            <a:solidFill>
              <a:srgbClr val="000000"/>
            </a:solidFill>
            <a:ln w="9525">
              <a:noFill/>
              <a:miter lim="800000"/>
              <a:headEnd/>
              <a:tailEnd/>
            </a:ln>
          </p:spPr>
          <p:txBody>
            <a:bodyPr/>
            <a:lstStyle/>
            <a:p>
              <a:endParaRPr lang="en-US"/>
            </a:p>
          </p:txBody>
        </p:sp>
        <p:sp>
          <p:nvSpPr>
            <p:cNvPr id="42021" name="Rectangle 41"/>
            <p:cNvSpPr>
              <a:spLocks noChangeArrowheads="1"/>
            </p:cNvSpPr>
            <p:nvPr/>
          </p:nvSpPr>
          <p:spPr bwMode="auto">
            <a:xfrm>
              <a:off x="3180" y="564"/>
              <a:ext cx="21" cy="73"/>
            </a:xfrm>
            <a:prstGeom prst="rect">
              <a:avLst/>
            </a:prstGeom>
            <a:solidFill>
              <a:srgbClr val="000000"/>
            </a:solidFill>
            <a:ln w="9525">
              <a:noFill/>
              <a:miter lim="800000"/>
              <a:headEnd/>
              <a:tailEnd/>
            </a:ln>
          </p:spPr>
          <p:txBody>
            <a:bodyPr/>
            <a:lstStyle/>
            <a:p>
              <a:endParaRPr lang="en-US"/>
            </a:p>
          </p:txBody>
        </p:sp>
        <p:sp>
          <p:nvSpPr>
            <p:cNvPr id="42022" name="Rectangle 42"/>
            <p:cNvSpPr>
              <a:spLocks noChangeArrowheads="1"/>
            </p:cNvSpPr>
            <p:nvPr/>
          </p:nvSpPr>
          <p:spPr bwMode="auto">
            <a:xfrm>
              <a:off x="3180" y="709"/>
              <a:ext cx="21" cy="367"/>
            </a:xfrm>
            <a:prstGeom prst="rect">
              <a:avLst/>
            </a:prstGeom>
            <a:solidFill>
              <a:srgbClr val="000000"/>
            </a:solidFill>
            <a:ln w="9525">
              <a:noFill/>
              <a:miter lim="800000"/>
              <a:headEnd/>
              <a:tailEnd/>
            </a:ln>
          </p:spPr>
          <p:txBody>
            <a:bodyPr/>
            <a:lstStyle/>
            <a:p>
              <a:endParaRPr lang="en-US"/>
            </a:p>
          </p:txBody>
        </p:sp>
        <p:sp>
          <p:nvSpPr>
            <p:cNvPr id="42023" name="Rectangle 43"/>
            <p:cNvSpPr>
              <a:spLocks noChangeArrowheads="1"/>
            </p:cNvSpPr>
            <p:nvPr/>
          </p:nvSpPr>
          <p:spPr bwMode="auto">
            <a:xfrm>
              <a:off x="3174" y="1149"/>
              <a:ext cx="29" cy="74"/>
            </a:xfrm>
            <a:prstGeom prst="rect">
              <a:avLst/>
            </a:prstGeom>
            <a:solidFill>
              <a:srgbClr val="000000"/>
            </a:solidFill>
            <a:ln w="9525">
              <a:noFill/>
              <a:miter lim="800000"/>
              <a:headEnd/>
              <a:tailEnd/>
            </a:ln>
          </p:spPr>
          <p:txBody>
            <a:bodyPr/>
            <a:lstStyle/>
            <a:p>
              <a:endParaRPr lang="en-US"/>
            </a:p>
          </p:txBody>
        </p:sp>
        <p:sp>
          <p:nvSpPr>
            <p:cNvPr id="42024" name="Rectangle 44"/>
            <p:cNvSpPr>
              <a:spLocks noChangeArrowheads="1"/>
            </p:cNvSpPr>
            <p:nvPr/>
          </p:nvSpPr>
          <p:spPr bwMode="auto">
            <a:xfrm>
              <a:off x="3180" y="1297"/>
              <a:ext cx="21" cy="368"/>
            </a:xfrm>
            <a:prstGeom prst="rect">
              <a:avLst/>
            </a:prstGeom>
            <a:solidFill>
              <a:srgbClr val="000000"/>
            </a:solidFill>
            <a:ln w="9525">
              <a:noFill/>
              <a:miter lim="800000"/>
              <a:headEnd/>
              <a:tailEnd/>
            </a:ln>
          </p:spPr>
          <p:txBody>
            <a:bodyPr/>
            <a:lstStyle/>
            <a:p>
              <a:endParaRPr lang="en-US"/>
            </a:p>
          </p:txBody>
        </p:sp>
        <p:sp>
          <p:nvSpPr>
            <p:cNvPr id="42025" name="Rectangle 45"/>
            <p:cNvSpPr>
              <a:spLocks noChangeArrowheads="1"/>
            </p:cNvSpPr>
            <p:nvPr/>
          </p:nvSpPr>
          <p:spPr bwMode="auto">
            <a:xfrm>
              <a:off x="3180" y="1739"/>
              <a:ext cx="21" cy="73"/>
            </a:xfrm>
            <a:prstGeom prst="rect">
              <a:avLst/>
            </a:prstGeom>
            <a:solidFill>
              <a:srgbClr val="000000"/>
            </a:solidFill>
            <a:ln w="9525">
              <a:noFill/>
              <a:miter lim="800000"/>
              <a:headEnd/>
              <a:tailEnd/>
            </a:ln>
          </p:spPr>
          <p:txBody>
            <a:bodyPr/>
            <a:lstStyle/>
            <a:p>
              <a:endParaRPr lang="en-US"/>
            </a:p>
          </p:txBody>
        </p:sp>
        <p:sp>
          <p:nvSpPr>
            <p:cNvPr id="42026" name="Rectangle 46"/>
            <p:cNvSpPr>
              <a:spLocks noChangeArrowheads="1"/>
            </p:cNvSpPr>
            <p:nvPr/>
          </p:nvSpPr>
          <p:spPr bwMode="auto">
            <a:xfrm>
              <a:off x="3180" y="1882"/>
              <a:ext cx="21" cy="315"/>
            </a:xfrm>
            <a:prstGeom prst="rect">
              <a:avLst/>
            </a:prstGeom>
            <a:solidFill>
              <a:srgbClr val="000000"/>
            </a:solidFill>
            <a:ln w="9525">
              <a:noFill/>
              <a:miter lim="800000"/>
              <a:headEnd/>
              <a:tailEnd/>
            </a:ln>
          </p:spPr>
          <p:txBody>
            <a:bodyPr/>
            <a:lstStyle/>
            <a:p>
              <a:endParaRPr lang="en-US"/>
            </a:p>
          </p:txBody>
        </p:sp>
        <p:sp>
          <p:nvSpPr>
            <p:cNvPr id="42027" name="Rectangle 47"/>
            <p:cNvSpPr>
              <a:spLocks noChangeArrowheads="1"/>
            </p:cNvSpPr>
            <p:nvPr/>
          </p:nvSpPr>
          <p:spPr bwMode="auto">
            <a:xfrm>
              <a:off x="1537" y="2462"/>
              <a:ext cx="3104" cy="23"/>
            </a:xfrm>
            <a:prstGeom prst="rect">
              <a:avLst/>
            </a:prstGeom>
            <a:solidFill>
              <a:srgbClr val="000000"/>
            </a:solidFill>
            <a:ln w="9525">
              <a:noFill/>
              <a:miter lim="800000"/>
              <a:headEnd/>
              <a:tailEnd/>
            </a:ln>
          </p:spPr>
          <p:txBody>
            <a:bodyPr/>
            <a:lstStyle/>
            <a:p>
              <a:endParaRPr lang="en-US"/>
            </a:p>
          </p:txBody>
        </p:sp>
        <p:sp>
          <p:nvSpPr>
            <p:cNvPr id="42028" name="Freeform 48"/>
            <p:cNvSpPr>
              <a:spLocks/>
            </p:cNvSpPr>
            <p:nvPr/>
          </p:nvSpPr>
          <p:spPr bwMode="auto">
            <a:xfrm>
              <a:off x="1433" y="2090"/>
              <a:ext cx="154" cy="400"/>
            </a:xfrm>
            <a:custGeom>
              <a:avLst/>
              <a:gdLst>
                <a:gd name="T0" fmla="*/ 126 w 154"/>
                <a:gd name="T1" fmla="*/ 400 h 400"/>
                <a:gd name="T2" fmla="*/ 154 w 154"/>
                <a:gd name="T3" fmla="*/ 395 h 400"/>
                <a:gd name="T4" fmla="*/ 30 w 154"/>
                <a:gd name="T5" fmla="*/ 11 h 400"/>
                <a:gd name="T6" fmla="*/ 14 w 154"/>
                <a:gd name="T7" fmla="*/ 11 h 400"/>
                <a:gd name="T8" fmla="*/ 14 w 154"/>
                <a:gd name="T9" fmla="*/ 24 h 400"/>
                <a:gd name="T10" fmla="*/ 21 w 154"/>
                <a:gd name="T11" fmla="*/ 23 h 400"/>
                <a:gd name="T12" fmla="*/ 26 w 154"/>
                <a:gd name="T13" fmla="*/ 21 h 400"/>
                <a:gd name="T14" fmla="*/ 30 w 154"/>
                <a:gd name="T15" fmla="*/ 11 h 400"/>
                <a:gd name="T16" fmla="*/ 14 w 154"/>
                <a:gd name="T17" fmla="*/ 24 h 400"/>
                <a:gd name="T18" fmla="*/ 19 w 154"/>
                <a:gd name="T19" fmla="*/ 24 h 400"/>
                <a:gd name="T20" fmla="*/ 19 w 154"/>
                <a:gd name="T21" fmla="*/ 0 h 400"/>
                <a:gd name="T22" fmla="*/ 14 w 154"/>
                <a:gd name="T23" fmla="*/ 0 h 400"/>
                <a:gd name="T24" fmla="*/ 10 w 154"/>
                <a:gd name="T25" fmla="*/ 2 h 400"/>
                <a:gd name="T26" fmla="*/ 5 w 154"/>
                <a:gd name="T27" fmla="*/ 4 h 400"/>
                <a:gd name="T28" fmla="*/ 0 w 154"/>
                <a:gd name="T29" fmla="*/ 11 h 400"/>
                <a:gd name="T30" fmla="*/ 3 w 154"/>
                <a:gd name="T31" fmla="*/ 17 h 400"/>
                <a:gd name="T32" fmla="*/ 126 w 154"/>
                <a:gd name="T33" fmla="*/ 400 h 4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54"/>
                <a:gd name="T52" fmla="*/ 0 h 400"/>
                <a:gd name="T53" fmla="*/ 154 w 154"/>
                <a:gd name="T54" fmla="*/ 400 h 40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54" h="400">
                  <a:moveTo>
                    <a:pt x="126" y="400"/>
                  </a:moveTo>
                  <a:lnTo>
                    <a:pt x="154" y="395"/>
                  </a:lnTo>
                  <a:lnTo>
                    <a:pt x="30" y="11"/>
                  </a:lnTo>
                  <a:lnTo>
                    <a:pt x="14" y="11"/>
                  </a:lnTo>
                  <a:lnTo>
                    <a:pt x="14" y="24"/>
                  </a:lnTo>
                  <a:lnTo>
                    <a:pt x="21" y="23"/>
                  </a:lnTo>
                  <a:lnTo>
                    <a:pt x="26" y="21"/>
                  </a:lnTo>
                  <a:lnTo>
                    <a:pt x="30" y="11"/>
                  </a:lnTo>
                  <a:lnTo>
                    <a:pt x="14" y="24"/>
                  </a:lnTo>
                  <a:lnTo>
                    <a:pt x="19" y="24"/>
                  </a:lnTo>
                  <a:lnTo>
                    <a:pt x="19" y="0"/>
                  </a:lnTo>
                  <a:lnTo>
                    <a:pt x="14" y="0"/>
                  </a:lnTo>
                  <a:lnTo>
                    <a:pt x="10" y="2"/>
                  </a:lnTo>
                  <a:lnTo>
                    <a:pt x="5" y="4"/>
                  </a:lnTo>
                  <a:lnTo>
                    <a:pt x="0" y="11"/>
                  </a:lnTo>
                  <a:lnTo>
                    <a:pt x="3" y="17"/>
                  </a:lnTo>
                  <a:lnTo>
                    <a:pt x="126" y="400"/>
                  </a:lnTo>
                  <a:close/>
                </a:path>
              </a:pathLst>
            </a:custGeom>
            <a:solidFill>
              <a:srgbClr val="000000"/>
            </a:solidFill>
            <a:ln w="9525">
              <a:noFill/>
              <a:round/>
              <a:headEnd/>
              <a:tailEnd/>
            </a:ln>
          </p:spPr>
          <p:txBody>
            <a:bodyPr/>
            <a:lstStyle/>
            <a:p>
              <a:endParaRPr lang="en-US"/>
            </a:p>
          </p:txBody>
        </p:sp>
        <p:sp>
          <p:nvSpPr>
            <p:cNvPr id="42029" name="Rectangle 49"/>
            <p:cNvSpPr>
              <a:spLocks noChangeArrowheads="1"/>
            </p:cNvSpPr>
            <p:nvPr/>
          </p:nvSpPr>
          <p:spPr bwMode="auto">
            <a:xfrm>
              <a:off x="1076" y="2090"/>
              <a:ext cx="373" cy="24"/>
            </a:xfrm>
            <a:prstGeom prst="rect">
              <a:avLst/>
            </a:prstGeom>
            <a:solidFill>
              <a:srgbClr val="000000"/>
            </a:solidFill>
            <a:ln w="9525">
              <a:noFill/>
              <a:miter lim="800000"/>
              <a:headEnd/>
              <a:tailEnd/>
            </a:ln>
          </p:spPr>
          <p:txBody>
            <a:bodyPr/>
            <a:lstStyle/>
            <a:p>
              <a:endParaRPr lang="en-US"/>
            </a:p>
          </p:txBody>
        </p:sp>
        <p:sp>
          <p:nvSpPr>
            <p:cNvPr id="42030" name="Freeform 50"/>
            <p:cNvSpPr>
              <a:spLocks/>
            </p:cNvSpPr>
            <p:nvPr/>
          </p:nvSpPr>
          <p:spPr bwMode="auto">
            <a:xfrm>
              <a:off x="817" y="2101"/>
              <a:ext cx="275" cy="776"/>
            </a:xfrm>
            <a:custGeom>
              <a:avLst/>
              <a:gdLst>
                <a:gd name="T0" fmla="*/ 275 w 275"/>
                <a:gd name="T1" fmla="*/ 6 h 776"/>
                <a:gd name="T2" fmla="*/ 247 w 275"/>
                <a:gd name="T3" fmla="*/ 0 h 776"/>
                <a:gd name="T4" fmla="*/ 0 w 275"/>
                <a:gd name="T5" fmla="*/ 770 h 776"/>
                <a:gd name="T6" fmla="*/ 27 w 275"/>
                <a:gd name="T7" fmla="*/ 776 h 776"/>
                <a:gd name="T8" fmla="*/ 275 w 275"/>
                <a:gd name="T9" fmla="*/ 6 h 776"/>
                <a:gd name="T10" fmla="*/ 0 60000 65536"/>
                <a:gd name="T11" fmla="*/ 0 60000 65536"/>
                <a:gd name="T12" fmla="*/ 0 60000 65536"/>
                <a:gd name="T13" fmla="*/ 0 60000 65536"/>
                <a:gd name="T14" fmla="*/ 0 60000 65536"/>
                <a:gd name="T15" fmla="*/ 0 w 275"/>
                <a:gd name="T16" fmla="*/ 0 h 776"/>
                <a:gd name="T17" fmla="*/ 275 w 275"/>
                <a:gd name="T18" fmla="*/ 776 h 776"/>
              </a:gdLst>
              <a:ahLst/>
              <a:cxnLst>
                <a:cxn ang="T10">
                  <a:pos x="T0" y="T1"/>
                </a:cxn>
                <a:cxn ang="T11">
                  <a:pos x="T2" y="T3"/>
                </a:cxn>
                <a:cxn ang="T12">
                  <a:pos x="T4" y="T5"/>
                </a:cxn>
                <a:cxn ang="T13">
                  <a:pos x="T6" y="T7"/>
                </a:cxn>
                <a:cxn ang="T14">
                  <a:pos x="T8" y="T9"/>
                </a:cxn>
              </a:cxnLst>
              <a:rect l="T15" t="T16" r="T17" b="T18"/>
              <a:pathLst>
                <a:path w="275" h="776">
                  <a:moveTo>
                    <a:pt x="275" y="6"/>
                  </a:moveTo>
                  <a:lnTo>
                    <a:pt x="247" y="0"/>
                  </a:lnTo>
                  <a:lnTo>
                    <a:pt x="0" y="770"/>
                  </a:lnTo>
                  <a:lnTo>
                    <a:pt x="27" y="776"/>
                  </a:lnTo>
                  <a:lnTo>
                    <a:pt x="275" y="6"/>
                  </a:lnTo>
                  <a:close/>
                </a:path>
              </a:pathLst>
            </a:custGeom>
            <a:solidFill>
              <a:srgbClr val="000000"/>
            </a:solidFill>
            <a:ln w="9525">
              <a:noFill/>
              <a:round/>
              <a:headEnd/>
              <a:tailEnd/>
            </a:ln>
          </p:spPr>
          <p:txBody>
            <a:bodyPr/>
            <a:lstStyle/>
            <a:p>
              <a:endParaRPr lang="en-US"/>
            </a:p>
          </p:txBody>
        </p:sp>
        <p:sp>
          <p:nvSpPr>
            <p:cNvPr id="42031" name="Freeform 51"/>
            <p:cNvSpPr>
              <a:spLocks/>
            </p:cNvSpPr>
            <p:nvPr/>
          </p:nvSpPr>
          <p:spPr bwMode="auto">
            <a:xfrm>
              <a:off x="1158" y="2186"/>
              <a:ext cx="193" cy="24"/>
            </a:xfrm>
            <a:custGeom>
              <a:avLst/>
              <a:gdLst>
                <a:gd name="T0" fmla="*/ 193 w 193"/>
                <a:gd name="T1" fmla="*/ 24 h 24"/>
                <a:gd name="T2" fmla="*/ 193 w 193"/>
                <a:gd name="T3" fmla="*/ 0 h 24"/>
                <a:gd name="T4" fmla="*/ 14 w 193"/>
                <a:gd name="T5" fmla="*/ 0 h 24"/>
                <a:gd name="T6" fmla="*/ 9 w 193"/>
                <a:gd name="T7" fmla="*/ 2 h 24"/>
                <a:gd name="T8" fmla="*/ 5 w 193"/>
                <a:gd name="T9" fmla="*/ 4 h 24"/>
                <a:gd name="T10" fmla="*/ 0 w 193"/>
                <a:gd name="T11" fmla="*/ 11 h 24"/>
                <a:gd name="T12" fmla="*/ 5 w 193"/>
                <a:gd name="T13" fmla="*/ 20 h 24"/>
                <a:gd name="T14" fmla="*/ 9 w 193"/>
                <a:gd name="T15" fmla="*/ 22 h 24"/>
                <a:gd name="T16" fmla="*/ 14 w 193"/>
                <a:gd name="T17" fmla="*/ 24 h 24"/>
                <a:gd name="T18" fmla="*/ 16 w 193"/>
                <a:gd name="T19" fmla="*/ 24 h 24"/>
                <a:gd name="T20" fmla="*/ 16 w 193"/>
                <a:gd name="T21" fmla="*/ 0 h 24"/>
                <a:gd name="T22" fmla="*/ 14 w 193"/>
                <a:gd name="T23" fmla="*/ 0 h 24"/>
                <a:gd name="T24" fmla="*/ 14 w 193"/>
                <a:gd name="T25" fmla="*/ 24 h 24"/>
                <a:gd name="T26" fmla="*/ 19 w 193"/>
                <a:gd name="T27" fmla="*/ 22 h 24"/>
                <a:gd name="T28" fmla="*/ 23 w 193"/>
                <a:gd name="T29" fmla="*/ 20 h 24"/>
                <a:gd name="T30" fmla="*/ 30 w 193"/>
                <a:gd name="T31" fmla="*/ 11 h 24"/>
                <a:gd name="T32" fmla="*/ 23 w 193"/>
                <a:gd name="T33" fmla="*/ 4 h 24"/>
                <a:gd name="T34" fmla="*/ 19 w 193"/>
                <a:gd name="T35" fmla="*/ 2 h 24"/>
                <a:gd name="T36" fmla="*/ 14 w 193"/>
                <a:gd name="T37" fmla="*/ 11 h 24"/>
                <a:gd name="T38" fmla="*/ 14 w 193"/>
                <a:gd name="T39" fmla="*/ 24 h 24"/>
                <a:gd name="T40" fmla="*/ 193 w 193"/>
                <a:gd name="T41" fmla="*/ 24 h 2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3"/>
                <a:gd name="T64" fmla="*/ 0 h 24"/>
                <a:gd name="T65" fmla="*/ 193 w 193"/>
                <a:gd name="T66" fmla="*/ 24 h 2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3" h="24">
                  <a:moveTo>
                    <a:pt x="193" y="24"/>
                  </a:moveTo>
                  <a:lnTo>
                    <a:pt x="193" y="0"/>
                  </a:lnTo>
                  <a:lnTo>
                    <a:pt x="14" y="0"/>
                  </a:lnTo>
                  <a:lnTo>
                    <a:pt x="9" y="2"/>
                  </a:lnTo>
                  <a:lnTo>
                    <a:pt x="5" y="4"/>
                  </a:lnTo>
                  <a:lnTo>
                    <a:pt x="0" y="11"/>
                  </a:lnTo>
                  <a:lnTo>
                    <a:pt x="5" y="20"/>
                  </a:lnTo>
                  <a:lnTo>
                    <a:pt x="9" y="22"/>
                  </a:lnTo>
                  <a:lnTo>
                    <a:pt x="14" y="24"/>
                  </a:lnTo>
                  <a:lnTo>
                    <a:pt x="16" y="24"/>
                  </a:lnTo>
                  <a:lnTo>
                    <a:pt x="16" y="0"/>
                  </a:lnTo>
                  <a:lnTo>
                    <a:pt x="14" y="0"/>
                  </a:lnTo>
                  <a:lnTo>
                    <a:pt x="14" y="24"/>
                  </a:lnTo>
                  <a:lnTo>
                    <a:pt x="19" y="22"/>
                  </a:lnTo>
                  <a:lnTo>
                    <a:pt x="23" y="20"/>
                  </a:lnTo>
                  <a:lnTo>
                    <a:pt x="30" y="11"/>
                  </a:lnTo>
                  <a:lnTo>
                    <a:pt x="23" y="4"/>
                  </a:lnTo>
                  <a:lnTo>
                    <a:pt x="19" y="2"/>
                  </a:lnTo>
                  <a:lnTo>
                    <a:pt x="14" y="11"/>
                  </a:lnTo>
                  <a:lnTo>
                    <a:pt x="14" y="24"/>
                  </a:lnTo>
                  <a:lnTo>
                    <a:pt x="193" y="24"/>
                  </a:lnTo>
                  <a:close/>
                </a:path>
              </a:pathLst>
            </a:custGeom>
            <a:solidFill>
              <a:srgbClr val="000000"/>
            </a:solidFill>
            <a:ln w="9525">
              <a:noFill/>
              <a:round/>
              <a:headEnd/>
              <a:tailEnd/>
            </a:ln>
          </p:spPr>
          <p:txBody>
            <a:bodyPr/>
            <a:lstStyle/>
            <a:p>
              <a:endParaRPr lang="en-US"/>
            </a:p>
          </p:txBody>
        </p:sp>
        <p:sp>
          <p:nvSpPr>
            <p:cNvPr id="42032" name="Freeform 52"/>
            <p:cNvSpPr>
              <a:spLocks/>
            </p:cNvSpPr>
            <p:nvPr/>
          </p:nvSpPr>
          <p:spPr bwMode="auto">
            <a:xfrm>
              <a:off x="1138" y="2195"/>
              <a:ext cx="43" cy="85"/>
            </a:xfrm>
            <a:custGeom>
              <a:avLst/>
              <a:gdLst>
                <a:gd name="T0" fmla="*/ 43 w 43"/>
                <a:gd name="T1" fmla="*/ 4 h 85"/>
                <a:gd name="T2" fmla="*/ 25 w 43"/>
                <a:gd name="T3" fmla="*/ 0 h 85"/>
                <a:gd name="T4" fmla="*/ 0 w 43"/>
                <a:gd name="T5" fmla="*/ 81 h 85"/>
                <a:gd name="T6" fmla="*/ 18 w 43"/>
                <a:gd name="T7" fmla="*/ 85 h 85"/>
                <a:gd name="T8" fmla="*/ 43 w 43"/>
                <a:gd name="T9" fmla="*/ 4 h 85"/>
                <a:gd name="T10" fmla="*/ 0 60000 65536"/>
                <a:gd name="T11" fmla="*/ 0 60000 65536"/>
                <a:gd name="T12" fmla="*/ 0 60000 65536"/>
                <a:gd name="T13" fmla="*/ 0 60000 65536"/>
                <a:gd name="T14" fmla="*/ 0 60000 65536"/>
                <a:gd name="T15" fmla="*/ 0 w 43"/>
                <a:gd name="T16" fmla="*/ 0 h 85"/>
                <a:gd name="T17" fmla="*/ 43 w 43"/>
                <a:gd name="T18" fmla="*/ 85 h 85"/>
              </a:gdLst>
              <a:ahLst/>
              <a:cxnLst>
                <a:cxn ang="T10">
                  <a:pos x="T0" y="T1"/>
                </a:cxn>
                <a:cxn ang="T11">
                  <a:pos x="T2" y="T3"/>
                </a:cxn>
                <a:cxn ang="T12">
                  <a:pos x="T4" y="T5"/>
                </a:cxn>
                <a:cxn ang="T13">
                  <a:pos x="T6" y="T7"/>
                </a:cxn>
                <a:cxn ang="T14">
                  <a:pos x="T8" y="T9"/>
                </a:cxn>
              </a:cxnLst>
              <a:rect l="T15" t="T16" r="T17" b="T18"/>
              <a:pathLst>
                <a:path w="43" h="85">
                  <a:moveTo>
                    <a:pt x="43" y="4"/>
                  </a:moveTo>
                  <a:lnTo>
                    <a:pt x="25" y="0"/>
                  </a:lnTo>
                  <a:lnTo>
                    <a:pt x="0" y="81"/>
                  </a:lnTo>
                  <a:lnTo>
                    <a:pt x="18" y="85"/>
                  </a:lnTo>
                  <a:lnTo>
                    <a:pt x="43" y="4"/>
                  </a:lnTo>
                  <a:close/>
                </a:path>
              </a:pathLst>
            </a:custGeom>
            <a:solidFill>
              <a:srgbClr val="000000"/>
            </a:solidFill>
            <a:ln w="9525">
              <a:noFill/>
              <a:round/>
              <a:headEnd/>
              <a:tailEnd/>
            </a:ln>
          </p:spPr>
          <p:txBody>
            <a:bodyPr/>
            <a:lstStyle/>
            <a:p>
              <a:endParaRPr lang="en-US"/>
            </a:p>
          </p:txBody>
        </p:sp>
        <p:sp>
          <p:nvSpPr>
            <p:cNvPr id="42033" name="Freeform 53"/>
            <p:cNvSpPr>
              <a:spLocks/>
            </p:cNvSpPr>
            <p:nvPr/>
          </p:nvSpPr>
          <p:spPr bwMode="auto">
            <a:xfrm>
              <a:off x="1087" y="2311"/>
              <a:ext cx="57" cy="137"/>
            </a:xfrm>
            <a:custGeom>
              <a:avLst/>
              <a:gdLst>
                <a:gd name="T0" fmla="*/ 57 w 57"/>
                <a:gd name="T1" fmla="*/ 4 h 137"/>
                <a:gd name="T2" fmla="*/ 39 w 57"/>
                <a:gd name="T3" fmla="*/ 0 h 137"/>
                <a:gd name="T4" fmla="*/ 0 w 57"/>
                <a:gd name="T5" fmla="*/ 133 h 137"/>
                <a:gd name="T6" fmla="*/ 18 w 57"/>
                <a:gd name="T7" fmla="*/ 137 h 137"/>
                <a:gd name="T8" fmla="*/ 57 w 57"/>
                <a:gd name="T9" fmla="*/ 4 h 137"/>
                <a:gd name="T10" fmla="*/ 0 60000 65536"/>
                <a:gd name="T11" fmla="*/ 0 60000 65536"/>
                <a:gd name="T12" fmla="*/ 0 60000 65536"/>
                <a:gd name="T13" fmla="*/ 0 60000 65536"/>
                <a:gd name="T14" fmla="*/ 0 60000 65536"/>
                <a:gd name="T15" fmla="*/ 0 w 57"/>
                <a:gd name="T16" fmla="*/ 0 h 137"/>
                <a:gd name="T17" fmla="*/ 57 w 57"/>
                <a:gd name="T18" fmla="*/ 137 h 137"/>
              </a:gdLst>
              <a:ahLst/>
              <a:cxnLst>
                <a:cxn ang="T10">
                  <a:pos x="T0" y="T1"/>
                </a:cxn>
                <a:cxn ang="T11">
                  <a:pos x="T2" y="T3"/>
                </a:cxn>
                <a:cxn ang="T12">
                  <a:pos x="T4" y="T5"/>
                </a:cxn>
                <a:cxn ang="T13">
                  <a:pos x="T6" y="T7"/>
                </a:cxn>
                <a:cxn ang="T14">
                  <a:pos x="T8" y="T9"/>
                </a:cxn>
              </a:cxnLst>
              <a:rect l="T15" t="T16" r="T17" b="T18"/>
              <a:pathLst>
                <a:path w="57" h="137">
                  <a:moveTo>
                    <a:pt x="57" y="4"/>
                  </a:moveTo>
                  <a:lnTo>
                    <a:pt x="39" y="0"/>
                  </a:lnTo>
                  <a:lnTo>
                    <a:pt x="0" y="133"/>
                  </a:lnTo>
                  <a:lnTo>
                    <a:pt x="18" y="137"/>
                  </a:lnTo>
                  <a:lnTo>
                    <a:pt x="57" y="4"/>
                  </a:lnTo>
                  <a:close/>
                </a:path>
              </a:pathLst>
            </a:custGeom>
            <a:solidFill>
              <a:srgbClr val="000000"/>
            </a:solidFill>
            <a:ln w="9525">
              <a:noFill/>
              <a:round/>
              <a:headEnd/>
              <a:tailEnd/>
            </a:ln>
          </p:spPr>
          <p:txBody>
            <a:bodyPr/>
            <a:lstStyle/>
            <a:p>
              <a:endParaRPr lang="en-US"/>
            </a:p>
          </p:txBody>
        </p:sp>
        <p:sp>
          <p:nvSpPr>
            <p:cNvPr id="42034" name="Freeform 54"/>
            <p:cNvSpPr>
              <a:spLocks/>
            </p:cNvSpPr>
            <p:nvPr/>
          </p:nvSpPr>
          <p:spPr bwMode="auto">
            <a:xfrm>
              <a:off x="1030" y="2479"/>
              <a:ext cx="62" cy="138"/>
            </a:xfrm>
            <a:custGeom>
              <a:avLst/>
              <a:gdLst>
                <a:gd name="T0" fmla="*/ 62 w 62"/>
                <a:gd name="T1" fmla="*/ 4 h 138"/>
                <a:gd name="T2" fmla="*/ 43 w 62"/>
                <a:gd name="T3" fmla="*/ 0 h 138"/>
                <a:gd name="T4" fmla="*/ 0 w 62"/>
                <a:gd name="T5" fmla="*/ 134 h 138"/>
                <a:gd name="T6" fmla="*/ 18 w 62"/>
                <a:gd name="T7" fmla="*/ 138 h 138"/>
                <a:gd name="T8" fmla="*/ 62 w 62"/>
                <a:gd name="T9" fmla="*/ 4 h 138"/>
                <a:gd name="T10" fmla="*/ 0 60000 65536"/>
                <a:gd name="T11" fmla="*/ 0 60000 65536"/>
                <a:gd name="T12" fmla="*/ 0 60000 65536"/>
                <a:gd name="T13" fmla="*/ 0 60000 65536"/>
                <a:gd name="T14" fmla="*/ 0 60000 65536"/>
                <a:gd name="T15" fmla="*/ 0 w 62"/>
                <a:gd name="T16" fmla="*/ 0 h 138"/>
                <a:gd name="T17" fmla="*/ 62 w 62"/>
                <a:gd name="T18" fmla="*/ 138 h 138"/>
              </a:gdLst>
              <a:ahLst/>
              <a:cxnLst>
                <a:cxn ang="T10">
                  <a:pos x="T0" y="T1"/>
                </a:cxn>
                <a:cxn ang="T11">
                  <a:pos x="T2" y="T3"/>
                </a:cxn>
                <a:cxn ang="T12">
                  <a:pos x="T4" y="T5"/>
                </a:cxn>
                <a:cxn ang="T13">
                  <a:pos x="T6" y="T7"/>
                </a:cxn>
                <a:cxn ang="T14">
                  <a:pos x="T8" y="T9"/>
                </a:cxn>
              </a:cxnLst>
              <a:rect l="T15" t="T16" r="T17" b="T18"/>
              <a:pathLst>
                <a:path w="62" h="138">
                  <a:moveTo>
                    <a:pt x="62" y="4"/>
                  </a:moveTo>
                  <a:lnTo>
                    <a:pt x="43" y="0"/>
                  </a:lnTo>
                  <a:lnTo>
                    <a:pt x="0" y="134"/>
                  </a:lnTo>
                  <a:lnTo>
                    <a:pt x="18" y="138"/>
                  </a:lnTo>
                  <a:lnTo>
                    <a:pt x="62" y="4"/>
                  </a:lnTo>
                  <a:close/>
                </a:path>
              </a:pathLst>
            </a:custGeom>
            <a:solidFill>
              <a:srgbClr val="000000"/>
            </a:solidFill>
            <a:ln w="9525">
              <a:noFill/>
              <a:round/>
              <a:headEnd/>
              <a:tailEnd/>
            </a:ln>
          </p:spPr>
          <p:txBody>
            <a:bodyPr/>
            <a:lstStyle/>
            <a:p>
              <a:endParaRPr lang="en-US"/>
            </a:p>
          </p:txBody>
        </p:sp>
        <p:sp>
          <p:nvSpPr>
            <p:cNvPr id="42035" name="Freeform 55"/>
            <p:cNvSpPr>
              <a:spLocks/>
            </p:cNvSpPr>
            <p:nvPr/>
          </p:nvSpPr>
          <p:spPr bwMode="auto">
            <a:xfrm>
              <a:off x="975" y="2648"/>
              <a:ext cx="64" cy="139"/>
            </a:xfrm>
            <a:custGeom>
              <a:avLst/>
              <a:gdLst>
                <a:gd name="T0" fmla="*/ 64 w 64"/>
                <a:gd name="T1" fmla="*/ 4 h 139"/>
                <a:gd name="T2" fmla="*/ 46 w 64"/>
                <a:gd name="T3" fmla="*/ 0 h 139"/>
                <a:gd name="T4" fmla="*/ 0 w 64"/>
                <a:gd name="T5" fmla="*/ 135 h 139"/>
                <a:gd name="T6" fmla="*/ 18 w 64"/>
                <a:gd name="T7" fmla="*/ 139 h 139"/>
                <a:gd name="T8" fmla="*/ 64 w 64"/>
                <a:gd name="T9" fmla="*/ 4 h 139"/>
                <a:gd name="T10" fmla="*/ 0 60000 65536"/>
                <a:gd name="T11" fmla="*/ 0 60000 65536"/>
                <a:gd name="T12" fmla="*/ 0 60000 65536"/>
                <a:gd name="T13" fmla="*/ 0 60000 65536"/>
                <a:gd name="T14" fmla="*/ 0 60000 65536"/>
                <a:gd name="T15" fmla="*/ 0 w 64"/>
                <a:gd name="T16" fmla="*/ 0 h 139"/>
                <a:gd name="T17" fmla="*/ 64 w 64"/>
                <a:gd name="T18" fmla="*/ 139 h 139"/>
              </a:gdLst>
              <a:ahLst/>
              <a:cxnLst>
                <a:cxn ang="T10">
                  <a:pos x="T0" y="T1"/>
                </a:cxn>
                <a:cxn ang="T11">
                  <a:pos x="T2" y="T3"/>
                </a:cxn>
                <a:cxn ang="T12">
                  <a:pos x="T4" y="T5"/>
                </a:cxn>
                <a:cxn ang="T13">
                  <a:pos x="T6" y="T7"/>
                </a:cxn>
                <a:cxn ang="T14">
                  <a:pos x="T8" y="T9"/>
                </a:cxn>
              </a:cxnLst>
              <a:rect l="T15" t="T16" r="T17" b="T18"/>
              <a:pathLst>
                <a:path w="64" h="139">
                  <a:moveTo>
                    <a:pt x="64" y="4"/>
                  </a:moveTo>
                  <a:lnTo>
                    <a:pt x="46" y="0"/>
                  </a:lnTo>
                  <a:lnTo>
                    <a:pt x="0" y="135"/>
                  </a:lnTo>
                  <a:lnTo>
                    <a:pt x="18" y="139"/>
                  </a:lnTo>
                  <a:lnTo>
                    <a:pt x="64" y="4"/>
                  </a:lnTo>
                  <a:close/>
                </a:path>
              </a:pathLst>
            </a:custGeom>
            <a:solidFill>
              <a:srgbClr val="000000"/>
            </a:solidFill>
            <a:ln w="9525">
              <a:noFill/>
              <a:round/>
              <a:headEnd/>
              <a:tailEnd/>
            </a:ln>
          </p:spPr>
          <p:txBody>
            <a:bodyPr/>
            <a:lstStyle/>
            <a:p>
              <a:endParaRPr lang="en-US"/>
            </a:p>
          </p:txBody>
        </p:sp>
        <p:sp>
          <p:nvSpPr>
            <p:cNvPr id="42036" name="Freeform 56"/>
            <p:cNvSpPr>
              <a:spLocks/>
            </p:cNvSpPr>
            <p:nvPr/>
          </p:nvSpPr>
          <p:spPr bwMode="auto">
            <a:xfrm>
              <a:off x="938" y="2816"/>
              <a:ext cx="46" cy="90"/>
            </a:xfrm>
            <a:custGeom>
              <a:avLst/>
              <a:gdLst>
                <a:gd name="T0" fmla="*/ 46 w 46"/>
                <a:gd name="T1" fmla="*/ 4 h 90"/>
                <a:gd name="T2" fmla="*/ 28 w 46"/>
                <a:gd name="T3" fmla="*/ 0 h 90"/>
                <a:gd name="T4" fmla="*/ 0 w 46"/>
                <a:gd name="T5" fmla="*/ 79 h 90"/>
                <a:gd name="T6" fmla="*/ 0 w 46"/>
                <a:gd name="T7" fmla="*/ 81 h 90"/>
                <a:gd name="T8" fmla="*/ 2 w 46"/>
                <a:gd name="T9" fmla="*/ 87 h 90"/>
                <a:gd name="T10" fmla="*/ 9 w 46"/>
                <a:gd name="T11" fmla="*/ 90 h 90"/>
                <a:gd name="T12" fmla="*/ 12 w 46"/>
                <a:gd name="T13" fmla="*/ 90 h 90"/>
                <a:gd name="T14" fmla="*/ 12 w 46"/>
                <a:gd name="T15" fmla="*/ 74 h 90"/>
                <a:gd name="T16" fmla="*/ 9 w 46"/>
                <a:gd name="T17" fmla="*/ 74 h 90"/>
                <a:gd name="T18" fmla="*/ 18 w 46"/>
                <a:gd name="T19" fmla="*/ 81 h 90"/>
                <a:gd name="T20" fmla="*/ 16 w 46"/>
                <a:gd name="T21" fmla="*/ 76 h 90"/>
                <a:gd name="T22" fmla="*/ 9 w 46"/>
                <a:gd name="T23" fmla="*/ 81 h 90"/>
                <a:gd name="T24" fmla="*/ 18 w 46"/>
                <a:gd name="T25" fmla="*/ 83 h 90"/>
                <a:gd name="T26" fmla="*/ 46 w 46"/>
                <a:gd name="T27" fmla="*/ 4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6"/>
                <a:gd name="T43" fmla="*/ 0 h 90"/>
                <a:gd name="T44" fmla="*/ 46 w 46"/>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6" h="90">
                  <a:moveTo>
                    <a:pt x="46" y="4"/>
                  </a:moveTo>
                  <a:lnTo>
                    <a:pt x="28" y="0"/>
                  </a:lnTo>
                  <a:lnTo>
                    <a:pt x="0" y="79"/>
                  </a:lnTo>
                  <a:lnTo>
                    <a:pt x="0" y="81"/>
                  </a:lnTo>
                  <a:lnTo>
                    <a:pt x="2" y="87"/>
                  </a:lnTo>
                  <a:lnTo>
                    <a:pt x="9" y="90"/>
                  </a:lnTo>
                  <a:lnTo>
                    <a:pt x="12" y="90"/>
                  </a:lnTo>
                  <a:lnTo>
                    <a:pt x="12" y="74"/>
                  </a:lnTo>
                  <a:lnTo>
                    <a:pt x="9" y="74"/>
                  </a:lnTo>
                  <a:lnTo>
                    <a:pt x="18" y="81"/>
                  </a:lnTo>
                  <a:lnTo>
                    <a:pt x="16" y="76"/>
                  </a:lnTo>
                  <a:lnTo>
                    <a:pt x="9" y="81"/>
                  </a:lnTo>
                  <a:lnTo>
                    <a:pt x="18" y="83"/>
                  </a:lnTo>
                  <a:lnTo>
                    <a:pt x="46" y="4"/>
                  </a:lnTo>
                  <a:close/>
                </a:path>
              </a:pathLst>
            </a:custGeom>
            <a:solidFill>
              <a:srgbClr val="000000"/>
            </a:solidFill>
            <a:ln w="9525">
              <a:noFill/>
              <a:round/>
              <a:headEnd/>
              <a:tailEnd/>
            </a:ln>
          </p:spPr>
          <p:txBody>
            <a:bodyPr/>
            <a:lstStyle/>
            <a:p>
              <a:endParaRPr lang="en-US"/>
            </a:p>
          </p:txBody>
        </p:sp>
        <p:sp>
          <p:nvSpPr>
            <p:cNvPr id="42037" name="Freeform 57"/>
            <p:cNvSpPr>
              <a:spLocks/>
            </p:cNvSpPr>
            <p:nvPr/>
          </p:nvSpPr>
          <p:spPr bwMode="auto">
            <a:xfrm>
              <a:off x="1452" y="2531"/>
              <a:ext cx="62" cy="149"/>
            </a:xfrm>
            <a:custGeom>
              <a:avLst/>
              <a:gdLst>
                <a:gd name="T0" fmla="*/ 43 w 62"/>
                <a:gd name="T1" fmla="*/ 149 h 149"/>
                <a:gd name="T2" fmla="*/ 62 w 62"/>
                <a:gd name="T3" fmla="*/ 145 h 149"/>
                <a:gd name="T4" fmla="*/ 18 w 62"/>
                <a:gd name="T5" fmla="*/ 5 h 149"/>
                <a:gd name="T6" fmla="*/ 9 w 62"/>
                <a:gd name="T7" fmla="*/ 7 h 149"/>
                <a:gd name="T8" fmla="*/ 9 w 62"/>
                <a:gd name="T9" fmla="*/ 14 h 149"/>
                <a:gd name="T10" fmla="*/ 16 w 62"/>
                <a:gd name="T11" fmla="*/ 12 h 149"/>
                <a:gd name="T12" fmla="*/ 18 w 62"/>
                <a:gd name="T13" fmla="*/ 7 h 149"/>
                <a:gd name="T14" fmla="*/ 9 w 62"/>
                <a:gd name="T15" fmla="*/ 16 h 149"/>
                <a:gd name="T16" fmla="*/ 11 w 62"/>
                <a:gd name="T17" fmla="*/ 16 h 149"/>
                <a:gd name="T18" fmla="*/ 11 w 62"/>
                <a:gd name="T19" fmla="*/ 0 h 149"/>
                <a:gd name="T20" fmla="*/ 9 w 62"/>
                <a:gd name="T21" fmla="*/ 0 h 149"/>
                <a:gd name="T22" fmla="*/ 9 w 62"/>
                <a:gd name="T23" fmla="*/ 0 h 149"/>
                <a:gd name="T24" fmla="*/ 2 w 62"/>
                <a:gd name="T25" fmla="*/ 1 h 149"/>
                <a:gd name="T26" fmla="*/ 0 w 62"/>
                <a:gd name="T27" fmla="*/ 7 h 149"/>
                <a:gd name="T28" fmla="*/ 0 w 62"/>
                <a:gd name="T29" fmla="*/ 7 h 149"/>
                <a:gd name="T30" fmla="*/ 0 w 62"/>
                <a:gd name="T31" fmla="*/ 9 h 149"/>
                <a:gd name="T32" fmla="*/ 43 w 62"/>
                <a:gd name="T33" fmla="*/ 149 h 14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2"/>
                <a:gd name="T52" fmla="*/ 0 h 149"/>
                <a:gd name="T53" fmla="*/ 62 w 62"/>
                <a:gd name="T54" fmla="*/ 149 h 14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2" h="149">
                  <a:moveTo>
                    <a:pt x="43" y="149"/>
                  </a:moveTo>
                  <a:lnTo>
                    <a:pt x="62" y="145"/>
                  </a:lnTo>
                  <a:lnTo>
                    <a:pt x="18" y="5"/>
                  </a:lnTo>
                  <a:lnTo>
                    <a:pt x="9" y="7"/>
                  </a:lnTo>
                  <a:lnTo>
                    <a:pt x="9" y="14"/>
                  </a:lnTo>
                  <a:lnTo>
                    <a:pt x="16" y="12"/>
                  </a:lnTo>
                  <a:lnTo>
                    <a:pt x="18" y="7"/>
                  </a:lnTo>
                  <a:lnTo>
                    <a:pt x="9" y="16"/>
                  </a:lnTo>
                  <a:lnTo>
                    <a:pt x="11" y="16"/>
                  </a:lnTo>
                  <a:lnTo>
                    <a:pt x="11" y="0"/>
                  </a:lnTo>
                  <a:lnTo>
                    <a:pt x="9" y="0"/>
                  </a:lnTo>
                  <a:lnTo>
                    <a:pt x="2" y="1"/>
                  </a:lnTo>
                  <a:lnTo>
                    <a:pt x="0" y="7"/>
                  </a:lnTo>
                  <a:lnTo>
                    <a:pt x="0" y="9"/>
                  </a:lnTo>
                  <a:lnTo>
                    <a:pt x="43" y="149"/>
                  </a:lnTo>
                  <a:close/>
                </a:path>
              </a:pathLst>
            </a:custGeom>
            <a:solidFill>
              <a:srgbClr val="000000"/>
            </a:solidFill>
            <a:ln w="9525">
              <a:noFill/>
              <a:round/>
              <a:headEnd/>
              <a:tailEnd/>
            </a:ln>
          </p:spPr>
          <p:txBody>
            <a:bodyPr/>
            <a:lstStyle/>
            <a:p>
              <a:endParaRPr lang="en-US"/>
            </a:p>
          </p:txBody>
        </p:sp>
        <p:sp>
          <p:nvSpPr>
            <p:cNvPr id="42038" name="Freeform 58"/>
            <p:cNvSpPr>
              <a:spLocks/>
            </p:cNvSpPr>
            <p:nvPr/>
          </p:nvSpPr>
          <p:spPr bwMode="auto">
            <a:xfrm>
              <a:off x="1399" y="2369"/>
              <a:ext cx="57" cy="138"/>
            </a:xfrm>
            <a:custGeom>
              <a:avLst/>
              <a:gdLst>
                <a:gd name="T0" fmla="*/ 39 w 57"/>
                <a:gd name="T1" fmla="*/ 138 h 138"/>
                <a:gd name="T2" fmla="*/ 57 w 57"/>
                <a:gd name="T3" fmla="*/ 134 h 138"/>
                <a:gd name="T4" fmla="*/ 18 w 57"/>
                <a:gd name="T5" fmla="*/ 0 h 138"/>
                <a:gd name="T6" fmla="*/ 0 w 57"/>
                <a:gd name="T7" fmla="*/ 3 h 138"/>
                <a:gd name="T8" fmla="*/ 39 w 57"/>
                <a:gd name="T9" fmla="*/ 138 h 138"/>
                <a:gd name="T10" fmla="*/ 0 60000 65536"/>
                <a:gd name="T11" fmla="*/ 0 60000 65536"/>
                <a:gd name="T12" fmla="*/ 0 60000 65536"/>
                <a:gd name="T13" fmla="*/ 0 60000 65536"/>
                <a:gd name="T14" fmla="*/ 0 60000 65536"/>
                <a:gd name="T15" fmla="*/ 0 w 57"/>
                <a:gd name="T16" fmla="*/ 0 h 138"/>
                <a:gd name="T17" fmla="*/ 57 w 57"/>
                <a:gd name="T18" fmla="*/ 138 h 138"/>
              </a:gdLst>
              <a:ahLst/>
              <a:cxnLst>
                <a:cxn ang="T10">
                  <a:pos x="T0" y="T1"/>
                </a:cxn>
                <a:cxn ang="T11">
                  <a:pos x="T2" y="T3"/>
                </a:cxn>
                <a:cxn ang="T12">
                  <a:pos x="T4" y="T5"/>
                </a:cxn>
                <a:cxn ang="T13">
                  <a:pos x="T6" y="T7"/>
                </a:cxn>
                <a:cxn ang="T14">
                  <a:pos x="T8" y="T9"/>
                </a:cxn>
              </a:cxnLst>
              <a:rect l="T15" t="T16" r="T17" b="T18"/>
              <a:pathLst>
                <a:path w="57" h="138">
                  <a:moveTo>
                    <a:pt x="39" y="138"/>
                  </a:moveTo>
                  <a:lnTo>
                    <a:pt x="57" y="134"/>
                  </a:lnTo>
                  <a:lnTo>
                    <a:pt x="18" y="0"/>
                  </a:lnTo>
                  <a:lnTo>
                    <a:pt x="0" y="3"/>
                  </a:lnTo>
                  <a:lnTo>
                    <a:pt x="39" y="138"/>
                  </a:lnTo>
                  <a:close/>
                </a:path>
              </a:pathLst>
            </a:custGeom>
            <a:solidFill>
              <a:srgbClr val="000000"/>
            </a:solidFill>
            <a:ln w="9525">
              <a:noFill/>
              <a:round/>
              <a:headEnd/>
              <a:tailEnd/>
            </a:ln>
          </p:spPr>
          <p:txBody>
            <a:bodyPr/>
            <a:lstStyle/>
            <a:p>
              <a:endParaRPr lang="en-US"/>
            </a:p>
          </p:txBody>
        </p:sp>
        <p:sp>
          <p:nvSpPr>
            <p:cNvPr id="42039" name="Freeform 59"/>
            <p:cNvSpPr>
              <a:spLocks/>
            </p:cNvSpPr>
            <p:nvPr/>
          </p:nvSpPr>
          <p:spPr bwMode="auto">
            <a:xfrm>
              <a:off x="1342" y="2190"/>
              <a:ext cx="64" cy="149"/>
            </a:xfrm>
            <a:custGeom>
              <a:avLst/>
              <a:gdLst>
                <a:gd name="T0" fmla="*/ 45 w 64"/>
                <a:gd name="T1" fmla="*/ 149 h 149"/>
                <a:gd name="T2" fmla="*/ 64 w 64"/>
                <a:gd name="T3" fmla="*/ 145 h 149"/>
                <a:gd name="T4" fmla="*/ 18 w 64"/>
                <a:gd name="T5" fmla="*/ 5 h 149"/>
                <a:gd name="T6" fmla="*/ 9 w 64"/>
                <a:gd name="T7" fmla="*/ 7 h 149"/>
                <a:gd name="T8" fmla="*/ 9 w 64"/>
                <a:gd name="T9" fmla="*/ 15 h 149"/>
                <a:gd name="T10" fmla="*/ 16 w 64"/>
                <a:gd name="T11" fmla="*/ 13 h 149"/>
                <a:gd name="T12" fmla="*/ 18 w 64"/>
                <a:gd name="T13" fmla="*/ 7 h 149"/>
                <a:gd name="T14" fmla="*/ 9 w 64"/>
                <a:gd name="T15" fmla="*/ 16 h 149"/>
                <a:gd name="T16" fmla="*/ 11 w 64"/>
                <a:gd name="T17" fmla="*/ 16 h 149"/>
                <a:gd name="T18" fmla="*/ 11 w 64"/>
                <a:gd name="T19" fmla="*/ 0 h 149"/>
                <a:gd name="T20" fmla="*/ 9 w 64"/>
                <a:gd name="T21" fmla="*/ 0 h 149"/>
                <a:gd name="T22" fmla="*/ 9 w 64"/>
                <a:gd name="T23" fmla="*/ 0 h 149"/>
                <a:gd name="T24" fmla="*/ 2 w 64"/>
                <a:gd name="T25" fmla="*/ 2 h 149"/>
                <a:gd name="T26" fmla="*/ 0 w 64"/>
                <a:gd name="T27" fmla="*/ 7 h 149"/>
                <a:gd name="T28" fmla="*/ 0 w 64"/>
                <a:gd name="T29" fmla="*/ 7 h 149"/>
                <a:gd name="T30" fmla="*/ 0 w 64"/>
                <a:gd name="T31" fmla="*/ 9 h 149"/>
                <a:gd name="T32" fmla="*/ 45 w 64"/>
                <a:gd name="T33" fmla="*/ 149 h 14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4"/>
                <a:gd name="T52" fmla="*/ 0 h 149"/>
                <a:gd name="T53" fmla="*/ 64 w 64"/>
                <a:gd name="T54" fmla="*/ 149 h 14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4" h="149">
                  <a:moveTo>
                    <a:pt x="45" y="149"/>
                  </a:moveTo>
                  <a:lnTo>
                    <a:pt x="64" y="145"/>
                  </a:lnTo>
                  <a:lnTo>
                    <a:pt x="18" y="5"/>
                  </a:lnTo>
                  <a:lnTo>
                    <a:pt x="9" y="7"/>
                  </a:lnTo>
                  <a:lnTo>
                    <a:pt x="9" y="15"/>
                  </a:lnTo>
                  <a:lnTo>
                    <a:pt x="16" y="13"/>
                  </a:lnTo>
                  <a:lnTo>
                    <a:pt x="18" y="7"/>
                  </a:lnTo>
                  <a:lnTo>
                    <a:pt x="9" y="16"/>
                  </a:lnTo>
                  <a:lnTo>
                    <a:pt x="11" y="16"/>
                  </a:lnTo>
                  <a:lnTo>
                    <a:pt x="11" y="0"/>
                  </a:lnTo>
                  <a:lnTo>
                    <a:pt x="9" y="0"/>
                  </a:lnTo>
                  <a:lnTo>
                    <a:pt x="2" y="2"/>
                  </a:lnTo>
                  <a:lnTo>
                    <a:pt x="0" y="7"/>
                  </a:lnTo>
                  <a:lnTo>
                    <a:pt x="0" y="9"/>
                  </a:lnTo>
                  <a:lnTo>
                    <a:pt x="45" y="149"/>
                  </a:lnTo>
                  <a:close/>
                </a:path>
              </a:pathLst>
            </a:custGeom>
            <a:solidFill>
              <a:srgbClr val="000000"/>
            </a:solidFill>
            <a:ln w="9525">
              <a:noFill/>
              <a:round/>
              <a:headEnd/>
              <a:tailEnd/>
            </a:ln>
          </p:spPr>
          <p:txBody>
            <a:bodyPr/>
            <a:lstStyle/>
            <a:p>
              <a:endParaRPr lang="en-US"/>
            </a:p>
          </p:txBody>
        </p:sp>
        <p:sp>
          <p:nvSpPr>
            <p:cNvPr id="42040" name="Freeform 60"/>
            <p:cNvSpPr>
              <a:spLocks/>
            </p:cNvSpPr>
            <p:nvPr/>
          </p:nvSpPr>
          <p:spPr bwMode="auto">
            <a:xfrm>
              <a:off x="4091" y="2475"/>
              <a:ext cx="91" cy="32"/>
            </a:xfrm>
            <a:custGeom>
              <a:avLst/>
              <a:gdLst>
                <a:gd name="T0" fmla="*/ 91 w 91"/>
                <a:gd name="T1" fmla="*/ 24 h 32"/>
                <a:gd name="T2" fmla="*/ 89 w 91"/>
                <a:gd name="T3" fmla="*/ 0 h 32"/>
                <a:gd name="T4" fmla="*/ 0 w 91"/>
                <a:gd name="T5" fmla="*/ 8 h 32"/>
                <a:gd name="T6" fmla="*/ 0 w 91"/>
                <a:gd name="T7" fmla="*/ 32 h 32"/>
                <a:gd name="T8" fmla="*/ 91 w 91"/>
                <a:gd name="T9" fmla="*/ 24 h 32"/>
                <a:gd name="T10" fmla="*/ 0 60000 65536"/>
                <a:gd name="T11" fmla="*/ 0 60000 65536"/>
                <a:gd name="T12" fmla="*/ 0 60000 65536"/>
                <a:gd name="T13" fmla="*/ 0 60000 65536"/>
                <a:gd name="T14" fmla="*/ 0 60000 65536"/>
                <a:gd name="T15" fmla="*/ 0 w 91"/>
                <a:gd name="T16" fmla="*/ 0 h 32"/>
                <a:gd name="T17" fmla="*/ 91 w 91"/>
                <a:gd name="T18" fmla="*/ 32 h 32"/>
              </a:gdLst>
              <a:ahLst/>
              <a:cxnLst>
                <a:cxn ang="T10">
                  <a:pos x="T0" y="T1"/>
                </a:cxn>
                <a:cxn ang="T11">
                  <a:pos x="T2" y="T3"/>
                </a:cxn>
                <a:cxn ang="T12">
                  <a:pos x="T4" y="T5"/>
                </a:cxn>
                <a:cxn ang="T13">
                  <a:pos x="T6" y="T7"/>
                </a:cxn>
                <a:cxn ang="T14">
                  <a:pos x="T8" y="T9"/>
                </a:cxn>
              </a:cxnLst>
              <a:rect l="T15" t="T16" r="T17" b="T18"/>
              <a:pathLst>
                <a:path w="91" h="32">
                  <a:moveTo>
                    <a:pt x="91" y="24"/>
                  </a:moveTo>
                  <a:lnTo>
                    <a:pt x="89" y="0"/>
                  </a:lnTo>
                  <a:lnTo>
                    <a:pt x="0" y="8"/>
                  </a:lnTo>
                  <a:lnTo>
                    <a:pt x="0" y="32"/>
                  </a:lnTo>
                  <a:lnTo>
                    <a:pt x="91" y="24"/>
                  </a:lnTo>
                  <a:close/>
                </a:path>
              </a:pathLst>
            </a:custGeom>
            <a:solidFill>
              <a:srgbClr val="000000"/>
            </a:solidFill>
            <a:ln w="9525">
              <a:noFill/>
              <a:round/>
              <a:headEnd/>
              <a:tailEnd/>
            </a:ln>
          </p:spPr>
          <p:txBody>
            <a:bodyPr/>
            <a:lstStyle/>
            <a:p>
              <a:endParaRPr lang="en-US"/>
            </a:p>
          </p:txBody>
        </p:sp>
        <p:sp>
          <p:nvSpPr>
            <p:cNvPr id="42041" name="Freeform 61"/>
            <p:cNvSpPr>
              <a:spLocks/>
            </p:cNvSpPr>
            <p:nvPr/>
          </p:nvSpPr>
          <p:spPr bwMode="auto">
            <a:xfrm>
              <a:off x="3866" y="2490"/>
              <a:ext cx="181" cy="30"/>
            </a:xfrm>
            <a:custGeom>
              <a:avLst/>
              <a:gdLst>
                <a:gd name="T0" fmla="*/ 181 w 181"/>
                <a:gd name="T1" fmla="*/ 17 h 30"/>
                <a:gd name="T2" fmla="*/ 179 w 181"/>
                <a:gd name="T3" fmla="*/ 0 h 30"/>
                <a:gd name="T4" fmla="*/ 0 w 181"/>
                <a:gd name="T5" fmla="*/ 13 h 30"/>
                <a:gd name="T6" fmla="*/ 2 w 181"/>
                <a:gd name="T7" fmla="*/ 30 h 30"/>
                <a:gd name="T8" fmla="*/ 181 w 181"/>
                <a:gd name="T9" fmla="*/ 17 h 30"/>
                <a:gd name="T10" fmla="*/ 0 60000 65536"/>
                <a:gd name="T11" fmla="*/ 0 60000 65536"/>
                <a:gd name="T12" fmla="*/ 0 60000 65536"/>
                <a:gd name="T13" fmla="*/ 0 60000 65536"/>
                <a:gd name="T14" fmla="*/ 0 60000 65536"/>
                <a:gd name="T15" fmla="*/ 0 w 181"/>
                <a:gd name="T16" fmla="*/ 0 h 30"/>
                <a:gd name="T17" fmla="*/ 181 w 181"/>
                <a:gd name="T18" fmla="*/ 30 h 30"/>
              </a:gdLst>
              <a:ahLst/>
              <a:cxnLst>
                <a:cxn ang="T10">
                  <a:pos x="T0" y="T1"/>
                </a:cxn>
                <a:cxn ang="T11">
                  <a:pos x="T2" y="T3"/>
                </a:cxn>
                <a:cxn ang="T12">
                  <a:pos x="T4" y="T5"/>
                </a:cxn>
                <a:cxn ang="T13">
                  <a:pos x="T6" y="T7"/>
                </a:cxn>
                <a:cxn ang="T14">
                  <a:pos x="T8" y="T9"/>
                </a:cxn>
              </a:cxnLst>
              <a:rect l="T15" t="T16" r="T17" b="T18"/>
              <a:pathLst>
                <a:path w="181" h="30">
                  <a:moveTo>
                    <a:pt x="181" y="17"/>
                  </a:moveTo>
                  <a:lnTo>
                    <a:pt x="179" y="0"/>
                  </a:lnTo>
                  <a:lnTo>
                    <a:pt x="0" y="13"/>
                  </a:lnTo>
                  <a:lnTo>
                    <a:pt x="2" y="30"/>
                  </a:lnTo>
                  <a:lnTo>
                    <a:pt x="181" y="17"/>
                  </a:lnTo>
                  <a:close/>
                </a:path>
              </a:pathLst>
            </a:custGeom>
            <a:solidFill>
              <a:srgbClr val="000000"/>
            </a:solidFill>
            <a:ln w="9525">
              <a:noFill/>
              <a:round/>
              <a:headEnd/>
              <a:tailEnd/>
            </a:ln>
          </p:spPr>
          <p:txBody>
            <a:bodyPr/>
            <a:lstStyle/>
            <a:p>
              <a:endParaRPr lang="en-US"/>
            </a:p>
          </p:txBody>
        </p:sp>
        <p:sp>
          <p:nvSpPr>
            <p:cNvPr id="42042" name="Freeform 62"/>
            <p:cNvSpPr>
              <a:spLocks/>
            </p:cNvSpPr>
            <p:nvPr/>
          </p:nvSpPr>
          <p:spPr bwMode="auto">
            <a:xfrm>
              <a:off x="3646" y="2505"/>
              <a:ext cx="179" cy="29"/>
            </a:xfrm>
            <a:custGeom>
              <a:avLst/>
              <a:gdLst>
                <a:gd name="T0" fmla="*/ 179 w 179"/>
                <a:gd name="T1" fmla="*/ 16 h 29"/>
                <a:gd name="T2" fmla="*/ 176 w 179"/>
                <a:gd name="T3" fmla="*/ 0 h 29"/>
                <a:gd name="T4" fmla="*/ 0 w 179"/>
                <a:gd name="T5" fmla="*/ 13 h 29"/>
                <a:gd name="T6" fmla="*/ 2 w 179"/>
                <a:gd name="T7" fmla="*/ 29 h 29"/>
                <a:gd name="T8" fmla="*/ 179 w 179"/>
                <a:gd name="T9" fmla="*/ 16 h 29"/>
                <a:gd name="T10" fmla="*/ 0 60000 65536"/>
                <a:gd name="T11" fmla="*/ 0 60000 65536"/>
                <a:gd name="T12" fmla="*/ 0 60000 65536"/>
                <a:gd name="T13" fmla="*/ 0 60000 65536"/>
                <a:gd name="T14" fmla="*/ 0 60000 65536"/>
                <a:gd name="T15" fmla="*/ 0 w 179"/>
                <a:gd name="T16" fmla="*/ 0 h 29"/>
                <a:gd name="T17" fmla="*/ 179 w 179"/>
                <a:gd name="T18" fmla="*/ 29 h 29"/>
              </a:gdLst>
              <a:ahLst/>
              <a:cxnLst>
                <a:cxn ang="T10">
                  <a:pos x="T0" y="T1"/>
                </a:cxn>
                <a:cxn ang="T11">
                  <a:pos x="T2" y="T3"/>
                </a:cxn>
                <a:cxn ang="T12">
                  <a:pos x="T4" y="T5"/>
                </a:cxn>
                <a:cxn ang="T13">
                  <a:pos x="T6" y="T7"/>
                </a:cxn>
                <a:cxn ang="T14">
                  <a:pos x="T8" y="T9"/>
                </a:cxn>
              </a:cxnLst>
              <a:rect l="T15" t="T16" r="T17" b="T18"/>
              <a:pathLst>
                <a:path w="179" h="29">
                  <a:moveTo>
                    <a:pt x="179" y="16"/>
                  </a:moveTo>
                  <a:lnTo>
                    <a:pt x="176" y="0"/>
                  </a:lnTo>
                  <a:lnTo>
                    <a:pt x="0" y="13"/>
                  </a:lnTo>
                  <a:lnTo>
                    <a:pt x="2" y="29"/>
                  </a:lnTo>
                  <a:lnTo>
                    <a:pt x="179" y="16"/>
                  </a:lnTo>
                  <a:close/>
                </a:path>
              </a:pathLst>
            </a:custGeom>
            <a:solidFill>
              <a:srgbClr val="000000"/>
            </a:solidFill>
            <a:ln w="9525">
              <a:noFill/>
              <a:round/>
              <a:headEnd/>
              <a:tailEnd/>
            </a:ln>
          </p:spPr>
          <p:txBody>
            <a:bodyPr/>
            <a:lstStyle/>
            <a:p>
              <a:endParaRPr lang="en-US"/>
            </a:p>
          </p:txBody>
        </p:sp>
        <p:sp>
          <p:nvSpPr>
            <p:cNvPr id="42043" name="Freeform 63"/>
            <p:cNvSpPr>
              <a:spLocks/>
            </p:cNvSpPr>
            <p:nvPr/>
          </p:nvSpPr>
          <p:spPr bwMode="auto">
            <a:xfrm>
              <a:off x="3423" y="2521"/>
              <a:ext cx="175" cy="28"/>
            </a:xfrm>
            <a:custGeom>
              <a:avLst/>
              <a:gdLst>
                <a:gd name="T0" fmla="*/ 175 w 175"/>
                <a:gd name="T1" fmla="*/ 17 h 28"/>
                <a:gd name="T2" fmla="*/ 175 w 175"/>
                <a:gd name="T3" fmla="*/ 0 h 28"/>
                <a:gd name="T4" fmla="*/ 0 w 175"/>
                <a:gd name="T5" fmla="*/ 11 h 28"/>
                <a:gd name="T6" fmla="*/ 0 w 175"/>
                <a:gd name="T7" fmla="*/ 28 h 28"/>
                <a:gd name="T8" fmla="*/ 175 w 175"/>
                <a:gd name="T9" fmla="*/ 17 h 28"/>
                <a:gd name="T10" fmla="*/ 0 60000 65536"/>
                <a:gd name="T11" fmla="*/ 0 60000 65536"/>
                <a:gd name="T12" fmla="*/ 0 60000 65536"/>
                <a:gd name="T13" fmla="*/ 0 60000 65536"/>
                <a:gd name="T14" fmla="*/ 0 60000 65536"/>
                <a:gd name="T15" fmla="*/ 0 w 175"/>
                <a:gd name="T16" fmla="*/ 0 h 28"/>
                <a:gd name="T17" fmla="*/ 175 w 175"/>
                <a:gd name="T18" fmla="*/ 28 h 28"/>
              </a:gdLst>
              <a:ahLst/>
              <a:cxnLst>
                <a:cxn ang="T10">
                  <a:pos x="T0" y="T1"/>
                </a:cxn>
                <a:cxn ang="T11">
                  <a:pos x="T2" y="T3"/>
                </a:cxn>
                <a:cxn ang="T12">
                  <a:pos x="T4" y="T5"/>
                </a:cxn>
                <a:cxn ang="T13">
                  <a:pos x="T6" y="T7"/>
                </a:cxn>
                <a:cxn ang="T14">
                  <a:pos x="T8" y="T9"/>
                </a:cxn>
              </a:cxnLst>
              <a:rect l="T15" t="T16" r="T17" b="T18"/>
              <a:pathLst>
                <a:path w="175" h="28">
                  <a:moveTo>
                    <a:pt x="175" y="17"/>
                  </a:moveTo>
                  <a:lnTo>
                    <a:pt x="175" y="0"/>
                  </a:lnTo>
                  <a:lnTo>
                    <a:pt x="0" y="11"/>
                  </a:lnTo>
                  <a:lnTo>
                    <a:pt x="0" y="28"/>
                  </a:lnTo>
                  <a:lnTo>
                    <a:pt x="175" y="17"/>
                  </a:lnTo>
                  <a:close/>
                </a:path>
              </a:pathLst>
            </a:custGeom>
            <a:solidFill>
              <a:srgbClr val="000000"/>
            </a:solidFill>
            <a:ln w="9525">
              <a:noFill/>
              <a:round/>
              <a:headEnd/>
              <a:tailEnd/>
            </a:ln>
          </p:spPr>
          <p:txBody>
            <a:bodyPr/>
            <a:lstStyle/>
            <a:p>
              <a:endParaRPr lang="en-US"/>
            </a:p>
          </p:txBody>
        </p:sp>
        <p:sp>
          <p:nvSpPr>
            <p:cNvPr id="42044" name="Freeform 64"/>
            <p:cNvSpPr>
              <a:spLocks/>
            </p:cNvSpPr>
            <p:nvPr/>
          </p:nvSpPr>
          <p:spPr bwMode="auto">
            <a:xfrm>
              <a:off x="3199" y="2536"/>
              <a:ext cx="179" cy="30"/>
            </a:xfrm>
            <a:custGeom>
              <a:avLst/>
              <a:gdLst>
                <a:gd name="T0" fmla="*/ 179 w 179"/>
                <a:gd name="T1" fmla="*/ 17 h 30"/>
                <a:gd name="T2" fmla="*/ 176 w 179"/>
                <a:gd name="T3" fmla="*/ 0 h 30"/>
                <a:gd name="T4" fmla="*/ 0 w 179"/>
                <a:gd name="T5" fmla="*/ 13 h 30"/>
                <a:gd name="T6" fmla="*/ 2 w 179"/>
                <a:gd name="T7" fmla="*/ 30 h 30"/>
                <a:gd name="T8" fmla="*/ 179 w 179"/>
                <a:gd name="T9" fmla="*/ 17 h 30"/>
                <a:gd name="T10" fmla="*/ 0 60000 65536"/>
                <a:gd name="T11" fmla="*/ 0 60000 65536"/>
                <a:gd name="T12" fmla="*/ 0 60000 65536"/>
                <a:gd name="T13" fmla="*/ 0 60000 65536"/>
                <a:gd name="T14" fmla="*/ 0 60000 65536"/>
                <a:gd name="T15" fmla="*/ 0 w 179"/>
                <a:gd name="T16" fmla="*/ 0 h 30"/>
                <a:gd name="T17" fmla="*/ 179 w 179"/>
                <a:gd name="T18" fmla="*/ 30 h 30"/>
              </a:gdLst>
              <a:ahLst/>
              <a:cxnLst>
                <a:cxn ang="T10">
                  <a:pos x="T0" y="T1"/>
                </a:cxn>
                <a:cxn ang="T11">
                  <a:pos x="T2" y="T3"/>
                </a:cxn>
                <a:cxn ang="T12">
                  <a:pos x="T4" y="T5"/>
                </a:cxn>
                <a:cxn ang="T13">
                  <a:pos x="T6" y="T7"/>
                </a:cxn>
                <a:cxn ang="T14">
                  <a:pos x="T8" y="T9"/>
                </a:cxn>
              </a:cxnLst>
              <a:rect l="T15" t="T16" r="T17" b="T18"/>
              <a:pathLst>
                <a:path w="179" h="30">
                  <a:moveTo>
                    <a:pt x="179" y="17"/>
                  </a:moveTo>
                  <a:lnTo>
                    <a:pt x="176" y="0"/>
                  </a:lnTo>
                  <a:lnTo>
                    <a:pt x="0" y="13"/>
                  </a:lnTo>
                  <a:lnTo>
                    <a:pt x="2" y="30"/>
                  </a:lnTo>
                  <a:lnTo>
                    <a:pt x="179" y="17"/>
                  </a:lnTo>
                  <a:close/>
                </a:path>
              </a:pathLst>
            </a:custGeom>
            <a:solidFill>
              <a:srgbClr val="000000"/>
            </a:solidFill>
            <a:ln w="9525">
              <a:noFill/>
              <a:round/>
              <a:headEnd/>
              <a:tailEnd/>
            </a:ln>
          </p:spPr>
          <p:txBody>
            <a:bodyPr/>
            <a:lstStyle/>
            <a:p>
              <a:endParaRPr lang="en-US"/>
            </a:p>
          </p:txBody>
        </p:sp>
        <p:sp>
          <p:nvSpPr>
            <p:cNvPr id="42045" name="Freeform 65"/>
            <p:cNvSpPr>
              <a:spLocks/>
            </p:cNvSpPr>
            <p:nvPr/>
          </p:nvSpPr>
          <p:spPr bwMode="auto">
            <a:xfrm>
              <a:off x="2976" y="2553"/>
              <a:ext cx="179" cy="31"/>
            </a:xfrm>
            <a:custGeom>
              <a:avLst/>
              <a:gdLst>
                <a:gd name="T0" fmla="*/ 179 w 179"/>
                <a:gd name="T1" fmla="*/ 16 h 31"/>
                <a:gd name="T2" fmla="*/ 177 w 179"/>
                <a:gd name="T3" fmla="*/ 0 h 31"/>
                <a:gd name="T4" fmla="*/ 0 w 179"/>
                <a:gd name="T5" fmla="*/ 14 h 31"/>
                <a:gd name="T6" fmla="*/ 3 w 179"/>
                <a:gd name="T7" fmla="*/ 31 h 31"/>
                <a:gd name="T8" fmla="*/ 179 w 179"/>
                <a:gd name="T9" fmla="*/ 16 h 31"/>
                <a:gd name="T10" fmla="*/ 0 60000 65536"/>
                <a:gd name="T11" fmla="*/ 0 60000 65536"/>
                <a:gd name="T12" fmla="*/ 0 60000 65536"/>
                <a:gd name="T13" fmla="*/ 0 60000 65536"/>
                <a:gd name="T14" fmla="*/ 0 60000 65536"/>
                <a:gd name="T15" fmla="*/ 0 w 179"/>
                <a:gd name="T16" fmla="*/ 0 h 31"/>
                <a:gd name="T17" fmla="*/ 179 w 179"/>
                <a:gd name="T18" fmla="*/ 31 h 31"/>
              </a:gdLst>
              <a:ahLst/>
              <a:cxnLst>
                <a:cxn ang="T10">
                  <a:pos x="T0" y="T1"/>
                </a:cxn>
                <a:cxn ang="T11">
                  <a:pos x="T2" y="T3"/>
                </a:cxn>
                <a:cxn ang="T12">
                  <a:pos x="T4" y="T5"/>
                </a:cxn>
                <a:cxn ang="T13">
                  <a:pos x="T6" y="T7"/>
                </a:cxn>
                <a:cxn ang="T14">
                  <a:pos x="T8" y="T9"/>
                </a:cxn>
              </a:cxnLst>
              <a:rect l="T15" t="T16" r="T17" b="T18"/>
              <a:pathLst>
                <a:path w="179" h="31">
                  <a:moveTo>
                    <a:pt x="179" y="16"/>
                  </a:moveTo>
                  <a:lnTo>
                    <a:pt x="177" y="0"/>
                  </a:lnTo>
                  <a:lnTo>
                    <a:pt x="0" y="14"/>
                  </a:lnTo>
                  <a:lnTo>
                    <a:pt x="3" y="31"/>
                  </a:lnTo>
                  <a:lnTo>
                    <a:pt x="179" y="16"/>
                  </a:lnTo>
                  <a:close/>
                </a:path>
              </a:pathLst>
            </a:custGeom>
            <a:solidFill>
              <a:srgbClr val="000000"/>
            </a:solidFill>
            <a:ln w="9525">
              <a:noFill/>
              <a:round/>
              <a:headEnd/>
              <a:tailEnd/>
            </a:ln>
          </p:spPr>
          <p:txBody>
            <a:bodyPr/>
            <a:lstStyle/>
            <a:p>
              <a:endParaRPr lang="en-US"/>
            </a:p>
          </p:txBody>
        </p:sp>
        <p:sp>
          <p:nvSpPr>
            <p:cNvPr id="42046" name="Freeform 66"/>
            <p:cNvSpPr>
              <a:spLocks/>
            </p:cNvSpPr>
            <p:nvPr/>
          </p:nvSpPr>
          <p:spPr bwMode="auto">
            <a:xfrm>
              <a:off x="2754" y="2569"/>
              <a:ext cx="179" cy="28"/>
            </a:xfrm>
            <a:custGeom>
              <a:avLst/>
              <a:gdLst>
                <a:gd name="T0" fmla="*/ 179 w 179"/>
                <a:gd name="T1" fmla="*/ 17 h 28"/>
                <a:gd name="T2" fmla="*/ 179 w 179"/>
                <a:gd name="T3" fmla="*/ 0 h 28"/>
                <a:gd name="T4" fmla="*/ 0 w 179"/>
                <a:gd name="T5" fmla="*/ 11 h 28"/>
                <a:gd name="T6" fmla="*/ 0 w 179"/>
                <a:gd name="T7" fmla="*/ 28 h 28"/>
                <a:gd name="T8" fmla="*/ 179 w 179"/>
                <a:gd name="T9" fmla="*/ 17 h 28"/>
                <a:gd name="T10" fmla="*/ 0 60000 65536"/>
                <a:gd name="T11" fmla="*/ 0 60000 65536"/>
                <a:gd name="T12" fmla="*/ 0 60000 65536"/>
                <a:gd name="T13" fmla="*/ 0 60000 65536"/>
                <a:gd name="T14" fmla="*/ 0 60000 65536"/>
                <a:gd name="T15" fmla="*/ 0 w 179"/>
                <a:gd name="T16" fmla="*/ 0 h 28"/>
                <a:gd name="T17" fmla="*/ 179 w 179"/>
                <a:gd name="T18" fmla="*/ 28 h 28"/>
              </a:gdLst>
              <a:ahLst/>
              <a:cxnLst>
                <a:cxn ang="T10">
                  <a:pos x="T0" y="T1"/>
                </a:cxn>
                <a:cxn ang="T11">
                  <a:pos x="T2" y="T3"/>
                </a:cxn>
                <a:cxn ang="T12">
                  <a:pos x="T4" y="T5"/>
                </a:cxn>
                <a:cxn ang="T13">
                  <a:pos x="T6" y="T7"/>
                </a:cxn>
                <a:cxn ang="T14">
                  <a:pos x="T8" y="T9"/>
                </a:cxn>
              </a:cxnLst>
              <a:rect l="T15" t="T16" r="T17" b="T18"/>
              <a:pathLst>
                <a:path w="179" h="28">
                  <a:moveTo>
                    <a:pt x="179" y="17"/>
                  </a:moveTo>
                  <a:lnTo>
                    <a:pt x="179" y="0"/>
                  </a:lnTo>
                  <a:lnTo>
                    <a:pt x="0" y="11"/>
                  </a:lnTo>
                  <a:lnTo>
                    <a:pt x="0" y="28"/>
                  </a:lnTo>
                  <a:lnTo>
                    <a:pt x="179" y="17"/>
                  </a:lnTo>
                  <a:close/>
                </a:path>
              </a:pathLst>
            </a:custGeom>
            <a:solidFill>
              <a:srgbClr val="000000"/>
            </a:solidFill>
            <a:ln w="9525">
              <a:noFill/>
              <a:round/>
              <a:headEnd/>
              <a:tailEnd/>
            </a:ln>
          </p:spPr>
          <p:txBody>
            <a:bodyPr/>
            <a:lstStyle/>
            <a:p>
              <a:endParaRPr lang="en-US"/>
            </a:p>
          </p:txBody>
        </p:sp>
        <p:sp>
          <p:nvSpPr>
            <p:cNvPr id="42047" name="Freeform 67"/>
            <p:cNvSpPr>
              <a:spLocks/>
            </p:cNvSpPr>
            <p:nvPr/>
          </p:nvSpPr>
          <p:spPr bwMode="auto">
            <a:xfrm>
              <a:off x="2532" y="2584"/>
              <a:ext cx="181" cy="29"/>
            </a:xfrm>
            <a:custGeom>
              <a:avLst/>
              <a:gdLst>
                <a:gd name="T0" fmla="*/ 181 w 181"/>
                <a:gd name="T1" fmla="*/ 17 h 29"/>
                <a:gd name="T2" fmla="*/ 178 w 181"/>
                <a:gd name="T3" fmla="*/ 0 h 29"/>
                <a:gd name="T4" fmla="*/ 0 w 181"/>
                <a:gd name="T5" fmla="*/ 13 h 29"/>
                <a:gd name="T6" fmla="*/ 2 w 181"/>
                <a:gd name="T7" fmla="*/ 29 h 29"/>
                <a:gd name="T8" fmla="*/ 181 w 181"/>
                <a:gd name="T9" fmla="*/ 17 h 29"/>
                <a:gd name="T10" fmla="*/ 0 60000 65536"/>
                <a:gd name="T11" fmla="*/ 0 60000 65536"/>
                <a:gd name="T12" fmla="*/ 0 60000 65536"/>
                <a:gd name="T13" fmla="*/ 0 60000 65536"/>
                <a:gd name="T14" fmla="*/ 0 60000 65536"/>
                <a:gd name="T15" fmla="*/ 0 w 181"/>
                <a:gd name="T16" fmla="*/ 0 h 29"/>
                <a:gd name="T17" fmla="*/ 181 w 181"/>
                <a:gd name="T18" fmla="*/ 29 h 29"/>
              </a:gdLst>
              <a:ahLst/>
              <a:cxnLst>
                <a:cxn ang="T10">
                  <a:pos x="T0" y="T1"/>
                </a:cxn>
                <a:cxn ang="T11">
                  <a:pos x="T2" y="T3"/>
                </a:cxn>
                <a:cxn ang="T12">
                  <a:pos x="T4" y="T5"/>
                </a:cxn>
                <a:cxn ang="T13">
                  <a:pos x="T6" y="T7"/>
                </a:cxn>
                <a:cxn ang="T14">
                  <a:pos x="T8" y="T9"/>
                </a:cxn>
              </a:cxnLst>
              <a:rect l="T15" t="T16" r="T17" b="T18"/>
              <a:pathLst>
                <a:path w="181" h="29">
                  <a:moveTo>
                    <a:pt x="181" y="17"/>
                  </a:moveTo>
                  <a:lnTo>
                    <a:pt x="178" y="0"/>
                  </a:lnTo>
                  <a:lnTo>
                    <a:pt x="0" y="13"/>
                  </a:lnTo>
                  <a:lnTo>
                    <a:pt x="2" y="29"/>
                  </a:lnTo>
                  <a:lnTo>
                    <a:pt x="181" y="17"/>
                  </a:lnTo>
                  <a:close/>
                </a:path>
              </a:pathLst>
            </a:custGeom>
            <a:solidFill>
              <a:srgbClr val="000000"/>
            </a:solidFill>
            <a:ln w="9525">
              <a:noFill/>
              <a:round/>
              <a:headEnd/>
              <a:tailEnd/>
            </a:ln>
          </p:spPr>
          <p:txBody>
            <a:bodyPr/>
            <a:lstStyle/>
            <a:p>
              <a:endParaRPr lang="en-US"/>
            </a:p>
          </p:txBody>
        </p:sp>
        <p:sp>
          <p:nvSpPr>
            <p:cNvPr id="42048" name="Freeform 68"/>
            <p:cNvSpPr>
              <a:spLocks/>
            </p:cNvSpPr>
            <p:nvPr/>
          </p:nvSpPr>
          <p:spPr bwMode="auto">
            <a:xfrm>
              <a:off x="2309" y="2601"/>
              <a:ext cx="177" cy="27"/>
            </a:xfrm>
            <a:custGeom>
              <a:avLst/>
              <a:gdLst>
                <a:gd name="T0" fmla="*/ 177 w 177"/>
                <a:gd name="T1" fmla="*/ 16 h 27"/>
                <a:gd name="T2" fmla="*/ 177 w 177"/>
                <a:gd name="T3" fmla="*/ 0 h 27"/>
                <a:gd name="T4" fmla="*/ 0 w 177"/>
                <a:gd name="T5" fmla="*/ 11 h 27"/>
                <a:gd name="T6" fmla="*/ 0 w 177"/>
                <a:gd name="T7" fmla="*/ 27 h 27"/>
                <a:gd name="T8" fmla="*/ 177 w 177"/>
                <a:gd name="T9" fmla="*/ 16 h 27"/>
                <a:gd name="T10" fmla="*/ 0 60000 65536"/>
                <a:gd name="T11" fmla="*/ 0 60000 65536"/>
                <a:gd name="T12" fmla="*/ 0 60000 65536"/>
                <a:gd name="T13" fmla="*/ 0 60000 65536"/>
                <a:gd name="T14" fmla="*/ 0 60000 65536"/>
                <a:gd name="T15" fmla="*/ 0 w 177"/>
                <a:gd name="T16" fmla="*/ 0 h 27"/>
                <a:gd name="T17" fmla="*/ 177 w 177"/>
                <a:gd name="T18" fmla="*/ 27 h 27"/>
              </a:gdLst>
              <a:ahLst/>
              <a:cxnLst>
                <a:cxn ang="T10">
                  <a:pos x="T0" y="T1"/>
                </a:cxn>
                <a:cxn ang="T11">
                  <a:pos x="T2" y="T3"/>
                </a:cxn>
                <a:cxn ang="T12">
                  <a:pos x="T4" y="T5"/>
                </a:cxn>
                <a:cxn ang="T13">
                  <a:pos x="T6" y="T7"/>
                </a:cxn>
                <a:cxn ang="T14">
                  <a:pos x="T8" y="T9"/>
                </a:cxn>
              </a:cxnLst>
              <a:rect l="T15" t="T16" r="T17" b="T18"/>
              <a:pathLst>
                <a:path w="177" h="27">
                  <a:moveTo>
                    <a:pt x="177" y="16"/>
                  </a:moveTo>
                  <a:lnTo>
                    <a:pt x="177" y="0"/>
                  </a:lnTo>
                  <a:lnTo>
                    <a:pt x="0" y="11"/>
                  </a:lnTo>
                  <a:lnTo>
                    <a:pt x="0" y="27"/>
                  </a:lnTo>
                  <a:lnTo>
                    <a:pt x="177" y="16"/>
                  </a:lnTo>
                  <a:close/>
                </a:path>
              </a:pathLst>
            </a:custGeom>
            <a:solidFill>
              <a:srgbClr val="000000"/>
            </a:solidFill>
            <a:ln w="9525">
              <a:noFill/>
              <a:round/>
              <a:headEnd/>
              <a:tailEnd/>
            </a:ln>
          </p:spPr>
          <p:txBody>
            <a:bodyPr/>
            <a:lstStyle/>
            <a:p>
              <a:endParaRPr lang="en-US"/>
            </a:p>
          </p:txBody>
        </p:sp>
        <p:sp>
          <p:nvSpPr>
            <p:cNvPr id="42049" name="Freeform 69"/>
            <p:cNvSpPr>
              <a:spLocks/>
            </p:cNvSpPr>
            <p:nvPr/>
          </p:nvSpPr>
          <p:spPr bwMode="auto">
            <a:xfrm>
              <a:off x="2085" y="2617"/>
              <a:ext cx="178" cy="28"/>
            </a:xfrm>
            <a:custGeom>
              <a:avLst/>
              <a:gdLst>
                <a:gd name="T0" fmla="*/ 178 w 178"/>
                <a:gd name="T1" fmla="*/ 17 h 28"/>
                <a:gd name="T2" fmla="*/ 178 w 178"/>
                <a:gd name="T3" fmla="*/ 0 h 28"/>
                <a:gd name="T4" fmla="*/ 0 w 178"/>
                <a:gd name="T5" fmla="*/ 11 h 28"/>
                <a:gd name="T6" fmla="*/ 0 w 178"/>
                <a:gd name="T7" fmla="*/ 28 h 28"/>
                <a:gd name="T8" fmla="*/ 178 w 178"/>
                <a:gd name="T9" fmla="*/ 17 h 28"/>
                <a:gd name="T10" fmla="*/ 0 60000 65536"/>
                <a:gd name="T11" fmla="*/ 0 60000 65536"/>
                <a:gd name="T12" fmla="*/ 0 60000 65536"/>
                <a:gd name="T13" fmla="*/ 0 60000 65536"/>
                <a:gd name="T14" fmla="*/ 0 60000 65536"/>
                <a:gd name="T15" fmla="*/ 0 w 178"/>
                <a:gd name="T16" fmla="*/ 0 h 28"/>
                <a:gd name="T17" fmla="*/ 178 w 178"/>
                <a:gd name="T18" fmla="*/ 28 h 28"/>
              </a:gdLst>
              <a:ahLst/>
              <a:cxnLst>
                <a:cxn ang="T10">
                  <a:pos x="T0" y="T1"/>
                </a:cxn>
                <a:cxn ang="T11">
                  <a:pos x="T2" y="T3"/>
                </a:cxn>
                <a:cxn ang="T12">
                  <a:pos x="T4" y="T5"/>
                </a:cxn>
                <a:cxn ang="T13">
                  <a:pos x="T6" y="T7"/>
                </a:cxn>
                <a:cxn ang="T14">
                  <a:pos x="T8" y="T9"/>
                </a:cxn>
              </a:cxnLst>
              <a:rect l="T15" t="T16" r="T17" b="T18"/>
              <a:pathLst>
                <a:path w="178" h="28">
                  <a:moveTo>
                    <a:pt x="178" y="17"/>
                  </a:moveTo>
                  <a:lnTo>
                    <a:pt x="178" y="0"/>
                  </a:lnTo>
                  <a:lnTo>
                    <a:pt x="0" y="11"/>
                  </a:lnTo>
                  <a:lnTo>
                    <a:pt x="0" y="28"/>
                  </a:lnTo>
                  <a:lnTo>
                    <a:pt x="178" y="17"/>
                  </a:lnTo>
                  <a:close/>
                </a:path>
              </a:pathLst>
            </a:custGeom>
            <a:solidFill>
              <a:srgbClr val="000000"/>
            </a:solidFill>
            <a:ln w="9525">
              <a:noFill/>
              <a:round/>
              <a:headEnd/>
              <a:tailEnd/>
            </a:ln>
          </p:spPr>
          <p:txBody>
            <a:bodyPr/>
            <a:lstStyle/>
            <a:p>
              <a:endParaRPr lang="en-US"/>
            </a:p>
          </p:txBody>
        </p:sp>
        <p:sp>
          <p:nvSpPr>
            <p:cNvPr id="42050" name="Freeform 70"/>
            <p:cNvSpPr>
              <a:spLocks/>
            </p:cNvSpPr>
            <p:nvPr/>
          </p:nvSpPr>
          <p:spPr bwMode="auto">
            <a:xfrm>
              <a:off x="1862" y="2632"/>
              <a:ext cx="181" cy="29"/>
            </a:xfrm>
            <a:custGeom>
              <a:avLst/>
              <a:gdLst>
                <a:gd name="T0" fmla="*/ 181 w 181"/>
                <a:gd name="T1" fmla="*/ 16 h 29"/>
                <a:gd name="T2" fmla="*/ 179 w 181"/>
                <a:gd name="T3" fmla="*/ 0 h 29"/>
                <a:gd name="T4" fmla="*/ 0 w 181"/>
                <a:gd name="T5" fmla="*/ 13 h 29"/>
                <a:gd name="T6" fmla="*/ 2 w 181"/>
                <a:gd name="T7" fmla="*/ 29 h 29"/>
                <a:gd name="T8" fmla="*/ 181 w 181"/>
                <a:gd name="T9" fmla="*/ 16 h 29"/>
                <a:gd name="T10" fmla="*/ 0 60000 65536"/>
                <a:gd name="T11" fmla="*/ 0 60000 65536"/>
                <a:gd name="T12" fmla="*/ 0 60000 65536"/>
                <a:gd name="T13" fmla="*/ 0 60000 65536"/>
                <a:gd name="T14" fmla="*/ 0 60000 65536"/>
                <a:gd name="T15" fmla="*/ 0 w 181"/>
                <a:gd name="T16" fmla="*/ 0 h 29"/>
                <a:gd name="T17" fmla="*/ 181 w 181"/>
                <a:gd name="T18" fmla="*/ 29 h 29"/>
              </a:gdLst>
              <a:ahLst/>
              <a:cxnLst>
                <a:cxn ang="T10">
                  <a:pos x="T0" y="T1"/>
                </a:cxn>
                <a:cxn ang="T11">
                  <a:pos x="T2" y="T3"/>
                </a:cxn>
                <a:cxn ang="T12">
                  <a:pos x="T4" y="T5"/>
                </a:cxn>
                <a:cxn ang="T13">
                  <a:pos x="T6" y="T7"/>
                </a:cxn>
                <a:cxn ang="T14">
                  <a:pos x="T8" y="T9"/>
                </a:cxn>
              </a:cxnLst>
              <a:rect l="T15" t="T16" r="T17" b="T18"/>
              <a:pathLst>
                <a:path w="181" h="29">
                  <a:moveTo>
                    <a:pt x="181" y="16"/>
                  </a:moveTo>
                  <a:lnTo>
                    <a:pt x="179" y="0"/>
                  </a:lnTo>
                  <a:lnTo>
                    <a:pt x="0" y="13"/>
                  </a:lnTo>
                  <a:lnTo>
                    <a:pt x="2" y="29"/>
                  </a:lnTo>
                  <a:lnTo>
                    <a:pt x="181" y="16"/>
                  </a:lnTo>
                  <a:close/>
                </a:path>
              </a:pathLst>
            </a:custGeom>
            <a:solidFill>
              <a:srgbClr val="000000"/>
            </a:solidFill>
            <a:ln w="9525">
              <a:noFill/>
              <a:round/>
              <a:headEnd/>
              <a:tailEnd/>
            </a:ln>
          </p:spPr>
          <p:txBody>
            <a:bodyPr/>
            <a:lstStyle/>
            <a:p>
              <a:endParaRPr lang="en-US"/>
            </a:p>
          </p:txBody>
        </p:sp>
        <p:sp>
          <p:nvSpPr>
            <p:cNvPr id="42051" name="Freeform 71"/>
            <p:cNvSpPr>
              <a:spLocks/>
            </p:cNvSpPr>
            <p:nvPr/>
          </p:nvSpPr>
          <p:spPr bwMode="auto">
            <a:xfrm>
              <a:off x="1642" y="2647"/>
              <a:ext cx="179" cy="29"/>
            </a:xfrm>
            <a:custGeom>
              <a:avLst/>
              <a:gdLst>
                <a:gd name="T0" fmla="*/ 179 w 179"/>
                <a:gd name="T1" fmla="*/ 16 h 29"/>
                <a:gd name="T2" fmla="*/ 177 w 179"/>
                <a:gd name="T3" fmla="*/ 0 h 29"/>
                <a:gd name="T4" fmla="*/ 0 w 179"/>
                <a:gd name="T5" fmla="*/ 13 h 29"/>
                <a:gd name="T6" fmla="*/ 2 w 179"/>
                <a:gd name="T7" fmla="*/ 29 h 29"/>
                <a:gd name="T8" fmla="*/ 179 w 179"/>
                <a:gd name="T9" fmla="*/ 16 h 29"/>
                <a:gd name="T10" fmla="*/ 0 60000 65536"/>
                <a:gd name="T11" fmla="*/ 0 60000 65536"/>
                <a:gd name="T12" fmla="*/ 0 60000 65536"/>
                <a:gd name="T13" fmla="*/ 0 60000 65536"/>
                <a:gd name="T14" fmla="*/ 0 60000 65536"/>
                <a:gd name="T15" fmla="*/ 0 w 179"/>
                <a:gd name="T16" fmla="*/ 0 h 29"/>
                <a:gd name="T17" fmla="*/ 179 w 179"/>
                <a:gd name="T18" fmla="*/ 29 h 29"/>
              </a:gdLst>
              <a:ahLst/>
              <a:cxnLst>
                <a:cxn ang="T10">
                  <a:pos x="T0" y="T1"/>
                </a:cxn>
                <a:cxn ang="T11">
                  <a:pos x="T2" y="T3"/>
                </a:cxn>
                <a:cxn ang="T12">
                  <a:pos x="T4" y="T5"/>
                </a:cxn>
                <a:cxn ang="T13">
                  <a:pos x="T6" y="T7"/>
                </a:cxn>
                <a:cxn ang="T14">
                  <a:pos x="T8" y="T9"/>
                </a:cxn>
              </a:cxnLst>
              <a:rect l="T15" t="T16" r="T17" b="T18"/>
              <a:pathLst>
                <a:path w="179" h="29">
                  <a:moveTo>
                    <a:pt x="179" y="16"/>
                  </a:moveTo>
                  <a:lnTo>
                    <a:pt x="177" y="0"/>
                  </a:lnTo>
                  <a:lnTo>
                    <a:pt x="0" y="13"/>
                  </a:lnTo>
                  <a:lnTo>
                    <a:pt x="2" y="29"/>
                  </a:lnTo>
                  <a:lnTo>
                    <a:pt x="179" y="16"/>
                  </a:lnTo>
                  <a:close/>
                </a:path>
              </a:pathLst>
            </a:custGeom>
            <a:solidFill>
              <a:srgbClr val="000000"/>
            </a:solidFill>
            <a:ln w="9525">
              <a:noFill/>
              <a:round/>
              <a:headEnd/>
              <a:tailEnd/>
            </a:ln>
          </p:spPr>
          <p:txBody>
            <a:bodyPr/>
            <a:lstStyle/>
            <a:p>
              <a:endParaRPr lang="en-US"/>
            </a:p>
          </p:txBody>
        </p:sp>
        <p:sp>
          <p:nvSpPr>
            <p:cNvPr id="42052" name="Freeform 72"/>
            <p:cNvSpPr>
              <a:spLocks/>
            </p:cNvSpPr>
            <p:nvPr/>
          </p:nvSpPr>
          <p:spPr bwMode="auto">
            <a:xfrm>
              <a:off x="1491" y="2658"/>
              <a:ext cx="107" cy="31"/>
            </a:xfrm>
            <a:custGeom>
              <a:avLst/>
              <a:gdLst>
                <a:gd name="T0" fmla="*/ 107 w 107"/>
                <a:gd name="T1" fmla="*/ 24 h 31"/>
                <a:gd name="T2" fmla="*/ 105 w 107"/>
                <a:gd name="T3" fmla="*/ 0 h 31"/>
                <a:gd name="T4" fmla="*/ 13 w 107"/>
                <a:gd name="T5" fmla="*/ 7 h 31"/>
                <a:gd name="T6" fmla="*/ 9 w 107"/>
                <a:gd name="T7" fmla="*/ 9 h 31"/>
                <a:gd name="T8" fmla="*/ 4 w 107"/>
                <a:gd name="T9" fmla="*/ 11 h 31"/>
                <a:gd name="T10" fmla="*/ 0 w 107"/>
                <a:gd name="T11" fmla="*/ 20 h 31"/>
                <a:gd name="T12" fmla="*/ 4 w 107"/>
                <a:gd name="T13" fmla="*/ 27 h 31"/>
                <a:gd name="T14" fmla="*/ 9 w 107"/>
                <a:gd name="T15" fmla="*/ 29 h 31"/>
                <a:gd name="T16" fmla="*/ 13 w 107"/>
                <a:gd name="T17" fmla="*/ 31 h 31"/>
                <a:gd name="T18" fmla="*/ 16 w 107"/>
                <a:gd name="T19" fmla="*/ 31 h 31"/>
                <a:gd name="T20" fmla="*/ 16 w 107"/>
                <a:gd name="T21" fmla="*/ 7 h 31"/>
                <a:gd name="T22" fmla="*/ 13 w 107"/>
                <a:gd name="T23" fmla="*/ 7 h 31"/>
                <a:gd name="T24" fmla="*/ 20 w 107"/>
                <a:gd name="T25" fmla="*/ 29 h 31"/>
                <a:gd name="T26" fmla="*/ 25 w 107"/>
                <a:gd name="T27" fmla="*/ 27 h 31"/>
                <a:gd name="T28" fmla="*/ 29 w 107"/>
                <a:gd name="T29" fmla="*/ 20 h 31"/>
                <a:gd name="T30" fmla="*/ 25 w 107"/>
                <a:gd name="T31" fmla="*/ 11 h 31"/>
                <a:gd name="T32" fmla="*/ 20 w 107"/>
                <a:gd name="T33" fmla="*/ 9 h 31"/>
                <a:gd name="T34" fmla="*/ 13 w 107"/>
                <a:gd name="T35" fmla="*/ 20 h 31"/>
                <a:gd name="T36" fmla="*/ 16 w 107"/>
                <a:gd name="T37" fmla="*/ 31 h 31"/>
                <a:gd name="T38" fmla="*/ 107 w 107"/>
                <a:gd name="T39" fmla="*/ 24 h 3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7"/>
                <a:gd name="T61" fmla="*/ 0 h 31"/>
                <a:gd name="T62" fmla="*/ 107 w 107"/>
                <a:gd name="T63" fmla="*/ 31 h 3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7" h="31">
                  <a:moveTo>
                    <a:pt x="107" y="24"/>
                  </a:moveTo>
                  <a:lnTo>
                    <a:pt x="105" y="0"/>
                  </a:lnTo>
                  <a:lnTo>
                    <a:pt x="13" y="7"/>
                  </a:lnTo>
                  <a:lnTo>
                    <a:pt x="9" y="9"/>
                  </a:lnTo>
                  <a:lnTo>
                    <a:pt x="4" y="11"/>
                  </a:lnTo>
                  <a:lnTo>
                    <a:pt x="0" y="20"/>
                  </a:lnTo>
                  <a:lnTo>
                    <a:pt x="4" y="27"/>
                  </a:lnTo>
                  <a:lnTo>
                    <a:pt x="9" y="29"/>
                  </a:lnTo>
                  <a:lnTo>
                    <a:pt x="13" y="31"/>
                  </a:lnTo>
                  <a:lnTo>
                    <a:pt x="16" y="31"/>
                  </a:lnTo>
                  <a:lnTo>
                    <a:pt x="16" y="7"/>
                  </a:lnTo>
                  <a:lnTo>
                    <a:pt x="13" y="7"/>
                  </a:lnTo>
                  <a:lnTo>
                    <a:pt x="20" y="29"/>
                  </a:lnTo>
                  <a:lnTo>
                    <a:pt x="25" y="27"/>
                  </a:lnTo>
                  <a:lnTo>
                    <a:pt x="29" y="20"/>
                  </a:lnTo>
                  <a:lnTo>
                    <a:pt x="25" y="11"/>
                  </a:lnTo>
                  <a:lnTo>
                    <a:pt x="20" y="9"/>
                  </a:lnTo>
                  <a:lnTo>
                    <a:pt x="13" y="20"/>
                  </a:lnTo>
                  <a:lnTo>
                    <a:pt x="16" y="31"/>
                  </a:lnTo>
                  <a:lnTo>
                    <a:pt x="107" y="24"/>
                  </a:lnTo>
                  <a:close/>
                </a:path>
              </a:pathLst>
            </a:custGeom>
            <a:solidFill>
              <a:srgbClr val="000000"/>
            </a:solidFill>
            <a:ln w="9525">
              <a:noFill/>
              <a:round/>
              <a:headEnd/>
              <a:tailEnd/>
            </a:ln>
          </p:spPr>
          <p:txBody>
            <a:bodyPr/>
            <a:lstStyle/>
            <a:p>
              <a:endParaRPr lang="en-US"/>
            </a:p>
          </p:txBody>
        </p:sp>
        <p:sp>
          <p:nvSpPr>
            <p:cNvPr id="42053" name="Rectangle 73"/>
            <p:cNvSpPr>
              <a:spLocks noChangeArrowheads="1"/>
            </p:cNvSpPr>
            <p:nvPr/>
          </p:nvSpPr>
          <p:spPr bwMode="auto">
            <a:xfrm>
              <a:off x="1255" y="1722"/>
              <a:ext cx="20" cy="243"/>
            </a:xfrm>
            <a:prstGeom prst="rect">
              <a:avLst/>
            </a:prstGeom>
            <a:solidFill>
              <a:srgbClr val="000000"/>
            </a:solidFill>
            <a:ln w="9525">
              <a:noFill/>
              <a:miter lim="800000"/>
              <a:headEnd/>
              <a:tailEnd/>
            </a:ln>
          </p:spPr>
          <p:txBody>
            <a:bodyPr/>
            <a:lstStyle/>
            <a:p>
              <a:endParaRPr lang="en-US"/>
            </a:p>
          </p:txBody>
        </p:sp>
        <p:sp>
          <p:nvSpPr>
            <p:cNvPr id="42054" name="Rectangle 74"/>
            <p:cNvSpPr>
              <a:spLocks noChangeArrowheads="1"/>
            </p:cNvSpPr>
            <p:nvPr/>
          </p:nvSpPr>
          <p:spPr bwMode="auto">
            <a:xfrm>
              <a:off x="1255" y="2041"/>
              <a:ext cx="20" cy="73"/>
            </a:xfrm>
            <a:prstGeom prst="rect">
              <a:avLst/>
            </a:prstGeom>
            <a:solidFill>
              <a:srgbClr val="000000"/>
            </a:solidFill>
            <a:ln w="9525">
              <a:noFill/>
              <a:miter lim="800000"/>
              <a:headEnd/>
              <a:tailEnd/>
            </a:ln>
          </p:spPr>
          <p:txBody>
            <a:bodyPr/>
            <a:lstStyle/>
            <a:p>
              <a:endParaRPr lang="en-US"/>
            </a:p>
          </p:txBody>
        </p:sp>
        <p:sp>
          <p:nvSpPr>
            <p:cNvPr id="42055" name="Rectangle 75"/>
            <p:cNvSpPr>
              <a:spLocks noChangeArrowheads="1"/>
            </p:cNvSpPr>
            <p:nvPr/>
          </p:nvSpPr>
          <p:spPr bwMode="auto">
            <a:xfrm>
              <a:off x="1255" y="2188"/>
              <a:ext cx="20" cy="367"/>
            </a:xfrm>
            <a:prstGeom prst="rect">
              <a:avLst/>
            </a:prstGeom>
            <a:solidFill>
              <a:srgbClr val="000000"/>
            </a:solidFill>
            <a:ln w="9525">
              <a:noFill/>
              <a:miter lim="800000"/>
              <a:headEnd/>
              <a:tailEnd/>
            </a:ln>
          </p:spPr>
          <p:txBody>
            <a:bodyPr/>
            <a:lstStyle/>
            <a:p>
              <a:endParaRPr lang="en-US"/>
            </a:p>
          </p:txBody>
        </p:sp>
        <p:sp>
          <p:nvSpPr>
            <p:cNvPr id="42056" name="Rectangle 76"/>
            <p:cNvSpPr>
              <a:spLocks noChangeArrowheads="1"/>
            </p:cNvSpPr>
            <p:nvPr/>
          </p:nvSpPr>
          <p:spPr bwMode="auto">
            <a:xfrm>
              <a:off x="1255" y="2630"/>
              <a:ext cx="20" cy="74"/>
            </a:xfrm>
            <a:prstGeom prst="rect">
              <a:avLst/>
            </a:prstGeom>
            <a:solidFill>
              <a:srgbClr val="000000"/>
            </a:solidFill>
            <a:ln w="9525">
              <a:noFill/>
              <a:miter lim="800000"/>
              <a:headEnd/>
              <a:tailEnd/>
            </a:ln>
          </p:spPr>
          <p:txBody>
            <a:bodyPr/>
            <a:lstStyle/>
            <a:p>
              <a:endParaRPr lang="en-US"/>
            </a:p>
          </p:txBody>
        </p:sp>
        <p:sp>
          <p:nvSpPr>
            <p:cNvPr id="42057" name="Rectangle 77"/>
            <p:cNvSpPr>
              <a:spLocks noChangeArrowheads="1"/>
            </p:cNvSpPr>
            <p:nvPr/>
          </p:nvSpPr>
          <p:spPr bwMode="auto">
            <a:xfrm>
              <a:off x="1248" y="2776"/>
              <a:ext cx="29" cy="244"/>
            </a:xfrm>
            <a:prstGeom prst="rect">
              <a:avLst/>
            </a:prstGeom>
            <a:solidFill>
              <a:srgbClr val="000000"/>
            </a:solidFill>
            <a:ln w="9525">
              <a:noFill/>
              <a:miter lim="800000"/>
              <a:headEnd/>
              <a:tailEnd/>
            </a:ln>
          </p:spPr>
          <p:txBody>
            <a:bodyPr/>
            <a:lstStyle/>
            <a:p>
              <a:endParaRPr lang="en-US"/>
            </a:p>
          </p:txBody>
        </p:sp>
        <p:sp>
          <p:nvSpPr>
            <p:cNvPr id="42058" name="Rectangle 78"/>
            <p:cNvSpPr>
              <a:spLocks noChangeArrowheads="1"/>
            </p:cNvSpPr>
            <p:nvPr/>
          </p:nvSpPr>
          <p:spPr bwMode="auto">
            <a:xfrm>
              <a:off x="4180" y="2477"/>
              <a:ext cx="149" cy="24"/>
            </a:xfrm>
            <a:prstGeom prst="rect">
              <a:avLst/>
            </a:prstGeom>
            <a:solidFill>
              <a:srgbClr val="000000"/>
            </a:solidFill>
            <a:ln w="9525">
              <a:noFill/>
              <a:miter lim="800000"/>
              <a:headEnd/>
              <a:tailEnd/>
            </a:ln>
          </p:spPr>
          <p:txBody>
            <a:bodyPr/>
            <a:lstStyle/>
            <a:p>
              <a:endParaRPr lang="en-US"/>
            </a:p>
          </p:txBody>
        </p:sp>
        <p:sp>
          <p:nvSpPr>
            <p:cNvPr id="42059" name="Rectangle 79"/>
            <p:cNvSpPr>
              <a:spLocks noChangeArrowheads="1"/>
            </p:cNvSpPr>
            <p:nvPr/>
          </p:nvSpPr>
          <p:spPr bwMode="auto">
            <a:xfrm>
              <a:off x="3930" y="1133"/>
              <a:ext cx="399" cy="16"/>
            </a:xfrm>
            <a:prstGeom prst="rect">
              <a:avLst/>
            </a:prstGeom>
            <a:solidFill>
              <a:srgbClr val="000000"/>
            </a:solidFill>
            <a:ln w="9525">
              <a:noFill/>
              <a:miter lim="800000"/>
              <a:headEnd/>
              <a:tailEnd/>
            </a:ln>
          </p:spPr>
          <p:txBody>
            <a:bodyPr/>
            <a:lstStyle/>
            <a:p>
              <a:endParaRPr lang="en-US"/>
            </a:p>
          </p:txBody>
        </p:sp>
        <p:sp>
          <p:nvSpPr>
            <p:cNvPr id="42060" name="Rectangle 80"/>
            <p:cNvSpPr>
              <a:spLocks noChangeArrowheads="1"/>
            </p:cNvSpPr>
            <p:nvPr/>
          </p:nvSpPr>
          <p:spPr bwMode="auto">
            <a:xfrm>
              <a:off x="4247" y="1186"/>
              <a:ext cx="20" cy="1252"/>
            </a:xfrm>
            <a:prstGeom prst="rect">
              <a:avLst/>
            </a:prstGeom>
            <a:solidFill>
              <a:srgbClr val="000000"/>
            </a:solidFill>
            <a:ln w="9525">
              <a:noFill/>
              <a:miter lim="800000"/>
              <a:headEnd/>
              <a:tailEnd/>
            </a:ln>
          </p:spPr>
          <p:txBody>
            <a:bodyPr/>
            <a:lstStyle/>
            <a:p>
              <a:endParaRPr lang="en-US"/>
            </a:p>
          </p:txBody>
        </p:sp>
        <p:sp>
          <p:nvSpPr>
            <p:cNvPr id="42061" name="Freeform 81"/>
            <p:cNvSpPr>
              <a:spLocks/>
            </p:cNvSpPr>
            <p:nvPr/>
          </p:nvSpPr>
          <p:spPr bwMode="auto">
            <a:xfrm>
              <a:off x="4242" y="2438"/>
              <a:ext cx="21" cy="48"/>
            </a:xfrm>
            <a:custGeom>
              <a:avLst/>
              <a:gdLst>
                <a:gd name="T0" fmla="*/ 0 w 21"/>
                <a:gd name="T1" fmla="*/ 0 h 48"/>
                <a:gd name="T2" fmla="*/ 21 w 21"/>
                <a:gd name="T3" fmla="*/ 0 h 48"/>
                <a:gd name="T4" fmla="*/ 9 w 21"/>
                <a:gd name="T5" fmla="*/ 48 h 48"/>
                <a:gd name="T6" fmla="*/ 0 w 21"/>
                <a:gd name="T7" fmla="*/ 0 h 48"/>
                <a:gd name="T8" fmla="*/ 0 60000 65536"/>
                <a:gd name="T9" fmla="*/ 0 60000 65536"/>
                <a:gd name="T10" fmla="*/ 0 60000 65536"/>
                <a:gd name="T11" fmla="*/ 0 60000 65536"/>
                <a:gd name="T12" fmla="*/ 0 w 21"/>
                <a:gd name="T13" fmla="*/ 0 h 48"/>
                <a:gd name="T14" fmla="*/ 21 w 21"/>
                <a:gd name="T15" fmla="*/ 48 h 48"/>
              </a:gdLst>
              <a:ahLst/>
              <a:cxnLst>
                <a:cxn ang="T8">
                  <a:pos x="T0" y="T1"/>
                </a:cxn>
                <a:cxn ang="T9">
                  <a:pos x="T2" y="T3"/>
                </a:cxn>
                <a:cxn ang="T10">
                  <a:pos x="T4" y="T5"/>
                </a:cxn>
                <a:cxn ang="T11">
                  <a:pos x="T6" y="T7"/>
                </a:cxn>
              </a:cxnLst>
              <a:rect l="T12" t="T13" r="T14" b="T15"/>
              <a:pathLst>
                <a:path w="21" h="48">
                  <a:moveTo>
                    <a:pt x="0" y="0"/>
                  </a:moveTo>
                  <a:lnTo>
                    <a:pt x="21" y="0"/>
                  </a:lnTo>
                  <a:lnTo>
                    <a:pt x="9" y="48"/>
                  </a:lnTo>
                  <a:lnTo>
                    <a:pt x="0" y="0"/>
                  </a:lnTo>
                  <a:close/>
                </a:path>
              </a:pathLst>
            </a:custGeom>
            <a:solidFill>
              <a:srgbClr val="00FFFF"/>
            </a:solidFill>
            <a:ln w="47625">
              <a:solidFill>
                <a:srgbClr val="000000"/>
              </a:solidFill>
              <a:round/>
              <a:headEnd/>
              <a:tailEnd/>
            </a:ln>
          </p:spPr>
          <p:txBody>
            <a:bodyPr/>
            <a:lstStyle/>
            <a:p>
              <a:endParaRPr lang="en-US"/>
            </a:p>
          </p:txBody>
        </p:sp>
        <p:sp>
          <p:nvSpPr>
            <p:cNvPr id="42062" name="Freeform 82"/>
            <p:cNvSpPr>
              <a:spLocks/>
            </p:cNvSpPr>
            <p:nvPr/>
          </p:nvSpPr>
          <p:spPr bwMode="auto">
            <a:xfrm>
              <a:off x="4231" y="2427"/>
              <a:ext cx="45" cy="72"/>
            </a:xfrm>
            <a:custGeom>
              <a:avLst/>
              <a:gdLst>
                <a:gd name="T0" fmla="*/ 11 w 45"/>
                <a:gd name="T1" fmla="*/ 0 h 72"/>
                <a:gd name="T2" fmla="*/ 11 w 45"/>
                <a:gd name="T3" fmla="*/ 24 h 72"/>
                <a:gd name="T4" fmla="*/ 32 w 45"/>
                <a:gd name="T5" fmla="*/ 24 h 72"/>
                <a:gd name="T6" fmla="*/ 32 w 45"/>
                <a:gd name="T7" fmla="*/ 11 h 72"/>
                <a:gd name="T8" fmla="*/ 16 w 45"/>
                <a:gd name="T9" fmla="*/ 11 h 72"/>
                <a:gd name="T10" fmla="*/ 20 w 45"/>
                <a:gd name="T11" fmla="*/ 21 h 72"/>
                <a:gd name="T12" fmla="*/ 25 w 45"/>
                <a:gd name="T13" fmla="*/ 23 h 72"/>
                <a:gd name="T14" fmla="*/ 18 w 45"/>
                <a:gd name="T15" fmla="*/ 11 h 72"/>
                <a:gd name="T16" fmla="*/ 9 w 45"/>
                <a:gd name="T17" fmla="*/ 58 h 72"/>
                <a:gd name="T18" fmla="*/ 20 w 45"/>
                <a:gd name="T19" fmla="*/ 59 h 72"/>
                <a:gd name="T20" fmla="*/ 32 w 45"/>
                <a:gd name="T21" fmla="*/ 52 h 72"/>
                <a:gd name="T22" fmla="*/ 25 w 45"/>
                <a:gd name="T23" fmla="*/ 50 h 72"/>
                <a:gd name="T24" fmla="*/ 20 w 45"/>
                <a:gd name="T25" fmla="*/ 48 h 72"/>
                <a:gd name="T26" fmla="*/ 16 w 45"/>
                <a:gd name="T27" fmla="*/ 50 h 72"/>
                <a:gd name="T28" fmla="*/ 11 w 45"/>
                <a:gd name="T29" fmla="*/ 52 h 72"/>
                <a:gd name="T30" fmla="*/ 36 w 45"/>
                <a:gd name="T31" fmla="*/ 58 h 72"/>
                <a:gd name="T32" fmla="*/ 25 w 45"/>
                <a:gd name="T33" fmla="*/ 11 h 72"/>
                <a:gd name="T34" fmla="*/ 0 w 45"/>
                <a:gd name="T35" fmla="*/ 15 h 72"/>
                <a:gd name="T36" fmla="*/ 9 w 45"/>
                <a:gd name="T37" fmla="*/ 61 h 72"/>
                <a:gd name="T38" fmla="*/ 11 w 45"/>
                <a:gd name="T39" fmla="*/ 69 h 72"/>
                <a:gd name="T40" fmla="*/ 16 w 45"/>
                <a:gd name="T41" fmla="*/ 70 h 72"/>
                <a:gd name="T42" fmla="*/ 20 w 45"/>
                <a:gd name="T43" fmla="*/ 72 h 72"/>
                <a:gd name="T44" fmla="*/ 25 w 45"/>
                <a:gd name="T45" fmla="*/ 70 h 72"/>
                <a:gd name="T46" fmla="*/ 32 w 45"/>
                <a:gd name="T47" fmla="*/ 69 h 72"/>
                <a:gd name="T48" fmla="*/ 36 w 45"/>
                <a:gd name="T49" fmla="*/ 59 h 72"/>
                <a:gd name="T50" fmla="*/ 36 w 45"/>
                <a:gd name="T51" fmla="*/ 61 h 72"/>
                <a:gd name="T52" fmla="*/ 45 w 45"/>
                <a:gd name="T53" fmla="*/ 15 h 72"/>
                <a:gd name="T54" fmla="*/ 45 w 45"/>
                <a:gd name="T55" fmla="*/ 11 h 72"/>
                <a:gd name="T56" fmla="*/ 41 w 45"/>
                <a:gd name="T57" fmla="*/ 4 h 72"/>
                <a:gd name="T58" fmla="*/ 36 w 45"/>
                <a:gd name="T59" fmla="*/ 2 h 72"/>
                <a:gd name="T60" fmla="*/ 32 w 45"/>
                <a:gd name="T61" fmla="*/ 0 h 72"/>
                <a:gd name="T62" fmla="*/ 11 w 45"/>
                <a:gd name="T63" fmla="*/ 0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5"/>
                <a:gd name="T97" fmla="*/ 0 h 72"/>
                <a:gd name="T98" fmla="*/ 45 w 45"/>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5" h="72">
                  <a:moveTo>
                    <a:pt x="11" y="0"/>
                  </a:moveTo>
                  <a:lnTo>
                    <a:pt x="11" y="24"/>
                  </a:lnTo>
                  <a:lnTo>
                    <a:pt x="32" y="24"/>
                  </a:lnTo>
                  <a:lnTo>
                    <a:pt x="32" y="11"/>
                  </a:lnTo>
                  <a:lnTo>
                    <a:pt x="16" y="11"/>
                  </a:lnTo>
                  <a:lnTo>
                    <a:pt x="20" y="21"/>
                  </a:lnTo>
                  <a:lnTo>
                    <a:pt x="25" y="23"/>
                  </a:lnTo>
                  <a:lnTo>
                    <a:pt x="18" y="11"/>
                  </a:lnTo>
                  <a:lnTo>
                    <a:pt x="9" y="58"/>
                  </a:lnTo>
                  <a:lnTo>
                    <a:pt x="20" y="59"/>
                  </a:lnTo>
                  <a:lnTo>
                    <a:pt x="32" y="52"/>
                  </a:lnTo>
                  <a:lnTo>
                    <a:pt x="25" y="50"/>
                  </a:lnTo>
                  <a:lnTo>
                    <a:pt x="20" y="48"/>
                  </a:lnTo>
                  <a:lnTo>
                    <a:pt x="16" y="50"/>
                  </a:lnTo>
                  <a:lnTo>
                    <a:pt x="11" y="52"/>
                  </a:lnTo>
                  <a:lnTo>
                    <a:pt x="36" y="58"/>
                  </a:lnTo>
                  <a:lnTo>
                    <a:pt x="25" y="11"/>
                  </a:lnTo>
                  <a:lnTo>
                    <a:pt x="0" y="15"/>
                  </a:lnTo>
                  <a:lnTo>
                    <a:pt x="9" y="61"/>
                  </a:lnTo>
                  <a:lnTo>
                    <a:pt x="11" y="69"/>
                  </a:lnTo>
                  <a:lnTo>
                    <a:pt x="16" y="70"/>
                  </a:lnTo>
                  <a:lnTo>
                    <a:pt x="20" y="72"/>
                  </a:lnTo>
                  <a:lnTo>
                    <a:pt x="25" y="70"/>
                  </a:lnTo>
                  <a:lnTo>
                    <a:pt x="32" y="69"/>
                  </a:lnTo>
                  <a:lnTo>
                    <a:pt x="36" y="59"/>
                  </a:lnTo>
                  <a:lnTo>
                    <a:pt x="36" y="61"/>
                  </a:lnTo>
                  <a:lnTo>
                    <a:pt x="45" y="15"/>
                  </a:lnTo>
                  <a:lnTo>
                    <a:pt x="45" y="11"/>
                  </a:lnTo>
                  <a:lnTo>
                    <a:pt x="41" y="4"/>
                  </a:lnTo>
                  <a:lnTo>
                    <a:pt x="36" y="2"/>
                  </a:lnTo>
                  <a:lnTo>
                    <a:pt x="32" y="0"/>
                  </a:lnTo>
                  <a:lnTo>
                    <a:pt x="11" y="0"/>
                  </a:lnTo>
                  <a:close/>
                </a:path>
              </a:pathLst>
            </a:custGeom>
            <a:solidFill>
              <a:srgbClr val="000000"/>
            </a:solidFill>
            <a:ln w="9525">
              <a:noFill/>
              <a:round/>
              <a:headEnd/>
              <a:tailEnd/>
            </a:ln>
          </p:spPr>
          <p:txBody>
            <a:bodyPr/>
            <a:lstStyle/>
            <a:p>
              <a:endParaRPr lang="en-US"/>
            </a:p>
          </p:txBody>
        </p:sp>
        <p:sp>
          <p:nvSpPr>
            <p:cNvPr id="42063" name="Freeform 83"/>
            <p:cNvSpPr>
              <a:spLocks/>
            </p:cNvSpPr>
            <p:nvPr/>
          </p:nvSpPr>
          <p:spPr bwMode="auto">
            <a:xfrm>
              <a:off x="4242" y="1138"/>
              <a:ext cx="21" cy="48"/>
            </a:xfrm>
            <a:custGeom>
              <a:avLst/>
              <a:gdLst>
                <a:gd name="T0" fmla="*/ 0 w 21"/>
                <a:gd name="T1" fmla="*/ 48 h 48"/>
                <a:gd name="T2" fmla="*/ 21 w 21"/>
                <a:gd name="T3" fmla="*/ 48 h 48"/>
                <a:gd name="T4" fmla="*/ 9 w 21"/>
                <a:gd name="T5" fmla="*/ 0 h 48"/>
                <a:gd name="T6" fmla="*/ 0 w 21"/>
                <a:gd name="T7" fmla="*/ 48 h 48"/>
                <a:gd name="T8" fmla="*/ 0 60000 65536"/>
                <a:gd name="T9" fmla="*/ 0 60000 65536"/>
                <a:gd name="T10" fmla="*/ 0 60000 65536"/>
                <a:gd name="T11" fmla="*/ 0 60000 65536"/>
                <a:gd name="T12" fmla="*/ 0 w 21"/>
                <a:gd name="T13" fmla="*/ 0 h 48"/>
                <a:gd name="T14" fmla="*/ 21 w 21"/>
                <a:gd name="T15" fmla="*/ 48 h 48"/>
              </a:gdLst>
              <a:ahLst/>
              <a:cxnLst>
                <a:cxn ang="T8">
                  <a:pos x="T0" y="T1"/>
                </a:cxn>
                <a:cxn ang="T9">
                  <a:pos x="T2" y="T3"/>
                </a:cxn>
                <a:cxn ang="T10">
                  <a:pos x="T4" y="T5"/>
                </a:cxn>
                <a:cxn ang="T11">
                  <a:pos x="T6" y="T7"/>
                </a:cxn>
              </a:cxnLst>
              <a:rect l="T12" t="T13" r="T14" b="T15"/>
              <a:pathLst>
                <a:path w="21" h="48">
                  <a:moveTo>
                    <a:pt x="0" y="48"/>
                  </a:moveTo>
                  <a:lnTo>
                    <a:pt x="21" y="48"/>
                  </a:lnTo>
                  <a:lnTo>
                    <a:pt x="9" y="0"/>
                  </a:lnTo>
                  <a:lnTo>
                    <a:pt x="0" y="48"/>
                  </a:lnTo>
                  <a:close/>
                </a:path>
              </a:pathLst>
            </a:custGeom>
            <a:solidFill>
              <a:srgbClr val="00FFFF"/>
            </a:solidFill>
            <a:ln w="47625">
              <a:solidFill>
                <a:srgbClr val="000000"/>
              </a:solidFill>
              <a:round/>
              <a:headEnd/>
              <a:tailEnd/>
            </a:ln>
          </p:spPr>
          <p:txBody>
            <a:bodyPr/>
            <a:lstStyle/>
            <a:p>
              <a:endParaRPr lang="en-US"/>
            </a:p>
          </p:txBody>
        </p:sp>
        <p:sp>
          <p:nvSpPr>
            <p:cNvPr id="42064" name="Freeform 84"/>
            <p:cNvSpPr>
              <a:spLocks/>
            </p:cNvSpPr>
            <p:nvPr/>
          </p:nvSpPr>
          <p:spPr bwMode="auto">
            <a:xfrm>
              <a:off x="4231" y="1125"/>
              <a:ext cx="45" cy="74"/>
            </a:xfrm>
            <a:custGeom>
              <a:avLst/>
              <a:gdLst>
                <a:gd name="T0" fmla="*/ 11 w 45"/>
                <a:gd name="T1" fmla="*/ 50 h 74"/>
                <a:gd name="T2" fmla="*/ 11 w 45"/>
                <a:gd name="T3" fmla="*/ 74 h 74"/>
                <a:gd name="T4" fmla="*/ 32 w 45"/>
                <a:gd name="T5" fmla="*/ 74 h 74"/>
                <a:gd name="T6" fmla="*/ 36 w 45"/>
                <a:gd name="T7" fmla="*/ 72 h 74"/>
                <a:gd name="T8" fmla="*/ 41 w 45"/>
                <a:gd name="T9" fmla="*/ 70 h 74"/>
                <a:gd name="T10" fmla="*/ 45 w 45"/>
                <a:gd name="T11" fmla="*/ 61 h 74"/>
                <a:gd name="T12" fmla="*/ 45 w 45"/>
                <a:gd name="T13" fmla="*/ 61 h 74"/>
                <a:gd name="T14" fmla="*/ 36 w 45"/>
                <a:gd name="T15" fmla="*/ 10 h 74"/>
                <a:gd name="T16" fmla="*/ 32 w 45"/>
                <a:gd name="T17" fmla="*/ 6 h 74"/>
                <a:gd name="T18" fmla="*/ 25 w 45"/>
                <a:gd name="T19" fmla="*/ 2 h 74"/>
                <a:gd name="T20" fmla="*/ 20 w 45"/>
                <a:gd name="T21" fmla="*/ 0 h 74"/>
                <a:gd name="T22" fmla="*/ 16 w 45"/>
                <a:gd name="T23" fmla="*/ 2 h 74"/>
                <a:gd name="T24" fmla="*/ 11 w 45"/>
                <a:gd name="T25" fmla="*/ 6 h 74"/>
                <a:gd name="T26" fmla="*/ 9 w 45"/>
                <a:gd name="T27" fmla="*/ 10 h 74"/>
                <a:gd name="T28" fmla="*/ 0 w 45"/>
                <a:gd name="T29" fmla="*/ 61 h 74"/>
                <a:gd name="T30" fmla="*/ 25 w 45"/>
                <a:gd name="T31" fmla="*/ 65 h 74"/>
                <a:gd name="T32" fmla="*/ 36 w 45"/>
                <a:gd name="T33" fmla="*/ 15 h 74"/>
                <a:gd name="T34" fmla="*/ 11 w 45"/>
                <a:gd name="T35" fmla="*/ 21 h 74"/>
                <a:gd name="T36" fmla="*/ 16 w 45"/>
                <a:gd name="T37" fmla="*/ 22 h 74"/>
                <a:gd name="T38" fmla="*/ 20 w 45"/>
                <a:gd name="T39" fmla="*/ 24 h 74"/>
                <a:gd name="T40" fmla="*/ 25 w 45"/>
                <a:gd name="T41" fmla="*/ 22 h 74"/>
                <a:gd name="T42" fmla="*/ 32 w 45"/>
                <a:gd name="T43" fmla="*/ 21 h 74"/>
                <a:gd name="T44" fmla="*/ 36 w 45"/>
                <a:gd name="T45" fmla="*/ 13 h 74"/>
                <a:gd name="T46" fmla="*/ 20 w 45"/>
                <a:gd name="T47" fmla="*/ 13 h 74"/>
                <a:gd name="T48" fmla="*/ 9 w 45"/>
                <a:gd name="T49" fmla="*/ 15 h 74"/>
                <a:gd name="T50" fmla="*/ 18 w 45"/>
                <a:gd name="T51" fmla="*/ 65 h 74"/>
                <a:gd name="T52" fmla="*/ 32 w 45"/>
                <a:gd name="T53" fmla="*/ 50 h 74"/>
                <a:gd name="T54" fmla="*/ 25 w 45"/>
                <a:gd name="T55" fmla="*/ 52 h 74"/>
                <a:gd name="T56" fmla="*/ 20 w 45"/>
                <a:gd name="T57" fmla="*/ 54 h 74"/>
                <a:gd name="T58" fmla="*/ 16 w 45"/>
                <a:gd name="T59" fmla="*/ 61 h 74"/>
                <a:gd name="T60" fmla="*/ 32 w 45"/>
                <a:gd name="T61" fmla="*/ 61 h 74"/>
                <a:gd name="T62" fmla="*/ 32 w 45"/>
                <a:gd name="T63" fmla="*/ 50 h 74"/>
                <a:gd name="T64" fmla="*/ 11 w 45"/>
                <a:gd name="T65" fmla="*/ 50 h 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5"/>
                <a:gd name="T100" fmla="*/ 0 h 74"/>
                <a:gd name="T101" fmla="*/ 45 w 45"/>
                <a:gd name="T102" fmla="*/ 74 h 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5" h="74">
                  <a:moveTo>
                    <a:pt x="11" y="50"/>
                  </a:moveTo>
                  <a:lnTo>
                    <a:pt x="11" y="74"/>
                  </a:lnTo>
                  <a:lnTo>
                    <a:pt x="32" y="74"/>
                  </a:lnTo>
                  <a:lnTo>
                    <a:pt x="36" y="72"/>
                  </a:lnTo>
                  <a:lnTo>
                    <a:pt x="41" y="70"/>
                  </a:lnTo>
                  <a:lnTo>
                    <a:pt x="45" y="61"/>
                  </a:lnTo>
                  <a:lnTo>
                    <a:pt x="36" y="10"/>
                  </a:lnTo>
                  <a:lnTo>
                    <a:pt x="32" y="6"/>
                  </a:lnTo>
                  <a:lnTo>
                    <a:pt x="25" y="2"/>
                  </a:lnTo>
                  <a:lnTo>
                    <a:pt x="20" y="0"/>
                  </a:lnTo>
                  <a:lnTo>
                    <a:pt x="16" y="2"/>
                  </a:lnTo>
                  <a:lnTo>
                    <a:pt x="11" y="6"/>
                  </a:lnTo>
                  <a:lnTo>
                    <a:pt x="9" y="10"/>
                  </a:lnTo>
                  <a:lnTo>
                    <a:pt x="0" y="61"/>
                  </a:lnTo>
                  <a:lnTo>
                    <a:pt x="25" y="65"/>
                  </a:lnTo>
                  <a:lnTo>
                    <a:pt x="36" y="15"/>
                  </a:lnTo>
                  <a:lnTo>
                    <a:pt x="11" y="21"/>
                  </a:lnTo>
                  <a:lnTo>
                    <a:pt x="16" y="22"/>
                  </a:lnTo>
                  <a:lnTo>
                    <a:pt x="20" y="24"/>
                  </a:lnTo>
                  <a:lnTo>
                    <a:pt x="25" y="22"/>
                  </a:lnTo>
                  <a:lnTo>
                    <a:pt x="32" y="21"/>
                  </a:lnTo>
                  <a:lnTo>
                    <a:pt x="36" y="13"/>
                  </a:lnTo>
                  <a:lnTo>
                    <a:pt x="20" y="13"/>
                  </a:lnTo>
                  <a:lnTo>
                    <a:pt x="9" y="15"/>
                  </a:lnTo>
                  <a:lnTo>
                    <a:pt x="18" y="65"/>
                  </a:lnTo>
                  <a:lnTo>
                    <a:pt x="32" y="50"/>
                  </a:lnTo>
                  <a:lnTo>
                    <a:pt x="25" y="52"/>
                  </a:lnTo>
                  <a:lnTo>
                    <a:pt x="20" y="54"/>
                  </a:lnTo>
                  <a:lnTo>
                    <a:pt x="16" y="61"/>
                  </a:lnTo>
                  <a:lnTo>
                    <a:pt x="32" y="61"/>
                  </a:lnTo>
                  <a:lnTo>
                    <a:pt x="32" y="50"/>
                  </a:lnTo>
                  <a:lnTo>
                    <a:pt x="11" y="50"/>
                  </a:lnTo>
                  <a:close/>
                </a:path>
              </a:pathLst>
            </a:custGeom>
            <a:solidFill>
              <a:srgbClr val="000000"/>
            </a:solidFill>
            <a:ln w="9525">
              <a:noFill/>
              <a:round/>
              <a:headEnd/>
              <a:tailEnd/>
            </a:ln>
          </p:spPr>
          <p:txBody>
            <a:bodyPr/>
            <a:lstStyle/>
            <a:p>
              <a:endParaRPr lang="en-US"/>
            </a:p>
          </p:txBody>
        </p:sp>
        <p:sp>
          <p:nvSpPr>
            <p:cNvPr id="42065" name="Rectangle 85"/>
            <p:cNvSpPr>
              <a:spLocks noChangeArrowheads="1"/>
            </p:cNvSpPr>
            <p:nvPr/>
          </p:nvSpPr>
          <p:spPr bwMode="auto">
            <a:xfrm>
              <a:off x="4166" y="1873"/>
              <a:ext cx="76" cy="24"/>
            </a:xfrm>
            <a:prstGeom prst="rect">
              <a:avLst/>
            </a:prstGeom>
            <a:solidFill>
              <a:srgbClr val="000000"/>
            </a:solidFill>
            <a:ln w="9525">
              <a:noFill/>
              <a:miter lim="800000"/>
              <a:headEnd/>
              <a:tailEnd/>
            </a:ln>
          </p:spPr>
          <p:txBody>
            <a:bodyPr/>
            <a:lstStyle/>
            <a:p>
              <a:endParaRPr lang="en-US"/>
            </a:p>
          </p:txBody>
        </p:sp>
        <p:sp>
          <p:nvSpPr>
            <p:cNvPr id="42066" name="Freeform 86"/>
            <p:cNvSpPr>
              <a:spLocks/>
            </p:cNvSpPr>
            <p:nvPr/>
          </p:nvSpPr>
          <p:spPr bwMode="auto">
            <a:xfrm>
              <a:off x="4187" y="1833"/>
              <a:ext cx="30" cy="49"/>
            </a:xfrm>
            <a:custGeom>
              <a:avLst/>
              <a:gdLst>
                <a:gd name="T0" fmla="*/ 0 w 30"/>
                <a:gd name="T1" fmla="*/ 49 h 49"/>
                <a:gd name="T2" fmla="*/ 30 w 30"/>
                <a:gd name="T3" fmla="*/ 49 h 49"/>
                <a:gd name="T4" fmla="*/ 30 w 30"/>
                <a:gd name="T5" fmla="*/ 12 h 49"/>
                <a:gd name="T6" fmla="*/ 16 w 30"/>
                <a:gd name="T7" fmla="*/ 12 h 49"/>
                <a:gd name="T8" fmla="*/ 16 w 30"/>
                <a:gd name="T9" fmla="*/ 24 h 49"/>
                <a:gd name="T10" fmla="*/ 21 w 30"/>
                <a:gd name="T11" fmla="*/ 22 h 49"/>
                <a:gd name="T12" fmla="*/ 25 w 30"/>
                <a:gd name="T13" fmla="*/ 20 h 49"/>
                <a:gd name="T14" fmla="*/ 16 w 30"/>
                <a:gd name="T15" fmla="*/ 24 h 49"/>
                <a:gd name="T16" fmla="*/ 18 w 30"/>
                <a:gd name="T17" fmla="*/ 24 h 49"/>
                <a:gd name="T18" fmla="*/ 18 w 30"/>
                <a:gd name="T19" fmla="*/ 0 h 49"/>
                <a:gd name="T20" fmla="*/ 16 w 30"/>
                <a:gd name="T21" fmla="*/ 0 h 49"/>
                <a:gd name="T22" fmla="*/ 11 w 30"/>
                <a:gd name="T23" fmla="*/ 1 h 49"/>
                <a:gd name="T24" fmla="*/ 7 w 30"/>
                <a:gd name="T25" fmla="*/ 3 h 49"/>
                <a:gd name="T26" fmla="*/ 0 w 30"/>
                <a:gd name="T27" fmla="*/ 12 h 49"/>
                <a:gd name="T28" fmla="*/ 0 w 30"/>
                <a:gd name="T29" fmla="*/ 49 h 4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0"/>
                <a:gd name="T46" fmla="*/ 0 h 49"/>
                <a:gd name="T47" fmla="*/ 30 w 30"/>
                <a:gd name="T48" fmla="*/ 49 h 4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0" h="49">
                  <a:moveTo>
                    <a:pt x="0" y="49"/>
                  </a:moveTo>
                  <a:lnTo>
                    <a:pt x="30" y="49"/>
                  </a:lnTo>
                  <a:lnTo>
                    <a:pt x="30" y="12"/>
                  </a:lnTo>
                  <a:lnTo>
                    <a:pt x="16" y="12"/>
                  </a:lnTo>
                  <a:lnTo>
                    <a:pt x="16" y="24"/>
                  </a:lnTo>
                  <a:lnTo>
                    <a:pt x="21" y="22"/>
                  </a:lnTo>
                  <a:lnTo>
                    <a:pt x="25" y="20"/>
                  </a:lnTo>
                  <a:lnTo>
                    <a:pt x="16" y="24"/>
                  </a:lnTo>
                  <a:lnTo>
                    <a:pt x="18" y="24"/>
                  </a:lnTo>
                  <a:lnTo>
                    <a:pt x="18" y="0"/>
                  </a:lnTo>
                  <a:lnTo>
                    <a:pt x="16" y="0"/>
                  </a:lnTo>
                  <a:lnTo>
                    <a:pt x="11" y="1"/>
                  </a:lnTo>
                  <a:lnTo>
                    <a:pt x="7" y="3"/>
                  </a:lnTo>
                  <a:lnTo>
                    <a:pt x="0" y="12"/>
                  </a:lnTo>
                  <a:lnTo>
                    <a:pt x="0" y="49"/>
                  </a:lnTo>
                  <a:close/>
                </a:path>
              </a:pathLst>
            </a:custGeom>
            <a:solidFill>
              <a:srgbClr val="000000"/>
            </a:solidFill>
            <a:ln w="9525">
              <a:noFill/>
              <a:round/>
              <a:headEnd/>
              <a:tailEnd/>
            </a:ln>
          </p:spPr>
          <p:txBody>
            <a:bodyPr/>
            <a:lstStyle/>
            <a:p>
              <a:endParaRPr lang="en-US"/>
            </a:p>
          </p:txBody>
        </p:sp>
        <p:sp>
          <p:nvSpPr>
            <p:cNvPr id="42067" name="Freeform 87"/>
            <p:cNvSpPr>
              <a:spLocks/>
            </p:cNvSpPr>
            <p:nvPr/>
          </p:nvSpPr>
          <p:spPr bwMode="auto">
            <a:xfrm>
              <a:off x="4166" y="1834"/>
              <a:ext cx="76" cy="24"/>
            </a:xfrm>
            <a:custGeom>
              <a:avLst/>
              <a:gdLst>
                <a:gd name="T0" fmla="*/ 0 w 76"/>
                <a:gd name="T1" fmla="*/ 0 h 24"/>
                <a:gd name="T2" fmla="*/ 0 w 76"/>
                <a:gd name="T3" fmla="*/ 24 h 24"/>
                <a:gd name="T4" fmla="*/ 74 w 76"/>
                <a:gd name="T5" fmla="*/ 24 h 24"/>
                <a:gd name="T6" fmla="*/ 76 w 76"/>
                <a:gd name="T7" fmla="*/ 24 h 24"/>
                <a:gd name="T8" fmla="*/ 76 w 76"/>
                <a:gd name="T9" fmla="*/ 0 h 24"/>
                <a:gd name="T10" fmla="*/ 74 w 76"/>
                <a:gd name="T11" fmla="*/ 0 h 24"/>
                <a:gd name="T12" fmla="*/ 0 w 76"/>
                <a:gd name="T13" fmla="*/ 0 h 24"/>
                <a:gd name="T14" fmla="*/ 0 60000 65536"/>
                <a:gd name="T15" fmla="*/ 0 60000 65536"/>
                <a:gd name="T16" fmla="*/ 0 60000 65536"/>
                <a:gd name="T17" fmla="*/ 0 60000 65536"/>
                <a:gd name="T18" fmla="*/ 0 60000 65536"/>
                <a:gd name="T19" fmla="*/ 0 60000 65536"/>
                <a:gd name="T20" fmla="*/ 0 60000 65536"/>
                <a:gd name="T21" fmla="*/ 0 w 76"/>
                <a:gd name="T22" fmla="*/ 0 h 24"/>
                <a:gd name="T23" fmla="*/ 76 w 76"/>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6" h="24">
                  <a:moveTo>
                    <a:pt x="0" y="0"/>
                  </a:moveTo>
                  <a:lnTo>
                    <a:pt x="0" y="24"/>
                  </a:lnTo>
                  <a:lnTo>
                    <a:pt x="74" y="24"/>
                  </a:lnTo>
                  <a:lnTo>
                    <a:pt x="76" y="24"/>
                  </a:lnTo>
                  <a:lnTo>
                    <a:pt x="76" y="0"/>
                  </a:lnTo>
                  <a:lnTo>
                    <a:pt x="74" y="0"/>
                  </a:lnTo>
                  <a:lnTo>
                    <a:pt x="0" y="0"/>
                  </a:lnTo>
                  <a:close/>
                </a:path>
              </a:pathLst>
            </a:custGeom>
            <a:solidFill>
              <a:srgbClr val="000000"/>
            </a:solidFill>
            <a:ln w="9525">
              <a:noFill/>
              <a:round/>
              <a:headEnd/>
              <a:tailEnd/>
            </a:ln>
          </p:spPr>
          <p:txBody>
            <a:bodyPr/>
            <a:lstStyle/>
            <a:p>
              <a:endParaRPr lang="en-US"/>
            </a:p>
          </p:txBody>
        </p:sp>
        <p:sp>
          <p:nvSpPr>
            <p:cNvPr id="42068" name="Rectangle 88"/>
            <p:cNvSpPr>
              <a:spLocks noChangeArrowheads="1"/>
            </p:cNvSpPr>
            <p:nvPr/>
          </p:nvSpPr>
          <p:spPr bwMode="auto">
            <a:xfrm>
              <a:off x="1255" y="2840"/>
              <a:ext cx="20" cy="180"/>
            </a:xfrm>
            <a:prstGeom prst="rect">
              <a:avLst/>
            </a:prstGeom>
            <a:solidFill>
              <a:srgbClr val="000000"/>
            </a:solidFill>
            <a:ln w="9525">
              <a:noFill/>
              <a:miter lim="800000"/>
              <a:headEnd/>
              <a:tailEnd/>
            </a:ln>
          </p:spPr>
          <p:txBody>
            <a:bodyPr/>
            <a:lstStyle/>
            <a:p>
              <a:endParaRPr lang="en-US"/>
            </a:p>
          </p:txBody>
        </p:sp>
        <p:sp>
          <p:nvSpPr>
            <p:cNvPr id="42069" name="Freeform 89"/>
            <p:cNvSpPr>
              <a:spLocks/>
            </p:cNvSpPr>
            <p:nvPr/>
          </p:nvSpPr>
          <p:spPr bwMode="auto">
            <a:xfrm>
              <a:off x="4666" y="2486"/>
              <a:ext cx="21" cy="479"/>
            </a:xfrm>
            <a:custGeom>
              <a:avLst/>
              <a:gdLst>
                <a:gd name="T0" fmla="*/ 21 w 21"/>
                <a:gd name="T1" fmla="*/ 0 h 479"/>
                <a:gd name="T2" fmla="*/ 0 w 21"/>
                <a:gd name="T3" fmla="*/ 0 h 479"/>
                <a:gd name="T4" fmla="*/ 0 w 21"/>
                <a:gd name="T5" fmla="*/ 470 h 479"/>
                <a:gd name="T6" fmla="*/ 0 w 21"/>
                <a:gd name="T7" fmla="*/ 470 h 479"/>
                <a:gd name="T8" fmla="*/ 2 w 21"/>
                <a:gd name="T9" fmla="*/ 476 h 479"/>
                <a:gd name="T10" fmla="*/ 9 w 21"/>
                <a:gd name="T11" fmla="*/ 479 h 479"/>
                <a:gd name="T12" fmla="*/ 14 w 21"/>
                <a:gd name="T13" fmla="*/ 479 h 479"/>
                <a:gd name="T14" fmla="*/ 14 w 21"/>
                <a:gd name="T15" fmla="*/ 463 h 479"/>
                <a:gd name="T16" fmla="*/ 9 w 21"/>
                <a:gd name="T17" fmla="*/ 463 h 479"/>
                <a:gd name="T18" fmla="*/ 19 w 21"/>
                <a:gd name="T19" fmla="*/ 470 h 479"/>
                <a:gd name="T20" fmla="*/ 16 w 21"/>
                <a:gd name="T21" fmla="*/ 464 h 479"/>
                <a:gd name="T22" fmla="*/ 9 w 21"/>
                <a:gd name="T23" fmla="*/ 470 h 479"/>
                <a:gd name="T24" fmla="*/ 21 w 21"/>
                <a:gd name="T25" fmla="*/ 470 h 479"/>
                <a:gd name="T26" fmla="*/ 21 w 21"/>
                <a:gd name="T27" fmla="*/ 0 h 47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
                <a:gd name="T43" fmla="*/ 0 h 479"/>
                <a:gd name="T44" fmla="*/ 21 w 21"/>
                <a:gd name="T45" fmla="*/ 479 h 47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 h="479">
                  <a:moveTo>
                    <a:pt x="21" y="0"/>
                  </a:moveTo>
                  <a:lnTo>
                    <a:pt x="0" y="0"/>
                  </a:lnTo>
                  <a:lnTo>
                    <a:pt x="0" y="470"/>
                  </a:lnTo>
                  <a:lnTo>
                    <a:pt x="2" y="476"/>
                  </a:lnTo>
                  <a:lnTo>
                    <a:pt x="9" y="479"/>
                  </a:lnTo>
                  <a:lnTo>
                    <a:pt x="14" y="479"/>
                  </a:lnTo>
                  <a:lnTo>
                    <a:pt x="14" y="463"/>
                  </a:lnTo>
                  <a:lnTo>
                    <a:pt x="9" y="463"/>
                  </a:lnTo>
                  <a:lnTo>
                    <a:pt x="19" y="470"/>
                  </a:lnTo>
                  <a:lnTo>
                    <a:pt x="16" y="464"/>
                  </a:lnTo>
                  <a:lnTo>
                    <a:pt x="9" y="470"/>
                  </a:lnTo>
                  <a:lnTo>
                    <a:pt x="21" y="470"/>
                  </a:lnTo>
                  <a:lnTo>
                    <a:pt x="21" y="0"/>
                  </a:lnTo>
                  <a:close/>
                </a:path>
              </a:pathLst>
            </a:custGeom>
            <a:solidFill>
              <a:srgbClr val="000000"/>
            </a:solidFill>
            <a:ln w="9525">
              <a:noFill/>
              <a:round/>
              <a:headEnd/>
              <a:tailEnd/>
            </a:ln>
          </p:spPr>
          <p:txBody>
            <a:bodyPr/>
            <a:lstStyle/>
            <a:p>
              <a:endParaRPr lang="en-US"/>
            </a:p>
          </p:txBody>
        </p:sp>
        <p:sp>
          <p:nvSpPr>
            <p:cNvPr id="42070" name="Rectangle 90"/>
            <p:cNvSpPr>
              <a:spLocks noChangeArrowheads="1"/>
            </p:cNvSpPr>
            <p:nvPr/>
          </p:nvSpPr>
          <p:spPr bwMode="auto">
            <a:xfrm>
              <a:off x="1326" y="2892"/>
              <a:ext cx="3290" cy="16"/>
            </a:xfrm>
            <a:prstGeom prst="rect">
              <a:avLst/>
            </a:prstGeom>
            <a:solidFill>
              <a:srgbClr val="000000"/>
            </a:solidFill>
            <a:ln w="9525">
              <a:noFill/>
              <a:miter lim="800000"/>
              <a:headEnd/>
              <a:tailEnd/>
            </a:ln>
          </p:spPr>
          <p:txBody>
            <a:bodyPr/>
            <a:lstStyle/>
            <a:p>
              <a:endParaRPr lang="en-US"/>
            </a:p>
          </p:txBody>
        </p:sp>
        <p:sp>
          <p:nvSpPr>
            <p:cNvPr id="42071" name="Freeform 91"/>
            <p:cNvSpPr>
              <a:spLocks/>
            </p:cNvSpPr>
            <p:nvPr/>
          </p:nvSpPr>
          <p:spPr bwMode="auto">
            <a:xfrm>
              <a:off x="1264" y="2890"/>
              <a:ext cx="62" cy="14"/>
            </a:xfrm>
            <a:custGeom>
              <a:avLst/>
              <a:gdLst>
                <a:gd name="T0" fmla="*/ 62 w 62"/>
                <a:gd name="T1" fmla="*/ 0 h 14"/>
                <a:gd name="T2" fmla="*/ 62 w 62"/>
                <a:gd name="T3" fmla="*/ 14 h 14"/>
                <a:gd name="T4" fmla="*/ 0 w 62"/>
                <a:gd name="T5" fmla="*/ 7 h 14"/>
                <a:gd name="T6" fmla="*/ 62 w 62"/>
                <a:gd name="T7" fmla="*/ 0 h 14"/>
                <a:gd name="T8" fmla="*/ 0 60000 65536"/>
                <a:gd name="T9" fmla="*/ 0 60000 65536"/>
                <a:gd name="T10" fmla="*/ 0 60000 65536"/>
                <a:gd name="T11" fmla="*/ 0 60000 65536"/>
                <a:gd name="T12" fmla="*/ 0 w 62"/>
                <a:gd name="T13" fmla="*/ 0 h 14"/>
                <a:gd name="T14" fmla="*/ 62 w 62"/>
                <a:gd name="T15" fmla="*/ 14 h 14"/>
              </a:gdLst>
              <a:ahLst/>
              <a:cxnLst>
                <a:cxn ang="T8">
                  <a:pos x="T0" y="T1"/>
                </a:cxn>
                <a:cxn ang="T9">
                  <a:pos x="T2" y="T3"/>
                </a:cxn>
                <a:cxn ang="T10">
                  <a:pos x="T4" y="T5"/>
                </a:cxn>
                <a:cxn ang="T11">
                  <a:pos x="T6" y="T7"/>
                </a:cxn>
              </a:cxnLst>
              <a:rect l="T12" t="T13" r="T14" b="T15"/>
              <a:pathLst>
                <a:path w="62" h="14">
                  <a:moveTo>
                    <a:pt x="62" y="0"/>
                  </a:moveTo>
                  <a:lnTo>
                    <a:pt x="62" y="14"/>
                  </a:lnTo>
                  <a:lnTo>
                    <a:pt x="0" y="7"/>
                  </a:lnTo>
                  <a:lnTo>
                    <a:pt x="62" y="0"/>
                  </a:lnTo>
                  <a:close/>
                </a:path>
              </a:pathLst>
            </a:custGeom>
            <a:solidFill>
              <a:srgbClr val="00FFFF"/>
            </a:solidFill>
            <a:ln w="47625">
              <a:solidFill>
                <a:srgbClr val="000000"/>
              </a:solidFill>
              <a:round/>
              <a:headEnd/>
              <a:tailEnd/>
            </a:ln>
          </p:spPr>
          <p:txBody>
            <a:bodyPr/>
            <a:lstStyle/>
            <a:p>
              <a:endParaRPr lang="en-US"/>
            </a:p>
          </p:txBody>
        </p:sp>
        <p:sp>
          <p:nvSpPr>
            <p:cNvPr id="42072" name="Freeform 92"/>
            <p:cNvSpPr>
              <a:spLocks/>
            </p:cNvSpPr>
            <p:nvPr/>
          </p:nvSpPr>
          <p:spPr bwMode="auto">
            <a:xfrm>
              <a:off x="1248" y="2877"/>
              <a:ext cx="91" cy="40"/>
            </a:xfrm>
            <a:custGeom>
              <a:avLst/>
              <a:gdLst>
                <a:gd name="T0" fmla="*/ 91 w 91"/>
                <a:gd name="T1" fmla="*/ 13 h 40"/>
                <a:gd name="T2" fmla="*/ 62 w 91"/>
                <a:gd name="T3" fmla="*/ 13 h 40"/>
                <a:gd name="T4" fmla="*/ 62 w 91"/>
                <a:gd name="T5" fmla="*/ 27 h 40"/>
                <a:gd name="T6" fmla="*/ 78 w 91"/>
                <a:gd name="T7" fmla="*/ 27 h 40"/>
                <a:gd name="T8" fmla="*/ 78 w 91"/>
                <a:gd name="T9" fmla="*/ 16 h 40"/>
                <a:gd name="T10" fmla="*/ 73 w 91"/>
                <a:gd name="T11" fmla="*/ 18 h 40"/>
                <a:gd name="T12" fmla="*/ 68 w 91"/>
                <a:gd name="T13" fmla="*/ 20 h 40"/>
                <a:gd name="T14" fmla="*/ 80 w 91"/>
                <a:gd name="T15" fmla="*/ 16 h 40"/>
                <a:gd name="T16" fmla="*/ 18 w 91"/>
                <a:gd name="T17" fmla="*/ 7 h 40"/>
                <a:gd name="T18" fmla="*/ 16 w 91"/>
                <a:gd name="T19" fmla="*/ 20 h 40"/>
                <a:gd name="T20" fmla="*/ 20 w 91"/>
                <a:gd name="T21" fmla="*/ 31 h 40"/>
                <a:gd name="T22" fmla="*/ 25 w 91"/>
                <a:gd name="T23" fmla="*/ 27 h 40"/>
                <a:gd name="T24" fmla="*/ 29 w 91"/>
                <a:gd name="T25" fmla="*/ 20 h 40"/>
                <a:gd name="T26" fmla="*/ 25 w 91"/>
                <a:gd name="T27" fmla="*/ 13 h 40"/>
                <a:gd name="T28" fmla="*/ 20 w 91"/>
                <a:gd name="T29" fmla="*/ 11 h 40"/>
                <a:gd name="T30" fmla="*/ 18 w 91"/>
                <a:gd name="T31" fmla="*/ 31 h 40"/>
                <a:gd name="T32" fmla="*/ 80 w 91"/>
                <a:gd name="T33" fmla="*/ 24 h 40"/>
                <a:gd name="T34" fmla="*/ 75 w 91"/>
                <a:gd name="T35" fmla="*/ 0 h 40"/>
                <a:gd name="T36" fmla="*/ 13 w 91"/>
                <a:gd name="T37" fmla="*/ 7 h 40"/>
                <a:gd name="T38" fmla="*/ 11 w 91"/>
                <a:gd name="T39" fmla="*/ 11 h 40"/>
                <a:gd name="T40" fmla="*/ 4 w 91"/>
                <a:gd name="T41" fmla="*/ 13 h 40"/>
                <a:gd name="T42" fmla="*/ 0 w 91"/>
                <a:gd name="T43" fmla="*/ 20 h 40"/>
                <a:gd name="T44" fmla="*/ 4 w 91"/>
                <a:gd name="T45" fmla="*/ 27 h 40"/>
                <a:gd name="T46" fmla="*/ 11 w 91"/>
                <a:gd name="T47" fmla="*/ 31 h 40"/>
                <a:gd name="T48" fmla="*/ 13 w 91"/>
                <a:gd name="T49" fmla="*/ 31 h 40"/>
                <a:gd name="T50" fmla="*/ 75 w 91"/>
                <a:gd name="T51" fmla="*/ 40 h 40"/>
                <a:gd name="T52" fmla="*/ 78 w 91"/>
                <a:gd name="T53" fmla="*/ 40 h 40"/>
                <a:gd name="T54" fmla="*/ 82 w 91"/>
                <a:gd name="T55" fmla="*/ 38 h 40"/>
                <a:gd name="T56" fmla="*/ 87 w 91"/>
                <a:gd name="T57" fmla="*/ 37 h 40"/>
                <a:gd name="T58" fmla="*/ 91 w 91"/>
                <a:gd name="T59" fmla="*/ 27 h 40"/>
                <a:gd name="T60" fmla="*/ 91 w 91"/>
                <a:gd name="T61" fmla="*/ 13 h 4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1"/>
                <a:gd name="T94" fmla="*/ 0 h 40"/>
                <a:gd name="T95" fmla="*/ 91 w 91"/>
                <a:gd name="T96" fmla="*/ 40 h 4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1" h="40">
                  <a:moveTo>
                    <a:pt x="91" y="13"/>
                  </a:moveTo>
                  <a:lnTo>
                    <a:pt x="62" y="13"/>
                  </a:lnTo>
                  <a:lnTo>
                    <a:pt x="62" y="27"/>
                  </a:lnTo>
                  <a:lnTo>
                    <a:pt x="78" y="27"/>
                  </a:lnTo>
                  <a:lnTo>
                    <a:pt x="78" y="16"/>
                  </a:lnTo>
                  <a:lnTo>
                    <a:pt x="73" y="18"/>
                  </a:lnTo>
                  <a:lnTo>
                    <a:pt x="68" y="20"/>
                  </a:lnTo>
                  <a:lnTo>
                    <a:pt x="80" y="16"/>
                  </a:lnTo>
                  <a:lnTo>
                    <a:pt x="18" y="7"/>
                  </a:lnTo>
                  <a:lnTo>
                    <a:pt x="16" y="20"/>
                  </a:lnTo>
                  <a:lnTo>
                    <a:pt x="20" y="31"/>
                  </a:lnTo>
                  <a:lnTo>
                    <a:pt x="25" y="27"/>
                  </a:lnTo>
                  <a:lnTo>
                    <a:pt x="29" y="20"/>
                  </a:lnTo>
                  <a:lnTo>
                    <a:pt x="25" y="13"/>
                  </a:lnTo>
                  <a:lnTo>
                    <a:pt x="20" y="11"/>
                  </a:lnTo>
                  <a:lnTo>
                    <a:pt x="18" y="31"/>
                  </a:lnTo>
                  <a:lnTo>
                    <a:pt x="80" y="24"/>
                  </a:lnTo>
                  <a:lnTo>
                    <a:pt x="75" y="0"/>
                  </a:lnTo>
                  <a:lnTo>
                    <a:pt x="13" y="7"/>
                  </a:lnTo>
                  <a:lnTo>
                    <a:pt x="11" y="11"/>
                  </a:lnTo>
                  <a:lnTo>
                    <a:pt x="4" y="13"/>
                  </a:lnTo>
                  <a:lnTo>
                    <a:pt x="0" y="20"/>
                  </a:lnTo>
                  <a:lnTo>
                    <a:pt x="4" y="27"/>
                  </a:lnTo>
                  <a:lnTo>
                    <a:pt x="11" y="31"/>
                  </a:lnTo>
                  <a:lnTo>
                    <a:pt x="13" y="31"/>
                  </a:lnTo>
                  <a:lnTo>
                    <a:pt x="75" y="40"/>
                  </a:lnTo>
                  <a:lnTo>
                    <a:pt x="78" y="40"/>
                  </a:lnTo>
                  <a:lnTo>
                    <a:pt x="82" y="38"/>
                  </a:lnTo>
                  <a:lnTo>
                    <a:pt x="87" y="37"/>
                  </a:lnTo>
                  <a:lnTo>
                    <a:pt x="91" y="27"/>
                  </a:lnTo>
                  <a:lnTo>
                    <a:pt x="91" y="13"/>
                  </a:lnTo>
                  <a:close/>
                </a:path>
              </a:pathLst>
            </a:custGeom>
            <a:solidFill>
              <a:srgbClr val="000000"/>
            </a:solidFill>
            <a:ln w="9525">
              <a:noFill/>
              <a:round/>
              <a:headEnd/>
              <a:tailEnd/>
            </a:ln>
          </p:spPr>
          <p:txBody>
            <a:bodyPr/>
            <a:lstStyle/>
            <a:p>
              <a:endParaRPr lang="en-US"/>
            </a:p>
          </p:txBody>
        </p:sp>
        <p:sp>
          <p:nvSpPr>
            <p:cNvPr id="42073" name="Freeform 93"/>
            <p:cNvSpPr>
              <a:spLocks/>
            </p:cNvSpPr>
            <p:nvPr/>
          </p:nvSpPr>
          <p:spPr bwMode="auto">
            <a:xfrm>
              <a:off x="4616" y="2890"/>
              <a:ext cx="59" cy="14"/>
            </a:xfrm>
            <a:custGeom>
              <a:avLst/>
              <a:gdLst>
                <a:gd name="T0" fmla="*/ 0 w 59"/>
                <a:gd name="T1" fmla="*/ 0 h 14"/>
                <a:gd name="T2" fmla="*/ 0 w 59"/>
                <a:gd name="T3" fmla="*/ 14 h 14"/>
                <a:gd name="T4" fmla="*/ 59 w 59"/>
                <a:gd name="T5" fmla="*/ 7 h 14"/>
                <a:gd name="T6" fmla="*/ 0 w 59"/>
                <a:gd name="T7" fmla="*/ 0 h 14"/>
                <a:gd name="T8" fmla="*/ 0 60000 65536"/>
                <a:gd name="T9" fmla="*/ 0 60000 65536"/>
                <a:gd name="T10" fmla="*/ 0 60000 65536"/>
                <a:gd name="T11" fmla="*/ 0 60000 65536"/>
                <a:gd name="T12" fmla="*/ 0 w 59"/>
                <a:gd name="T13" fmla="*/ 0 h 14"/>
                <a:gd name="T14" fmla="*/ 59 w 59"/>
                <a:gd name="T15" fmla="*/ 14 h 14"/>
              </a:gdLst>
              <a:ahLst/>
              <a:cxnLst>
                <a:cxn ang="T8">
                  <a:pos x="T0" y="T1"/>
                </a:cxn>
                <a:cxn ang="T9">
                  <a:pos x="T2" y="T3"/>
                </a:cxn>
                <a:cxn ang="T10">
                  <a:pos x="T4" y="T5"/>
                </a:cxn>
                <a:cxn ang="T11">
                  <a:pos x="T6" y="T7"/>
                </a:cxn>
              </a:cxnLst>
              <a:rect l="T12" t="T13" r="T14" b="T15"/>
              <a:pathLst>
                <a:path w="59" h="14">
                  <a:moveTo>
                    <a:pt x="0" y="0"/>
                  </a:moveTo>
                  <a:lnTo>
                    <a:pt x="0" y="14"/>
                  </a:lnTo>
                  <a:lnTo>
                    <a:pt x="59" y="7"/>
                  </a:lnTo>
                  <a:lnTo>
                    <a:pt x="0" y="0"/>
                  </a:lnTo>
                  <a:close/>
                </a:path>
              </a:pathLst>
            </a:custGeom>
            <a:solidFill>
              <a:srgbClr val="00FFFF"/>
            </a:solidFill>
            <a:ln w="47625">
              <a:solidFill>
                <a:srgbClr val="000000"/>
              </a:solidFill>
              <a:round/>
              <a:headEnd/>
              <a:tailEnd/>
            </a:ln>
          </p:spPr>
          <p:txBody>
            <a:bodyPr/>
            <a:lstStyle/>
            <a:p>
              <a:endParaRPr lang="en-US"/>
            </a:p>
          </p:txBody>
        </p:sp>
        <p:sp>
          <p:nvSpPr>
            <p:cNvPr id="42074" name="Freeform 94"/>
            <p:cNvSpPr>
              <a:spLocks/>
            </p:cNvSpPr>
            <p:nvPr/>
          </p:nvSpPr>
          <p:spPr bwMode="auto">
            <a:xfrm>
              <a:off x="4600" y="2877"/>
              <a:ext cx="91" cy="40"/>
            </a:xfrm>
            <a:custGeom>
              <a:avLst/>
              <a:gdLst>
                <a:gd name="T0" fmla="*/ 30 w 91"/>
                <a:gd name="T1" fmla="*/ 13 h 40"/>
                <a:gd name="T2" fmla="*/ 0 w 91"/>
                <a:gd name="T3" fmla="*/ 13 h 40"/>
                <a:gd name="T4" fmla="*/ 0 w 91"/>
                <a:gd name="T5" fmla="*/ 27 h 40"/>
                <a:gd name="T6" fmla="*/ 4 w 91"/>
                <a:gd name="T7" fmla="*/ 37 h 40"/>
                <a:gd name="T8" fmla="*/ 11 w 91"/>
                <a:gd name="T9" fmla="*/ 38 h 40"/>
                <a:gd name="T10" fmla="*/ 16 w 91"/>
                <a:gd name="T11" fmla="*/ 40 h 40"/>
                <a:gd name="T12" fmla="*/ 18 w 91"/>
                <a:gd name="T13" fmla="*/ 40 h 40"/>
                <a:gd name="T14" fmla="*/ 80 w 91"/>
                <a:gd name="T15" fmla="*/ 31 h 40"/>
                <a:gd name="T16" fmla="*/ 82 w 91"/>
                <a:gd name="T17" fmla="*/ 31 h 40"/>
                <a:gd name="T18" fmla="*/ 87 w 91"/>
                <a:gd name="T19" fmla="*/ 27 h 40"/>
                <a:gd name="T20" fmla="*/ 91 w 91"/>
                <a:gd name="T21" fmla="*/ 20 h 40"/>
                <a:gd name="T22" fmla="*/ 87 w 91"/>
                <a:gd name="T23" fmla="*/ 13 h 40"/>
                <a:gd name="T24" fmla="*/ 82 w 91"/>
                <a:gd name="T25" fmla="*/ 11 h 40"/>
                <a:gd name="T26" fmla="*/ 80 w 91"/>
                <a:gd name="T27" fmla="*/ 7 h 40"/>
                <a:gd name="T28" fmla="*/ 18 w 91"/>
                <a:gd name="T29" fmla="*/ 0 h 40"/>
                <a:gd name="T30" fmla="*/ 11 w 91"/>
                <a:gd name="T31" fmla="*/ 24 h 40"/>
                <a:gd name="T32" fmla="*/ 75 w 91"/>
                <a:gd name="T33" fmla="*/ 31 h 40"/>
                <a:gd name="T34" fmla="*/ 71 w 91"/>
                <a:gd name="T35" fmla="*/ 11 h 40"/>
                <a:gd name="T36" fmla="*/ 66 w 91"/>
                <a:gd name="T37" fmla="*/ 13 h 40"/>
                <a:gd name="T38" fmla="*/ 62 w 91"/>
                <a:gd name="T39" fmla="*/ 20 h 40"/>
                <a:gd name="T40" fmla="*/ 66 w 91"/>
                <a:gd name="T41" fmla="*/ 27 h 40"/>
                <a:gd name="T42" fmla="*/ 71 w 91"/>
                <a:gd name="T43" fmla="*/ 31 h 40"/>
                <a:gd name="T44" fmla="*/ 75 w 91"/>
                <a:gd name="T45" fmla="*/ 20 h 40"/>
                <a:gd name="T46" fmla="*/ 75 w 91"/>
                <a:gd name="T47" fmla="*/ 7 h 40"/>
                <a:gd name="T48" fmla="*/ 11 w 91"/>
                <a:gd name="T49" fmla="*/ 16 h 40"/>
                <a:gd name="T50" fmla="*/ 30 w 91"/>
                <a:gd name="T51" fmla="*/ 27 h 40"/>
                <a:gd name="T52" fmla="*/ 25 w 91"/>
                <a:gd name="T53" fmla="*/ 20 h 40"/>
                <a:gd name="T54" fmla="*/ 20 w 91"/>
                <a:gd name="T55" fmla="*/ 18 h 40"/>
                <a:gd name="T56" fmla="*/ 16 w 91"/>
                <a:gd name="T57" fmla="*/ 16 h 40"/>
                <a:gd name="T58" fmla="*/ 16 w 91"/>
                <a:gd name="T59" fmla="*/ 27 h 40"/>
                <a:gd name="T60" fmla="*/ 30 w 91"/>
                <a:gd name="T61" fmla="*/ 27 h 40"/>
                <a:gd name="T62" fmla="*/ 30 w 91"/>
                <a:gd name="T63" fmla="*/ 13 h 4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1"/>
                <a:gd name="T97" fmla="*/ 0 h 40"/>
                <a:gd name="T98" fmla="*/ 91 w 91"/>
                <a:gd name="T99" fmla="*/ 40 h 4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1" h="40">
                  <a:moveTo>
                    <a:pt x="30" y="13"/>
                  </a:moveTo>
                  <a:lnTo>
                    <a:pt x="0" y="13"/>
                  </a:lnTo>
                  <a:lnTo>
                    <a:pt x="0" y="27"/>
                  </a:lnTo>
                  <a:lnTo>
                    <a:pt x="4" y="37"/>
                  </a:lnTo>
                  <a:lnTo>
                    <a:pt x="11" y="38"/>
                  </a:lnTo>
                  <a:lnTo>
                    <a:pt x="16" y="40"/>
                  </a:lnTo>
                  <a:lnTo>
                    <a:pt x="18" y="40"/>
                  </a:lnTo>
                  <a:lnTo>
                    <a:pt x="80" y="31"/>
                  </a:lnTo>
                  <a:lnTo>
                    <a:pt x="82" y="31"/>
                  </a:lnTo>
                  <a:lnTo>
                    <a:pt x="87" y="27"/>
                  </a:lnTo>
                  <a:lnTo>
                    <a:pt x="91" y="20"/>
                  </a:lnTo>
                  <a:lnTo>
                    <a:pt x="87" y="13"/>
                  </a:lnTo>
                  <a:lnTo>
                    <a:pt x="82" y="11"/>
                  </a:lnTo>
                  <a:lnTo>
                    <a:pt x="80" y="7"/>
                  </a:lnTo>
                  <a:lnTo>
                    <a:pt x="18" y="0"/>
                  </a:lnTo>
                  <a:lnTo>
                    <a:pt x="11" y="24"/>
                  </a:lnTo>
                  <a:lnTo>
                    <a:pt x="75" y="31"/>
                  </a:lnTo>
                  <a:lnTo>
                    <a:pt x="71" y="11"/>
                  </a:lnTo>
                  <a:lnTo>
                    <a:pt x="66" y="13"/>
                  </a:lnTo>
                  <a:lnTo>
                    <a:pt x="62" y="20"/>
                  </a:lnTo>
                  <a:lnTo>
                    <a:pt x="66" y="27"/>
                  </a:lnTo>
                  <a:lnTo>
                    <a:pt x="71" y="31"/>
                  </a:lnTo>
                  <a:lnTo>
                    <a:pt x="75" y="20"/>
                  </a:lnTo>
                  <a:lnTo>
                    <a:pt x="75" y="7"/>
                  </a:lnTo>
                  <a:lnTo>
                    <a:pt x="11" y="16"/>
                  </a:lnTo>
                  <a:lnTo>
                    <a:pt x="30" y="27"/>
                  </a:lnTo>
                  <a:lnTo>
                    <a:pt x="25" y="20"/>
                  </a:lnTo>
                  <a:lnTo>
                    <a:pt x="20" y="18"/>
                  </a:lnTo>
                  <a:lnTo>
                    <a:pt x="16" y="16"/>
                  </a:lnTo>
                  <a:lnTo>
                    <a:pt x="16" y="27"/>
                  </a:lnTo>
                  <a:lnTo>
                    <a:pt x="30" y="27"/>
                  </a:lnTo>
                  <a:lnTo>
                    <a:pt x="30" y="13"/>
                  </a:lnTo>
                  <a:close/>
                </a:path>
              </a:pathLst>
            </a:custGeom>
            <a:solidFill>
              <a:srgbClr val="000000"/>
            </a:solidFill>
            <a:ln w="9525">
              <a:noFill/>
              <a:round/>
              <a:headEnd/>
              <a:tailEnd/>
            </a:ln>
          </p:spPr>
          <p:txBody>
            <a:bodyPr/>
            <a:lstStyle/>
            <a:p>
              <a:endParaRPr lang="en-US"/>
            </a:p>
          </p:txBody>
        </p:sp>
        <p:sp>
          <p:nvSpPr>
            <p:cNvPr id="42075" name="Freeform 95"/>
            <p:cNvSpPr>
              <a:spLocks/>
            </p:cNvSpPr>
            <p:nvPr/>
          </p:nvSpPr>
          <p:spPr bwMode="auto">
            <a:xfrm>
              <a:off x="3025" y="2846"/>
              <a:ext cx="64" cy="53"/>
            </a:xfrm>
            <a:custGeom>
              <a:avLst/>
              <a:gdLst>
                <a:gd name="T0" fmla="*/ 0 w 64"/>
                <a:gd name="T1" fmla="*/ 29 h 53"/>
                <a:gd name="T2" fmla="*/ 0 w 64"/>
                <a:gd name="T3" fmla="*/ 53 h 53"/>
                <a:gd name="T4" fmla="*/ 39 w 64"/>
                <a:gd name="T5" fmla="*/ 53 h 53"/>
                <a:gd name="T6" fmla="*/ 43 w 64"/>
                <a:gd name="T7" fmla="*/ 51 h 53"/>
                <a:gd name="T8" fmla="*/ 48 w 64"/>
                <a:gd name="T9" fmla="*/ 51 h 53"/>
                <a:gd name="T10" fmla="*/ 59 w 64"/>
                <a:gd name="T11" fmla="*/ 42 h 53"/>
                <a:gd name="T12" fmla="*/ 59 w 64"/>
                <a:gd name="T13" fmla="*/ 38 h 53"/>
                <a:gd name="T14" fmla="*/ 64 w 64"/>
                <a:gd name="T15" fmla="*/ 31 h 53"/>
                <a:gd name="T16" fmla="*/ 64 w 64"/>
                <a:gd name="T17" fmla="*/ 22 h 53"/>
                <a:gd name="T18" fmla="*/ 59 w 64"/>
                <a:gd name="T19" fmla="*/ 14 h 53"/>
                <a:gd name="T20" fmla="*/ 48 w 64"/>
                <a:gd name="T21" fmla="*/ 3 h 53"/>
                <a:gd name="T22" fmla="*/ 43 w 64"/>
                <a:gd name="T23" fmla="*/ 1 h 53"/>
                <a:gd name="T24" fmla="*/ 39 w 64"/>
                <a:gd name="T25" fmla="*/ 0 h 53"/>
                <a:gd name="T26" fmla="*/ 13 w 64"/>
                <a:gd name="T27" fmla="*/ 0 h 53"/>
                <a:gd name="T28" fmla="*/ 13 w 64"/>
                <a:gd name="T29" fmla="*/ 23 h 53"/>
                <a:gd name="T30" fmla="*/ 39 w 64"/>
                <a:gd name="T31" fmla="*/ 23 h 53"/>
                <a:gd name="T32" fmla="*/ 34 w 64"/>
                <a:gd name="T33" fmla="*/ 22 h 53"/>
                <a:gd name="T34" fmla="*/ 39 w 64"/>
                <a:gd name="T35" fmla="*/ 11 h 53"/>
                <a:gd name="T36" fmla="*/ 29 w 64"/>
                <a:gd name="T37" fmla="*/ 22 h 53"/>
                <a:gd name="T38" fmla="*/ 43 w 64"/>
                <a:gd name="T39" fmla="*/ 31 h 53"/>
                <a:gd name="T40" fmla="*/ 50 w 64"/>
                <a:gd name="T41" fmla="*/ 22 h 53"/>
                <a:gd name="T42" fmla="*/ 34 w 64"/>
                <a:gd name="T43" fmla="*/ 22 h 53"/>
                <a:gd name="T44" fmla="*/ 34 w 64"/>
                <a:gd name="T45" fmla="*/ 31 h 53"/>
                <a:gd name="T46" fmla="*/ 50 w 64"/>
                <a:gd name="T47" fmla="*/ 31 h 53"/>
                <a:gd name="T48" fmla="*/ 43 w 64"/>
                <a:gd name="T49" fmla="*/ 23 h 53"/>
                <a:gd name="T50" fmla="*/ 29 w 64"/>
                <a:gd name="T51" fmla="*/ 35 h 53"/>
                <a:gd name="T52" fmla="*/ 39 w 64"/>
                <a:gd name="T53" fmla="*/ 29 h 53"/>
                <a:gd name="T54" fmla="*/ 34 w 64"/>
                <a:gd name="T55" fmla="*/ 31 h 53"/>
                <a:gd name="T56" fmla="*/ 39 w 64"/>
                <a:gd name="T57" fmla="*/ 42 h 53"/>
                <a:gd name="T58" fmla="*/ 39 w 64"/>
                <a:gd name="T59" fmla="*/ 29 h 53"/>
                <a:gd name="T60" fmla="*/ 0 w 64"/>
                <a:gd name="T61" fmla="*/ 29 h 5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53"/>
                <a:gd name="T95" fmla="*/ 64 w 64"/>
                <a:gd name="T96" fmla="*/ 53 h 5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53">
                  <a:moveTo>
                    <a:pt x="0" y="29"/>
                  </a:moveTo>
                  <a:lnTo>
                    <a:pt x="0" y="53"/>
                  </a:lnTo>
                  <a:lnTo>
                    <a:pt x="39" y="53"/>
                  </a:lnTo>
                  <a:lnTo>
                    <a:pt x="43" y="51"/>
                  </a:lnTo>
                  <a:lnTo>
                    <a:pt x="48" y="51"/>
                  </a:lnTo>
                  <a:lnTo>
                    <a:pt x="59" y="42"/>
                  </a:lnTo>
                  <a:lnTo>
                    <a:pt x="59" y="38"/>
                  </a:lnTo>
                  <a:lnTo>
                    <a:pt x="64" y="31"/>
                  </a:lnTo>
                  <a:lnTo>
                    <a:pt x="64" y="22"/>
                  </a:lnTo>
                  <a:lnTo>
                    <a:pt x="59" y="14"/>
                  </a:lnTo>
                  <a:lnTo>
                    <a:pt x="48" y="3"/>
                  </a:lnTo>
                  <a:lnTo>
                    <a:pt x="43" y="1"/>
                  </a:lnTo>
                  <a:lnTo>
                    <a:pt x="39" y="0"/>
                  </a:lnTo>
                  <a:lnTo>
                    <a:pt x="13" y="0"/>
                  </a:lnTo>
                  <a:lnTo>
                    <a:pt x="13" y="23"/>
                  </a:lnTo>
                  <a:lnTo>
                    <a:pt x="39" y="23"/>
                  </a:lnTo>
                  <a:lnTo>
                    <a:pt x="34" y="22"/>
                  </a:lnTo>
                  <a:lnTo>
                    <a:pt x="39" y="11"/>
                  </a:lnTo>
                  <a:lnTo>
                    <a:pt x="29" y="22"/>
                  </a:lnTo>
                  <a:lnTo>
                    <a:pt x="43" y="31"/>
                  </a:lnTo>
                  <a:lnTo>
                    <a:pt x="50" y="22"/>
                  </a:lnTo>
                  <a:lnTo>
                    <a:pt x="34" y="22"/>
                  </a:lnTo>
                  <a:lnTo>
                    <a:pt x="34" y="31"/>
                  </a:lnTo>
                  <a:lnTo>
                    <a:pt x="50" y="31"/>
                  </a:lnTo>
                  <a:lnTo>
                    <a:pt x="43" y="23"/>
                  </a:lnTo>
                  <a:lnTo>
                    <a:pt x="29" y="35"/>
                  </a:lnTo>
                  <a:lnTo>
                    <a:pt x="39" y="29"/>
                  </a:lnTo>
                  <a:lnTo>
                    <a:pt x="34" y="31"/>
                  </a:lnTo>
                  <a:lnTo>
                    <a:pt x="39" y="42"/>
                  </a:lnTo>
                  <a:lnTo>
                    <a:pt x="39" y="29"/>
                  </a:lnTo>
                  <a:lnTo>
                    <a:pt x="0" y="29"/>
                  </a:lnTo>
                  <a:close/>
                </a:path>
              </a:pathLst>
            </a:custGeom>
            <a:solidFill>
              <a:srgbClr val="000000"/>
            </a:solidFill>
            <a:ln w="9525">
              <a:noFill/>
              <a:round/>
              <a:headEnd/>
              <a:tailEnd/>
            </a:ln>
          </p:spPr>
          <p:txBody>
            <a:bodyPr/>
            <a:lstStyle/>
            <a:p>
              <a:endParaRPr lang="en-US"/>
            </a:p>
          </p:txBody>
        </p:sp>
        <p:sp>
          <p:nvSpPr>
            <p:cNvPr id="42076" name="Freeform 96"/>
            <p:cNvSpPr>
              <a:spLocks/>
            </p:cNvSpPr>
            <p:nvPr/>
          </p:nvSpPr>
          <p:spPr bwMode="auto">
            <a:xfrm>
              <a:off x="3025" y="2818"/>
              <a:ext cx="64" cy="50"/>
            </a:xfrm>
            <a:custGeom>
              <a:avLst/>
              <a:gdLst>
                <a:gd name="T0" fmla="*/ 29 w 64"/>
                <a:gd name="T1" fmla="*/ 29 h 50"/>
                <a:gd name="T2" fmla="*/ 48 w 64"/>
                <a:gd name="T3" fmla="*/ 50 h 50"/>
                <a:gd name="T4" fmla="*/ 59 w 64"/>
                <a:gd name="T5" fmla="*/ 42 h 50"/>
                <a:gd name="T6" fmla="*/ 59 w 64"/>
                <a:gd name="T7" fmla="*/ 39 h 50"/>
                <a:gd name="T8" fmla="*/ 64 w 64"/>
                <a:gd name="T9" fmla="*/ 31 h 50"/>
                <a:gd name="T10" fmla="*/ 64 w 64"/>
                <a:gd name="T11" fmla="*/ 22 h 50"/>
                <a:gd name="T12" fmla="*/ 59 w 64"/>
                <a:gd name="T13" fmla="*/ 15 h 50"/>
                <a:gd name="T14" fmla="*/ 48 w 64"/>
                <a:gd name="T15" fmla="*/ 4 h 50"/>
                <a:gd name="T16" fmla="*/ 43 w 64"/>
                <a:gd name="T17" fmla="*/ 2 h 50"/>
                <a:gd name="T18" fmla="*/ 39 w 64"/>
                <a:gd name="T19" fmla="*/ 0 h 50"/>
                <a:gd name="T20" fmla="*/ 0 w 64"/>
                <a:gd name="T21" fmla="*/ 0 h 50"/>
                <a:gd name="T22" fmla="*/ 0 w 64"/>
                <a:gd name="T23" fmla="*/ 24 h 50"/>
                <a:gd name="T24" fmla="*/ 39 w 64"/>
                <a:gd name="T25" fmla="*/ 24 h 50"/>
                <a:gd name="T26" fmla="*/ 34 w 64"/>
                <a:gd name="T27" fmla="*/ 22 h 50"/>
                <a:gd name="T28" fmla="*/ 39 w 64"/>
                <a:gd name="T29" fmla="*/ 11 h 50"/>
                <a:gd name="T30" fmla="*/ 29 w 64"/>
                <a:gd name="T31" fmla="*/ 22 h 50"/>
                <a:gd name="T32" fmla="*/ 43 w 64"/>
                <a:gd name="T33" fmla="*/ 31 h 50"/>
                <a:gd name="T34" fmla="*/ 50 w 64"/>
                <a:gd name="T35" fmla="*/ 22 h 50"/>
                <a:gd name="T36" fmla="*/ 34 w 64"/>
                <a:gd name="T37" fmla="*/ 22 h 50"/>
                <a:gd name="T38" fmla="*/ 34 w 64"/>
                <a:gd name="T39" fmla="*/ 31 h 50"/>
                <a:gd name="T40" fmla="*/ 50 w 64"/>
                <a:gd name="T41" fmla="*/ 31 h 50"/>
                <a:gd name="T42" fmla="*/ 43 w 64"/>
                <a:gd name="T43" fmla="*/ 22 h 50"/>
                <a:gd name="T44" fmla="*/ 29 w 64"/>
                <a:gd name="T45" fmla="*/ 29 h 5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64"/>
                <a:gd name="T70" fmla="*/ 0 h 50"/>
                <a:gd name="T71" fmla="*/ 64 w 64"/>
                <a:gd name="T72" fmla="*/ 50 h 5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64" h="50">
                  <a:moveTo>
                    <a:pt x="29" y="29"/>
                  </a:moveTo>
                  <a:lnTo>
                    <a:pt x="48" y="50"/>
                  </a:lnTo>
                  <a:lnTo>
                    <a:pt x="59" y="42"/>
                  </a:lnTo>
                  <a:lnTo>
                    <a:pt x="59" y="39"/>
                  </a:lnTo>
                  <a:lnTo>
                    <a:pt x="64" y="31"/>
                  </a:lnTo>
                  <a:lnTo>
                    <a:pt x="64" y="22"/>
                  </a:lnTo>
                  <a:lnTo>
                    <a:pt x="59" y="15"/>
                  </a:lnTo>
                  <a:lnTo>
                    <a:pt x="48" y="4"/>
                  </a:lnTo>
                  <a:lnTo>
                    <a:pt x="43" y="2"/>
                  </a:lnTo>
                  <a:lnTo>
                    <a:pt x="39" y="0"/>
                  </a:lnTo>
                  <a:lnTo>
                    <a:pt x="0" y="0"/>
                  </a:lnTo>
                  <a:lnTo>
                    <a:pt x="0" y="24"/>
                  </a:lnTo>
                  <a:lnTo>
                    <a:pt x="39" y="24"/>
                  </a:lnTo>
                  <a:lnTo>
                    <a:pt x="34" y="22"/>
                  </a:lnTo>
                  <a:lnTo>
                    <a:pt x="39" y="11"/>
                  </a:lnTo>
                  <a:lnTo>
                    <a:pt x="29" y="22"/>
                  </a:lnTo>
                  <a:lnTo>
                    <a:pt x="43" y="31"/>
                  </a:lnTo>
                  <a:lnTo>
                    <a:pt x="50" y="22"/>
                  </a:lnTo>
                  <a:lnTo>
                    <a:pt x="34" y="22"/>
                  </a:lnTo>
                  <a:lnTo>
                    <a:pt x="34" y="31"/>
                  </a:lnTo>
                  <a:lnTo>
                    <a:pt x="50" y="31"/>
                  </a:lnTo>
                  <a:lnTo>
                    <a:pt x="43" y="22"/>
                  </a:lnTo>
                  <a:lnTo>
                    <a:pt x="29" y="29"/>
                  </a:lnTo>
                  <a:close/>
                </a:path>
              </a:pathLst>
            </a:custGeom>
            <a:solidFill>
              <a:srgbClr val="000000"/>
            </a:solidFill>
            <a:ln w="9525">
              <a:noFill/>
              <a:round/>
              <a:headEnd/>
              <a:tailEnd/>
            </a:ln>
          </p:spPr>
          <p:txBody>
            <a:bodyPr/>
            <a:lstStyle/>
            <a:p>
              <a:endParaRPr lang="en-US"/>
            </a:p>
          </p:txBody>
        </p:sp>
        <p:sp>
          <p:nvSpPr>
            <p:cNvPr id="42077" name="Freeform 97"/>
            <p:cNvSpPr>
              <a:spLocks/>
            </p:cNvSpPr>
            <p:nvPr/>
          </p:nvSpPr>
          <p:spPr bwMode="auto">
            <a:xfrm>
              <a:off x="3025" y="2829"/>
              <a:ext cx="27" cy="70"/>
            </a:xfrm>
            <a:custGeom>
              <a:avLst/>
              <a:gdLst>
                <a:gd name="T0" fmla="*/ 27 w 27"/>
                <a:gd name="T1" fmla="*/ 0 h 70"/>
                <a:gd name="T2" fmla="*/ 0 w 27"/>
                <a:gd name="T3" fmla="*/ 0 h 70"/>
                <a:gd name="T4" fmla="*/ 0 w 27"/>
                <a:gd name="T5" fmla="*/ 59 h 70"/>
                <a:gd name="T6" fmla="*/ 4 w 27"/>
                <a:gd name="T7" fmla="*/ 66 h 70"/>
                <a:gd name="T8" fmla="*/ 9 w 27"/>
                <a:gd name="T9" fmla="*/ 68 h 70"/>
                <a:gd name="T10" fmla="*/ 13 w 27"/>
                <a:gd name="T11" fmla="*/ 70 h 70"/>
                <a:gd name="T12" fmla="*/ 16 w 27"/>
                <a:gd name="T13" fmla="*/ 70 h 70"/>
                <a:gd name="T14" fmla="*/ 16 w 27"/>
                <a:gd name="T15" fmla="*/ 46 h 70"/>
                <a:gd name="T16" fmla="*/ 13 w 27"/>
                <a:gd name="T17" fmla="*/ 46 h 70"/>
                <a:gd name="T18" fmla="*/ 27 w 27"/>
                <a:gd name="T19" fmla="*/ 59 h 70"/>
                <a:gd name="T20" fmla="*/ 22 w 27"/>
                <a:gd name="T21" fmla="*/ 52 h 70"/>
                <a:gd name="T22" fmla="*/ 18 w 27"/>
                <a:gd name="T23" fmla="*/ 48 h 70"/>
                <a:gd name="T24" fmla="*/ 13 w 27"/>
                <a:gd name="T25" fmla="*/ 59 h 70"/>
                <a:gd name="T26" fmla="*/ 27 w 27"/>
                <a:gd name="T27" fmla="*/ 59 h 70"/>
                <a:gd name="T28" fmla="*/ 27 w 27"/>
                <a:gd name="T29" fmla="*/ 0 h 7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7"/>
                <a:gd name="T46" fmla="*/ 0 h 70"/>
                <a:gd name="T47" fmla="*/ 27 w 27"/>
                <a:gd name="T48" fmla="*/ 70 h 7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7" h="70">
                  <a:moveTo>
                    <a:pt x="27" y="0"/>
                  </a:moveTo>
                  <a:lnTo>
                    <a:pt x="0" y="0"/>
                  </a:lnTo>
                  <a:lnTo>
                    <a:pt x="0" y="59"/>
                  </a:lnTo>
                  <a:lnTo>
                    <a:pt x="4" y="66"/>
                  </a:lnTo>
                  <a:lnTo>
                    <a:pt x="9" y="68"/>
                  </a:lnTo>
                  <a:lnTo>
                    <a:pt x="13" y="70"/>
                  </a:lnTo>
                  <a:lnTo>
                    <a:pt x="16" y="70"/>
                  </a:lnTo>
                  <a:lnTo>
                    <a:pt x="16" y="46"/>
                  </a:lnTo>
                  <a:lnTo>
                    <a:pt x="13" y="46"/>
                  </a:lnTo>
                  <a:lnTo>
                    <a:pt x="27" y="59"/>
                  </a:lnTo>
                  <a:lnTo>
                    <a:pt x="22" y="52"/>
                  </a:lnTo>
                  <a:lnTo>
                    <a:pt x="18" y="48"/>
                  </a:lnTo>
                  <a:lnTo>
                    <a:pt x="13" y="59"/>
                  </a:lnTo>
                  <a:lnTo>
                    <a:pt x="27" y="59"/>
                  </a:lnTo>
                  <a:lnTo>
                    <a:pt x="27" y="0"/>
                  </a:lnTo>
                  <a:close/>
                </a:path>
              </a:pathLst>
            </a:custGeom>
            <a:solidFill>
              <a:srgbClr val="000000"/>
            </a:solidFill>
            <a:ln w="9525">
              <a:noFill/>
              <a:round/>
              <a:headEnd/>
              <a:tailEnd/>
            </a:ln>
          </p:spPr>
          <p:txBody>
            <a:bodyPr/>
            <a:lstStyle/>
            <a:p>
              <a:endParaRPr lang="en-US"/>
            </a:p>
          </p:txBody>
        </p:sp>
        <p:sp>
          <p:nvSpPr>
            <p:cNvPr id="42078" name="Rectangle 98"/>
            <p:cNvSpPr>
              <a:spLocks noChangeArrowheads="1"/>
            </p:cNvSpPr>
            <p:nvPr/>
          </p:nvSpPr>
          <p:spPr bwMode="auto">
            <a:xfrm>
              <a:off x="1351" y="2190"/>
              <a:ext cx="302" cy="16"/>
            </a:xfrm>
            <a:prstGeom prst="rect">
              <a:avLst/>
            </a:prstGeom>
            <a:solidFill>
              <a:srgbClr val="000000"/>
            </a:solidFill>
            <a:ln w="9525">
              <a:noFill/>
              <a:miter lim="800000"/>
              <a:headEnd/>
              <a:tailEnd/>
            </a:ln>
          </p:spPr>
          <p:txBody>
            <a:bodyPr/>
            <a:lstStyle/>
            <a:p>
              <a:endParaRPr lang="en-US"/>
            </a:p>
          </p:txBody>
        </p:sp>
        <p:sp>
          <p:nvSpPr>
            <p:cNvPr id="42079" name="Rectangle 99"/>
            <p:cNvSpPr>
              <a:spLocks noChangeArrowheads="1"/>
            </p:cNvSpPr>
            <p:nvPr/>
          </p:nvSpPr>
          <p:spPr bwMode="auto">
            <a:xfrm>
              <a:off x="1449" y="2090"/>
              <a:ext cx="204" cy="24"/>
            </a:xfrm>
            <a:prstGeom prst="rect">
              <a:avLst/>
            </a:prstGeom>
            <a:solidFill>
              <a:srgbClr val="000000"/>
            </a:solidFill>
            <a:ln w="9525">
              <a:noFill/>
              <a:miter lim="800000"/>
              <a:headEnd/>
              <a:tailEnd/>
            </a:ln>
          </p:spPr>
          <p:txBody>
            <a:bodyPr/>
            <a:lstStyle/>
            <a:p>
              <a:endParaRPr lang="en-US"/>
            </a:p>
          </p:txBody>
        </p:sp>
        <p:sp>
          <p:nvSpPr>
            <p:cNvPr id="42080" name="Rectangle 100"/>
            <p:cNvSpPr>
              <a:spLocks noChangeArrowheads="1"/>
            </p:cNvSpPr>
            <p:nvPr/>
          </p:nvSpPr>
          <p:spPr bwMode="auto">
            <a:xfrm>
              <a:off x="1564" y="2247"/>
              <a:ext cx="30" cy="48"/>
            </a:xfrm>
            <a:prstGeom prst="rect">
              <a:avLst/>
            </a:prstGeom>
            <a:solidFill>
              <a:srgbClr val="000000"/>
            </a:solidFill>
            <a:ln w="9525">
              <a:noFill/>
              <a:miter lim="800000"/>
              <a:headEnd/>
              <a:tailEnd/>
            </a:ln>
          </p:spPr>
          <p:txBody>
            <a:bodyPr/>
            <a:lstStyle/>
            <a:p>
              <a:endParaRPr lang="en-US"/>
            </a:p>
          </p:txBody>
        </p:sp>
        <p:sp>
          <p:nvSpPr>
            <p:cNvPr id="42081" name="Rectangle 101"/>
            <p:cNvSpPr>
              <a:spLocks noChangeArrowheads="1"/>
            </p:cNvSpPr>
            <p:nvPr/>
          </p:nvSpPr>
          <p:spPr bwMode="auto">
            <a:xfrm>
              <a:off x="1564" y="1917"/>
              <a:ext cx="30" cy="138"/>
            </a:xfrm>
            <a:prstGeom prst="rect">
              <a:avLst/>
            </a:prstGeom>
            <a:solidFill>
              <a:srgbClr val="000000"/>
            </a:solidFill>
            <a:ln w="9525">
              <a:noFill/>
              <a:miter lim="800000"/>
              <a:headEnd/>
              <a:tailEnd/>
            </a:ln>
          </p:spPr>
          <p:txBody>
            <a:bodyPr/>
            <a:lstStyle/>
            <a:p>
              <a:endParaRPr lang="en-US"/>
            </a:p>
          </p:txBody>
        </p:sp>
        <p:sp>
          <p:nvSpPr>
            <p:cNvPr id="42082" name="Rectangle 102"/>
            <p:cNvSpPr>
              <a:spLocks noChangeArrowheads="1"/>
            </p:cNvSpPr>
            <p:nvPr/>
          </p:nvSpPr>
          <p:spPr bwMode="auto">
            <a:xfrm>
              <a:off x="1564" y="2103"/>
              <a:ext cx="30" cy="94"/>
            </a:xfrm>
            <a:prstGeom prst="rect">
              <a:avLst/>
            </a:prstGeom>
            <a:solidFill>
              <a:srgbClr val="000000"/>
            </a:solidFill>
            <a:ln w="9525">
              <a:noFill/>
              <a:miter lim="800000"/>
              <a:headEnd/>
              <a:tailEnd/>
            </a:ln>
          </p:spPr>
          <p:txBody>
            <a:bodyPr/>
            <a:lstStyle/>
            <a:p>
              <a:endParaRPr lang="en-US"/>
            </a:p>
          </p:txBody>
        </p:sp>
        <p:sp>
          <p:nvSpPr>
            <p:cNvPr id="42083" name="Freeform 103"/>
            <p:cNvSpPr>
              <a:spLocks/>
            </p:cNvSpPr>
            <p:nvPr/>
          </p:nvSpPr>
          <p:spPr bwMode="auto">
            <a:xfrm>
              <a:off x="1569" y="2197"/>
              <a:ext cx="20" cy="50"/>
            </a:xfrm>
            <a:custGeom>
              <a:avLst/>
              <a:gdLst>
                <a:gd name="T0" fmla="*/ 0 w 20"/>
                <a:gd name="T1" fmla="*/ 50 h 50"/>
                <a:gd name="T2" fmla="*/ 20 w 20"/>
                <a:gd name="T3" fmla="*/ 50 h 50"/>
                <a:gd name="T4" fmla="*/ 11 w 20"/>
                <a:gd name="T5" fmla="*/ 0 h 50"/>
                <a:gd name="T6" fmla="*/ 0 w 20"/>
                <a:gd name="T7" fmla="*/ 50 h 50"/>
                <a:gd name="T8" fmla="*/ 0 60000 65536"/>
                <a:gd name="T9" fmla="*/ 0 60000 65536"/>
                <a:gd name="T10" fmla="*/ 0 60000 65536"/>
                <a:gd name="T11" fmla="*/ 0 60000 65536"/>
                <a:gd name="T12" fmla="*/ 0 w 20"/>
                <a:gd name="T13" fmla="*/ 0 h 50"/>
                <a:gd name="T14" fmla="*/ 20 w 20"/>
                <a:gd name="T15" fmla="*/ 50 h 50"/>
              </a:gdLst>
              <a:ahLst/>
              <a:cxnLst>
                <a:cxn ang="T8">
                  <a:pos x="T0" y="T1"/>
                </a:cxn>
                <a:cxn ang="T9">
                  <a:pos x="T2" y="T3"/>
                </a:cxn>
                <a:cxn ang="T10">
                  <a:pos x="T4" y="T5"/>
                </a:cxn>
                <a:cxn ang="T11">
                  <a:pos x="T6" y="T7"/>
                </a:cxn>
              </a:cxnLst>
              <a:rect l="T12" t="T13" r="T14" b="T15"/>
              <a:pathLst>
                <a:path w="20" h="50">
                  <a:moveTo>
                    <a:pt x="0" y="50"/>
                  </a:moveTo>
                  <a:lnTo>
                    <a:pt x="20" y="50"/>
                  </a:lnTo>
                  <a:lnTo>
                    <a:pt x="11" y="0"/>
                  </a:lnTo>
                  <a:lnTo>
                    <a:pt x="0" y="50"/>
                  </a:lnTo>
                  <a:close/>
                </a:path>
              </a:pathLst>
            </a:custGeom>
            <a:solidFill>
              <a:srgbClr val="00FFFF"/>
            </a:solidFill>
            <a:ln w="47625">
              <a:solidFill>
                <a:srgbClr val="000000"/>
              </a:solidFill>
              <a:round/>
              <a:headEnd/>
              <a:tailEnd/>
            </a:ln>
          </p:spPr>
          <p:txBody>
            <a:bodyPr/>
            <a:lstStyle/>
            <a:p>
              <a:endParaRPr lang="en-US"/>
            </a:p>
          </p:txBody>
        </p:sp>
        <p:sp>
          <p:nvSpPr>
            <p:cNvPr id="42084" name="Freeform 104"/>
            <p:cNvSpPr>
              <a:spLocks/>
            </p:cNvSpPr>
            <p:nvPr/>
          </p:nvSpPr>
          <p:spPr bwMode="auto">
            <a:xfrm>
              <a:off x="1557" y="2186"/>
              <a:ext cx="46" cy="72"/>
            </a:xfrm>
            <a:custGeom>
              <a:avLst/>
              <a:gdLst>
                <a:gd name="T0" fmla="*/ 12 w 46"/>
                <a:gd name="T1" fmla="*/ 50 h 72"/>
                <a:gd name="T2" fmla="*/ 12 w 46"/>
                <a:gd name="T3" fmla="*/ 72 h 72"/>
                <a:gd name="T4" fmla="*/ 32 w 46"/>
                <a:gd name="T5" fmla="*/ 72 h 72"/>
                <a:gd name="T6" fmla="*/ 37 w 46"/>
                <a:gd name="T7" fmla="*/ 72 h 72"/>
                <a:gd name="T8" fmla="*/ 41 w 46"/>
                <a:gd name="T9" fmla="*/ 68 h 72"/>
                <a:gd name="T10" fmla="*/ 46 w 46"/>
                <a:gd name="T11" fmla="*/ 61 h 72"/>
                <a:gd name="T12" fmla="*/ 46 w 46"/>
                <a:gd name="T13" fmla="*/ 59 h 72"/>
                <a:gd name="T14" fmla="*/ 37 w 46"/>
                <a:gd name="T15" fmla="*/ 9 h 72"/>
                <a:gd name="T16" fmla="*/ 32 w 46"/>
                <a:gd name="T17" fmla="*/ 4 h 72"/>
                <a:gd name="T18" fmla="*/ 28 w 46"/>
                <a:gd name="T19" fmla="*/ 2 h 72"/>
                <a:gd name="T20" fmla="*/ 23 w 46"/>
                <a:gd name="T21" fmla="*/ 0 h 72"/>
                <a:gd name="T22" fmla="*/ 16 w 46"/>
                <a:gd name="T23" fmla="*/ 2 h 72"/>
                <a:gd name="T24" fmla="*/ 12 w 46"/>
                <a:gd name="T25" fmla="*/ 4 h 72"/>
                <a:gd name="T26" fmla="*/ 9 w 46"/>
                <a:gd name="T27" fmla="*/ 9 h 72"/>
                <a:gd name="T28" fmla="*/ 0 w 46"/>
                <a:gd name="T29" fmla="*/ 59 h 72"/>
                <a:gd name="T30" fmla="*/ 28 w 46"/>
                <a:gd name="T31" fmla="*/ 63 h 72"/>
                <a:gd name="T32" fmla="*/ 37 w 46"/>
                <a:gd name="T33" fmla="*/ 13 h 72"/>
                <a:gd name="T34" fmla="*/ 12 w 46"/>
                <a:gd name="T35" fmla="*/ 20 h 72"/>
                <a:gd name="T36" fmla="*/ 16 w 46"/>
                <a:gd name="T37" fmla="*/ 22 h 72"/>
                <a:gd name="T38" fmla="*/ 23 w 46"/>
                <a:gd name="T39" fmla="*/ 24 h 72"/>
                <a:gd name="T40" fmla="*/ 28 w 46"/>
                <a:gd name="T41" fmla="*/ 22 h 72"/>
                <a:gd name="T42" fmla="*/ 32 w 46"/>
                <a:gd name="T43" fmla="*/ 20 h 72"/>
                <a:gd name="T44" fmla="*/ 37 w 46"/>
                <a:gd name="T45" fmla="*/ 11 h 72"/>
                <a:gd name="T46" fmla="*/ 23 w 46"/>
                <a:gd name="T47" fmla="*/ 11 h 72"/>
                <a:gd name="T48" fmla="*/ 9 w 46"/>
                <a:gd name="T49" fmla="*/ 13 h 72"/>
                <a:gd name="T50" fmla="*/ 21 w 46"/>
                <a:gd name="T51" fmla="*/ 63 h 72"/>
                <a:gd name="T52" fmla="*/ 32 w 46"/>
                <a:gd name="T53" fmla="*/ 50 h 72"/>
                <a:gd name="T54" fmla="*/ 28 w 46"/>
                <a:gd name="T55" fmla="*/ 52 h 72"/>
                <a:gd name="T56" fmla="*/ 23 w 46"/>
                <a:gd name="T57" fmla="*/ 54 h 72"/>
                <a:gd name="T58" fmla="*/ 16 w 46"/>
                <a:gd name="T59" fmla="*/ 61 h 72"/>
                <a:gd name="T60" fmla="*/ 32 w 46"/>
                <a:gd name="T61" fmla="*/ 61 h 72"/>
                <a:gd name="T62" fmla="*/ 32 w 46"/>
                <a:gd name="T63" fmla="*/ 50 h 72"/>
                <a:gd name="T64" fmla="*/ 12 w 46"/>
                <a:gd name="T65" fmla="*/ 50 h 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6"/>
                <a:gd name="T100" fmla="*/ 0 h 72"/>
                <a:gd name="T101" fmla="*/ 46 w 46"/>
                <a:gd name="T102" fmla="*/ 72 h 7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6" h="72">
                  <a:moveTo>
                    <a:pt x="12" y="50"/>
                  </a:moveTo>
                  <a:lnTo>
                    <a:pt x="12" y="72"/>
                  </a:lnTo>
                  <a:lnTo>
                    <a:pt x="32" y="72"/>
                  </a:lnTo>
                  <a:lnTo>
                    <a:pt x="37" y="72"/>
                  </a:lnTo>
                  <a:lnTo>
                    <a:pt x="41" y="68"/>
                  </a:lnTo>
                  <a:lnTo>
                    <a:pt x="46" y="61"/>
                  </a:lnTo>
                  <a:lnTo>
                    <a:pt x="46" y="59"/>
                  </a:lnTo>
                  <a:lnTo>
                    <a:pt x="37" y="9"/>
                  </a:lnTo>
                  <a:lnTo>
                    <a:pt x="32" y="4"/>
                  </a:lnTo>
                  <a:lnTo>
                    <a:pt x="28" y="2"/>
                  </a:lnTo>
                  <a:lnTo>
                    <a:pt x="23" y="0"/>
                  </a:lnTo>
                  <a:lnTo>
                    <a:pt x="16" y="2"/>
                  </a:lnTo>
                  <a:lnTo>
                    <a:pt x="12" y="4"/>
                  </a:lnTo>
                  <a:lnTo>
                    <a:pt x="9" y="9"/>
                  </a:lnTo>
                  <a:lnTo>
                    <a:pt x="0" y="59"/>
                  </a:lnTo>
                  <a:lnTo>
                    <a:pt x="28" y="63"/>
                  </a:lnTo>
                  <a:lnTo>
                    <a:pt x="37" y="13"/>
                  </a:lnTo>
                  <a:lnTo>
                    <a:pt x="12" y="20"/>
                  </a:lnTo>
                  <a:lnTo>
                    <a:pt x="16" y="22"/>
                  </a:lnTo>
                  <a:lnTo>
                    <a:pt x="23" y="24"/>
                  </a:lnTo>
                  <a:lnTo>
                    <a:pt x="28" y="22"/>
                  </a:lnTo>
                  <a:lnTo>
                    <a:pt x="32" y="20"/>
                  </a:lnTo>
                  <a:lnTo>
                    <a:pt x="37" y="11"/>
                  </a:lnTo>
                  <a:lnTo>
                    <a:pt x="23" y="11"/>
                  </a:lnTo>
                  <a:lnTo>
                    <a:pt x="9" y="13"/>
                  </a:lnTo>
                  <a:lnTo>
                    <a:pt x="21" y="63"/>
                  </a:lnTo>
                  <a:lnTo>
                    <a:pt x="32" y="50"/>
                  </a:lnTo>
                  <a:lnTo>
                    <a:pt x="28" y="52"/>
                  </a:lnTo>
                  <a:lnTo>
                    <a:pt x="23" y="54"/>
                  </a:lnTo>
                  <a:lnTo>
                    <a:pt x="16" y="61"/>
                  </a:lnTo>
                  <a:lnTo>
                    <a:pt x="32" y="61"/>
                  </a:lnTo>
                  <a:lnTo>
                    <a:pt x="32" y="50"/>
                  </a:lnTo>
                  <a:lnTo>
                    <a:pt x="12" y="50"/>
                  </a:lnTo>
                  <a:close/>
                </a:path>
              </a:pathLst>
            </a:custGeom>
            <a:solidFill>
              <a:srgbClr val="000000"/>
            </a:solidFill>
            <a:ln w="9525">
              <a:noFill/>
              <a:round/>
              <a:headEnd/>
              <a:tailEnd/>
            </a:ln>
          </p:spPr>
          <p:txBody>
            <a:bodyPr/>
            <a:lstStyle/>
            <a:p>
              <a:endParaRPr lang="en-US"/>
            </a:p>
          </p:txBody>
        </p:sp>
        <p:sp>
          <p:nvSpPr>
            <p:cNvPr id="42085" name="Freeform 105"/>
            <p:cNvSpPr>
              <a:spLocks/>
            </p:cNvSpPr>
            <p:nvPr/>
          </p:nvSpPr>
          <p:spPr bwMode="auto">
            <a:xfrm>
              <a:off x="1569" y="2055"/>
              <a:ext cx="20" cy="46"/>
            </a:xfrm>
            <a:custGeom>
              <a:avLst/>
              <a:gdLst>
                <a:gd name="T0" fmla="*/ 0 w 20"/>
                <a:gd name="T1" fmla="*/ 0 h 46"/>
                <a:gd name="T2" fmla="*/ 20 w 20"/>
                <a:gd name="T3" fmla="*/ 0 h 46"/>
                <a:gd name="T4" fmla="*/ 11 w 20"/>
                <a:gd name="T5" fmla="*/ 46 h 46"/>
                <a:gd name="T6" fmla="*/ 0 w 20"/>
                <a:gd name="T7" fmla="*/ 0 h 46"/>
                <a:gd name="T8" fmla="*/ 0 60000 65536"/>
                <a:gd name="T9" fmla="*/ 0 60000 65536"/>
                <a:gd name="T10" fmla="*/ 0 60000 65536"/>
                <a:gd name="T11" fmla="*/ 0 60000 65536"/>
                <a:gd name="T12" fmla="*/ 0 w 20"/>
                <a:gd name="T13" fmla="*/ 0 h 46"/>
                <a:gd name="T14" fmla="*/ 20 w 20"/>
                <a:gd name="T15" fmla="*/ 46 h 46"/>
              </a:gdLst>
              <a:ahLst/>
              <a:cxnLst>
                <a:cxn ang="T8">
                  <a:pos x="T0" y="T1"/>
                </a:cxn>
                <a:cxn ang="T9">
                  <a:pos x="T2" y="T3"/>
                </a:cxn>
                <a:cxn ang="T10">
                  <a:pos x="T4" y="T5"/>
                </a:cxn>
                <a:cxn ang="T11">
                  <a:pos x="T6" y="T7"/>
                </a:cxn>
              </a:cxnLst>
              <a:rect l="T12" t="T13" r="T14" b="T15"/>
              <a:pathLst>
                <a:path w="20" h="46">
                  <a:moveTo>
                    <a:pt x="0" y="0"/>
                  </a:moveTo>
                  <a:lnTo>
                    <a:pt x="20" y="0"/>
                  </a:lnTo>
                  <a:lnTo>
                    <a:pt x="11" y="46"/>
                  </a:lnTo>
                  <a:lnTo>
                    <a:pt x="0" y="0"/>
                  </a:lnTo>
                  <a:close/>
                </a:path>
              </a:pathLst>
            </a:custGeom>
            <a:solidFill>
              <a:srgbClr val="00FFFF"/>
            </a:solidFill>
            <a:ln w="47625">
              <a:solidFill>
                <a:srgbClr val="000000"/>
              </a:solidFill>
              <a:round/>
              <a:headEnd/>
              <a:tailEnd/>
            </a:ln>
          </p:spPr>
          <p:txBody>
            <a:bodyPr/>
            <a:lstStyle/>
            <a:p>
              <a:endParaRPr lang="en-US"/>
            </a:p>
          </p:txBody>
        </p:sp>
        <p:sp>
          <p:nvSpPr>
            <p:cNvPr id="42086" name="Freeform 106"/>
            <p:cNvSpPr>
              <a:spLocks/>
            </p:cNvSpPr>
            <p:nvPr/>
          </p:nvSpPr>
          <p:spPr bwMode="auto">
            <a:xfrm>
              <a:off x="1557" y="2043"/>
              <a:ext cx="46" cy="71"/>
            </a:xfrm>
            <a:custGeom>
              <a:avLst/>
              <a:gdLst>
                <a:gd name="T0" fmla="*/ 12 w 46"/>
                <a:gd name="T1" fmla="*/ 0 h 71"/>
                <a:gd name="T2" fmla="*/ 12 w 46"/>
                <a:gd name="T3" fmla="*/ 23 h 71"/>
                <a:gd name="T4" fmla="*/ 32 w 46"/>
                <a:gd name="T5" fmla="*/ 23 h 71"/>
                <a:gd name="T6" fmla="*/ 32 w 46"/>
                <a:gd name="T7" fmla="*/ 12 h 71"/>
                <a:gd name="T8" fmla="*/ 16 w 46"/>
                <a:gd name="T9" fmla="*/ 12 h 71"/>
                <a:gd name="T10" fmla="*/ 23 w 46"/>
                <a:gd name="T11" fmla="*/ 20 h 71"/>
                <a:gd name="T12" fmla="*/ 28 w 46"/>
                <a:gd name="T13" fmla="*/ 22 h 71"/>
                <a:gd name="T14" fmla="*/ 21 w 46"/>
                <a:gd name="T15" fmla="*/ 11 h 71"/>
                <a:gd name="T16" fmla="*/ 9 w 46"/>
                <a:gd name="T17" fmla="*/ 58 h 71"/>
                <a:gd name="T18" fmla="*/ 23 w 46"/>
                <a:gd name="T19" fmla="*/ 58 h 71"/>
                <a:gd name="T20" fmla="*/ 32 w 46"/>
                <a:gd name="T21" fmla="*/ 51 h 71"/>
                <a:gd name="T22" fmla="*/ 28 w 46"/>
                <a:gd name="T23" fmla="*/ 49 h 71"/>
                <a:gd name="T24" fmla="*/ 23 w 46"/>
                <a:gd name="T25" fmla="*/ 47 h 71"/>
                <a:gd name="T26" fmla="*/ 16 w 46"/>
                <a:gd name="T27" fmla="*/ 49 h 71"/>
                <a:gd name="T28" fmla="*/ 12 w 46"/>
                <a:gd name="T29" fmla="*/ 51 h 71"/>
                <a:gd name="T30" fmla="*/ 37 w 46"/>
                <a:gd name="T31" fmla="*/ 58 h 71"/>
                <a:gd name="T32" fmla="*/ 28 w 46"/>
                <a:gd name="T33" fmla="*/ 11 h 71"/>
                <a:gd name="T34" fmla="*/ 0 w 46"/>
                <a:gd name="T35" fmla="*/ 14 h 71"/>
                <a:gd name="T36" fmla="*/ 9 w 46"/>
                <a:gd name="T37" fmla="*/ 62 h 71"/>
                <a:gd name="T38" fmla="*/ 12 w 46"/>
                <a:gd name="T39" fmla="*/ 68 h 71"/>
                <a:gd name="T40" fmla="*/ 16 w 46"/>
                <a:gd name="T41" fmla="*/ 70 h 71"/>
                <a:gd name="T42" fmla="*/ 23 w 46"/>
                <a:gd name="T43" fmla="*/ 71 h 71"/>
                <a:gd name="T44" fmla="*/ 28 w 46"/>
                <a:gd name="T45" fmla="*/ 70 h 71"/>
                <a:gd name="T46" fmla="*/ 32 w 46"/>
                <a:gd name="T47" fmla="*/ 68 h 71"/>
                <a:gd name="T48" fmla="*/ 37 w 46"/>
                <a:gd name="T49" fmla="*/ 58 h 71"/>
                <a:gd name="T50" fmla="*/ 37 w 46"/>
                <a:gd name="T51" fmla="*/ 62 h 71"/>
                <a:gd name="T52" fmla="*/ 46 w 46"/>
                <a:gd name="T53" fmla="*/ 14 h 71"/>
                <a:gd name="T54" fmla="*/ 46 w 46"/>
                <a:gd name="T55" fmla="*/ 12 h 71"/>
                <a:gd name="T56" fmla="*/ 41 w 46"/>
                <a:gd name="T57" fmla="*/ 3 h 71"/>
                <a:gd name="T58" fmla="*/ 37 w 46"/>
                <a:gd name="T59" fmla="*/ 3 h 71"/>
                <a:gd name="T60" fmla="*/ 32 w 46"/>
                <a:gd name="T61" fmla="*/ 0 h 71"/>
                <a:gd name="T62" fmla="*/ 12 w 46"/>
                <a:gd name="T63" fmla="*/ 0 h 7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6"/>
                <a:gd name="T97" fmla="*/ 0 h 71"/>
                <a:gd name="T98" fmla="*/ 46 w 46"/>
                <a:gd name="T99" fmla="*/ 71 h 7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6" h="71">
                  <a:moveTo>
                    <a:pt x="12" y="0"/>
                  </a:moveTo>
                  <a:lnTo>
                    <a:pt x="12" y="23"/>
                  </a:lnTo>
                  <a:lnTo>
                    <a:pt x="32" y="23"/>
                  </a:lnTo>
                  <a:lnTo>
                    <a:pt x="32" y="12"/>
                  </a:lnTo>
                  <a:lnTo>
                    <a:pt x="16" y="12"/>
                  </a:lnTo>
                  <a:lnTo>
                    <a:pt x="23" y="20"/>
                  </a:lnTo>
                  <a:lnTo>
                    <a:pt x="28" y="22"/>
                  </a:lnTo>
                  <a:lnTo>
                    <a:pt x="21" y="11"/>
                  </a:lnTo>
                  <a:lnTo>
                    <a:pt x="9" y="58"/>
                  </a:lnTo>
                  <a:lnTo>
                    <a:pt x="23" y="58"/>
                  </a:lnTo>
                  <a:lnTo>
                    <a:pt x="32" y="51"/>
                  </a:lnTo>
                  <a:lnTo>
                    <a:pt x="28" y="49"/>
                  </a:lnTo>
                  <a:lnTo>
                    <a:pt x="23" y="47"/>
                  </a:lnTo>
                  <a:lnTo>
                    <a:pt x="16" y="49"/>
                  </a:lnTo>
                  <a:lnTo>
                    <a:pt x="12" y="51"/>
                  </a:lnTo>
                  <a:lnTo>
                    <a:pt x="37" y="58"/>
                  </a:lnTo>
                  <a:lnTo>
                    <a:pt x="28" y="11"/>
                  </a:lnTo>
                  <a:lnTo>
                    <a:pt x="0" y="14"/>
                  </a:lnTo>
                  <a:lnTo>
                    <a:pt x="9" y="62"/>
                  </a:lnTo>
                  <a:lnTo>
                    <a:pt x="12" y="68"/>
                  </a:lnTo>
                  <a:lnTo>
                    <a:pt x="16" y="70"/>
                  </a:lnTo>
                  <a:lnTo>
                    <a:pt x="23" y="71"/>
                  </a:lnTo>
                  <a:lnTo>
                    <a:pt x="28" y="70"/>
                  </a:lnTo>
                  <a:lnTo>
                    <a:pt x="32" y="68"/>
                  </a:lnTo>
                  <a:lnTo>
                    <a:pt x="37" y="58"/>
                  </a:lnTo>
                  <a:lnTo>
                    <a:pt x="37" y="62"/>
                  </a:lnTo>
                  <a:lnTo>
                    <a:pt x="46" y="14"/>
                  </a:lnTo>
                  <a:lnTo>
                    <a:pt x="46" y="12"/>
                  </a:lnTo>
                  <a:lnTo>
                    <a:pt x="41" y="3"/>
                  </a:lnTo>
                  <a:lnTo>
                    <a:pt x="37" y="3"/>
                  </a:lnTo>
                  <a:lnTo>
                    <a:pt x="32" y="0"/>
                  </a:lnTo>
                  <a:lnTo>
                    <a:pt x="12" y="0"/>
                  </a:lnTo>
                  <a:close/>
                </a:path>
              </a:pathLst>
            </a:custGeom>
            <a:solidFill>
              <a:srgbClr val="000000"/>
            </a:solidFill>
            <a:ln w="9525">
              <a:noFill/>
              <a:round/>
              <a:headEnd/>
              <a:tailEnd/>
            </a:ln>
          </p:spPr>
          <p:txBody>
            <a:bodyPr/>
            <a:lstStyle/>
            <a:p>
              <a:endParaRPr lang="en-US"/>
            </a:p>
          </p:txBody>
        </p:sp>
        <p:sp>
          <p:nvSpPr>
            <p:cNvPr id="42087" name="Freeform 107"/>
            <p:cNvSpPr>
              <a:spLocks/>
            </p:cNvSpPr>
            <p:nvPr/>
          </p:nvSpPr>
          <p:spPr bwMode="auto">
            <a:xfrm>
              <a:off x="2004" y="532"/>
              <a:ext cx="463" cy="1903"/>
            </a:xfrm>
            <a:custGeom>
              <a:avLst/>
              <a:gdLst>
                <a:gd name="T0" fmla="*/ 445 w 463"/>
                <a:gd name="T1" fmla="*/ 1903 h 1903"/>
                <a:gd name="T2" fmla="*/ 463 w 463"/>
                <a:gd name="T3" fmla="*/ 1901 h 1903"/>
                <a:gd name="T4" fmla="*/ 19 w 463"/>
                <a:gd name="T5" fmla="*/ 0 h 1903"/>
                <a:gd name="T6" fmla="*/ 0 w 463"/>
                <a:gd name="T7" fmla="*/ 2 h 1903"/>
                <a:gd name="T8" fmla="*/ 445 w 463"/>
                <a:gd name="T9" fmla="*/ 1903 h 1903"/>
                <a:gd name="T10" fmla="*/ 0 60000 65536"/>
                <a:gd name="T11" fmla="*/ 0 60000 65536"/>
                <a:gd name="T12" fmla="*/ 0 60000 65536"/>
                <a:gd name="T13" fmla="*/ 0 60000 65536"/>
                <a:gd name="T14" fmla="*/ 0 60000 65536"/>
                <a:gd name="T15" fmla="*/ 0 w 463"/>
                <a:gd name="T16" fmla="*/ 0 h 1903"/>
                <a:gd name="T17" fmla="*/ 463 w 463"/>
                <a:gd name="T18" fmla="*/ 1903 h 1903"/>
              </a:gdLst>
              <a:ahLst/>
              <a:cxnLst>
                <a:cxn ang="T10">
                  <a:pos x="T0" y="T1"/>
                </a:cxn>
                <a:cxn ang="T11">
                  <a:pos x="T2" y="T3"/>
                </a:cxn>
                <a:cxn ang="T12">
                  <a:pos x="T4" y="T5"/>
                </a:cxn>
                <a:cxn ang="T13">
                  <a:pos x="T6" y="T7"/>
                </a:cxn>
                <a:cxn ang="T14">
                  <a:pos x="T8" y="T9"/>
                </a:cxn>
              </a:cxnLst>
              <a:rect l="T15" t="T16" r="T17" b="T18"/>
              <a:pathLst>
                <a:path w="463" h="1903">
                  <a:moveTo>
                    <a:pt x="445" y="1903"/>
                  </a:moveTo>
                  <a:lnTo>
                    <a:pt x="463" y="1901"/>
                  </a:lnTo>
                  <a:lnTo>
                    <a:pt x="19" y="0"/>
                  </a:lnTo>
                  <a:lnTo>
                    <a:pt x="0" y="2"/>
                  </a:lnTo>
                  <a:lnTo>
                    <a:pt x="445" y="1903"/>
                  </a:lnTo>
                  <a:close/>
                </a:path>
              </a:pathLst>
            </a:custGeom>
            <a:solidFill>
              <a:srgbClr val="000000"/>
            </a:solidFill>
            <a:ln w="9525">
              <a:noFill/>
              <a:round/>
              <a:headEnd/>
              <a:tailEnd/>
            </a:ln>
          </p:spPr>
          <p:txBody>
            <a:bodyPr/>
            <a:lstStyle/>
            <a:p>
              <a:endParaRPr lang="en-US"/>
            </a:p>
          </p:txBody>
        </p:sp>
        <p:sp>
          <p:nvSpPr>
            <p:cNvPr id="42088" name="Rectangle 108"/>
            <p:cNvSpPr>
              <a:spLocks noChangeArrowheads="1"/>
            </p:cNvSpPr>
            <p:nvPr/>
          </p:nvSpPr>
          <p:spPr bwMode="auto">
            <a:xfrm>
              <a:off x="2162" y="3028"/>
              <a:ext cx="1486" cy="481"/>
            </a:xfrm>
            <a:prstGeom prst="rect">
              <a:avLst/>
            </a:prstGeom>
            <a:noFill/>
            <a:ln w="9525">
              <a:noFill/>
              <a:miter lim="800000"/>
              <a:headEnd/>
              <a:tailEnd/>
            </a:ln>
          </p:spPr>
          <p:txBody>
            <a:bodyPr/>
            <a:lstStyle/>
            <a:p>
              <a:endParaRPr lang="en-US"/>
            </a:p>
          </p:txBody>
        </p:sp>
        <p:sp>
          <p:nvSpPr>
            <p:cNvPr id="42089" name="Rectangle 109"/>
            <p:cNvSpPr>
              <a:spLocks noChangeArrowheads="1"/>
            </p:cNvSpPr>
            <p:nvPr/>
          </p:nvSpPr>
          <p:spPr bwMode="auto">
            <a:xfrm>
              <a:off x="2309" y="3092"/>
              <a:ext cx="931" cy="238"/>
            </a:xfrm>
            <a:prstGeom prst="rect">
              <a:avLst/>
            </a:prstGeom>
            <a:noFill/>
            <a:ln w="9525">
              <a:noFill/>
              <a:miter lim="800000"/>
              <a:headEnd/>
              <a:tailEnd/>
            </a:ln>
          </p:spPr>
          <p:txBody>
            <a:bodyPr/>
            <a:lstStyle/>
            <a:p>
              <a:endParaRPr lang="en-US"/>
            </a:p>
          </p:txBody>
        </p:sp>
        <p:sp>
          <p:nvSpPr>
            <p:cNvPr id="304238" name="Rectangle 110"/>
            <p:cNvSpPr>
              <a:spLocks noChangeArrowheads="1"/>
            </p:cNvSpPr>
            <p:nvPr/>
          </p:nvSpPr>
          <p:spPr bwMode="auto">
            <a:xfrm>
              <a:off x="2802" y="3090"/>
              <a:ext cx="1" cy="306"/>
            </a:xfrm>
            <a:prstGeom prst="rect">
              <a:avLst/>
            </a:prstGeom>
            <a:noFill/>
            <a:ln w="9525">
              <a:noFill/>
              <a:miter lim="800000"/>
              <a:headEnd/>
              <a:tailEnd/>
            </a:ln>
          </p:spPr>
          <p:txBody>
            <a:bodyPr wrap="none" lIns="0" tIns="0" rIns="0" bIns="0">
              <a:spAutoFit/>
            </a:bodyPr>
            <a:lstStyle/>
            <a:p>
              <a:pPr marL="838200" indent="-838200" algn="ctr">
                <a:defRPr/>
              </a:pPr>
              <a:endParaRPr lang="en-US" sz="4000">
                <a:effectLst>
                  <a:outerShdw blurRad="38100" dist="38100" dir="2700000" algn="tl">
                    <a:srgbClr val="000000"/>
                  </a:outerShdw>
                </a:effectLst>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304136"/>
                                        </p:tgtEl>
                                        <p:attrNameLst>
                                          <p:attrName>style.visibility</p:attrName>
                                        </p:attrNameLst>
                                      </p:cBhvr>
                                      <p:to>
                                        <p:strVal val="visible"/>
                                      </p:to>
                                    </p:set>
                                    <p:anim calcmode="lin" valueType="num">
                                      <p:cBhvr>
                                        <p:cTn id="12" dur="500" fill="hold"/>
                                        <p:tgtEl>
                                          <p:spTgt spid="304136"/>
                                        </p:tgtEl>
                                        <p:attrNameLst>
                                          <p:attrName>ppt_w</p:attrName>
                                        </p:attrNameLst>
                                      </p:cBhvr>
                                      <p:tavLst>
                                        <p:tav tm="0">
                                          <p:val>
                                            <p:fltVal val="0"/>
                                          </p:val>
                                        </p:tav>
                                        <p:tav tm="100000">
                                          <p:val>
                                            <p:strVal val="#ppt_w"/>
                                          </p:val>
                                        </p:tav>
                                      </p:tavLst>
                                    </p:anim>
                                    <p:anim calcmode="lin" valueType="num">
                                      <p:cBhvr>
                                        <p:cTn id="13" dur="500" fill="hold"/>
                                        <p:tgtEl>
                                          <p:spTgt spid="304136"/>
                                        </p:tgtEl>
                                        <p:attrNameLst>
                                          <p:attrName>ppt_h</p:attrName>
                                        </p:attrNameLst>
                                      </p:cBhvr>
                                      <p:tavLst>
                                        <p:tav tm="0">
                                          <p:val>
                                            <p:fltVal val="0"/>
                                          </p:val>
                                        </p:tav>
                                        <p:tav tm="100000">
                                          <p:val>
                                            <p:strVal val="#ppt_h"/>
                                          </p:val>
                                        </p:tav>
                                      </p:tavLst>
                                    </p:anim>
                                    <p:animEffect transition="in" filter="fade">
                                      <p:cBhvr>
                                        <p:cTn id="14" dur="500"/>
                                        <p:tgtEl>
                                          <p:spTgt spid="304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413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a:xfrm>
            <a:off x="482600" y="0"/>
            <a:ext cx="8229600" cy="1384300"/>
          </a:xfrm>
        </p:spPr>
        <p:txBody>
          <a:bodyPr/>
          <a:lstStyle/>
          <a:p>
            <a:r>
              <a:rPr lang="en-US">
                <a:solidFill>
                  <a:srgbClr val="FF0000"/>
                </a:solidFill>
                <a:latin typeface="Times New Roman" pitchFamily="18" charset="0"/>
              </a:rPr>
              <a:t>c) Sai  số của dao cắt</a:t>
            </a:r>
            <a:r>
              <a:rPr lang="en-US"/>
              <a:t> </a:t>
            </a:r>
          </a:p>
        </p:txBody>
      </p:sp>
      <p:sp>
        <p:nvSpPr>
          <p:cNvPr id="305155" name="Rectangle 3"/>
          <p:cNvSpPr>
            <a:spLocks noGrp="1" noChangeArrowheads="1"/>
          </p:cNvSpPr>
          <p:nvPr>
            <p:ph idx="1"/>
          </p:nvPr>
        </p:nvSpPr>
        <p:spPr>
          <a:xfrm>
            <a:off x="457200" y="1123950"/>
            <a:ext cx="8262938" cy="5243513"/>
          </a:xfrm>
        </p:spPr>
        <p:txBody>
          <a:bodyPr/>
          <a:lstStyle/>
          <a:p>
            <a:pPr algn="just">
              <a:buClr>
                <a:srgbClr val="57B947"/>
              </a:buClr>
              <a:buFont typeface="Wingdings" pitchFamily="2" charset="2"/>
              <a:buChar char="v"/>
            </a:pPr>
            <a:r>
              <a:rPr lang="en-US">
                <a:solidFill>
                  <a:srgbClr val="0000FF"/>
                </a:solidFill>
                <a:latin typeface="Times New Roman" pitchFamily="18" charset="0"/>
              </a:rPr>
              <a:t>Độ chính xác </a:t>
            </a:r>
            <a:r>
              <a:rPr lang="en-US" b="1">
                <a:solidFill>
                  <a:srgbClr val="FF0000"/>
                </a:solidFill>
                <a:latin typeface="Times New Roman" pitchFamily="18" charset="0"/>
              </a:rPr>
              <a:t>chế tạo dao</a:t>
            </a:r>
            <a:r>
              <a:rPr lang="en-US">
                <a:solidFill>
                  <a:srgbClr val="0000FF"/>
                </a:solidFill>
                <a:latin typeface="Times New Roman" pitchFamily="18" charset="0"/>
              </a:rPr>
              <a:t>, mức độ </a:t>
            </a:r>
            <a:r>
              <a:rPr lang="en-US" b="1">
                <a:solidFill>
                  <a:srgbClr val="FF0000"/>
                </a:solidFill>
                <a:latin typeface="Times New Roman" pitchFamily="18" charset="0"/>
              </a:rPr>
              <a:t>mài mòn </a:t>
            </a:r>
            <a:r>
              <a:rPr lang="en-US">
                <a:solidFill>
                  <a:srgbClr val="0000FF"/>
                </a:solidFill>
                <a:latin typeface="Times New Roman" pitchFamily="18" charset="0"/>
              </a:rPr>
              <a:t>và sai số </a:t>
            </a:r>
            <a:r>
              <a:rPr lang="en-US" b="1">
                <a:solidFill>
                  <a:srgbClr val="FF0000"/>
                </a:solidFill>
                <a:latin typeface="Times New Roman" pitchFamily="18" charset="0"/>
              </a:rPr>
              <a:t>điều chỉnh dao </a:t>
            </a:r>
            <a:r>
              <a:rPr lang="en-US">
                <a:solidFill>
                  <a:srgbClr val="0000FF"/>
                </a:solidFill>
                <a:latin typeface="Times New Roman" pitchFamily="18" charset="0"/>
              </a:rPr>
              <a:t>trên máy đều ảnh hưởng đến độ chính xác gia công </a:t>
            </a:r>
          </a:p>
          <a:p>
            <a:pPr algn="just">
              <a:buClr>
                <a:srgbClr val="57B947"/>
              </a:buClr>
              <a:buFont typeface="Wingdings" pitchFamily="2" charset="2"/>
              <a:buChar char="v"/>
            </a:pPr>
            <a:endParaRPr lang="en-US">
              <a:solidFill>
                <a:srgbClr val="0000FF"/>
              </a:solidFill>
              <a:latin typeface="Times New Roman" pitchFamily="18" charset="0"/>
            </a:endParaRPr>
          </a:p>
          <a:p>
            <a:pPr algn="just">
              <a:buClr>
                <a:srgbClr val="57B947"/>
              </a:buClr>
              <a:buFont typeface="Wingdings" pitchFamily="2" charset="2"/>
              <a:buChar char="v"/>
            </a:pPr>
            <a:r>
              <a:rPr lang="en-US">
                <a:solidFill>
                  <a:srgbClr val="0000FF"/>
                </a:solidFill>
                <a:latin typeface="Times New Roman" pitchFamily="18" charset="0"/>
              </a:rPr>
              <a:t>Ngoài sai số do chế tạo, vấn đề mòn của dao là một yếu tố ảnh hưởng rất lớn đến độ chính xác gia công. Khi gia công trên máy đã điều chỉnh sẵn (phương pháp tự động đạt kích thước), mòn dao sẽ gây ra sai số hệ thống thay đổi.</a:t>
            </a:r>
          </a:p>
        </p:txBody>
      </p:sp>
      <p:sp>
        <p:nvSpPr>
          <p:cNvPr id="4" name="Date Placeholder 3"/>
          <p:cNvSpPr>
            <a:spLocks noGrp="1"/>
          </p:cNvSpPr>
          <p:nvPr>
            <p:ph type="dt" sz="half" idx="10"/>
          </p:nvPr>
        </p:nvSpPr>
        <p:spPr/>
        <p:txBody>
          <a:bodyPr/>
          <a:lstStyle/>
          <a:p>
            <a:pPr>
              <a:defRPr/>
            </a:pPr>
            <a:fld id="{6BFE95F1-774D-442F-A9D8-190E08D812F1}"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afterEffect">
                                  <p:stCondLst>
                                    <p:cond delay="0"/>
                                  </p:stCondLst>
                                  <p:childTnLst>
                                    <p:set>
                                      <p:cBhvr>
                                        <p:cTn id="6" dur="1" fill="hold">
                                          <p:stCondLst>
                                            <p:cond delay="0"/>
                                          </p:stCondLst>
                                        </p:cTn>
                                        <p:tgtEl>
                                          <p:spTgt spid="305154"/>
                                        </p:tgtEl>
                                        <p:attrNameLst>
                                          <p:attrName>style.visibility</p:attrName>
                                        </p:attrNameLst>
                                      </p:cBhvr>
                                      <p:to>
                                        <p:strVal val="visible"/>
                                      </p:to>
                                    </p:set>
                                    <p:animEffect transition="in" filter="diamond(in)">
                                      <p:cBhvr>
                                        <p:cTn id="7" dur="1000"/>
                                        <p:tgtEl>
                                          <p:spTgt spid="305154"/>
                                        </p:tgtEl>
                                      </p:cBhvr>
                                    </p:animEffect>
                                  </p:childTnLst>
                                </p:cTn>
                              </p:par>
                            </p:childTnLst>
                          </p:cTn>
                        </p:par>
                        <p:par>
                          <p:cTn id="8" fill="hold">
                            <p:stCondLst>
                              <p:cond delay="1000"/>
                            </p:stCondLst>
                            <p:childTnLst>
                              <p:par>
                                <p:cTn id="9" presetID="5" presetClass="entr" presetSubtype="10" fill="hold" grpId="0" nodeType="afterEffect">
                                  <p:stCondLst>
                                    <p:cond delay="500"/>
                                  </p:stCondLst>
                                  <p:childTnLst>
                                    <p:set>
                                      <p:cBhvr>
                                        <p:cTn id="10" dur="1" fill="hold">
                                          <p:stCondLst>
                                            <p:cond delay="0"/>
                                          </p:stCondLst>
                                        </p:cTn>
                                        <p:tgtEl>
                                          <p:spTgt spid="305155">
                                            <p:txEl>
                                              <p:pRg st="0" end="0"/>
                                            </p:txEl>
                                          </p:spTgt>
                                        </p:tgtEl>
                                        <p:attrNameLst>
                                          <p:attrName>style.visibility</p:attrName>
                                        </p:attrNameLst>
                                      </p:cBhvr>
                                      <p:to>
                                        <p:strVal val="visible"/>
                                      </p:to>
                                    </p:set>
                                    <p:animEffect transition="in" filter="checkerboard(across)">
                                      <p:cBhvr>
                                        <p:cTn id="11" dur="500"/>
                                        <p:tgtEl>
                                          <p:spTgt spid="305155">
                                            <p:txEl>
                                              <p:pRg st="0" end="0"/>
                                            </p:txEl>
                                          </p:spTgt>
                                        </p:tgtEl>
                                      </p:cBhvr>
                                    </p:animEffect>
                                  </p:childTnLst>
                                </p:cTn>
                              </p:par>
                            </p:childTnLst>
                          </p:cTn>
                        </p:par>
                        <p:par>
                          <p:cTn id="12" fill="hold">
                            <p:stCondLst>
                              <p:cond delay="2000"/>
                            </p:stCondLst>
                            <p:childTnLst>
                              <p:par>
                                <p:cTn id="13" presetID="5" presetClass="entr" presetSubtype="10" fill="hold" grpId="0" nodeType="afterEffect">
                                  <p:stCondLst>
                                    <p:cond delay="2000"/>
                                  </p:stCondLst>
                                  <p:childTnLst>
                                    <p:set>
                                      <p:cBhvr>
                                        <p:cTn id="14" dur="1" fill="hold">
                                          <p:stCondLst>
                                            <p:cond delay="0"/>
                                          </p:stCondLst>
                                        </p:cTn>
                                        <p:tgtEl>
                                          <p:spTgt spid="305155">
                                            <p:txEl>
                                              <p:pRg st="2" end="2"/>
                                            </p:txEl>
                                          </p:spTgt>
                                        </p:tgtEl>
                                        <p:attrNameLst>
                                          <p:attrName>style.visibility</p:attrName>
                                        </p:attrNameLst>
                                      </p:cBhvr>
                                      <p:to>
                                        <p:strVal val="visible"/>
                                      </p:to>
                                    </p:set>
                                    <p:animEffect transition="in" filter="checkerboard(across)">
                                      <p:cBhvr>
                                        <p:cTn id="15" dur="500"/>
                                        <p:tgtEl>
                                          <p:spTgt spid="3051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5155"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5154" name="Picture 14" descr="DThoai"/>
          <p:cNvPicPr>
            <a:picLocks noChangeAspect="1" noChangeArrowheads="1"/>
          </p:cNvPicPr>
          <p:nvPr/>
        </p:nvPicPr>
        <p:blipFill>
          <a:blip r:embed="rId2">
            <a:clrChange>
              <a:clrFrom>
                <a:srgbClr val="F1E4D3"/>
              </a:clrFrom>
              <a:clrTo>
                <a:srgbClr val="F1E4D3">
                  <a:alpha val="0"/>
                </a:srgbClr>
              </a:clrTo>
            </a:clrChange>
          </a:blip>
          <a:srcRect/>
          <a:stretch>
            <a:fillRect/>
          </a:stretch>
        </p:blipFill>
        <p:spPr bwMode="auto">
          <a:xfrm>
            <a:off x="8031163" y="0"/>
            <a:ext cx="1112837" cy="1143000"/>
          </a:xfrm>
          <a:prstGeom prst="rect">
            <a:avLst/>
          </a:prstGeom>
          <a:noFill/>
          <a:ln w="9525">
            <a:noFill/>
            <a:miter lim="800000"/>
            <a:headEnd/>
            <a:tailEnd/>
          </a:ln>
        </p:spPr>
      </p:pic>
      <p:pic>
        <p:nvPicPr>
          <p:cNvPr id="185359" name="Picture 15" descr="logo1"/>
          <p:cNvPicPr>
            <a:picLocks noChangeAspect="1" noChangeArrowheads="1"/>
          </p:cNvPicPr>
          <p:nvPr/>
        </p:nvPicPr>
        <p:blipFill>
          <a:blip r:embed="rId3"/>
          <a:srcRect/>
          <a:stretch>
            <a:fillRect/>
          </a:stretch>
        </p:blipFill>
        <p:spPr bwMode="auto">
          <a:xfrm>
            <a:off x="76200" y="76200"/>
            <a:ext cx="609600" cy="585788"/>
          </a:xfrm>
          <a:prstGeom prst="rect">
            <a:avLst/>
          </a:prstGeom>
          <a:noFill/>
          <a:ln w="9525">
            <a:noFill/>
            <a:miter lim="800000"/>
            <a:headEnd/>
            <a:tailEnd/>
          </a:ln>
        </p:spPr>
      </p:pic>
      <p:sp>
        <p:nvSpPr>
          <p:cNvPr id="305157" name="Rectangle 18"/>
          <p:cNvSpPr>
            <a:spLocks noChangeArrowheads="1"/>
          </p:cNvSpPr>
          <p:nvPr/>
        </p:nvSpPr>
        <p:spPr bwMode="auto">
          <a:xfrm>
            <a:off x="0" y="1219200"/>
            <a:ext cx="2425700" cy="488950"/>
          </a:xfrm>
          <a:prstGeom prst="rect">
            <a:avLst/>
          </a:prstGeom>
          <a:noFill/>
          <a:ln w="9525">
            <a:noFill/>
            <a:miter lim="800000"/>
            <a:headEnd/>
            <a:tailEnd/>
          </a:ln>
        </p:spPr>
        <p:txBody>
          <a:bodyPr wrap="none" anchor="ctr">
            <a:spAutoFit/>
          </a:bodyPr>
          <a:lstStyle/>
          <a:p>
            <a:r>
              <a:rPr lang="en-US" sz="2600" b="1">
                <a:solidFill>
                  <a:srgbClr val="000000"/>
                </a:solidFill>
              </a:rPr>
              <a:t>1. Do chế tạo.</a:t>
            </a:r>
            <a:r>
              <a:rPr lang="en-US" sz="2600" b="1"/>
              <a:t> </a:t>
            </a:r>
          </a:p>
        </p:txBody>
      </p:sp>
      <p:sp>
        <p:nvSpPr>
          <p:cNvPr id="305158" name="Rectangle 19"/>
          <p:cNvSpPr>
            <a:spLocks noChangeArrowheads="1"/>
          </p:cNvSpPr>
          <p:nvPr/>
        </p:nvSpPr>
        <p:spPr bwMode="auto">
          <a:xfrm>
            <a:off x="304800" y="1905000"/>
            <a:ext cx="8839200" cy="1639888"/>
          </a:xfrm>
          <a:prstGeom prst="rect">
            <a:avLst/>
          </a:prstGeom>
          <a:noFill/>
          <a:ln w="9525">
            <a:noFill/>
            <a:miter lim="800000"/>
            <a:headEnd/>
            <a:tailEnd/>
          </a:ln>
        </p:spPr>
        <p:txBody>
          <a:bodyPr anchor="ctr">
            <a:spAutoFit/>
          </a:bodyPr>
          <a:lstStyle/>
          <a:p>
            <a:pPr algn="just">
              <a:lnSpc>
                <a:spcPct val="130000"/>
              </a:lnSpc>
              <a:buClr>
                <a:schemeClr val="accent2"/>
              </a:buClr>
              <a:buFont typeface="Wingdings" pitchFamily="2" charset="2"/>
              <a:buChar char="Ø"/>
            </a:pPr>
            <a:r>
              <a:rPr lang="en-US" sz="2600">
                <a:solidFill>
                  <a:srgbClr val="000000"/>
                </a:solidFill>
              </a:rPr>
              <a:t> Sai số khi chế tạo dụng cụ cắt sẽ ảnh hưởng rất lớn đến độ chính xác gia công, đặc biệt là dụng cụ định hình và định kích thước. </a:t>
            </a:r>
          </a:p>
        </p:txBody>
      </p:sp>
      <p:pic>
        <p:nvPicPr>
          <p:cNvPr id="305159" name="Picture 20"/>
          <p:cNvPicPr>
            <a:picLocks noChangeAspect="1" noChangeArrowheads="1"/>
          </p:cNvPicPr>
          <p:nvPr/>
        </p:nvPicPr>
        <p:blipFill>
          <a:blip r:embed="rId4"/>
          <a:srcRect/>
          <a:stretch>
            <a:fillRect/>
          </a:stretch>
        </p:blipFill>
        <p:spPr bwMode="auto">
          <a:xfrm>
            <a:off x="0" y="3505200"/>
            <a:ext cx="3028950" cy="2505075"/>
          </a:xfrm>
          <a:prstGeom prst="rect">
            <a:avLst/>
          </a:prstGeom>
          <a:noFill/>
          <a:ln w="9525">
            <a:noFill/>
            <a:miter lim="800000"/>
            <a:headEnd/>
            <a:tailEnd/>
          </a:ln>
        </p:spPr>
      </p:pic>
      <p:pic>
        <p:nvPicPr>
          <p:cNvPr id="305160" name="Picture 21"/>
          <p:cNvPicPr>
            <a:picLocks noChangeAspect="1" noChangeArrowheads="1"/>
          </p:cNvPicPr>
          <p:nvPr/>
        </p:nvPicPr>
        <p:blipFill>
          <a:blip r:embed="rId5"/>
          <a:srcRect/>
          <a:stretch>
            <a:fillRect/>
          </a:stretch>
        </p:blipFill>
        <p:spPr bwMode="auto">
          <a:xfrm>
            <a:off x="3124200" y="3048000"/>
            <a:ext cx="2790825" cy="3076575"/>
          </a:xfrm>
          <a:prstGeom prst="rect">
            <a:avLst/>
          </a:prstGeom>
          <a:noFill/>
          <a:ln w="9525">
            <a:noFill/>
            <a:miter lim="800000"/>
            <a:headEnd/>
            <a:tailEnd/>
          </a:ln>
        </p:spPr>
      </p:pic>
      <p:pic>
        <p:nvPicPr>
          <p:cNvPr id="305161" name="Picture 22"/>
          <p:cNvPicPr>
            <a:picLocks noChangeAspect="1" noChangeArrowheads="1"/>
          </p:cNvPicPr>
          <p:nvPr/>
        </p:nvPicPr>
        <p:blipFill>
          <a:blip r:embed="rId6"/>
          <a:srcRect/>
          <a:stretch>
            <a:fillRect/>
          </a:stretch>
        </p:blipFill>
        <p:spPr bwMode="auto">
          <a:xfrm>
            <a:off x="6019800" y="3048000"/>
            <a:ext cx="3124200" cy="1974850"/>
          </a:xfrm>
          <a:prstGeom prst="rect">
            <a:avLst/>
          </a:prstGeom>
          <a:noFill/>
          <a:ln w="9525">
            <a:noFill/>
            <a:miter lim="800000"/>
            <a:headEnd/>
            <a:tailEnd/>
          </a:ln>
        </p:spPr>
      </p:pic>
      <p:pic>
        <p:nvPicPr>
          <p:cNvPr id="305162" name="Picture 23"/>
          <p:cNvPicPr>
            <a:picLocks noChangeAspect="1" noChangeArrowheads="1"/>
          </p:cNvPicPr>
          <p:nvPr/>
        </p:nvPicPr>
        <p:blipFill>
          <a:blip r:embed="rId7"/>
          <a:srcRect/>
          <a:stretch>
            <a:fillRect/>
          </a:stretch>
        </p:blipFill>
        <p:spPr bwMode="auto">
          <a:xfrm>
            <a:off x="6324600" y="5054600"/>
            <a:ext cx="2819400" cy="18034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185359"/>
                                        </p:tgtEl>
                                        <p:attrNameLst>
                                          <p:attrName>style.visibility</p:attrName>
                                        </p:attrNameLst>
                                      </p:cBhvr>
                                      <p:to>
                                        <p:strVal val="visible"/>
                                      </p:to>
                                    </p:set>
                                    <p:anim calcmode="lin" valueType="num">
                                      <p:cBhvr>
                                        <p:cTn id="7" dur="5000" fill="hold"/>
                                        <p:tgtEl>
                                          <p:spTgt spid="185359"/>
                                        </p:tgtEl>
                                        <p:attrNameLst>
                                          <p:attrName>ppt_w</p:attrName>
                                        </p:attrNameLst>
                                      </p:cBhvr>
                                      <p:tavLst>
                                        <p:tav tm="0" fmla="#ppt_w*sin(2.5*pi*$)">
                                          <p:val>
                                            <p:fltVal val="0"/>
                                          </p:val>
                                        </p:tav>
                                        <p:tav tm="100000">
                                          <p:val>
                                            <p:fltVal val="1"/>
                                          </p:val>
                                        </p:tav>
                                      </p:tavLst>
                                    </p:anim>
                                    <p:anim calcmode="lin" valueType="num">
                                      <p:cBhvr>
                                        <p:cTn id="8" dur="5000" fill="hold"/>
                                        <p:tgtEl>
                                          <p:spTgt spid="18535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6178" name="Picture 2" descr="DThoai"/>
          <p:cNvPicPr>
            <a:picLocks noChangeAspect="1" noChangeArrowheads="1"/>
          </p:cNvPicPr>
          <p:nvPr/>
        </p:nvPicPr>
        <p:blipFill>
          <a:blip r:embed="rId2">
            <a:clrChange>
              <a:clrFrom>
                <a:srgbClr val="F1E4D3"/>
              </a:clrFrom>
              <a:clrTo>
                <a:srgbClr val="F1E4D3">
                  <a:alpha val="0"/>
                </a:srgbClr>
              </a:clrTo>
            </a:clrChange>
          </a:blip>
          <a:srcRect/>
          <a:stretch>
            <a:fillRect/>
          </a:stretch>
        </p:blipFill>
        <p:spPr bwMode="auto">
          <a:xfrm>
            <a:off x="8031163" y="0"/>
            <a:ext cx="1112837" cy="1143000"/>
          </a:xfrm>
          <a:prstGeom prst="rect">
            <a:avLst/>
          </a:prstGeom>
          <a:noFill/>
          <a:ln w="9525">
            <a:noFill/>
            <a:miter lim="800000"/>
            <a:headEnd/>
            <a:tailEnd/>
          </a:ln>
        </p:spPr>
      </p:pic>
      <p:pic>
        <p:nvPicPr>
          <p:cNvPr id="237571" name="Picture 3" descr="logo1"/>
          <p:cNvPicPr>
            <a:picLocks noChangeAspect="1" noChangeArrowheads="1"/>
          </p:cNvPicPr>
          <p:nvPr/>
        </p:nvPicPr>
        <p:blipFill>
          <a:blip r:embed="rId3"/>
          <a:srcRect/>
          <a:stretch>
            <a:fillRect/>
          </a:stretch>
        </p:blipFill>
        <p:spPr bwMode="auto">
          <a:xfrm>
            <a:off x="76200" y="76200"/>
            <a:ext cx="609600" cy="585788"/>
          </a:xfrm>
          <a:prstGeom prst="rect">
            <a:avLst/>
          </a:prstGeom>
          <a:noFill/>
          <a:ln w="9525">
            <a:noFill/>
            <a:miter lim="800000"/>
            <a:headEnd/>
            <a:tailEnd/>
          </a:ln>
        </p:spPr>
      </p:pic>
      <p:sp>
        <p:nvSpPr>
          <p:cNvPr id="306181" name="Rectangle 5"/>
          <p:cNvSpPr>
            <a:spLocks noChangeArrowheads="1"/>
          </p:cNvSpPr>
          <p:nvPr/>
        </p:nvSpPr>
        <p:spPr bwMode="auto">
          <a:xfrm>
            <a:off x="0" y="1219200"/>
            <a:ext cx="2241550" cy="488950"/>
          </a:xfrm>
          <a:prstGeom prst="rect">
            <a:avLst/>
          </a:prstGeom>
          <a:noFill/>
          <a:ln w="9525">
            <a:noFill/>
            <a:miter lim="800000"/>
            <a:headEnd/>
            <a:tailEnd/>
          </a:ln>
        </p:spPr>
        <p:txBody>
          <a:bodyPr wrap="none" anchor="ctr">
            <a:spAutoFit/>
          </a:bodyPr>
          <a:lstStyle/>
          <a:p>
            <a:r>
              <a:rPr lang="en-US" sz="2600" b="1">
                <a:solidFill>
                  <a:srgbClr val="000000"/>
                </a:solidFill>
              </a:rPr>
              <a:t>1. Do chế tạo</a:t>
            </a:r>
            <a:endParaRPr lang="en-US" sz="2600" b="1"/>
          </a:p>
        </p:txBody>
      </p:sp>
      <p:pic>
        <p:nvPicPr>
          <p:cNvPr id="306182" name="Picture 10"/>
          <p:cNvPicPr>
            <a:picLocks noChangeAspect="1" noChangeArrowheads="1"/>
          </p:cNvPicPr>
          <p:nvPr/>
        </p:nvPicPr>
        <p:blipFill>
          <a:blip r:embed="rId4"/>
          <a:srcRect/>
          <a:stretch>
            <a:fillRect/>
          </a:stretch>
        </p:blipFill>
        <p:spPr bwMode="auto">
          <a:xfrm>
            <a:off x="0" y="1752600"/>
            <a:ext cx="3962400" cy="2895600"/>
          </a:xfrm>
          <a:prstGeom prst="rect">
            <a:avLst/>
          </a:prstGeom>
          <a:noFill/>
          <a:ln w="9525">
            <a:noFill/>
            <a:miter lim="800000"/>
            <a:headEnd/>
            <a:tailEnd/>
          </a:ln>
        </p:spPr>
      </p:pic>
      <p:pic>
        <p:nvPicPr>
          <p:cNvPr id="306183" name="Picture 11"/>
          <p:cNvPicPr>
            <a:picLocks noChangeAspect="1" noChangeArrowheads="1"/>
          </p:cNvPicPr>
          <p:nvPr/>
        </p:nvPicPr>
        <p:blipFill>
          <a:blip r:embed="rId5"/>
          <a:srcRect/>
          <a:stretch>
            <a:fillRect/>
          </a:stretch>
        </p:blipFill>
        <p:spPr bwMode="auto">
          <a:xfrm>
            <a:off x="4114800" y="1143000"/>
            <a:ext cx="3590925" cy="2686050"/>
          </a:xfrm>
          <a:prstGeom prst="rect">
            <a:avLst/>
          </a:prstGeom>
          <a:noFill/>
          <a:ln w="9525">
            <a:noFill/>
            <a:miter lim="800000"/>
            <a:headEnd/>
            <a:tailEnd/>
          </a:ln>
        </p:spPr>
      </p:pic>
      <p:pic>
        <p:nvPicPr>
          <p:cNvPr id="306184" name="Picture 12"/>
          <p:cNvPicPr>
            <a:picLocks noChangeAspect="1" noChangeArrowheads="1"/>
          </p:cNvPicPr>
          <p:nvPr/>
        </p:nvPicPr>
        <p:blipFill>
          <a:blip r:embed="rId6"/>
          <a:srcRect/>
          <a:stretch>
            <a:fillRect/>
          </a:stretch>
        </p:blipFill>
        <p:spPr bwMode="auto">
          <a:xfrm>
            <a:off x="4495800" y="3810000"/>
            <a:ext cx="3838575" cy="2847975"/>
          </a:xfrm>
          <a:prstGeom prst="rect">
            <a:avLst/>
          </a:prstGeom>
          <a:noFill/>
          <a:ln w="9525">
            <a:noFill/>
            <a:miter lim="800000"/>
            <a:headEnd/>
            <a:tailEnd/>
          </a:ln>
        </p:spPr>
      </p:pic>
      <p:pic>
        <p:nvPicPr>
          <p:cNvPr id="306185" name="Picture 13"/>
          <p:cNvPicPr>
            <a:picLocks noChangeAspect="1" noChangeArrowheads="1"/>
          </p:cNvPicPr>
          <p:nvPr/>
        </p:nvPicPr>
        <p:blipFill>
          <a:blip r:embed="rId7"/>
          <a:srcRect/>
          <a:stretch>
            <a:fillRect/>
          </a:stretch>
        </p:blipFill>
        <p:spPr bwMode="auto">
          <a:xfrm>
            <a:off x="0" y="4773613"/>
            <a:ext cx="4343400" cy="194786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37571"/>
                                        </p:tgtEl>
                                        <p:attrNameLst>
                                          <p:attrName>style.visibility</p:attrName>
                                        </p:attrNameLst>
                                      </p:cBhvr>
                                      <p:to>
                                        <p:strVal val="visible"/>
                                      </p:to>
                                    </p:set>
                                    <p:anim calcmode="lin" valueType="num">
                                      <p:cBhvr>
                                        <p:cTn id="7" dur="5000" fill="hold"/>
                                        <p:tgtEl>
                                          <p:spTgt spid="237571"/>
                                        </p:tgtEl>
                                        <p:attrNameLst>
                                          <p:attrName>ppt_w</p:attrName>
                                        </p:attrNameLst>
                                      </p:cBhvr>
                                      <p:tavLst>
                                        <p:tav tm="0" fmla="#ppt_w*sin(2.5*pi*$)">
                                          <p:val>
                                            <p:fltVal val="0"/>
                                          </p:val>
                                        </p:tav>
                                        <p:tav tm="100000">
                                          <p:val>
                                            <p:fltVal val="1"/>
                                          </p:val>
                                        </p:tav>
                                      </p:tavLst>
                                    </p:anim>
                                    <p:anim calcmode="lin" valueType="num">
                                      <p:cBhvr>
                                        <p:cTn id="8" dur="5000" fill="hold"/>
                                        <p:tgtEl>
                                          <p:spTgt spid="23757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928" name="Picture 8" descr="logo1"/>
          <p:cNvPicPr>
            <a:picLocks noChangeAspect="1" noChangeArrowheads="1"/>
          </p:cNvPicPr>
          <p:nvPr/>
        </p:nvPicPr>
        <p:blipFill>
          <a:blip r:embed="rId2"/>
          <a:srcRect/>
          <a:stretch>
            <a:fillRect/>
          </a:stretch>
        </p:blipFill>
        <p:spPr bwMode="auto">
          <a:xfrm>
            <a:off x="76200" y="76200"/>
            <a:ext cx="609600" cy="585788"/>
          </a:xfrm>
          <a:prstGeom prst="rect">
            <a:avLst/>
          </a:prstGeom>
          <a:noFill/>
          <a:ln w="9525">
            <a:noFill/>
            <a:miter lim="800000"/>
            <a:headEnd/>
            <a:tailEnd/>
          </a:ln>
        </p:spPr>
      </p:pic>
      <p:pic>
        <p:nvPicPr>
          <p:cNvPr id="307203" name="Picture 9" descr="B_B"/>
          <p:cNvPicPr>
            <a:picLocks noChangeAspect="1" noChangeArrowheads="1" noCrop="1"/>
          </p:cNvPicPr>
          <p:nvPr/>
        </p:nvPicPr>
        <p:blipFill>
          <a:blip r:embed="rId3"/>
          <a:srcRect/>
          <a:stretch>
            <a:fillRect/>
          </a:stretch>
        </p:blipFill>
        <p:spPr bwMode="auto">
          <a:xfrm>
            <a:off x="7772400" y="5829300"/>
            <a:ext cx="1371600" cy="1028700"/>
          </a:xfrm>
          <a:prstGeom prst="rect">
            <a:avLst/>
          </a:prstGeom>
          <a:noFill/>
          <a:ln w="9525">
            <a:noFill/>
            <a:miter lim="800000"/>
            <a:headEnd/>
            <a:tailEnd/>
          </a:ln>
        </p:spPr>
      </p:pic>
      <p:sp>
        <p:nvSpPr>
          <p:cNvPr id="307204" name="Rectangle 11"/>
          <p:cNvSpPr>
            <a:spLocks noChangeArrowheads="1"/>
          </p:cNvSpPr>
          <p:nvPr/>
        </p:nvSpPr>
        <p:spPr bwMode="auto">
          <a:xfrm>
            <a:off x="0" y="914400"/>
            <a:ext cx="1965325" cy="488950"/>
          </a:xfrm>
          <a:prstGeom prst="rect">
            <a:avLst/>
          </a:prstGeom>
          <a:noFill/>
          <a:ln w="9525">
            <a:noFill/>
            <a:miter lim="800000"/>
            <a:headEnd/>
            <a:tailEnd/>
          </a:ln>
        </p:spPr>
        <p:txBody>
          <a:bodyPr wrap="none" anchor="ctr">
            <a:spAutoFit/>
          </a:bodyPr>
          <a:lstStyle/>
          <a:p>
            <a:r>
              <a:rPr lang="en-US" sz="2600" b="1">
                <a:solidFill>
                  <a:srgbClr val="000000"/>
                </a:solidFill>
              </a:rPr>
              <a:t>2. Do mòn. </a:t>
            </a:r>
            <a:endParaRPr lang="en-US" b="1"/>
          </a:p>
        </p:txBody>
      </p:sp>
      <p:pic>
        <p:nvPicPr>
          <p:cNvPr id="307205" name="Picture 12"/>
          <p:cNvPicPr>
            <a:picLocks noChangeAspect="1" noChangeArrowheads="1"/>
          </p:cNvPicPr>
          <p:nvPr/>
        </p:nvPicPr>
        <p:blipFill>
          <a:blip r:embed="rId4"/>
          <a:srcRect/>
          <a:stretch>
            <a:fillRect/>
          </a:stretch>
        </p:blipFill>
        <p:spPr bwMode="auto">
          <a:xfrm>
            <a:off x="3960813" y="1524000"/>
            <a:ext cx="5183187" cy="3313113"/>
          </a:xfrm>
          <a:prstGeom prst="rect">
            <a:avLst/>
          </a:prstGeom>
          <a:noFill/>
          <a:ln w="9525">
            <a:noFill/>
            <a:miter lim="800000"/>
            <a:headEnd/>
            <a:tailEnd/>
          </a:ln>
        </p:spPr>
      </p:pic>
      <p:pic>
        <p:nvPicPr>
          <p:cNvPr id="307206" name="Picture 13"/>
          <p:cNvPicPr>
            <a:picLocks noChangeAspect="1" noChangeArrowheads="1"/>
          </p:cNvPicPr>
          <p:nvPr/>
        </p:nvPicPr>
        <p:blipFill>
          <a:blip r:embed="rId5"/>
          <a:srcRect/>
          <a:stretch>
            <a:fillRect/>
          </a:stretch>
        </p:blipFill>
        <p:spPr bwMode="auto">
          <a:xfrm>
            <a:off x="152400" y="1371600"/>
            <a:ext cx="2838450" cy="1885950"/>
          </a:xfrm>
          <a:prstGeom prst="rect">
            <a:avLst/>
          </a:prstGeom>
          <a:noFill/>
          <a:ln w="9525">
            <a:noFill/>
            <a:miter lim="800000"/>
            <a:headEnd/>
            <a:tailEnd/>
          </a:ln>
        </p:spPr>
      </p:pic>
      <p:pic>
        <p:nvPicPr>
          <p:cNvPr id="307207" name="Picture 14"/>
          <p:cNvPicPr>
            <a:picLocks noChangeAspect="1" noChangeArrowheads="1"/>
          </p:cNvPicPr>
          <p:nvPr/>
        </p:nvPicPr>
        <p:blipFill>
          <a:blip r:embed="rId6"/>
          <a:srcRect/>
          <a:stretch>
            <a:fillRect/>
          </a:stretch>
        </p:blipFill>
        <p:spPr bwMode="auto">
          <a:xfrm>
            <a:off x="76200" y="3200400"/>
            <a:ext cx="4038600" cy="34639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09928"/>
                                        </p:tgtEl>
                                        <p:attrNameLst>
                                          <p:attrName>style.visibility</p:attrName>
                                        </p:attrNameLst>
                                      </p:cBhvr>
                                      <p:to>
                                        <p:strVal val="visible"/>
                                      </p:to>
                                    </p:set>
                                    <p:anim calcmode="lin" valueType="num">
                                      <p:cBhvr>
                                        <p:cTn id="7" dur="5000" fill="hold"/>
                                        <p:tgtEl>
                                          <p:spTgt spid="209928"/>
                                        </p:tgtEl>
                                        <p:attrNameLst>
                                          <p:attrName>ppt_w</p:attrName>
                                        </p:attrNameLst>
                                      </p:cBhvr>
                                      <p:tavLst>
                                        <p:tav tm="0" fmla="#ppt_w*sin(2.5*pi*$)">
                                          <p:val>
                                            <p:fltVal val="0"/>
                                          </p:val>
                                        </p:tav>
                                        <p:tav tm="100000">
                                          <p:val>
                                            <p:fltVal val="1"/>
                                          </p:val>
                                        </p:tav>
                                      </p:tavLst>
                                    </p:anim>
                                    <p:anim calcmode="lin" valueType="num">
                                      <p:cBhvr>
                                        <p:cTn id="8" dur="5000" fill="hold"/>
                                        <p:tgtEl>
                                          <p:spTgt spid="2099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8594" name="Picture 2" descr="logo1"/>
          <p:cNvPicPr>
            <a:picLocks noChangeAspect="1" noChangeArrowheads="1"/>
          </p:cNvPicPr>
          <p:nvPr/>
        </p:nvPicPr>
        <p:blipFill>
          <a:blip r:embed="rId2"/>
          <a:srcRect/>
          <a:stretch>
            <a:fillRect/>
          </a:stretch>
        </p:blipFill>
        <p:spPr bwMode="auto">
          <a:xfrm>
            <a:off x="76200" y="76200"/>
            <a:ext cx="609600" cy="585788"/>
          </a:xfrm>
          <a:prstGeom prst="rect">
            <a:avLst/>
          </a:prstGeom>
          <a:noFill/>
          <a:ln w="9525">
            <a:noFill/>
            <a:miter lim="800000"/>
            <a:headEnd/>
            <a:tailEnd/>
          </a:ln>
        </p:spPr>
      </p:pic>
      <p:pic>
        <p:nvPicPr>
          <p:cNvPr id="308227" name="Picture 3" descr="B_B"/>
          <p:cNvPicPr>
            <a:picLocks noChangeAspect="1" noChangeArrowheads="1" noCrop="1"/>
          </p:cNvPicPr>
          <p:nvPr/>
        </p:nvPicPr>
        <p:blipFill>
          <a:blip r:embed="rId3"/>
          <a:srcRect/>
          <a:stretch>
            <a:fillRect/>
          </a:stretch>
        </p:blipFill>
        <p:spPr bwMode="auto">
          <a:xfrm>
            <a:off x="7772400" y="5829300"/>
            <a:ext cx="1371600" cy="1028700"/>
          </a:xfrm>
          <a:prstGeom prst="rect">
            <a:avLst/>
          </a:prstGeom>
          <a:noFill/>
          <a:ln w="9525">
            <a:noFill/>
            <a:miter lim="800000"/>
            <a:headEnd/>
            <a:tailEnd/>
          </a:ln>
        </p:spPr>
      </p:pic>
      <p:sp>
        <p:nvSpPr>
          <p:cNvPr id="308228" name="Rectangle 4"/>
          <p:cNvSpPr>
            <a:spLocks noChangeArrowheads="1"/>
          </p:cNvSpPr>
          <p:nvPr/>
        </p:nvSpPr>
        <p:spPr bwMode="auto">
          <a:xfrm>
            <a:off x="0" y="1219200"/>
            <a:ext cx="1873250" cy="488950"/>
          </a:xfrm>
          <a:prstGeom prst="rect">
            <a:avLst/>
          </a:prstGeom>
          <a:noFill/>
          <a:ln w="9525">
            <a:noFill/>
            <a:miter lim="800000"/>
            <a:headEnd/>
            <a:tailEnd/>
          </a:ln>
        </p:spPr>
        <p:txBody>
          <a:bodyPr wrap="none" anchor="ctr">
            <a:spAutoFit/>
          </a:bodyPr>
          <a:lstStyle/>
          <a:p>
            <a:r>
              <a:rPr lang="en-US" sz="2600" b="1">
                <a:solidFill>
                  <a:srgbClr val="000000"/>
                </a:solidFill>
              </a:rPr>
              <a:t>2. Do mòn.</a:t>
            </a:r>
          </a:p>
        </p:txBody>
      </p:sp>
      <p:pic>
        <p:nvPicPr>
          <p:cNvPr id="308229" name="Picture 6"/>
          <p:cNvPicPr>
            <a:picLocks noChangeAspect="1" noChangeArrowheads="1"/>
          </p:cNvPicPr>
          <p:nvPr/>
        </p:nvPicPr>
        <p:blipFill>
          <a:blip r:embed="rId4"/>
          <a:srcRect/>
          <a:stretch>
            <a:fillRect/>
          </a:stretch>
        </p:blipFill>
        <p:spPr bwMode="auto">
          <a:xfrm>
            <a:off x="1447800" y="914400"/>
            <a:ext cx="7410450" cy="42068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38594"/>
                                        </p:tgtEl>
                                        <p:attrNameLst>
                                          <p:attrName>style.visibility</p:attrName>
                                        </p:attrNameLst>
                                      </p:cBhvr>
                                      <p:to>
                                        <p:strVal val="visible"/>
                                      </p:to>
                                    </p:set>
                                    <p:anim calcmode="lin" valueType="num">
                                      <p:cBhvr>
                                        <p:cTn id="7" dur="5000" fill="hold"/>
                                        <p:tgtEl>
                                          <p:spTgt spid="238594"/>
                                        </p:tgtEl>
                                        <p:attrNameLst>
                                          <p:attrName>ppt_w</p:attrName>
                                        </p:attrNameLst>
                                      </p:cBhvr>
                                      <p:tavLst>
                                        <p:tav tm="0" fmla="#ppt_w*sin(2.5*pi*$)">
                                          <p:val>
                                            <p:fltVal val="0"/>
                                          </p:val>
                                        </p:tav>
                                        <p:tav tm="100000">
                                          <p:val>
                                            <p:fltVal val="1"/>
                                          </p:val>
                                        </p:tav>
                                      </p:tavLst>
                                    </p:anim>
                                    <p:anim calcmode="lin" valueType="num">
                                      <p:cBhvr>
                                        <p:cTn id="8" dur="5000" fill="hold"/>
                                        <p:tgtEl>
                                          <p:spTgt spid="23859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9618" name="Picture 2" descr="logo1"/>
          <p:cNvPicPr>
            <a:picLocks noChangeAspect="1" noChangeArrowheads="1"/>
          </p:cNvPicPr>
          <p:nvPr/>
        </p:nvPicPr>
        <p:blipFill>
          <a:blip r:embed="rId2"/>
          <a:srcRect/>
          <a:stretch>
            <a:fillRect/>
          </a:stretch>
        </p:blipFill>
        <p:spPr bwMode="auto">
          <a:xfrm>
            <a:off x="76200" y="76200"/>
            <a:ext cx="609600" cy="585788"/>
          </a:xfrm>
          <a:prstGeom prst="rect">
            <a:avLst/>
          </a:prstGeom>
          <a:noFill/>
          <a:ln w="9525">
            <a:noFill/>
            <a:miter lim="800000"/>
            <a:headEnd/>
            <a:tailEnd/>
          </a:ln>
        </p:spPr>
      </p:pic>
      <p:sp>
        <p:nvSpPr>
          <p:cNvPr id="309251" name="Rectangle 6"/>
          <p:cNvSpPr>
            <a:spLocks noChangeArrowheads="1"/>
          </p:cNvSpPr>
          <p:nvPr/>
        </p:nvSpPr>
        <p:spPr bwMode="auto">
          <a:xfrm>
            <a:off x="0" y="1219200"/>
            <a:ext cx="2887663" cy="488950"/>
          </a:xfrm>
          <a:prstGeom prst="rect">
            <a:avLst/>
          </a:prstGeom>
          <a:noFill/>
          <a:ln w="9525">
            <a:noFill/>
            <a:miter lim="800000"/>
            <a:headEnd/>
            <a:tailEnd/>
          </a:ln>
        </p:spPr>
        <p:txBody>
          <a:bodyPr anchor="ctr">
            <a:spAutoFit/>
          </a:bodyPr>
          <a:lstStyle/>
          <a:p>
            <a:r>
              <a:rPr lang="en-US" sz="2600" b="1">
                <a:solidFill>
                  <a:srgbClr val="000000"/>
                </a:solidFill>
              </a:rPr>
              <a:t>3. Do gá đặt dao.</a:t>
            </a:r>
            <a:r>
              <a:rPr lang="en-US" sz="2600" b="1"/>
              <a:t> </a:t>
            </a:r>
          </a:p>
        </p:txBody>
      </p:sp>
      <p:pic>
        <p:nvPicPr>
          <p:cNvPr id="309252" name="Picture 7"/>
          <p:cNvPicPr>
            <a:picLocks noChangeAspect="1" noChangeArrowheads="1"/>
          </p:cNvPicPr>
          <p:nvPr/>
        </p:nvPicPr>
        <p:blipFill>
          <a:blip r:embed="rId3"/>
          <a:srcRect/>
          <a:stretch>
            <a:fillRect/>
          </a:stretch>
        </p:blipFill>
        <p:spPr bwMode="auto">
          <a:xfrm>
            <a:off x="4391025" y="1295400"/>
            <a:ext cx="4752975" cy="3905250"/>
          </a:xfrm>
          <a:prstGeom prst="rect">
            <a:avLst/>
          </a:prstGeom>
          <a:noFill/>
          <a:ln w="9525">
            <a:noFill/>
            <a:miter lim="800000"/>
            <a:headEnd/>
            <a:tailEnd/>
          </a:ln>
        </p:spPr>
      </p:pic>
      <p:sp>
        <p:nvSpPr>
          <p:cNvPr id="309253" name="Rectangle 8"/>
          <p:cNvSpPr>
            <a:spLocks noChangeArrowheads="1"/>
          </p:cNvSpPr>
          <p:nvPr/>
        </p:nvSpPr>
        <p:spPr bwMode="auto">
          <a:xfrm>
            <a:off x="0" y="1976438"/>
            <a:ext cx="4267200" cy="2671762"/>
          </a:xfrm>
          <a:prstGeom prst="rect">
            <a:avLst/>
          </a:prstGeom>
          <a:noFill/>
          <a:ln w="9525">
            <a:noFill/>
            <a:miter lim="800000"/>
            <a:headEnd/>
            <a:tailEnd/>
          </a:ln>
        </p:spPr>
        <p:txBody>
          <a:bodyPr anchor="ctr">
            <a:spAutoFit/>
          </a:bodyPr>
          <a:lstStyle/>
          <a:p>
            <a:pPr algn="just">
              <a:lnSpc>
                <a:spcPct val="130000"/>
              </a:lnSpc>
              <a:buClr>
                <a:schemeClr val="accent2"/>
              </a:buClr>
              <a:buFont typeface="Wingdings" pitchFamily="2" charset="2"/>
              <a:buChar char="Ø"/>
            </a:pPr>
            <a:r>
              <a:rPr lang="en-US" sz="2600"/>
              <a:t> Ngoài sai số chế tạo, do độ mòn thì nếu việc gá đặt dao trên máy không chính xác cũng gây ra sai số gia công. </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39618"/>
                                        </p:tgtEl>
                                        <p:attrNameLst>
                                          <p:attrName>style.visibility</p:attrName>
                                        </p:attrNameLst>
                                      </p:cBhvr>
                                      <p:to>
                                        <p:strVal val="visible"/>
                                      </p:to>
                                    </p:set>
                                    <p:anim calcmode="lin" valueType="num">
                                      <p:cBhvr>
                                        <p:cTn id="7" dur="5000" fill="hold"/>
                                        <p:tgtEl>
                                          <p:spTgt spid="239618"/>
                                        </p:tgtEl>
                                        <p:attrNameLst>
                                          <p:attrName>ppt_w</p:attrName>
                                        </p:attrNameLst>
                                      </p:cBhvr>
                                      <p:tavLst>
                                        <p:tav tm="0" fmla="#ppt_w*sin(2.5*pi*$)">
                                          <p:val>
                                            <p:fltVal val="0"/>
                                          </p:val>
                                        </p:tav>
                                        <p:tav tm="100000">
                                          <p:val>
                                            <p:fltVal val="1"/>
                                          </p:val>
                                        </p:tav>
                                      </p:tavLst>
                                    </p:anim>
                                    <p:anim calcmode="lin" valueType="num">
                                      <p:cBhvr>
                                        <p:cTn id="8" dur="5000" fill="hold"/>
                                        <p:tgtEl>
                                          <p:spTgt spid="2396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2"/>
          <p:cNvSpPr>
            <a:spLocks noGrp="1" noChangeArrowheads="1"/>
          </p:cNvSpPr>
          <p:nvPr>
            <p:ph type="title"/>
          </p:nvPr>
        </p:nvSpPr>
        <p:spPr>
          <a:xfrm>
            <a:off x="171451" y="606425"/>
            <a:ext cx="8915399" cy="1384300"/>
          </a:xfrm>
        </p:spPr>
        <p:txBody>
          <a:bodyPr>
            <a:normAutofit/>
          </a:bodyPr>
          <a:lstStyle/>
          <a:p>
            <a:pPr algn="just"/>
            <a:r>
              <a:rPr lang="en-US" sz="2800">
                <a:solidFill>
                  <a:srgbClr val="FF0000"/>
                </a:solidFill>
                <a:latin typeface="Times New Roman" pitchFamily="18" charset="0"/>
              </a:rPr>
              <a:t>3. Ảnh hưởng do biến dạng nhiệt của hệ thống công nghệ đến độ chính xác gia công</a:t>
            </a:r>
          </a:p>
        </p:txBody>
      </p:sp>
      <p:sp>
        <p:nvSpPr>
          <p:cNvPr id="306179" name="Rectangle 3"/>
          <p:cNvSpPr>
            <a:spLocks noGrp="1" noChangeArrowheads="1"/>
          </p:cNvSpPr>
          <p:nvPr>
            <p:ph idx="1"/>
          </p:nvPr>
        </p:nvSpPr>
        <p:spPr>
          <a:xfrm>
            <a:off x="1289050" y="2506663"/>
            <a:ext cx="6673850" cy="3916362"/>
          </a:xfrm>
        </p:spPr>
        <p:txBody>
          <a:bodyPr/>
          <a:lstStyle/>
          <a:p>
            <a:pPr>
              <a:buClr>
                <a:srgbClr val="57B947"/>
              </a:buClr>
              <a:buFont typeface="Wingdings" pitchFamily="2" charset="2"/>
              <a:buChar char="v"/>
            </a:pPr>
            <a:r>
              <a:rPr lang="en-US" b="1">
                <a:solidFill>
                  <a:srgbClr val="0000FF"/>
                </a:solidFill>
                <a:latin typeface="Times New Roman" pitchFamily="18" charset="0"/>
              </a:rPr>
              <a:t>Biến dạng nhiệt của máy </a:t>
            </a:r>
          </a:p>
          <a:p>
            <a:pPr>
              <a:buClr>
                <a:srgbClr val="57B947"/>
              </a:buClr>
              <a:buFont typeface="Wingdings" pitchFamily="2" charset="2"/>
              <a:buChar char="v"/>
            </a:pPr>
            <a:r>
              <a:rPr lang="en-US" b="1">
                <a:solidFill>
                  <a:srgbClr val="0000FF"/>
                </a:solidFill>
                <a:latin typeface="Times New Roman" pitchFamily="18" charset="0"/>
              </a:rPr>
              <a:t>Biến dạng nhiệt của dao </a:t>
            </a:r>
          </a:p>
          <a:p>
            <a:pPr>
              <a:buClr>
                <a:srgbClr val="57B947"/>
              </a:buClr>
              <a:buFont typeface="Wingdings" pitchFamily="2" charset="2"/>
              <a:buChar char="v"/>
            </a:pPr>
            <a:r>
              <a:rPr lang="en-US" b="1">
                <a:solidFill>
                  <a:srgbClr val="0000FF"/>
                </a:solidFill>
                <a:latin typeface="Times New Roman" pitchFamily="18" charset="0"/>
              </a:rPr>
              <a:t>Biến dạng nhiệt của chi tiết gia công </a:t>
            </a:r>
          </a:p>
        </p:txBody>
      </p:sp>
      <p:sp>
        <p:nvSpPr>
          <p:cNvPr id="4" name="Date Placeholder 3"/>
          <p:cNvSpPr>
            <a:spLocks noGrp="1"/>
          </p:cNvSpPr>
          <p:nvPr>
            <p:ph type="dt" sz="half" idx="10"/>
          </p:nvPr>
        </p:nvSpPr>
        <p:spPr/>
        <p:txBody>
          <a:bodyPr/>
          <a:lstStyle/>
          <a:p>
            <a:pPr>
              <a:defRPr/>
            </a:pPr>
            <a:fld id="{21A7D28A-DDCA-4D51-BF39-D66BA259D3EF}"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06178"/>
                                        </p:tgtEl>
                                        <p:attrNameLst>
                                          <p:attrName>style.visibility</p:attrName>
                                        </p:attrNameLst>
                                      </p:cBhvr>
                                      <p:to>
                                        <p:strVal val="visible"/>
                                      </p:to>
                                    </p:set>
                                    <p:animEffect transition="in" filter="blinds(horizontal)">
                                      <p:cBhvr>
                                        <p:cTn id="7" dur="500"/>
                                        <p:tgtEl>
                                          <p:spTgt spid="306178"/>
                                        </p:tgtEl>
                                      </p:cBhvr>
                                    </p:animEffect>
                                  </p:childTnLst>
                                </p:cTn>
                              </p:par>
                            </p:childTnLst>
                          </p:cTn>
                        </p:par>
                        <p:par>
                          <p:cTn id="8" fill="hold">
                            <p:stCondLst>
                              <p:cond delay="500"/>
                            </p:stCondLst>
                            <p:childTnLst>
                              <p:par>
                                <p:cTn id="9" presetID="5" presetClass="entr" presetSubtype="10" fill="hold" grpId="0" nodeType="afterEffect">
                                  <p:stCondLst>
                                    <p:cond delay="1000"/>
                                  </p:stCondLst>
                                  <p:childTnLst>
                                    <p:set>
                                      <p:cBhvr>
                                        <p:cTn id="10" dur="1" fill="hold">
                                          <p:stCondLst>
                                            <p:cond delay="0"/>
                                          </p:stCondLst>
                                        </p:cTn>
                                        <p:tgtEl>
                                          <p:spTgt spid="306179">
                                            <p:txEl>
                                              <p:pRg st="0" end="0"/>
                                            </p:txEl>
                                          </p:spTgt>
                                        </p:tgtEl>
                                        <p:attrNameLst>
                                          <p:attrName>style.visibility</p:attrName>
                                        </p:attrNameLst>
                                      </p:cBhvr>
                                      <p:to>
                                        <p:strVal val="visible"/>
                                      </p:to>
                                    </p:set>
                                    <p:animEffect transition="in" filter="checkerboard(across)">
                                      <p:cBhvr>
                                        <p:cTn id="11" dur="500"/>
                                        <p:tgtEl>
                                          <p:spTgt spid="306179">
                                            <p:txEl>
                                              <p:pRg st="0" end="0"/>
                                            </p:txEl>
                                          </p:spTgt>
                                        </p:tgtEl>
                                      </p:cBhvr>
                                    </p:animEffect>
                                  </p:childTnLst>
                                </p:cTn>
                              </p:par>
                            </p:childTnLst>
                          </p:cTn>
                        </p:par>
                        <p:par>
                          <p:cTn id="12" fill="hold">
                            <p:stCondLst>
                              <p:cond delay="2000"/>
                            </p:stCondLst>
                            <p:childTnLst>
                              <p:par>
                                <p:cTn id="13" presetID="5" presetClass="entr" presetSubtype="10" fill="hold" grpId="0" nodeType="afterEffect">
                                  <p:stCondLst>
                                    <p:cond delay="1000"/>
                                  </p:stCondLst>
                                  <p:childTnLst>
                                    <p:set>
                                      <p:cBhvr>
                                        <p:cTn id="14" dur="1" fill="hold">
                                          <p:stCondLst>
                                            <p:cond delay="0"/>
                                          </p:stCondLst>
                                        </p:cTn>
                                        <p:tgtEl>
                                          <p:spTgt spid="306179">
                                            <p:txEl>
                                              <p:pRg st="1" end="1"/>
                                            </p:txEl>
                                          </p:spTgt>
                                        </p:tgtEl>
                                        <p:attrNameLst>
                                          <p:attrName>style.visibility</p:attrName>
                                        </p:attrNameLst>
                                      </p:cBhvr>
                                      <p:to>
                                        <p:strVal val="visible"/>
                                      </p:to>
                                    </p:set>
                                    <p:animEffect transition="in" filter="checkerboard(across)">
                                      <p:cBhvr>
                                        <p:cTn id="15" dur="500"/>
                                        <p:tgtEl>
                                          <p:spTgt spid="306179">
                                            <p:txEl>
                                              <p:pRg st="1" end="1"/>
                                            </p:txEl>
                                          </p:spTgt>
                                        </p:tgtEl>
                                      </p:cBhvr>
                                    </p:animEffect>
                                  </p:childTnLst>
                                </p:cTn>
                              </p:par>
                            </p:childTnLst>
                          </p:cTn>
                        </p:par>
                        <p:par>
                          <p:cTn id="16" fill="hold">
                            <p:stCondLst>
                              <p:cond delay="3500"/>
                            </p:stCondLst>
                            <p:childTnLst>
                              <p:par>
                                <p:cTn id="17" presetID="5" presetClass="entr" presetSubtype="10" fill="hold" grpId="0" nodeType="afterEffect">
                                  <p:stCondLst>
                                    <p:cond delay="1000"/>
                                  </p:stCondLst>
                                  <p:childTnLst>
                                    <p:set>
                                      <p:cBhvr>
                                        <p:cTn id="18" dur="1" fill="hold">
                                          <p:stCondLst>
                                            <p:cond delay="0"/>
                                          </p:stCondLst>
                                        </p:cTn>
                                        <p:tgtEl>
                                          <p:spTgt spid="306179">
                                            <p:txEl>
                                              <p:pRg st="2" end="2"/>
                                            </p:txEl>
                                          </p:spTgt>
                                        </p:tgtEl>
                                        <p:attrNameLst>
                                          <p:attrName>style.visibility</p:attrName>
                                        </p:attrNameLst>
                                      </p:cBhvr>
                                      <p:to>
                                        <p:strVal val="visible"/>
                                      </p:to>
                                    </p:set>
                                    <p:animEffect transition="in" filter="checkerboard(across)">
                                      <p:cBhvr>
                                        <p:cTn id="19" dur="500"/>
                                        <p:tgtEl>
                                          <p:spTgt spid="30617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179"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a:xfrm>
            <a:off x="457200" y="292100"/>
            <a:ext cx="8229600" cy="831850"/>
          </a:xfrm>
        </p:spPr>
        <p:txBody>
          <a:bodyPr/>
          <a:lstStyle/>
          <a:p>
            <a:r>
              <a:rPr lang="en-US">
                <a:solidFill>
                  <a:srgbClr val="FF0000"/>
                </a:solidFill>
                <a:latin typeface="Times New Roman" pitchFamily="18" charset="0"/>
              </a:rPr>
              <a:t>a)Biến dạng nhiệt của máy</a:t>
            </a:r>
            <a:r>
              <a:rPr lang="en-US">
                <a:solidFill>
                  <a:srgbClr val="FF0000"/>
                </a:solidFill>
              </a:rPr>
              <a:t> </a:t>
            </a:r>
          </a:p>
        </p:txBody>
      </p:sp>
      <p:sp>
        <p:nvSpPr>
          <p:cNvPr id="307203" name="Rectangle 3"/>
          <p:cNvSpPr>
            <a:spLocks noGrp="1" noChangeArrowheads="1"/>
          </p:cNvSpPr>
          <p:nvPr>
            <p:ph idx="1"/>
          </p:nvPr>
        </p:nvSpPr>
        <p:spPr>
          <a:xfrm>
            <a:off x="457200" y="1296988"/>
            <a:ext cx="8204200" cy="5127625"/>
          </a:xfrm>
        </p:spPr>
        <p:txBody>
          <a:bodyPr/>
          <a:lstStyle/>
          <a:p>
            <a:pPr algn="just">
              <a:lnSpc>
                <a:spcPct val="90000"/>
              </a:lnSpc>
              <a:buClr>
                <a:srgbClr val="57B947"/>
              </a:buClr>
              <a:buFont typeface="Wingdings" pitchFamily="2" charset="2"/>
              <a:buChar char="Ø"/>
            </a:pPr>
            <a:r>
              <a:rPr lang="en-US">
                <a:solidFill>
                  <a:srgbClr val="0000FF"/>
                </a:solidFill>
                <a:latin typeface="Times New Roman" pitchFamily="18" charset="0"/>
              </a:rPr>
              <a:t>Nguyên nhân cơ bản sinh nhiệt là tiêu hao ma sát trong các cơ cấu di động </a:t>
            </a:r>
          </a:p>
          <a:p>
            <a:pPr algn="just">
              <a:lnSpc>
                <a:spcPct val="90000"/>
              </a:lnSpc>
              <a:buClr>
                <a:srgbClr val="57B947"/>
              </a:buClr>
              <a:buFont typeface="Wingdings" pitchFamily="2" charset="2"/>
              <a:buChar char="Ø"/>
            </a:pPr>
            <a:r>
              <a:rPr lang="en-US">
                <a:solidFill>
                  <a:srgbClr val="0000FF"/>
                </a:solidFill>
                <a:latin typeface="Times New Roman" pitchFamily="18" charset="0"/>
              </a:rPr>
              <a:t>Khi máy làm việc nhiệt độ các bộ phận khác nhau có thể chênh lệch khoảng 10 – 50</a:t>
            </a:r>
            <a:r>
              <a:rPr lang="en-US" baseline="30000">
                <a:solidFill>
                  <a:srgbClr val="0000FF"/>
                </a:solidFill>
                <a:latin typeface="Times New Roman" pitchFamily="18" charset="0"/>
              </a:rPr>
              <a:t>o</a:t>
            </a:r>
            <a:r>
              <a:rPr lang="en-US">
                <a:solidFill>
                  <a:srgbClr val="0000FF"/>
                </a:solidFill>
                <a:latin typeface="Times New Roman" pitchFamily="18" charset="0"/>
              </a:rPr>
              <a:t>C, sinh ra biến dạng không đều và máy sẽ mất chính xác. </a:t>
            </a:r>
          </a:p>
          <a:p>
            <a:pPr algn="just">
              <a:lnSpc>
                <a:spcPct val="90000"/>
              </a:lnSpc>
              <a:buClr>
                <a:srgbClr val="57B947"/>
              </a:buClr>
              <a:buFont typeface="Wingdings" pitchFamily="2" charset="2"/>
              <a:buChar char="Ø"/>
            </a:pPr>
            <a:r>
              <a:rPr lang="en-US">
                <a:solidFill>
                  <a:srgbClr val="0000FF"/>
                </a:solidFill>
                <a:latin typeface="Times New Roman" pitchFamily="18" charset="0"/>
              </a:rPr>
              <a:t>Để khác phục sai số gia công do biến dạng nhiệt gây ra có thể mở máy chạy không tải chừng 2 – 3 giờ và trong quá trình gia công cố gắng không dừng máy lâu </a:t>
            </a:r>
          </a:p>
        </p:txBody>
      </p:sp>
      <p:sp>
        <p:nvSpPr>
          <p:cNvPr id="4" name="Date Placeholder 3"/>
          <p:cNvSpPr>
            <a:spLocks noGrp="1"/>
          </p:cNvSpPr>
          <p:nvPr>
            <p:ph type="dt" sz="half" idx="10"/>
          </p:nvPr>
        </p:nvSpPr>
        <p:spPr/>
        <p:txBody>
          <a:bodyPr/>
          <a:lstStyle/>
          <a:p>
            <a:pPr>
              <a:defRPr/>
            </a:pPr>
            <a:fld id="{871D2284-B9B2-46D5-BE25-C49C6772BAE9}"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07202"/>
                                        </p:tgtEl>
                                        <p:attrNameLst>
                                          <p:attrName>style.visibility</p:attrName>
                                        </p:attrNameLst>
                                      </p:cBhvr>
                                      <p:to>
                                        <p:strVal val="visible"/>
                                      </p:to>
                                    </p:set>
                                    <p:animEffect transition="in" filter="blinds(horizontal)">
                                      <p:cBhvr>
                                        <p:cTn id="7" dur="500"/>
                                        <p:tgtEl>
                                          <p:spTgt spid="307202"/>
                                        </p:tgtEl>
                                      </p:cBhvr>
                                    </p:animEffect>
                                  </p:childTnLst>
                                </p:cTn>
                              </p:par>
                            </p:childTnLst>
                          </p:cTn>
                        </p:par>
                        <p:par>
                          <p:cTn id="8" fill="hold">
                            <p:stCondLst>
                              <p:cond delay="500"/>
                            </p:stCondLst>
                            <p:childTnLst>
                              <p:par>
                                <p:cTn id="9" presetID="2" presetClass="entr" presetSubtype="4" fill="hold" grpId="0" nodeType="afterEffect">
                                  <p:stCondLst>
                                    <p:cond delay="500"/>
                                  </p:stCondLst>
                                  <p:childTnLst>
                                    <p:set>
                                      <p:cBhvr>
                                        <p:cTn id="10" dur="1" fill="hold">
                                          <p:stCondLst>
                                            <p:cond delay="0"/>
                                          </p:stCondLst>
                                        </p:cTn>
                                        <p:tgtEl>
                                          <p:spTgt spid="307203">
                                            <p:txEl>
                                              <p:pRg st="0" end="0"/>
                                            </p:txEl>
                                          </p:spTgt>
                                        </p:tgtEl>
                                        <p:attrNameLst>
                                          <p:attrName>style.visibility</p:attrName>
                                        </p:attrNameLst>
                                      </p:cBhvr>
                                      <p:to>
                                        <p:strVal val="visible"/>
                                      </p:to>
                                    </p:set>
                                    <p:anim calcmode="lin" valueType="num">
                                      <p:cBhvr additive="base">
                                        <p:cTn id="11" dur="500" fill="hold"/>
                                        <p:tgtEl>
                                          <p:spTgt spid="30720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07203">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 presetClass="entr" presetSubtype="4" fill="hold" grpId="0" nodeType="afterEffect">
                                  <p:stCondLst>
                                    <p:cond delay="2000"/>
                                  </p:stCondLst>
                                  <p:childTnLst>
                                    <p:set>
                                      <p:cBhvr>
                                        <p:cTn id="15" dur="1" fill="hold">
                                          <p:stCondLst>
                                            <p:cond delay="0"/>
                                          </p:stCondLst>
                                        </p:cTn>
                                        <p:tgtEl>
                                          <p:spTgt spid="307203">
                                            <p:txEl>
                                              <p:pRg st="1" end="1"/>
                                            </p:txEl>
                                          </p:spTgt>
                                        </p:tgtEl>
                                        <p:attrNameLst>
                                          <p:attrName>style.visibility</p:attrName>
                                        </p:attrNameLst>
                                      </p:cBhvr>
                                      <p:to>
                                        <p:strVal val="visible"/>
                                      </p:to>
                                    </p:set>
                                    <p:anim calcmode="lin" valueType="num">
                                      <p:cBhvr additive="base">
                                        <p:cTn id="16" dur="500" fill="hold"/>
                                        <p:tgtEl>
                                          <p:spTgt spid="30720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07203">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4000"/>
                            </p:stCondLst>
                            <p:childTnLst>
                              <p:par>
                                <p:cTn id="19" presetID="2" presetClass="entr" presetSubtype="4" fill="hold" grpId="0" nodeType="afterEffect">
                                  <p:stCondLst>
                                    <p:cond delay="2000"/>
                                  </p:stCondLst>
                                  <p:childTnLst>
                                    <p:set>
                                      <p:cBhvr>
                                        <p:cTn id="20" dur="1" fill="hold">
                                          <p:stCondLst>
                                            <p:cond delay="0"/>
                                          </p:stCondLst>
                                        </p:cTn>
                                        <p:tgtEl>
                                          <p:spTgt spid="307203">
                                            <p:txEl>
                                              <p:pRg st="2" end="2"/>
                                            </p:txEl>
                                          </p:spTgt>
                                        </p:tgtEl>
                                        <p:attrNameLst>
                                          <p:attrName>style.visibility</p:attrName>
                                        </p:attrNameLst>
                                      </p:cBhvr>
                                      <p:to>
                                        <p:strVal val="visible"/>
                                      </p:to>
                                    </p:set>
                                    <p:anim calcmode="lin" valueType="num">
                                      <p:cBhvr additive="base">
                                        <p:cTn id="21" dur="500" fill="hold"/>
                                        <p:tgtEl>
                                          <p:spTgt spid="30720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0720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0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Rectangle 2"/>
          <p:cNvSpPr>
            <a:spLocks noGrp="1" noChangeArrowheads="1"/>
          </p:cNvSpPr>
          <p:nvPr>
            <p:ph type="title"/>
          </p:nvPr>
        </p:nvSpPr>
        <p:spPr/>
        <p:txBody>
          <a:bodyPr/>
          <a:lstStyle/>
          <a:p>
            <a:r>
              <a:rPr lang="en-US">
                <a:solidFill>
                  <a:srgbClr val="FF0000"/>
                </a:solidFill>
                <a:latin typeface="Times New Roman" pitchFamily="18" charset="0"/>
              </a:rPr>
              <a:t>b) Biến dạng nhiệt của dao</a:t>
            </a:r>
            <a:r>
              <a:rPr lang="en-US"/>
              <a:t> </a:t>
            </a:r>
          </a:p>
        </p:txBody>
      </p:sp>
      <p:sp>
        <p:nvSpPr>
          <p:cNvPr id="308227" name="Rectangle 3"/>
          <p:cNvSpPr>
            <a:spLocks noGrp="1" noChangeArrowheads="1"/>
          </p:cNvSpPr>
          <p:nvPr>
            <p:ph type="body" sz="half" idx="1"/>
          </p:nvPr>
        </p:nvSpPr>
        <p:spPr>
          <a:xfrm>
            <a:off x="457200" y="1905000"/>
            <a:ext cx="8320088" cy="4114800"/>
          </a:xfrm>
        </p:spPr>
        <p:txBody>
          <a:bodyPr>
            <a:normAutofit fontScale="92500"/>
          </a:bodyPr>
          <a:lstStyle/>
          <a:p>
            <a:pPr>
              <a:buClr>
                <a:srgbClr val="FF99FF"/>
              </a:buClr>
              <a:buFont typeface="Wingdings" pitchFamily="2" charset="2"/>
              <a:buChar char="v"/>
            </a:pPr>
            <a:r>
              <a:rPr lang="en-US" b="1">
                <a:solidFill>
                  <a:srgbClr val="0000FF"/>
                </a:solidFill>
                <a:latin typeface="Times New Roman" pitchFamily="18" charset="0"/>
              </a:rPr>
              <a:t>Lượng nhiệt trong quá trình cắt sẽ truyền một phần vào dao cắt làm cho mũi dao dài ra. </a:t>
            </a:r>
          </a:p>
          <a:p>
            <a:pPr>
              <a:buClr>
                <a:srgbClr val="FF99FF"/>
              </a:buClr>
              <a:buFont typeface="Wingdings" pitchFamily="2" charset="2"/>
              <a:buNone/>
            </a:pPr>
            <a:endParaRPr lang="en-US" b="1">
              <a:solidFill>
                <a:srgbClr val="0000FF"/>
              </a:solidFill>
              <a:latin typeface="Times New Roman" pitchFamily="18" charset="0"/>
            </a:endParaRPr>
          </a:p>
          <a:p>
            <a:pPr>
              <a:buClr>
                <a:srgbClr val="FF99FF"/>
              </a:buClr>
              <a:buFont typeface="Wingdings" pitchFamily="2" charset="2"/>
              <a:buNone/>
            </a:pPr>
            <a:endParaRPr lang="en-US" b="1">
              <a:solidFill>
                <a:srgbClr val="0000FF"/>
              </a:solidFill>
              <a:latin typeface="Times New Roman" pitchFamily="18" charset="0"/>
            </a:endParaRPr>
          </a:p>
          <a:p>
            <a:pPr>
              <a:buClr>
                <a:srgbClr val="FF99FF"/>
              </a:buClr>
              <a:buFont typeface="Wingdings" pitchFamily="2" charset="2"/>
              <a:buChar char="v"/>
            </a:pPr>
            <a:r>
              <a:rPr lang="en-US" b="1">
                <a:solidFill>
                  <a:srgbClr val="0000FF"/>
                </a:solidFill>
                <a:latin typeface="Times New Roman" pitchFamily="18" charset="0"/>
              </a:rPr>
              <a:t>Sự dãn dài của dao làm thay đổi kích thước của chi tiết gia công và gây nên sai số gia công. Khi dao ngừng cắt thì nó nguội đi và sẽ co ngắn lại cho đến khi giai đoạn cắt tiếp theo.</a:t>
            </a:r>
          </a:p>
        </p:txBody>
      </p:sp>
      <p:graphicFrame>
        <p:nvGraphicFramePr>
          <p:cNvPr id="10242" name="Object 4"/>
          <p:cNvGraphicFramePr>
            <a:graphicFrameLocks noGrp="1" noChangeAspect="1"/>
          </p:cNvGraphicFramePr>
          <p:nvPr>
            <p:ph sz="half" idx="2"/>
          </p:nvPr>
        </p:nvGraphicFramePr>
        <p:xfrm>
          <a:off x="2325688" y="2795588"/>
          <a:ext cx="3857625" cy="1069975"/>
        </p:xfrm>
        <a:graphic>
          <a:graphicData uri="http://schemas.openxmlformats.org/presentationml/2006/ole">
            <mc:AlternateContent xmlns:mc="http://schemas.openxmlformats.org/markup-compatibility/2006">
              <mc:Choice xmlns:v="urn:schemas-microsoft-com:vml" Requires="v">
                <p:oleObj spid="_x0000_s10255" name="Equation" r:id="rId3" imgW="1511300" imgH="419100" progId="Equation.3">
                  <p:embed/>
                </p:oleObj>
              </mc:Choice>
              <mc:Fallback>
                <p:oleObj name="Equation" r:id="rId3" imgW="1511300" imgH="419100" progId="Equation.3">
                  <p:embed/>
                  <p:pic>
                    <p:nvPicPr>
                      <p:cNvPr id="0" name="Picture 10"/>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25688" y="2795588"/>
                        <a:ext cx="3857625" cy="1069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Date Placeholder 4"/>
          <p:cNvSpPr>
            <a:spLocks noGrp="1"/>
          </p:cNvSpPr>
          <p:nvPr>
            <p:ph type="dt" sz="half" idx="10"/>
          </p:nvPr>
        </p:nvSpPr>
        <p:spPr/>
        <p:txBody>
          <a:bodyPr/>
          <a:lstStyle/>
          <a:p>
            <a:pPr>
              <a:defRPr/>
            </a:pPr>
            <a:fld id="{623A86F3-486F-45C8-A718-E83BCEACC0ED}"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08226"/>
                                        </p:tgtEl>
                                        <p:attrNameLst>
                                          <p:attrName>style.visibility</p:attrName>
                                        </p:attrNameLst>
                                      </p:cBhvr>
                                      <p:to>
                                        <p:strVal val="visible"/>
                                      </p:to>
                                    </p:set>
                                    <p:animEffect transition="in" filter="checkerboard(across)">
                                      <p:cBhvr>
                                        <p:cTn id="7" dur="500"/>
                                        <p:tgtEl>
                                          <p:spTgt spid="308226"/>
                                        </p:tgtEl>
                                      </p:cBhvr>
                                    </p:animEffect>
                                  </p:childTnLst>
                                </p:cTn>
                              </p:par>
                            </p:childTnLst>
                          </p:cTn>
                        </p:par>
                        <p:par>
                          <p:cTn id="8" fill="hold">
                            <p:stCondLst>
                              <p:cond delay="500"/>
                            </p:stCondLst>
                            <p:childTnLst>
                              <p:par>
                                <p:cTn id="9" presetID="2" presetClass="entr" presetSubtype="4" fill="hold" grpId="0" nodeType="afterEffect">
                                  <p:stCondLst>
                                    <p:cond delay="1000"/>
                                  </p:stCondLst>
                                  <p:childTnLst>
                                    <p:set>
                                      <p:cBhvr>
                                        <p:cTn id="10" dur="1" fill="hold">
                                          <p:stCondLst>
                                            <p:cond delay="0"/>
                                          </p:stCondLst>
                                        </p:cTn>
                                        <p:tgtEl>
                                          <p:spTgt spid="308227">
                                            <p:txEl>
                                              <p:pRg st="0" end="0"/>
                                            </p:txEl>
                                          </p:spTgt>
                                        </p:tgtEl>
                                        <p:attrNameLst>
                                          <p:attrName>style.visibility</p:attrName>
                                        </p:attrNameLst>
                                      </p:cBhvr>
                                      <p:to>
                                        <p:strVal val="visible"/>
                                      </p:to>
                                    </p:set>
                                    <p:anim calcmode="lin" valueType="num">
                                      <p:cBhvr additive="base">
                                        <p:cTn id="11" dur="500" fill="hold"/>
                                        <p:tgtEl>
                                          <p:spTgt spid="30822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08227">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 presetClass="entr" presetSubtype="4" fill="hold" grpId="0" nodeType="afterEffect">
                                  <p:stCondLst>
                                    <p:cond delay="1000"/>
                                  </p:stCondLst>
                                  <p:childTnLst>
                                    <p:set>
                                      <p:cBhvr>
                                        <p:cTn id="15" dur="1" fill="hold">
                                          <p:stCondLst>
                                            <p:cond delay="0"/>
                                          </p:stCondLst>
                                        </p:cTn>
                                        <p:tgtEl>
                                          <p:spTgt spid="308227">
                                            <p:txEl>
                                              <p:pRg st="3" end="3"/>
                                            </p:txEl>
                                          </p:spTgt>
                                        </p:tgtEl>
                                        <p:attrNameLst>
                                          <p:attrName>style.visibility</p:attrName>
                                        </p:attrNameLst>
                                      </p:cBhvr>
                                      <p:to>
                                        <p:strVal val="visible"/>
                                      </p:to>
                                    </p:set>
                                    <p:anim calcmode="lin" valueType="num">
                                      <p:cBhvr additive="base">
                                        <p:cTn id="16" dur="500" fill="hold"/>
                                        <p:tgtEl>
                                          <p:spTgt spid="308227">
                                            <p:txEl>
                                              <p:pRg st="3" end="3"/>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0822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227"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Rectangle 2"/>
          <p:cNvSpPr>
            <a:spLocks noGrp="1" noChangeArrowheads="1"/>
          </p:cNvSpPr>
          <p:nvPr>
            <p:ph type="title"/>
          </p:nvPr>
        </p:nvSpPr>
        <p:spPr/>
        <p:txBody>
          <a:bodyPr>
            <a:normAutofit/>
          </a:bodyPr>
          <a:lstStyle/>
          <a:p>
            <a:r>
              <a:rPr lang="en-US" sz="2800">
                <a:solidFill>
                  <a:srgbClr val="FF0000"/>
                </a:solidFill>
                <a:latin typeface="Times New Roman" pitchFamily="18" charset="0"/>
              </a:rPr>
              <a:t>c) Biến dạng nhiệt của chi tiết gia công</a:t>
            </a:r>
            <a:r>
              <a:rPr lang="en-US" sz="2800"/>
              <a:t> </a:t>
            </a:r>
          </a:p>
        </p:txBody>
      </p:sp>
      <p:sp>
        <p:nvSpPr>
          <p:cNvPr id="309251" name="Rectangle 3"/>
          <p:cNvSpPr>
            <a:spLocks noGrp="1" noChangeArrowheads="1"/>
          </p:cNvSpPr>
          <p:nvPr>
            <p:ph idx="1"/>
          </p:nvPr>
        </p:nvSpPr>
        <p:spPr>
          <a:xfrm>
            <a:off x="457200" y="1905000"/>
            <a:ext cx="8204200" cy="4576763"/>
          </a:xfrm>
        </p:spPr>
        <p:txBody>
          <a:bodyPr>
            <a:normAutofit lnSpcReduction="10000"/>
          </a:bodyPr>
          <a:lstStyle/>
          <a:p>
            <a:pPr>
              <a:buClr>
                <a:srgbClr val="FF99FF"/>
              </a:buClr>
              <a:buFont typeface="Wingdings" pitchFamily="2" charset="2"/>
              <a:buChar char="Ø"/>
            </a:pPr>
            <a:r>
              <a:rPr lang="en-US" b="1">
                <a:solidFill>
                  <a:srgbClr val="0000FF"/>
                </a:solidFill>
                <a:latin typeface="Times New Roman" pitchFamily="18" charset="0"/>
              </a:rPr>
              <a:t>Một phần lớn nhiệt cắt truyền vào chi tiết gia công. Nếu chi tiết được đốt nóng đều toàn bộ thì gây nên sai số kích thước. Nhưng phần lớn các chi tiết gia công khi cắt không được đốt nóng đều mà đốt nóng cục bộ gây nên sai số hình dáng.</a:t>
            </a:r>
          </a:p>
          <a:p>
            <a:pPr>
              <a:buClr>
                <a:srgbClr val="FF99FF"/>
              </a:buClr>
              <a:buFont typeface="Wingdings" pitchFamily="2" charset="2"/>
              <a:buChar char="Ø"/>
            </a:pPr>
            <a:r>
              <a:rPr lang="en-US" b="1">
                <a:solidFill>
                  <a:srgbClr val="0000FF"/>
                </a:solidFill>
                <a:latin typeface="Times New Roman" pitchFamily="18" charset="0"/>
              </a:rPr>
              <a:t>Để khắc phục biến dạng nhiệt của chi tiết gia công cần phải dùng đủ dung dịch trơn nguội.</a:t>
            </a:r>
          </a:p>
        </p:txBody>
      </p:sp>
      <p:sp>
        <p:nvSpPr>
          <p:cNvPr id="4" name="Date Placeholder 3"/>
          <p:cNvSpPr>
            <a:spLocks noGrp="1"/>
          </p:cNvSpPr>
          <p:nvPr>
            <p:ph type="dt" sz="half" idx="10"/>
          </p:nvPr>
        </p:nvSpPr>
        <p:spPr/>
        <p:txBody>
          <a:bodyPr/>
          <a:lstStyle/>
          <a:p>
            <a:pPr>
              <a:defRPr/>
            </a:pPr>
            <a:fld id="{A6A7A3E4-CB37-4F70-9D90-F92BD17A85C3}"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09250"/>
                                        </p:tgtEl>
                                        <p:attrNameLst>
                                          <p:attrName>style.visibility</p:attrName>
                                        </p:attrNameLst>
                                      </p:cBhvr>
                                      <p:to>
                                        <p:strVal val="visible"/>
                                      </p:to>
                                    </p:set>
                                    <p:animEffect transition="in" filter="box(in)">
                                      <p:cBhvr>
                                        <p:cTn id="7" dur="500"/>
                                        <p:tgtEl>
                                          <p:spTgt spid="309250"/>
                                        </p:tgtEl>
                                      </p:cBhvr>
                                    </p:animEffect>
                                  </p:childTnLst>
                                </p:cTn>
                              </p:par>
                            </p:childTnLst>
                          </p:cTn>
                        </p:par>
                        <p:par>
                          <p:cTn id="8" fill="hold">
                            <p:stCondLst>
                              <p:cond delay="500"/>
                            </p:stCondLst>
                            <p:childTnLst>
                              <p:par>
                                <p:cTn id="9" presetID="16" presetClass="entr" presetSubtype="26" fill="hold" grpId="0" nodeType="afterEffect">
                                  <p:stCondLst>
                                    <p:cond delay="500"/>
                                  </p:stCondLst>
                                  <p:childTnLst>
                                    <p:set>
                                      <p:cBhvr>
                                        <p:cTn id="10" dur="1" fill="hold">
                                          <p:stCondLst>
                                            <p:cond delay="0"/>
                                          </p:stCondLst>
                                        </p:cTn>
                                        <p:tgtEl>
                                          <p:spTgt spid="309251">
                                            <p:txEl>
                                              <p:pRg st="0" end="0"/>
                                            </p:txEl>
                                          </p:spTgt>
                                        </p:tgtEl>
                                        <p:attrNameLst>
                                          <p:attrName>style.visibility</p:attrName>
                                        </p:attrNameLst>
                                      </p:cBhvr>
                                      <p:to>
                                        <p:strVal val="visible"/>
                                      </p:to>
                                    </p:set>
                                    <p:animEffect transition="in" filter="barn(inHorizontal)">
                                      <p:cBhvr>
                                        <p:cTn id="11" dur="500"/>
                                        <p:tgtEl>
                                          <p:spTgt spid="309251">
                                            <p:txEl>
                                              <p:pRg st="0" end="0"/>
                                            </p:txEl>
                                          </p:spTgt>
                                        </p:tgtEl>
                                      </p:cBhvr>
                                    </p:animEffect>
                                  </p:childTnLst>
                                </p:cTn>
                              </p:par>
                            </p:childTnLst>
                          </p:cTn>
                        </p:par>
                        <p:par>
                          <p:cTn id="12" fill="hold">
                            <p:stCondLst>
                              <p:cond delay="1500"/>
                            </p:stCondLst>
                            <p:childTnLst>
                              <p:par>
                                <p:cTn id="13" presetID="16" presetClass="entr" presetSubtype="26" fill="hold" grpId="0" nodeType="afterEffect">
                                  <p:stCondLst>
                                    <p:cond delay="3000"/>
                                  </p:stCondLst>
                                  <p:childTnLst>
                                    <p:set>
                                      <p:cBhvr>
                                        <p:cTn id="14" dur="1" fill="hold">
                                          <p:stCondLst>
                                            <p:cond delay="0"/>
                                          </p:stCondLst>
                                        </p:cTn>
                                        <p:tgtEl>
                                          <p:spTgt spid="309251">
                                            <p:txEl>
                                              <p:pRg st="1" end="1"/>
                                            </p:txEl>
                                          </p:spTgt>
                                        </p:tgtEl>
                                        <p:attrNameLst>
                                          <p:attrName>style.visibility</p:attrName>
                                        </p:attrNameLst>
                                      </p:cBhvr>
                                      <p:to>
                                        <p:strVal val="visible"/>
                                      </p:to>
                                    </p:set>
                                    <p:animEffect transition="in" filter="barn(inHorizontal)">
                                      <p:cBhvr>
                                        <p:cTn id="15" dur="500"/>
                                        <p:tgtEl>
                                          <p:spTgt spid="3092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51"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Rectangle 2"/>
          <p:cNvSpPr>
            <a:spLocks noGrp="1" noChangeArrowheads="1"/>
          </p:cNvSpPr>
          <p:nvPr>
            <p:ph type="title"/>
          </p:nvPr>
        </p:nvSpPr>
        <p:spPr/>
        <p:txBody>
          <a:bodyPr>
            <a:normAutofit fontScale="90000"/>
          </a:bodyPr>
          <a:lstStyle/>
          <a:p>
            <a:r>
              <a:rPr lang="en-US">
                <a:solidFill>
                  <a:srgbClr val="FF0000"/>
                </a:solidFill>
                <a:latin typeface="Times New Roman" pitchFamily="18" charset="0"/>
              </a:rPr>
              <a:t>Biến dạng nhiệt của chi tiết gia công</a:t>
            </a:r>
          </a:p>
        </p:txBody>
      </p:sp>
      <p:sp>
        <p:nvSpPr>
          <p:cNvPr id="59" name="Date Placeholder 2"/>
          <p:cNvSpPr>
            <a:spLocks noGrp="1"/>
          </p:cNvSpPr>
          <p:nvPr>
            <p:ph type="dt" sz="half" idx="10"/>
          </p:nvPr>
        </p:nvSpPr>
        <p:spPr/>
        <p:txBody>
          <a:bodyPr/>
          <a:lstStyle/>
          <a:p>
            <a:pPr>
              <a:defRPr/>
            </a:pPr>
            <a:fld id="{1241D75B-A13E-4C34-A3B6-15D2E959881E}" type="datetime1">
              <a:rPr lang="vi-VN"/>
              <a:pPr>
                <a:defRPr/>
              </a:pPr>
              <a:t>15/10/2018</a:t>
            </a:fld>
            <a:endParaRPr lang="en-US"/>
          </a:p>
        </p:txBody>
      </p:sp>
      <p:grpSp>
        <p:nvGrpSpPr>
          <p:cNvPr id="2" name="Group 62"/>
          <p:cNvGrpSpPr>
            <a:grpSpLocks/>
          </p:cNvGrpSpPr>
          <p:nvPr/>
        </p:nvGrpSpPr>
        <p:grpSpPr bwMode="auto">
          <a:xfrm>
            <a:off x="309563" y="1870075"/>
            <a:ext cx="8467725" cy="3724275"/>
            <a:chOff x="195" y="926"/>
            <a:chExt cx="5334" cy="2346"/>
          </a:xfrm>
        </p:grpSpPr>
        <p:sp>
          <p:nvSpPr>
            <p:cNvPr id="47109" name="Text Box 3"/>
            <p:cNvSpPr txBox="1">
              <a:spLocks noChangeArrowheads="1"/>
            </p:cNvSpPr>
            <p:nvPr/>
          </p:nvSpPr>
          <p:spPr bwMode="auto">
            <a:xfrm>
              <a:off x="775" y="1144"/>
              <a:ext cx="4536" cy="327"/>
            </a:xfrm>
            <a:prstGeom prst="rect">
              <a:avLst/>
            </a:prstGeom>
            <a:noFill/>
            <a:ln w="9525" algn="ctr">
              <a:noFill/>
              <a:miter lim="800000"/>
              <a:headEnd/>
              <a:tailEnd/>
            </a:ln>
          </p:spPr>
          <p:txBody>
            <a:bodyPr>
              <a:spAutoFit/>
            </a:bodyPr>
            <a:lstStyle/>
            <a:p>
              <a:pPr marL="838200" indent="-838200">
                <a:spcBef>
                  <a:spcPct val="50000"/>
                </a:spcBef>
              </a:pPr>
              <a:endParaRPr lang="en-US"/>
            </a:p>
          </p:txBody>
        </p:sp>
        <p:sp>
          <p:nvSpPr>
            <p:cNvPr id="47110" name="Freeform 5"/>
            <p:cNvSpPr>
              <a:spLocks/>
            </p:cNvSpPr>
            <p:nvPr/>
          </p:nvSpPr>
          <p:spPr bwMode="auto">
            <a:xfrm>
              <a:off x="819" y="1463"/>
              <a:ext cx="2047" cy="1095"/>
            </a:xfrm>
            <a:custGeom>
              <a:avLst/>
              <a:gdLst>
                <a:gd name="T0" fmla="*/ 0 w 3777"/>
                <a:gd name="T1" fmla="*/ 0 h 2271"/>
                <a:gd name="T2" fmla="*/ 2047 w 3777"/>
                <a:gd name="T3" fmla="*/ 0 h 2271"/>
                <a:gd name="T4" fmla="*/ 2047 w 3777"/>
                <a:gd name="T5" fmla="*/ 1095 h 2271"/>
                <a:gd name="T6" fmla="*/ 0 w 3777"/>
                <a:gd name="T7" fmla="*/ 1095 h 2271"/>
                <a:gd name="T8" fmla="*/ 0 w 3777"/>
                <a:gd name="T9" fmla="*/ 0 h 2271"/>
                <a:gd name="T10" fmla="*/ 1 w 3777"/>
                <a:gd name="T11" fmla="*/ 0 h 2271"/>
                <a:gd name="T12" fmla="*/ 0 60000 65536"/>
                <a:gd name="T13" fmla="*/ 0 60000 65536"/>
                <a:gd name="T14" fmla="*/ 0 60000 65536"/>
                <a:gd name="T15" fmla="*/ 0 60000 65536"/>
                <a:gd name="T16" fmla="*/ 0 60000 65536"/>
                <a:gd name="T17" fmla="*/ 0 60000 65536"/>
                <a:gd name="T18" fmla="*/ 0 w 3777"/>
                <a:gd name="T19" fmla="*/ 0 h 2271"/>
                <a:gd name="T20" fmla="*/ 3777 w 3777"/>
                <a:gd name="T21" fmla="*/ 2271 h 2271"/>
              </a:gdLst>
              <a:ahLst/>
              <a:cxnLst>
                <a:cxn ang="T12">
                  <a:pos x="T0" y="T1"/>
                </a:cxn>
                <a:cxn ang="T13">
                  <a:pos x="T2" y="T3"/>
                </a:cxn>
                <a:cxn ang="T14">
                  <a:pos x="T4" y="T5"/>
                </a:cxn>
                <a:cxn ang="T15">
                  <a:pos x="T6" y="T7"/>
                </a:cxn>
                <a:cxn ang="T16">
                  <a:pos x="T8" y="T9"/>
                </a:cxn>
                <a:cxn ang="T17">
                  <a:pos x="T10" y="T11"/>
                </a:cxn>
              </a:cxnLst>
              <a:rect l="T18" t="T19" r="T20" b="T21"/>
              <a:pathLst>
                <a:path w="3777" h="2271">
                  <a:moveTo>
                    <a:pt x="0" y="0"/>
                  </a:moveTo>
                  <a:lnTo>
                    <a:pt x="3777" y="0"/>
                  </a:lnTo>
                  <a:lnTo>
                    <a:pt x="3777" y="2271"/>
                  </a:lnTo>
                  <a:lnTo>
                    <a:pt x="0" y="2271"/>
                  </a:lnTo>
                  <a:lnTo>
                    <a:pt x="0" y="0"/>
                  </a:lnTo>
                  <a:lnTo>
                    <a:pt x="1" y="0"/>
                  </a:lnTo>
                </a:path>
              </a:pathLst>
            </a:custGeom>
            <a:noFill/>
            <a:ln w="19050">
              <a:solidFill>
                <a:srgbClr val="000000"/>
              </a:solidFill>
              <a:round/>
              <a:headEnd/>
              <a:tailEnd/>
            </a:ln>
          </p:spPr>
          <p:txBody>
            <a:bodyPr/>
            <a:lstStyle/>
            <a:p>
              <a:endParaRPr lang="en-US"/>
            </a:p>
          </p:txBody>
        </p:sp>
        <p:sp>
          <p:nvSpPr>
            <p:cNvPr id="47111" name="Freeform 6"/>
            <p:cNvSpPr>
              <a:spLocks/>
            </p:cNvSpPr>
            <p:nvPr/>
          </p:nvSpPr>
          <p:spPr bwMode="auto">
            <a:xfrm>
              <a:off x="613" y="2010"/>
              <a:ext cx="469" cy="2"/>
            </a:xfrm>
            <a:custGeom>
              <a:avLst/>
              <a:gdLst>
                <a:gd name="T0" fmla="*/ 0 w 865"/>
                <a:gd name="T1" fmla="*/ 0 h 2"/>
                <a:gd name="T2" fmla="*/ 468 w 865"/>
                <a:gd name="T3" fmla="*/ 0 h 2"/>
                <a:gd name="T4" fmla="*/ 469 w 865"/>
                <a:gd name="T5" fmla="*/ 0 h 2"/>
                <a:gd name="T6" fmla="*/ 0 60000 65536"/>
                <a:gd name="T7" fmla="*/ 0 60000 65536"/>
                <a:gd name="T8" fmla="*/ 0 60000 65536"/>
                <a:gd name="T9" fmla="*/ 0 w 865"/>
                <a:gd name="T10" fmla="*/ 0 h 2"/>
                <a:gd name="T11" fmla="*/ 865 w 865"/>
                <a:gd name="T12" fmla="*/ 2 h 2"/>
              </a:gdLst>
              <a:ahLst/>
              <a:cxnLst>
                <a:cxn ang="T6">
                  <a:pos x="T0" y="T1"/>
                </a:cxn>
                <a:cxn ang="T7">
                  <a:pos x="T2" y="T3"/>
                </a:cxn>
                <a:cxn ang="T8">
                  <a:pos x="T4" y="T5"/>
                </a:cxn>
              </a:cxnLst>
              <a:rect l="T9" t="T10" r="T11" b="T12"/>
              <a:pathLst>
                <a:path w="865" h="2">
                  <a:moveTo>
                    <a:pt x="0" y="0"/>
                  </a:moveTo>
                  <a:lnTo>
                    <a:pt x="864" y="0"/>
                  </a:lnTo>
                  <a:lnTo>
                    <a:pt x="865" y="0"/>
                  </a:lnTo>
                </a:path>
              </a:pathLst>
            </a:custGeom>
            <a:noFill/>
            <a:ln w="12700">
              <a:solidFill>
                <a:srgbClr val="000000"/>
              </a:solidFill>
              <a:round/>
              <a:headEnd/>
              <a:tailEnd/>
            </a:ln>
          </p:spPr>
          <p:txBody>
            <a:bodyPr/>
            <a:lstStyle/>
            <a:p>
              <a:endParaRPr lang="en-US"/>
            </a:p>
          </p:txBody>
        </p:sp>
        <p:sp>
          <p:nvSpPr>
            <p:cNvPr id="47112" name="Freeform 7"/>
            <p:cNvSpPr>
              <a:spLocks/>
            </p:cNvSpPr>
            <p:nvPr/>
          </p:nvSpPr>
          <p:spPr bwMode="auto">
            <a:xfrm>
              <a:off x="1160" y="2010"/>
              <a:ext cx="78" cy="2"/>
            </a:xfrm>
            <a:custGeom>
              <a:avLst/>
              <a:gdLst>
                <a:gd name="T0" fmla="*/ 0 w 145"/>
                <a:gd name="T1" fmla="*/ 0 h 2"/>
                <a:gd name="T2" fmla="*/ 77 w 145"/>
                <a:gd name="T3" fmla="*/ 0 h 2"/>
                <a:gd name="T4" fmla="*/ 78 w 145"/>
                <a:gd name="T5" fmla="*/ 0 h 2"/>
                <a:gd name="T6" fmla="*/ 0 60000 65536"/>
                <a:gd name="T7" fmla="*/ 0 60000 65536"/>
                <a:gd name="T8" fmla="*/ 0 60000 65536"/>
                <a:gd name="T9" fmla="*/ 0 w 145"/>
                <a:gd name="T10" fmla="*/ 0 h 2"/>
                <a:gd name="T11" fmla="*/ 145 w 145"/>
                <a:gd name="T12" fmla="*/ 2 h 2"/>
              </a:gdLst>
              <a:ahLst/>
              <a:cxnLst>
                <a:cxn ang="T6">
                  <a:pos x="T0" y="T1"/>
                </a:cxn>
                <a:cxn ang="T7">
                  <a:pos x="T2" y="T3"/>
                </a:cxn>
                <a:cxn ang="T8">
                  <a:pos x="T4" y="T5"/>
                </a:cxn>
              </a:cxnLst>
              <a:rect l="T9" t="T10" r="T11" b="T12"/>
              <a:pathLst>
                <a:path w="145" h="2">
                  <a:moveTo>
                    <a:pt x="0" y="0"/>
                  </a:moveTo>
                  <a:lnTo>
                    <a:pt x="144" y="0"/>
                  </a:lnTo>
                  <a:lnTo>
                    <a:pt x="145" y="0"/>
                  </a:lnTo>
                </a:path>
              </a:pathLst>
            </a:custGeom>
            <a:noFill/>
            <a:ln w="12700">
              <a:solidFill>
                <a:srgbClr val="000000"/>
              </a:solidFill>
              <a:round/>
              <a:headEnd/>
              <a:tailEnd/>
            </a:ln>
          </p:spPr>
          <p:txBody>
            <a:bodyPr/>
            <a:lstStyle/>
            <a:p>
              <a:endParaRPr lang="en-US"/>
            </a:p>
          </p:txBody>
        </p:sp>
        <p:sp>
          <p:nvSpPr>
            <p:cNvPr id="47113" name="Freeform 8"/>
            <p:cNvSpPr>
              <a:spLocks/>
            </p:cNvSpPr>
            <p:nvPr/>
          </p:nvSpPr>
          <p:spPr bwMode="auto">
            <a:xfrm>
              <a:off x="1316" y="2010"/>
              <a:ext cx="390" cy="2"/>
            </a:xfrm>
            <a:custGeom>
              <a:avLst/>
              <a:gdLst>
                <a:gd name="T0" fmla="*/ 0 w 721"/>
                <a:gd name="T1" fmla="*/ 0 h 2"/>
                <a:gd name="T2" fmla="*/ 389 w 721"/>
                <a:gd name="T3" fmla="*/ 0 h 2"/>
                <a:gd name="T4" fmla="*/ 390 w 721"/>
                <a:gd name="T5" fmla="*/ 0 h 2"/>
                <a:gd name="T6" fmla="*/ 0 60000 65536"/>
                <a:gd name="T7" fmla="*/ 0 60000 65536"/>
                <a:gd name="T8" fmla="*/ 0 60000 65536"/>
                <a:gd name="T9" fmla="*/ 0 w 721"/>
                <a:gd name="T10" fmla="*/ 0 h 2"/>
                <a:gd name="T11" fmla="*/ 721 w 721"/>
                <a:gd name="T12" fmla="*/ 2 h 2"/>
              </a:gdLst>
              <a:ahLst/>
              <a:cxnLst>
                <a:cxn ang="T6">
                  <a:pos x="T0" y="T1"/>
                </a:cxn>
                <a:cxn ang="T7">
                  <a:pos x="T2" y="T3"/>
                </a:cxn>
                <a:cxn ang="T8">
                  <a:pos x="T4" y="T5"/>
                </a:cxn>
              </a:cxnLst>
              <a:rect l="T9" t="T10" r="T11" b="T12"/>
              <a:pathLst>
                <a:path w="721" h="2">
                  <a:moveTo>
                    <a:pt x="0" y="0"/>
                  </a:moveTo>
                  <a:lnTo>
                    <a:pt x="720" y="0"/>
                  </a:lnTo>
                  <a:lnTo>
                    <a:pt x="721" y="0"/>
                  </a:lnTo>
                </a:path>
              </a:pathLst>
            </a:custGeom>
            <a:noFill/>
            <a:ln w="12700">
              <a:solidFill>
                <a:srgbClr val="000000"/>
              </a:solidFill>
              <a:round/>
              <a:headEnd/>
              <a:tailEnd/>
            </a:ln>
          </p:spPr>
          <p:txBody>
            <a:bodyPr/>
            <a:lstStyle/>
            <a:p>
              <a:endParaRPr lang="en-US"/>
            </a:p>
          </p:txBody>
        </p:sp>
        <p:sp>
          <p:nvSpPr>
            <p:cNvPr id="47114" name="Freeform 9"/>
            <p:cNvSpPr>
              <a:spLocks/>
            </p:cNvSpPr>
            <p:nvPr/>
          </p:nvSpPr>
          <p:spPr bwMode="auto">
            <a:xfrm>
              <a:off x="1782" y="2010"/>
              <a:ext cx="80" cy="2"/>
            </a:xfrm>
            <a:custGeom>
              <a:avLst/>
              <a:gdLst>
                <a:gd name="T0" fmla="*/ 0 w 146"/>
                <a:gd name="T1" fmla="*/ 0 h 2"/>
                <a:gd name="T2" fmla="*/ 79 w 146"/>
                <a:gd name="T3" fmla="*/ 0 h 2"/>
                <a:gd name="T4" fmla="*/ 80 w 146"/>
                <a:gd name="T5" fmla="*/ 0 h 2"/>
                <a:gd name="T6" fmla="*/ 0 60000 65536"/>
                <a:gd name="T7" fmla="*/ 0 60000 65536"/>
                <a:gd name="T8" fmla="*/ 0 60000 65536"/>
                <a:gd name="T9" fmla="*/ 0 w 146"/>
                <a:gd name="T10" fmla="*/ 0 h 2"/>
                <a:gd name="T11" fmla="*/ 146 w 146"/>
                <a:gd name="T12" fmla="*/ 2 h 2"/>
              </a:gdLst>
              <a:ahLst/>
              <a:cxnLst>
                <a:cxn ang="T6">
                  <a:pos x="T0" y="T1"/>
                </a:cxn>
                <a:cxn ang="T7">
                  <a:pos x="T2" y="T3"/>
                </a:cxn>
                <a:cxn ang="T8">
                  <a:pos x="T4" y="T5"/>
                </a:cxn>
              </a:cxnLst>
              <a:rect l="T9" t="T10" r="T11" b="T12"/>
              <a:pathLst>
                <a:path w="146" h="2">
                  <a:moveTo>
                    <a:pt x="0" y="0"/>
                  </a:moveTo>
                  <a:lnTo>
                    <a:pt x="144" y="0"/>
                  </a:lnTo>
                  <a:lnTo>
                    <a:pt x="146" y="0"/>
                  </a:lnTo>
                </a:path>
              </a:pathLst>
            </a:custGeom>
            <a:noFill/>
            <a:ln w="12700">
              <a:solidFill>
                <a:srgbClr val="000000"/>
              </a:solidFill>
              <a:round/>
              <a:headEnd/>
              <a:tailEnd/>
            </a:ln>
          </p:spPr>
          <p:txBody>
            <a:bodyPr/>
            <a:lstStyle/>
            <a:p>
              <a:endParaRPr lang="en-US"/>
            </a:p>
          </p:txBody>
        </p:sp>
        <p:sp>
          <p:nvSpPr>
            <p:cNvPr id="47115" name="Freeform 10"/>
            <p:cNvSpPr>
              <a:spLocks/>
            </p:cNvSpPr>
            <p:nvPr/>
          </p:nvSpPr>
          <p:spPr bwMode="auto">
            <a:xfrm>
              <a:off x="1941" y="2010"/>
              <a:ext cx="390" cy="2"/>
            </a:xfrm>
            <a:custGeom>
              <a:avLst/>
              <a:gdLst>
                <a:gd name="T0" fmla="*/ 0 w 721"/>
                <a:gd name="T1" fmla="*/ 0 h 2"/>
                <a:gd name="T2" fmla="*/ 389 w 721"/>
                <a:gd name="T3" fmla="*/ 0 h 2"/>
                <a:gd name="T4" fmla="*/ 390 w 721"/>
                <a:gd name="T5" fmla="*/ 0 h 2"/>
                <a:gd name="T6" fmla="*/ 0 60000 65536"/>
                <a:gd name="T7" fmla="*/ 0 60000 65536"/>
                <a:gd name="T8" fmla="*/ 0 60000 65536"/>
                <a:gd name="T9" fmla="*/ 0 w 721"/>
                <a:gd name="T10" fmla="*/ 0 h 2"/>
                <a:gd name="T11" fmla="*/ 721 w 721"/>
                <a:gd name="T12" fmla="*/ 2 h 2"/>
              </a:gdLst>
              <a:ahLst/>
              <a:cxnLst>
                <a:cxn ang="T6">
                  <a:pos x="T0" y="T1"/>
                </a:cxn>
                <a:cxn ang="T7">
                  <a:pos x="T2" y="T3"/>
                </a:cxn>
                <a:cxn ang="T8">
                  <a:pos x="T4" y="T5"/>
                </a:cxn>
              </a:cxnLst>
              <a:rect l="T9" t="T10" r="T11" b="T12"/>
              <a:pathLst>
                <a:path w="721" h="2">
                  <a:moveTo>
                    <a:pt x="0" y="0"/>
                  </a:moveTo>
                  <a:lnTo>
                    <a:pt x="720" y="0"/>
                  </a:lnTo>
                  <a:lnTo>
                    <a:pt x="721" y="0"/>
                  </a:lnTo>
                </a:path>
              </a:pathLst>
            </a:custGeom>
            <a:noFill/>
            <a:ln w="12700">
              <a:solidFill>
                <a:srgbClr val="000000"/>
              </a:solidFill>
              <a:round/>
              <a:headEnd/>
              <a:tailEnd/>
            </a:ln>
          </p:spPr>
          <p:txBody>
            <a:bodyPr/>
            <a:lstStyle/>
            <a:p>
              <a:endParaRPr lang="en-US"/>
            </a:p>
          </p:txBody>
        </p:sp>
        <p:sp>
          <p:nvSpPr>
            <p:cNvPr id="47116" name="Freeform 11"/>
            <p:cNvSpPr>
              <a:spLocks/>
            </p:cNvSpPr>
            <p:nvPr/>
          </p:nvSpPr>
          <p:spPr bwMode="auto">
            <a:xfrm>
              <a:off x="2407" y="2010"/>
              <a:ext cx="80" cy="2"/>
            </a:xfrm>
            <a:custGeom>
              <a:avLst/>
              <a:gdLst>
                <a:gd name="T0" fmla="*/ 0 w 144"/>
                <a:gd name="T1" fmla="*/ 0 h 2"/>
                <a:gd name="T2" fmla="*/ 79 w 144"/>
                <a:gd name="T3" fmla="*/ 0 h 2"/>
                <a:gd name="T4" fmla="*/ 80 w 144"/>
                <a:gd name="T5" fmla="*/ 0 h 2"/>
                <a:gd name="T6" fmla="*/ 0 60000 65536"/>
                <a:gd name="T7" fmla="*/ 0 60000 65536"/>
                <a:gd name="T8" fmla="*/ 0 60000 65536"/>
                <a:gd name="T9" fmla="*/ 0 w 144"/>
                <a:gd name="T10" fmla="*/ 0 h 2"/>
                <a:gd name="T11" fmla="*/ 144 w 144"/>
                <a:gd name="T12" fmla="*/ 2 h 2"/>
              </a:gdLst>
              <a:ahLst/>
              <a:cxnLst>
                <a:cxn ang="T6">
                  <a:pos x="T0" y="T1"/>
                </a:cxn>
                <a:cxn ang="T7">
                  <a:pos x="T2" y="T3"/>
                </a:cxn>
                <a:cxn ang="T8">
                  <a:pos x="T4" y="T5"/>
                </a:cxn>
              </a:cxnLst>
              <a:rect l="T9" t="T10" r="T11" b="T12"/>
              <a:pathLst>
                <a:path w="144" h="2">
                  <a:moveTo>
                    <a:pt x="0" y="0"/>
                  </a:moveTo>
                  <a:lnTo>
                    <a:pt x="143" y="0"/>
                  </a:lnTo>
                  <a:lnTo>
                    <a:pt x="144" y="0"/>
                  </a:lnTo>
                </a:path>
              </a:pathLst>
            </a:custGeom>
            <a:noFill/>
            <a:ln w="12700">
              <a:solidFill>
                <a:srgbClr val="000000"/>
              </a:solidFill>
              <a:round/>
              <a:headEnd/>
              <a:tailEnd/>
            </a:ln>
          </p:spPr>
          <p:txBody>
            <a:bodyPr/>
            <a:lstStyle/>
            <a:p>
              <a:endParaRPr lang="en-US"/>
            </a:p>
          </p:txBody>
        </p:sp>
        <p:sp>
          <p:nvSpPr>
            <p:cNvPr id="47117" name="Freeform 12"/>
            <p:cNvSpPr>
              <a:spLocks/>
            </p:cNvSpPr>
            <p:nvPr/>
          </p:nvSpPr>
          <p:spPr bwMode="auto">
            <a:xfrm>
              <a:off x="2563" y="2010"/>
              <a:ext cx="390" cy="2"/>
            </a:xfrm>
            <a:custGeom>
              <a:avLst/>
              <a:gdLst>
                <a:gd name="T0" fmla="*/ 0 w 721"/>
                <a:gd name="T1" fmla="*/ 0 h 2"/>
                <a:gd name="T2" fmla="*/ 389 w 721"/>
                <a:gd name="T3" fmla="*/ 0 h 2"/>
                <a:gd name="T4" fmla="*/ 390 w 721"/>
                <a:gd name="T5" fmla="*/ 0 h 2"/>
                <a:gd name="T6" fmla="*/ 0 60000 65536"/>
                <a:gd name="T7" fmla="*/ 0 60000 65536"/>
                <a:gd name="T8" fmla="*/ 0 60000 65536"/>
                <a:gd name="T9" fmla="*/ 0 w 721"/>
                <a:gd name="T10" fmla="*/ 0 h 2"/>
                <a:gd name="T11" fmla="*/ 721 w 721"/>
                <a:gd name="T12" fmla="*/ 2 h 2"/>
              </a:gdLst>
              <a:ahLst/>
              <a:cxnLst>
                <a:cxn ang="T6">
                  <a:pos x="T0" y="T1"/>
                </a:cxn>
                <a:cxn ang="T7">
                  <a:pos x="T2" y="T3"/>
                </a:cxn>
                <a:cxn ang="T8">
                  <a:pos x="T4" y="T5"/>
                </a:cxn>
              </a:cxnLst>
              <a:rect l="T9" t="T10" r="T11" b="T12"/>
              <a:pathLst>
                <a:path w="721" h="2">
                  <a:moveTo>
                    <a:pt x="0" y="0"/>
                  </a:moveTo>
                  <a:lnTo>
                    <a:pt x="720" y="0"/>
                  </a:lnTo>
                  <a:lnTo>
                    <a:pt x="721" y="0"/>
                  </a:lnTo>
                </a:path>
              </a:pathLst>
            </a:custGeom>
            <a:noFill/>
            <a:ln w="12700">
              <a:solidFill>
                <a:srgbClr val="000000"/>
              </a:solidFill>
              <a:round/>
              <a:headEnd/>
              <a:tailEnd/>
            </a:ln>
          </p:spPr>
          <p:txBody>
            <a:bodyPr/>
            <a:lstStyle/>
            <a:p>
              <a:endParaRPr lang="en-US"/>
            </a:p>
          </p:txBody>
        </p:sp>
        <p:sp>
          <p:nvSpPr>
            <p:cNvPr id="47118" name="Freeform 13"/>
            <p:cNvSpPr>
              <a:spLocks/>
            </p:cNvSpPr>
            <p:nvPr/>
          </p:nvSpPr>
          <p:spPr bwMode="auto">
            <a:xfrm>
              <a:off x="3031" y="2010"/>
              <a:ext cx="80" cy="2"/>
            </a:xfrm>
            <a:custGeom>
              <a:avLst/>
              <a:gdLst>
                <a:gd name="T0" fmla="*/ 0 w 146"/>
                <a:gd name="T1" fmla="*/ 0 h 2"/>
                <a:gd name="T2" fmla="*/ 79 w 146"/>
                <a:gd name="T3" fmla="*/ 0 h 2"/>
                <a:gd name="T4" fmla="*/ 80 w 146"/>
                <a:gd name="T5" fmla="*/ 0 h 2"/>
                <a:gd name="T6" fmla="*/ 0 60000 65536"/>
                <a:gd name="T7" fmla="*/ 0 60000 65536"/>
                <a:gd name="T8" fmla="*/ 0 60000 65536"/>
                <a:gd name="T9" fmla="*/ 0 w 146"/>
                <a:gd name="T10" fmla="*/ 0 h 2"/>
                <a:gd name="T11" fmla="*/ 146 w 146"/>
                <a:gd name="T12" fmla="*/ 2 h 2"/>
              </a:gdLst>
              <a:ahLst/>
              <a:cxnLst>
                <a:cxn ang="T6">
                  <a:pos x="T0" y="T1"/>
                </a:cxn>
                <a:cxn ang="T7">
                  <a:pos x="T2" y="T3"/>
                </a:cxn>
                <a:cxn ang="T8">
                  <a:pos x="T4" y="T5"/>
                </a:cxn>
              </a:cxnLst>
              <a:rect l="T9" t="T10" r="T11" b="T12"/>
              <a:pathLst>
                <a:path w="146" h="2">
                  <a:moveTo>
                    <a:pt x="0" y="0"/>
                  </a:moveTo>
                  <a:lnTo>
                    <a:pt x="145" y="0"/>
                  </a:lnTo>
                  <a:lnTo>
                    <a:pt x="146" y="0"/>
                  </a:lnTo>
                </a:path>
              </a:pathLst>
            </a:custGeom>
            <a:noFill/>
            <a:ln w="12700">
              <a:solidFill>
                <a:srgbClr val="000000"/>
              </a:solidFill>
              <a:round/>
              <a:headEnd/>
              <a:tailEnd/>
            </a:ln>
          </p:spPr>
          <p:txBody>
            <a:bodyPr/>
            <a:lstStyle/>
            <a:p>
              <a:endParaRPr lang="en-US"/>
            </a:p>
          </p:txBody>
        </p:sp>
        <p:sp>
          <p:nvSpPr>
            <p:cNvPr id="47119" name="Freeform 14"/>
            <p:cNvSpPr>
              <a:spLocks/>
            </p:cNvSpPr>
            <p:nvPr/>
          </p:nvSpPr>
          <p:spPr bwMode="auto">
            <a:xfrm>
              <a:off x="3187" y="2010"/>
              <a:ext cx="390" cy="2"/>
            </a:xfrm>
            <a:custGeom>
              <a:avLst/>
              <a:gdLst>
                <a:gd name="T0" fmla="*/ 0 w 721"/>
                <a:gd name="T1" fmla="*/ 0 h 2"/>
                <a:gd name="T2" fmla="*/ 389 w 721"/>
                <a:gd name="T3" fmla="*/ 0 h 2"/>
                <a:gd name="T4" fmla="*/ 390 w 721"/>
                <a:gd name="T5" fmla="*/ 0 h 2"/>
                <a:gd name="T6" fmla="*/ 0 60000 65536"/>
                <a:gd name="T7" fmla="*/ 0 60000 65536"/>
                <a:gd name="T8" fmla="*/ 0 60000 65536"/>
                <a:gd name="T9" fmla="*/ 0 w 721"/>
                <a:gd name="T10" fmla="*/ 0 h 2"/>
                <a:gd name="T11" fmla="*/ 721 w 721"/>
                <a:gd name="T12" fmla="*/ 2 h 2"/>
              </a:gdLst>
              <a:ahLst/>
              <a:cxnLst>
                <a:cxn ang="T6">
                  <a:pos x="T0" y="T1"/>
                </a:cxn>
                <a:cxn ang="T7">
                  <a:pos x="T2" y="T3"/>
                </a:cxn>
                <a:cxn ang="T8">
                  <a:pos x="T4" y="T5"/>
                </a:cxn>
              </a:cxnLst>
              <a:rect l="T9" t="T10" r="T11" b="T12"/>
              <a:pathLst>
                <a:path w="721" h="2">
                  <a:moveTo>
                    <a:pt x="0" y="0"/>
                  </a:moveTo>
                  <a:lnTo>
                    <a:pt x="720" y="0"/>
                  </a:lnTo>
                  <a:lnTo>
                    <a:pt x="721" y="0"/>
                  </a:lnTo>
                </a:path>
              </a:pathLst>
            </a:custGeom>
            <a:noFill/>
            <a:ln w="12700">
              <a:solidFill>
                <a:srgbClr val="000000"/>
              </a:solidFill>
              <a:round/>
              <a:headEnd/>
              <a:tailEnd/>
            </a:ln>
          </p:spPr>
          <p:txBody>
            <a:bodyPr/>
            <a:lstStyle/>
            <a:p>
              <a:endParaRPr lang="en-US"/>
            </a:p>
          </p:txBody>
        </p:sp>
        <p:sp>
          <p:nvSpPr>
            <p:cNvPr id="47120" name="Freeform 15"/>
            <p:cNvSpPr>
              <a:spLocks/>
            </p:cNvSpPr>
            <p:nvPr/>
          </p:nvSpPr>
          <p:spPr bwMode="auto">
            <a:xfrm>
              <a:off x="3656" y="2010"/>
              <a:ext cx="78" cy="2"/>
            </a:xfrm>
            <a:custGeom>
              <a:avLst/>
              <a:gdLst>
                <a:gd name="T0" fmla="*/ 0 w 145"/>
                <a:gd name="T1" fmla="*/ 0 h 2"/>
                <a:gd name="T2" fmla="*/ 77 w 145"/>
                <a:gd name="T3" fmla="*/ 0 h 2"/>
                <a:gd name="T4" fmla="*/ 78 w 145"/>
                <a:gd name="T5" fmla="*/ 0 h 2"/>
                <a:gd name="T6" fmla="*/ 0 60000 65536"/>
                <a:gd name="T7" fmla="*/ 0 60000 65536"/>
                <a:gd name="T8" fmla="*/ 0 60000 65536"/>
                <a:gd name="T9" fmla="*/ 0 w 145"/>
                <a:gd name="T10" fmla="*/ 0 h 2"/>
                <a:gd name="T11" fmla="*/ 145 w 145"/>
                <a:gd name="T12" fmla="*/ 2 h 2"/>
              </a:gdLst>
              <a:ahLst/>
              <a:cxnLst>
                <a:cxn ang="T6">
                  <a:pos x="T0" y="T1"/>
                </a:cxn>
                <a:cxn ang="T7">
                  <a:pos x="T2" y="T3"/>
                </a:cxn>
                <a:cxn ang="T8">
                  <a:pos x="T4" y="T5"/>
                </a:cxn>
              </a:cxnLst>
              <a:rect l="T9" t="T10" r="T11" b="T12"/>
              <a:pathLst>
                <a:path w="145" h="2">
                  <a:moveTo>
                    <a:pt x="0" y="0"/>
                  </a:moveTo>
                  <a:lnTo>
                    <a:pt x="144" y="0"/>
                  </a:lnTo>
                  <a:lnTo>
                    <a:pt x="145" y="0"/>
                  </a:lnTo>
                </a:path>
              </a:pathLst>
            </a:custGeom>
            <a:noFill/>
            <a:ln w="12700">
              <a:solidFill>
                <a:srgbClr val="000000"/>
              </a:solidFill>
              <a:round/>
              <a:headEnd/>
              <a:tailEnd/>
            </a:ln>
          </p:spPr>
          <p:txBody>
            <a:bodyPr/>
            <a:lstStyle/>
            <a:p>
              <a:endParaRPr lang="en-US"/>
            </a:p>
          </p:txBody>
        </p:sp>
        <p:sp>
          <p:nvSpPr>
            <p:cNvPr id="47121" name="Freeform 16"/>
            <p:cNvSpPr>
              <a:spLocks/>
            </p:cNvSpPr>
            <p:nvPr/>
          </p:nvSpPr>
          <p:spPr bwMode="auto">
            <a:xfrm>
              <a:off x="3812" y="2010"/>
              <a:ext cx="390" cy="2"/>
            </a:xfrm>
            <a:custGeom>
              <a:avLst/>
              <a:gdLst>
                <a:gd name="T0" fmla="*/ 0 w 720"/>
                <a:gd name="T1" fmla="*/ 0 h 2"/>
                <a:gd name="T2" fmla="*/ 389 w 720"/>
                <a:gd name="T3" fmla="*/ 0 h 2"/>
                <a:gd name="T4" fmla="*/ 390 w 720"/>
                <a:gd name="T5" fmla="*/ 0 h 2"/>
                <a:gd name="T6" fmla="*/ 0 60000 65536"/>
                <a:gd name="T7" fmla="*/ 0 60000 65536"/>
                <a:gd name="T8" fmla="*/ 0 60000 65536"/>
                <a:gd name="T9" fmla="*/ 0 w 720"/>
                <a:gd name="T10" fmla="*/ 0 h 2"/>
                <a:gd name="T11" fmla="*/ 720 w 720"/>
                <a:gd name="T12" fmla="*/ 2 h 2"/>
              </a:gdLst>
              <a:ahLst/>
              <a:cxnLst>
                <a:cxn ang="T6">
                  <a:pos x="T0" y="T1"/>
                </a:cxn>
                <a:cxn ang="T7">
                  <a:pos x="T2" y="T3"/>
                </a:cxn>
                <a:cxn ang="T8">
                  <a:pos x="T4" y="T5"/>
                </a:cxn>
              </a:cxnLst>
              <a:rect l="T9" t="T10" r="T11" b="T12"/>
              <a:pathLst>
                <a:path w="720" h="2">
                  <a:moveTo>
                    <a:pt x="0" y="0"/>
                  </a:moveTo>
                  <a:lnTo>
                    <a:pt x="719" y="0"/>
                  </a:lnTo>
                  <a:lnTo>
                    <a:pt x="720" y="0"/>
                  </a:lnTo>
                </a:path>
              </a:pathLst>
            </a:custGeom>
            <a:noFill/>
            <a:ln w="12700">
              <a:solidFill>
                <a:srgbClr val="000000"/>
              </a:solidFill>
              <a:round/>
              <a:headEnd/>
              <a:tailEnd/>
            </a:ln>
          </p:spPr>
          <p:txBody>
            <a:bodyPr/>
            <a:lstStyle/>
            <a:p>
              <a:endParaRPr lang="en-US"/>
            </a:p>
          </p:txBody>
        </p:sp>
        <p:sp>
          <p:nvSpPr>
            <p:cNvPr id="47122" name="Freeform 17"/>
            <p:cNvSpPr>
              <a:spLocks/>
            </p:cNvSpPr>
            <p:nvPr/>
          </p:nvSpPr>
          <p:spPr bwMode="auto">
            <a:xfrm>
              <a:off x="4280" y="2010"/>
              <a:ext cx="78" cy="2"/>
            </a:xfrm>
            <a:custGeom>
              <a:avLst/>
              <a:gdLst>
                <a:gd name="T0" fmla="*/ 0 w 146"/>
                <a:gd name="T1" fmla="*/ 0 h 2"/>
                <a:gd name="T2" fmla="*/ 77 w 146"/>
                <a:gd name="T3" fmla="*/ 0 h 2"/>
                <a:gd name="T4" fmla="*/ 78 w 146"/>
                <a:gd name="T5" fmla="*/ 0 h 2"/>
                <a:gd name="T6" fmla="*/ 0 60000 65536"/>
                <a:gd name="T7" fmla="*/ 0 60000 65536"/>
                <a:gd name="T8" fmla="*/ 0 60000 65536"/>
                <a:gd name="T9" fmla="*/ 0 w 146"/>
                <a:gd name="T10" fmla="*/ 0 h 2"/>
                <a:gd name="T11" fmla="*/ 146 w 146"/>
                <a:gd name="T12" fmla="*/ 2 h 2"/>
              </a:gdLst>
              <a:ahLst/>
              <a:cxnLst>
                <a:cxn ang="T6">
                  <a:pos x="T0" y="T1"/>
                </a:cxn>
                <a:cxn ang="T7">
                  <a:pos x="T2" y="T3"/>
                </a:cxn>
                <a:cxn ang="T8">
                  <a:pos x="T4" y="T5"/>
                </a:cxn>
              </a:cxnLst>
              <a:rect l="T9" t="T10" r="T11" b="T12"/>
              <a:pathLst>
                <a:path w="146" h="2">
                  <a:moveTo>
                    <a:pt x="0" y="0"/>
                  </a:moveTo>
                  <a:lnTo>
                    <a:pt x="144" y="0"/>
                  </a:lnTo>
                  <a:lnTo>
                    <a:pt x="146" y="0"/>
                  </a:lnTo>
                </a:path>
              </a:pathLst>
            </a:custGeom>
            <a:noFill/>
            <a:ln w="12700">
              <a:solidFill>
                <a:srgbClr val="000000"/>
              </a:solidFill>
              <a:round/>
              <a:headEnd/>
              <a:tailEnd/>
            </a:ln>
          </p:spPr>
          <p:txBody>
            <a:bodyPr/>
            <a:lstStyle/>
            <a:p>
              <a:endParaRPr lang="en-US"/>
            </a:p>
          </p:txBody>
        </p:sp>
        <p:sp>
          <p:nvSpPr>
            <p:cNvPr id="47123" name="Freeform 18"/>
            <p:cNvSpPr>
              <a:spLocks/>
            </p:cNvSpPr>
            <p:nvPr/>
          </p:nvSpPr>
          <p:spPr bwMode="auto">
            <a:xfrm>
              <a:off x="4436" y="2010"/>
              <a:ext cx="390" cy="2"/>
            </a:xfrm>
            <a:custGeom>
              <a:avLst/>
              <a:gdLst>
                <a:gd name="T0" fmla="*/ 0 w 721"/>
                <a:gd name="T1" fmla="*/ 0 h 2"/>
                <a:gd name="T2" fmla="*/ 389 w 721"/>
                <a:gd name="T3" fmla="*/ 0 h 2"/>
                <a:gd name="T4" fmla="*/ 390 w 721"/>
                <a:gd name="T5" fmla="*/ 0 h 2"/>
                <a:gd name="T6" fmla="*/ 0 60000 65536"/>
                <a:gd name="T7" fmla="*/ 0 60000 65536"/>
                <a:gd name="T8" fmla="*/ 0 60000 65536"/>
                <a:gd name="T9" fmla="*/ 0 w 721"/>
                <a:gd name="T10" fmla="*/ 0 h 2"/>
                <a:gd name="T11" fmla="*/ 721 w 721"/>
                <a:gd name="T12" fmla="*/ 2 h 2"/>
              </a:gdLst>
              <a:ahLst/>
              <a:cxnLst>
                <a:cxn ang="T6">
                  <a:pos x="T0" y="T1"/>
                </a:cxn>
                <a:cxn ang="T7">
                  <a:pos x="T2" y="T3"/>
                </a:cxn>
                <a:cxn ang="T8">
                  <a:pos x="T4" y="T5"/>
                </a:cxn>
              </a:cxnLst>
              <a:rect l="T9" t="T10" r="T11" b="T12"/>
              <a:pathLst>
                <a:path w="721" h="2">
                  <a:moveTo>
                    <a:pt x="0" y="0"/>
                  </a:moveTo>
                  <a:lnTo>
                    <a:pt x="720" y="0"/>
                  </a:lnTo>
                  <a:lnTo>
                    <a:pt x="721" y="0"/>
                  </a:lnTo>
                </a:path>
              </a:pathLst>
            </a:custGeom>
            <a:noFill/>
            <a:ln w="12700">
              <a:solidFill>
                <a:srgbClr val="000000"/>
              </a:solidFill>
              <a:round/>
              <a:headEnd/>
              <a:tailEnd/>
            </a:ln>
          </p:spPr>
          <p:txBody>
            <a:bodyPr/>
            <a:lstStyle/>
            <a:p>
              <a:endParaRPr lang="en-US"/>
            </a:p>
          </p:txBody>
        </p:sp>
        <p:sp>
          <p:nvSpPr>
            <p:cNvPr id="47124" name="Freeform 19"/>
            <p:cNvSpPr>
              <a:spLocks/>
            </p:cNvSpPr>
            <p:nvPr/>
          </p:nvSpPr>
          <p:spPr bwMode="auto">
            <a:xfrm>
              <a:off x="4905" y="2010"/>
              <a:ext cx="78" cy="2"/>
            </a:xfrm>
            <a:custGeom>
              <a:avLst/>
              <a:gdLst>
                <a:gd name="T0" fmla="*/ 0 w 144"/>
                <a:gd name="T1" fmla="*/ 0 h 2"/>
                <a:gd name="T2" fmla="*/ 77 w 144"/>
                <a:gd name="T3" fmla="*/ 0 h 2"/>
                <a:gd name="T4" fmla="*/ 78 w 144"/>
                <a:gd name="T5" fmla="*/ 0 h 2"/>
                <a:gd name="T6" fmla="*/ 0 60000 65536"/>
                <a:gd name="T7" fmla="*/ 0 60000 65536"/>
                <a:gd name="T8" fmla="*/ 0 60000 65536"/>
                <a:gd name="T9" fmla="*/ 0 w 144"/>
                <a:gd name="T10" fmla="*/ 0 h 2"/>
                <a:gd name="T11" fmla="*/ 144 w 144"/>
                <a:gd name="T12" fmla="*/ 2 h 2"/>
              </a:gdLst>
              <a:ahLst/>
              <a:cxnLst>
                <a:cxn ang="T6">
                  <a:pos x="T0" y="T1"/>
                </a:cxn>
                <a:cxn ang="T7">
                  <a:pos x="T2" y="T3"/>
                </a:cxn>
                <a:cxn ang="T8">
                  <a:pos x="T4" y="T5"/>
                </a:cxn>
              </a:cxnLst>
              <a:rect l="T9" t="T10" r="T11" b="T12"/>
              <a:pathLst>
                <a:path w="144" h="2">
                  <a:moveTo>
                    <a:pt x="0" y="0"/>
                  </a:moveTo>
                  <a:lnTo>
                    <a:pt x="143" y="0"/>
                  </a:lnTo>
                  <a:lnTo>
                    <a:pt x="144" y="0"/>
                  </a:lnTo>
                </a:path>
              </a:pathLst>
            </a:custGeom>
            <a:noFill/>
            <a:ln w="12700">
              <a:solidFill>
                <a:srgbClr val="000000"/>
              </a:solidFill>
              <a:round/>
              <a:headEnd/>
              <a:tailEnd/>
            </a:ln>
          </p:spPr>
          <p:txBody>
            <a:bodyPr/>
            <a:lstStyle/>
            <a:p>
              <a:endParaRPr lang="en-US"/>
            </a:p>
          </p:txBody>
        </p:sp>
        <p:sp>
          <p:nvSpPr>
            <p:cNvPr id="47125" name="Freeform 20"/>
            <p:cNvSpPr>
              <a:spLocks/>
            </p:cNvSpPr>
            <p:nvPr/>
          </p:nvSpPr>
          <p:spPr bwMode="auto">
            <a:xfrm>
              <a:off x="5061" y="2010"/>
              <a:ext cx="468" cy="2"/>
            </a:xfrm>
            <a:custGeom>
              <a:avLst/>
              <a:gdLst>
                <a:gd name="T0" fmla="*/ 0 w 863"/>
                <a:gd name="T1" fmla="*/ 0 h 2"/>
                <a:gd name="T2" fmla="*/ 467 w 863"/>
                <a:gd name="T3" fmla="*/ 0 h 2"/>
                <a:gd name="T4" fmla="*/ 468 w 863"/>
                <a:gd name="T5" fmla="*/ 0 h 2"/>
                <a:gd name="T6" fmla="*/ 0 60000 65536"/>
                <a:gd name="T7" fmla="*/ 0 60000 65536"/>
                <a:gd name="T8" fmla="*/ 0 60000 65536"/>
                <a:gd name="T9" fmla="*/ 0 w 863"/>
                <a:gd name="T10" fmla="*/ 0 h 2"/>
                <a:gd name="T11" fmla="*/ 863 w 863"/>
                <a:gd name="T12" fmla="*/ 2 h 2"/>
              </a:gdLst>
              <a:ahLst/>
              <a:cxnLst>
                <a:cxn ang="T6">
                  <a:pos x="T0" y="T1"/>
                </a:cxn>
                <a:cxn ang="T7">
                  <a:pos x="T2" y="T3"/>
                </a:cxn>
                <a:cxn ang="T8">
                  <a:pos x="T4" y="T5"/>
                </a:cxn>
              </a:cxnLst>
              <a:rect l="T9" t="T10" r="T11" b="T12"/>
              <a:pathLst>
                <a:path w="863" h="2">
                  <a:moveTo>
                    <a:pt x="0" y="0"/>
                  </a:moveTo>
                  <a:lnTo>
                    <a:pt x="862" y="0"/>
                  </a:lnTo>
                  <a:lnTo>
                    <a:pt x="863" y="0"/>
                  </a:lnTo>
                </a:path>
              </a:pathLst>
            </a:custGeom>
            <a:noFill/>
            <a:ln w="12700">
              <a:solidFill>
                <a:srgbClr val="000000"/>
              </a:solidFill>
              <a:round/>
              <a:headEnd/>
              <a:tailEnd/>
            </a:ln>
          </p:spPr>
          <p:txBody>
            <a:bodyPr/>
            <a:lstStyle/>
            <a:p>
              <a:endParaRPr lang="en-US"/>
            </a:p>
          </p:txBody>
        </p:sp>
        <p:sp>
          <p:nvSpPr>
            <p:cNvPr id="47126" name="Freeform 21"/>
            <p:cNvSpPr>
              <a:spLocks/>
            </p:cNvSpPr>
            <p:nvPr/>
          </p:nvSpPr>
          <p:spPr bwMode="auto">
            <a:xfrm>
              <a:off x="1099" y="1540"/>
              <a:ext cx="438" cy="894"/>
            </a:xfrm>
            <a:custGeom>
              <a:avLst/>
              <a:gdLst>
                <a:gd name="T0" fmla="*/ 25 w 809"/>
                <a:gd name="T1" fmla="*/ 0 h 1855"/>
                <a:gd name="T2" fmla="*/ 125 w 809"/>
                <a:gd name="T3" fmla="*/ 116 h 1855"/>
                <a:gd name="T4" fmla="*/ 255 w 809"/>
                <a:gd name="T5" fmla="*/ 235 h 1855"/>
                <a:gd name="T6" fmla="*/ 321 w 809"/>
                <a:gd name="T7" fmla="*/ 294 h 1855"/>
                <a:gd name="T8" fmla="*/ 378 w 809"/>
                <a:gd name="T9" fmla="*/ 353 h 1855"/>
                <a:gd name="T10" fmla="*/ 420 w 809"/>
                <a:gd name="T11" fmla="*/ 411 h 1855"/>
                <a:gd name="T12" fmla="*/ 438 w 809"/>
                <a:gd name="T13" fmla="*/ 467 h 1855"/>
                <a:gd name="T14" fmla="*/ 426 w 809"/>
                <a:gd name="T15" fmla="*/ 522 h 1855"/>
                <a:gd name="T16" fmla="*/ 387 w 809"/>
                <a:gd name="T17" fmla="*/ 576 h 1855"/>
                <a:gd name="T18" fmla="*/ 329 w 809"/>
                <a:gd name="T19" fmla="*/ 629 h 1855"/>
                <a:gd name="T20" fmla="*/ 259 w 809"/>
                <a:gd name="T21" fmla="*/ 681 h 1855"/>
                <a:gd name="T22" fmla="*/ 114 w 809"/>
                <a:gd name="T23" fmla="*/ 786 h 1855"/>
                <a:gd name="T24" fmla="*/ 0 w 809"/>
                <a:gd name="T25" fmla="*/ 894 h 1855"/>
                <a:gd name="T26" fmla="*/ 1 w 809"/>
                <a:gd name="T27" fmla="*/ 894 h 185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809"/>
                <a:gd name="T43" fmla="*/ 0 h 1855"/>
                <a:gd name="T44" fmla="*/ 809 w 809"/>
                <a:gd name="T45" fmla="*/ 1855 h 185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809" h="1855">
                  <a:moveTo>
                    <a:pt x="47" y="0"/>
                  </a:moveTo>
                  <a:lnTo>
                    <a:pt x="230" y="241"/>
                  </a:lnTo>
                  <a:lnTo>
                    <a:pt x="471" y="487"/>
                  </a:lnTo>
                  <a:lnTo>
                    <a:pt x="593" y="610"/>
                  </a:lnTo>
                  <a:lnTo>
                    <a:pt x="699" y="732"/>
                  </a:lnTo>
                  <a:lnTo>
                    <a:pt x="775" y="852"/>
                  </a:lnTo>
                  <a:lnTo>
                    <a:pt x="809" y="970"/>
                  </a:lnTo>
                  <a:lnTo>
                    <a:pt x="786" y="1084"/>
                  </a:lnTo>
                  <a:lnTo>
                    <a:pt x="715" y="1196"/>
                  </a:lnTo>
                  <a:lnTo>
                    <a:pt x="607" y="1305"/>
                  </a:lnTo>
                  <a:lnTo>
                    <a:pt x="479" y="1413"/>
                  </a:lnTo>
                  <a:lnTo>
                    <a:pt x="211" y="1631"/>
                  </a:lnTo>
                  <a:lnTo>
                    <a:pt x="0" y="1855"/>
                  </a:lnTo>
                  <a:lnTo>
                    <a:pt x="1" y="1855"/>
                  </a:lnTo>
                </a:path>
              </a:pathLst>
            </a:custGeom>
            <a:noFill/>
            <a:ln w="19050">
              <a:solidFill>
                <a:srgbClr val="000000"/>
              </a:solidFill>
              <a:round/>
              <a:headEnd/>
              <a:tailEnd/>
            </a:ln>
          </p:spPr>
          <p:txBody>
            <a:bodyPr/>
            <a:lstStyle/>
            <a:p>
              <a:endParaRPr lang="en-US"/>
            </a:p>
          </p:txBody>
        </p:sp>
        <p:sp>
          <p:nvSpPr>
            <p:cNvPr id="47127" name="Freeform 22"/>
            <p:cNvSpPr>
              <a:spLocks/>
            </p:cNvSpPr>
            <p:nvPr/>
          </p:nvSpPr>
          <p:spPr bwMode="auto">
            <a:xfrm>
              <a:off x="1277" y="1517"/>
              <a:ext cx="618" cy="924"/>
            </a:xfrm>
            <a:custGeom>
              <a:avLst/>
              <a:gdLst>
                <a:gd name="T0" fmla="*/ 24 w 1137"/>
                <a:gd name="T1" fmla="*/ 0 h 1917"/>
                <a:gd name="T2" fmla="*/ 76 w 1137"/>
                <a:gd name="T3" fmla="*/ 73 h 1917"/>
                <a:gd name="T4" fmla="*/ 139 w 1137"/>
                <a:gd name="T5" fmla="*/ 144 h 1917"/>
                <a:gd name="T6" fmla="*/ 221 w 1137"/>
                <a:gd name="T7" fmla="*/ 211 h 1917"/>
                <a:gd name="T8" fmla="*/ 322 w 1137"/>
                <a:gd name="T9" fmla="*/ 272 h 1917"/>
                <a:gd name="T10" fmla="*/ 426 w 1137"/>
                <a:gd name="T11" fmla="*/ 329 h 1917"/>
                <a:gd name="T12" fmla="*/ 519 w 1137"/>
                <a:gd name="T13" fmla="*/ 383 h 1917"/>
                <a:gd name="T14" fmla="*/ 589 w 1137"/>
                <a:gd name="T15" fmla="*/ 434 h 1917"/>
                <a:gd name="T16" fmla="*/ 609 w 1137"/>
                <a:gd name="T17" fmla="*/ 460 h 1917"/>
                <a:gd name="T18" fmla="*/ 618 w 1137"/>
                <a:gd name="T19" fmla="*/ 484 h 1917"/>
                <a:gd name="T20" fmla="*/ 615 w 1137"/>
                <a:gd name="T21" fmla="*/ 509 h 1917"/>
                <a:gd name="T22" fmla="*/ 598 w 1137"/>
                <a:gd name="T23" fmla="*/ 533 h 1917"/>
                <a:gd name="T24" fmla="*/ 571 w 1137"/>
                <a:gd name="T25" fmla="*/ 557 h 1917"/>
                <a:gd name="T26" fmla="*/ 535 w 1137"/>
                <a:gd name="T27" fmla="*/ 581 h 1917"/>
                <a:gd name="T28" fmla="*/ 444 w 1137"/>
                <a:gd name="T29" fmla="*/ 631 h 1917"/>
                <a:gd name="T30" fmla="*/ 338 w 1137"/>
                <a:gd name="T31" fmla="*/ 683 h 1917"/>
                <a:gd name="T32" fmla="*/ 231 w 1137"/>
                <a:gd name="T33" fmla="*/ 738 h 1917"/>
                <a:gd name="T34" fmla="*/ 138 w 1137"/>
                <a:gd name="T35" fmla="*/ 797 h 1917"/>
                <a:gd name="T36" fmla="*/ 64 w 1137"/>
                <a:gd name="T37" fmla="*/ 859 h 1917"/>
                <a:gd name="T38" fmla="*/ 0 w 1137"/>
                <a:gd name="T39" fmla="*/ 924 h 1917"/>
                <a:gd name="T40" fmla="*/ 1 w 1137"/>
                <a:gd name="T41" fmla="*/ 924 h 19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137"/>
                <a:gd name="T64" fmla="*/ 0 h 1917"/>
                <a:gd name="T65" fmla="*/ 1137 w 1137"/>
                <a:gd name="T66" fmla="*/ 1917 h 19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137" h="1917">
                  <a:moveTo>
                    <a:pt x="45" y="0"/>
                  </a:moveTo>
                  <a:lnTo>
                    <a:pt x="140" y="152"/>
                  </a:lnTo>
                  <a:lnTo>
                    <a:pt x="255" y="299"/>
                  </a:lnTo>
                  <a:lnTo>
                    <a:pt x="407" y="437"/>
                  </a:lnTo>
                  <a:lnTo>
                    <a:pt x="592" y="565"/>
                  </a:lnTo>
                  <a:lnTo>
                    <a:pt x="784" y="682"/>
                  </a:lnTo>
                  <a:lnTo>
                    <a:pt x="955" y="795"/>
                  </a:lnTo>
                  <a:lnTo>
                    <a:pt x="1083" y="901"/>
                  </a:lnTo>
                  <a:lnTo>
                    <a:pt x="1120" y="954"/>
                  </a:lnTo>
                  <a:lnTo>
                    <a:pt x="1137" y="1004"/>
                  </a:lnTo>
                  <a:lnTo>
                    <a:pt x="1131" y="1055"/>
                  </a:lnTo>
                  <a:lnTo>
                    <a:pt x="1101" y="1106"/>
                  </a:lnTo>
                  <a:lnTo>
                    <a:pt x="1051" y="1156"/>
                  </a:lnTo>
                  <a:lnTo>
                    <a:pt x="985" y="1206"/>
                  </a:lnTo>
                  <a:lnTo>
                    <a:pt x="817" y="1310"/>
                  </a:lnTo>
                  <a:lnTo>
                    <a:pt x="621" y="1417"/>
                  </a:lnTo>
                  <a:lnTo>
                    <a:pt x="425" y="1531"/>
                  </a:lnTo>
                  <a:lnTo>
                    <a:pt x="254" y="1653"/>
                  </a:lnTo>
                  <a:lnTo>
                    <a:pt x="117" y="1783"/>
                  </a:lnTo>
                  <a:lnTo>
                    <a:pt x="0" y="1917"/>
                  </a:lnTo>
                  <a:lnTo>
                    <a:pt x="1" y="1917"/>
                  </a:lnTo>
                </a:path>
              </a:pathLst>
            </a:custGeom>
            <a:noFill/>
            <a:ln w="19050">
              <a:solidFill>
                <a:srgbClr val="000000"/>
              </a:solidFill>
              <a:round/>
              <a:headEnd/>
              <a:tailEnd/>
            </a:ln>
          </p:spPr>
          <p:txBody>
            <a:bodyPr/>
            <a:lstStyle/>
            <a:p>
              <a:endParaRPr lang="en-US"/>
            </a:p>
          </p:txBody>
        </p:sp>
        <p:sp>
          <p:nvSpPr>
            <p:cNvPr id="47128" name="Freeform 23"/>
            <p:cNvSpPr>
              <a:spLocks/>
            </p:cNvSpPr>
            <p:nvPr/>
          </p:nvSpPr>
          <p:spPr bwMode="auto">
            <a:xfrm>
              <a:off x="1496" y="1524"/>
              <a:ext cx="822" cy="887"/>
            </a:xfrm>
            <a:custGeom>
              <a:avLst/>
              <a:gdLst>
                <a:gd name="T0" fmla="*/ 0 w 1515"/>
                <a:gd name="T1" fmla="*/ 0 h 1842"/>
                <a:gd name="T2" fmla="*/ 73 w 1515"/>
                <a:gd name="T3" fmla="*/ 92 h 1842"/>
                <a:gd name="T4" fmla="*/ 153 w 1515"/>
                <a:gd name="T5" fmla="*/ 173 h 1842"/>
                <a:gd name="T6" fmla="*/ 199 w 1515"/>
                <a:gd name="T7" fmla="*/ 207 h 1842"/>
                <a:gd name="T8" fmla="*/ 249 w 1515"/>
                <a:gd name="T9" fmla="*/ 234 h 1842"/>
                <a:gd name="T10" fmla="*/ 360 w 1515"/>
                <a:gd name="T11" fmla="*/ 274 h 1842"/>
                <a:gd name="T12" fmla="*/ 597 w 1515"/>
                <a:gd name="T13" fmla="*/ 340 h 1842"/>
                <a:gd name="T14" fmla="*/ 709 w 1515"/>
                <a:gd name="T15" fmla="*/ 389 h 1842"/>
                <a:gd name="T16" fmla="*/ 760 w 1515"/>
                <a:gd name="T17" fmla="*/ 422 h 1842"/>
                <a:gd name="T18" fmla="*/ 804 w 1515"/>
                <a:gd name="T19" fmla="*/ 464 h 1842"/>
                <a:gd name="T20" fmla="*/ 817 w 1515"/>
                <a:gd name="T21" fmla="*/ 488 h 1842"/>
                <a:gd name="T22" fmla="*/ 822 w 1515"/>
                <a:gd name="T23" fmla="*/ 514 h 1842"/>
                <a:gd name="T24" fmla="*/ 807 w 1515"/>
                <a:gd name="T25" fmla="*/ 567 h 1842"/>
                <a:gd name="T26" fmla="*/ 769 w 1515"/>
                <a:gd name="T27" fmla="*/ 615 h 1842"/>
                <a:gd name="T28" fmla="*/ 722 w 1515"/>
                <a:gd name="T29" fmla="*/ 651 h 1842"/>
                <a:gd name="T30" fmla="*/ 669 w 1515"/>
                <a:gd name="T31" fmla="*/ 676 h 1842"/>
                <a:gd name="T32" fmla="*/ 611 w 1515"/>
                <a:gd name="T33" fmla="*/ 692 h 1842"/>
                <a:gd name="T34" fmla="*/ 486 w 1515"/>
                <a:gd name="T35" fmla="*/ 711 h 1842"/>
                <a:gd name="T36" fmla="*/ 361 w 1515"/>
                <a:gd name="T37" fmla="*/ 729 h 1842"/>
                <a:gd name="T38" fmla="*/ 246 w 1515"/>
                <a:gd name="T39" fmla="*/ 766 h 1842"/>
                <a:gd name="T40" fmla="*/ 141 w 1515"/>
                <a:gd name="T41" fmla="*/ 822 h 1842"/>
                <a:gd name="T42" fmla="*/ 41 w 1515"/>
                <a:gd name="T43" fmla="*/ 887 h 1842"/>
                <a:gd name="T44" fmla="*/ 41 w 1515"/>
                <a:gd name="T45" fmla="*/ 887 h 184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15"/>
                <a:gd name="T70" fmla="*/ 0 h 1842"/>
                <a:gd name="T71" fmla="*/ 1515 w 1515"/>
                <a:gd name="T72" fmla="*/ 1842 h 184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15" h="1842">
                  <a:moveTo>
                    <a:pt x="0" y="0"/>
                  </a:moveTo>
                  <a:lnTo>
                    <a:pt x="135" y="191"/>
                  </a:lnTo>
                  <a:lnTo>
                    <a:pt x="282" y="360"/>
                  </a:lnTo>
                  <a:lnTo>
                    <a:pt x="367" y="429"/>
                  </a:lnTo>
                  <a:lnTo>
                    <a:pt x="459" y="486"/>
                  </a:lnTo>
                  <a:lnTo>
                    <a:pt x="663" y="570"/>
                  </a:lnTo>
                  <a:lnTo>
                    <a:pt x="1100" y="706"/>
                  </a:lnTo>
                  <a:lnTo>
                    <a:pt x="1307" y="808"/>
                  </a:lnTo>
                  <a:lnTo>
                    <a:pt x="1401" y="877"/>
                  </a:lnTo>
                  <a:lnTo>
                    <a:pt x="1481" y="964"/>
                  </a:lnTo>
                  <a:lnTo>
                    <a:pt x="1506" y="1014"/>
                  </a:lnTo>
                  <a:lnTo>
                    <a:pt x="1515" y="1067"/>
                  </a:lnTo>
                  <a:lnTo>
                    <a:pt x="1487" y="1177"/>
                  </a:lnTo>
                  <a:lnTo>
                    <a:pt x="1418" y="1277"/>
                  </a:lnTo>
                  <a:lnTo>
                    <a:pt x="1331" y="1351"/>
                  </a:lnTo>
                  <a:lnTo>
                    <a:pt x="1233" y="1404"/>
                  </a:lnTo>
                  <a:lnTo>
                    <a:pt x="1126" y="1438"/>
                  </a:lnTo>
                  <a:lnTo>
                    <a:pt x="896" y="1476"/>
                  </a:lnTo>
                  <a:lnTo>
                    <a:pt x="665" y="1514"/>
                  </a:lnTo>
                  <a:lnTo>
                    <a:pt x="453" y="1590"/>
                  </a:lnTo>
                  <a:lnTo>
                    <a:pt x="259" y="1706"/>
                  </a:lnTo>
                  <a:lnTo>
                    <a:pt x="75" y="1842"/>
                  </a:lnTo>
                  <a:lnTo>
                    <a:pt x="76" y="1842"/>
                  </a:lnTo>
                </a:path>
              </a:pathLst>
            </a:custGeom>
            <a:noFill/>
            <a:ln w="19050">
              <a:solidFill>
                <a:srgbClr val="000000"/>
              </a:solidFill>
              <a:round/>
              <a:headEnd/>
              <a:tailEnd/>
            </a:ln>
          </p:spPr>
          <p:txBody>
            <a:bodyPr/>
            <a:lstStyle/>
            <a:p>
              <a:endParaRPr lang="en-US"/>
            </a:p>
          </p:txBody>
        </p:sp>
        <p:sp>
          <p:nvSpPr>
            <p:cNvPr id="47129" name="Freeform 24"/>
            <p:cNvSpPr>
              <a:spLocks/>
            </p:cNvSpPr>
            <p:nvPr/>
          </p:nvSpPr>
          <p:spPr bwMode="auto">
            <a:xfrm>
              <a:off x="1668" y="1474"/>
              <a:ext cx="413" cy="102"/>
            </a:xfrm>
            <a:custGeom>
              <a:avLst/>
              <a:gdLst>
                <a:gd name="T0" fmla="*/ 0 w 765"/>
                <a:gd name="T1" fmla="*/ 0 h 212"/>
                <a:gd name="T2" fmla="*/ 97 w 765"/>
                <a:gd name="T3" fmla="*/ 73 h 212"/>
                <a:gd name="T4" fmla="*/ 147 w 765"/>
                <a:gd name="T5" fmla="*/ 96 h 212"/>
                <a:gd name="T6" fmla="*/ 198 w 765"/>
                <a:gd name="T7" fmla="*/ 102 h 212"/>
                <a:gd name="T8" fmla="*/ 249 w 765"/>
                <a:gd name="T9" fmla="*/ 91 h 212"/>
                <a:gd name="T10" fmla="*/ 303 w 765"/>
                <a:gd name="T11" fmla="*/ 68 h 212"/>
                <a:gd name="T12" fmla="*/ 412 w 765"/>
                <a:gd name="T13" fmla="*/ 0 h 212"/>
                <a:gd name="T14" fmla="*/ 413 w 765"/>
                <a:gd name="T15" fmla="*/ 0 h 212"/>
                <a:gd name="T16" fmla="*/ 0 60000 65536"/>
                <a:gd name="T17" fmla="*/ 0 60000 65536"/>
                <a:gd name="T18" fmla="*/ 0 60000 65536"/>
                <a:gd name="T19" fmla="*/ 0 60000 65536"/>
                <a:gd name="T20" fmla="*/ 0 60000 65536"/>
                <a:gd name="T21" fmla="*/ 0 60000 65536"/>
                <a:gd name="T22" fmla="*/ 0 60000 65536"/>
                <a:gd name="T23" fmla="*/ 0 60000 65536"/>
                <a:gd name="T24" fmla="*/ 0 w 765"/>
                <a:gd name="T25" fmla="*/ 0 h 212"/>
                <a:gd name="T26" fmla="*/ 765 w 765"/>
                <a:gd name="T27" fmla="*/ 212 h 2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65" h="212">
                  <a:moveTo>
                    <a:pt x="0" y="0"/>
                  </a:moveTo>
                  <a:lnTo>
                    <a:pt x="180" y="152"/>
                  </a:lnTo>
                  <a:lnTo>
                    <a:pt x="272" y="199"/>
                  </a:lnTo>
                  <a:lnTo>
                    <a:pt x="366" y="212"/>
                  </a:lnTo>
                  <a:lnTo>
                    <a:pt x="462" y="190"/>
                  </a:lnTo>
                  <a:lnTo>
                    <a:pt x="562" y="141"/>
                  </a:lnTo>
                  <a:lnTo>
                    <a:pt x="763" y="0"/>
                  </a:lnTo>
                  <a:lnTo>
                    <a:pt x="765" y="0"/>
                  </a:lnTo>
                </a:path>
              </a:pathLst>
            </a:custGeom>
            <a:noFill/>
            <a:ln w="19050">
              <a:solidFill>
                <a:srgbClr val="000000"/>
              </a:solidFill>
              <a:round/>
              <a:headEnd/>
              <a:tailEnd/>
            </a:ln>
          </p:spPr>
          <p:txBody>
            <a:bodyPr/>
            <a:lstStyle/>
            <a:p>
              <a:endParaRPr lang="en-US"/>
            </a:p>
          </p:txBody>
        </p:sp>
        <p:sp>
          <p:nvSpPr>
            <p:cNvPr id="47130" name="Freeform 25"/>
            <p:cNvSpPr>
              <a:spLocks/>
            </p:cNvSpPr>
            <p:nvPr/>
          </p:nvSpPr>
          <p:spPr bwMode="auto">
            <a:xfrm>
              <a:off x="1611" y="1474"/>
              <a:ext cx="592" cy="189"/>
            </a:xfrm>
            <a:custGeom>
              <a:avLst/>
              <a:gdLst>
                <a:gd name="T0" fmla="*/ 0 w 1095"/>
                <a:gd name="T1" fmla="*/ 7 h 392"/>
                <a:gd name="T2" fmla="*/ 68 w 1095"/>
                <a:gd name="T3" fmla="*/ 78 h 392"/>
                <a:gd name="T4" fmla="*/ 136 w 1095"/>
                <a:gd name="T5" fmla="*/ 138 h 392"/>
                <a:gd name="T6" fmla="*/ 207 w 1095"/>
                <a:gd name="T7" fmla="*/ 178 h 392"/>
                <a:gd name="T8" fmla="*/ 243 w 1095"/>
                <a:gd name="T9" fmla="*/ 188 h 392"/>
                <a:gd name="T10" fmla="*/ 280 w 1095"/>
                <a:gd name="T11" fmla="*/ 189 h 392"/>
                <a:gd name="T12" fmla="*/ 355 w 1095"/>
                <a:gd name="T13" fmla="*/ 169 h 392"/>
                <a:gd name="T14" fmla="*/ 433 w 1095"/>
                <a:gd name="T15" fmla="*/ 125 h 392"/>
                <a:gd name="T16" fmla="*/ 511 w 1095"/>
                <a:gd name="T17" fmla="*/ 67 h 392"/>
                <a:gd name="T18" fmla="*/ 591 w 1095"/>
                <a:gd name="T19" fmla="*/ 0 h 392"/>
                <a:gd name="T20" fmla="*/ 592 w 1095"/>
                <a:gd name="T21" fmla="*/ 0 h 39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95"/>
                <a:gd name="T34" fmla="*/ 0 h 392"/>
                <a:gd name="T35" fmla="*/ 1095 w 1095"/>
                <a:gd name="T36" fmla="*/ 392 h 39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95" h="392">
                  <a:moveTo>
                    <a:pt x="0" y="15"/>
                  </a:moveTo>
                  <a:lnTo>
                    <a:pt x="126" y="161"/>
                  </a:lnTo>
                  <a:lnTo>
                    <a:pt x="252" y="286"/>
                  </a:lnTo>
                  <a:lnTo>
                    <a:pt x="383" y="370"/>
                  </a:lnTo>
                  <a:lnTo>
                    <a:pt x="450" y="389"/>
                  </a:lnTo>
                  <a:lnTo>
                    <a:pt x="517" y="392"/>
                  </a:lnTo>
                  <a:lnTo>
                    <a:pt x="657" y="350"/>
                  </a:lnTo>
                  <a:lnTo>
                    <a:pt x="801" y="260"/>
                  </a:lnTo>
                  <a:lnTo>
                    <a:pt x="946" y="138"/>
                  </a:lnTo>
                  <a:lnTo>
                    <a:pt x="1093" y="0"/>
                  </a:lnTo>
                  <a:lnTo>
                    <a:pt x="1095" y="0"/>
                  </a:lnTo>
                </a:path>
              </a:pathLst>
            </a:custGeom>
            <a:noFill/>
            <a:ln w="19050">
              <a:solidFill>
                <a:srgbClr val="000000"/>
              </a:solidFill>
              <a:round/>
              <a:headEnd/>
              <a:tailEnd/>
            </a:ln>
          </p:spPr>
          <p:txBody>
            <a:bodyPr/>
            <a:lstStyle/>
            <a:p>
              <a:endParaRPr lang="en-US"/>
            </a:p>
          </p:txBody>
        </p:sp>
        <p:sp>
          <p:nvSpPr>
            <p:cNvPr id="47131" name="Freeform 26"/>
            <p:cNvSpPr>
              <a:spLocks/>
            </p:cNvSpPr>
            <p:nvPr/>
          </p:nvSpPr>
          <p:spPr bwMode="auto">
            <a:xfrm>
              <a:off x="1555" y="1481"/>
              <a:ext cx="843" cy="261"/>
            </a:xfrm>
            <a:custGeom>
              <a:avLst/>
              <a:gdLst>
                <a:gd name="T0" fmla="*/ 0 w 1557"/>
                <a:gd name="T1" fmla="*/ 0 h 541"/>
                <a:gd name="T2" fmla="*/ 71 w 1557"/>
                <a:gd name="T3" fmla="*/ 110 h 541"/>
                <a:gd name="T4" fmla="*/ 110 w 1557"/>
                <a:gd name="T5" fmla="*/ 159 h 541"/>
                <a:gd name="T6" fmla="*/ 155 w 1557"/>
                <a:gd name="T7" fmla="*/ 201 h 541"/>
                <a:gd name="T8" fmla="*/ 206 w 1557"/>
                <a:gd name="T9" fmla="*/ 233 h 541"/>
                <a:gd name="T10" fmla="*/ 265 w 1557"/>
                <a:gd name="T11" fmla="*/ 253 h 541"/>
                <a:gd name="T12" fmla="*/ 330 w 1557"/>
                <a:gd name="T13" fmla="*/ 261 h 541"/>
                <a:gd name="T14" fmla="*/ 398 w 1557"/>
                <a:gd name="T15" fmla="*/ 259 h 541"/>
                <a:gd name="T16" fmla="*/ 467 w 1557"/>
                <a:gd name="T17" fmla="*/ 246 h 541"/>
                <a:gd name="T18" fmla="*/ 535 w 1557"/>
                <a:gd name="T19" fmla="*/ 226 h 541"/>
                <a:gd name="T20" fmla="*/ 598 w 1557"/>
                <a:gd name="T21" fmla="*/ 199 h 541"/>
                <a:gd name="T22" fmla="*/ 655 w 1557"/>
                <a:gd name="T23" fmla="*/ 166 h 541"/>
                <a:gd name="T24" fmla="*/ 755 w 1557"/>
                <a:gd name="T25" fmla="*/ 87 h 541"/>
                <a:gd name="T26" fmla="*/ 842 w 1557"/>
                <a:gd name="T27" fmla="*/ 0 h 541"/>
                <a:gd name="T28" fmla="*/ 843 w 1557"/>
                <a:gd name="T29" fmla="*/ 0 h 54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557"/>
                <a:gd name="T46" fmla="*/ 0 h 541"/>
                <a:gd name="T47" fmla="*/ 1557 w 1557"/>
                <a:gd name="T48" fmla="*/ 541 h 54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557" h="541">
                  <a:moveTo>
                    <a:pt x="0" y="0"/>
                  </a:moveTo>
                  <a:lnTo>
                    <a:pt x="131" y="229"/>
                  </a:lnTo>
                  <a:lnTo>
                    <a:pt x="204" y="330"/>
                  </a:lnTo>
                  <a:lnTo>
                    <a:pt x="287" y="417"/>
                  </a:lnTo>
                  <a:lnTo>
                    <a:pt x="381" y="483"/>
                  </a:lnTo>
                  <a:lnTo>
                    <a:pt x="489" y="524"/>
                  </a:lnTo>
                  <a:lnTo>
                    <a:pt x="609" y="541"/>
                  </a:lnTo>
                  <a:lnTo>
                    <a:pt x="736" y="536"/>
                  </a:lnTo>
                  <a:lnTo>
                    <a:pt x="863" y="510"/>
                  </a:lnTo>
                  <a:lnTo>
                    <a:pt x="989" y="468"/>
                  </a:lnTo>
                  <a:lnTo>
                    <a:pt x="1105" y="412"/>
                  </a:lnTo>
                  <a:lnTo>
                    <a:pt x="1210" y="344"/>
                  </a:lnTo>
                  <a:lnTo>
                    <a:pt x="1394" y="181"/>
                  </a:lnTo>
                  <a:lnTo>
                    <a:pt x="1556" y="0"/>
                  </a:lnTo>
                  <a:lnTo>
                    <a:pt x="1557" y="0"/>
                  </a:lnTo>
                </a:path>
              </a:pathLst>
            </a:custGeom>
            <a:noFill/>
            <a:ln w="19050">
              <a:solidFill>
                <a:srgbClr val="000000"/>
              </a:solidFill>
              <a:round/>
              <a:headEnd/>
              <a:tailEnd/>
            </a:ln>
          </p:spPr>
          <p:txBody>
            <a:bodyPr/>
            <a:lstStyle/>
            <a:p>
              <a:endParaRPr lang="en-US"/>
            </a:p>
          </p:txBody>
        </p:sp>
        <p:sp>
          <p:nvSpPr>
            <p:cNvPr id="47132" name="Freeform 27"/>
            <p:cNvSpPr>
              <a:spLocks/>
            </p:cNvSpPr>
            <p:nvPr/>
          </p:nvSpPr>
          <p:spPr bwMode="auto">
            <a:xfrm>
              <a:off x="1668" y="2446"/>
              <a:ext cx="413" cy="102"/>
            </a:xfrm>
            <a:custGeom>
              <a:avLst/>
              <a:gdLst>
                <a:gd name="T0" fmla="*/ 0 w 765"/>
                <a:gd name="T1" fmla="*/ 102 h 213"/>
                <a:gd name="T2" fmla="*/ 97 w 765"/>
                <a:gd name="T3" fmla="*/ 29 h 213"/>
                <a:gd name="T4" fmla="*/ 147 w 765"/>
                <a:gd name="T5" fmla="*/ 6 h 213"/>
                <a:gd name="T6" fmla="*/ 198 w 765"/>
                <a:gd name="T7" fmla="*/ 0 h 213"/>
                <a:gd name="T8" fmla="*/ 249 w 765"/>
                <a:gd name="T9" fmla="*/ 11 h 213"/>
                <a:gd name="T10" fmla="*/ 303 w 765"/>
                <a:gd name="T11" fmla="*/ 34 h 213"/>
                <a:gd name="T12" fmla="*/ 412 w 765"/>
                <a:gd name="T13" fmla="*/ 102 h 213"/>
                <a:gd name="T14" fmla="*/ 413 w 765"/>
                <a:gd name="T15" fmla="*/ 102 h 213"/>
                <a:gd name="T16" fmla="*/ 0 60000 65536"/>
                <a:gd name="T17" fmla="*/ 0 60000 65536"/>
                <a:gd name="T18" fmla="*/ 0 60000 65536"/>
                <a:gd name="T19" fmla="*/ 0 60000 65536"/>
                <a:gd name="T20" fmla="*/ 0 60000 65536"/>
                <a:gd name="T21" fmla="*/ 0 60000 65536"/>
                <a:gd name="T22" fmla="*/ 0 60000 65536"/>
                <a:gd name="T23" fmla="*/ 0 60000 65536"/>
                <a:gd name="T24" fmla="*/ 0 w 765"/>
                <a:gd name="T25" fmla="*/ 0 h 213"/>
                <a:gd name="T26" fmla="*/ 765 w 765"/>
                <a:gd name="T27" fmla="*/ 213 h 2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65" h="213">
                  <a:moveTo>
                    <a:pt x="0" y="213"/>
                  </a:moveTo>
                  <a:lnTo>
                    <a:pt x="180" y="60"/>
                  </a:lnTo>
                  <a:lnTo>
                    <a:pt x="272" y="13"/>
                  </a:lnTo>
                  <a:lnTo>
                    <a:pt x="366" y="0"/>
                  </a:lnTo>
                  <a:lnTo>
                    <a:pt x="462" y="23"/>
                  </a:lnTo>
                  <a:lnTo>
                    <a:pt x="562" y="71"/>
                  </a:lnTo>
                  <a:lnTo>
                    <a:pt x="763" y="213"/>
                  </a:lnTo>
                  <a:lnTo>
                    <a:pt x="765" y="213"/>
                  </a:lnTo>
                </a:path>
              </a:pathLst>
            </a:custGeom>
            <a:noFill/>
            <a:ln w="19050">
              <a:solidFill>
                <a:srgbClr val="000000"/>
              </a:solidFill>
              <a:round/>
              <a:headEnd/>
              <a:tailEnd/>
            </a:ln>
          </p:spPr>
          <p:txBody>
            <a:bodyPr/>
            <a:lstStyle/>
            <a:p>
              <a:endParaRPr lang="en-US"/>
            </a:p>
          </p:txBody>
        </p:sp>
        <p:sp>
          <p:nvSpPr>
            <p:cNvPr id="47133" name="Freeform 28"/>
            <p:cNvSpPr>
              <a:spLocks/>
            </p:cNvSpPr>
            <p:nvPr/>
          </p:nvSpPr>
          <p:spPr bwMode="auto">
            <a:xfrm>
              <a:off x="1611" y="2359"/>
              <a:ext cx="592" cy="189"/>
            </a:xfrm>
            <a:custGeom>
              <a:avLst/>
              <a:gdLst>
                <a:gd name="T0" fmla="*/ 0 w 1095"/>
                <a:gd name="T1" fmla="*/ 182 h 392"/>
                <a:gd name="T2" fmla="*/ 68 w 1095"/>
                <a:gd name="T3" fmla="*/ 111 h 392"/>
                <a:gd name="T4" fmla="*/ 136 w 1095"/>
                <a:gd name="T5" fmla="*/ 51 h 392"/>
                <a:gd name="T6" fmla="*/ 207 w 1095"/>
                <a:gd name="T7" fmla="*/ 11 h 392"/>
                <a:gd name="T8" fmla="*/ 243 w 1095"/>
                <a:gd name="T9" fmla="*/ 1 h 392"/>
                <a:gd name="T10" fmla="*/ 280 w 1095"/>
                <a:gd name="T11" fmla="*/ 0 h 392"/>
                <a:gd name="T12" fmla="*/ 355 w 1095"/>
                <a:gd name="T13" fmla="*/ 20 h 392"/>
                <a:gd name="T14" fmla="*/ 433 w 1095"/>
                <a:gd name="T15" fmla="*/ 63 h 392"/>
                <a:gd name="T16" fmla="*/ 511 w 1095"/>
                <a:gd name="T17" fmla="*/ 122 h 392"/>
                <a:gd name="T18" fmla="*/ 591 w 1095"/>
                <a:gd name="T19" fmla="*/ 189 h 392"/>
                <a:gd name="T20" fmla="*/ 592 w 1095"/>
                <a:gd name="T21" fmla="*/ 189 h 39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95"/>
                <a:gd name="T34" fmla="*/ 0 h 392"/>
                <a:gd name="T35" fmla="*/ 1095 w 1095"/>
                <a:gd name="T36" fmla="*/ 392 h 39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95" h="392">
                  <a:moveTo>
                    <a:pt x="0" y="377"/>
                  </a:moveTo>
                  <a:lnTo>
                    <a:pt x="126" y="231"/>
                  </a:lnTo>
                  <a:lnTo>
                    <a:pt x="252" y="105"/>
                  </a:lnTo>
                  <a:lnTo>
                    <a:pt x="383" y="22"/>
                  </a:lnTo>
                  <a:lnTo>
                    <a:pt x="450" y="3"/>
                  </a:lnTo>
                  <a:lnTo>
                    <a:pt x="517" y="0"/>
                  </a:lnTo>
                  <a:lnTo>
                    <a:pt x="657" y="41"/>
                  </a:lnTo>
                  <a:lnTo>
                    <a:pt x="801" y="131"/>
                  </a:lnTo>
                  <a:lnTo>
                    <a:pt x="946" y="253"/>
                  </a:lnTo>
                  <a:lnTo>
                    <a:pt x="1093" y="392"/>
                  </a:lnTo>
                  <a:lnTo>
                    <a:pt x="1095" y="392"/>
                  </a:lnTo>
                </a:path>
              </a:pathLst>
            </a:custGeom>
            <a:noFill/>
            <a:ln w="19050">
              <a:solidFill>
                <a:srgbClr val="000000"/>
              </a:solidFill>
              <a:round/>
              <a:headEnd/>
              <a:tailEnd/>
            </a:ln>
          </p:spPr>
          <p:txBody>
            <a:bodyPr/>
            <a:lstStyle/>
            <a:p>
              <a:endParaRPr lang="en-US"/>
            </a:p>
          </p:txBody>
        </p:sp>
        <p:sp>
          <p:nvSpPr>
            <p:cNvPr id="47134" name="Freeform 29"/>
            <p:cNvSpPr>
              <a:spLocks/>
            </p:cNvSpPr>
            <p:nvPr/>
          </p:nvSpPr>
          <p:spPr bwMode="auto">
            <a:xfrm>
              <a:off x="1555" y="2316"/>
              <a:ext cx="802" cy="247"/>
            </a:xfrm>
            <a:custGeom>
              <a:avLst/>
              <a:gdLst>
                <a:gd name="T0" fmla="*/ 0 w 1482"/>
                <a:gd name="T1" fmla="*/ 247 h 515"/>
                <a:gd name="T2" fmla="*/ 90 w 1482"/>
                <a:gd name="T3" fmla="*/ 154 h 515"/>
                <a:gd name="T4" fmla="*/ 182 w 1482"/>
                <a:gd name="T5" fmla="*/ 73 h 515"/>
                <a:gd name="T6" fmla="*/ 229 w 1482"/>
                <a:gd name="T7" fmla="*/ 42 h 515"/>
                <a:gd name="T8" fmla="*/ 277 w 1482"/>
                <a:gd name="T9" fmla="*/ 18 h 515"/>
                <a:gd name="T10" fmla="*/ 326 w 1482"/>
                <a:gd name="T11" fmla="*/ 4 h 515"/>
                <a:gd name="T12" fmla="*/ 376 w 1482"/>
                <a:gd name="T13" fmla="*/ 0 h 515"/>
                <a:gd name="T14" fmla="*/ 426 w 1482"/>
                <a:gd name="T15" fmla="*/ 7 h 515"/>
                <a:gd name="T16" fmla="*/ 478 w 1482"/>
                <a:gd name="T17" fmla="*/ 23 h 515"/>
                <a:gd name="T18" fmla="*/ 584 w 1482"/>
                <a:gd name="T19" fmla="*/ 76 h 515"/>
                <a:gd name="T20" fmla="*/ 693 w 1482"/>
                <a:gd name="T21" fmla="*/ 149 h 515"/>
                <a:gd name="T22" fmla="*/ 801 w 1482"/>
                <a:gd name="T23" fmla="*/ 233 h 515"/>
                <a:gd name="T24" fmla="*/ 802 w 1482"/>
                <a:gd name="T25" fmla="*/ 233 h 5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82"/>
                <a:gd name="T40" fmla="*/ 0 h 515"/>
                <a:gd name="T41" fmla="*/ 1482 w 1482"/>
                <a:gd name="T42" fmla="*/ 515 h 51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82" h="515">
                  <a:moveTo>
                    <a:pt x="0" y="515"/>
                  </a:moveTo>
                  <a:lnTo>
                    <a:pt x="167" y="321"/>
                  </a:lnTo>
                  <a:lnTo>
                    <a:pt x="336" y="153"/>
                  </a:lnTo>
                  <a:lnTo>
                    <a:pt x="423" y="87"/>
                  </a:lnTo>
                  <a:lnTo>
                    <a:pt x="512" y="38"/>
                  </a:lnTo>
                  <a:lnTo>
                    <a:pt x="602" y="8"/>
                  </a:lnTo>
                  <a:lnTo>
                    <a:pt x="694" y="0"/>
                  </a:lnTo>
                  <a:lnTo>
                    <a:pt x="787" y="15"/>
                  </a:lnTo>
                  <a:lnTo>
                    <a:pt x="884" y="48"/>
                  </a:lnTo>
                  <a:lnTo>
                    <a:pt x="1080" y="158"/>
                  </a:lnTo>
                  <a:lnTo>
                    <a:pt x="1280" y="311"/>
                  </a:lnTo>
                  <a:lnTo>
                    <a:pt x="1481" y="485"/>
                  </a:lnTo>
                  <a:lnTo>
                    <a:pt x="1482" y="485"/>
                  </a:lnTo>
                </a:path>
              </a:pathLst>
            </a:custGeom>
            <a:noFill/>
            <a:ln w="19050">
              <a:solidFill>
                <a:srgbClr val="000000"/>
              </a:solidFill>
              <a:round/>
              <a:headEnd/>
              <a:tailEnd/>
            </a:ln>
          </p:spPr>
          <p:txBody>
            <a:bodyPr/>
            <a:lstStyle/>
            <a:p>
              <a:endParaRPr lang="en-US"/>
            </a:p>
          </p:txBody>
        </p:sp>
        <p:sp>
          <p:nvSpPr>
            <p:cNvPr id="47135" name="Freeform 30"/>
            <p:cNvSpPr>
              <a:spLocks/>
            </p:cNvSpPr>
            <p:nvPr/>
          </p:nvSpPr>
          <p:spPr bwMode="auto">
            <a:xfrm>
              <a:off x="1711" y="2558"/>
              <a:ext cx="132" cy="117"/>
            </a:xfrm>
            <a:custGeom>
              <a:avLst/>
              <a:gdLst>
                <a:gd name="T0" fmla="*/ 132 w 241"/>
                <a:gd name="T1" fmla="*/ 0 h 242"/>
                <a:gd name="T2" fmla="*/ 0 w 241"/>
                <a:gd name="T3" fmla="*/ 117 h 242"/>
                <a:gd name="T4" fmla="*/ 1 w 241"/>
                <a:gd name="T5" fmla="*/ 117 h 242"/>
                <a:gd name="T6" fmla="*/ 0 60000 65536"/>
                <a:gd name="T7" fmla="*/ 0 60000 65536"/>
                <a:gd name="T8" fmla="*/ 0 60000 65536"/>
                <a:gd name="T9" fmla="*/ 0 w 241"/>
                <a:gd name="T10" fmla="*/ 0 h 242"/>
                <a:gd name="T11" fmla="*/ 241 w 241"/>
                <a:gd name="T12" fmla="*/ 242 h 242"/>
              </a:gdLst>
              <a:ahLst/>
              <a:cxnLst>
                <a:cxn ang="T6">
                  <a:pos x="T0" y="T1"/>
                </a:cxn>
                <a:cxn ang="T7">
                  <a:pos x="T2" y="T3"/>
                </a:cxn>
                <a:cxn ang="T8">
                  <a:pos x="T4" y="T5"/>
                </a:cxn>
              </a:cxnLst>
              <a:rect l="T9" t="T10" r="T11" b="T12"/>
              <a:pathLst>
                <a:path w="241" h="242">
                  <a:moveTo>
                    <a:pt x="241" y="0"/>
                  </a:moveTo>
                  <a:lnTo>
                    <a:pt x="0" y="242"/>
                  </a:lnTo>
                  <a:lnTo>
                    <a:pt x="1" y="242"/>
                  </a:lnTo>
                </a:path>
              </a:pathLst>
            </a:custGeom>
            <a:noFill/>
            <a:ln w="19050">
              <a:solidFill>
                <a:srgbClr val="000000"/>
              </a:solidFill>
              <a:round/>
              <a:headEnd/>
              <a:tailEnd/>
            </a:ln>
          </p:spPr>
          <p:txBody>
            <a:bodyPr/>
            <a:lstStyle/>
            <a:p>
              <a:endParaRPr lang="en-US"/>
            </a:p>
          </p:txBody>
        </p:sp>
        <p:sp>
          <p:nvSpPr>
            <p:cNvPr id="47136" name="Freeform 31"/>
            <p:cNvSpPr>
              <a:spLocks/>
            </p:cNvSpPr>
            <p:nvPr/>
          </p:nvSpPr>
          <p:spPr bwMode="auto">
            <a:xfrm>
              <a:off x="1711" y="2675"/>
              <a:ext cx="2" cy="176"/>
            </a:xfrm>
            <a:custGeom>
              <a:avLst/>
              <a:gdLst>
                <a:gd name="T0" fmla="*/ 0 w 1"/>
                <a:gd name="T1" fmla="*/ 0 h 363"/>
                <a:gd name="T2" fmla="*/ 0 w 1"/>
                <a:gd name="T3" fmla="*/ 176 h 363"/>
                <a:gd name="T4" fmla="*/ 2 w 1"/>
                <a:gd name="T5" fmla="*/ 176 h 363"/>
                <a:gd name="T6" fmla="*/ 0 60000 65536"/>
                <a:gd name="T7" fmla="*/ 0 60000 65536"/>
                <a:gd name="T8" fmla="*/ 0 60000 65536"/>
                <a:gd name="T9" fmla="*/ 0 w 1"/>
                <a:gd name="T10" fmla="*/ 0 h 363"/>
                <a:gd name="T11" fmla="*/ 1 w 1"/>
                <a:gd name="T12" fmla="*/ 363 h 363"/>
              </a:gdLst>
              <a:ahLst/>
              <a:cxnLst>
                <a:cxn ang="T6">
                  <a:pos x="T0" y="T1"/>
                </a:cxn>
                <a:cxn ang="T7">
                  <a:pos x="T2" y="T3"/>
                </a:cxn>
                <a:cxn ang="T8">
                  <a:pos x="T4" y="T5"/>
                </a:cxn>
              </a:cxnLst>
              <a:rect l="T9" t="T10" r="T11" b="T12"/>
              <a:pathLst>
                <a:path w="1" h="363">
                  <a:moveTo>
                    <a:pt x="0" y="0"/>
                  </a:moveTo>
                  <a:lnTo>
                    <a:pt x="0" y="363"/>
                  </a:lnTo>
                  <a:lnTo>
                    <a:pt x="1" y="363"/>
                  </a:lnTo>
                </a:path>
              </a:pathLst>
            </a:custGeom>
            <a:noFill/>
            <a:ln w="19050">
              <a:solidFill>
                <a:srgbClr val="000000"/>
              </a:solidFill>
              <a:round/>
              <a:headEnd/>
              <a:tailEnd/>
            </a:ln>
          </p:spPr>
          <p:txBody>
            <a:bodyPr/>
            <a:lstStyle/>
            <a:p>
              <a:endParaRPr lang="en-US"/>
            </a:p>
          </p:txBody>
        </p:sp>
        <p:sp>
          <p:nvSpPr>
            <p:cNvPr id="47137" name="Freeform 32"/>
            <p:cNvSpPr>
              <a:spLocks/>
            </p:cNvSpPr>
            <p:nvPr/>
          </p:nvSpPr>
          <p:spPr bwMode="auto">
            <a:xfrm>
              <a:off x="1843" y="2558"/>
              <a:ext cx="130" cy="117"/>
            </a:xfrm>
            <a:custGeom>
              <a:avLst/>
              <a:gdLst>
                <a:gd name="T0" fmla="*/ 0 w 243"/>
                <a:gd name="T1" fmla="*/ 0 h 242"/>
                <a:gd name="T2" fmla="*/ 129 w 243"/>
                <a:gd name="T3" fmla="*/ 117 h 242"/>
                <a:gd name="T4" fmla="*/ 130 w 243"/>
                <a:gd name="T5" fmla="*/ 117 h 242"/>
                <a:gd name="T6" fmla="*/ 0 60000 65536"/>
                <a:gd name="T7" fmla="*/ 0 60000 65536"/>
                <a:gd name="T8" fmla="*/ 0 60000 65536"/>
                <a:gd name="T9" fmla="*/ 0 w 243"/>
                <a:gd name="T10" fmla="*/ 0 h 242"/>
                <a:gd name="T11" fmla="*/ 243 w 243"/>
                <a:gd name="T12" fmla="*/ 242 h 242"/>
              </a:gdLst>
              <a:ahLst/>
              <a:cxnLst>
                <a:cxn ang="T6">
                  <a:pos x="T0" y="T1"/>
                </a:cxn>
                <a:cxn ang="T7">
                  <a:pos x="T2" y="T3"/>
                </a:cxn>
                <a:cxn ang="T8">
                  <a:pos x="T4" y="T5"/>
                </a:cxn>
              </a:cxnLst>
              <a:rect l="T9" t="T10" r="T11" b="T12"/>
              <a:pathLst>
                <a:path w="243" h="242">
                  <a:moveTo>
                    <a:pt x="0" y="0"/>
                  </a:moveTo>
                  <a:lnTo>
                    <a:pt x="242" y="242"/>
                  </a:lnTo>
                  <a:lnTo>
                    <a:pt x="243" y="242"/>
                  </a:lnTo>
                </a:path>
              </a:pathLst>
            </a:custGeom>
            <a:noFill/>
            <a:ln w="19050">
              <a:solidFill>
                <a:srgbClr val="000000"/>
              </a:solidFill>
              <a:round/>
              <a:headEnd/>
              <a:tailEnd/>
            </a:ln>
          </p:spPr>
          <p:txBody>
            <a:bodyPr/>
            <a:lstStyle/>
            <a:p>
              <a:endParaRPr lang="en-US"/>
            </a:p>
          </p:txBody>
        </p:sp>
        <p:sp>
          <p:nvSpPr>
            <p:cNvPr id="47138" name="Freeform 33"/>
            <p:cNvSpPr>
              <a:spLocks/>
            </p:cNvSpPr>
            <p:nvPr/>
          </p:nvSpPr>
          <p:spPr bwMode="auto">
            <a:xfrm>
              <a:off x="1973" y="2675"/>
              <a:ext cx="2" cy="176"/>
            </a:xfrm>
            <a:custGeom>
              <a:avLst/>
              <a:gdLst>
                <a:gd name="T0" fmla="*/ 0 w 1"/>
                <a:gd name="T1" fmla="*/ 0 h 363"/>
                <a:gd name="T2" fmla="*/ 0 w 1"/>
                <a:gd name="T3" fmla="*/ 176 h 363"/>
                <a:gd name="T4" fmla="*/ 2 w 1"/>
                <a:gd name="T5" fmla="*/ 176 h 363"/>
                <a:gd name="T6" fmla="*/ 0 60000 65536"/>
                <a:gd name="T7" fmla="*/ 0 60000 65536"/>
                <a:gd name="T8" fmla="*/ 0 60000 65536"/>
                <a:gd name="T9" fmla="*/ 0 w 1"/>
                <a:gd name="T10" fmla="*/ 0 h 363"/>
                <a:gd name="T11" fmla="*/ 1 w 1"/>
                <a:gd name="T12" fmla="*/ 363 h 363"/>
              </a:gdLst>
              <a:ahLst/>
              <a:cxnLst>
                <a:cxn ang="T6">
                  <a:pos x="T0" y="T1"/>
                </a:cxn>
                <a:cxn ang="T7">
                  <a:pos x="T2" y="T3"/>
                </a:cxn>
                <a:cxn ang="T8">
                  <a:pos x="T4" y="T5"/>
                </a:cxn>
              </a:cxnLst>
              <a:rect l="T9" t="T10" r="T11" b="T12"/>
              <a:pathLst>
                <a:path w="1" h="363">
                  <a:moveTo>
                    <a:pt x="0" y="0"/>
                  </a:moveTo>
                  <a:lnTo>
                    <a:pt x="0" y="363"/>
                  </a:lnTo>
                  <a:lnTo>
                    <a:pt x="1" y="363"/>
                  </a:lnTo>
                </a:path>
              </a:pathLst>
            </a:custGeom>
            <a:noFill/>
            <a:ln w="19050">
              <a:solidFill>
                <a:srgbClr val="000000"/>
              </a:solidFill>
              <a:round/>
              <a:headEnd/>
              <a:tailEnd/>
            </a:ln>
          </p:spPr>
          <p:txBody>
            <a:bodyPr/>
            <a:lstStyle/>
            <a:p>
              <a:endParaRPr lang="en-US"/>
            </a:p>
          </p:txBody>
        </p:sp>
        <p:sp>
          <p:nvSpPr>
            <p:cNvPr id="47139" name="Freeform 34"/>
            <p:cNvSpPr>
              <a:spLocks/>
            </p:cNvSpPr>
            <p:nvPr/>
          </p:nvSpPr>
          <p:spPr bwMode="auto">
            <a:xfrm>
              <a:off x="1711" y="2851"/>
              <a:ext cx="262" cy="66"/>
            </a:xfrm>
            <a:custGeom>
              <a:avLst/>
              <a:gdLst>
                <a:gd name="T0" fmla="*/ 0 w 484"/>
                <a:gd name="T1" fmla="*/ 0 h 136"/>
                <a:gd name="T2" fmla="*/ 25 w 484"/>
                <a:gd name="T3" fmla="*/ 29 h 136"/>
                <a:gd name="T4" fmla="*/ 51 w 484"/>
                <a:gd name="T5" fmla="*/ 51 h 136"/>
                <a:gd name="T6" fmla="*/ 66 w 484"/>
                <a:gd name="T7" fmla="*/ 59 h 136"/>
                <a:gd name="T8" fmla="*/ 81 w 484"/>
                <a:gd name="T9" fmla="*/ 64 h 136"/>
                <a:gd name="T10" fmla="*/ 97 w 484"/>
                <a:gd name="T11" fmla="*/ 66 h 136"/>
                <a:gd name="T12" fmla="*/ 114 w 484"/>
                <a:gd name="T13" fmla="*/ 66 h 136"/>
                <a:gd name="T14" fmla="*/ 148 w 484"/>
                <a:gd name="T15" fmla="*/ 57 h 136"/>
                <a:gd name="T16" fmla="*/ 185 w 484"/>
                <a:gd name="T17" fmla="*/ 42 h 136"/>
                <a:gd name="T18" fmla="*/ 261 w 484"/>
                <a:gd name="T19" fmla="*/ 0 h 136"/>
                <a:gd name="T20" fmla="*/ 262 w 484"/>
                <a:gd name="T21" fmla="*/ 0 h 13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4"/>
                <a:gd name="T34" fmla="*/ 0 h 136"/>
                <a:gd name="T35" fmla="*/ 484 w 484"/>
                <a:gd name="T36" fmla="*/ 136 h 1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4" h="136">
                  <a:moveTo>
                    <a:pt x="0" y="0"/>
                  </a:moveTo>
                  <a:lnTo>
                    <a:pt x="46" y="59"/>
                  </a:lnTo>
                  <a:lnTo>
                    <a:pt x="95" y="106"/>
                  </a:lnTo>
                  <a:lnTo>
                    <a:pt x="122" y="122"/>
                  </a:lnTo>
                  <a:lnTo>
                    <a:pt x="150" y="132"/>
                  </a:lnTo>
                  <a:lnTo>
                    <a:pt x="179" y="136"/>
                  </a:lnTo>
                  <a:lnTo>
                    <a:pt x="210" y="135"/>
                  </a:lnTo>
                  <a:lnTo>
                    <a:pt x="274" y="118"/>
                  </a:lnTo>
                  <a:lnTo>
                    <a:pt x="342" y="87"/>
                  </a:lnTo>
                  <a:lnTo>
                    <a:pt x="483" y="0"/>
                  </a:lnTo>
                  <a:lnTo>
                    <a:pt x="484" y="0"/>
                  </a:lnTo>
                </a:path>
              </a:pathLst>
            </a:custGeom>
            <a:noFill/>
            <a:ln w="19050">
              <a:solidFill>
                <a:srgbClr val="000000"/>
              </a:solidFill>
              <a:round/>
              <a:headEnd/>
              <a:tailEnd/>
            </a:ln>
          </p:spPr>
          <p:txBody>
            <a:bodyPr/>
            <a:lstStyle/>
            <a:p>
              <a:endParaRPr lang="en-US"/>
            </a:p>
          </p:txBody>
        </p:sp>
        <p:sp>
          <p:nvSpPr>
            <p:cNvPr id="47140" name="Freeform 35"/>
            <p:cNvSpPr>
              <a:spLocks/>
            </p:cNvSpPr>
            <p:nvPr/>
          </p:nvSpPr>
          <p:spPr bwMode="auto">
            <a:xfrm>
              <a:off x="1711" y="2637"/>
              <a:ext cx="218" cy="126"/>
            </a:xfrm>
            <a:custGeom>
              <a:avLst/>
              <a:gdLst>
                <a:gd name="T0" fmla="*/ 0 w 404"/>
                <a:gd name="T1" fmla="*/ 126 h 262"/>
                <a:gd name="T2" fmla="*/ 217 w 404"/>
                <a:gd name="T3" fmla="*/ 0 h 262"/>
                <a:gd name="T4" fmla="*/ 218 w 404"/>
                <a:gd name="T5" fmla="*/ 0 h 262"/>
                <a:gd name="T6" fmla="*/ 0 60000 65536"/>
                <a:gd name="T7" fmla="*/ 0 60000 65536"/>
                <a:gd name="T8" fmla="*/ 0 60000 65536"/>
                <a:gd name="T9" fmla="*/ 0 w 404"/>
                <a:gd name="T10" fmla="*/ 0 h 262"/>
                <a:gd name="T11" fmla="*/ 404 w 404"/>
                <a:gd name="T12" fmla="*/ 262 h 262"/>
              </a:gdLst>
              <a:ahLst/>
              <a:cxnLst>
                <a:cxn ang="T6">
                  <a:pos x="T0" y="T1"/>
                </a:cxn>
                <a:cxn ang="T7">
                  <a:pos x="T2" y="T3"/>
                </a:cxn>
                <a:cxn ang="T8">
                  <a:pos x="T4" y="T5"/>
                </a:cxn>
              </a:cxnLst>
              <a:rect l="T9" t="T10" r="T11" b="T12"/>
              <a:pathLst>
                <a:path w="404" h="262">
                  <a:moveTo>
                    <a:pt x="0" y="262"/>
                  </a:moveTo>
                  <a:lnTo>
                    <a:pt x="403" y="0"/>
                  </a:lnTo>
                  <a:lnTo>
                    <a:pt x="404" y="0"/>
                  </a:lnTo>
                </a:path>
              </a:pathLst>
            </a:custGeom>
            <a:noFill/>
            <a:ln w="12700">
              <a:solidFill>
                <a:srgbClr val="000000"/>
              </a:solidFill>
              <a:round/>
              <a:headEnd/>
              <a:tailEnd/>
            </a:ln>
          </p:spPr>
          <p:txBody>
            <a:bodyPr/>
            <a:lstStyle/>
            <a:p>
              <a:endParaRPr lang="en-US"/>
            </a:p>
          </p:txBody>
        </p:sp>
        <p:sp>
          <p:nvSpPr>
            <p:cNvPr id="47141" name="Freeform 36"/>
            <p:cNvSpPr>
              <a:spLocks/>
            </p:cNvSpPr>
            <p:nvPr/>
          </p:nvSpPr>
          <p:spPr bwMode="auto">
            <a:xfrm>
              <a:off x="1711" y="2652"/>
              <a:ext cx="238" cy="139"/>
            </a:xfrm>
            <a:custGeom>
              <a:avLst/>
              <a:gdLst>
                <a:gd name="T0" fmla="*/ 0 w 438"/>
                <a:gd name="T1" fmla="*/ 139 h 286"/>
                <a:gd name="T2" fmla="*/ 237 w 438"/>
                <a:gd name="T3" fmla="*/ 0 h 286"/>
                <a:gd name="T4" fmla="*/ 238 w 438"/>
                <a:gd name="T5" fmla="*/ 0 h 286"/>
                <a:gd name="T6" fmla="*/ 0 60000 65536"/>
                <a:gd name="T7" fmla="*/ 0 60000 65536"/>
                <a:gd name="T8" fmla="*/ 0 60000 65536"/>
                <a:gd name="T9" fmla="*/ 0 w 438"/>
                <a:gd name="T10" fmla="*/ 0 h 286"/>
                <a:gd name="T11" fmla="*/ 438 w 438"/>
                <a:gd name="T12" fmla="*/ 286 h 286"/>
              </a:gdLst>
              <a:ahLst/>
              <a:cxnLst>
                <a:cxn ang="T6">
                  <a:pos x="T0" y="T1"/>
                </a:cxn>
                <a:cxn ang="T7">
                  <a:pos x="T2" y="T3"/>
                </a:cxn>
                <a:cxn ang="T8">
                  <a:pos x="T4" y="T5"/>
                </a:cxn>
              </a:cxnLst>
              <a:rect l="T9" t="T10" r="T11" b="T12"/>
              <a:pathLst>
                <a:path w="438" h="286">
                  <a:moveTo>
                    <a:pt x="0" y="286"/>
                  </a:moveTo>
                  <a:lnTo>
                    <a:pt x="437" y="0"/>
                  </a:lnTo>
                  <a:lnTo>
                    <a:pt x="438" y="0"/>
                  </a:lnTo>
                </a:path>
              </a:pathLst>
            </a:custGeom>
            <a:noFill/>
            <a:ln w="12700">
              <a:solidFill>
                <a:srgbClr val="000000"/>
              </a:solidFill>
              <a:round/>
              <a:headEnd/>
              <a:tailEnd/>
            </a:ln>
          </p:spPr>
          <p:txBody>
            <a:bodyPr/>
            <a:lstStyle/>
            <a:p>
              <a:endParaRPr lang="en-US"/>
            </a:p>
          </p:txBody>
        </p:sp>
        <p:sp>
          <p:nvSpPr>
            <p:cNvPr id="47142" name="Freeform 37"/>
            <p:cNvSpPr>
              <a:spLocks/>
            </p:cNvSpPr>
            <p:nvPr/>
          </p:nvSpPr>
          <p:spPr bwMode="auto">
            <a:xfrm>
              <a:off x="3276" y="1463"/>
              <a:ext cx="1679" cy="2"/>
            </a:xfrm>
            <a:custGeom>
              <a:avLst/>
              <a:gdLst>
                <a:gd name="T0" fmla="*/ 0 w 3099"/>
                <a:gd name="T1" fmla="*/ 0 h 2"/>
                <a:gd name="T2" fmla="*/ 1678 w 3099"/>
                <a:gd name="T3" fmla="*/ 0 h 2"/>
                <a:gd name="T4" fmla="*/ 1679 w 3099"/>
                <a:gd name="T5" fmla="*/ 0 h 2"/>
                <a:gd name="T6" fmla="*/ 0 60000 65536"/>
                <a:gd name="T7" fmla="*/ 0 60000 65536"/>
                <a:gd name="T8" fmla="*/ 0 60000 65536"/>
                <a:gd name="T9" fmla="*/ 0 w 3099"/>
                <a:gd name="T10" fmla="*/ 0 h 2"/>
                <a:gd name="T11" fmla="*/ 3099 w 3099"/>
                <a:gd name="T12" fmla="*/ 2 h 2"/>
              </a:gdLst>
              <a:ahLst/>
              <a:cxnLst>
                <a:cxn ang="T6">
                  <a:pos x="T0" y="T1"/>
                </a:cxn>
                <a:cxn ang="T7">
                  <a:pos x="T2" y="T3"/>
                </a:cxn>
                <a:cxn ang="T8">
                  <a:pos x="T4" y="T5"/>
                </a:cxn>
              </a:cxnLst>
              <a:rect l="T9" t="T10" r="T11" b="T12"/>
              <a:pathLst>
                <a:path w="3099" h="2">
                  <a:moveTo>
                    <a:pt x="0" y="0"/>
                  </a:moveTo>
                  <a:lnTo>
                    <a:pt x="3098" y="0"/>
                  </a:lnTo>
                  <a:lnTo>
                    <a:pt x="3099" y="0"/>
                  </a:lnTo>
                </a:path>
              </a:pathLst>
            </a:custGeom>
            <a:noFill/>
            <a:ln w="19050">
              <a:solidFill>
                <a:srgbClr val="000000"/>
              </a:solidFill>
              <a:round/>
              <a:headEnd/>
              <a:tailEnd/>
            </a:ln>
          </p:spPr>
          <p:txBody>
            <a:bodyPr/>
            <a:lstStyle/>
            <a:p>
              <a:endParaRPr lang="en-US"/>
            </a:p>
          </p:txBody>
        </p:sp>
        <p:sp>
          <p:nvSpPr>
            <p:cNvPr id="47143" name="Freeform 38"/>
            <p:cNvSpPr>
              <a:spLocks/>
            </p:cNvSpPr>
            <p:nvPr/>
          </p:nvSpPr>
          <p:spPr bwMode="auto">
            <a:xfrm>
              <a:off x="3276" y="2558"/>
              <a:ext cx="1679" cy="1"/>
            </a:xfrm>
            <a:custGeom>
              <a:avLst/>
              <a:gdLst>
                <a:gd name="T0" fmla="*/ 1679 w 3098"/>
                <a:gd name="T1" fmla="*/ 0 h 1"/>
                <a:gd name="T2" fmla="*/ 0 w 3098"/>
                <a:gd name="T3" fmla="*/ 0 h 1"/>
                <a:gd name="T4" fmla="*/ 1 w 3098"/>
                <a:gd name="T5" fmla="*/ 0 h 1"/>
                <a:gd name="T6" fmla="*/ 0 60000 65536"/>
                <a:gd name="T7" fmla="*/ 0 60000 65536"/>
                <a:gd name="T8" fmla="*/ 0 60000 65536"/>
                <a:gd name="T9" fmla="*/ 0 w 3098"/>
                <a:gd name="T10" fmla="*/ 0 h 1"/>
                <a:gd name="T11" fmla="*/ 3098 w 3098"/>
                <a:gd name="T12" fmla="*/ 1 h 1"/>
              </a:gdLst>
              <a:ahLst/>
              <a:cxnLst>
                <a:cxn ang="T6">
                  <a:pos x="T0" y="T1"/>
                </a:cxn>
                <a:cxn ang="T7">
                  <a:pos x="T2" y="T3"/>
                </a:cxn>
                <a:cxn ang="T8">
                  <a:pos x="T4" y="T5"/>
                </a:cxn>
              </a:cxnLst>
              <a:rect l="T9" t="T10" r="T11" b="T12"/>
              <a:pathLst>
                <a:path w="3098" h="1">
                  <a:moveTo>
                    <a:pt x="3098" y="0"/>
                  </a:moveTo>
                  <a:lnTo>
                    <a:pt x="0" y="0"/>
                  </a:lnTo>
                  <a:lnTo>
                    <a:pt x="1" y="0"/>
                  </a:lnTo>
                </a:path>
              </a:pathLst>
            </a:custGeom>
            <a:noFill/>
            <a:ln w="19050">
              <a:solidFill>
                <a:srgbClr val="000000"/>
              </a:solidFill>
              <a:round/>
              <a:headEnd/>
              <a:tailEnd/>
            </a:ln>
          </p:spPr>
          <p:txBody>
            <a:bodyPr/>
            <a:lstStyle/>
            <a:p>
              <a:endParaRPr lang="en-US"/>
            </a:p>
          </p:txBody>
        </p:sp>
        <p:sp>
          <p:nvSpPr>
            <p:cNvPr id="47144" name="Freeform 39"/>
            <p:cNvSpPr>
              <a:spLocks/>
            </p:cNvSpPr>
            <p:nvPr/>
          </p:nvSpPr>
          <p:spPr bwMode="auto">
            <a:xfrm>
              <a:off x="4955" y="1397"/>
              <a:ext cx="279" cy="66"/>
            </a:xfrm>
            <a:custGeom>
              <a:avLst/>
              <a:gdLst>
                <a:gd name="T0" fmla="*/ 0 w 303"/>
                <a:gd name="T1" fmla="*/ 66 h 304"/>
                <a:gd name="T2" fmla="*/ 107 w 303"/>
                <a:gd name="T3" fmla="*/ 61 h 304"/>
                <a:gd name="T4" fmla="*/ 196 w 303"/>
                <a:gd name="T5" fmla="*/ 47 h 304"/>
                <a:gd name="T6" fmla="*/ 256 w 303"/>
                <a:gd name="T7" fmla="*/ 25 h 304"/>
                <a:gd name="T8" fmla="*/ 278 w 303"/>
                <a:gd name="T9" fmla="*/ 0 h 304"/>
                <a:gd name="T10" fmla="*/ 279 w 303"/>
                <a:gd name="T11" fmla="*/ 0 h 304"/>
                <a:gd name="T12" fmla="*/ 0 60000 65536"/>
                <a:gd name="T13" fmla="*/ 0 60000 65536"/>
                <a:gd name="T14" fmla="*/ 0 60000 65536"/>
                <a:gd name="T15" fmla="*/ 0 60000 65536"/>
                <a:gd name="T16" fmla="*/ 0 60000 65536"/>
                <a:gd name="T17" fmla="*/ 0 60000 65536"/>
                <a:gd name="T18" fmla="*/ 0 w 303"/>
                <a:gd name="T19" fmla="*/ 0 h 304"/>
                <a:gd name="T20" fmla="*/ 303 w 303"/>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303" h="304">
                  <a:moveTo>
                    <a:pt x="0" y="304"/>
                  </a:moveTo>
                  <a:lnTo>
                    <a:pt x="116" y="281"/>
                  </a:lnTo>
                  <a:lnTo>
                    <a:pt x="213" y="215"/>
                  </a:lnTo>
                  <a:lnTo>
                    <a:pt x="278" y="117"/>
                  </a:lnTo>
                  <a:lnTo>
                    <a:pt x="302" y="0"/>
                  </a:lnTo>
                  <a:lnTo>
                    <a:pt x="303" y="0"/>
                  </a:lnTo>
                </a:path>
              </a:pathLst>
            </a:custGeom>
            <a:noFill/>
            <a:ln w="19050">
              <a:solidFill>
                <a:srgbClr val="000000"/>
              </a:solidFill>
              <a:round/>
              <a:headEnd/>
              <a:tailEnd/>
            </a:ln>
          </p:spPr>
          <p:txBody>
            <a:bodyPr/>
            <a:lstStyle/>
            <a:p>
              <a:endParaRPr lang="en-US"/>
            </a:p>
          </p:txBody>
        </p:sp>
        <p:sp>
          <p:nvSpPr>
            <p:cNvPr id="47145" name="Freeform 40"/>
            <p:cNvSpPr>
              <a:spLocks/>
            </p:cNvSpPr>
            <p:nvPr/>
          </p:nvSpPr>
          <p:spPr bwMode="auto">
            <a:xfrm>
              <a:off x="4955" y="2558"/>
              <a:ext cx="286" cy="78"/>
            </a:xfrm>
            <a:custGeom>
              <a:avLst/>
              <a:gdLst>
                <a:gd name="T0" fmla="*/ 286 w 302"/>
                <a:gd name="T1" fmla="*/ 78 h 303"/>
                <a:gd name="T2" fmla="*/ 263 w 302"/>
                <a:gd name="T3" fmla="*/ 48 h 303"/>
                <a:gd name="T4" fmla="*/ 202 w 302"/>
                <a:gd name="T5" fmla="*/ 23 h 303"/>
                <a:gd name="T6" fmla="*/ 110 w 302"/>
                <a:gd name="T7" fmla="*/ 6 h 303"/>
                <a:gd name="T8" fmla="*/ 0 w 302"/>
                <a:gd name="T9" fmla="*/ 0 h 303"/>
                <a:gd name="T10" fmla="*/ 1 w 302"/>
                <a:gd name="T11" fmla="*/ 0 h 303"/>
                <a:gd name="T12" fmla="*/ 0 60000 65536"/>
                <a:gd name="T13" fmla="*/ 0 60000 65536"/>
                <a:gd name="T14" fmla="*/ 0 60000 65536"/>
                <a:gd name="T15" fmla="*/ 0 60000 65536"/>
                <a:gd name="T16" fmla="*/ 0 60000 65536"/>
                <a:gd name="T17" fmla="*/ 0 60000 65536"/>
                <a:gd name="T18" fmla="*/ 0 w 302"/>
                <a:gd name="T19" fmla="*/ 0 h 303"/>
                <a:gd name="T20" fmla="*/ 302 w 302"/>
                <a:gd name="T21" fmla="*/ 303 h 303"/>
              </a:gdLst>
              <a:ahLst/>
              <a:cxnLst>
                <a:cxn ang="T12">
                  <a:pos x="T0" y="T1"/>
                </a:cxn>
                <a:cxn ang="T13">
                  <a:pos x="T2" y="T3"/>
                </a:cxn>
                <a:cxn ang="T14">
                  <a:pos x="T4" y="T5"/>
                </a:cxn>
                <a:cxn ang="T15">
                  <a:pos x="T6" y="T7"/>
                </a:cxn>
                <a:cxn ang="T16">
                  <a:pos x="T8" y="T9"/>
                </a:cxn>
                <a:cxn ang="T17">
                  <a:pos x="T10" y="T11"/>
                </a:cxn>
              </a:cxnLst>
              <a:rect l="T18" t="T19" r="T20" b="T21"/>
              <a:pathLst>
                <a:path w="302" h="303">
                  <a:moveTo>
                    <a:pt x="302" y="303"/>
                  </a:moveTo>
                  <a:lnTo>
                    <a:pt x="278" y="187"/>
                  </a:lnTo>
                  <a:lnTo>
                    <a:pt x="213" y="89"/>
                  </a:lnTo>
                  <a:lnTo>
                    <a:pt x="116" y="24"/>
                  </a:lnTo>
                  <a:lnTo>
                    <a:pt x="0" y="0"/>
                  </a:lnTo>
                  <a:lnTo>
                    <a:pt x="1" y="0"/>
                  </a:lnTo>
                </a:path>
              </a:pathLst>
            </a:custGeom>
            <a:noFill/>
            <a:ln w="19050">
              <a:solidFill>
                <a:srgbClr val="000000"/>
              </a:solidFill>
              <a:round/>
              <a:headEnd/>
              <a:tailEnd/>
            </a:ln>
          </p:spPr>
          <p:txBody>
            <a:bodyPr/>
            <a:lstStyle/>
            <a:p>
              <a:endParaRPr lang="en-US"/>
            </a:p>
          </p:txBody>
        </p:sp>
        <p:sp>
          <p:nvSpPr>
            <p:cNvPr id="47146" name="Text Box 41"/>
            <p:cNvSpPr txBox="1">
              <a:spLocks noChangeArrowheads="1"/>
            </p:cNvSpPr>
            <p:nvPr/>
          </p:nvSpPr>
          <p:spPr bwMode="auto">
            <a:xfrm>
              <a:off x="1140" y="2951"/>
              <a:ext cx="1356" cy="321"/>
            </a:xfrm>
            <a:prstGeom prst="rect">
              <a:avLst/>
            </a:prstGeom>
            <a:noFill/>
            <a:ln w="9525">
              <a:noFill/>
              <a:miter lim="800000"/>
              <a:headEnd/>
              <a:tailEnd/>
            </a:ln>
          </p:spPr>
          <p:txBody>
            <a:bodyPr lIns="0" tIns="0" rIns="0" bIns="0"/>
            <a:lstStyle/>
            <a:p>
              <a:pPr marL="838200" indent="-838200" algn="ctr"/>
              <a:r>
                <a:rPr lang="en-US" sz="1600">
                  <a:solidFill>
                    <a:srgbClr val="0000FF"/>
                  </a:solidFill>
                </a:rPr>
                <a:t>Chi tiết đang gia công</a:t>
              </a:r>
            </a:p>
          </p:txBody>
        </p:sp>
        <p:sp>
          <p:nvSpPr>
            <p:cNvPr id="47147" name="Text Box 42"/>
            <p:cNvSpPr txBox="1">
              <a:spLocks noChangeArrowheads="1"/>
            </p:cNvSpPr>
            <p:nvPr/>
          </p:nvSpPr>
          <p:spPr bwMode="auto">
            <a:xfrm>
              <a:off x="3686" y="2642"/>
              <a:ext cx="1388" cy="541"/>
            </a:xfrm>
            <a:prstGeom prst="rect">
              <a:avLst/>
            </a:prstGeom>
            <a:noFill/>
            <a:ln w="9525">
              <a:noFill/>
              <a:miter lim="800000"/>
              <a:headEnd/>
              <a:tailEnd/>
            </a:ln>
          </p:spPr>
          <p:txBody>
            <a:bodyPr lIns="0" tIns="0" rIns="0" bIns="0"/>
            <a:lstStyle/>
            <a:p>
              <a:pPr marL="838200" indent="-838200">
                <a:spcBef>
                  <a:spcPts val="1200"/>
                </a:spcBef>
                <a:spcAft>
                  <a:spcPts val="300"/>
                </a:spcAft>
              </a:pPr>
              <a:r>
                <a:rPr lang="en-US" sz="1600">
                  <a:solidFill>
                    <a:srgbClr val="0000FF"/>
                  </a:solidFill>
                </a:rPr>
                <a:t>Chi tiết sau gia công</a:t>
              </a:r>
            </a:p>
          </p:txBody>
        </p:sp>
        <p:sp>
          <p:nvSpPr>
            <p:cNvPr id="47148" name="AutoShape 44"/>
            <p:cNvSpPr>
              <a:spLocks/>
            </p:cNvSpPr>
            <p:nvPr/>
          </p:nvSpPr>
          <p:spPr bwMode="auto">
            <a:xfrm>
              <a:off x="605" y="2867"/>
              <a:ext cx="227" cy="356"/>
            </a:xfrm>
            <a:prstGeom prst="callout1">
              <a:avLst>
                <a:gd name="adj1" fmla="val 46995"/>
                <a:gd name="adj2" fmla="val 131088"/>
                <a:gd name="adj3" fmla="val -137074"/>
                <a:gd name="adj4" fmla="val 281347"/>
              </a:avLst>
            </a:prstGeom>
            <a:noFill/>
            <a:ln w="12700">
              <a:solidFill>
                <a:srgbClr val="000000"/>
              </a:solidFill>
              <a:miter lim="800000"/>
              <a:headEnd/>
              <a:tailEnd/>
            </a:ln>
          </p:spPr>
          <p:txBody>
            <a:bodyPr lIns="0" tIns="0" rIns="0" bIns="0"/>
            <a:lstStyle/>
            <a:p>
              <a:pPr marL="838200" indent="-838200"/>
              <a:endParaRPr lang="en-US" sz="1600">
                <a:solidFill>
                  <a:srgbClr val="0000FF"/>
                </a:solidFill>
              </a:endParaRPr>
            </a:p>
          </p:txBody>
        </p:sp>
        <p:sp>
          <p:nvSpPr>
            <p:cNvPr id="47149" name="AutoShape 45"/>
            <p:cNvSpPr>
              <a:spLocks/>
            </p:cNvSpPr>
            <p:nvPr/>
          </p:nvSpPr>
          <p:spPr bwMode="auto">
            <a:xfrm>
              <a:off x="195" y="2321"/>
              <a:ext cx="245" cy="356"/>
            </a:xfrm>
            <a:prstGeom prst="callout1">
              <a:avLst>
                <a:gd name="adj1" fmla="val 46875"/>
                <a:gd name="adj2" fmla="val 128847"/>
                <a:gd name="adj3" fmla="val 3125"/>
                <a:gd name="adj4" fmla="val 343028"/>
              </a:avLst>
            </a:prstGeom>
            <a:noFill/>
            <a:ln w="12700">
              <a:solidFill>
                <a:srgbClr val="000000"/>
              </a:solidFill>
              <a:miter lim="800000"/>
              <a:headEnd/>
              <a:tailEnd/>
            </a:ln>
          </p:spPr>
          <p:txBody>
            <a:bodyPr lIns="0" tIns="0" rIns="0" bIns="0"/>
            <a:lstStyle/>
            <a:p>
              <a:pPr marL="838200" indent="-838200"/>
              <a:endParaRPr lang="en-US"/>
            </a:p>
          </p:txBody>
        </p:sp>
        <p:sp>
          <p:nvSpPr>
            <p:cNvPr id="47150" name="AutoShape 46"/>
            <p:cNvSpPr>
              <a:spLocks/>
            </p:cNvSpPr>
            <p:nvPr/>
          </p:nvSpPr>
          <p:spPr bwMode="auto">
            <a:xfrm>
              <a:off x="1095" y="1074"/>
              <a:ext cx="200" cy="356"/>
            </a:xfrm>
            <a:prstGeom prst="callout1">
              <a:avLst>
                <a:gd name="adj1" fmla="val 46995"/>
                <a:gd name="adj2" fmla="val 135398"/>
                <a:gd name="adj3" fmla="val 124806"/>
                <a:gd name="adj4" fmla="val 378171"/>
              </a:avLst>
            </a:prstGeom>
            <a:noFill/>
            <a:ln w="12700">
              <a:solidFill>
                <a:srgbClr val="000000"/>
              </a:solidFill>
              <a:miter lim="800000"/>
              <a:headEnd/>
              <a:tailEnd/>
            </a:ln>
          </p:spPr>
          <p:txBody>
            <a:bodyPr lIns="0" tIns="0" rIns="0" bIns="0"/>
            <a:lstStyle/>
            <a:p>
              <a:pPr marL="838200" indent="-838200"/>
              <a:endParaRPr lang="en-US"/>
            </a:p>
          </p:txBody>
        </p:sp>
        <p:sp>
          <p:nvSpPr>
            <p:cNvPr id="47151" name="AutoShape 47"/>
            <p:cNvSpPr>
              <a:spLocks/>
            </p:cNvSpPr>
            <p:nvPr/>
          </p:nvSpPr>
          <p:spPr bwMode="auto">
            <a:xfrm>
              <a:off x="2341" y="926"/>
              <a:ext cx="209" cy="286"/>
            </a:xfrm>
            <a:prstGeom prst="callout1">
              <a:avLst>
                <a:gd name="adj1" fmla="val 58440"/>
                <a:gd name="adj2" fmla="val -33708"/>
                <a:gd name="adj3" fmla="val 211366"/>
                <a:gd name="adj4" fmla="val -128370"/>
              </a:avLst>
            </a:prstGeom>
            <a:noFill/>
            <a:ln w="12700">
              <a:solidFill>
                <a:srgbClr val="000000"/>
              </a:solidFill>
              <a:miter lim="800000"/>
              <a:headEnd/>
              <a:tailEnd/>
            </a:ln>
          </p:spPr>
          <p:txBody>
            <a:bodyPr lIns="0" tIns="0" rIns="0" bIns="0"/>
            <a:lstStyle/>
            <a:p>
              <a:pPr marL="838200" indent="-838200"/>
              <a:endParaRPr lang="en-US"/>
            </a:p>
          </p:txBody>
        </p:sp>
        <p:sp>
          <p:nvSpPr>
            <p:cNvPr id="47152" name="AutoShape 48"/>
            <p:cNvSpPr>
              <a:spLocks/>
            </p:cNvSpPr>
            <p:nvPr/>
          </p:nvSpPr>
          <p:spPr bwMode="auto">
            <a:xfrm>
              <a:off x="2915" y="1040"/>
              <a:ext cx="192" cy="314"/>
            </a:xfrm>
            <a:prstGeom prst="callout1">
              <a:avLst>
                <a:gd name="adj1" fmla="val 53255"/>
                <a:gd name="adj2" fmla="val -36810"/>
                <a:gd name="adj3" fmla="val 168343"/>
                <a:gd name="adj4" fmla="val -369630"/>
              </a:avLst>
            </a:prstGeom>
            <a:noFill/>
            <a:ln w="12700">
              <a:solidFill>
                <a:srgbClr val="000000"/>
              </a:solidFill>
              <a:miter lim="800000"/>
              <a:headEnd/>
              <a:tailEnd/>
            </a:ln>
          </p:spPr>
          <p:txBody>
            <a:bodyPr lIns="0" tIns="0" rIns="0" bIns="0"/>
            <a:lstStyle/>
            <a:p>
              <a:pPr marL="838200" indent="-838200"/>
              <a:endParaRPr lang="en-US"/>
            </a:p>
          </p:txBody>
        </p:sp>
        <p:sp>
          <p:nvSpPr>
            <p:cNvPr id="47153" name="AutoShape 49"/>
            <p:cNvSpPr>
              <a:spLocks/>
            </p:cNvSpPr>
            <p:nvPr/>
          </p:nvSpPr>
          <p:spPr bwMode="auto">
            <a:xfrm>
              <a:off x="2323" y="2790"/>
              <a:ext cx="299" cy="347"/>
            </a:xfrm>
            <a:prstGeom prst="callout1">
              <a:avLst>
                <a:gd name="adj1" fmla="val 48130"/>
                <a:gd name="adj2" fmla="val -23620"/>
                <a:gd name="adj3" fmla="val -195185"/>
                <a:gd name="adj4" fmla="val -108269"/>
              </a:avLst>
            </a:prstGeom>
            <a:noFill/>
            <a:ln w="12700">
              <a:solidFill>
                <a:srgbClr val="000000"/>
              </a:solidFill>
              <a:miter lim="800000"/>
              <a:headEnd/>
              <a:tailEnd/>
            </a:ln>
          </p:spPr>
          <p:txBody>
            <a:bodyPr lIns="0" tIns="0" rIns="0" bIns="0"/>
            <a:lstStyle/>
            <a:p>
              <a:pPr marL="838200" indent="-838200"/>
              <a:endParaRPr lang="en-US"/>
            </a:p>
          </p:txBody>
        </p:sp>
        <p:sp>
          <p:nvSpPr>
            <p:cNvPr id="47154" name="AutoShape 50"/>
            <p:cNvSpPr>
              <a:spLocks/>
            </p:cNvSpPr>
            <p:nvPr/>
          </p:nvSpPr>
          <p:spPr bwMode="auto">
            <a:xfrm>
              <a:off x="2816" y="2648"/>
              <a:ext cx="263" cy="346"/>
            </a:xfrm>
            <a:prstGeom prst="callout1">
              <a:avLst>
                <a:gd name="adj1" fmla="val 48259"/>
                <a:gd name="adj2" fmla="val -26787"/>
                <a:gd name="adj3" fmla="val -89009"/>
                <a:gd name="adj4" fmla="val -76787"/>
              </a:avLst>
            </a:prstGeom>
            <a:noFill/>
            <a:ln w="12700">
              <a:solidFill>
                <a:srgbClr val="000000"/>
              </a:solidFill>
              <a:miter lim="800000"/>
              <a:headEnd/>
              <a:tailEnd/>
            </a:ln>
          </p:spPr>
          <p:txBody>
            <a:bodyPr lIns="0" tIns="0" rIns="0" bIns="0"/>
            <a:lstStyle/>
            <a:p>
              <a:pPr marL="838200" indent="-838200"/>
              <a:endParaRPr lang="en-US"/>
            </a:p>
          </p:txBody>
        </p:sp>
        <p:sp>
          <p:nvSpPr>
            <p:cNvPr id="47155" name="Line 51"/>
            <p:cNvSpPr>
              <a:spLocks noChangeShapeType="1"/>
            </p:cNvSpPr>
            <p:nvPr/>
          </p:nvSpPr>
          <p:spPr bwMode="auto">
            <a:xfrm>
              <a:off x="3270" y="1468"/>
              <a:ext cx="0" cy="1085"/>
            </a:xfrm>
            <a:prstGeom prst="line">
              <a:avLst/>
            </a:prstGeom>
            <a:noFill/>
            <a:ln w="19050">
              <a:solidFill>
                <a:srgbClr val="000000"/>
              </a:solidFill>
              <a:round/>
              <a:headEnd/>
              <a:tailEnd/>
            </a:ln>
          </p:spPr>
          <p:txBody>
            <a:bodyPr/>
            <a:lstStyle/>
            <a:p>
              <a:endParaRPr lang="en-US"/>
            </a:p>
          </p:txBody>
        </p:sp>
        <p:sp>
          <p:nvSpPr>
            <p:cNvPr id="47156" name="Line 52"/>
            <p:cNvSpPr>
              <a:spLocks noChangeShapeType="1"/>
            </p:cNvSpPr>
            <p:nvPr/>
          </p:nvSpPr>
          <p:spPr bwMode="auto">
            <a:xfrm>
              <a:off x="5239" y="1384"/>
              <a:ext cx="0" cy="1252"/>
            </a:xfrm>
            <a:prstGeom prst="line">
              <a:avLst/>
            </a:prstGeom>
            <a:noFill/>
            <a:ln w="19050">
              <a:solidFill>
                <a:srgbClr val="000000"/>
              </a:solidFill>
              <a:round/>
              <a:headEnd/>
              <a:tailEnd/>
            </a:ln>
          </p:spPr>
          <p:txBody>
            <a:bodyPr/>
            <a:lstStyle/>
            <a:p>
              <a:endParaRPr lang="en-US"/>
            </a:p>
          </p:txBody>
        </p:sp>
        <p:sp>
          <p:nvSpPr>
            <p:cNvPr id="47157" name="Rectangle 54"/>
            <p:cNvSpPr>
              <a:spLocks noChangeArrowheads="1"/>
            </p:cNvSpPr>
            <p:nvPr/>
          </p:nvSpPr>
          <p:spPr bwMode="auto">
            <a:xfrm>
              <a:off x="652" y="2958"/>
              <a:ext cx="397" cy="212"/>
            </a:xfrm>
            <a:prstGeom prst="rect">
              <a:avLst/>
            </a:prstGeom>
            <a:noFill/>
            <a:ln w="9525" algn="ctr">
              <a:noFill/>
              <a:miter lim="800000"/>
              <a:headEnd/>
              <a:tailEnd/>
            </a:ln>
          </p:spPr>
          <p:txBody>
            <a:bodyPr>
              <a:spAutoFit/>
            </a:bodyPr>
            <a:lstStyle/>
            <a:p>
              <a:pPr marL="838200" indent="-838200"/>
              <a:r>
                <a:rPr lang="en-US" sz="1600">
                  <a:solidFill>
                    <a:srgbClr val="0000FF"/>
                  </a:solidFill>
                </a:rPr>
                <a:t>15</a:t>
              </a:r>
              <a:r>
                <a:rPr lang="en-US" sz="1600" baseline="30000">
                  <a:solidFill>
                    <a:srgbClr val="0000FF"/>
                  </a:solidFill>
                </a:rPr>
                <a:t>o</a:t>
              </a:r>
              <a:endParaRPr lang="en-US" sz="1600">
                <a:solidFill>
                  <a:srgbClr val="0000FF"/>
                </a:solidFill>
              </a:endParaRPr>
            </a:p>
          </p:txBody>
        </p:sp>
        <p:sp>
          <p:nvSpPr>
            <p:cNvPr id="47158" name="Rectangle 55"/>
            <p:cNvSpPr>
              <a:spLocks noChangeArrowheads="1"/>
            </p:cNvSpPr>
            <p:nvPr/>
          </p:nvSpPr>
          <p:spPr bwMode="auto">
            <a:xfrm>
              <a:off x="1268" y="1064"/>
              <a:ext cx="397" cy="212"/>
            </a:xfrm>
            <a:prstGeom prst="rect">
              <a:avLst/>
            </a:prstGeom>
            <a:noFill/>
            <a:ln w="9525" algn="ctr">
              <a:noFill/>
              <a:miter lim="800000"/>
              <a:headEnd/>
              <a:tailEnd/>
            </a:ln>
          </p:spPr>
          <p:txBody>
            <a:bodyPr>
              <a:spAutoFit/>
            </a:bodyPr>
            <a:lstStyle/>
            <a:p>
              <a:pPr marL="838200" indent="-838200"/>
              <a:r>
                <a:rPr lang="en-US" sz="1600">
                  <a:solidFill>
                    <a:srgbClr val="0000FF"/>
                  </a:solidFill>
                </a:rPr>
                <a:t>45</a:t>
              </a:r>
              <a:r>
                <a:rPr lang="en-US" sz="1600" baseline="30000">
                  <a:solidFill>
                    <a:srgbClr val="0000FF"/>
                  </a:solidFill>
                </a:rPr>
                <a:t>o</a:t>
              </a:r>
              <a:endParaRPr lang="en-US" sz="1600">
                <a:solidFill>
                  <a:srgbClr val="0000FF"/>
                </a:solidFill>
              </a:endParaRPr>
            </a:p>
          </p:txBody>
        </p:sp>
        <p:sp>
          <p:nvSpPr>
            <p:cNvPr id="47159" name="Rectangle 56"/>
            <p:cNvSpPr>
              <a:spLocks noChangeArrowheads="1"/>
            </p:cNvSpPr>
            <p:nvPr/>
          </p:nvSpPr>
          <p:spPr bwMode="auto">
            <a:xfrm>
              <a:off x="2220" y="2776"/>
              <a:ext cx="397" cy="212"/>
            </a:xfrm>
            <a:prstGeom prst="rect">
              <a:avLst/>
            </a:prstGeom>
            <a:noFill/>
            <a:ln w="9525" algn="ctr">
              <a:noFill/>
              <a:miter lim="800000"/>
              <a:headEnd/>
              <a:tailEnd/>
            </a:ln>
          </p:spPr>
          <p:txBody>
            <a:bodyPr>
              <a:spAutoFit/>
            </a:bodyPr>
            <a:lstStyle/>
            <a:p>
              <a:pPr marL="838200" indent="-838200"/>
              <a:r>
                <a:rPr lang="en-US" sz="1600">
                  <a:solidFill>
                    <a:srgbClr val="0000FF"/>
                  </a:solidFill>
                </a:rPr>
                <a:t>20</a:t>
              </a:r>
              <a:r>
                <a:rPr lang="en-US" sz="1600" baseline="30000">
                  <a:solidFill>
                    <a:srgbClr val="0000FF"/>
                  </a:solidFill>
                </a:rPr>
                <a:t>o</a:t>
              </a:r>
              <a:endParaRPr lang="en-US" sz="1600">
                <a:solidFill>
                  <a:srgbClr val="0000FF"/>
                </a:solidFill>
              </a:endParaRPr>
            </a:p>
          </p:txBody>
        </p:sp>
        <p:sp>
          <p:nvSpPr>
            <p:cNvPr id="47160" name="Rectangle 57"/>
            <p:cNvSpPr>
              <a:spLocks noChangeArrowheads="1"/>
            </p:cNvSpPr>
            <p:nvPr/>
          </p:nvSpPr>
          <p:spPr bwMode="auto">
            <a:xfrm>
              <a:off x="2718" y="2665"/>
              <a:ext cx="397" cy="212"/>
            </a:xfrm>
            <a:prstGeom prst="rect">
              <a:avLst/>
            </a:prstGeom>
            <a:noFill/>
            <a:ln w="9525" algn="ctr">
              <a:noFill/>
              <a:miter lim="800000"/>
              <a:headEnd/>
              <a:tailEnd/>
            </a:ln>
          </p:spPr>
          <p:txBody>
            <a:bodyPr>
              <a:spAutoFit/>
            </a:bodyPr>
            <a:lstStyle/>
            <a:p>
              <a:pPr marL="838200" indent="-838200"/>
              <a:r>
                <a:rPr lang="en-US" sz="1600">
                  <a:solidFill>
                    <a:srgbClr val="0000FF"/>
                  </a:solidFill>
                </a:rPr>
                <a:t>25</a:t>
              </a:r>
              <a:r>
                <a:rPr lang="en-US" sz="1600" baseline="30000">
                  <a:solidFill>
                    <a:srgbClr val="0000FF"/>
                  </a:solidFill>
                </a:rPr>
                <a:t>o</a:t>
              </a:r>
              <a:endParaRPr lang="en-US" sz="1600">
                <a:solidFill>
                  <a:srgbClr val="0000FF"/>
                </a:solidFill>
              </a:endParaRPr>
            </a:p>
          </p:txBody>
        </p:sp>
        <p:sp>
          <p:nvSpPr>
            <p:cNvPr id="47161" name="Rectangle 58"/>
            <p:cNvSpPr>
              <a:spLocks noChangeArrowheads="1"/>
            </p:cNvSpPr>
            <p:nvPr/>
          </p:nvSpPr>
          <p:spPr bwMode="auto">
            <a:xfrm>
              <a:off x="2827" y="1065"/>
              <a:ext cx="397" cy="212"/>
            </a:xfrm>
            <a:prstGeom prst="rect">
              <a:avLst/>
            </a:prstGeom>
            <a:noFill/>
            <a:ln w="9525" algn="ctr">
              <a:noFill/>
              <a:miter lim="800000"/>
              <a:headEnd/>
              <a:tailEnd/>
            </a:ln>
          </p:spPr>
          <p:txBody>
            <a:bodyPr>
              <a:spAutoFit/>
            </a:bodyPr>
            <a:lstStyle/>
            <a:p>
              <a:pPr marL="838200" indent="-838200"/>
              <a:r>
                <a:rPr lang="en-US" sz="1600">
                  <a:solidFill>
                    <a:srgbClr val="0000FF"/>
                  </a:solidFill>
                </a:rPr>
                <a:t>35</a:t>
              </a:r>
              <a:r>
                <a:rPr lang="en-US" sz="1600" baseline="30000">
                  <a:solidFill>
                    <a:srgbClr val="0000FF"/>
                  </a:solidFill>
                </a:rPr>
                <a:t>o</a:t>
              </a:r>
              <a:endParaRPr lang="en-US" sz="1600">
                <a:solidFill>
                  <a:srgbClr val="0000FF"/>
                </a:solidFill>
              </a:endParaRPr>
            </a:p>
          </p:txBody>
        </p:sp>
        <p:sp>
          <p:nvSpPr>
            <p:cNvPr id="47162" name="Rectangle 59"/>
            <p:cNvSpPr>
              <a:spLocks noChangeArrowheads="1"/>
            </p:cNvSpPr>
            <p:nvPr/>
          </p:nvSpPr>
          <p:spPr bwMode="auto">
            <a:xfrm>
              <a:off x="2220" y="928"/>
              <a:ext cx="397" cy="212"/>
            </a:xfrm>
            <a:prstGeom prst="rect">
              <a:avLst/>
            </a:prstGeom>
            <a:noFill/>
            <a:ln w="9525" algn="ctr">
              <a:noFill/>
              <a:miter lim="800000"/>
              <a:headEnd/>
              <a:tailEnd/>
            </a:ln>
          </p:spPr>
          <p:txBody>
            <a:bodyPr>
              <a:spAutoFit/>
            </a:bodyPr>
            <a:lstStyle/>
            <a:p>
              <a:pPr marL="838200" indent="-838200"/>
              <a:r>
                <a:rPr lang="en-US" sz="1600">
                  <a:solidFill>
                    <a:srgbClr val="0000FF"/>
                  </a:solidFill>
                </a:rPr>
                <a:t>40</a:t>
              </a:r>
              <a:r>
                <a:rPr lang="en-US" sz="1600" baseline="30000">
                  <a:solidFill>
                    <a:srgbClr val="0000FF"/>
                  </a:solidFill>
                </a:rPr>
                <a:t>o</a:t>
              </a:r>
              <a:endParaRPr lang="en-US" sz="1600">
                <a:solidFill>
                  <a:srgbClr val="0000FF"/>
                </a:solidFill>
              </a:endParaRPr>
            </a:p>
          </p:txBody>
        </p:sp>
        <p:sp>
          <p:nvSpPr>
            <p:cNvPr id="47163" name="Rectangle 61"/>
            <p:cNvSpPr>
              <a:spLocks noChangeArrowheads="1"/>
            </p:cNvSpPr>
            <p:nvPr/>
          </p:nvSpPr>
          <p:spPr bwMode="auto">
            <a:xfrm>
              <a:off x="368" y="2288"/>
              <a:ext cx="397" cy="212"/>
            </a:xfrm>
            <a:prstGeom prst="rect">
              <a:avLst/>
            </a:prstGeom>
            <a:noFill/>
            <a:ln w="9525" algn="ctr">
              <a:noFill/>
              <a:miter lim="800000"/>
              <a:headEnd/>
              <a:tailEnd/>
            </a:ln>
          </p:spPr>
          <p:txBody>
            <a:bodyPr>
              <a:spAutoFit/>
            </a:bodyPr>
            <a:lstStyle/>
            <a:p>
              <a:pPr marL="838200" indent="-838200"/>
              <a:r>
                <a:rPr lang="en-US" sz="1600">
                  <a:solidFill>
                    <a:srgbClr val="0000FF"/>
                  </a:solidFill>
                </a:rPr>
                <a:t>10</a:t>
              </a:r>
              <a:r>
                <a:rPr lang="en-US" sz="1600" baseline="30000">
                  <a:solidFill>
                    <a:srgbClr val="0000FF"/>
                  </a:solidFill>
                </a:rPr>
                <a:t>o</a:t>
              </a:r>
              <a:endParaRPr lang="en-US" sz="1600">
                <a:solidFill>
                  <a:srgbClr val="0000FF"/>
                </a:solidFill>
              </a:endParaRPr>
            </a:p>
          </p:txBody>
        </p:sp>
      </p:gr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56354"/>
                                        </p:tgtEl>
                                        <p:attrNameLst>
                                          <p:attrName>style.visibility</p:attrName>
                                        </p:attrNameLst>
                                      </p:cBhvr>
                                      <p:to>
                                        <p:strVal val="visible"/>
                                      </p:to>
                                    </p:set>
                                    <p:anim by="(-#ppt_w*2)" calcmode="lin" valueType="num">
                                      <p:cBhvr rctx="PPT">
                                        <p:cTn id="7" dur="500" autoRev="1" fill="hold">
                                          <p:stCondLst>
                                            <p:cond delay="0"/>
                                          </p:stCondLst>
                                        </p:cTn>
                                        <p:tgtEl>
                                          <p:spTgt spid="356354"/>
                                        </p:tgtEl>
                                        <p:attrNameLst>
                                          <p:attrName>ppt_w</p:attrName>
                                        </p:attrNameLst>
                                      </p:cBhvr>
                                    </p:anim>
                                    <p:anim by="(#ppt_w*0.50)" calcmode="lin" valueType="num">
                                      <p:cBhvr>
                                        <p:cTn id="8" dur="500" decel="50000" autoRev="1" fill="hold">
                                          <p:stCondLst>
                                            <p:cond delay="0"/>
                                          </p:stCondLst>
                                        </p:cTn>
                                        <p:tgtEl>
                                          <p:spTgt spid="356354"/>
                                        </p:tgtEl>
                                        <p:attrNameLst>
                                          <p:attrName>ppt_x</p:attrName>
                                        </p:attrNameLst>
                                      </p:cBhvr>
                                    </p:anim>
                                    <p:anim from="(-#ppt_h/2)" to="(#ppt_y)" calcmode="lin" valueType="num">
                                      <p:cBhvr>
                                        <p:cTn id="9" dur="1000" fill="hold">
                                          <p:stCondLst>
                                            <p:cond delay="0"/>
                                          </p:stCondLst>
                                        </p:cTn>
                                        <p:tgtEl>
                                          <p:spTgt spid="356354"/>
                                        </p:tgtEl>
                                        <p:attrNameLst>
                                          <p:attrName>ppt_y</p:attrName>
                                        </p:attrNameLst>
                                      </p:cBhvr>
                                    </p:anim>
                                    <p:animRot by="21600000">
                                      <p:cBhvr>
                                        <p:cTn id="10" dur="1000" fill="hold">
                                          <p:stCondLst>
                                            <p:cond delay="0"/>
                                          </p:stCondLst>
                                        </p:cTn>
                                        <p:tgtEl>
                                          <p:spTgt spid="35635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2"/>
          <p:cNvSpPr>
            <a:spLocks noGrp="1" noChangeArrowheads="1"/>
          </p:cNvSpPr>
          <p:nvPr>
            <p:ph type="title"/>
          </p:nvPr>
        </p:nvSpPr>
        <p:spPr>
          <a:xfrm>
            <a:off x="482600" y="779463"/>
            <a:ext cx="8229600" cy="1384300"/>
          </a:xfrm>
        </p:spPr>
        <p:txBody>
          <a:bodyPr>
            <a:normAutofit/>
          </a:bodyPr>
          <a:lstStyle/>
          <a:p>
            <a:pPr algn="just"/>
            <a:r>
              <a:rPr lang="en-US" sz="2800">
                <a:solidFill>
                  <a:srgbClr val="FF0000"/>
                </a:solidFill>
                <a:latin typeface="Times New Roman" pitchFamily="18" charset="0"/>
              </a:rPr>
              <a:t>4. Ảnh hưởng do chọn chuẩn và gá đặt chi tiết gia công đến độ chính xác gia công</a:t>
            </a:r>
          </a:p>
        </p:txBody>
      </p:sp>
      <p:sp>
        <p:nvSpPr>
          <p:cNvPr id="310275" name="Rectangle 3"/>
          <p:cNvSpPr>
            <a:spLocks noGrp="1" noChangeArrowheads="1"/>
          </p:cNvSpPr>
          <p:nvPr>
            <p:ph idx="1"/>
          </p:nvPr>
        </p:nvSpPr>
        <p:spPr>
          <a:xfrm>
            <a:off x="423863" y="2909888"/>
            <a:ext cx="8229600" cy="3262312"/>
          </a:xfrm>
        </p:spPr>
        <p:txBody>
          <a:bodyPr/>
          <a:lstStyle/>
          <a:p>
            <a:pPr algn="just"/>
            <a:r>
              <a:rPr lang="en-US" b="1">
                <a:solidFill>
                  <a:srgbClr val="0000FF"/>
                </a:solidFill>
                <a:latin typeface="Times New Roman" pitchFamily="18" charset="0"/>
              </a:rPr>
              <a:t>Để có thể gia công được phải gá đặt chi tiết lên máy. Bản thân việc gá đặt này cũng có sai số và ảnh hưởng trực tiếp đến độ chính xác gia công.</a:t>
            </a:r>
            <a:r>
              <a:rPr lang="en-US" b="1">
                <a:latin typeface="Times New Roman" pitchFamily="18" charset="0"/>
              </a:rPr>
              <a:t> </a:t>
            </a:r>
          </a:p>
          <a:p>
            <a:pPr algn="just">
              <a:buFontTx/>
              <a:buNone/>
            </a:pPr>
            <a:endParaRPr lang="en-US" b="1">
              <a:latin typeface="Times New Roman" pitchFamily="18" charset="0"/>
            </a:endParaRPr>
          </a:p>
        </p:txBody>
      </p:sp>
      <p:sp>
        <p:nvSpPr>
          <p:cNvPr id="4" name="Date Placeholder 3"/>
          <p:cNvSpPr>
            <a:spLocks noGrp="1"/>
          </p:cNvSpPr>
          <p:nvPr>
            <p:ph type="dt" sz="half" idx="10"/>
          </p:nvPr>
        </p:nvSpPr>
        <p:spPr/>
        <p:txBody>
          <a:bodyPr/>
          <a:lstStyle/>
          <a:p>
            <a:pPr>
              <a:defRPr/>
            </a:pPr>
            <a:fld id="{61755DAC-3EF5-4A79-A22C-3088E3CFD6DB}" type="datetime1">
              <a:rPr lang="vi-VN"/>
              <a:pPr>
                <a:defRPr/>
              </a:pPr>
              <a:t>15/10/2018</a:t>
            </a:fld>
            <a:endParaRPr lang="en-US"/>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310274"/>
                                        </p:tgtEl>
                                        <p:attrNameLst>
                                          <p:attrName>style.visibility</p:attrName>
                                        </p:attrNameLst>
                                      </p:cBhvr>
                                      <p:to>
                                        <p:strVal val="visible"/>
                                      </p:to>
                                    </p:set>
                                    <p:animEffect transition="in" filter="barn(inHorizontal)">
                                      <p:cBhvr>
                                        <p:cTn id="7" dur="500"/>
                                        <p:tgtEl>
                                          <p:spTgt spid="310274"/>
                                        </p:tgtEl>
                                      </p:cBhvr>
                                    </p:animEffect>
                                  </p:childTnLst>
                                </p:cTn>
                              </p:par>
                            </p:childTnLst>
                          </p:cTn>
                        </p:par>
                        <p:par>
                          <p:cTn id="8" fill="hold">
                            <p:stCondLst>
                              <p:cond delay="500"/>
                            </p:stCondLst>
                            <p:childTnLst>
                              <p:par>
                                <p:cTn id="9" presetID="18" presetClass="entr" presetSubtype="12" fill="hold" grpId="0" nodeType="afterEffect">
                                  <p:stCondLst>
                                    <p:cond delay="500"/>
                                  </p:stCondLst>
                                  <p:childTnLst>
                                    <p:set>
                                      <p:cBhvr>
                                        <p:cTn id="10" dur="1" fill="hold">
                                          <p:stCondLst>
                                            <p:cond delay="0"/>
                                          </p:stCondLst>
                                        </p:cTn>
                                        <p:tgtEl>
                                          <p:spTgt spid="310275">
                                            <p:txEl>
                                              <p:pRg st="0" end="0"/>
                                            </p:txEl>
                                          </p:spTgt>
                                        </p:tgtEl>
                                        <p:attrNameLst>
                                          <p:attrName>style.visibility</p:attrName>
                                        </p:attrNameLst>
                                      </p:cBhvr>
                                      <p:to>
                                        <p:strVal val="visible"/>
                                      </p:to>
                                    </p:set>
                                    <p:animEffect transition="in" filter="strips(downLeft)">
                                      <p:cBhvr>
                                        <p:cTn id="11" dur="500"/>
                                        <p:tgtEl>
                                          <p:spTgt spid="3102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0275"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9" name="Rectangle 3"/>
          <p:cNvSpPr>
            <a:spLocks noGrp="1" noChangeArrowheads="1"/>
          </p:cNvSpPr>
          <p:nvPr>
            <p:ph idx="1"/>
          </p:nvPr>
        </p:nvSpPr>
        <p:spPr>
          <a:xfrm>
            <a:off x="482600" y="549275"/>
            <a:ext cx="8229600" cy="3859213"/>
          </a:xfrm>
        </p:spPr>
        <p:txBody>
          <a:bodyPr/>
          <a:lstStyle/>
          <a:p>
            <a:pPr>
              <a:buClr>
                <a:srgbClr val="FF99FF"/>
              </a:buClr>
              <a:buFont typeface="Wingdings" pitchFamily="2" charset="2"/>
              <a:buChar char="v"/>
            </a:pPr>
            <a:r>
              <a:rPr lang="en-US" b="1">
                <a:solidFill>
                  <a:srgbClr val="0000FF"/>
                </a:solidFill>
                <a:latin typeface="Times New Roman" pitchFamily="18" charset="0"/>
              </a:rPr>
              <a:t>Sai số gá đặt bao gồm:</a:t>
            </a:r>
          </a:p>
          <a:p>
            <a:pPr>
              <a:buClr>
                <a:srgbClr val="2AD6D6"/>
              </a:buClr>
              <a:buFont typeface="Wingdings" pitchFamily="2" charset="2"/>
              <a:buChar char="Ø"/>
            </a:pPr>
            <a:r>
              <a:rPr lang="en-US" b="1">
                <a:solidFill>
                  <a:srgbClr val="0000FF"/>
                </a:solidFill>
                <a:latin typeface="Times New Roman" pitchFamily="18" charset="0"/>
              </a:rPr>
              <a:t>Sai số chuẩn (do chọn chuẩn gây ra) </a:t>
            </a:r>
          </a:p>
          <a:p>
            <a:pPr>
              <a:buClr>
                <a:srgbClr val="2AD6D6"/>
              </a:buClr>
              <a:buFont typeface="Wingdings" pitchFamily="2" charset="2"/>
              <a:buChar char="Ø"/>
            </a:pPr>
            <a:r>
              <a:rPr lang="en-US" b="1">
                <a:solidFill>
                  <a:srgbClr val="0000FF"/>
                </a:solidFill>
                <a:latin typeface="Times New Roman" pitchFamily="18" charset="0"/>
              </a:rPr>
              <a:t>Sai số kẹp chặt (lượng biến dạng của chi tiết do lực kẹp gây ra)</a:t>
            </a:r>
          </a:p>
          <a:p>
            <a:pPr>
              <a:buClr>
                <a:srgbClr val="2AD6D6"/>
              </a:buClr>
              <a:buFont typeface="Wingdings" pitchFamily="2" charset="2"/>
              <a:buChar char="Ø"/>
            </a:pPr>
            <a:r>
              <a:rPr lang="en-US" b="1">
                <a:solidFill>
                  <a:srgbClr val="0000FF"/>
                </a:solidFill>
                <a:latin typeface="Times New Roman" pitchFamily="18" charset="0"/>
              </a:rPr>
              <a:t>Sai số của đồ gá (do chế tạo các chi tiết của đồ gá và lắp ráp chúng lại)</a:t>
            </a:r>
          </a:p>
        </p:txBody>
      </p:sp>
      <p:sp>
        <p:nvSpPr>
          <p:cNvPr id="5" name="Date Placeholder 3"/>
          <p:cNvSpPr>
            <a:spLocks noGrp="1"/>
          </p:cNvSpPr>
          <p:nvPr>
            <p:ph type="dt" sz="half" idx="10"/>
          </p:nvPr>
        </p:nvSpPr>
        <p:spPr/>
        <p:txBody>
          <a:bodyPr/>
          <a:lstStyle/>
          <a:p>
            <a:pPr>
              <a:defRPr/>
            </a:pPr>
            <a:fld id="{E373C874-1D71-4146-87ED-9D0A09E159B2}" type="datetime1">
              <a:rPr lang="vi-VN"/>
              <a:pPr>
                <a:defRPr/>
              </a:pPr>
              <a:t>15/10/2018</a:t>
            </a:fld>
            <a:endParaRPr lang="en-US"/>
          </a:p>
        </p:txBody>
      </p:sp>
      <p:sp>
        <p:nvSpPr>
          <p:cNvPr id="11269" name="Rectangle 5"/>
          <p:cNvSpPr>
            <a:spLocks noChangeArrowheads="1"/>
          </p:cNvSpPr>
          <p:nvPr/>
        </p:nvSpPr>
        <p:spPr bwMode="auto">
          <a:xfrm>
            <a:off x="0" y="3214688"/>
            <a:ext cx="9144000" cy="0"/>
          </a:xfrm>
          <a:prstGeom prst="rect">
            <a:avLst/>
          </a:prstGeom>
          <a:noFill/>
          <a:ln w="9525" algn="ctr">
            <a:noFill/>
            <a:miter lim="800000"/>
            <a:headEnd/>
            <a:tailEnd/>
          </a:ln>
        </p:spPr>
        <p:txBody>
          <a:bodyPr wrap="none" anchor="ctr">
            <a:spAutoFit/>
          </a:bodyPr>
          <a:lstStyle/>
          <a:p>
            <a:endParaRPr lang="en-US"/>
          </a:p>
        </p:txBody>
      </p:sp>
      <p:graphicFrame>
        <p:nvGraphicFramePr>
          <p:cNvPr id="311300" name="Object 4"/>
          <p:cNvGraphicFramePr>
            <a:graphicFrameLocks noChangeAspect="1"/>
          </p:cNvGraphicFramePr>
          <p:nvPr/>
        </p:nvGraphicFramePr>
        <p:xfrm>
          <a:off x="1692275" y="4065588"/>
          <a:ext cx="5126038" cy="1208087"/>
        </p:xfrm>
        <a:graphic>
          <a:graphicData uri="http://schemas.openxmlformats.org/presentationml/2006/ole">
            <mc:AlternateContent xmlns:mc="http://schemas.openxmlformats.org/markup-compatibility/2006">
              <mc:Choice xmlns:v="urn:schemas-microsoft-com:vml" Requires="v">
                <p:oleObj spid="_x0000_s11279" name="Equation" r:id="rId3" imgW="31384945" imgH="7305752" progId="Equation.3">
                  <p:embed/>
                </p:oleObj>
              </mc:Choice>
              <mc:Fallback>
                <p:oleObj name="Equation" r:id="rId3" imgW="31384945" imgH="7305752" progId="Equation.3">
                  <p:embed/>
                  <p:pic>
                    <p:nvPicPr>
                      <p:cNvPr id="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2275" y="4065588"/>
                        <a:ext cx="5126038" cy="12080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311299">
                                            <p:txEl>
                                              <p:pRg st="0" end="0"/>
                                            </p:txEl>
                                          </p:spTgt>
                                        </p:tgtEl>
                                        <p:attrNameLst>
                                          <p:attrName>style.visibility</p:attrName>
                                        </p:attrNameLst>
                                      </p:cBhvr>
                                      <p:to>
                                        <p:strVal val="visible"/>
                                      </p:to>
                                    </p:set>
                                    <p:animEffect transition="in" filter="diamond(in)">
                                      <p:cBhvr>
                                        <p:cTn id="7" dur="1000"/>
                                        <p:tgtEl>
                                          <p:spTgt spid="311299">
                                            <p:txEl>
                                              <p:pRg st="0" end="0"/>
                                            </p:txEl>
                                          </p:spTgt>
                                        </p:tgtEl>
                                      </p:cBhvr>
                                    </p:animEffect>
                                  </p:childTnLst>
                                </p:cTn>
                              </p:par>
                            </p:childTnLst>
                          </p:cTn>
                        </p:par>
                        <p:par>
                          <p:cTn id="8" fill="hold">
                            <p:stCondLst>
                              <p:cond delay="1000"/>
                            </p:stCondLst>
                            <p:childTnLst>
                              <p:par>
                                <p:cTn id="9" presetID="8" presetClass="entr" presetSubtype="16" fill="hold" grpId="0" nodeType="afterEffect">
                                  <p:stCondLst>
                                    <p:cond delay="500"/>
                                  </p:stCondLst>
                                  <p:childTnLst>
                                    <p:set>
                                      <p:cBhvr>
                                        <p:cTn id="10" dur="1" fill="hold">
                                          <p:stCondLst>
                                            <p:cond delay="0"/>
                                          </p:stCondLst>
                                        </p:cTn>
                                        <p:tgtEl>
                                          <p:spTgt spid="311299">
                                            <p:txEl>
                                              <p:pRg st="1" end="1"/>
                                            </p:txEl>
                                          </p:spTgt>
                                        </p:tgtEl>
                                        <p:attrNameLst>
                                          <p:attrName>style.visibility</p:attrName>
                                        </p:attrNameLst>
                                      </p:cBhvr>
                                      <p:to>
                                        <p:strVal val="visible"/>
                                      </p:to>
                                    </p:set>
                                    <p:animEffect transition="in" filter="diamond(in)">
                                      <p:cBhvr>
                                        <p:cTn id="11" dur="1000"/>
                                        <p:tgtEl>
                                          <p:spTgt spid="311299">
                                            <p:txEl>
                                              <p:pRg st="1" end="1"/>
                                            </p:txEl>
                                          </p:spTgt>
                                        </p:tgtEl>
                                      </p:cBhvr>
                                    </p:animEffect>
                                  </p:childTnLst>
                                </p:cTn>
                              </p:par>
                            </p:childTnLst>
                          </p:cTn>
                        </p:par>
                        <p:par>
                          <p:cTn id="12" fill="hold">
                            <p:stCondLst>
                              <p:cond delay="2500"/>
                            </p:stCondLst>
                            <p:childTnLst>
                              <p:par>
                                <p:cTn id="13" presetID="8" presetClass="entr" presetSubtype="16" fill="hold" grpId="0" nodeType="afterEffect">
                                  <p:stCondLst>
                                    <p:cond delay="500"/>
                                  </p:stCondLst>
                                  <p:childTnLst>
                                    <p:set>
                                      <p:cBhvr>
                                        <p:cTn id="14" dur="1" fill="hold">
                                          <p:stCondLst>
                                            <p:cond delay="0"/>
                                          </p:stCondLst>
                                        </p:cTn>
                                        <p:tgtEl>
                                          <p:spTgt spid="311299">
                                            <p:txEl>
                                              <p:pRg st="2" end="2"/>
                                            </p:txEl>
                                          </p:spTgt>
                                        </p:tgtEl>
                                        <p:attrNameLst>
                                          <p:attrName>style.visibility</p:attrName>
                                        </p:attrNameLst>
                                      </p:cBhvr>
                                      <p:to>
                                        <p:strVal val="visible"/>
                                      </p:to>
                                    </p:set>
                                    <p:animEffect transition="in" filter="diamond(in)">
                                      <p:cBhvr>
                                        <p:cTn id="15" dur="1000"/>
                                        <p:tgtEl>
                                          <p:spTgt spid="311299">
                                            <p:txEl>
                                              <p:pRg st="2" end="2"/>
                                            </p:txEl>
                                          </p:spTgt>
                                        </p:tgtEl>
                                      </p:cBhvr>
                                    </p:animEffect>
                                  </p:childTnLst>
                                </p:cTn>
                              </p:par>
                            </p:childTnLst>
                          </p:cTn>
                        </p:par>
                        <p:par>
                          <p:cTn id="16" fill="hold">
                            <p:stCondLst>
                              <p:cond delay="4000"/>
                            </p:stCondLst>
                            <p:childTnLst>
                              <p:par>
                                <p:cTn id="17" presetID="8" presetClass="entr" presetSubtype="16" fill="hold" grpId="0" nodeType="afterEffect">
                                  <p:stCondLst>
                                    <p:cond delay="500"/>
                                  </p:stCondLst>
                                  <p:childTnLst>
                                    <p:set>
                                      <p:cBhvr>
                                        <p:cTn id="18" dur="1" fill="hold">
                                          <p:stCondLst>
                                            <p:cond delay="0"/>
                                          </p:stCondLst>
                                        </p:cTn>
                                        <p:tgtEl>
                                          <p:spTgt spid="311299">
                                            <p:txEl>
                                              <p:pRg st="3" end="3"/>
                                            </p:txEl>
                                          </p:spTgt>
                                        </p:tgtEl>
                                        <p:attrNameLst>
                                          <p:attrName>style.visibility</p:attrName>
                                        </p:attrNameLst>
                                      </p:cBhvr>
                                      <p:to>
                                        <p:strVal val="visible"/>
                                      </p:to>
                                    </p:set>
                                    <p:animEffect transition="in" filter="diamond(in)">
                                      <p:cBhvr>
                                        <p:cTn id="19" dur="1000"/>
                                        <p:tgtEl>
                                          <p:spTgt spid="311299">
                                            <p:txEl>
                                              <p:pRg st="3" end="3"/>
                                            </p:txEl>
                                          </p:spTgt>
                                        </p:tgtEl>
                                      </p:cBhvr>
                                    </p:animEffect>
                                  </p:childTnLst>
                                </p:cTn>
                              </p:par>
                            </p:childTnLst>
                          </p:cTn>
                        </p:par>
                        <p:par>
                          <p:cTn id="20" fill="hold">
                            <p:stCondLst>
                              <p:cond delay="5500"/>
                            </p:stCondLst>
                            <p:childTnLst>
                              <p:par>
                                <p:cTn id="21" presetID="53" presetClass="entr" presetSubtype="0" fill="hold" nodeType="afterEffect">
                                  <p:stCondLst>
                                    <p:cond delay="500"/>
                                  </p:stCondLst>
                                  <p:childTnLst>
                                    <p:set>
                                      <p:cBhvr>
                                        <p:cTn id="22" dur="1" fill="hold">
                                          <p:stCondLst>
                                            <p:cond delay="0"/>
                                          </p:stCondLst>
                                        </p:cTn>
                                        <p:tgtEl>
                                          <p:spTgt spid="311300"/>
                                        </p:tgtEl>
                                        <p:attrNameLst>
                                          <p:attrName>style.visibility</p:attrName>
                                        </p:attrNameLst>
                                      </p:cBhvr>
                                      <p:to>
                                        <p:strVal val="visible"/>
                                      </p:to>
                                    </p:set>
                                    <p:anim calcmode="lin" valueType="num">
                                      <p:cBhvr>
                                        <p:cTn id="23" dur="500" fill="hold"/>
                                        <p:tgtEl>
                                          <p:spTgt spid="311300"/>
                                        </p:tgtEl>
                                        <p:attrNameLst>
                                          <p:attrName>ppt_w</p:attrName>
                                        </p:attrNameLst>
                                      </p:cBhvr>
                                      <p:tavLst>
                                        <p:tav tm="0">
                                          <p:val>
                                            <p:fltVal val="0"/>
                                          </p:val>
                                        </p:tav>
                                        <p:tav tm="100000">
                                          <p:val>
                                            <p:strVal val="#ppt_w"/>
                                          </p:val>
                                        </p:tav>
                                      </p:tavLst>
                                    </p:anim>
                                    <p:anim calcmode="lin" valueType="num">
                                      <p:cBhvr>
                                        <p:cTn id="24" dur="500" fill="hold"/>
                                        <p:tgtEl>
                                          <p:spTgt spid="311300"/>
                                        </p:tgtEl>
                                        <p:attrNameLst>
                                          <p:attrName>ppt_h</p:attrName>
                                        </p:attrNameLst>
                                      </p:cBhvr>
                                      <p:tavLst>
                                        <p:tav tm="0">
                                          <p:val>
                                            <p:fltVal val="0"/>
                                          </p:val>
                                        </p:tav>
                                        <p:tav tm="100000">
                                          <p:val>
                                            <p:strVal val="#ppt_h"/>
                                          </p:val>
                                        </p:tav>
                                      </p:tavLst>
                                    </p:anim>
                                    <p:animEffect transition="in" filter="fade">
                                      <p:cBhvr>
                                        <p:cTn id="25" dur="500"/>
                                        <p:tgtEl>
                                          <p:spTgt spid="311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299"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noAutofit/>
          </a:bodyPr>
          <a:lstStyle/>
          <a:p>
            <a:pPr fontAlgn="auto">
              <a:spcAft>
                <a:spcPts val="0"/>
              </a:spcAft>
              <a:defRPr/>
            </a:pPr>
            <a:r>
              <a:rPr lang="en-US" sz="2800">
                <a:solidFill>
                  <a:srgbClr val="FF0000"/>
                </a:solidFill>
                <a:latin typeface="Times New Roman" pitchFamily="18" charset="0"/>
              </a:rPr>
              <a:t>5. </a:t>
            </a:r>
            <a:r>
              <a:rPr lang="en-US" sz="2800" dirty="0" err="1">
                <a:solidFill>
                  <a:srgbClr val="FF0000"/>
                </a:solidFill>
                <a:latin typeface="Times New Roman" pitchFamily="18" charset="0"/>
              </a:rPr>
              <a:t>Ảnh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hưởng</a:t>
            </a:r>
            <a:r>
              <a:rPr lang="en-US" sz="2800" dirty="0">
                <a:solidFill>
                  <a:srgbClr val="FF0000"/>
                </a:solidFill>
                <a:latin typeface="Times New Roman" pitchFamily="18" charset="0"/>
              </a:rPr>
              <a:t> do rung </a:t>
            </a:r>
            <a:r>
              <a:rPr lang="en-US" sz="2800" dirty="0" err="1">
                <a:solidFill>
                  <a:srgbClr val="FF0000"/>
                </a:solidFill>
                <a:latin typeface="Times New Roman" pitchFamily="18" charset="0"/>
              </a:rPr>
              <a:t>động</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đến</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độ</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chính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xác</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gia</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công</a:t>
            </a:r>
            <a:r>
              <a:rPr lang="en-US" sz="2800" dirty="0">
                <a:solidFill>
                  <a:srgbClr val="FF0000"/>
                </a:solidFill>
              </a:rPr>
              <a:t> </a:t>
            </a:r>
          </a:p>
        </p:txBody>
      </p:sp>
      <p:sp>
        <p:nvSpPr>
          <p:cNvPr id="313347" name="Rectangle 3"/>
          <p:cNvSpPr>
            <a:spLocks noGrp="1" noChangeArrowheads="1"/>
          </p:cNvSpPr>
          <p:nvPr>
            <p:ph idx="1"/>
          </p:nvPr>
        </p:nvSpPr>
        <p:spPr>
          <a:xfrm>
            <a:off x="457200" y="1905000"/>
            <a:ext cx="8204200" cy="4635500"/>
          </a:xfrm>
        </p:spPr>
        <p:txBody>
          <a:bodyPr/>
          <a:lstStyle/>
          <a:p>
            <a:pPr algn="just"/>
            <a:r>
              <a:rPr lang="en-US" b="1">
                <a:solidFill>
                  <a:srgbClr val="0000FF"/>
                </a:solidFill>
                <a:latin typeface="Times New Roman" pitchFamily="18" charset="0"/>
              </a:rPr>
              <a:t>Rung động của hệ thống công nghệ trong quá trình cắt không những làm tăng độ nhám bề mặt và độ sóng, làm cho dao mòn nhanh mà còn làm cho lớp kim loại bề mặt bị cứng nguội, hạn chế khả năng cắt gọt </a:t>
            </a:r>
          </a:p>
          <a:p>
            <a:pPr algn="just"/>
            <a:r>
              <a:rPr lang="en-US" b="1">
                <a:solidFill>
                  <a:srgbClr val="0000FF"/>
                </a:solidFill>
                <a:latin typeface="Times New Roman" pitchFamily="18" charset="0"/>
              </a:rPr>
              <a:t>Ngoài ra do rung động, chiều sâu cắt, tiết diện phôi và lực cắt sẽ tăng, giảm theo chu kỳ cũng làm ảnh hưởng tới sai số gia công </a:t>
            </a:r>
          </a:p>
        </p:txBody>
      </p:sp>
      <p:sp>
        <p:nvSpPr>
          <p:cNvPr id="4" name="Date Placeholder 3"/>
          <p:cNvSpPr>
            <a:spLocks noGrp="1"/>
          </p:cNvSpPr>
          <p:nvPr>
            <p:ph type="dt" sz="half" idx="10"/>
          </p:nvPr>
        </p:nvSpPr>
        <p:spPr/>
        <p:txBody>
          <a:bodyPr/>
          <a:lstStyle/>
          <a:p>
            <a:pPr>
              <a:defRPr/>
            </a:pPr>
            <a:fld id="{3F2A8FCE-099F-4FF8-9E26-34C3BD3990E8}"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313346"/>
                                        </p:tgtEl>
                                        <p:attrNameLst>
                                          <p:attrName>style.visibility</p:attrName>
                                        </p:attrNameLst>
                                      </p:cBhvr>
                                      <p:to>
                                        <p:strVal val="visible"/>
                                      </p:to>
                                    </p:set>
                                    <p:animEffect transition="in" filter="checkerboard(across)">
                                      <p:cBhvr>
                                        <p:cTn id="7" dur="500"/>
                                        <p:tgtEl>
                                          <p:spTgt spid="313346"/>
                                        </p:tgtEl>
                                      </p:cBhvr>
                                    </p:animEffect>
                                  </p:childTnLst>
                                </p:cTn>
                              </p:par>
                            </p:childTnLst>
                          </p:cTn>
                        </p:par>
                        <p:par>
                          <p:cTn id="8" fill="hold">
                            <p:stCondLst>
                              <p:cond delay="500"/>
                            </p:stCondLst>
                            <p:childTnLst>
                              <p:par>
                                <p:cTn id="9" presetID="16" presetClass="entr" presetSubtype="26" fill="hold" grpId="0" nodeType="afterEffect">
                                  <p:stCondLst>
                                    <p:cond delay="1500"/>
                                  </p:stCondLst>
                                  <p:childTnLst>
                                    <p:set>
                                      <p:cBhvr>
                                        <p:cTn id="10" dur="1" fill="hold">
                                          <p:stCondLst>
                                            <p:cond delay="0"/>
                                          </p:stCondLst>
                                        </p:cTn>
                                        <p:tgtEl>
                                          <p:spTgt spid="313347">
                                            <p:txEl>
                                              <p:pRg st="0" end="0"/>
                                            </p:txEl>
                                          </p:spTgt>
                                        </p:tgtEl>
                                        <p:attrNameLst>
                                          <p:attrName>style.visibility</p:attrName>
                                        </p:attrNameLst>
                                      </p:cBhvr>
                                      <p:to>
                                        <p:strVal val="visible"/>
                                      </p:to>
                                    </p:set>
                                    <p:animEffect transition="in" filter="barn(inHorizontal)">
                                      <p:cBhvr>
                                        <p:cTn id="11" dur="500"/>
                                        <p:tgtEl>
                                          <p:spTgt spid="313347">
                                            <p:txEl>
                                              <p:pRg st="0" end="0"/>
                                            </p:txEl>
                                          </p:spTgt>
                                        </p:tgtEl>
                                      </p:cBhvr>
                                    </p:animEffect>
                                  </p:childTnLst>
                                </p:cTn>
                              </p:par>
                            </p:childTnLst>
                          </p:cTn>
                        </p:par>
                        <p:par>
                          <p:cTn id="12" fill="hold">
                            <p:stCondLst>
                              <p:cond delay="2500"/>
                            </p:stCondLst>
                            <p:childTnLst>
                              <p:par>
                                <p:cTn id="13" presetID="16" presetClass="entr" presetSubtype="26" fill="hold" grpId="0" nodeType="afterEffect">
                                  <p:stCondLst>
                                    <p:cond delay="1500"/>
                                  </p:stCondLst>
                                  <p:childTnLst>
                                    <p:set>
                                      <p:cBhvr>
                                        <p:cTn id="14" dur="1" fill="hold">
                                          <p:stCondLst>
                                            <p:cond delay="0"/>
                                          </p:stCondLst>
                                        </p:cTn>
                                        <p:tgtEl>
                                          <p:spTgt spid="313347">
                                            <p:txEl>
                                              <p:pRg st="1" end="1"/>
                                            </p:txEl>
                                          </p:spTgt>
                                        </p:tgtEl>
                                        <p:attrNameLst>
                                          <p:attrName>style.visibility</p:attrName>
                                        </p:attrNameLst>
                                      </p:cBhvr>
                                      <p:to>
                                        <p:strVal val="visible"/>
                                      </p:to>
                                    </p:set>
                                    <p:animEffect transition="in" filter="barn(inHorizontal)">
                                      <p:cBhvr>
                                        <p:cTn id="15" dur="500"/>
                                        <p:tgtEl>
                                          <p:spTgt spid="3133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347"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Grp="1" noChangeArrowheads="1"/>
          </p:cNvSpPr>
          <p:nvPr>
            <p:ph type="title"/>
          </p:nvPr>
        </p:nvSpPr>
        <p:spPr/>
        <p:txBody>
          <a:bodyPr>
            <a:noAutofit/>
          </a:bodyPr>
          <a:lstStyle/>
          <a:p>
            <a:pPr fontAlgn="auto">
              <a:spcAft>
                <a:spcPts val="0"/>
              </a:spcAft>
              <a:defRPr/>
            </a:pPr>
            <a:r>
              <a:rPr lang="en-US" sz="2800">
                <a:solidFill>
                  <a:srgbClr val="FF0000"/>
                </a:solidFill>
                <a:latin typeface="Times New Roman" pitchFamily="18" charset="0"/>
              </a:rPr>
              <a:t>6. </a:t>
            </a:r>
            <a:r>
              <a:rPr lang="en-US" sz="2800" dirty="0" err="1">
                <a:solidFill>
                  <a:srgbClr val="FF0000"/>
                </a:solidFill>
                <a:latin typeface="Times New Roman" pitchFamily="18" charset="0"/>
              </a:rPr>
              <a:t>Ảnh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hưởng</a:t>
            </a:r>
            <a:r>
              <a:rPr lang="en-US" sz="2800" dirty="0">
                <a:solidFill>
                  <a:srgbClr val="FF0000"/>
                </a:solidFill>
                <a:latin typeface="Times New Roman" pitchFamily="18" charset="0"/>
              </a:rPr>
              <a:t> do </a:t>
            </a:r>
            <a:r>
              <a:rPr lang="en-US" sz="2800" dirty="0" err="1">
                <a:solidFill>
                  <a:srgbClr val="FF0000"/>
                </a:solidFill>
                <a:latin typeface="Times New Roman" pitchFamily="18" charset="0"/>
              </a:rPr>
              <a:t>phương</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pháp</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và</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dụng</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cụ</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đo</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đến</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độ</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chính</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xác</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gia</a:t>
            </a:r>
            <a:r>
              <a:rPr lang="en-US" sz="2800" dirty="0">
                <a:solidFill>
                  <a:srgbClr val="FF0000"/>
                </a:solidFill>
                <a:latin typeface="Times New Roman" pitchFamily="18" charset="0"/>
              </a:rPr>
              <a:t> </a:t>
            </a:r>
            <a:r>
              <a:rPr lang="en-US" sz="2800" dirty="0" err="1">
                <a:solidFill>
                  <a:srgbClr val="FF0000"/>
                </a:solidFill>
                <a:latin typeface="Times New Roman" pitchFamily="18" charset="0"/>
              </a:rPr>
              <a:t>công</a:t>
            </a:r>
            <a:r>
              <a:rPr lang="en-US" sz="2800" dirty="0">
                <a:solidFill>
                  <a:srgbClr val="FF0000"/>
                </a:solidFill>
              </a:rPr>
              <a:t> </a:t>
            </a:r>
          </a:p>
        </p:txBody>
      </p:sp>
      <p:sp>
        <p:nvSpPr>
          <p:cNvPr id="314371" name="Rectangle 3"/>
          <p:cNvSpPr>
            <a:spLocks noGrp="1" noChangeArrowheads="1"/>
          </p:cNvSpPr>
          <p:nvPr>
            <p:ph idx="1"/>
          </p:nvPr>
        </p:nvSpPr>
        <p:spPr>
          <a:xfrm>
            <a:off x="193675" y="1816100"/>
            <a:ext cx="8699500" cy="4665663"/>
          </a:xfrm>
        </p:spPr>
        <p:txBody>
          <a:bodyPr/>
          <a:lstStyle/>
          <a:p>
            <a:pPr algn="just">
              <a:buClr>
                <a:srgbClr val="FF99FF"/>
              </a:buClr>
              <a:buFont typeface="Wingdings" pitchFamily="2" charset="2"/>
              <a:buChar char="v"/>
            </a:pPr>
            <a:r>
              <a:rPr lang="en-US" b="1">
                <a:solidFill>
                  <a:srgbClr val="0000FF"/>
                </a:solidFill>
                <a:latin typeface="Times New Roman" pitchFamily="18" charset="0"/>
              </a:rPr>
              <a:t>Trong quá trình chế tạo, đo lường cũng sinh ra sai số và ảnh hưởng đến độ chính xác gia công. Những sai số đo lường bao gồm </a:t>
            </a:r>
          </a:p>
          <a:p>
            <a:pPr lvl="2">
              <a:buClr>
                <a:srgbClr val="2AD6D6"/>
              </a:buClr>
              <a:buFont typeface="Wingdings" pitchFamily="2" charset="2"/>
              <a:buChar char="Ø"/>
            </a:pPr>
            <a:r>
              <a:rPr lang="en-US" sz="3200" b="1">
                <a:solidFill>
                  <a:srgbClr val="0000FF"/>
                </a:solidFill>
                <a:latin typeface="Times New Roman" pitchFamily="18" charset="0"/>
              </a:rPr>
              <a:t>Sai số của dụng cụ đo</a:t>
            </a:r>
          </a:p>
          <a:p>
            <a:pPr lvl="2">
              <a:buClr>
                <a:srgbClr val="2AD6D6"/>
              </a:buClr>
              <a:buFont typeface="Wingdings" pitchFamily="2" charset="2"/>
              <a:buChar char="Ø"/>
            </a:pPr>
            <a:r>
              <a:rPr lang="en-US" sz="3200" b="1">
                <a:solidFill>
                  <a:srgbClr val="0000FF"/>
                </a:solidFill>
                <a:latin typeface="Times New Roman" pitchFamily="18" charset="0"/>
              </a:rPr>
              <a:t>Sai số do phương pháp đo</a:t>
            </a:r>
          </a:p>
          <a:p>
            <a:pPr algn="just">
              <a:buClr>
                <a:srgbClr val="FF99FF"/>
              </a:buClr>
              <a:buFont typeface="Wingdings" pitchFamily="2" charset="2"/>
              <a:buChar char="v"/>
            </a:pPr>
            <a:r>
              <a:rPr lang="en-US" b="1">
                <a:solidFill>
                  <a:srgbClr val="0000FF"/>
                </a:solidFill>
                <a:latin typeface="Times New Roman" pitchFamily="18" charset="0"/>
              </a:rPr>
              <a:t>Để giảm bớt ảnh hưởng của đo lường đến độ chính xác gia công, khi đo lường phải chọn dụng cụ đo và phương pháp đo phù hợp </a:t>
            </a:r>
          </a:p>
        </p:txBody>
      </p:sp>
      <p:sp>
        <p:nvSpPr>
          <p:cNvPr id="4" name="Date Placeholder 3"/>
          <p:cNvSpPr>
            <a:spLocks noGrp="1"/>
          </p:cNvSpPr>
          <p:nvPr>
            <p:ph type="dt" sz="half" idx="10"/>
          </p:nvPr>
        </p:nvSpPr>
        <p:spPr/>
        <p:txBody>
          <a:bodyPr/>
          <a:lstStyle/>
          <a:p>
            <a:pPr>
              <a:defRPr/>
            </a:pPr>
            <a:fld id="{DE2E3AD4-5573-46DE-8BA5-02A249C5FCD7}"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14370"/>
                                        </p:tgtEl>
                                        <p:attrNameLst>
                                          <p:attrName>style.visibility</p:attrName>
                                        </p:attrNameLst>
                                      </p:cBhvr>
                                      <p:to>
                                        <p:strVal val="visible"/>
                                      </p:to>
                                    </p:set>
                                    <p:animEffect transition="in" filter="plus(in)">
                                      <p:cBhvr>
                                        <p:cTn id="7" dur="1000"/>
                                        <p:tgtEl>
                                          <p:spTgt spid="314370"/>
                                        </p:tgtEl>
                                      </p:cBhvr>
                                    </p:animEffect>
                                  </p:childTnLst>
                                </p:cTn>
                              </p:par>
                            </p:childTnLst>
                          </p:cTn>
                        </p:par>
                        <p:par>
                          <p:cTn id="8" fill="hold">
                            <p:stCondLst>
                              <p:cond delay="1000"/>
                            </p:stCondLst>
                            <p:childTnLst>
                              <p:par>
                                <p:cTn id="9" presetID="18" presetClass="entr" presetSubtype="12" fill="hold" grpId="0" nodeType="afterEffect">
                                  <p:stCondLst>
                                    <p:cond delay="1500"/>
                                  </p:stCondLst>
                                  <p:childTnLst>
                                    <p:set>
                                      <p:cBhvr>
                                        <p:cTn id="10" dur="1" fill="hold">
                                          <p:stCondLst>
                                            <p:cond delay="0"/>
                                          </p:stCondLst>
                                        </p:cTn>
                                        <p:tgtEl>
                                          <p:spTgt spid="314371">
                                            <p:txEl>
                                              <p:pRg st="0" end="0"/>
                                            </p:txEl>
                                          </p:spTgt>
                                        </p:tgtEl>
                                        <p:attrNameLst>
                                          <p:attrName>style.visibility</p:attrName>
                                        </p:attrNameLst>
                                      </p:cBhvr>
                                      <p:to>
                                        <p:strVal val="visible"/>
                                      </p:to>
                                    </p:set>
                                    <p:animEffect transition="in" filter="strips(downLeft)">
                                      <p:cBhvr>
                                        <p:cTn id="11" dur="500"/>
                                        <p:tgtEl>
                                          <p:spTgt spid="314371">
                                            <p:txEl>
                                              <p:pRg st="0" end="0"/>
                                            </p:txEl>
                                          </p:spTgt>
                                        </p:tgtEl>
                                      </p:cBhvr>
                                    </p:animEffect>
                                  </p:childTnLst>
                                </p:cTn>
                              </p:par>
                            </p:childTnLst>
                          </p:cTn>
                        </p:par>
                        <p:par>
                          <p:cTn id="12" fill="hold">
                            <p:stCondLst>
                              <p:cond delay="3000"/>
                            </p:stCondLst>
                            <p:childTnLst>
                              <p:par>
                                <p:cTn id="13" presetID="18" presetClass="entr" presetSubtype="12" fill="hold" grpId="0" nodeType="afterEffect">
                                  <p:stCondLst>
                                    <p:cond delay="1500"/>
                                  </p:stCondLst>
                                  <p:childTnLst>
                                    <p:set>
                                      <p:cBhvr>
                                        <p:cTn id="14" dur="1" fill="hold">
                                          <p:stCondLst>
                                            <p:cond delay="0"/>
                                          </p:stCondLst>
                                        </p:cTn>
                                        <p:tgtEl>
                                          <p:spTgt spid="314371">
                                            <p:txEl>
                                              <p:pRg st="1" end="1"/>
                                            </p:txEl>
                                          </p:spTgt>
                                        </p:tgtEl>
                                        <p:attrNameLst>
                                          <p:attrName>style.visibility</p:attrName>
                                        </p:attrNameLst>
                                      </p:cBhvr>
                                      <p:to>
                                        <p:strVal val="visible"/>
                                      </p:to>
                                    </p:set>
                                    <p:animEffect transition="in" filter="strips(downLeft)">
                                      <p:cBhvr>
                                        <p:cTn id="15" dur="500"/>
                                        <p:tgtEl>
                                          <p:spTgt spid="314371">
                                            <p:txEl>
                                              <p:pRg st="1" end="1"/>
                                            </p:txEl>
                                          </p:spTgt>
                                        </p:tgtEl>
                                      </p:cBhvr>
                                    </p:animEffect>
                                  </p:childTnLst>
                                </p:cTn>
                              </p:par>
                            </p:childTnLst>
                          </p:cTn>
                        </p:par>
                        <p:par>
                          <p:cTn id="16" fill="hold">
                            <p:stCondLst>
                              <p:cond delay="5000"/>
                            </p:stCondLst>
                            <p:childTnLst>
                              <p:par>
                                <p:cTn id="17" presetID="18" presetClass="entr" presetSubtype="12" fill="hold" grpId="0" nodeType="afterEffect">
                                  <p:stCondLst>
                                    <p:cond delay="1500"/>
                                  </p:stCondLst>
                                  <p:childTnLst>
                                    <p:set>
                                      <p:cBhvr>
                                        <p:cTn id="18" dur="1" fill="hold">
                                          <p:stCondLst>
                                            <p:cond delay="0"/>
                                          </p:stCondLst>
                                        </p:cTn>
                                        <p:tgtEl>
                                          <p:spTgt spid="314371">
                                            <p:txEl>
                                              <p:pRg st="2" end="2"/>
                                            </p:txEl>
                                          </p:spTgt>
                                        </p:tgtEl>
                                        <p:attrNameLst>
                                          <p:attrName>style.visibility</p:attrName>
                                        </p:attrNameLst>
                                      </p:cBhvr>
                                      <p:to>
                                        <p:strVal val="visible"/>
                                      </p:to>
                                    </p:set>
                                    <p:animEffect transition="in" filter="strips(downLeft)">
                                      <p:cBhvr>
                                        <p:cTn id="19" dur="500"/>
                                        <p:tgtEl>
                                          <p:spTgt spid="314371">
                                            <p:txEl>
                                              <p:pRg st="2" end="2"/>
                                            </p:txEl>
                                          </p:spTgt>
                                        </p:tgtEl>
                                      </p:cBhvr>
                                    </p:animEffect>
                                  </p:childTnLst>
                                </p:cTn>
                              </p:par>
                            </p:childTnLst>
                          </p:cTn>
                        </p:par>
                        <p:par>
                          <p:cTn id="20" fill="hold">
                            <p:stCondLst>
                              <p:cond delay="7000"/>
                            </p:stCondLst>
                            <p:childTnLst>
                              <p:par>
                                <p:cTn id="21" presetID="18" presetClass="entr" presetSubtype="12" fill="hold" grpId="0" nodeType="afterEffect">
                                  <p:stCondLst>
                                    <p:cond delay="1500"/>
                                  </p:stCondLst>
                                  <p:childTnLst>
                                    <p:set>
                                      <p:cBhvr>
                                        <p:cTn id="22" dur="1" fill="hold">
                                          <p:stCondLst>
                                            <p:cond delay="0"/>
                                          </p:stCondLst>
                                        </p:cTn>
                                        <p:tgtEl>
                                          <p:spTgt spid="314371">
                                            <p:txEl>
                                              <p:pRg st="3" end="3"/>
                                            </p:txEl>
                                          </p:spTgt>
                                        </p:tgtEl>
                                        <p:attrNameLst>
                                          <p:attrName>style.visibility</p:attrName>
                                        </p:attrNameLst>
                                      </p:cBhvr>
                                      <p:to>
                                        <p:strVal val="visible"/>
                                      </p:to>
                                    </p:set>
                                    <p:animEffect transition="in" filter="strips(downLeft)">
                                      <p:cBhvr>
                                        <p:cTn id="23" dur="500"/>
                                        <p:tgtEl>
                                          <p:spTgt spid="31437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1"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Rectangle 2"/>
          <p:cNvSpPr>
            <a:spLocks noGrp="1" noChangeArrowheads="1"/>
          </p:cNvSpPr>
          <p:nvPr>
            <p:ph type="title"/>
          </p:nvPr>
        </p:nvSpPr>
        <p:spPr>
          <a:xfrm>
            <a:off x="423863" y="490538"/>
            <a:ext cx="8229600" cy="1384300"/>
          </a:xfrm>
        </p:spPr>
        <p:txBody>
          <a:bodyPr>
            <a:normAutofit fontScale="90000"/>
          </a:bodyPr>
          <a:lstStyle/>
          <a:p>
            <a:r>
              <a:rPr lang="en-US">
                <a:solidFill>
                  <a:srgbClr val="FF0000"/>
                </a:solidFill>
                <a:latin typeface="Times New Roman" pitchFamily="18" charset="0"/>
                <a:cs typeface="Times New Roman" pitchFamily="18" charset="0"/>
              </a:rPr>
              <a:t>IV. </a:t>
            </a:r>
            <a:r>
              <a:rPr lang="en-US">
                <a:solidFill>
                  <a:srgbClr val="FF0000"/>
                </a:solidFill>
                <a:latin typeface="Times New Roman" pitchFamily="18" charset="0"/>
              </a:rPr>
              <a:t>Các phương pháp xác định độ chính xác gia công</a:t>
            </a:r>
            <a:r>
              <a:rPr lang="en-US"/>
              <a:t> </a:t>
            </a:r>
          </a:p>
        </p:txBody>
      </p:sp>
      <p:sp>
        <p:nvSpPr>
          <p:cNvPr id="315395" name="Rectangle 3"/>
          <p:cNvSpPr>
            <a:spLocks noGrp="1" noChangeArrowheads="1"/>
          </p:cNvSpPr>
          <p:nvPr>
            <p:ph idx="1"/>
          </p:nvPr>
        </p:nvSpPr>
        <p:spPr>
          <a:xfrm>
            <a:off x="942975" y="2449513"/>
            <a:ext cx="7743825" cy="3570287"/>
          </a:xfrm>
        </p:spPr>
        <p:txBody>
          <a:bodyPr/>
          <a:lstStyle/>
          <a:p>
            <a:pPr>
              <a:buClr>
                <a:schemeClr val="accent2"/>
              </a:buClr>
              <a:buFont typeface="Wingdings" pitchFamily="2" charset="2"/>
              <a:buChar char="v"/>
            </a:pPr>
            <a:r>
              <a:rPr lang="en-US" b="1">
                <a:solidFill>
                  <a:srgbClr val="0000FF"/>
                </a:solidFill>
                <a:latin typeface="Times New Roman" pitchFamily="18" charset="0"/>
              </a:rPr>
              <a:t>Phương pháp thống kê kinh nghiệm </a:t>
            </a:r>
          </a:p>
          <a:p>
            <a:pPr>
              <a:buClr>
                <a:schemeClr val="accent2"/>
              </a:buClr>
              <a:buFont typeface="Wingdings" pitchFamily="2" charset="2"/>
              <a:buChar char="v"/>
            </a:pPr>
            <a:r>
              <a:rPr lang="en-US" b="1">
                <a:solidFill>
                  <a:srgbClr val="0000FF"/>
                </a:solidFill>
                <a:latin typeface="Times New Roman" pitchFamily="18" charset="0"/>
              </a:rPr>
              <a:t>Phương pháp thống kê xác suất </a:t>
            </a:r>
          </a:p>
          <a:p>
            <a:pPr>
              <a:buClr>
                <a:schemeClr val="accent2"/>
              </a:buClr>
              <a:buFont typeface="Wingdings" pitchFamily="2" charset="2"/>
              <a:buChar char="v"/>
            </a:pPr>
            <a:r>
              <a:rPr lang="en-US" b="1">
                <a:solidFill>
                  <a:srgbClr val="0000FF"/>
                </a:solidFill>
                <a:latin typeface="Times New Roman" pitchFamily="18" charset="0"/>
              </a:rPr>
              <a:t>Phương pháp đồ thị điểm </a:t>
            </a:r>
          </a:p>
          <a:p>
            <a:pPr>
              <a:buClr>
                <a:schemeClr val="accent2"/>
              </a:buClr>
              <a:buFont typeface="Wingdings" pitchFamily="2" charset="2"/>
              <a:buChar char="v"/>
            </a:pPr>
            <a:r>
              <a:rPr lang="en-US" b="1">
                <a:solidFill>
                  <a:srgbClr val="0000FF"/>
                </a:solidFill>
                <a:latin typeface="Times New Roman" pitchFamily="18" charset="0"/>
              </a:rPr>
              <a:t>Phương pháp tính toán phân tích</a:t>
            </a:r>
            <a:r>
              <a:rPr lang="en-US" b="1">
                <a:latin typeface="Times New Roman" pitchFamily="18" charset="0"/>
              </a:rPr>
              <a:t> </a:t>
            </a:r>
          </a:p>
        </p:txBody>
      </p:sp>
      <p:sp>
        <p:nvSpPr>
          <p:cNvPr id="4" name="Date Placeholder 3"/>
          <p:cNvSpPr>
            <a:spLocks noGrp="1"/>
          </p:cNvSpPr>
          <p:nvPr>
            <p:ph type="dt" sz="half" idx="10"/>
          </p:nvPr>
        </p:nvSpPr>
        <p:spPr/>
        <p:txBody>
          <a:bodyPr/>
          <a:lstStyle/>
          <a:p>
            <a:pPr>
              <a:defRPr/>
            </a:pPr>
            <a:fld id="{B79E2D2C-16AB-454B-A312-59A6986AE379}"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15394"/>
                                        </p:tgtEl>
                                        <p:attrNameLst>
                                          <p:attrName>style.visibility</p:attrName>
                                        </p:attrNameLst>
                                      </p:cBhvr>
                                      <p:to>
                                        <p:strVal val="visible"/>
                                      </p:to>
                                    </p:set>
                                    <p:animEffect transition="in" filter="checkerboard(across)">
                                      <p:cBhvr>
                                        <p:cTn id="7" dur="500"/>
                                        <p:tgtEl>
                                          <p:spTgt spid="315394"/>
                                        </p:tgtEl>
                                      </p:cBhvr>
                                    </p:animEffect>
                                  </p:childTnLst>
                                </p:cTn>
                              </p:par>
                            </p:childTnLst>
                          </p:cTn>
                        </p:par>
                        <p:par>
                          <p:cTn id="8" fill="hold">
                            <p:stCondLst>
                              <p:cond delay="500"/>
                            </p:stCondLst>
                            <p:childTnLst>
                              <p:par>
                                <p:cTn id="9" presetID="2" presetClass="entr" presetSubtype="4" fill="hold" grpId="0" nodeType="afterEffect">
                                  <p:stCondLst>
                                    <p:cond delay="1000"/>
                                  </p:stCondLst>
                                  <p:childTnLst>
                                    <p:set>
                                      <p:cBhvr>
                                        <p:cTn id="10" dur="1" fill="hold">
                                          <p:stCondLst>
                                            <p:cond delay="0"/>
                                          </p:stCondLst>
                                        </p:cTn>
                                        <p:tgtEl>
                                          <p:spTgt spid="315395">
                                            <p:txEl>
                                              <p:pRg st="0" end="0"/>
                                            </p:txEl>
                                          </p:spTgt>
                                        </p:tgtEl>
                                        <p:attrNameLst>
                                          <p:attrName>style.visibility</p:attrName>
                                        </p:attrNameLst>
                                      </p:cBhvr>
                                      <p:to>
                                        <p:strVal val="visible"/>
                                      </p:to>
                                    </p:set>
                                    <p:anim calcmode="lin" valueType="num">
                                      <p:cBhvr additive="base">
                                        <p:cTn id="11" dur="500" fill="hold"/>
                                        <p:tgtEl>
                                          <p:spTgt spid="31539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15395">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 presetClass="entr" presetSubtype="4" fill="hold" grpId="0" nodeType="afterEffect">
                                  <p:stCondLst>
                                    <p:cond delay="1000"/>
                                  </p:stCondLst>
                                  <p:childTnLst>
                                    <p:set>
                                      <p:cBhvr>
                                        <p:cTn id="15" dur="1" fill="hold">
                                          <p:stCondLst>
                                            <p:cond delay="0"/>
                                          </p:stCondLst>
                                        </p:cTn>
                                        <p:tgtEl>
                                          <p:spTgt spid="315395">
                                            <p:txEl>
                                              <p:pRg st="1" end="1"/>
                                            </p:txEl>
                                          </p:spTgt>
                                        </p:tgtEl>
                                        <p:attrNameLst>
                                          <p:attrName>style.visibility</p:attrName>
                                        </p:attrNameLst>
                                      </p:cBhvr>
                                      <p:to>
                                        <p:strVal val="visible"/>
                                      </p:to>
                                    </p:set>
                                    <p:anim calcmode="lin" valueType="num">
                                      <p:cBhvr additive="base">
                                        <p:cTn id="16" dur="500" fill="hold"/>
                                        <p:tgtEl>
                                          <p:spTgt spid="315395">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15395">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3500"/>
                            </p:stCondLst>
                            <p:childTnLst>
                              <p:par>
                                <p:cTn id="19" presetID="2" presetClass="entr" presetSubtype="4" fill="hold" grpId="0" nodeType="afterEffect">
                                  <p:stCondLst>
                                    <p:cond delay="1000"/>
                                  </p:stCondLst>
                                  <p:childTnLst>
                                    <p:set>
                                      <p:cBhvr>
                                        <p:cTn id="20" dur="1" fill="hold">
                                          <p:stCondLst>
                                            <p:cond delay="0"/>
                                          </p:stCondLst>
                                        </p:cTn>
                                        <p:tgtEl>
                                          <p:spTgt spid="315395">
                                            <p:txEl>
                                              <p:pRg st="2" end="2"/>
                                            </p:txEl>
                                          </p:spTgt>
                                        </p:tgtEl>
                                        <p:attrNameLst>
                                          <p:attrName>style.visibility</p:attrName>
                                        </p:attrNameLst>
                                      </p:cBhvr>
                                      <p:to>
                                        <p:strVal val="visible"/>
                                      </p:to>
                                    </p:set>
                                    <p:anim calcmode="lin" valueType="num">
                                      <p:cBhvr additive="base">
                                        <p:cTn id="21" dur="500" fill="hold"/>
                                        <p:tgtEl>
                                          <p:spTgt spid="315395">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15395">
                                            <p:txEl>
                                              <p:pRg st="2" end="2"/>
                                            </p:txEl>
                                          </p:spTgt>
                                        </p:tgtEl>
                                        <p:attrNameLst>
                                          <p:attrName>ppt_y</p:attrName>
                                        </p:attrNameLst>
                                      </p:cBhvr>
                                      <p:tavLst>
                                        <p:tav tm="0">
                                          <p:val>
                                            <p:strVal val="1+#ppt_h/2"/>
                                          </p:val>
                                        </p:tav>
                                        <p:tav tm="100000">
                                          <p:val>
                                            <p:strVal val="#ppt_y"/>
                                          </p:val>
                                        </p:tav>
                                      </p:tavLst>
                                    </p:anim>
                                  </p:childTnLst>
                                </p:cTn>
                              </p:par>
                            </p:childTnLst>
                          </p:cTn>
                        </p:par>
                        <p:par>
                          <p:cTn id="23" fill="hold">
                            <p:stCondLst>
                              <p:cond delay="5000"/>
                            </p:stCondLst>
                            <p:childTnLst>
                              <p:par>
                                <p:cTn id="24" presetID="2" presetClass="entr" presetSubtype="4" fill="hold" grpId="0" nodeType="afterEffect">
                                  <p:stCondLst>
                                    <p:cond delay="1000"/>
                                  </p:stCondLst>
                                  <p:childTnLst>
                                    <p:set>
                                      <p:cBhvr>
                                        <p:cTn id="25" dur="1" fill="hold">
                                          <p:stCondLst>
                                            <p:cond delay="0"/>
                                          </p:stCondLst>
                                        </p:cTn>
                                        <p:tgtEl>
                                          <p:spTgt spid="315395">
                                            <p:txEl>
                                              <p:pRg st="3" end="3"/>
                                            </p:txEl>
                                          </p:spTgt>
                                        </p:tgtEl>
                                        <p:attrNameLst>
                                          <p:attrName>style.visibility</p:attrName>
                                        </p:attrNameLst>
                                      </p:cBhvr>
                                      <p:to>
                                        <p:strVal val="visible"/>
                                      </p:to>
                                    </p:set>
                                    <p:anim calcmode="lin" valueType="num">
                                      <p:cBhvr additive="base">
                                        <p:cTn id="26" dur="500" fill="hold"/>
                                        <p:tgtEl>
                                          <p:spTgt spid="315395">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1539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5"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Grp="1" noChangeArrowheads="1"/>
          </p:cNvSpPr>
          <p:nvPr>
            <p:ph type="title"/>
          </p:nvPr>
        </p:nvSpPr>
        <p:spPr/>
        <p:txBody>
          <a:bodyPr>
            <a:normAutofit fontScale="90000"/>
          </a:bodyPr>
          <a:lstStyle/>
          <a:p>
            <a:r>
              <a:rPr lang="en-US">
                <a:solidFill>
                  <a:srgbClr val="FF0000"/>
                </a:solidFill>
                <a:latin typeface="Times New Roman" pitchFamily="18" charset="0"/>
              </a:rPr>
              <a:t>1. Phương pháp thống kê kinh nghiệm</a:t>
            </a:r>
            <a:r>
              <a:rPr lang="en-US">
                <a:solidFill>
                  <a:srgbClr val="FF0000"/>
                </a:solidFill>
              </a:rPr>
              <a:t> </a:t>
            </a:r>
          </a:p>
        </p:txBody>
      </p:sp>
      <p:sp>
        <p:nvSpPr>
          <p:cNvPr id="316419" name="Rectangle 3"/>
          <p:cNvSpPr>
            <a:spLocks noGrp="1" noChangeArrowheads="1"/>
          </p:cNvSpPr>
          <p:nvPr>
            <p:ph idx="1"/>
          </p:nvPr>
        </p:nvSpPr>
        <p:spPr>
          <a:xfrm>
            <a:off x="-114300" y="1554162"/>
            <a:ext cx="8686800" cy="4525963"/>
          </a:xfrm>
        </p:spPr>
        <p:txBody>
          <a:bodyPr/>
          <a:lstStyle/>
          <a:p>
            <a:pPr marL="609600" indent="-609600" algn="just">
              <a:buClr>
                <a:srgbClr val="FF99FF"/>
              </a:buClr>
              <a:buFont typeface="Wingdings" pitchFamily="2" charset="2"/>
              <a:buChar char="Ø"/>
            </a:pPr>
            <a:r>
              <a:rPr lang="en-US">
                <a:solidFill>
                  <a:srgbClr val="0000FF"/>
                </a:solidFill>
                <a:latin typeface="Times New Roman" pitchFamily="18" charset="0"/>
              </a:rPr>
              <a:t>Đây là phương pháp đơn giản nhất, căn cứ vào “độ chính xác bình quân kinh tế” để đánh giá. Phương pháp này đã được thống kê bằng bảng biểu trong các sổ tay công nghệ chế tạo máy</a:t>
            </a:r>
          </a:p>
          <a:p>
            <a:pPr marL="609600" indent="-609600" algn="just">
              <a:buClr>
                <a:srgbClr val="FF99FF"/>
              </a:buClr>
              <a:buFont typeface="Wingdings" pitchFamily="2" charset="2"/>
              <a:buChar char="Ø"/>
            </a:pPr>
            <a:r>
              <a:rPr lang="en-US">
                <a:solidFill>
                  <a:srgbClr val="0000FF"/>
                </a:solidFill>
                <a:latin typeface="Times New Roman" pitchFamily="18" charset="0"/>
              </a:rPr>
              <a:t> </a:t>
            </a:r>
          </a:p>
          <a:p>
            <a:pPr marL="609600" indent="-609600" algn="just">
              <a:buClr>
                <a:srgbClr val="FF99FF"/>
              </a:buClr>
              <a:buFont typeface="Wingdings" pitchFamily="2" charset="2"/>
              <a:buChar char="Ø"/>
            </a:pPr>
            <a:r>
              <a:rPr lang="en-US">
                <a:solidFill>
                  <a:srgbClr val="0000FF"/>
                </a:solidFill>
                <a:latin typeface="Times New Roman" pitchFamily="18" charset="0"/>
              </a:rPr>
              <a:t>Độ chính xác bình quân kinh tế là độ chính xác có thể đạt được một cách kinh tế trong điều kiện sản xuất bình thường</a:t>
            </a:r>
            <a:r>
              <a:rPr lang="en-US"/>
              <a:t> </a:t>
            </a:r>
          </a:p>
        </p:txBody>
      </p:sp>
      <p:sp>
        <p:nvSpPr>
          <p:cNvPr id="4" name="Date Placeholder 3"/>
          <p:cNvSpPr>
            <a:spLocks noGrp="1"/>
          </p:cNvSpPr>
          <p:nvPr>
            <p:ph type="dt" sz="half" idx="10"/>
          </p:nvPr>
        </p:nvSpPr>
        <p:spPr/>
        <p:txBody>
          <a:bodyPr/>
          <a:lstStyle/>
          <a:p>
            <a:pPr>
              <a:defRPr/>
            </a:pPr>
            <a:fld id="{23B52A46-9D27-4436-9567-95F86CB175F7}"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16418"/>
                                        </p:tgtEl>
                                        <p:attrNameLst>
                                          <p:attrName>style.visibility</p:attrName>
                                        </p:attrNameLst>
                                      </p:cBhvr>
                                      <p:to>
                                        <p:strVal val="visible"/>
                                      </p:to>
                                    </p:set>
                                    <p:animEffect transition="in" filter="plus(in)">
                                      <p:cBhvr>
                                        <p:cTn id="7" dur="1000"/>
                                        <p:tgtEl>
                                          <p:spTgt spid="316418"/>
                                        </p:tgtEl>
                                      </p:cBhvr>
                                    </p:animEffect>
                                  </p:childTnLst>
                                </p:cTn>
                              </p:par>
                            </p:childTnLst>
                          </p:cTn>
                        </p:par>
                        <p:par>
                          <p:cTn id="8" fill="hold">
                            <p:stCondLst>
                              <p:cond delay="1000"/>
                            </p:stCondLst>
                            <p:childTnLst>
                              <p:par>
                                <p:cTn id="9" presetID="16" presetClass="entr" presetSubtype="26" fill="hold" grpId="0" nodeType="afterEffect">
                                  <p:stCondLst>
                                    <p:cond delay="1000"/>
                                  </p:stCondLst>
                                  <p:childTnLst>
                                    <p:set>
                                      <p:cBhvr>
                                        <p:cTn id="10" dur="1" fill="hold">
                                          <p:stCondLst>
                                            <p:cond delay="0"/>
                                          </p:stCondLst>
                                        </p:cTn>
                                        <p:tgtEl>
                                          <p:spTgt spid="316419">
                                            <p:txEl>
                                              <p:pRg st="0" end="0"/>
                                            </p:txEl>
                                          </p:spTgt>
                                        </p:tgtEl>
                                        <p:attrNameLst>
                                          <p:attrName>style.visibility</p:attrName>
                                        </p:attrNameLst>
                                      </p:cBhvr>
                                      <p:to>
                                        <p:strVal val="visible"/>
                                      </p:to>
                                    </p:set>
                                    <p:animEffect transition="in" filter="barn(inHorizontal)">
                                      <p:cBhvr>
                                        <p:cTn id="11" dur="500"/>
                                        <p:tgtEl>
                                          <p:spTgt spid="316419">
                                            <p:txEl>
                                              <p:pRg st="0" end="0"/>
                                            </p:txEl>
                                          </p:spTgt>
                                        </p:tgtEl>
                                      </p:cBhvr>
                                    </p:animEffect>
                                  </p:childTnLst>
                                </p:cTn>
                              </p:par>
                            </p:childTnLst>
                          </p:cTn>
                        </p:par>
                        <p:par>
                          <p:cTn id="12" fill="hold">
                            <p:stCondLst>
                              <p:cond delay="2500"/>
                            </p:stCondLst>
                            <p:childTnLst>
                              <p:par>
                                <p:cTn id="13" presetID="16" presetClass="entr" presetSubtype="26" fill="hold" grpId="0" nodeType="afterEffect">
                                  <p:stCondLst>
                                    <p:cond delay="1000"/>
                                  </p:stCondLst>
                                  <p:childTnLst>
                                    <p:set>
                                      <p:cBhvr>
                                        <p:cTn id="14" dur="1" fill="hold">
                                          <p:stCondLst>
                                            <p:cond delay="0"/>
                                          </p:stCondLst>
                                        </p:cTn>
                                        <p:tgtEl>
                                          <p:spTgt spid="316419">
                                            <p:txEl>
                                              <p:pRg st="1" end="1"/>
                                            </p:txEl>
                                          </p:spTgt>
                                        </p:tgtEl>
                                        <p:attrNameLst>
                                          <p:attrName>style.visibility</p:attrName>
                                        </p:attrNameLst>
                                      </p:cBhvr>
                                      <p:to>
                                        <p:strVal val="visible"/>
                                      </p:to>
                                    </p:set>
                                    <p:animEffect transition="in" filter="barn(inHorizontal)">
                                      <p:cBhvr>
                                        <p:cTn id="15" dur="500"/>
                                        <p:tgtEl>
                                          <p:spTgt spid="316419">
                                            <p:txEl>
                                              <p:pRg st="1" end="1"/>
                                            </p:txEl>
                                          </p:spTgt>
                                        </p:tgtEl>
                                      </p:cBhvr>
                                    </p:animEffect>
                                  </p:childTnLst>
                                </p:cTn>
                              </p:par>
                            </p:childTnLst>
                          </p:cTn>
                        </p:par>
                        <p:par>
                          <p:cTn id="16" fill="hold">
                            <p:stCondLst>
                              <p:cond delay="4000"/>
                            </p:stCondLst>
                            <p:childTnLst>
                              <p:par>
                                <p:cTn id="17" presetID="16" presetClass="entr" presetSubtype="26" fill="hold" grpId="0" nodeType="afterEffect">
                                  <p:stCondLst>
                                    <p:cond delay="2000"/>
                                  </p:stCondLst>
                                  <p:childTnLst>
                                    <p:set>
                                      <p:cBhvr>
                                        <p:cTn id="18" dur="1" fill="hold">
                                          <p:stCondLst>
                                            <p:cond delay="0"/>
                                          </p:stCondLst>
                                        </p:cTn>
                                        <p:tgtEl>
                                          <p:spTgt spid="316419">
                                            <p:txEl>
                                              <p:pRg st="2" end="2"/>
                                            </p:txEl>
                                          </p:spTgt>
                                        </p:tgtEl>
                                        <p:attrNameLst>
                                          <p:attrName>style.visibility</p:attrName>
                                        </p:attrNameLst>
                                      </p:cBhvr>
                                      <p:to>
                                        <p:strVal val="visible"/>
                                      </p:to>
                                    </p:set>
                                    <p:animEffect transition="in" filter="barn(inHorizontal)">
                                      <p:cBhvr>
                                        <p:cTn id="19" dur="500"/>
                                        <p:tgtEl>
                                          <p:spTgt spid="3164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19"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Rectangle 2"/>
          <p:cNvSpPr>
            <a:spLocks noGrp="1" noChangeArrowheads="1"/>
          </p:cNvSpPr>
          <p:nvPr>
            <p:ph type="title"/>
          </p:nvPr>
        </p:nvSpPr>
        <p:spPr/>
        <p:txBody>
          <a:bodyPr>
            <a:normAutofit fontScale="90000"/>
          </a:bodyPr>
          <a:lstStyle/>
          <a:p>
            <a:r>
              <a:rPr lang="en-US">
                <a:solidFill>
                  <a:srgbClr val="FF0000"/>
                </a:solidFill>
                <a:latin typeface="Times New Roman" pitchFamily="18" charset="0"/>
              </a:rPr>
              <a:t>1. Phương pháp thống kê kinh nghiệm</a:t>
            </a:r>
          </a:p>
        </p:txBody>
      </p:sp>
      <p:sp>
        <p:nvSpPr>
          <p:cNvPr id="357379" name="Rectangle 3"/>
          <p:cNvSpPr>
            <a:spLocks noGrp="1" noChangeArrowheads="1"/>
          </p:cNvSpPr>
          <p:nvPr>
            <p:ph idx="1"/>
          </p:nvPr>
        </p:nvSpPr>
        <p:spPr>
          <a:xfrm>
            <a:off x="482600" y="1355725"/>
            <a:ext cx="8229600" cy="5126038"/>
          </a:xfrm>
        </p:spPr>
        <p:txBody>
          <a:bodyPr/>
          <a:lstStyle/>
          <a:p>
            <a:pPr>
              <a:buFontTx/>
              <a:buNone/>
            </a:pPr>
            <a:r>
              <a:rPr lang="en-US" b="1">
                <a:solidFill>
                  <a:srgbClr val="0000FF"/>
                </a:solidFill>
                <a:latin typeface="Times New Roman" pitchFamily="18" charset="0"/>
              </a:rPr>
              <a:t>   Điều kiện sản xuất bình thường là điều kiện có những đặc điểm sau:</a:t>
            </a:r>
          </a:p>
          <a:p>
            <a:r>
              <a:rPr lang="en-US" b="1">
                <a:solidFill>
                  <a:srgbClr val="0000FF"/>
                </a:solidFill>
                <a:latin typeface="Times New Roman" pitchFamily="18" charset="0"/>
              </a:rPr>
              <a:t>Thiết bị gia công hoàn chỉnh</a:t>
            </a:r>
          </a:p>
          <a:p>
            <a:r>
              <a:rPr lang="en-US" b="1">
                <a:solidFill>
                  <a:srgbClr val="0000FF"/>
                </a:solidFill>
                <a:latin typeface="Times New Roman" pitchFamily="18" charset="0"/>
              </a:rPr>
              <a:t>Trang bị công nghệ đạt được yêu cầu về chất lượng.</a:t>
            </a:r>
          </a:p>
          <a:p>
            <a:r>
              <a:rPr lang="en-US" b="1">
                <a:solidFill>
                  <a:srgbClr val="0000FF"/>
                </a:solidFill>
                <a:latin typeface="Times New Roman" pitchFamily="18" charset="0"/>
              </a:rPr>
              <a:t>Chế độ cắt theo tiêu chuẩn và định mức thời gian cũng theo tiêu chuẩn.</a:t>
            </a:r>
          </a:p>
          <a:p>
            <a:pPr>
              <a:buFontTx/>
              <a:buNone/>
            </a:pPr>
            <a:r>
              <a:rPr lang="en-US" b="1">
                <a:solidFill>
                  <a:srgbClr val="000000"/>
                </a:solidFill>
                <a:latin typeface="Times New Roman" pitchFamily="18" charset="0"/>
              </a:rPr>
              <a:t>Để đánh giá độ chính xác bình quân kinh tế cần phải phân tích điều kiện g/c cụ thể.</a:t>
            </a:r>
          </a:p>
        </p:txBody>
      </p:sp>
      <p:sp>
        <p:nvSpPr>
          <p:cNvPr id="4" name="Date Placeholder 3"/>
          <p:cNvSpPr>
            <a:spLocks noGrp="1"/>
          </p:cNvSpPr>
          <p:nvPr>
            <p:ph type="dt" sz="half" idx="10"/>
          </p:nvPr>
        </p:nvSpPr>
        <p:spPr/>
        <p:txBody>
          <a:bodyPr/>
          <a:lstStyle/>
          <a:p>
            <a:pPr>
              <a:defRPr/>
            </a:pPr>
            <a:fld id="{8E8CA0FA-CC9F-49E6-B96E-1C5B7EE78AD5}" type="datetime1">
              <a:rPr lang="vi-VN"/>
              <a:pPr>
                <a:defRPr/>
              </a:pPr>
              <a:t>15/10/2018</a:t>
            </a:fld>
            <a:endParaRPr lang="en-US"/>
          </a:p>
        </p:txBody>
      </p:sp>
    </p:spTree>
  </p:cSld>
  <p:clrMapOvr>
    <a:masterClrMapping/>
  </p:clrMapOvr>
  <p:transition>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57378"/>
                                        </p:tgtEl>
                                        <p:attrNameLst>
                                          <p:attrName>style.visibility</p:attrName>
                                        </p:attrNameLst>
                                      </p:cBhvr>
                                      <p:to>
                                        <p:strVal val="visible"/>
                                      </p:to>
                                    </p:set>
                                    <p:anim by="(-#ppt_w*2)" calcmode="lin" valueType="num">
                                      <p:cBhvr rctx="PPT">
                                        <p:cTn id="7" dur="500" autoRev="1" fill="hold">
                                          <p:stCondLst>
                                            <p:cond delay="0"/>
                                          </p:stCondLst>
                                        </p:cTn>
                                        <p:tgtEl>
                                          <p:spTgt spid="357378"/>
                                        </p:tgtEl>
                                        <p:attrNameLst>
                                          <p:attrName>ppt_w</p:attrName>
                                        </p:attrNameLst>
                                      </p:cBhvr>
                                    </p:anim>
                                    <p:anim by="(#ppt_w*0.50)" calcmode="lin" valueType="num">
                                      <p:cBhvr>
                                        <p:cTn id="8" dur="500" decel="50000" autoRev="1" fill="hold">
                                          <p:stCondLst>
                                            <p:cond delay="0"/>
                                          </p:stCondLst>
                                        </p:cTn>
                                        <p:tgtEl>
                                          <p:spTgt spid="357378"/>
                                        </p:tgtEl>
                                        <p:attrNameLst>
                                          <p:attrName>ppt_x</p:attrName>
                                        </p:attrNameLst>
                                      </p:cBhvr>
                                    </p:anim>
                                    <p:anim from="(-#ppt_h/2)" to="(#ppt_y)" calcmode="lin" valueType="num">
                                      <p:cBhvr>
                                        <p:cTn id="9" dur="1000" fill="hold">
                                          <p:stCondLst>
                                            <p:cond delay="0"/>
                                          </p:stCondLst>
                                        </p:cTn>
                                        <p:tgtEl>
                                          <p:spTgt spid="357378"/>
                                        </p:tgtEl>
                                        <p:attrNameLst>
                                          <p:attrName>ppt_y</p:attrName>
                                        </p:attrNameLst>
                                      </p:cBhvr>
                                    </p:anim>
                                    <p:animRot by="21600000">
                                      <p:cBhvr>
                                        <p:cTn id="10" dur="1000" fill="hold">
                                          <p:stCondLst>
                                            <p:cond delay="0"/>
                                          </p:stCondLst>
                                        </p:cTn>
                                        <p:tgtEl>
                                          <p:spTgt spid="35737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0" presetClass="entr" presetSubtype="0" fill="hold" nodeType="clickEffect">
                                  <p:stCondLst>
                                    <p:cond delay="0"/>
                                  </p:stCondLst>
                                  <p:iterate type="lt">
                                    <p:tmPct val="10000"/>
                                  </p:iterate>
                                  <p:childTnLst>
                                    <p:set>
                                      <p:cBhvr>
                                        <p:cTn id="14" dur="1" fill="hold">
                                          <p:stCondLst>
                                            <p:cond delay="0"/>
                                          </p:stCondLst>
                                        </p:cTn>
                                        <p:tgtEl>
                                          <p:spTgt spid="357379">
                                            <p:txEl>
                                              <p:pRg st="0" end="0"/>
                                            </p:txEl>
                                          </p:spTgt>
                                        </p:tgtEl>
                                        <p:attrNameLst>
                                          <p:attrName>style.visibility</p:attrName>
                                        </p:attrNameLst>
                                      </p:cBhvr>
                                      <p:to>
                                        <p:strVal val="visible"/>
                                      </p:to>
                                    </p:set>
                                    <p:animEffect transition="in" filter="fade">
                                      <p:cBhvr>
                                        <p:cTn id="15" dur="1000"/>
                                        <p:tgtEl>
                                          <p:spTgt spid="357379">
                                            <p:txEl>
                                              <p:pRg st="0" end="0"/>
                                            </p:txEl>
                                          </p:spTgt>
                                        </p:tgtEl>
                                      </p:cBhvr>
                                    </p:animEffect>
                                    <p:anim calcmode="lin" valueType="num">
                                      <p:cBhvr>
                                        <p:cTn id="16" dur="1000" fill="hold"/>
                                        <p:tgtEl>
                                          <p:spTgt spid="357379">
                                            <p:txEl>
                                              <p:pRg st="0" end="0"/>
                                            </p:txEl>
                                          </p:spTgt>
                                        </p:tgtEl>
                                        <p:attrNameLst>
                                          <p:attrName>ppt_x</p:attrName>
                                        </p:attrNameLst>
                                      </p:cBhvr>
                                      <p:tavLst>
                                        <p:tav tm="0">
                                          <p:val>
                                            <p:strVal val="#ppt_x-.1"/>
                                          </p:val>
                                        </p:tav>
                                        <p:tav tm="100000">
                                          <p:val>
                                            <p:strVal val="#ppt_x"/>
                                          </p:val>
                                        </p:tav>
                                      </p:tavLst>
                                    </p:anim>
                                    <p:anim calcmode="lin" valueType="num">
                                      <p:cBhvr>
                                        <p:cTn id="17" dur="1000" fill="hold"/>
                                        <p:tgtEl>
                                          <p:spTgt spid="35737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7" presetClass="entr" presetSubtype="0" fill="hold" nodeType="clickEffect">
                                  <p:stCondLst>
                                    <p:cond delay="0"/>
                                  </p:stCondLst>
                                  <p:iterate type="lt">
                                    <p:tmPct val="50000"/>
                                  </p:iterate>
                                  <p:childTnLst>
                                    <p:set>
                                      <p:cBhvr>
                                        <p:cTn id="21" dur="1" fill="hold">
                                          <p:stCondLst>
                                            <p:cond delay="0"/>
                                          </p:stCondLst>
                                        </p:cTn>
                                        <p:tgtEl>
                                          <p:spTgt spid="357379">
                                            <p:txEl>
                                              <p:pRg st="1" end="1"/>
                                            </p:txEl>
                                          </p:spTgt>
                                        </p:tgtEl>
                                        <p:attrNameLst>
                                          <p:attrName>style.visibility</p:attrName>
                                        </p:attrNameLst>
                                      </p:cBhvr>
                                      <p:to>
                                        <p:strVal val="visible"/>
                                      </p:to>
                                    </p:set>
                                    <p:anim calcmode="discrete" valueType="clr">
                                      <p:cBhvr override="childStyle">
                                        <p:cTn id="22" dur="80"/>
                                        <p:tgtEl>
                                          <p:spTgt spid="35737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357379">
                                            <p:txEl>
                                              <p:pRg st="1" end="1"/>
                                            </p:txEl>
                                          </p:spTgt>
                                        </p:tgtEl>
                                        <p:attrNameLst>
                                          <p:attrName>fillcolor</p:attrName>
                                        </p:attrNameLst>
                                      </p:cBhvr>
                                      <p:tavLst>
                                        <p:tav tm="0">
                                          <p:val>
                                            <p:clrVal>
                                              <a:schemeClr val="accent2"/>
                                            </p:clrVal>
                                          </p:val>
                                        </p:tav>
                                        <p:tav tm="50000">
                                          <p:val>
                                            <p:clrVal>
                                              <a:schemeClr val="hlink"/>
                                            </p:clrVal>
                                          </p:val>
                                        </p:tav>
                                      </p:tavLst>
                                    </p:anim>
                                    <p:set>
                                      <p:cBhvr>
                                        <p:cTn id="24" dur="80"/>
                                        <p:tgtEl>
                                          <p:spTgt spid="357379">
                                            <p:txEl>
                                              <p:pRg st="1" end="1"/>
                                            </p:txEl>
                                          </p:spTgt>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34" presetClass="entr" presetSubtype="0" fill="hold" nodeType="clickEffect">
                                  <p:stCondLst>
                                    <p:cond delay="0"/>
                                  </p:stCondLst>
                                  <p:childTnLst>
                                    <p:set>
                                      <p:cBhvr>
                                        <p:cTn id="28" dur="1" fill="hold">
                                          <p:stCondLst>
                                            <p:cond delay="0"/>
                                          </p:stCondLst>
                                        </p:cTn>
                                        <p:tgtEl>
                                          <p:spTgt spid="357379">
                                            <p:txEl>
                                              <p:pRg st="2" end="2"/>
                                            </p:txEl>
                                          </p:spTgt>
                                        </p:tgtEl>
                                        <p:attrNameLst>
                                          <p:attrName>style.visibility</p:attrName>
                                        </p:attrNameLst>
                                      </p:cBhvr>
                                      <p:to>
                                        <p:strVal val="visible"/>
                                      </p:to>
                                    </p:set>
                                    <p:anim from="(-#ppt_w/2)" to="(#ppt_x)" calcmode="lin" valueType="num">
                                      <p:cBhvr>
                                        <p:cTn id="29" dur="600" fill="hold">
                                          <p:stCondLst>
                                            <p:cond delay="0"/>
                                          </p:stCondLst>
                                        </p:cTn>
                                        <p:tgtEl>
                                          <p:spTgt spid="357379">
                                            <p:txEl>
                                              <p:pRg st="2" end="2"/>
                                            </p:txEl>
                                          </p:spTgt>
                                        </p:tgtEl>
                                        <p:attrNameLst>
                                          <p:attrName>ppt_x</p:attrName>
                                        </p:attrNameLst>
                                      </p:cBhvr>
                                    </p:anim>
                                    <p:anim from="0" to="-1.0" calcmode="lin" valueType="num">
                                      <p:cBhvr>
                                        <p:cTn id="30" dur="200" decel="50000" autoRev="1" fill="hold">
                                          <p:stCondLst>
                                            <p:cond delay="600"/>
                                          </p:stCondLst>
                                        </p:cTn>
                                        <p:tgtEl>
                                          <p:spTgt spid="357379">
                                            <p:txEl>
                                              <p:pRg st="2" end="2"/>
                                            </p:txEl>
                                          </p:spTgt>
                                        </p:tgtEl>
                                        <p:attrNameLst>
                                          <p:attrName>xshear</p:attrName>
                                        </p:attrNameLst>
                                      </p:cBhvr>
                                    </p:anim>
                                    <p:animScale>
                                      <p:cBhvr>
                                        <p:cTn id="31" dur="200" decel="100000" autoRev="1" fill="hold">
                                          <p:stCondLst>
                                            <p:cond delay="600"/>
                                          </p:stCondLst>
                                        </p:cTn>
                                        <p:tgtEl>
                                          <p:spTgt spid="357379">
                                            <p:txEl>
                                              <p:pRg st="2" end="2"/>
                                            </p:txEl>
                                          </p:spTgt>
                                        </p:tgtEl>
                                      </p:cBhvr>
                                      <p:from x="100000" y="100000"/>
                                      <p:to x="80000" y="100000"/>
                                    </p:animScale>
                                    <p:anim by="(#ppt_h/3+#ppt_w*0.1)" calcmode="lin" valueType="num">
                                      <p:cBhvr additive="sum">
                                        <p:cTn id="32" dur="200" decel="100000" autoRev="1" fill="hold">
                                          <p:stCondLst>
                                            <p:cond delay="600"/>
                                          </p:stCondLst>
                                        </p:cTn>
                                        <p:tgtEl>
                                          <p:spTgt spid="357379">
                                            <p:txEl>
                                              <p:pRg st="2" end="2"/>
                                            </p:txEl>
                                          </p:spTgt>
                                        </p:tgtEl>
                                        <p:attrNameLst>
                                          <p:attrName>ppt_x</p:attrName>
                                        </p:attrNameLst>
                                      </p:cBhvr>
                                    </p:anim>
                                  </p:childTnLst>
                                </p:cTn>
                              </p:par>
                            </p:childTnLst>
                          </p:cTn>
                        </p:par>
                      </p:childTnLst>
                    </p:cTn>
                  </p:par>
                  <p:par>
                    <p:cTn id="33" fill="hold">
                      <p:stCondLst>
                        <p:cond delay="indefinite"/>
                      </p:stCondLst>
                      <p:childTnLst>
                        <p:par>
                          <p:cTn id="34" fill="hold">
                            <p:stCondLst>
                              <p:cond delay="0"/>
                            </p:stCondLst>
                            <p:childTnLst>
                              <p:par>
                                <p:cTn id="35" presetID="37" presetClass="entr" presetSubtype="0" fill="hold" nodeType="clickEffect">
                                  <p:stCondLst>
                                    <p:cond delay="0"/>
                                  </p:stCondLst>
                                  <p:childTnLst>
                                    <p:set>
                                      <p:cBhvr>
                                        <p:cTn id="36" dur="1" fill="hold">
                                          <p:stCondLst>
                                            <p:cond delay="0"/>
                                          </p:stCondLst>
                                        </p:cTn>
                                        <p:tgtEl>
                                          <p:spTgt spid="357379">
                                            <p:txEl>
                                              <p:pRg st="3" end="3"/>
                                            </p:txEl>
                                          </p:spTgt>
                                        </p:tgtEl>
                                        <p:attrNameLst>
                                          <p:attrName>style.visibility</p:attrName>
                                        </p:attrNameLst>
                                      </p:cBhvr>
                                      <p:to>
                                        <p:strVal val="visible"/>
                                      </p:to>
                                    </p:set>
                                    <p:animEffect transition="in" filter="fade">
                                      <p:cBhvr>
                                        <p:cTn id="37" dur="1000"/>
                                        <p:tgtEl>
                                          <p:spTgt spid="357379">
                                            <p:txEl>
                                              <p:pRg st="3" end="3"/>
                                            </p:txEl>
                                          </p:spTgt>
                                        </p:tgtEl>
                                      </p:cBhvr>
                                    </p:animEffect>
                                    <p:anim calcmode="lin" valueType="num">
                                      <p:cBhvr>
                                        <p:cTn id="38" dur="1000" fill="hold"/>
                                        <p:tgtEl>
                                          <p:spTgt spid="357379">
                                            <p:txEl>
                                              <p:pRg st="3" end="3"/>
                                            </p:txEl>
                                          </p:spTgt>
                                        </p:tgtEl>
                                        <p:attrNameLst>
                                          <p:attrName>ppt_x</p:attrName>
                                        </p:attrNameLst>
                                      </p:cBhvr>
                                      <p:tavLst>
                                        <p:tav tm="0">
                                          <p:val>
                                            <p:strVal val="#ppt_x"/>
                                          </p:val>
                                        </p:tav>
                                        <p:tav tm="100000">
                                          <p:val>
                                            <p:strVal val="#ppt_x"/>
                                          </p:val>
                                        </p:tav>
                                      </p:tavLst>
                                    </p:anim>
                                    <p:anim calcmode="lin" valueType="num">
                                      <p:cBhvr>
                                        <p:cTn id="39" dur="900" decel="100000" fill="hold"/>
                                        <p:tgtEl>
                                          <p:spTgt spid="357379">
                                            <p:txEl>
                                              <p:pRg st="3" end="3"/>
                                            </p:txEl>
                                          </p:spTgt>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57379">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7" presetClass="entr" presetSubtype="0" fill="hold" nodeType="clickEffect">
                                  <p:stCondLst>
                                    <p:cond delay="0"/>
                                  </p:stCondLst>
                                  <p:iterate type="lt">
                                    <p:tmPct val="50000"/>
                                  </p:iterate>
                                  <p:childTnLst>
                                    <p:set>
                                      <p:cBhvr>
                                        <p:cTn id="44" dur="1" fill="hold">
                                          <p:stCondLst>
                                            <p:cond delay="0"/>
                                          </p:stCondLst>
                                        </p:cTn>
                                        <p:tgtEl>
                                          <p:spTgt spid="357379">
                                            <p:txEl>
                                              <p:pRg st="4" end="4"/>
                                            </p:txEl>
                                          </p:spTgt>
                                        </p:tgtEl>
                                        <p:attrNameLst>
                                          <p:attrName>style.visibility</p:attrName>
                                        </p:attrNameLst>
                                      </p:cBhvr>
                                      <p:to>
                                        <p:strVal val="visible"/>
                                      </p:to>
                                    </p:set>
                                    <p:anim calcmode="discrete" valueType="clr">
                                      <p:cBhvr override="childStyle">
                                        <p:cTn id="45" dur="80"/>
                                        <p:tgtEl>
                                          <p:spTgt spid="357379">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6" dur="80"/>
                                        <p:tgtEl>
                                          <p:spTgt spid="357379">
                                            <p:txEl>
                                              <p:pRg st="4" end="4"/>
                                            </p:txEl>
                                          </p:spTgt>
                                        </p:tgtEl>
                                        <p:attrNameLst>
                                          <p:attrName>fillcolor</p:attrName>
                                        </p:attrNameLst>
                                      </p:cBhvr>
                                      <p:tavLst>
                                        <p:tav tm="0">
                                          <p:val>
                                            <p:clrVal>
                                              <a:schemeClr val="accent2"/>
                                            </p:clrVal>
                                          </p:val>
                                        </p:tav>
                                        <p:tav tm="50000">
                                          <p:val>
                                            <p:clrVal>
                                              <a:schemeClr val="hlink"/>
                                            </p:clrVal>
                                          </p:val>
                                        </p:tav>
                                      </p:tavLst>
                                    </p:anim>
                                    <p:set>
                                      <p:cBhvr>
                                        <p:cTn id="47" dur="80"/>
                                        <p:tgtEl>
                                          <p:spTgt spid="357379">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a:xfrm>
            <a:off x="457200" y="292100"/>
            <a:ext cx="8229600" cy="1063625"/>
          </a:xfrm>
        </p:spPr>
        <p:txBody>
          <a:bodyPr>
            <a:normAutofit/>
          </a:bodyPr>
          <a:lstStyle/>
          <a:p>
            <a:r>
              <a:rPr lang="en-US">
                <a:solidFill>
                  <a:srgbClr val="FF0000"/>
                </a:solidFill>
                <a:latin typeface="Times New Roman" pitchFamily="18" charset="0"/>
              </a:rPr>
              <a:t>2. Phương pháp thống kê xác suất</a:t>
            </a:r>
          </a:p>
        </p:txBody>
      </p:sp>
      <p:sp>
        <p:nvSpPr>
          <p:cNvPr id="317443" name="Rectangle 3"/>
          <p:cNvSpPr>
            <a:spLocks noGrp="1" noChangeArrowheads="1"/>
          </p:cNvSpPr>
          <p:nvPr>
            <p:ph idx="1"/>
          </p:nvPr>
        </p:nvSpPr>
        <p:spPr>
          <a:xfrm>
            <a:off x="250825" y="1700213"/>
            <a:ext cx="8699500" cy="4319587"/>
          </a:xfrm>
        </p:spPr>
        <p:txBody>
          <a:bodyPr>
            <a:normAutofit lnSpcReduction="10000"/>
          </a:bodyPr>
          <a:lstStyle/>
          <a:p>
            <a:pPr algn="just">
              <a:buClr>
                <a:srgbClr val="57B947"/>
              </a:buClr>
              <a:buFont typeface="Wingdings" pitchFamily="2" charset="2"/>
              <a:buChar char="v"/>
            </a:pPr>
            <a:r>
              <a:rPr lang="en-US">
                <a:solidFill>
                  <a:srgbClr val="0000FF"/>
                </a:solidFill>
                <a:latin typeface="Times New Roman" pitchFamily="18" charset="0"/>
              </a:rPr>
              <a:t>Trong sản xuất hàng loạt và hàng khối, việc xác định độ chính xác gia công được thực hiện bằng phương pháp thống kê xác suất </a:t>
            </a:r>
          </a:p>
          <a:p>
            <a:pPr algn="just">
              <a:buClr>
                <a:srgbClr val="57B947"/>
              </a:buClr>
              <a:buFont typeface="Wingdings" pitchFamily="2" charset="2"/>
              <a:buChar char="v"/>
            </a:pPr>
            <a:endParaRPr lang="en-US">
              <a:solidFill>
                <a:srgbClr val="0000FF"/>
              </a:solidFill>
              <a:latin typeface="Times New Roman" pitchFamily="18" charset="0"/>
            </a:endParaRPr>
          </a:p>
          <a:p>
            <a:pPr algn="just">
              <a:buClr>
                <a:srgbClr val="57B947"/>
              </a:buClr>
              <a:buFont typeface="Wingdings" pitchFamily="2" charset="2"/>
              <a:buChar char="v"/>
            </a:pPr>
            <a:r>
              <a:rPr lang="en-US">
                <a:solidFill>
                  <a:srgbClr val="0000FF"/>
                </a:solidFill>
                <a:latin typeface="Times New Roman" pitchFamily="18" charset="0"/>
              </a:rPr>
              <a:t>Phương pháp này tuy đơn giản nhưng tốn kém vì phải cắt thử cả loạt chi tiết. Để giảm bớt chi phí đồng thời rút ngắn thời gian xác định quy luật phân bố kích thước, người ta có thể dùng các số liệu có sẵn để tham khảo</a:t>
            </a:r>
          </a:p>
        </p:txBody>
      </p:sp>
      <p:sp>
        <p:nvSpPr>
          <p:cNvPr id="4" name="Date Placeholder 3"/>
          <p:cNvSpPr>
            <a:spLocks noGrp="1"/>
          </p:cNvSpPr>
          <p:nvPr>
            <p:ph type="dt" sz="half" idx="10"/>
          </p:nvPr>
        </p:nvSpPr>
        <p:spPr/>
        <p:txBody>
          <a:bodyPr/>
          <a:lstStyle/>
          <a:p>
            <a:pPr>
              <a:defRPr/>
            </a:pPr>
            <a:fld id="{D34AD29D-EB8B-47E4-BC08-C5B5FFD262FE}"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317442"/>
                                        </p:tgtEl>
                                        <p:attrNameLst>
                                          <p:attrName>style.visibility</p:attrName>
                                        </p:attrNameLst>
                                      </p:cBhvr>
                                      <p:to>
                                        <p:strVal val="visible"/>
                                      </p:to>
                                    </p:set>
                                    <p:animEffect transition="in" filter="checkerboard(across)">
                                      <p:cBhvr>
                                        <p:cTn id="7" dur="500"/>
                                        <p:tgtEl>
                                          <p:spTgt spid="317442"/>
                                        </p:tgtEl>
                                      </p:cBhvr>
                                    </p:animEffect>
                                  </p:childTnLst>
                                </p:cTn>
                              </p:par>
                            </p:childTnLst>
                          </p:cTn>
                        </p:par>
                        <p:par>
                          <p:cTn id="8" fill="hold">
                            <p:stCondLst>
                              <p:cond delay="500"/>
                            </p:stCondLst>
                            <p:childTnLst>
                              <p:par>
                                <p:cTn id="9" presetID="53" presetClass="entr" presetSubtype="0" fill="hold" grpId="0" nodeType="afterEffect">
                                  <p:stCondLst>
                                    <p:cond delay="500"/>
                                  </p:stCondLst>
                                  <p:childTnLst>
                                    <p:set>
                                      <p:cBhvr>
                                        <p:cTn id="10" dur="1" fill="hold">
                                          <p:stCondLst>
                                            <p:cond delay="0"/>
                                          </p:stCondLst>
                                        </p:cTn>
                                        <p:tgtEl>
                                          <p:spTgt spid="317443">
                                            <p:txEl>
                                              <p:pRg st="0" end="0"/>
                                            </p:txEl>
                                          </p:spTgt>
                                        </p:tgtEl>
                                        <p:attrNameLst>
                                          <p:attrName>style.visibility</p:attrName>
                                        </p:attrNameLst>
                                      </p:cBhvr>
                                      <p:to>
                                        <p:strVal val="visible"/>
                                      </p:to>
                                    </p:set>
                                    <p:anim calcmode="lin" valueType="num">
                                      <p:cBhvr>
                                        <p:cTn id="11" dur="500" fill="hold"/>
                                        <p:tgtEl>
                                          <p:spTgt spid="317443">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317443">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317443">
                                            <p:txEl>
                                              <p:pRg st="0" end="0"/>
                                            </p:txEl>
                                          </p:spTgt>
                                        </p:tgtEl>
                                      </p:cBhvr>
                                    </p:animEffect>
                                  </p:childTnLst>
                                </p:cTn>
                              </p:par>
                            </p:childTnLst>
                          </p:cTn>
                        </p:par>
                        <p:par>
                          <p:cTn id="14" fill="hold">
                            <p:stCondLst>
                              <p:cond delay="1500"/>
                            </p:stCondLst>
                            <p:childTnLst>
                              <p:par>
                                <p:cTn id="15" presetID="53" presetClass="entr" presetSubtype="0" fill="hold" grpId="0" nodeType="afterEffect">
                                  <p:stCondLst>
                                    <p:cond delay="2500"/>
                                  </p:stCondLst>
                                  <p:childTnLst>
                                    <p:set>
                                      <p:cBhvr>
                                        <p:cTn id="16" dur="1" fill="hold">
                                          <p:stCondLst>
                                            <p:cond delay="0"/>
                                          </p:stCondLst>
                                        </p:cTn>
                                        <p:tgtEl>
                                          <p:spTgt spid="317443">
                                            <p:txEl>
                                              <p:pRg st="2" end="2"/>
                                            </p:txEl>
                                          </p:spTgt>
                                        </p:tgtEl>
                                        <p:attrNameLst>
                                          <p:attrName>style.visibility</p:attrName>
                                        </p:attrNameLst>
                                      </p:cBhvr>
                                      <p:to>
                                        <p:strVal val="visible"/>
                                      </p:to>
                                    </p:set>
                                    <p:anim calcmode="lin" valueType="num">
                                      <p:cBhvr>
                                        <p:cTn id="17" dur="500" fill="hold"/>
                                        <p:tgtEl>
                                          <p:spTgt spid="31744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1744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174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4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Grp="1" noChangeArrowheads="1"/>
          </p:cNvSpPr>
          <p:nvPr>
            <p:ph type="title"/>
          </p:nvPr>
        </p:nvSpPr>
        <p:spPr>
          <a:xfrm>
            <a:off x="457200" y="292100"/>
            <a:ext cx="8229600" cy="774700"/>
          </a:xfrm>
        </p:spPr>
        <p:txBody>
          <a:bodyPr/>
          <a:lstStyle/>
          <a:p>
            <a:r>
              <a:rPr lang="en-US">
                <a:solidFill>
                  <a:srgbClr val="FF0000"/>
                </a:solidFill>
                <a:latin typeface="Times New Roman" pitchFamily="18" charset="0"/>
              </a:rPr>
              <a:t>3. Phương pháp đồ thị điểm</a:t>
            </a:r>
            <a:r>
              <a:rPr lang="en-US"/>
              <a:t> </a:t>
            </a:r>
          </a:p>
        </p:txBody>
      </p:sp>
      <p:sp>
        <p:nvSpPr>
          <p:cNvPr id="318467" name="Rectangle 3"/>
          <p:cNvSpPr>
            <a:spLocks noGrp="1" noChangeArrowheads="1"/>
          </p:cNvSpPr>
          <p:nvPr>
            <p:ph idx="1"/>
          </p:nvPr>
        </p:nvSpPr>
        <p:spPr>
          <a:xfrm>
            <a:off x="457200" y="1239838"/>
            <a:ext cx="8377238" cy="5414962"/>
          </a:xfrm>
        </p:spPr>
        <p:txBody>
          <a:bodyPr/>
          <a:lstStyle/>
          <a:p>
            <a:pPr algn="just">
              <a:lnSpc>
                <a:spcPct val="90000"/>
              </a:lnSpc>
              <a:buClr>
                <a:srgbClr val="FF7C80"/>
              </a:buClr>
              <a:buFont typeface="Wingdings" pitchFamily="2" charset="2"/>
              <a:buChar char="Ø"/>
            </a:pPr>
            <a:r>
              <a:rPr lang="en-US" b="1">
                <a:solidFill>
                  <a:srgbClr val="0000FF"/>
                </a:solidFill>
                <a:latin typeface="Times New Roman" pitchFamily="18" charset="0"/>
              </a:rPr>
              <a:t>Mỗi chi tiết sau khi gia công được đo kích thước và đánh dấu lên biểu đồ. Các kích thước đạt độ chính xác khi nằm trong giới hạn của đường kiểm tra. Đường kiểm tra được xác định bằng dung sai  của kích thước trên bản vẽ thiết kế.</a:t>
            </a:r>
          </a:p>
          <a:p>
            <a:pPr algn="just">
              <a:lnSpc>
                <a:spcPct val="90000"/>
              </a:lnSpc>
              <a:buClr>
                <a:srgbClr val="FF7C80"/>
              </a:buClr>
              <a:buFont typeface="Wingdings" pitchFamily="2" charset="2"/>
              <a:buChar char="Ø"/>
            </a:pPr>
            <a:r>
              <a:rPr lang="en-US" b="1">
                <a:solidFill>
                  <a:srgbClr val="0000FF"/>
                </a:solidFill>
                <a:latin typeface="Times New Roman" pitchFamily="18" charset="0"/>
              </a:rPr>
              <a:t>Ưu điểm của phương pháp này là đơn giản, cho phép xác định được quy luật biến đổi của kích thước theo thời gian và xác định được một cách tương đối số lượng chi tiết gia công trong một lần điều chỉnh.</a:t>
            </a:r>
          </a:p>
        </p:txBody>
      </p:sp>
      <p:sp>
        <p:nvSpPr>
          <p:cNvPr id="4" name="Date Placeholder 3"/>
          <p:cNvSpPr>
            <a:spLocks noGrp="1"/>
          </p:cNvSpPr>
          <p:nvPr>
            <p:ph type="dt" sz="half" idx="10"/>
          </p:nvPr>
        </p:nvSpPr>
        <p:spPr/>
        <p:txBody>
          <a:bodyPr/>
          <a:lstStyle/>
          <a:p>
            <a:pPr>
              <a:defRPr/>
            </a:pPr>
            <a:fld id="{A1241106-D4A1-46FB-9649-9A307835AC1A}"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318466"/>
                                        </p:tgtEl>
                                        <p:attrNameLst>
                                          <p:attrName>style.visibility</p:attrName>
                                        </p:attrNameLst>
                                      </p:cBhvr>
                                      <p:to>
                                        <p:strVal val="visible"/>
                                      </p:to>
                                    </p:set>
                                    <p:animEffect transition="in" filter="checkerboard(across)">
                                      <p:cBhvr>
                                        <p:cTn id="7" dur="500"/>
                                        <p:tgtEl>
                                          <p:spTgt spid="318466"/>
                                        </p:tgtEl>
                                      </p:cBhvr>
                                    </p:animEffect>
                                  </p:childTnLst>
                                </p:cTn>
                              </p:par>
                            </p:childTnLst>
                          </p:cTn>
                        </p:par>
                        <p:par>
                          <p:cTn id="8" fill="hold">
                            <p:stCondLst>
                              <p:cond delay="500"/>
                            </p:stCondLst>
                            <p:childTnLst>
                              <p:par>
                                <p:cTn id="9" presetID="16" presetClass="entr" presetSubtype="26" fill="hold" grpId="0" nodeType="afterEffect">
                                  <p:stCondLst>
                                    <p:cond delay="500"/>
                                  </p:stCondLst>
                                  <p:childTnLst>
                                    <p:set>
                                      <p:cBhvr>
                                        <p:cTn id="10" dur="1" fill="hold">
                                          <p:stCondLst>
                                            <p:cond delay="0"/>
                                          </p:stCondLst>
                                        </p:cTn>
                                        <p:tgtEl>
                                          <p:spTgt spid="318467">
                                            <p:txEl>
                                              <p:pRg st="0" end="0"/>
                                            </p:txEl>
                                          </p:spTgt>
                                        </p:tgtEl>
                                        <p:attrNameLst>
                                          <p:attrName>style.visibility</p:attrName>
                                        </p:attrNameLst>
                                      </p:cBhvr>
                                      <p:to>
                                        <p:strVal val="visible"/>
                                      </p:to>
                                    </p:set>
                                    <p:animEffect transition="in" filter="barn(inHorizontal)">
                                      <p:cBhvr>
                                        <p:cTn id="11" dur="500"/>
                                        <p:tgtEl>
                                          <p:spTgt spid="318467">
                                            <p:txEl>
                                              <p:pRg st="0" end="0"/>
                                            </p:txEl>
                                          </p:spTgt>
                                        </p:tgtEl>
                                      </p:cBhvr>
                                    </p:animEffect>
                                  </p:childTnLst>
                                </p:cTn>
                              </p:par>
                            </p:childTnLst>
                          </p:cTn>
                        </p:par>
                        <p:par>
                          <p:cTn id="12" fill="hold">
                            <p:stCondLst>
                              <p:cond delay="1500"/>
                            </p:stCondLst>
                            <p:childTnLst>
                              <p:par>
                                <p:cTn id="13" presetID="16" presetClass="entr" presetSubtype="26" fill="hold" grpId="0" nodeType="afterEffect">
                                  <p:stCondLst>
                                    <p:cond delay="2500"/>
                                  </p:stCondLst>
                                  <p:childTnLst>
                                    <p:set>
                                      <p:cBhvr>
                                        <p:cTn id="14" dur="1" fill="hold">
                                          <p:stCondLst>
                                            <p:cond delay="0"/>
                                          </p:stCondLst>
                                        </p:cTn>
                                        <p:tgtEl>
                                          <p:spTgt spid="318467">
                                            <p:txEl>
                                              <p:pRg st="1" end="1"/>
                                            </p:txEl>
                                          </p:spTgt>
                                        </p:tgtEl>
                                        <p:attrNameLst>
                                          <p:attrName>style.visibility</p:attrName>
                                        </p:attrNameLst>
                                      </p:cBhvr>
                                      <p:to>
                                        <p:strVal val="visible"/>
                                      </p:to>
                                    </p:set>
                                    <p:animEffect transition="in" filter="barn(inHorizontal)">
                                      <p:cBhvr>
                                        <p:cTn id="15" dur="500"/>
                                        <p:tgtEl>
                                          <p:spTgt spid="3184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467"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p:txBody>
          <a:bodyPr/>
          <a:lstStyle/>
          <a:p>
            <a:pPr>
              <a:defRPr/>
            </a:pPr>
            <a:fld id="{36777CC1-B716-438E-8EB0-A1F9575A7EA6}" type="datetime1">
              <a:rPr lang="vi-VN"/>
              <a:pPr>
                <a:defRPr/>
              </a:pPr>
              <a:t>15/10/2018</a:t>
            </a:fld>
            <a:endParaRPr lang="en-US"/>
          </a:p>
        </p:txBody>
      </p:sp>
      <p:sp>
        <p:nvSpPr>
          <p:cNvPr id="56323" name="Text Box 2"/>
          <p:cNvSpPr txBox="1">
            <a:spLocks noChangeArrowheads="1"/>
          </p:cNvSpPr>
          <p:nvPr/>
        </p:nvSpPr>
        <p:spPr bwMode="auto">
          <a:xfrm>
            <a:off x="942975" y="663575"/>
            <a:ext cx="7546975" cy="519113"/>
          </a:xfrm>
          <a:prstGeom prst="rect">
            <a:avLst/>
          </a:prstGeom>
          <a:noFill/>
          <a:ln w="9525" algn="ctr">
            <a:noFill/>
            <a:miter lim="800000"/>
            <a:headEnd/>
            <a:tailEnd/>
          </a:ln>
        </p:spPr>
        <p:txBody>
          <a:bodyPr>
            <a:spAutoFit/>
          </a:bodyPr>
          <a:lstStyle/>
          <a:p>
            <a:pPr marL="838200" indent="-838200">
              <a:spcBef>
                <a:spcPct val="50000"/>
              </a:spcBef>
            </a:pPr>
            <a:endParaRPr lang="en-US"/>
          </a:p>
        </p:txBody>
      </p:sp>
      <p:pic>
        <p:nvPicPr>
          <p:cNvPr id="358403" name="Picture 3"/>
          <p:cNvPicPr>
            <a:picLocks noChangeAspect="1" noChangeArrowheads="1"/>
          </p:cNvPicPr>
          <p:nvPr/>
        </p:nvPicPr>
        <p:blipFill>
          <a:blip r:embed="rId2"/>
          <a:srcRect/>
          <a:stretch>
            <a:fillRect/>
          </a:stretch>
        </p:blipFill>
        <p:spPr bwMode="auto">
          <a:xfrm>
            <a:off x="423863" y="1182688"/>
            <a:ext cx="8066087" cy="5299075"/>
          </a:xfrm>
          <a:prstGeom prst="rect">
            <a:avLst/>
          </a:prstGeom>
          <a:noFill/>
          <a:ln w="9525">
            <a:noFill/>
            <a:miter lim="800000"/>
            <a:headEnd/>
            <a:tailEnd/>
          </a:ln>
        </p:spPr>
      </p:pic>
      <p:sp>
        <p:nvSpPr>
          <p:cNvPr id="358404" name="Text Box 4"/>
          <p:cNvSpPr txBox="1">
            <a:spLocks noChangeArrowheads="1"/>
          </p:cNvSpPr>
          <p:nvPr/>
        </p:nvSpPr>
        <p:spPr bwMode="auto">
          <a:xfrm>
            <a:off x="1289050" y="203200"/>
            <a:ext cx="6565900" cy="519113"/>
          </a:xfrm>
          <a:prstGeom prst="rect">
            <a:avLst/>
          </a:prstGeom>
          <a:noFill/>
          <a:ln w="9525" algn="ctr">
            <a:noFill/>
            <a:miter lim="800000"/>
            <a:headEnd/>
            <a:tailEnd/>
          </a:ln>
        </p:spPr>
        <p:txBody>
          <a:bodyPr>
            <a:spAutoFit/>
          </a:bodyPr>
          <a:lstStyle/>
          <a:p>
            <a:pPr marL="838200" indent="-838200" algn="ctr">
              <a:spcBef>
                <a:spcPct val="50000"/>
              </a:spcBef>
            </a:pPr>
            <a:r>
              <a:rPr lang="en-US"/>
              <a:t>Phương pháp đồ thị điểm</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58404"/>
                                        </p:tgtEl>
                                        <p:attrNameLst>
                                          <p:attrName>style.visibility</p:attrName>
                                        </p:attrNameLst>
                                      </p:cBhvr>
                                      <p:to>
                                        <p:strVal val="visible"/>
                                      </p:to>
                                    </p:set>
                                    <p:animEffect transition="in" filter="slide(fromBottom)">
                                      <p:cBhvr>
                                        <p:cTn id="7" dur="500"/>
                                        <p:tgtEl>
                                          <p:spTgt spid="358404"/>
                                        </p:tgtEl>
                                      </p:cBhvr>
                                    </p:animEffect>
                                  </p:childTnLst>
                                </p:cTn>
                              </p:par>
                            </p:childTnLst>
                          </p:cTn>
                        </p:par>
                      </p:childTnLst>
                    </p:cTn>
                  </p:par>
                  <p:par>
                    <p:cTn id="8" fill="hold">
                      <p:stCondLst>
                        <p:cond delay="indefinite"/>
                      </p:stCondLst>
                      <p:childTnLst>
                        <p:par>
                          <p:cTn id="9" fill="hold">
                            <p:stCondLst>
                              <p:cond delay="0"/>
                            </p:stCondLst>
                            <p:childTnLst>
                              <p:par>
                                <p:cTn id="10" presetID="35" presetClass="entr" presetSubtype="0" fill="hold" nodeType="clickEffect">
                                  <p:stCondLst>
                                    <p:cond delay="0"/>
                                  </p:stCondLst>
                                  <p:childTnLst>
                                    <p:set>
                                      <p:cBhvr>
                                        <p:cTn id="11" dur="1" fill="hold">
                                          <p:stCondLst>
                                            <p:cond delay="0"/>
                                          </p:stCondLst>
                                        </p:cTn>
                                        <p:tgtEl>
                                          <p:spTgt spid="358403"/>
                                        </p:tgtEl>
                                        <p:attrNameLst>
                                          <p:attrName>style.visibility</p:attrName>
                                        </p:attrNameLst>
                                      </p:cBhvr>
                                      <p:to>
                                        <p:strVal val="visible"/>
                                      </p:to>
                                    </p:set>
                                    <p:animEffect transition="in" filter="fade">
                                      <p:cBhvr>
                                        <p:cTn id="12" dur="2000"/>
                                        <p:tgtEl>
                                          <p:spTgt spid="358403"/>
                                        </p:tgtEl>
                                      </p:cBhvr>
                                    </p:animEffect>
                                    <p:anim calcmode="lin" valueType="num">
                                      <p:cBhvr>
                                        <p:cTn id="13" dur="2000" fill="hold"/>
                                        <p:tgtEl>
                                          <p:spTgt spid="358403"/>
                                        </p:tgtEl>
                                        <p:attrNameLst>
                                          <p:attrName>style.rotation</p:attrName>
                                        </p:attrNameLst>
                                      </p:cBhvr>
                                      <p:tavLst>
                                        <p:tav tm="0">
                                          <p:val>
                                            <p:fltVal val="720"/>
                                          </p:val>
                                        </p:tav>
                                        <p:tav tm="100000">
                                          <p:val>
                                            <p:fltVal val="0"/>
                                          </p:val>
                                        </p:tav>
                                      </p:tavLst>
                                    </p:anim>
                                    <p:anim calcmode="lin" valueType="num">
                                      <p:cBhvr>
                                        <p:cTn id="14" dur="2000" fill="hold"/>
                                        <p:tgtEl>
                                          <p:spTgt spid="358403"/>
                                        </p:tgtEl>
                                        <p:attrNameLst>
                                          <p:attrName>ppt_h</p:attrName>
                                        </p:attrNameLst>
                                      </p:cBhvr>
                                      <p:tavLst>
                                        <p:tav tm="0">
                                          <p:val>
                                            <p:fltVal val="0"/>
                                          </p:val>
                                        </p:tav>
                                        <p:tav tm="100000">
                                          <p:val>
                                            <p:strVal val="#ppt_h"/>
                                          </p:val>
                                        </p:tav>
                                      </p:tavLst>
                                    </p:anim>
                                    <p:anim calcmode="lin" valueType="num">
                                      <p:cBhvr>
                                        <p:cTn id="15" dur="2000" fill="hold"/>
                                        <p:tgtEl>
                                          <p:spTgt spid="35840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0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1" name="Rectangle 3"/>
          <p:cNvSpPr>
            <a:spLocks noGrp="1" noChangeArrowheads="1"/>
          </p:cNvSpPr>
          <p:nvPr>
            <p:ph idx="1"/>
          </p:nvPr>
        </p:nvSpPr>
        <p:spPr>
          <a:xfrm>
            <a:off x="366713" y="1412875"/>
            <a:ext cx="8229600" cy="5183188"/>
          </a:xfrm>
        </p:spPr>
        <p:txBody>
          <a:bodyPr/>
          <a:lstStyle/>
          <a:p>
            <a:pPr algn="just">
              <a:buClr>
                <a:srgbClr val="FF99FF"/>
              </a:buClr>
              <a:buFont typeface="Wingdings" pitchFamily="2" charset="2"/>
              <a:buChar char="Ø"/>
            </a:pPr>
            <a:r>
              <a:rPr lang="en-US" b="1">
                <a:solidFill>
                  <a:srgbClr val="0000FF"/>
                </a:solidFill>
                <a:latin typeface="Times New Roman" pitchFamily="18" charset="0"/>
              </a:rPr>
              <a:t>Nhược điểm của phương pháp là không phân biệt ảnh hưởng của từng yếu tố khác nhau tác động cùng một lúc đến sai số gia công. Mặt khác nếu chọn số chi tiết kiểm tra ít thì sẽ có sai số trong việc đánh giá độ chính xác gia công.</a:t>
            </a:r>
          </a:p>
          <a:p>
            <a:pPr algn="just">
              <a:buClr>
                <a:srgbClr val="FF99FF"/>
              </a:buClr>
              <a:buFont typeface="Wingdings" pitchFamily="2" charset="2"/>
              <a:buChar char="Ø"/>
            </a:pPr>
            <a:r>
              <a:rPr lang="en-US" b="1">
                <a:solidFill>
                  <a:srgbClr val="0000FF"/>
                </a:solidFill>
                <a:latin typeface="Times New Roman" pitchFamily="18" charset="0"/>
              </a:rPr>
              <a:t>Phương pháp này thường dùng trong sản xuất hàng loạt trong một lần điều chỉnh </a:t>
            </a:r>
          </a:p>
        </p:txBody>
      </p:sp>
      <p:sp>
        <p:nvSpPr>
          <p:cNvPr id="4" name="Date Placeholder 3"/>
          <p:cNvSpPr>
            <a:spLocks noGrp="1"/>
          </p:cNvSpPr>
          <p:nvPr>
            <p:ph type="dt" sz="half" idx="10"/>
          </p:nvPr>
        </p:nvSpPr>
        <p:spPr/>
        <p:txBody>
          <a:bodyPr/>
          <a:lstStyle/>
          <a:p>
            <a:pPr>
              <a:defRPr/>
            </a:pPr>
            <a:fld id="{C29C8182-07CA-4A4D-AF28-D386548FB036}" type="datetime1">
              <a:rPr lang="vi-VN"/>
              <a:pPr>
                <a:defRPr/>
              </a:pPr>
              <a:t>15/10/2018</a:t>
            </a:fld>
            <a:endParaRPr lang="en-US"/>
          </a:p>
        </p:txBody>
      </p:sp>
      <p:sp>
        <p:nvSpPr>
          <p:cNvPr id="319492" name="Text Box 4"/>
          <p:cNvSpPr txBox="1">
            <a:spLocks noChangeArrowheads="1"/>
          </p:cNvSpPr>
          <p:nvPr/>
        </p:nvSpPr>
        <p:spPr bwMode="auto">
          <a:xfrm>
            <a:off x="1576388" y="317500"/>
            <a:ext cx="5530850" cy="519113"/>
          </a:xfrm>
          <a:prstGeom prst="rect">
            <a:avLst/>
          </a:prstGeom>
          <a:noFill/>
          <a:ln w="9525" algn="ctr">
            <a:noFill/>
            <a:miter lim="800000"/>
            <a:headEnd/>
            <a:tailEnd/>
          </a:ln>
        </p:spPr>
        <p:txBody>
          <a:bodyPr>
            <a:spAutoFit/>
          </a:bodyPr>
          <a:lstStyle/>
          <a:p>
            <a:pPr marL="838200" indent="-838200">
              <a:spcBef>
                <a:spcPct val="50000"/>
              </a:spcBef>
            </a:pPr>
            <a:r>
              <a:rPr lang="en-US"/>
              <a:t>Phương pháp đồ thị điểm</a:t>
            </a:r>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19492"/>
                                        </p:tgtEl>
                                        <p:attrNameLst>
                                          <p:attrName>style.visibility</p:attrName>
                                        </p:attrNameLst>
                                      </p:cBhvr>
                                      <p:to>
                                        <p:strVal val="visible"/>
                                      </p:to>
                                    </p:set>
                                    <p:anim calcmode="discrete" valueType="clr">
                                      <p:cBhvr override="childStyle">
                                        <p:cTn id="7" dur="80"/>
                                        <p:tgtEl>
                                          <p:spTgt spid="31949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19492"/>
                                        </p:tgtEl>
                                        <p:attrNameLst>
                                          <p:attrName>fillcolor</p:attrName>
                                        </p:attrNameLst>
                                      </p:cBhvr>
                                      <p:tavLst>
                                        <p:tav tm="0">
                                          <p:val>
                                            <p:clrVal>
                                              <a:schemeClr val="accent2"/>
                                            </p:clrVal>
                                          </p:val>
                                        </p:tav>
                                        <p:tav tm="50000">
                                          <p:val>
                                            <p:clrVal>
                                              <a:schemeClr val="hlink"/>
                                            </p:clrVal>
                                          </p:val>
                                        </p:tav>
                                      </p:tavLst>
                                    </p:anim>
                                    <p:set>
                                      <p:cBhvr>
                                        <p:cTn id="9" dur="80"/>
                                        <p:tgtEl>
                                          <p:spTgt spid="319492"/>
                                        </p:tgtEl>
                                        <p:attrNameLst>
                                          <p:attrName>fill.type</p:attrName>
                                        </p:attrNameLst>
                                      </p:cBhvr>
                                      <p:to>
                                        <p:strVal val="solid"/>
                                      </p:to>
                                    </p:set>
                                  </p:childTnLst>
                                </p:cTn>
                              </p:par>
                            </p:childTnLst>
                          </p:cTn>
                        </p:par>
                        <p:par>
                          <p:cTn id="10" fill="hold">
                            <p:stCondLst>
                              <p:cond delay="800"/>
                            </p:stCondLst>
                            <p:childTnLst>
                              <p:par>
                                <p:cTn id="11" presetID="5" presetClass="entr" presetSubtype="10" fill="hold" nodeType="afterEffect">
                                  <p:stCondLst>
                                    <p:cond delay="0"/>
                                  </p:stCondLst>
                                  <p:childTnLst>
                                    <p:set>
                                      <p:cBhvr>
                                        <p:cTn id="12" dur="1" fill="hold">
                                          <p:stCondLst>
                                            <p:cond delay="0"/>
                                          </p:stCondLst>
                                        </p:cTn>
                                        <p:tgtEl>
                                          <p:spTgt spid="319491">
                                            <p:txEl>
                                              <p:pRg st="0" end="0"/>
                                            </p:txEl>
                                          </p:spTgt>
                                        </p:tgtEl>
                                        <p:attrNameLst>
                                          <p:attrName>style.visibility</p:attrName>
                                        </p:attrNameLst>
                                      </p:cBhvr>
                                      <p:to>
                                        <p:strVal val="visible"/>
                                      </p:to>
                                    </p:set>
                                    <p:animEffect transition="in" filter="checkerboard(across)">
                                      <p:cBhvr>
                                        <p:cTn id="13" dur="500"/>
                                        <p:tgtEl>
                                          <p:spTgt spid="319491">
                                            <p:txEl>
                                              <p:pRg st="0" end="0"/>
                                            </p:txEl>
                                          </p:spTgt>
                                        </p:tgtEl>
                                      </p:cBhvr>
                                    </p:animEffect>
                                  </p:childTnLst>
                                </p:cTn>
                              </p:par>
                            </p:childTnLst>
                          </p:cTn>
                        </p:par>
                        <p:par>
                          <p:cTn id="14" fill="hold">
                            <p:stCondLst>
                              <p:cond delay="1300"/>
                            </p:stCondLst>
                            <p:childTnLst>
                              <p:par>
                                <p:cTn id="15" presetID="5" presetClass="entr" presetSubtype="10" fill="hold" nodeType="afterEffect">
                                  <p:stCondLst>
                                    <p:cond delay="1000"/>
                                  </p:stCondLst>
                                  <p:childTnLst>
                                    <p:set>
                                      <p:cBhvr>
                                        <p:cTn id="16" dur="1" fill="hold">
                                          <p:stCondLst>
                                            <p:cond delay="0"/>
                                          </p:stCondLst>
                                        </p:cTn>
                                        <p:tgtEl>
                                          <p:spTgt spid="319491">
                                            <p:txEl>
                                              <p:pRg st="1" end="1"/>
                                            </p:txEl>
                                          </p:spTgt>
                                        </p:tgtEl>
                                        <p:attrNameLst>
                                          <p:attrName>style.visibility</p:attrName>
                                        </p:attrNameLst>
                                      </p:cBhvr>
                                      <p:to>
                                        <p:strVal val="visible"/>
                                      </p:to>
                                    </p:set>
                                    <p:animEffect transition="in" filter="checkerboard(across)">
                                      <p:cBhvr>
                                        <p:cTn id="17" dur="500"/>
                                        <p:tgtEl>
                                          <p:spTgt spid="3194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49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Rectangle 2"/>
          <p:cNvSpPr>
            <a:spLocks noGrp="1" noChangeArrowheads="1"/>
          </p:cNvSpPr>
          <p:nvPr>
            <p:ph type="title"/>
          </p:nvPr>
        </p:nvSpPr>
        <p:spPr/>
        <p:txBody>
          <a:bodyPr>
            <a:normAutofit/>
          </a:bodyPr>
          <a:lstStyle/>
          <a:p>
            <a:r>
              <a:rPr lang="en-US">
                <a:solidFill>
                  <a:srgbClr val="FF0000"/>
                </a:solidFill>
                <a:latin typeface="Times New Roman" pitchFamily="18" charset="0"/>
              </a:rPr>
              <a:t>4. Phương pháp tính toán phân tích</a:t>
            </a:r>
            <a:r>
              <a:rPr lang="en-US">
                <a:solidFill>
                  <a:srgbClr val="FF0000"/>
                </a:solidFill>
              </a:rPr>
              <a:t> </a:t>
            </a:r>
          </a:p>
        </p:txBody>
      </p:sp>
      <p:sp>
        <p:nvSpPr>
          <p:cNvPr id="320515" name="Rectangle 3"/>
          <p:cNvSpPr>
            <a:spLocks noGrp="1" noChangeArrowheads="1"/>
          </p:cNvSpPr>
          <p:nvPr>
            <p:ph idx="1"/>
          </p:nvPr>
        </p:nvSpPr>
        <p:spPr>
          <a:xfrm>
            <a:off x="457200" y="1905000"/>
            <a:ext cx="8262938" cy="4635500"/>
          </a:xfrm>
        </p:spPr>
        <p:txBody>
          <a:bodyPr/>
          <a:lstStyle/>
          <a:p>
            <a:pPr algn="just">
              <a:buClr>
                <a:srgbClr val="57B947"/>
              </a:buClr>
              <a:buFont typeface="Wingdings" pitchFamily="2" charset="2"/>
              <a:buChar char="Ø"/>
            </a:pPr>
            <a:r>
              <a:rPr lang="en-US" b="1">
                <a:solidFill>
                  <a:srgbClr val="0000FF"/>
                </a:solidFill>
                <a:latin typeface="Times New Roman" pitchFamily="18" charset="0"/>
              </a:rPr>
              <a:t>Theo phương pháp này, trước hết phải phân tích các nguyên nhân có thể gây ra sai số gia công, sau đó tính các sai số đó, cuối cùng tổng hợp chúng lại thành sai số tổng cộng và căn cứ vào đó để đánh giá độ chính xác gia công </a:t>
            </a:r>
          </a:p>
          <a:p>
            <a:pPr algn="just">
              <a:buClr>
                <a:srgbClr val="57B947"/>
              </a:buClr>
              <a:buFont typeface="Wingdings" pitchFamily="2" charset="2"/>
              <a:buChar char="Ø"/>
            </a:pPr>
            <a:r>
              <a:rPr lang="en-US" b="1">
                <a:solidFill>
                  <a:srgbClr val="0000FF"/>
                </a:solidFill>
                <a:latin typeface="Times New Roman" pitchFamily="18" charset="0"/>
              </a:rPr>
              <a:t>Trong mọi trường hợp sai số gia công tổng cộng phải nhỏ hơn dung sai cho phép của sản phẩm cần chế tạo </a:t>
            </a:r>
          </a:p>
        </p:txBody>
      </p:sp>
      <p:sp>
        <p:nvSpPr>
          <p:cNvPr id="4" name="Date Placeholder 3"/>
          <p:cNvSpPr>
            <a:spLocks noGrp="1"/>
          </p:cNvSpPr>
          <p:nvPr>
            <p:ph type="dt" sz="half" idx="10"/>
          </p:nvPr>
        </p:nvSpPr>
        <p:spPr/>
        <p:txBody>
          <a:bodyPr/>
          <a:lstStyle/>
          <a:p>
            <a:pPr>
              <a:defRPr/>
            </a:pPr>
            <a:fld id="{8B2830E3-E6CF-440B-AB59-18FDEDA7B944}"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320514"/>
                                        </p:tgtEl>
                                        <p:attrNameLst>
                                          <p:attrName>style.visibility</p:attrName>
                                        </p:attrNameLst>
                                      </p:cBhvr>
                                      <p:to>
                                        <p:strVal val="visible"/>
                                      </p:to>
                                    </p:set>
                                    <p:animEffect transition="in" filter="plus(in)">
                                      <p:cBhvr>
                                        <p:cTn id="7" dur="2000"/>
                                        <p:tgtEl>
                                          <p:spTgt spid="320514"/>
                                        </p:tgtEl>
                                      </p:cBhvr>
                                    </p:animEffect>
                                  </p:childTnLst>
                                </p:cTn>
                              </p:par>
                            </p:childTnLst>
                          </p:cTn>
                        </p:par>
                        <p:par>
                          <p:cTn id="8" fill="hold">
                            <p:stCondLst>
                              <p:cond delay="2000"/>
                            </p:stCondLst>
                            <p:childTnLst>
                              <p:par>
                                <p:cTn id="9" presetID="16" presetClass="entr" presetSubtype="26" fill="hold" nodeType="afterEffect">
                                  <p:stCondLst>
                                    <p:cond delay="500"/>
                                  </p:stCondLst>
                                  <p:childTnLst>
                                    <p:set>
                                      <p:cBhvr>
                                        <p:cTn id="10" dur="1" fill="hold">
                                          <p:stCondLst>
                                            <p:cond delay="0"/>
                                          </p:stCondLst>
                                        </p:cTn>
                                        <p:tgtEl>
                                          <p:spTgt spid="320515">
                                            <p:txEl>
                                              <p:pRg st="0" end="0"/>
                                            </p:txEl>
                                          </p:spTgt>
                                        </p:tgtEl>
                                        <p:attrNameLst>
                                          <p:attrName>style.visibility</p:attrName>
                                        </p:attrNameLst>
                                      </p:cBhvr>
                                      <p:to>
                                        <p:strVal val="visible"/>
                                      </p:to>
                                    </p:set>
                                    <p:animEffect transition="in" filter="barn(inHorizontal)">
                                      <p:cBhvr>
                                        <p:cTn id="11" dur="500"/>
                                        <p:tgtEl>
                                          <p:spTgt spid="320515">
                                            <p:txEl>
                                              <p:pRg st="0" end="0"/>
                                            </p:txEl>
                                          </p:spTgt>
                                        </p:tgtEl>
                                      </p:cBhvr>
                                    </p:animEffect>
                                  </p:childTnLst>
                                </p:cTn>
                              </p:par>
                            </p:childTnLst>
                          </p:cTn>
                        </p:par>
                        <p:par>
                          <p:cTn id="12" fill="hold">
                            <p:stCondLst>
                              <p:cond delay="3000"/>
                            </p:stCondLst>
                            <p:childTnLst>
                              <p:par>
                                <p:cTn id="13" presetID="16" presetClass="entr" presetSubtype="26" fill="hold" nodeType="afterEffect">
                                  <p:stCondLst>
                                    <p:cond delay="2500"/>
                                  </p:stCondLst>
                                  <p:childTnLst>
                                    <p:set>
                                      <p:cBhvr>
                                        <p:cTn id="14" dur="1" fill="hold">
                                          <p:stCondLst>
                                            <p:cond delay="0"/>
                                          </p:stCondLst>
                                        </p:cTn>
                                        <p:tgtEl>
                                          <p:spTgt spid="320515">
                                            <p:txEl>
                                              <p:pRg st="1" end="1"/>
                                            </p:txEl>
                                          </p:spTgt>
                                        </p:tgtEl>
                                        <p:attrNameLst>
                                          <p:attrName>style.visibility</p:attrName>
                                        </p:attrNameLst>
                                      </p:cBhvr>
                                      <p:to>
                                        <p:strVal val="visible"/>
                                      </p:to>
                                    </p:set>
                                    <p:animEffect transition="in" filter="barn(inHorizontal)">
                                      <p:cBhvr>
                                        <p:cTn id="15" dur="500"/>
                                        <p:tgtEl>
                                          <p:spTgt spid="3205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ChangeArrowheads="1"/>
          </p:cNvSpPr>
          <p:nvPr>
            <p:ph type="title"/>
          </p:nvPr>
        </p:nvSpPr>
        <p:spPr/>
        <p:txBody>
          <a:bodyPr>
            <a:normAutofit fontScale="90000"/>
          </a:bodyPr>
          <a:lstStyle/>
          <a:p>
            <a:r>
              <a:rPr lang="en-US">
                <a:solidFill>
                  <a:srgbClr val="FF0000"/>
                </a:solidFill>
                <a:latin typeface="Times New Roman" pitchFamily="18" charset="0"/>
                <a:cs typeface="Times New Roman" pitchFamily="18" charset="0"/>
              </a:rPr>
              <a:t>V.  </a:t>
            </a:r>
            <a:r>
              <a:rPr lang="en-US">
                <a:solidFill>
                  <a:srgbClr val="FF0000"/>
                </a:solidFill>
                <a:latin typeface="Times New Roman" pitchFamily="18" charset="0"/>
              </a:rPr>
              <a:t>Các phương pháp điều chỉnh máy</a:t>
            </a:r>
          </a:p>
        </p:txBody>
      </p:sp>
      <p:sp>
        <p:nvSpPr>
          <p:cNvPr id="322563" name="Rectangle 3"/>
          <p:cNvSpPr>
            <a:spLocks noGrp="1" noChangeArrowheads="1"/>
          </p:cNvSpPr>
          <p:nvPr>
            <p:ph idx="1"/>
          </p:nvPr>
        </p:nvSpPr>
        <p:spPr>
          <a:xfrm>
            <a:off x="1116013" y="2392363"/>
            <a:ext cx="7596187" cy="4114800"/>
          </a:xfrm>
        </p:spPr>
        <p:txBody>
          <a:bodyPr/>
          <a:lstStyle/>
          <a:p>
            <a:pPr marL="609600" indent="-609600">
              <a:buClr>
                <a:srgbClr val="FF7C80"/>
              </a:buClr>
              <a:buFont typeface="Wingdings" pitchFamily="2" charset="2"/>
              <a:buChar char="Ø"/>
            </a:pPr>
            <a:r>
              <a:rPr lang="en-US" b="1">
                <a:solidFill>
                  <a:srgbClr val="0000FF"/>
                </a:solidFill>
                <a:latin typeface="Times New Roman" pitchFamily="18" charset="0"/>
              </a:rPr>
              <a:t>Điều chỉnh tĩnh </a:t>
            </a:r>
          </a:p>
          <a:p>
            <a:pPr marL="609600" indent="-609600" algn="just">
              <a:buClr>
                <a:srgbClr val="FF7C80"/>
              </a:buClr>
              <a:buFont typeface="Wingdings" pitchFamily="2" charset="2"/>
              <a:buChar char="Ø"/>
            </a:pPr>
            <a:r>
              <a:rPr lang="en-US" b="1">
                <a:solidFill>
                  <a:srgbClr val="0000FF"/>
                </a:solidFill>
                <a:latin typeface="Times New Roman" pitchFamily="18" charset="0"/>
              </a:rPr>
              <a:t>Điều chỉnh theo chi tiết cắt thử  bằng calíp làm việc của người thợ </a:t>
            </a:r>
          </a:p>
          <a:p>
            <a:pPr marL="609600" indent="-609600" algn="just">
              <a:buClr>
                <a:srgbClr val="FF7C80"/>
              </a:buClr>
              <a:buFont typeface="Wingdings" pitchFamily="2" charset="2"/>
              <a:buChar char="Ø"/>
            </a:pPr>
            <a:r>
              <a:rPr lang="en-US" b="1">
                <a:solidFill>
                  <a:srgbClr val="0000FF"/>
                </a:solidFill>
                <a:latin typeface="Times New Roman" pitchFamily="18" charset="0"/>
              </a:rPr>
              <a:t>Điều chỉnh theo chi tiết cắt thử bằng dụng cụ đo vạn năng</a:t>
            </a:r>
          </a:p>
        </p:txBody>
      </p:sp>
      <p:sp>
        <p:nvSpPr>
          <p:cNvPr id="4" name="Date Placeholder 3"/>
          <p:cNvSpPr>
            <a:spLocks noGrp="1"/>
          </p:cNvSpPr>
          <p:nvPr>
            <p:ph type="dt" sz="half" idx="10"/>
          </p:nvPr>
        </p:nvSpPr>
        <p:spPr/>
        <p:txBody>
          <a:bodyPr/>
          <a:lstStyle/>
          <a:p>
            <a:pPr>
              <a:defRPr/>
            </a:pPr>
            <a:fld id="{BED2E1AD-4056-4882-A51C-E78DDA6ABEFB}"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322562"/>
                                        </p:tgtEl>
                                        <p:attrNameLst>
                                          <p:attrName>style.visibility</p:attrName>
                                        </p:attrNameLst>
                                      </p:cBhvr>
                                      <p:to>
                                        <p:strVal val="visible"/>
                                      </p:to>
                                    </p:set>
                                    <p:animEffect transition="in" filter="box(in)">
                                      <p:cBhvr>
                                        <p:cTn id="7" dur="500"/>
                                        <p:tgtEl>
                                          <p:spTgt spid="322562"/>
                                        </p:tgtEl>
                                      </p:cBhvr>
                                    </p:animEffect>
                                  </p:childTnLst>
                                </p:cTn>
                              </p:par>
                            </p:childTnLst>
                          </p:cTn>
                        </p:par>
                        <p:par>
                          <p:cTn id="8" fill="hold">
                            <p:stCondLst>
                              <p:cond delay="500"/>
                            </p:stCondLst>
                            <p:childTnLst>
                              <p:par>
                                <p:cTn id="9" presetID="16" presetClass="entr" presetSubtype="26" fill="hold" grpId="0" nodeType="afterEffect">
                                  <p:stCondLst>
                                    <p:cond delay="500"/>
                                  </p:stCondLst>
                                  <p:childTnLst>
                                    <p:set>
                                      <p:cBhvr>
                                        <p:cTn id="10" dur="1" fill="hold">
                                          <p:stCondLst>
                                            <p:cond delay="0"/>
                                          </p:stCondLst>
                                        </p:cTn>
                                        <p:tgtEl>
                                          <p:spTgt spid="322563">
                                            <p:txEl>
                                              <p:pRg st="0" end="0"/>
                                            </p:txEl>
                                          </p:spTgt>
                                        </p:tgtEl>
                                        <p:attrNameLst>
                                          <p:attrName>style.visibility</p:attrName>
                                        </p:attrNameLst>
                                      </p:cBhvr>
                                      <p:to>
                                        <p:strVal val="visible"/>
                                      </p:to>
                                    </p:set>
                                    <p:animEffect transition="in" filter="barn(inHorizontal)">
                                      <p:cBhvr>
                                        <p:cTn id="11" dur="500"/>
                                        <p:tgtEl>
                                          <p:spTgt spid="322563">
                                            <p:txEl>
                                              <p:pRg st="0" end="0"/>
                                            </p:txEl>
                                          </p:spTgt>
                                        </p:tgtEl>
                                      </p:cBhvr>
                                    </p:animEffect>
                                  </p:childTnLst>
                                </p:cTn>
                              </p:par>
                            </p:childTnLst>
                          </p:cTn>
                        </p:par>
                        <p:par>
                          <p:cTn id="12" fill="hold">
                            <p:stCondLst>
                              <p:cond delay="1500"/>
                            </p:stCondLst>
                            <p:childTnLst>
                              <p:par>
                                <p:cTn id="13" presetID="16" presetClass="entr" presetSubtype="26" fill="hold" grpId="0" nodeType="afterEffect">
                                  <p:stCondLst>
                                    <p:cond delay="500"/>
                                  </p:stCondLst>
                                  <p:childTnLst>
                                    <p:set>
                                      <p:cBhvr>
                                        <p:cTn id="14" dur="1" fill="hold">
                                          <p:stCondLst>
                                            <p:cond delay="0"/>
                                          </p:stCondLst>
                                        </p:cTn>
                                        <p:tgtEl>
                                          <p:spTgt spid="322563">
                                            <p:txEl>
                                              <p:pRg st="1" end="1"/>
                                            </p:txEl>
                                          </p:spTgt>
                                        </p:tgtEl>
                                        <p:attrNameLst>
                                          <p:attrName>style.visibility</p:attrName>
                                        </p:attrNameLst>
                                      </p:cBhvr>
                                      <p:to>
                                        <p:strVal val="visible"/>
                                      </p:to>
                                    </p:set>
                                    <p:animEffect transition="in" filter="barn(inHorizontal)">
                                      <p:cBhvr>
                                        <p:cTn id="15" dur="500"/>
                                        <p:tgtEl>
                                          <p:spTgt spid="322563">
                                            <p:txEl>
                                              <p:pRg st="1" end="1"/>
                                            </p:txEl>
                                          </p:spTgt>
                                        </p:tgtEl>
                                      </p:cBhvr>
                                    </p:animEffect>
                                  </p:childTnLst>
                                </p:cTn>
                              </p:par>
                            </p:childTnLst>
                          </p:cTn>
                        </p:par>
                        <p:par>
                          <p:cTn id="16" fill="hold">
                            <p:stCondLst>
                              <p:cond delay="2500"/>
                            </p:stCondLst>
                            <p:childTnLst>
                              <p:par>
                                <p:cTn id="17" presetID="16" presetClass="entr" presetSubtype="26" fill="hold" grpId="0" nodeType="afterEffect">
                                  <p:stCondLst>
                                    <p:cond delay="500"/>
                                  </p:stCondLst>
                                  <p:childTnLst>
                                    <p:set>
                                      <p:cBhvr>
                                        <p:cTn id="18" dur="1" fill="hold">
                                          <p:stCondLst>
                                            <p:cond delay="0"/>
                                          </p:stCondLst>
                                        </p:cTn>
                                        <p:tgtEl>
                                          <p:spTgt spid="322563">
                                            <p:txEl>
                                              <p:pRg st="2" end="2"/>
                                            </p:txEl>
                                          </p:spTgt>
                                        </p:tgtEl>
                                        <p:attrNameLst>
                                          <p:attrName>style.visibility</p:attrName>
                                        </p:attrNameLst>
                                      </p:cBhvr>
                                      <p:to>
                                        <p:strVal val="visible"/>
                                      </p:to>
                                    </p:set>
                                    <p:animEffect transition="in" filter="barn(inHorizontal)">
                                      <p:cBhvr>
                                        <p:cTn id="19" dur="500"/>
                                        <p:tgtEl>
                                          <p:spTgt spid="3225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256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ChangeArrowheads="1"/>
          </p:cNvSpPr>
          <p:nvPr>
            <p:ph type="title"/>
          </p:nvPr>
        </p:nvSpPr>
        <p:spPr/>
        <p:txBody>
          <a:bodyPr/>
          <a:lstStyle/>
          <a:p>
            <a:r>
              <a:rPr lang="en-US">
                <a:solidFill>
                  <a:srgbClr val="FF0000"/>
                </a:solidFill>
              </a:rPr>
              <a:t> </a:t>
            </a:r>
            <a:r>
              <a:rPr lang="en-US">
                <a:solidFill>
                  <a:srgbClr val="FF0000"/>
                </a:solidFill>
                <a:latin typeface="Times New Roman" pitchFamily="18" charset="0"/>
              </a:rPr>
              <a:t>1.</a:t>
            </a:r>
            <a:r>
              <a:rPr lang="en-US">
                <a:solidFill>
                  <a:srgbClr val="FF0000"/>
                </a:solidFill>
              </a:rPr>
              <a:t> </a:t>
            </a:r>
            <a:r>
              <a:rPr lang="en-US">
                <a:solidFill>
                  <a:srgbClr val="FF0000"/>
                </a:solidFill>
                <a:latin typeface="Times New Roman" pitchFamily="18" charset="0"/>
              </a:rPr>
              <a:t>Điều chỉnh tĩnh</a:t>
            </a:r>
          </a:p>
        </p:txBody>
      </p:sp>
      <p:sp>
        <p:nvSpPr>
          <p:cNvPr id="323587" name="Rectangle 3"/>
          <p:cNvSpPr>
            <a:spLocks noGrp="1" noChangeArrowheads="1"/>
          </p:cNvSpPr>
          <p:nvPr>
            <p:ph idx="1"/>
          </p:nvPr>
        </p:nvSpPr>
        <p:spPr>
          <a:xfrm>
            <a:off x="171450" y="1527175"/>
            <a:ext cx="8686800" cy="4897438"/>
          </a:xfrm>
        </p:spPr>
        <p:txBody>
          <a:bodyPr>
            <a:normAutofit lnSpcReduction="10000"/>
          </a:bodyPr>
          <a:lstStyle/>
          <a:p>
            <a:pPr algn="just">
              <a:lnSpc>
                <a:spcPct val="90000"/>
              </a:lnSpc>
              <a:buClr>
                <a:srgbClr val="57B947"/>
              </a:buClr>
              <a:buFont typeface="Wingdings" pitchFamily="2" charset="2"/>
              <a:buChar char="v"/>
            </a:pPr>
            <a:r>
              <a:rPr lang="en-US">
                <a:solidFill>
                  <a:srgbClr val="0000FF"/>
                </a:solidFill>
                <a:latin typeface="Times New Roman" pitchFamily="18" charset="0"/>
              </a:rPr>
              <a:t>Điều chỉnh tĩnh là gá dụng cụ cắt theo calíp hoặc dưỡng mẫu trên máy chưa chuyển động (khi chưa cắt) </a:t>
            </a:r>
          </a:p>
          <a:p>
            <a:pPr algn="just">
              <a:lnSpc>
                <a:spcPct val="90000"/>
              </a:lnSpc>
              <a:buClr>
                <a:srgbClr val="57B947"/>
              </a:buClr>
              <a:buFont typeface="Wingdings" pitchFamily="2" charset="2"/>
              <a:buChar char="v"/>
            </a:pPr>
            <a:endParaRPr lang="en-US">
              <a:solidFill>
                <a:srgbClr val="0000FF"/>
              </a:solidFill>
              <a:latin typeface="Times New Roman" pitchFamily="18" charset="0"/>
            </a:endParaRPr>
          </a:p>
          <a:p>
            <a:pPr algn="just">
              <a:lnSpc>
                <a:spcPct val="90000"/>
              </a:lnSpc>
              <a:buClr>
                <a:srgbClr val="57B947"/>
              </a:buClr>
              <a:buFont typeface="Wingdings" pitchFamily="2" charset="2"/>
              <a:buChar char="v"/>
            </a:pPr>
            <a:r>
              <a:rPr lang="en-US">
                <a:solidFill>
                  <a:srgbClr val="0000FF"/>
                </a:solidFill>
                <a:latin typeface="Times New Roman" pitchFamily="18" charset="0"/>
              </a:rPr>
              <a:t>Khi gá lắp dụng cụ cắt thì calíp hoặc dưỡng mẫu được lắp vào vị trí của chi tiết  gia công, sau đó dịch chuyển dụng cụ cắt sao cho tỳ sát vào bề mặt calíp hoặc dưỡng mẫu rồi kẹp chặt lại </a:t>
            </a:r>
          </a:p>
          <a:p>
            <a:pPr algn="just">
              <a:lnSpc>
                <a:spcPct val="90000"/>
              </a:lnSpc>
              <a:buClr>
                <a:srgbClr val="57B947"/>
              </a:buClr>
              <a:buFont typeface="Wingdings" pitchFamily="2" charset="2"/>
              <a:buChar char="v"/>
            </a:pPr>
            <a:endParaRPr lang="en-US">
              <a:solidFill>
                <a:srgbClr val="0000FF"/>
              </a:solidFill>
              <a:latin typeface="Times New Roman" pitchFamily="18" charset="0"/>
            </a:endParaRPr>
          </a:p>
          <a:p>
            <a:pPr algn="just">
              <a:lnSpc>
                <a:spcPct val="90000"/>
              </a:lnSpc>
              <a:buClr>
                <a:srgbClr val="57B947"/>
              </a:buClr>
              <a:buFont typeface="Wingdings" pitchFamily="2" charset="2"/>
              <a:buChar char="v"/>
            </a:pPr>
            <a:r>
              <a:rPr lang="en-US">
                <a:solidFill>
                  <a:srgbClr val="0000FF"/>
                </a:solidFill>
                <a:latin typeface="Times New Roman" pitchFamily="18" charset="0"/>
              </a:rPr>
              <a:t>Các cữ tỳ cũng theo calíp đó mà điều chỉnh một cách tương tự.</a:t>
            </a:r>
          </a:p>
        </p:txBody>
      </p:sp>
      <p:sp>
        <p:nvSpPr>
          <p:cNvPr id="4" name="Date Placeholder 3"/>
          <p:cNvSpPr>
            <a:spLocks noGrp="1"/>
          </p:cNvSpPr>
          <p:nvPr>
            <p:ph type="dt" sz="half" idx="10"/>
          </p:nvPr>
        </p:nvSpPr>
        <p:spPr/>
        <p:txBody>
          <a:bodyPr/>
          <a:lstStyle/>
          <a:p>
            <a:pPr>
              <a:defRPr/>
            </a:pPr>
            <a:fld id="{5617C71F-8699-41AC-9E91-83D5529A1AC6}"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23586"/>
                                        </p:tgtEl>
                                        <p:attrNameLst>
                                          <p:attrName>style.visibility</p:attrName>
                                        </p:attrNameLst>
                                      </p:cBhvr>
                                      <p:to>
                                        <p:strVal val="visible"/>
                                      </p:to>
                                    </p:set>
                                    <p:animEffect transition="in" filter="box(in)">
                                      <p:cBhvr>
                                        <p:cTn id="7" dur="500"/>
                                        <p:tgtEl>
                                          <p:spTgt spid="323586"/>
                                        </p:tgtEl>
                                      </p:cBhvr>
                                    </p:animEffect>
                                  </p:childTnLst>
                                </p:cTn>
                              </p:par>
                            </p:childTnLst>
                          </p:cTn>
                        </p:par>
                        <p:par>
                          <p:cTn id="8" fill="hold">
                            <p:stCondLst>
                              <p:cond delay="500"/>
                            </p:stCondLst>
                            <p:childTnLst>
                              <p:par>
                                <p:cTn id="9" presetID="3" presetClass="entr" presetSubtype="10" fill="hold" nodeType="afterEffect">
                                  <p:stCondLst>
                                    <p:cond delay="500"/>
                                  </p:stCondLst>
                                  <p:childTnLst>
                                    <p:set>
                                      <p:cBhvr>
                                        <p:cTn id="10" dur="1" fill="hold">
                                          <p:stCondLst>
                                            <p:cond delay="0"/>
                                          </p:stCondLst>
                                        </p:cTn>
                                        <p:tgtEl>
                                          <p:spTgt spid="323587">
                                            <p:txEl>
                                              <p:pRg st="0" end="0"/>
                                            </p:txEl>
                                          </p:spTgt>
                                        </p:tgtEl>
                                        <p:attrNameLst>
                                          <p:attrName>style.visibility</p:attrName>
                                        </p:attrNameLst>
                                      </p:cBhvr>
                                      <p:to>
                                        <p:strVal val="visible"/>
                                      </p:to>
                                    </p:set>
                                    <p:animEffect transition="in" filter="blinds(horizontal)">
                                      <p:cBhvr>
                                        <p:cTn id="11" dur="500"/>
                                        <p:tgtEl>
                                          <p:spTgt spid="323587">
                                            <p:txEl>
                                              <p:pRg st="0" end="0"/>
                                            </p:txEl>
                                          </p:spTgt>
                                        </p:tgtEl>
                                      </p:cBhvr>
                                    </p:animEffect>
                                  </p:childTnLst>
                                </p:cTn>
                              </p:par>
                            </p:childTnLst>
                          </p:cTn>
                        </p:par>
                        <p:par>
                          <p:cTn id="12" fill="hold">
                            <p:stCondLst>
                              <p:cond delay="1500"/>
                            </p:stCondLst>
                            <p:childTnLst>
                              <p:par>
                                <p:cTn id="13" presetID="3" presetClass="entr" presetSubtype="10" fill="hold" nodeType="afterEffect">
                                  <p:stCondLst>
                                    <p:cond delay="2000"/>
                                  </p:stCondLst>
                                  <p:childTnLst>
                                    <p:set>
                                      <p:cBhvr>
                                        <p:cTn id="14" dur="1" fill="hold">
                                          <p:stCondLst>
                                            <p:cond delay="0"/>
                                          </p:stCondLst>
                                        </p:cTn>
                                        <p:tgtEl>
                                          <p:spTgt spid="323587">
                                            <p:txEl>
                                              <p:pRg st="2" end="2"/>
                                            </p:txEl>
                                          </p:spTgt>
                                        </p:tgtEl>
                                        <p:attrNameLst>
                                          <p:attrName>style.visibility</p:attrName>
                                        </p:attrNameLst>
                                      </p:cBhvr>
                                      <p:to>
                                        <p:strVal val="visible"/>
                                      </p:to>
                                    </p:set>
                                    <p:animEffect transition="in" filter="blinds(horizontal)">
                                      <p:cBhvr>
                                        <p:cTn id="15" dur="500"/>
                                        <p:tgtEl>
                                          <p:spTgt spid="323587">
                                            <p:txEl>
                                              <p:pRg st="2" end="2"/>
                                            </p:txEl>
                                          </p:spTgt>
                                        </p:tgtEl>
                                      </p:cBhvr>
                                    </p:animEffect>
                                  </p:childTnLst>
                                </p:cTn>
                              </p:par>
                            </p:childTnLst>
                          </p:cTn>
                        </p:par>
                        <p:par>
                          <p:cTn id="16" fill="hold">
                            <p:stCondLst>
                              <p:cond delay="4000"/>
                            </p:stCondLst>
                            <p:childTnLst>
                              <p:par>
                                <p:cTn id="17" presetID="3" presetClass="entr" presetSubtype="10" fill="hold" nodeType="afterEffect">
                                  <p:stCondLst>
                                    <p:cond delay="2000"/>
                                  </p:stCondLst>
                                  <p:childTnLst>
                                    <p:set>
                                      <p:cBhvr>
                                        <p:cTn id="18" dur="1" fill="hold">
                                          <p:stCondLst>
                                            <p:cond delay="0"/>
                                          </p:stCondLst>
                                        </p:cTn>
                                        <p:tgtEl>
                                          <p:spTgt spid="323587">
                                            <p:txEl>
                                              <p:pRg st="4" end="4"/>
                                            </p:txEl>
                                          </p:spTgt>
                                        </p:tgtEl>
                                        <p:attrNameLst>
                                          <p:attrName>style.visibility</p:attrName>
                                        </p:attrNameLst>
                                      </p:cBhvr>
                                      <p:to>
                                        <p:strVal val="visible"/>
                                      </p:to>
                                    </p:set>
                                    <p:animEffect transition="in" filter="blinds(horizontal)">
                                      <p:cBhvr>
                                        <p:cTn id="19" dur="500"/>
                                        <p:tgtEl>
                                          <p:spTgt spid="3235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1" name="Rectangle 3"/>
          <p:cNvSpPr>
            <a:spLocks noGrp="1" noChangeArrowheads="1"/>
          </p:cNvSpPr>
          <p:nvPr>
            <p:ph idx="1"/>
          </p:nvPr>
        </p:nvSpPr>
        <p:spPr>
          <a:xfrm>
            <a:off x="366713" y="1657350"/>
            <a:ext cx="8229600" cy="4114800"/>
          </a:xfrm>
        </p:spPr>
        <p:txBody>
          <a:bodyPr>
            <a:normAutofit lnSpcReduction="10000"/>
          </a:bodyPr>
          <a:lstStyle/>
          <a:p>
            <a:pPr algn="just">
              <a:buClr>
                <a:srgbClr val="57B947"/>
              </a:buClr>
              <a:buFont typeface="Wingdings" pitchFamily="2" charset="2"/>
              <a:buChar char="v"/>
            </a:pPr>
            <a:r>
              <a:rPr lang="en-US">
                <a:solidFill>
                  <a:srgbClr val="0000FF"/>
                </a:solidFill>
                <a:latin typeface="Times New Roman" pitchFamily="18" charset="0"/>
              </a:rPr>
              <a:t>Phương pháp này không cho ta độ chính xác gia công  cao vì hệ thống công nghệ sẽ bị biến dạng đàn hồi do lực cắt và nhiệt cắt sinh ra </a:t>
            </a:r>
          </a:p>
          <a:p>
            <a:pPr algn="just">
              <a:buClr>
                <a:srgbClr val="57B947"/>
              </a:buClr>
              <a:buFont typeface="Wingdings" pitchFamily="2" charset="2"/>
              <a:buChar char="v"/>
            </a:pPr>
            <a:endParaRPr lang="en-US">
              <a:solidFill>
                <a:srgbClr val="0000FF"/>
              </a:solidFill>
              <a:latin typeface="Times New Roman" pitchFamily="18" charset="0"/>
            </a:endParaRPr>
          </a:p>
          <a:p>
            <a:pPr algn="just">
              <a:buClr>
                <a:srgbClr val="57B947"/>
              </a:buClr>
              <a:buFont typeface="Wingdings" pitchFamily="2" charset="2"/>
              <a:buChar char="v"/>
            </a:pPr>
            <a:r>
              <a:rPr lang="en-US">
                <a:solidFill>
                  <a:srgbClr val="0000FF"/>
                </a:solidFill>
                <a:latin typeface="Times New Roman" pitchFamily="18" charset="0"/>
              </a:rPr>
              <a:t>Ngoài ra vị trí tương đối của dao và mặt gia công  còn bị thay đổi do khe hở của ổ trục chính, do độ nhám bề mặt của chi tiết  gia công v.v… </a:t>
            </a:r>
          </a:p>
        </p:txBody>
      </p:sp>
      <p:sp>
        <p:nvSpPr>
          <p:cNvPr id="3" name="Date Placeholder 3"/>
          <p:cNvSpPr>
            <a:spLocks noGrp="1"/>
          </p:cNvSpPr>
          <p:nvPr>
            <p:ph type="dt" sz="half" idx="10"/>
          </p:nvPr>
        </p:nvSpPr>
        <p:spPr/>
        <p:txBody>
          <a:bodyPr/>
          <a:lstStyle/>
          <a:p>
            <a:pPr>
              <a:defRPr/>
            </a:pPr>
            <a:fld id="{3BA19D40-836A-4FFD-8C75-51D10A0CCC76}" type="datetime1">
              <a:rPr lang="vi-VN"/>
              <a:pPr>
                <a:defRPr/>
              </a:pPr>
              <a:t>15/10/2018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324611">
                                            <p:txEl>
                                              <p:pRg st="0" end="0"/>
                                            </p:txEl>
                                          </p:spTgt>
                                        </p:tgtEl>
                                        <p:attrNameLst>
                                          <p:attrName>style.visibility</p:attrName>
                                        </p:attrNameLst>
                                      </p:cBhvr>
                                      <p:to>
                                        <p:strVal val="visible"/>
                                      </p:to>
                                    </p:set>
                                    <p:animEffect transition="in" filter="checkerboard(across)">
                                      <p:cBhvr>
                                        <p:cTn id="7" dur="500"/>
                                        <p:tgtEl>
                                          <p:spTgt spid="324611">
                                            <p:txEl>
                                              <p:pRg st="0" end="0"/>
                                            </p:txEl>
                                          </p:spTgt>
                                        </p:tgtEl>
                                      </p:cBhvr>
                                    </p:animEffect>
                                  </p:childTnLst>
                                </p:cTn>
                              </p:par>
                            </p:childTnLst>
                          </p:cTn>
                        </p:par>
                        <p:par>
                          <p:cTn id="8" fill="hold">
                            <p:stCondLst>
                              <p:cond delay="500"/>
                            </p:stCondLst>
                            <p:childTnLst>
                              <p:par>
                                <p:cTn id="9" presetID="5" presetClass="entr" presetSubtype="10" fill="hold" nodeType="afterEffect">
                                  <p:stCondLst>
                                    <p:cond delay="2000"/>
                                  </p:stCondLst>
                                  <p:childTnLst>
                                    <p:set>
                                      <p:cBhvr>
                                        <p:cTn id="10" dur="1" fill="hold">
                                          <p:stCondLst>
                                            <p:cond delay="0"/>
                                          </p:stCondLst>
                                        </p:cTn>
                                        <p:tgtEl>
                                          <p:spTgt spid="324611">
                                            <p:txEl>
                                              <p:pRg st="2" end="2"/>
                                            </p:txEl>
                                          </p:spTgt>
                                        </p:tgtEl>
                                        <p:attrNameLst>
                                          <p:attrName>style.visibility</p:attrName>
                                        </p:attrNameLst>
                                      </p:cBhvr>
                                      <p:to>
                                        <p:strVal val="visible"/>
                                      </p:to>
                                    </p:set>
                                    <p:animEffect transition="in" filter="checkerboard(across)">
                                      <p:cBhvr>
                                        <p:cTn id="11" dur="500"/>
                                        <p:tgtEl>
                                          <p:spTgt spid="3246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Rectangle 2"/>
          <p:cNvSpPr>
            <a:spLocks noGrp="1" noChangeArrowheads="1"/>
          </p:cNvSpPr>
          <p:nvPr>
            <p:ph type="title"/>
          </p:nvPr>
        </p:nvSpPr>
        <p:spPr/>
        <p:txBody>
          <a:bodyPr>
            <a:normAutofit/>
          </a:bodyPr>
          <a:lstStyle/>
          <a:p>
            <a:pPr algn="just"/>
            <a:r>
              <a:rPr lang="en-US" sz="2800">
                <a:solidFill>
                  <a:srgbClr val="FF0000"/>
                </a:solidFill>
                <a:latin typeface="Times New Roman" pitchFamily="18" charset="0"/>
              </a:rPr>
              <a:t>2.  Điều chỉnh theo chi tiết cắt thử bằng ca líp làm việc của người thợ</a:t>
            </a:r>
          </a:p>
        </p:txBody>
      </p:sp>
      <p:sp>
        <p:nvSpPr>
          <p:cNvPr id="359427" name="Rectangle 3"/>
          <p:cNvSpPr>
            <a:spLocks noGrp="1" noChangeArrowheads="1"/>
          </p:cNvSpPr>
          <p:nvPr>
            <p:ph idx="1"/>
          </p:nvPr>
        </p:nvSpPr>
        <p:spPr/>
        <p:txBody>
          <a:bodyPr>
            <a:normAutofit fontScale="92500" lnSpcReduction="10000"/>
          </a:bodyPr>
          <a:lstStyle/>
          <a:p>
            <a:pPr>
              <a:buFontTx/>
              <a:buNone/>
            </a:pPr>
            <a:r>
              <a:rPr lang="en-US" b="1">
                <a:solidFill>
                  <a:srgbClr val="0000FF"/>
                </a:solidFill>
                <a:latin typeface="Times New Roman" pitchFamily="18" charset="0"/>
              </a:rPr>
              <a:t>Nội dung của phương pháp này là:</a:t>
            </a:r>
          </a:p>
          <a:p>
            <a:pPr algn="just"/>
            <a:r>
              <a:rPr lang="en-US" b="1">
                <a:solidFill>
                  <a:srgbClr val="0000FF"/>
                </a:solidFill>
                <a:latin typeface="Times New Roman" pitchFamily="18" charset="0"/>
              </a:rPr>
              <a:t> Dùng calíp làm việc của người thợ để tiến hành điều chỉnh.</a:t>
            </a:r>
          </a:p>
          <a:p>
            <a:pPr algn="just"/>
            <a:r>
              <a:rPr lang="en-US" b="1">
                <a:solidFill>
                  <a:srgbClr val="0000FF"/>
                </a:solidFill>
                <a:latin typeface="Times New Roman" pitchFamily="18" charset="0"/>
              </a:rPr>
              <a:t>Sau khi xác định vị trí tương đối của dụng cụ cắt so với phôi, người thợ cắt thử một vài chi tiết.</a:t>
            </a:r>
          </a:p>
          <a:p>
            <a:pPr algn="just"/>
            <a:r>
              <a:rPr lang="en-US" b="1">
                <a:solidFill>
                  <a:srgbClr val="0000FF"/>
                </a:solidFill>
                <a:latin typeface="Times New Roman" pitchFamily="18" charset="0"/>
              </a:rPr>
              <a:t>Kích thước các chi tiết cắt thử nằm trong phạm vi dung sai cho phép thì điều chỉnh coi như được và cho phép tiến hành gia công cả loạt chi tiết.</a:t>
            </a:r>
          </a:p>
        </p:txBody>
      </p:sp>
      <p:sp>
        <p:nvSpPr>
          <p:cNvPr id="4" name="Date Placeholder 3"/>
          <p:cNvSpPr>
            <a:spLocks noGrp="1"/>
          </p:cNvSpPr>
          <p:nvPr>
            <p:ph type="dt" sz="half" idx="10"/>
          </p:nvPr>
        </p:nvSpPr>
        <p:spPr/>
        <p:txBody>
          <a:bodyPr/>
          <a:lstStyle/>
          <a:p>
            <a:pPr>
              <a:defRPr/>
            </a:pPr>
            <a:fld id="{3D138CB4-E69E-40D2-9023-7BA268B67466}" type="datetime1">
              <a:rPr lang="vi-VN"/>
              <a:pPr>
                <a:defRPr/>
              </a:pPr>
              <a:t>15/10/2018</a:t>
            </a:fld>
            <a:endParaRPr lang="en-US"/>
          </a:p>
        </p:txBody>
      </p:sp>
    </p:spTree>
  </p:cSld>
  <p:clrMapOvr>
    <a:masterClrMapping/>
  </p:clrMapOvr>
  <p:transition>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59426"/>
                                        </p:tgtEl>
                                        <p:attrNameLst>
                                          <p:attrName>style.visibility</p:attrName>
                                        </p:attrNameLst>
                                      </p:cBhvr>
                                      <p:to>
                                        <p:strVal val="visible"/>
                                      </p:to>
                                    </p:set>
                                    <p:animEffect transition="in" filter="circle(in)">
                                      <p:cBhvr>
                                        <p:cTn id="7" dur="2000"/>
                                        <p:tgtEl>
                                          <p:spTgt spid="35942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359427">
                                            <p:txEl>
                                              <p:pRg st="0" end="0"/>
                                            </p:txEl>
                                          </p:spTgt>
                                        </p:tgtEl>
                                        <p:attrNameLst>
                                          <p:attrName>style.visibility</p:attrName>
                                        </p:attrNameLst>
                                      </p:cBhvr>
                                      <p:to>
                                        <p:strVal val="visible"/>
                                      </p:to>
                                    </p:set>
                                    <p:animEffect transition="in" filter="slide(fromBottom)">
                                      <p:cBhvr>
                                        <p:cTn id="12" dur="500"/>
                                        <p:tgtEl>
                                          <p:spTgt spid="35942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iterate type="lt">
                                    <p:tmPct val="5000"/>
                                  </p:iterate>
                                  <p:childTnLst>
                                    <p:set>
                                      <p:cBhvr>
                                        <p:cTn id="16" dur="1" fill="hold">
                                          <p:stCondLst>
                                            <p:cond delay="0"/>
                                          </p:stCondLst>
                                        </p:cTn>
                                        <p:tgtEl>
                                          <p:spTgt spid="359427">
                                            <p:txEl>
                                              <p:pRg st="1" end="1"/>
                                            </p:txEl>
                                          </p:spTgt>
                                        </p:tgtEl>
                                        <p:attrNameLst>
                                          <p:attrName>style.visibility</p:attrName>
                                        </p:attrNameLst>
                                      </p:cBhvr>
                                      <p:to>
                                        <p:strVal val="visible"/>
                                      </p:to>
                                    </p:set>
                                    <p:anim calcmode="lin" valueType="num">
                                      <p:cBhvr>
                                        <p:cTn id="17" dur="1000" fill="hold"/>
                                        <p:tgtEl>
                                          <p:spTgt spid="359427">
                                            <p:txEl>
                                              <p:pRg st="1" end="1"/>
                                            </p:txEl>
                                          </p:spTgt>
                                        </p:tgtEl>
                                        <p:attrNameLst>
                                          <p:attrName>ppt_w</p:attrName>
                                        </p:attrNameLst>
                                      </p:cBhvr>
                                      <p:tavLst>
                                        <p:tav tm="0">
                                          <p:val>
                                            <p:fltVal val="0"/>
                                          </p:val>
                                        </p:tav>
                                        <p:tav tm="100000">
                                          <p:val>
                                            <p:strVal val="#ppt_w"/>
                                          </p:val>
                                        </p:tav>
                                      </p:tavLst>
                                    </p:anim>
                                    <p:anim calcmode="lin" valueType="num">
                                      <p:cBhvr>
                                        <p:cTn id="18" dur="1000" fill="hold"/>
                                        <p:tgtEl>
                                          <p:spTgt spid="359427">
                                            <p:txEl>
                                              <p:pRg st="1" end="1"/>
                                            </p:txEl>
                                          </p:spTgt>
                                        </p:tgtEl>
                                        <p:attrNameLst>
                                          <p:attrName>ppt_h</p:attrName>
                                        </p:attrNameLst>
                                      </p:cBhvr>
                                      <p:tavLst>
                                        <p:tav tm="0">
                                          <p:val>
                                            <p:fltVal val="0"/>
                                          </p:val>
                                        </p:tav>
                                        <p:tav tm="100000">
                                          <p:val>
                                            <p:strVal val="#ppt_h"/>
                                          </p:val>
                                        </p:tav>
                                      </p:tavLst>
                                    </p:anim>
                                    <p:anim calcmode="lin" valueType="num">
                                      <p:cBhvr>
                                        <p:cTn id="19" dur="1000" fill="hold"/>
                                        <p:tgtEl>
                                          <p:spTgt spid="359427">
                                            <p:txEl>
                                              <p:pRg st="1" end="1"/>
                                            </p:txEl>
                                          </p:spTgt>
                                        </p:tgtEl>
                                        <p:attrNameLst>
                                          <p:attrName>style.rotation</p:attrName>
                                        </p:attrNameLst>
                                      </p:cBhvr>
                                      <p:tavLst>
                                        <p:tav tm="0">
                                          <p:val>
                                            <p:fltVal val="90"/>
                                          </p:val>
                                        </p:tav>
                                        <p:tav tm="100000">
                                          <p:val>
                                            <p:fltVal val="0"/>
                                          </p:val>
                                        </p:tav>
                                      </p:tavLst>
                                    </p:anim>
                                    <p:animEffect transition="in" filter="fade">
                                      <p:cBhvr>
                                        <p:cTn id="20" dur="1000"/>
                                        <p:tgtEl>
                                          <p:spTgt spid="359427">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59427">
                                            <p:txEl>
                                              <p:pRg st="2" end="2"/>
                                            </p:txEl>
                                          </p:spTgt>
                                        </p:tgtEl>
                                        <p:attrNameLst>
                                          <p:attrName>style.visibility</p:attrName>
                                        </p:attrNameLst>
                                      </p:cBhvr>
                                      <p:to>
                                        <p:strVal val="visible"/>
                                      </p:to>
                                    </p:set>
                                    <p:anim by="(-#ppt_w*2)" calcmode="lin" valueType="num">
                                      <p:cBhvr rctx="PPT">
                                        <p:cTn id="25" dur="500" autoRev="1" fill="hold">
                                          <p:stCondLst>
                                            <p:cond delay="0"/>
                                          </p:stCondLst>
                                        </p:cTn>
                                        <p:tgtEl>
                                          <p:spTgt spid="359427">
                                            <p:txEl>
                                              <p:pRg st="2" end="2"/>
                                            </p:txEl>
                                          </p:spTgt>
                                        </p:tgtEl>
                                        <p:attrNameLst>
                                          <p:attrName>ppt_w</p:attrName>
                                        </p:attrNameLst>
                                      </p:cBhvr>
                                    </p:anim>
                                    <p:anim by="(#ppt_w*0.50)" calcmode="lin" valueType="num">
                                      <p:cBhvr>
                                        <p:cTn id="26" dur="500" decel="50000" autoRev="1" fill="hold">
                                          <p:stCondLst>
                                            <p:cond delay="0"/>
                                          </p:stCondLst>
                                        </p:cTn>
                                        <p:tgtEl>
                                          <p:spTgt spid="359427">
                                            <p:txEl>
                                              <p:pRg st="2" end="2"/>
                                            </p:txEl>
                                          </p:spTgt>
                                        </p:tgtEl>
                                        <p:attrNameLst>
                                          <p:attrName>ppt_x</p:attrName>
                                        </p:attrNameLst>
                                      </p:cBhvr>
                                    </p:anim>
                                    <p:anim from="(-#ppt_h/2)" to="(#ppt_y)" calcmode="lin" valueType="num">
                                      <p:cBhvr>
                                        <p:cTn id="27" dur="1000" fill="hold">
                                          <p:stCondLst>
                                            <p:cond delay="0"/>
                                          </p:stCondLst>
                                        </p:cTn>
                                        <p:tgtEl>
                                          <p:spTgt spid="359427">
                                            <p:txEl>
                                              <p:pRg st="2" end="2"/>
                                            </p:txEl>
                                          </p:spTgt>
                                        </p:tgtEl>
                                        <p:attrNameLst>
                                          <p:attrName>ppt_y</p:attrName>
                                        </p:attrNameLst>
                                      </p:cBhvr>
                                    </p:anim>
                                    <p:animRot by="21600000">
                                      <p:cBhvr>
                                        <p:cTn id="28" dur="1000" fill="hold">
                                          <p:stCondLst>
                                            <p:cond delay="0"/>
                                          </p:stCondLst>
                                        </p:cTn>
                                        <p:tgtEl>
                                          <p:spTgt spid="359427">
                                            <p:txEl>
                                              <p:pRg st="2" end="2"/>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27" presetClass="entr" presetSubtype="0" fill="hold" nodeType="clickEffect">
                                  <p:stCondLst>
                                    <p:cond delay="0"/>
                                  </p:stCondLst>
                                  <p:iterate type="lt">
                                    <p:tmPct val="50000"/>
                                  </p:iterate>
                                  <p:childTnLst>
                                    <p:set>
                                      <p:cBhvr>
                                        <p:cTn id="32" dur="1" fill="hold">
                                          <p:stCondLst>
                                            <p:cond delay="0"/>
                                          </p:stCondLst>
                                        </p:cTn>
                                        <p:tgtEl>
                                          <p:spTgt spid="359427">
                                            <p:txEl>
                                              <p:pRg st="3" end="3"/>
                                            </p:txEl>
                                          </p:spTgt>
                                        </p:tgtEl>
                                        <p:attrNameLst>
                                          <p:attrName>style.visibility</p:attrName>
                                        </p:attrNameLst>
                                      </p:cBhvr>
                                      <p:to>
                                        <p:strVal val="visible"/>
                                      </p:to>
                                    </p:set>
                                    <p:anim calcmode="discrete" valueType="clr">
                                      <p:cBhvr override="childStyle">
                                        <p:cTn id="33" dur="80"/>
                                        <p:tgtEl>
                                          <p:spTgt spid="359427">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4" dur="80"/>
                                        <p:tgtEl>
                                          <p:spTgt spid="359427">
                                            <p:txEl>
                                              <p:pRg st="3" end="3"/>
                                            </p:txEl>
                                          </p:spTgt>
                                        </p:tgtEl>
                                        <p:attrNameLst>
                                          <p:attrName>fillcolor</p:attrName>
                                        </p:attrNameLst>
                                      </p:cBhvr>
                                      <p:tavLst>
                                        <p:tav tm="0">
                                          <p:val>
                                            <p:clrVal>
                                              <a:schemeClr val="accent2"/>
                                            </p:clrVal>
                                          </p:val>
                                        </p:tav>
                                        <p:tav tm="50000">
                                          <p:val>
                                            <p:clrVal>
                                              <a:schemeClr val="hlink"/>
                                            </p:clrVal>
                                          </p:val>
                                        </p:tav>
                                      </p:tavLst>
                                    </p:anim>
                                    <p:set>
                                      <p:cBhvr>
                                        <p:cTn id="35" dur="80"/>
                                        <p:tgtEl>
                                          <p:spTgt spid="359427">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normAutofit fontScale="90000"/>
          </a:bodyPr>
          <a:lstStyle/>
          <a:p>
            <a:pPr fontAlgn="auto">
              <a:spcAft>
                <a:spcPts val="0"/>
              </a:spcAft>
              <a:defRPr/>
            </a:pPr>
            <a:r>
              <a:rPr lang="en-US">
                <a:solidFill>
                  <a:srgbClr val="FF0000"/>
                </a:solidFill>
                <a:latin typeface="Times New Roman" pitchFamily="18" charset="0"/>
              </a:rPr>
              <a:t>3. </a:t>
            </a:r>
            <a:r>
              <a:rPr lang="en-US" dirty="0" err="1">
                <a:solidFill>
                  <a:srgbClr val="FF0000"/>
                </a:solidFill>
                <a:latin typeface="Times New Roman" pitchFamily="18" charset="0"/>
              </a:rPr>
              <a:t>Điều</a:t>
            </a:r>
            <a:r>
              <a:rPr lang="en-US" dirty="0">
                <a:solidFill>
                  <a:srgbClr val="FF0000"/>
                </a:solidFill>
                <a:latin typeface="Times New Roman" pitchFamily="18" charset="0"/>
              </a:rPr>
              <a:t> </a:t>
            </a:r>
            <a:r>
              <a:rPr lang="en-US" dirty="0" err="1">
                <a:solidFill>
                  <a:srgbClr val="FF0000"/>
                </a:solidFill>
                <a:latin typeface="Times New Roman" pitchFamily="18" charset="0"/>
              </a:rPr>
              <a:t>chỉnh</a:t>
            </a:r>
            <a:r>
              <a:rPr lang="en-US" dirty="0">
                <a:solidFill>
                  <a:srgbClr val="FF0000"/>
                </a:solidFill>
                <a:latin typeface="Times New Roman" pitchFamily="18" charset="0"/>
              </a:rPr>
              <a:t> </a:t>
            </a:r>
            <a:r>
              <a:rPr lang="en-US" dirty="0" err="1">
                <a:solidFill>
                  <a:srgbClr val="FF0000"/>
                </a:solidFill>
                <a:latin typeface="Times New Roman" pitchFamily="18" charset="0"/>
              </a:rPr>
              <a:t>theo</a:t>
            </a:r>
            <a:r>
              <a:rPr lang="en-US" dirty="0">
                <a:solidFill>
                  <a:srgbClr val="FF0000"/>
                </a:solidFill>
                <a:latin typeface="Times New Roman" pitchFamily="18" charset="0"/>
              </a:rPr>
              <a:t> chi </a:t>
            </a:r>
            <a:r>
              <a:rPr lang="en-US" dirty="0" err="1">
                <a:solidFill>
                  <a:srgbClr val="FF0000"/>
                </a:solidFill>
                <a:latin typeface="Times New Roman" pitchFamily="18" charset="0"/>
              </a:rPr>
              <a:t>tiết</a:t>
            </a:r>
            <a:r>
              <a:rPr lang="en-US" dirty="0">
                <a:solidFill>
                  <a:srgbClr val="FF0000"/>
                </a:solidFill>
                <a:latin typeface="Times New Roman" pitchFamily="18" charset="0"/>
              </a:rPr>
              <a:t> </a:t>
            </a:r>
            <a:r>
              <a:rPr lang="en-US" dirty="0" err="1">
                <a:solidFill>
                  <a:srgbClr val="FF0000"/>
                </a:solidFill>
                <a:latin typeface="Times New Roman" pitchFamily="18" charset="0"/>
              </a:rPr>
              <a:t>cắt</a:t>
            </a:r>
            <a:r>
              <a:rPr lang="en-US" dirty="0">
                <a:solidFill>
                  <a:srgbClr val="FF0000"/>
                </a:solidFill>
                <a:latin typeface="Times New Roman" pitchFamily="18" charset="0"/>
              </a:rPr>
              <a:t> </a:t>
            </a:r>
            <a:r>
              <a:rPr lang="en-US" dirty="0" err="1">
                <a:solidFill>
                  <a:srgbClr val="FF0000"/>
                </a:solidFill>
                <a:latin typeface="Times New Roman" pitchFamily="18" charset="0"/>
              </a:rPr>
              <a:t>thử</a:t>
            </a:r>
            <a:r>
              <a:rPr lang="en-US" dirty="0">
                <a:solidFill>
                  <a:srgbClr val="FF0000"/>
                </a:solidFill>
                <a:latin typeface="Times New Roman" pitchFamily="18" charset="0"/>
              </a:rPr>
              <a:t> </a:t>
            </a:r>
            <a:r>
              <a:rPr lang="en-US" dirty="0" err="1">
                <a:solidFill>
                  <a:srgbClr val="FF0000"/>
                </a:solidFill>
                <a:latin typeface="Times New Roman" pitchFamily="18" charset="0"/>
              </a:rPr>
              <a:t>bằng</a:t>
            </a:r>
            <a:r>
              <a:rPr lang="en-US" dirty="0">
                <a:solidFill>
                  <a:srgbClr val="FF0000"/>
                </a:solidFill>
                <a:latin typeface="Times New Roman" pitchFamily="18" charset="0"/>
              </a:rPr>
              <a:t> </a:t>
            </a:r>
            <a:r>
              <a:rPr lang="en-US" dirty="0" err="1">
                <a:solidFill>
                  <a:srgbClr val="FF0000"/>
                </a:solidFill>
                <a:latin typeface="Times New Roman" pitchFamily="18" charset="0"/>
              </a:rPr>
              <a:t>dụng</a:t>
            </a:r>
            <a:r>
              <a:rPr lang="en-US" dirty="0">
                <a:solidFill>
                  <a:srgbClr val="FF0000"/>
                </a:solidFill>
                <a:latin typeface="Times New Roman" pitchFamily="18" charset="0"/>
              </a:rPr>
              <a:t> </a:t>
            </a:r>
            <a:r>
              <a:rPr lang="en-US" dirty="0" err="1">
                <a:solidFill>
                  <a:srgbClr val="FF0000"/>
                </a:solidFill>
                <a:latin typeface="Times New Roman" pitchFamily="18" charset="0"/>
              </a:rPr>
              <a:t>cụ</a:t>
            </a:r>
            <a:r>
              <a:rPr lang="en-US" dirty="0">
                <a:solidFill>
                  <a:srgbClr val="FF0000"/>
                </a:solidFill>
                <a:latin typeface="Times New Roman" pitchFamily="18" charset="0"/>
              </a:rPr>
              <a:t> </a:t>
            </a:r>
            <a:r>
              <a:rPr lang="en-US" dirty="0" err="1">
                <a:solidFill>
                  <a:srgbClr val="FF0000"/>
                </a:solidFill>
                <a:latin typeface="Times New Roman" pitchFamily="18" charset="0"/>
              </a:rPr>
              <a:t>đo</a:t>
            </a:r>
            <a:r>
              <a:rPr lang="en-US" dirty="0">
                <a:solidFill>
                  <a:srgbClr val="FF0000"/>
                </a:solidFill>
                <a:latin typeface="Times New Roman" pitchFamily="18" charset="0"/>
              </a:rPr>
              <a:t> </a:t>
            </a:r>
            <a:r>
              <a:rPr lang="en-US" dirty="0" err="1">
                <a:solidFill>
                  <a:srgbClr val="FF0000"/>
                </a:solidFill>
                <a:latin typeface="Times New Roman" pitchFamily="18" charset="0"/>
              </a:rPr>
              <a:t>vạn</a:t>
            </a:r>
            <a:r>
              <a:rPr lang="en-US" dirty="0">
                <a:solidFill>
                  <a:srgbClr val="FF0000"/>
                </a:solidFill>
                <a:latin typeface="Times New Roman" pitchFamily="18" charset="0"/>
              </a:rPr>
              <a:t> </a:t>
            </a:r>
            <a:r>
              <a:rPr lang="en-US" dirty="0" err="1">
                <a:solidFill>
                  <a:srgbClr val="FF0000"/>
                </a:solidFill>
                <a:latin typeface="Times New Roman" pitchFamily="18" charset="0"/>
              </a:rPr>
              <a:t>năng</a:t>
            </a:r>
            <a:r>
              <a:rPr lang="en-US" dirty="0">
                <a:solidFill>
                  <a:srgbClr val="FF0000"/>
                </a:solidFill>
              </a:rPr>
              <a:t> </a:t>
            </a:r>
          </a:p>
        </p:txBody>
      </p:sp>
      <p:sp>
        <p:nvSpPr>
          <p:cNvPr id="321539" name="Rectangle 3"/>
          <p:cNvSpPr>
            <a:spLocks noGrp="1" noChangeArrowheads="1"/>
          </p:cNvSpPr>
          <p:nvPr>
            <p:ph idx="1"/>
          </p:nvPr>
        </p:nvSpPr>
        <p:spPr/>
        <p:txBody>
          <a:bodyPr/>
          <a:lstStyle/>
          <a:p>
            <a:pPr algn="just">
              <a:buClr>
                <a:srgbClr val="57B947"/>
              </a:buClr>
              <a:buFont typeface="Wingdings" pitchFamily="2" charset="2"/>
              <a:buChar char="Ø"/>
            </a:pPr>
            <a:r>
              <a:rPr lang="en-US" b="1">
                <a:solidFill>
                  <a:srgbClr val="0000FF"/>
                </a:solidFill>
                <a:latin typeface="Times New Roman" pitchFamily="18" charset="0"/>
              </a:rPr>
              <a:t>Thực chất của phương pháp này là gá đặt dụng cụ và các cử hành trình căn cứ vào kích thước điều chỉnh L</a:t>
            </a:r>
            <a:r>
              <a:rPr lang="en-US" b="1" baseline="-25000">
                <a:solidFill>
                  <a:srgbClr val="0000FF"/>
                </a:solidFill>
                <a:latin typeface="Times New Roman" pitchFamily="18" charset="0"/>
              </a:rPr>
              <a:t>đc</a:t>
            </a:r>
            <a:r>
              <a:rPr lang="en-US" b="1">
                <a:solidFill>
                  <a:srgbClr val="0000FF"/>
                </a:solidFill>
                <a:latin typeface="Times New Roman" pitchFamily="18" charset="0"/>
              </a:rPr>
              <a:t> </a:t>
            </a:r>
          </a:p>
          <a:p>
            <a:pPr algn="just">
              <a:buClr>
                <a:srgbClr val="57B947"/>
              </a:buClr>
              <a:buFont typeface="Wingdings" pitchFamily="2" charset="2"/>
              <a:buChar char="Ø"/>
            </a:pPr>
            <a:r>
              <a:rPr lang="en-US" b="1">
                <a:solidFill>
                  <a:srgbClr val="0000FF"/>
                </a:solidFill>
                <a:latin typeface="Times New Roman" pitchFamily="18" charset="0"/>
              </a:rPr>
              <a:t>Sau đó cắt thử </a:t>
            </a:r>
            <a:r>
              <a:rPr lang="en-US" b="1" i="1">
                <a:solidFill>
                  <a:srgbClr val="0000FF"/>
                </a:solidFill>
                <a:latin typeface="Times New Roman" pitchFamily="18" charset="0"/>
              </a:rPr>
              <a:t>m</a:t>
            </a:r>
            <a:r>
              <a:rPr lang="en-US" b="1">
                <a:solidFill>
                  <a:srgbClr val="0000FF"/>
                </a:solidFill>
                <a:latin typeface="Times New Roman" pitchFamily="18" charset="0"/>
              </a:rPr>
              <a:t> chi tiết, nếu kích thước trung bình cộng của </a:t>
            </a:r>
            <a:r>
              <a:rPr lang="en-US" b="1" i="1">
                <a:solidFill>
                  <a:srgbClr val="0000FF"/>
                </a:solidFill>
                <a:latin typeface="Times New Roman" pitchFamily="18" charset="0"/>
              </a:rPr>
              <a:t>m</a:t>
            </a:r>
            <a:r>
              <a:rPr lang="en-US" b="1">
                <a:solidFill>
                  <a:srgbClr val="0000FF"/>
                </a:solidFill>
                <a:latin typeface="Times New Roman" pitchFamily="18" charset="0"/>
              </a:rPr>
              <a:t> chi tiết đó nằm trong phạm vi dung sai điều chỉnh </a:t>
            </a:r>
            <a:r>
              <a:rPr lang="el-GR" b="1">
                <a:solidFill>
                  <a:srgbClr val="0000FF"/>
                </a:solidFill>
                <a:cs typeface="Times New Roman" pitchFamily="18" charset="0"/>
              </a:rPr>
              <a:t>δ</a:t>
            </a:r>
            <a:r>
              <a:rPr lang="en-US" b="1" baseline="-25000">
                <a:solidFill>
                  <a:srgbClr val="0000FF"/>
                </a:solidFill>
                <a:latin typeface="Times New Roman" pitchFamily="18" charset="0"/>
                <a:cs typeface="Times New Roman" pitchFamily="18" charset="0"/>
              </a:rPr>
              <a:t>đc</a:t>
            </a:r>
            <a:r>
              <a:rPr lang="en-US" b="1">
                <a:solidFill>
                  <a:srgbClr val="0000FF"/>
                </a:solidFill>
                <a:latin typeface="Times New Roman" pitchFamily="18" charset="0"/>
              </a:rPr>
              <a:t> thì việc điều chỉnh coi là được. </a:t>
            </a:r>
          </a:p>
        </p:txBody>
      </p:sp>
      <p:sp>
        <p:nvSpPr>
          <p:cNvPr id="4" name="Date Placeholder 3"/>
          <p:cNvSpPr>
            <a:spLocks noGrp="1"/>
          </p:cNvSpPr>
          <p:nvPr>
            <p:ph type="dt" sz="half" idx="10"/>
          </p:nvPr>
        </p:nvSpPr>
        <p:spPr/>
        <p:txBody>
          <a:bodyPr/>
          <a:lstStyle/>
          <a:p>
            <a:pPr>
              <a:defRPr/>
            </a:pPr>
            <a:fld id="{C63274F4-EDFF-454F-8E75-28F352E5BD5C}" type="datetime1">
              <a:rPr lang="vi-VN"/>
              <a:pPr>
                <a:defRPr/>
              </a:pPr>
              <a:t>15/10/2018</a:t>
            </a:fld>
            <a:endParaRPr lang="en-US"/>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21538"/>
                                        </p:tgtEl>
                                        <p:attrNameLst>
                                          <p:attrName>style.visibility</p:attrName>
                                        </p:attrNameLst>
                                      </p:cBhvr>
                                      <p:to>
                                        <p:strVal val="visible"/>
                                      </p:to>
                                    </p:set>
                                    <p:animEffect transition="in" filter="barn(inHorizontal)">
                                      <p:cBhvr>
                                        <p:cTn id="7" dur="500"/>
                                        <p:tgtEl>
                                          <p:spTgt spid="321538"/>
                                        </p:tgtEl>
                                      </p:cBhvr>
                                    </p:animEffect>
                                  </p:childTnLst>
                                </p:cTn>
                              </p:par>
                            </p:childTnLst>
                          </p:cTn>
                        </p:par>
                        <p:par>
                          <p:cTn id="8" fill="hold">
                            <p:stCondLst>
                              <p:cond delay="500"/>
                            </p:stCondLst>
                            <p:childTnLst>
                              <p:par>
                                <p:cTn id="9" presetID="2" presetClass="entr" presetSubtype="4" fill="hold" nodeType="afterEffect">
                                  <p:stCondLst>
                                    <p:cond delay="1500"/>
                                  </p:stCondLst>
                                  <p:childTnLst>
                                    <p:set>
                                      <p:cBhvr>
                                        <p:cTn id="10" dur="1" fill="hold">
                                          <p:stCondLst>
                                            <p:cond delay="0"/>
                                          </p:stCondLst>
                                        </p:cTn>
                                        <p:tgtEl>
                                          <p:spTgt spid="321539">
                                            <p:txEl>
                                              <p:pRg st="0" end="0"/>
                                            </p:txEl>
                                          </p:spTgt>
                                        </p:tgtEl>
                                        <p:attrNameLst>
                                          <p:attrName>style.visibility</p:attrName>
                                        </p:attrNameLst>
                                      </p:cBhvr>
                                      <p:to>
                                        <p:strVal val="visible"/>
                                      </p:to>
                                    </p:set>
                                    <p:anim calcmode="lin" valueType="num">
                                      <p:cBhvr additive="base">
                                        <p:cTn id="11" dur="500" fill="hold"/>
                                        <p:tgtEl>
                                          <p:spTgt spid="321539">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21539">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2" presetClass="entr" presetSubtype="4" fill="hold" nodeType="afterEffect">
                                  <p:stCondLst>
                                    <p:cond delay="1500"/>
                                  </p:stCondLst>
                                  <p:childTnLst>
                                    <p:set>
                                      <p:cBhvr>
                                        <p:cTn id="15" dur="1" fill="hold">
                                          <p:stCondLst>
                                            <p:cond delay="0"/>
                                          </p:stCondLst>
                                        </p:cTn>
                                        <p:tgtEl>
                                          <p:spTgt spid="321539">
                                            <p:txEl>
                                              <p:pRg st="1" end="1"/>
                                            </p:txEl>
                                          </p:spTgt>
                                        </p:tgtEl>
                                        <p:attrNameLst>
                                          <p:attrName>style.visibility</p:attrName>
                                        </p:attrNameLst>
                                      </p:cBhvr>
                                      <p:to>
                                        <p:strVal val="visible"/>
                                      </p:to>
                                    </p:set>
                                    <p:anim calcmode="lin" valueType="num">
                                      <p:cBhvr additive="base">
                                        <p:cTn id="16" dur="500" fill="hold"/>
                                        <p:tgtEl>
                                          <p:spTgt spid="321539">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2153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orinthian columns design template">
  <a:themeElements>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fontScheme name="Default Design">
      <a:majorFont>
        <a:latin typeface="Palatino Linotype"/>
        <a:ea typeface=""/>
        <a:cs typeface=""/>
      </a:majorFont>
      <a:minorFont>
        <a:latin typeface="Palatino Linotyp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1724</TotalTime>
  <Words>3829</Words>
  <Application>Microsoft Office PowerPoint</Application>
  <PresentationFormat>On-screen Show (4:3)</PresentationFormat>
  <Paragraphs>321</Paragraphs>
  <Slides>66</Slides>
  <Notes>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66</vt:i4>
      </vt:variant>
    </vt:vector>
  </HeadingPairs>
  <TitlesOfParts>
    <vt:vector size="69" baseType="lpstr">
      <vt:lpstr>Corinthian columns design template</vt:lpstr>
      <vt:lpstr>Office Theme</vt:lpstr>
      <vt:lpstr>Equation</vt:lpstr>
      <vt:lpstr>CHƯƠNG 4</vt:lpstr>
      <vt:lpstr>I.  Khái niệm và định nghĩa </vt:lpstr>
      <vt:lpstr>PowerPoint Presentation</vt:lpstr>
      <vt:lpstr>PowerPoint Presentation</vt:lpstr>
      <vt:lpstr>Sai số hệ thống và sai số ngẫu nhiên</vt:lpstr>
      <vt:lpstr>Sai số hệ thống</vt:lpstr>
      <vt:lpstr>PowerPoint Presentation</vt:lpstr>
      <vt:lpstr>Nguyên nhân sinh ra sai số ngẫu nhiên</vt:lpstr>
      <vt:lpstr>II. Các phương pháp đạt độ chính xác gia công trên máy công cụ </vt:lpstr>
      <vt:lpstr>1. Phương pháp cắt thử từng kích thước riêng biệt</vt:lpstr>
      <vt:lpstr>Ưu điểm </vt:lpstr>
      <vt:lpstr>Nhược điểm </vt:lpstr>
      <vt:lpstr>2. Phương pháp tự động đạt kích thước trên máy công cụ đã điều chỉnh sẵn </vt:lpstr>
      <vt:lpstr>PowerPoint Presentation</vt:lpstr>
      <vt:lpstr>Nội dung</vt:lpstr>
      <vt:lpstr>Ưu điểm </vt:lpstr>
      <vt:lpstr>Hạn chế </vt:lpstr>
      <vt:lpstr>III. Các nguyên nhân gây sai số gia công </vt:lpstr>
      <vt:lpstr>PowerPoint Presentation</vt:lpstr>
      <vt:lpstr>PowerPoint Presentation</vt:lpstr>
      <vt:lpstr>PowerPoint Presentation</vt:lpstr>
      <vt:lpstr>PowerPoint Presentation</vt:lpstr>
      <vt:lpstr>PowerPoint Presentation</vt:lpstr>
      <vt:lpstr> Sai số gây ra biến dạng chi tiết gia công</vt:lpstr>
      <vt:lpstr> Sai số do biến dạng của dao gây ra.</vt:lpstr>
      <vt:lpstr>PowerPoint Presentation</vt:lpstr>
      <vt:lpstr>b) Ảnh hưởng do sai số hình học của phôi </vt:lpstr>
      <vt:lpstr>PowerPoint Presentation</vt:lpstr>
      <vt:lpstr>PowerPoint Presentation</vt:lpstr>
      <vt:lpstr>2. Ảnh hưởng của độ chính xác của Máy–Gá–Dao và tình trạng mòn của chúng đến độ chính xác gia công </vt:lpstr>
      <vt:lpstr>a)Sai số của máy công cụ </vt:lpstr>
      <vt:lpstr>PowerPoint Presentation</vt:lpstr>
      <vt:lpstr>PowerPoint Presentation</vt:lpstr>
      <vt:lpstr>PowerPoint Presentation</vt:lpstr>
      <vt:lpstr>PowerPoint Presentation</vt:lpstr>
      <vt:lpstr>PowerPoint Presentation</vt:lpstr>
      <vt:lpstr>b)Sai số của đồ gá </vt:lpstr>
      <vt:lpstr>PowerPoint Presentation</vt:lpstr>
      <vt:lpstr>c) Sai  số của dao cắt </vt:lpstr>
      <vt:lpstr>PowerPoint Presentation</vt:lpstr>
      <vt:lpstr>PowerPoint Presentation</vt:lpstr>
      <vt:lpstr>PowerPoint Presentation</vt:lpstr>
      <vt:lpstr>PowerPoint Presentation</vt:lpstr>
      <vt:lpstr>PowerPoint Presentation</vt:lpstr>
      <vt:lpstr>3. Ảnh hưởng do biến dạng nhiệt của hệ thống công nghệ đến độ chính xác gia công</vt:lpstr>
      <vt:lpstr>a)Biến dạng nhiệt của máy </vt:lpstr>
      <vt:lpstr>b) Biến dạng nhiệt của dao </vt:lpstr>
      <vt:lpstr>c) Biến dạng nhiệt của chi tiết gia công </vt:lpstr>
      <vt:lpstr>Biến dạng nhiệt của chi tiết gia công</vt:lpstr>
      <vt:lpstr>4. Ảnh hưởng do chọn chuẩn và gá đặt chi tiết gia công đến độ chính xác gia công</vt:lpstr>
      <vt:lpstr>PowerPoint Presentation</vt:lpstr>
      <vt:lpstr>5. Ảnh hưởng do rung động đến độ chính xác gia công </vt:lpstr>
      <vt:lpstr>6. Ảnh hưởng do phương pháp và dụng cụ đo đến độ chính xác gia công </vt:lpstr>
      <vt:lpstr>IV. Các phương pháp xác định độ chính xác gia công </vt:lpstr>
      <vt:lpstr>1. Phương pháp thống kê kinh nghiệm </vt:lpstr>
      <vt:lpstr>1. Phương pháp thống kê kinh nghiệm</vt:lpstr>
      <vt:lpstr>2. Phương pháp thống kê xác suất</vt:lpstr>
      <vt:lpstr>3. Phương pháp đồ thị điểm </vt:lpstr>
      <vt:lpstr>PowerPoint Presentation</vt:lpstr>
      <vt:lpstr>PowerPoint Presentation</vt:lpstr>
      <vt:lpstr>4. Phương pháp tính toán phân tích </vt:lpstr>
      <vt:lpstr>V.  Các phương pháp điều chỉnh máy</vt:lpstr>
      <vt:lpstr> 1. Điều chỉnh tĩnh</vt:lpstr>
      <vt:lpstr>PowerPoint Presentation</vt:lpstr>
      <vt:lpstr>2.  Điều chỉnh theo chi tiết cắt thử bằng ca líp làm việc của người thợ</vt:lpstr>
      <vt:lpstr>3. Điều chỉnh theo chi tiết cắt thử bằng dụng cụ đo vạn năng </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Windows User</cp:lastModifiedBy>
  <cp:revision>294</cp:revision>
  <dcterms:created xsi:type="dcterms:W3CDTF">2007-12-29T16:58:00Z</dcterms:created>
  <dcterms:modified xsi:type="dcterms:W3CDTF">2018-10-15T10:20:38Z</dcterms:modified>
</cp:coreProperties>
</file>