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9" r:id="rId2"/>
    <p:sldId id="260" r:id="rId3"/>
    <p:sldId id="264" r:id="rId4"/>
    <p:sldId id="268" r:id="rId5"/>
    <p:sldId id="265" r:id="rId6"/>
    <p:sldId id="266" r:id="rId7"/>
    <p:sldId id="267" r:id="rId8"/>
    <p:sldId id="269" r:id="rId9"/>
    <p:sldId id="270" r:id="rId10"/>
    <p:sldId id="290" r:id="rId11"/>
    <p:sldId id="272" r:id="rId12"/>
    <p:sldId id="273" r:id="rId13"/>
    <p:sldId id="274" r:id="rId14"/>
    <p:sldId id="275" r:id="rId15"/>
    <p:sldId id="276" r:id="rId16"/>
    <p:sldId id="277" r:id="rId17"/>
    <p:sldId id="278" r:id="rId18"/>
    <p:sldId id="279" r:id="rId19"/>
    <p:sldId id="280" r:id="rId20"/>
    <p:sldId id="281" r:id="rId21"/>
    <p:sldId id="308" r:id="rId22"/>
    <p:sldId id="309" r:id="rId23"/>
    <p:sldId id="282" r:id="rId24"/>
    <p:sldId id="283" r:id="rId25"/>
    <p:sldId id="284" r:id="rId26"/>
    <p:sldId id="285" r:id="rId27"/>
    <p:sldId id="286" r:id="rId28"/>
    <p:sldId id="288" r:id="rId29"/>
    <p:sldId id="289" r:id="rId30"/>
    <p:sldId id="291" r:id="rId31"/>
    <p:sldId id="292" r:id="rId32"/>
    <p:sldId id="293" r:id="rId33"/>
    <p:sldId id="294" r:id="rId34"/>
    <p:sldId id="295" r:id="rId35"/>
    <p:sldId id="296" r:id="rId36"/>
    <p:sldId id="297" r:id="rId37"/>
    <p:sldId id="305" r:id="rId38"/>
    <p:sldId id="298" r:id="rId39"/>
    <p:sldId id="307" r:id="rId40"/>
    <p:sldId id="299" r:id="rId41"/>
    <p:sldId id="300" r:id="rId42"/>
    <p:sldId id="301" r:id="rId43"/>
    <p:sldId id="302" r:id="rId44"/>
    <p:sldId id="306" r:id="rId45"/>
    <p:sldId id="303" r:id="rId46"/>
    <p:sldId id="30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ynhchigioi@gmail.com" initials="h" lastIdx="1" clrIdx="0">
    <p:extLst>
      <p:ext uri="{19B8F6BF-5375-455C-9EA6-DF929625EA0E}">
        <p15:presenceInfo xmlns:p15="http://schemas.microsoft.com/office/powerpoint/2012/main" userId="eef69ec826bb3a1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autoAdjust="0"/>
    <p:restoredTop sz="66216" autoAdjust="0"/>
  </p:normalViewPr>
  <p:slideViewPr>
    <p:cSldViewPr snapToGrid="0">
      <p:cViewPr varScale="1">
        <p:scale>
          <a:sx n="58" d="100"/>
          <a:sy n="58" d="100"/>
        </p:scale>
        <p:origin x="1651" y="6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7E915F-8CA1-4E55-AE73-295D8095B14A}" type="datetimeFigureOut">
              <a:rPr lang="en-US" smtClean="0"/>
              <a:t>1/27/2021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24D6FA-0531-4AD7-A0F1-93BC61F274DA}" type="slidenum">
              <a:rPr lang="en-US" smtClean="0"/>
              <a:t>‹#›</a:t>
            </a:fld>
            <a:endParaRPr lang="en-US"/>
          </a:p>
        </p:txBody>
      </p:sp>
    </p:spTree>
    <p:extLst>
      <p:ext uri="{BB962C8B-B14F-4D97-AF65-F5344CB8AC3E}">
        <p14:creationId xmlns:p14="http://schemas.microsoft.com/office/powerpoint/2010/main" val="905297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blogxuatnhapkhau.com/huong-dan-thu-tuc-cap-giay-chung-nhan-xuat-xu-hang-hoa-form-d/"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Bài</a:t>
            </a:r>
            <a:r>
              <a:rPr lang="en-US" b="1" baseline="0" dirty="0" smtClean="0"/>
              <a:t> </a:t>
            </a:r>
            <a:r>
              <a:rPr lang="en-US" b="1" baseline="0" dirty="0" err="1" smtClean="0"/>
              <a:t>giảng</a:t>
            </a:r>
            <a:endParaRPr lang="en-US" b="1" dirty="0" smtClean="0"/>
          </a:p>
          <a:p>
            <a:r>
              <a:rPr lang="en-US" dirty="0" smtClean="0"/>
              <a:t>https://www2.slideshare.net/hatruong75470/chuong-ii-cac-phuong-tien-thanh-toan-quoc-te?from_action=save</a:t>
            </a:r>
          </a:p>
          <a:p>
            <a:r>
              <a:rPr lang="en-US" b="1" dirty="0" err="1" smtClean="0"/>
              <a:t>Chiết</a:t>
            </a:r>
            <a:r>
              <a:rPr lang="en-US" b="1" dirty="0" smtClean="0"/>
              <a:t> </a:t>
            </a:r>
            <a:r>
              <a:rPr lang="en-US" b="1" dirty="0" err="1" smtClean="0"/>
              <a:t>khấu</a:t>
            </a:r>
            <a:r>
              <a:rPr lang="en-US" b="1" baseline="0" dirty="0" smtClean="0"/>
              <a:t> </a:t>
            </a:r>
            <a:r>
              <a:rPr lang="en-US" b="1" baseline="0" dirty="0" err="1" smtClean="0"/>
              <a:t>thương</a:t>
            </a:r>
            <a:r>
              <a:rPr lang="en-US" b="1" baseline="0" dirty="0" smtClean="0"/>
              <a:t> </a:t>
            </a:r>
            <a:r>
              <a:rPr lang="en-US" b="1" baseline="0" dirty="0" err="1" smtClean="0"/>
              <a:t>phiếu</a:t>
            </a:r>
            <a:r>
              <a:rPr lang="en-US"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https://vietnambiz.vn/chiet-khau-thuong-phieu-commercial-bill-discount-la-gi-20191020145749767.htm</a:t>
            </a:r>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Bán</a:t>
            </a:r>
            <a:r>
              <a:rPr lang="en-US" b="1" baseline="0" dirty="0" smtClean="0"/>
              <a:t> </a:t>
            </a:r>
            <a:r>
              <a:rPr lang="en-US" b="1" baseline="0" dirty="0" err="1" smtClean="0"/>
              <a:t>chịu</a:t>
            </a:r>
            <a:r>
              <a:rPr lang="en-US" b="1" baseline="0" dirty="0" smtClean="0"/>
              <a:t> </a:t>
            </a:r>
            <a:r>
              <a:rPr lang="en-US" b="1" baseline="0" dirty="0" err="1" smtClean="0"/>
              <a:t>mua</a:t>
            </a:r>
            <a:r>
              <a:rPr lang="en-US" b="1" baseline="0" dirty="0" smtClean="0"/>
              <a:t> </a:t>
            </a:r>
            <a:r>
              <a:rPr lang="en-US" b="1" baseline="0" dirty="0" err="1" smtClean="0"/>
              <a:t>chịu</a:t>
            </a:r>
            <a:r>
              <a:rPr lang="en-US" b="1"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https://spiderum.com/bai-dang/BAN-CHIU-MUA-CHIU-VA-KHOAN-PHAI-THU-LA-CAI-GI-pbb</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a:t>
            </a:fld>
            <a:endParaRPr lang="en-US"/>
          </a:p>
        </p:txBody>
      </p:sp>
    </p:spTree>
    <p:extLst>
      <p:ext uri="{BB962C8B-B14F-4D97-AF65-F5344CB8AC3E}">
        <p14:creationId xmlns:p14="http://schemas.microsoft.com/office/powerpoint/2010/main" val="161319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3</a:t>
            </a:fld>
            <a:endParaRPr lang="en-US"/>
          </a:p>
        </p:txBody>
      </p:sp>
    </p:spTree>
    <p:extLst>
      <p:ext uri="{BB962C8B-B14F-4D97-AF65-F5344CB8AC3E}">
        <p14:creationId xmlns:p14="http://schemas.microsoft.com/office/powerpoint/2010/main" val="2141186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4</a:t>
            </a:fld>
            <a:endParaRPr lang="en-US"/>
          </a:p>
        </p:txBody>
      </p:sp>
    </p:spTree>
    <p:extLst>
      <p:ext uri="{BB962C8B-B14F-4D97-AF65-F5344CB8AC3E}">
        <p14:creationId xmlns:p14="http://schemas.microsoft.com/office/powerpoint/2010/main" val="1661696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endParaRPr lang="en-US" baseline="0" dirty="0" smtClean="0"/>
          </a:p>
        </p:txBody>
      </p:sp>
      <p:sp>
        <p:nvSpPr>
          <p:cNvPr id="4" name="Slide Number Placeholder 3"/>
          <p:cNvSpPr>
            <a:spLocks noGrp="1"/>
          </p:cNvSpPr>
          <p:nvPr>
            <p:ph type="sldNum" sz="quarter" idx="10"/>
          </p:nvPr>
        </p:nvSpPr>
        <p:spPr/>
        <p:txBody>
          <a:bodyPr/>
          <a:lstStyle/>
          <a:p>
            <a:fld id="{B224D6FA-0531-4AD7-A0F1-93BC61F274DA}" type="slidenum">
              <a:rPr lang="en-US" smtClean="0"/>
              <a:t>5</a:t>
            </a:fld>
            <a:endParaRPr lang="en-US"/>
          </a:p>
        </p:txBody>
      </p:sp>
    </p:spTree>
    <p:extLst>
      <p:ext uri="{BB962C8B-B14F-4D97-AF65-F5344CB8AC3E}">
        <p14:creationId xmlns:p14="http://schemas.microsoft.com/office/powerpoint/2010/main" val="1360216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6</a:t>
            </a:fld>
            <a:endParaRPr lang="en-US"/>
          </a:p>
        </p:txBody>
      </p:sp>
    </p:spTree>
    <p:extLst>
      <p:ext uri="{BB962C8B-B14F-4D97-AF65-F5344CB8AC3E}">
        <p14:creationId xmlns:p14="http://schemas.microsoft.com/office/powerpoint/2010/main" val="239281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dirty="0" smtClean="0"/>
              <a:t> </a:t>
            </a:r>
            <a:r>
              <a:rPr lang="en-US" dirty="0" smtClean="0"/>
              <a:t>VÌ</a:t>
            </a:r>
            <a:r>
              <a:rPr lang="en-US" baseline="0" dirty="0" smtClean="0"/>
              <a:t> THƯƠNG PHIẾU </a:t>
            </a:r>
            <a:r>
              <a:rPr lang="vi-VN" dirty="0" smtClean="0"/>
              <a:t>bảo vệ quyền lợi của các chủ thể trong tín dụng thương mại, loại bỏ được tình trạng nợ nần dây dưa giữa các doanh nghiệp.</a:t>
            </a:r>
          </a:p>
          <a:p>
            <a:pPr marL="171450" indent="-171450">
              <a:buFont typeface="Wingdings" panose="05000000000000000000" pitchFamily="2" charset="2"/>
              <a:buChar char="v"/>
            </a:pPr>
            <a:r>
              <a:rPr lang="vi-VN" dirty="0" smtClean="0"/>
              <a:t>do tính trừu tượng của thương phiếu, sẽ dẫn đến tình trạng hai doanh nghiệp thông đồng nhau lập ra thương phiếu khống (thương phiếu không phát sinh từ quan hệ mua bán chịu) để mang đến ngân hàng xin chiết khấu hoặc cầm cố. Chính điều này đã làm cho cơ sở đảm bảo của thương phiếu là tín dụng hàng hoá không thể tồn</a:t>
            </a:r>
          </a:p>
          <a:p>
            <a:pPr marL="171450" indent="-171450">
              <a:buFont typeface="Wingdings" panose="05000000000000000000" pitchFamily="2" charset="2"/>
              <a:buChar char="v"/>
            </a:pPr>
            <a:r>
              <a:rPr lang="vi-VN" dirty="0" smtClean="0"/>
              <a:t>tại, số tiền cho vay được ngân hàng phát ra không có cơ sở đảm bảo.</a:t>
            </a:r>
          </a:p>
          <a:p>
            <a:pPr marL="171450" indent="-171450">
              <a:buFont typeface="Wingdings" panose="05000000000000000000" pitchFamily="2" charset="2"/>
              <a:buChar char="v"/>
            </a:pPr>
            <a:r>
              <a:rPr lang="vi-VN" dirty="0" smtClean="0"/>
              <a:t>Nhược điểm thứ hai, </a:t>
            </a:r>
            <a:r>
              <a:rPr lang="vi-VN" b="1" dirty="0" smtClean="0"/>
              <a:t>với những nhược điểm sẳn có của tín dụng thương mại</a:t>
            </a:r>
            <a:r>
              <a:rPr lang="vi-VN" dirty="0" smtClean="0"/>
              <a:t>, khó có thể mở rộng qui mô (khối lượng) và thời gian mua bán chịu hàng hoá trong trường hợp nhu cầu mua chịu quá lớn và thời gian quá lâu.</a:t>
            </a:r>
          </a:p>
          <a:p>
            <a:pPr marL="171450" indent="-171450">
              <a:buFont typeface="Wingdings" panose="05000000000000000000" pitchFamily="2" charset="2"/>
              <a:buChar char="v"/>
            </a:pPr>
            <a:r>
              <a:rPr lang="vi-VN" dirty="0" smtClean="0"/>
              <a:t>Nhược điểm thứ ba, </a:t>
            </a:r>
            <a:r>
              <a:rPr lang="vi-VN" b="1" dirty="0" smtClean="0"/>
              <a:t>quan hệ mua bán chịu này chỉ có thể phát sinh giữa những doanh nghiệp tín nhiệm, có giao dịch thường xuyên với nhau.</a:t>
            </a:r>
          </a:p>
          <a:p>
            <a:pPr marL="171450" indent="-171450">
              <a:buFont typeface="Wingdings" panose="05000000000000000000" pitchFamily="2" charset="2"/>
              <a:buChar char="v"/>
            </a:pPr>
            <a:r>
              <a:rPr lang="vi-VN" dirty="0" smtClean="0"/>
              <a:t>Tuy vậy, do tín dụng thương mại tồn tại song song với tín dụng ngân hàng nên những khiếm khuyết nêu trên của tín dụng thương mại và của sự vận dụng thương phiếu sẽ giảm đến mức xem như không đáng kể.</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7</a:t>
            </a:fld>
            <a:endParaRPr lang="en-US"/>
          </a:p>
        </p:txBody>
      </p:sp>
    </p:spTree>
    <p:extLst>
      <p:ext uri="{BB962C8B-B14F-4D97-AF65-F5344CB8AC3E}">
        <p14:creationId xmlns:p14="http://schemas.microsoft.com/office/powerpoint/2010/main" val="2656251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Hóa</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đơn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không</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cần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phải</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ký</a:t>
            </a:r>
            <a:r>
              <a:rPr lang="en-US" sz="1200" dirty="0" smtClean="0">
                <a:solidFill>
                  <a:srgbClr val="000000"/>
                </a:solidFill>
                <a:latin typeface="Times New Roman" panose="02020603050405020304" pitchFamily="18" charset="0"/>
                <a:ea typeface="Calibri" panose="020F0502020204030204" pitchFamily="34" charset="0"/>
              </a:rPr>
              <a:t> (UCP 500 Art 37, UCP 600. Art 18), </a:t>
            </a:r>
            <a:r>
              <a:rPr lang="en-US" sz="1200" dirty="0" err="1" smtClean="0">
                <a:solidFill>
                  <a:srgbClr val="000000"/>
                </a:solidFill>
                <a:latin typeface="Times New Roman" panose="02020603050405020304" pitchFamily="18" charset="0"/>
                <a:ea typeface="Calibri" panose="020F0502020204030204" pitchFamily="34" charset="0"/>
              </a:rPr>
              <a:t>nhưng</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nếu</a:t>
            </a:r>
            <a:r>
              <a:rPr lang="en-US" sz="1200" dirty="0" smtClean="0">
                <a:solidFill>
                  <a:srgbClr val="000000"/>
                </a:solidFill>
                <a:latin typeface="Times New Roman" panose="02020603050405020304" pitchFamily="18" charset="0"/>
                <a:ea typeface="Calibri" panose="020F0502020204030204" pitchFamily="34" charset="0"/>
              </a:rPr>
              <a:t> L/C </a:t>
            </a:r>
            <a:r>
              <a:rPr lang="en-US" sz="1200" dirty="0" err="1" smtClean="0">
                <a:solidFill>
                  <a:srgbClr val="000000"/>
                </a:solidFill>
                <a:latin typeface="Times New Roman" panose="02020603050405020304" pitchFamily="18" charset="0"/>
                <a:ea typeface="Calibri" panose="020F0502020204030204" pitchFamily="34" charset="0"/>
              </a:rPr>
              <a:t>yêu</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cầu</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kỹ</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thì</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hóa</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đơn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có</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được</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ký</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không</a:t>
            </a:r>
            <a:r>
              <a:rPr lang="en-US" sz="1200" dirty="0" smtClean="0">
                <a:solidFill>
                  <a:srgbClr val="000000"/>
                </a:solidFill>
                <a:latin typeface="Times New Roman" panose="02020603050405020304" pitchFamily="18" charset="0"/>
                <a:ea typeface="Calibri" panose="020F0502020204030204" pitchFamily="34" charset="0"/>
              </a:rPr>
              <a:t>?</a:t>
            </a:r>
            <a:endParaRPr lang="en-US" sz="12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9</a:t>
            </a:fld>
            <a:endParaRPr lang="en-US"/>
          </a:p>
        </p:txBody>
      </p:sp>
    </p:spTree>
    <p:extLst>
      <p:ext uri="{BB962C8B-B14F-4D97-AF65-F5344CB8AC3E}">
        <p14:creationId xmlns:p14="http://schemas.microsoft.com/office/powerpoint/2010/main" val="2178983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CHO SV THUYẾT</a:t>
            </a:r>
            <a:r>
              <a:rPr lang="en-US" baseline="0" dirty="0" smtClean="0"/>
              <a:t> TRÌNH 2 PHẦN VỀ VẬN ĐƠN:</a:t>
            </a:r>
          </a:p>
          <a:p>
            <a:pPr marL="228600" indent="-228600">
              <a:buFont typeface="Wingdings" panose="05000000000000000000" pitchFamily="2" charset="2"/>
              <a:buChar char="v"/>
            </a:pPr>
            <a:r>
              <a:rPr lang="en-US" b="1" baseline="0" dirty="0" smtClean="0"/>
              <a:t>PHÂN TÍCH NỘI DUNG CỦA VẬN ĐƠN</a:t>
            </a:r>
          </a:p>
          <a:p>
            <a:pPr marL="228600" indent="-228600">
              <a:buFont typeface="Wingdings" panose="05000000000000000000" pitchFamily="2" charset="2"/>
              <a:buChar char="v"/>
            </a:pPr>
            <a:r>
              <a:rPr lang="en-US" b="1" baseline="0" dirty="0" smtClean="0"/>
              <a:t>PHÂN TÍCH CÁC LOẠI VẬN ĐƠN</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11</a:t>
            </a:fld>
            <a:endParaRPr lang="en-US"/>
          </a:p>
        </p:txBody>
      </p:sp>
    </p:spTree>
    <p:extLst>
      <p:ext uri="{BB962C8B-B14F-4D97-AF65-F5344CB8AC3E}">
        <p14:creationId xmlns:p14="http://schemas.microsoft.com/office/powerpoint/2010/main" val="744721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12</a:t>
            </a:fld>
            <a:endParaRPr lang="en-US"/>
          </a:p>
        </p:txBody>
      </p:sp>
    </p:spTree>
    <p:extLst>
      <p:ext uri="{BB962C8B-B14F-4D97-AF65-F5344CB8AC3E}">
        <p14:creationId xmlns:p14="http://schemas.microsoft.com/office/powerpoint/2010/main" val="349857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prstClr val="black"/>
                </a:solidFill>
                <a:latin typeface="+mn-lt"/>
              </a:rPr>
              <a:t>Thông</a:t>
            </a:r>
            <a:r>
              <a:rPr lang="en-US" sz="1200" b="1" dirty="0" smtClean="0">
                <a:solidFill>
                  <a:prstClr val="black"/>
                </a:solidFill>
                <a:latin typeface="+mn-lt"/>
              </a:rPr>
              <a:t> </a:t>
            </a:r>
            <a:r>
              <a:rPr lang="en-US" sz="1200" b="1" dirty="0" err="1" smtClean="0">
                <a:solidFill>
                  <a:prstClr val="black"/>
                </a:solidFill>
                <a:latin typeface="+mn-lt"/>
              </a:rPr>
              <a:t>thường</a:t>
            </a:r>
            <a:r>
              <a:rPr lang="en-US" sz="1200" b="1" dirty="0" smtClean="0">
                <a:solidFill>
                  <a:prstClr val="black"/>
                </a:solidFill>
                <a:latin typeface="+mn-lt"/>
              </a:rPr>
              <a:t>, shipper/</a:t>
            </a:r>
            <a:r>
              <a:rPr lang="en-US" sz="1200" b="1" dirty="0" err="1" smtClean="0">
                <a:solidFill>
                  <a:prstClr val="black"/>
                </a:solidFill>
                <a:latin typeface="+mn-lt"/>
              </a:rPr>
              <a:t>người</a:t>
            </a:r>
            <a:r>
              <a:rPr lang="en-US" sz="1200" b="1" dirty="0" smtClean="0">
                <a:solidFill>
                  <a:prstClr val="black"/>
                </a:solidFill>
                <a:latin typeface="+mn-lt"/>
              </a:rPr>
              <a:t> XK </a:t>
            </a:r>
            <a:r>
              <a:rPr lang="en-US" sz="1200" b="1" dirty="0" err="1" smtClean="0">
                <a:solidFill>
                  <a:prstClr val="black"/>
                </a:solidFill>
                <a:latin typeface="+mn-lt"/>
              </a:rPr>
              <a:t>nên</a:t>
            </a:r>
            <a:r>
              <a:rPr lang="en-US" sz="1200" b="1" dirty="0" smtClean="0">
                <a:solidFill>
                  <a:prstClr val="black"/>
                </a:solidFill>
                <a:latin typeface="+mn-lt"/>
              </a:rPr>
              <a:t> </a:t>
            </a:r>
            <a:r>
              <a:rPr lang="en-US" sz="1200" b="1" dirty="0" err="1" smtClean="0">
                <a:solidFill>
                  <a:prstClr val="black"/>
                </a:solidFill>
                <a:latin typeface="+mn-lt"/>
              </a:rPr>
              <a:t>cho</a:t>
            </a:r>
            <a:r>
              <a:rPr lang="en-US" sz="1200" b="1" dirty="0" smtClean="0">
                <a:solidFill>
                  <a:prstClr val="black"/>
                </a:solidFill>
                <a:latin typeface="+mn-lt"/>
              </a:rPr>
              <a:t> </a:t>
            </a:r>
            <a:r>
              <a:rPr lang="en-US" sz="1200" b="1" dirty="0" err="1" smtClean="0">
                <a:solidFill>
                  <a:prstClr val="black"/>
                </a:solidFill>
                <a:latin typeface="+mn-lt"/>
              </a:rPr>
              <a:t>số</a:t>
            </a:r>
            <a:r>
              <a:rPr lang="en-US" sz="1200" b="1" dirty="0" smtClean="0">
                <a:solidFill>
                  <a:prstClr val="black"/>
                </a:solidFill>
                <a:latin typeface="+mn-lt"/>
              </a:rPr>
              <a:t> fax </a:t>
            </a:r>
            <a:r>
              <a:rPr lang="en-US" sz="1200" b="1" dirty="0" err="1" smtClean="0">
                <a:solidFill>
                  <a:prstClr val="black"/>
                </a:solidFill>
                <a:latin typeface="+mn-lt"/>
              </a:rPr>
              <a:t>và</a:t>
            </a:r>
            <a:r>
              <a:rPr lang="en-US" sz="1200" b="1" dirty="0" smtClean="0">
                <a:solidFill>
                  <a:prstClr val="black"/>
                </a:solidFill>
                <a:latin typeface="+mn-lt"/>
              </a:rPr>
              <a:t> </a:t>
            </a:r>
            <a:r>
              <a:rPr lang="en-US" sz="1200" b="1" dirty="0" err="1" smtClean="0">
                <a:solidFill>
                  <a:prstClr val="black"/>
                </a:solidFill>
                <a:latin typeface="+mn-lt"/>
              </a:rPr>
              <a:t>giấu</a:t>
            </a:r>
            <a:r>
              <a:rPr lang="en-US" sz="1200" b="1" dirty="0" smtClean="0">
                <a:solidFill>
                  <a:prstClr val="black"/>
                </a:solidFill>
                <a:latin typeface="+mn-lt"/>
              </a:rPr>
              <a:t> </a:t>
            </a:r>
            <a:r>
              <a:rPr lang="en-US" sz="1200" b="1" dirty="0" err="1" smtClean="0">
                <a:solidFill>
                  <a:prstClr val="black"/>
                </a:solidFill>
                <a:latin typeface="+mn-lt"/>
              </a:rPr>
              <a:t>số</a:t>
            </a:r>
            <a:r>
              <a:rPr lang="en-US" sz="1200" b="1" dirty="0" smtClean="0">
                <a:solidFill>
                  <a:prstClr val="black"/>
                </a:solidFill>
                <a:latin typeface="+mn-lt"/>
              </a:rPr>
              <a:t> </a:t>
            </a:r>
            <a:r>
              <a:rPr lang="en-US" sz="1200" b="1" dirty="0" err="1" smtClean="0">
                <a:solidFill>
                  <a:prstClr val="black"/>
                </a:solidFill>
                <a:latin typeface="+mn-lt"/>
              </a:rPr>
              <a:t>điện</a:t>
            </a:r>
            <a:r>
              <a:rPr lang="en-US" sz="1200" b="1" dirty="0" smtClean="0">
                <a:solidFill>
                  <a:prstClr val="black"/>
                </a:solidFill>
                <a:latin typeface="+mn-lt"/>
              </a:rPr>
              <a:t> </a:t>
            </a:r>
            <a:r>
              <a:rPr lang="en-US" sz="1200" b="1" dirty="0" err="1" smtClean="0">
                <a:solidFill>
                  <a:prstClr val="black"/>
                </a:solidFill>
                <a:latin typeface="+mn-lt"/>
              </a:rPr>
              <a:t>thoại</a:t>
            </a:r>
            <a:r>
              <a:rPr lang="en-US" sz="1200" b="1" dirty="0" smtClean="0">
                <a:solidFill>
                  <a:prstClr val="black"/>
                </a:solidFill>
                <a:latin typeface="+mn-lt"/>
              </a:rPr>
              <a:t> </a:t>
            </a:r>
            <a:r>
              <a:rPr lang="en-US" sz="1200" b="1" dirty="0" err="1" smtClean="0">
                <a:solidFill>
                  <a:prstClr val="black"/>
                </a:solidFill>
                <a:latin typeface="+mn-lt"/>
              </a:rPr>
              <a:t>của</a:t>
            </a:r>
            <a:r>
              <a:rPr lang="en-US" sz="1200" b="1" dirty="0" smtClean="0">
                <a:solidFill>
                  <a:prstClr val="black"/>
                </a:solidFill>
                <a:latin typeface="+mn-lt"/>
              </a:rPr>
              <a:t> consignee TRONG HÌNH</a:t>
            </a:r>
            <a:r>
              <a:rPr lang="en-US" sz="1200" b="1" baseline="0" dirty="0" smtClean="0">
                <a:solidFill>
                  <a:prstClr val="black"/>
                </a:solidFill>
                <a:latin typeface="+mn-lt"/>
              </a:rPr>
              <a:t> THỨC MUA BÁN TRUNG GIAN </a:t>
            </a:r>
            <a:r>
              <a:rPr lang="en-US" sz="1200" dirty="0" err="1" smtClean="0">
                <a:solidFill>
                  <a:prstClr val="black"/>
                </a:solidFill>
                <a:latin typeface="+mn-lt"/>
              </a:rPr>
              <a:t>đi</a:t>
            </a:r>
            <a:r>
              <a:rPr lang="en-US" sz="1200" dirty="0" smtClean="0">
                <a:solidFill>
                  <a:prstClr val="black"/>
                </a:solidFill>
                <a:latin typeface="+mn-lt"/>
              </a:rPr>
              <a:t> </a:t>
            </a:r>
            <a:r>
              <a:rPr lang="en-US" sz="1200" dirty="0" err="1" smtClean="0">
                <a:solidFill>
                  <a:prstClr val="black"/>
                </a:solidFill>
                <a:latin typeface="+mn-lt"/>
              </a:rPr>
              <a:t>để</a:t>
            </a:r>
            <a:r>
              <a:rPr lang="en-US" sz="1200" dirty="0" smtClean="0">
                <a:solidFill>
                  <a:prstClr val="black"/>
                </a:solidFill>
                <a:latin typeface="+mn-lt"/>
              </a:rPr>
              <a:t> </a:t>
            </a:r>
            <a:r>
              <a:rPr lang="en-US" sz="1200" dirty="0" err="1" smtClean="0">
                <a:solidFill>
                  <a:prstClr val="black"/>
                </a:solidFill>
                <a:latin typeface="+mn-lt"/>
              </a:rPr>
              <a:t>tránh</a:t>
            </a:r>
            <a:r>
              <a:rPr lang="en-US" sz="1200" dirty="0" smtClean="0">
                <a:solidFill>
                  <a:prstClr val="black"/>
                </a:solidFill>
                <a:latin typeface="+mn-lt"/>
              </a:rPr>
              <a:t> </a:t>
            </a:r>
            <a:r>
              <a:rPr lang="en-US" sz="1200" dirty="0" err="1" smtClean="0">
                <a:solidFill>
                  <a:prstClr val="black"/>
                </a:solidFill>
                <a:latin typeface="+mn-lt"/>
              </a:rPr>
              <a:t>để</a:t>
            </a:r>
            <a:r>
              <a:rPr lang="en-US" sz="1200" dirty="0" smtClean="0">
                <a:solidFill>
                  <a:prstClr val="black"/>
                </a:solidFill>
                <a:latin typeface="+mn-lt"/>
              </a:rPr>
              <a:t> </a:t>
            </a:r>
            <a:r>
              <a:rPr lang="en-US" sz="1200" dirty="0" err="1" smtClean="0">
                <a:solidFill>
                  <a:prstClr val="black"/>
                </a:solidFill>
                <a:latin typeface="+mn-lt"/>
              </a:rPr>
              <a:t>lộ</a:t>
            </a:r>
            <a:r>
              <a:rPr lang="en-US" sz="1200" dirty="0" smtClean="0">
                <a:solidFill>
                  <a:prstClr val="black"/>
                </a:solidFill>
                <a:latin typeface="+mn-lt"/>
              </a:rPr>
              <a:t> </a:t>
            </a:r>
            <a:r>
              <a:rPr lang="en-US" sz="1200" dirty="0" err="1" smtClean="0">
                <a:solidFill>
                  <a:prstClr val="black"/>
                </a:solidFill>
                <a:latin typeface="+mn-lt"/>
              </a:rPr>
              <a:t>thông</a:t>
            </a:r>
            <a:r>
              <a:rPr lang="en-US" sz="1200" dirty="0" smtClean="0">
                <a:solidFill>
                  <a:prstClr val="black"/>
                </a:solidFill>
                <a:latin typeface="+mn-lt"/>
              </a:rPr>
              <a:t> tin </a:t>
            </a:r>
            <a:r>
              <a:rPr lang="en-US" sz="1200" dirty="0" err="1" smtClean="0">
                <a:solidFill>
                  <a:prstClr val="black"/>
                </a:solidFill>
                <a:latin typeface="+mn-lt"/>
              </a:rPr>
              <a:t>khách</a:t>
            </a:r>
            <a:r>
              <a:rPr lang="en-US" sz="1200" dirty="0" smtClean="0">
                <a:solidFill>
                  <a:prstClr val="black"/>
                </a:solidFill>
                <a:latin typeface="+mn-lt"/>
              </a:rPr>
              <a:t> </a:t>
            </a:r>
            <a:r>
              <a:rPr lang="en-US" sz="1200" dirty="0" err="1" smtClean="0">
                <a:solidFill>
                  <a:prstClr val="black"/>
                </a:solidFill>
                <a:latin typeface="+mn-lt"/>
              </a:rPr>
              <a:t>hàng</a:t>
            </a:r>
            <a:r>
              <a:rPr lang="en-US" sz="1200" dirty="0" smtClean="0">
                <a:solidFill>
                  <a:prstClr val="black"/>
                </a:solidFill>
                <a:latin typeface="+mn-lt"/>
              </a:rPr>
              <a:t>. </a:t>
            </a:r>
            <a:r>
              <a:rPr lang="en-US" sz="1200" dirty="0" err="1" smtClean="0">
                <a:solidFill>
                  <a:prstClr val="black"/>
                </a:solidFill>
                <a:latin typeface="+mn-lt"/>
              </a:rPr>
              <a:t>Hàng</a:t>
            </a:r>
            <a:r>
              <a:rPr lang="en-US" sz="1200" dirty="0" smtClean="0">
                <a:solidFill>
                  <a:prstClr val="black"/>
                </a:solidFill>
                <a:latin typeface="+mn-lt"/>
              </a:rPr>
              <a:t> </a:t>
            </a:r>
            <a:r>
              <a:rPr lang="en-US" sz="1200" dirty="0" err="1" smtClean="0">
                <a:solidFill>
                  <a:prstClr val="black"/>
                </a:solidFill>
                <a:latin typeface="+mn-lt"/>
              </a:rPr>
              <a:t>đến</a:t>
            </a:r>
            <a:r>
              <a:rPr lang="en-US" sz="1200" dirty="0" smtClean="0">
                <a:solidFill>
                  <a:prstClr val="black"/>
                </a:solidFill>
                <a:latin typeface="+mn-lt"/>
              </a:rPr>
              <a:t> </a:t>
            </a:r>
            <a:r>
              <a:rPr lang="en-US" sz="1200" dirty="0" err="1" smtClean="0">
                <a:solidFill>
                  <a:prstClr val="black"/>
                </a:solidFill>
                <a:latin typeface="+mn-lt"/>
              </a:rPr>
              <a:t>thì</a:t>
            </a:r>
            <a:r>
              <a:rPr lang="en-US" sz="1200" dirty="0" smtClean="0">
                <a:solidFill>
                  <a:prstClr val="black"/>
                </a:solidFill>
                <a:latin typeface="+mn-lt"/>
              </a:rPr>
              <a:t> </a:t>
            </a:r>
            <a:r>
              <a:rPr lang="en-US" sz="1200" dirty="0" err="1" smtClean="0">
                <a:solidFill>
                  <a:prstClr val="black"/>
                </a:solidFill>
                <a:latin typeface="+mn-lt"/>
              </a:rPr>
              <a:t>hãng</a:t>
            </a:r>
            <a:r>
              <a:rPr lang="en-US" sz="1200" dirty="0" smtClean="0">
                <a:solidFill>
                  <a:prstClr val="black"/>
                </a:solidFill>
                <a:latin typeface="+mn-lt"/>
              </a:rPr>
              <a:t> </a:t>
            </a:r>
            <a:r>
              <a:rPr lang="en-US" sz="1200" dirty="0" err="1" smtClean="0">
                <a:solidFill>
                  <a:prstClr val="black"/>
                </a:solidFill>
                <a:latin typeface="+mn-lt"/>
              </a:rPr>
              <a:t>tàu</a:t>
            </a:r>
            <a:r>
              <a:rPr lang="en-US" sz="1200" dirty="0" smtClean="0">
                <a:solidFill>
                  <a:prstClr val="black"/>
                </a:solidFill>
                <a:latin typeface="+mn-lt"/>
              </a:rPr>
              <a:t> </a:t>
            </a:r>
            <a:r>
              <a:rPr lang="en-US" sz="1200" dirty="0" err="1" smtClean="0">
                <a:solidFill>
                  <a:prstClr val="black"/>
                </a:solidFill>
                <a:latin typeface="+mn-lt"/>
              </a:rPr>
              <a:t>có</a:t>
            </a:r>
            <a:r>
              <a:rPr lang="en-US" sz="1200" dirty="0" smtClean="0">
                <a:solidFill>
                  <a:prstClr val="black"/>
                </a:solidFill>
                <a:latin typeface="+mn-lt"/>
              </a:rPr>
              <a:t> </a:t>
            </a:r>
            <a:r>
              <a:rPr lang="en-US" sz="1200" dirty="0" err="1" smtClean="0">
                <a:solidFill>
                  <a:prstClr val="black"/>
                </a:solidFill>
                <a:latin typeface="+mn-lt"/>
              </a:rPr>
              <a:t>thể</a:t>
            </a:r>
            <a:r>
              <a:rPr lang="en-US" sz="1200" dirty="0" smtClean="0">
                <a:solidFill>
                  <a:prstClr val="black"/>
                </a:solidFill>
                <a:latin typeface="+mn-lt"/>
              </a:rPr>
              <a:t> </a:t>
            </a:r>
            <a:r>
              <a:rPr lang="en-US" sz="1200" dirty="0" err="1" smtClean="0">
                <a:solidFill>
                  <a:prstClr val="black"/>
                </a:solidFill>
                <a:latin typeface="+mn-lt"/>
              </a:rPr>
              <a:t>báo</a:t>
            </a:r>
            <a:r>
              <a:rPr lang="en-US" sz="1200" dirty="0" smtClean="0">
                <a:solidFill>
                  <a:prstClr val="black"/>
                </a:solidFill>
                <a:latin typeface="+mn-lt"/>
              </a:rPr>
              <a:t> </a:t>
            </a:r>
            <a:r>
              <a:rPr lang="en-US" sz="1200" dirty="0" err="1" smtClean="0">
                <a:solidFill>
                  <a:prstClr val="black"/>
                </a:solidFill>
                <a:latin typeface="+mn-lt"/>
              </a:rPr>
              <a:t>cho</a:t>
            </a:r>
            <a:r>
              <a:rPr lang="en-US" sz="1200" dirty="0" smtClean="0">
                <a:solidFill>
                  <a:prstClr val="black"/>
                </a:solidFill>
                <a:latin typeface="+mn-lt"/>
              </a:rPr>
              <a:t> </a:t>
            </a:r>
            <a:r>
              <a:rPr lang="en-US" sz="1200" dirty="0" err="1" smtClean="0">
                <a:solidFill>
                  <a:prstClr val="black"/>
                </a:solidFill>
                <a:latin typeface="+mn-lt"/>
              </a:rPr>
              <a:t>người</a:t>
            </a:r>
            <a:r>
              <a:rPr lang="en-US" sz="1200" dirty="0" smtClean="0">
                <a:solidFill>
                  <a:prstClr val="black"/>
                </a:solidFill>
                <a:latin typeface="+mn-lt"/>
              </a:rPr>
              <a:t> </a:t>
            </a:r>
            <a:r>
              <a:rPr lang="en-US" sz="1200" dirty="0" err="1" smtClean="0">
                <a:solidFill>
                  <a:prstClr val="black"/>
                </a:solidFill>
                <a:latin typeface="+mn-lt"/>
              </a:rPr>
              <a:t>mua</a:t>
            </a:r>
            <a:r>
              <a:rPr lang="en-US" sz="1200" dirty="0" smtClean="0">
                <a:solidFill>
                  <a:prstClr val="black"/>
                </a:solidFill>
                <a:latin typeface="+mn-lt"/>
              </a:rPr>
              <a:t> </a:t>
            </a:r>
            <a:r>
              <a:rPr lang="en-US" sz="1200" dirty="0" err="1" smtClean="0">
                <a:solidFill>
                  <a:prstClr val="black"/>
                </a:solidFill>
                <a:latin typeface="+mn-lt"/>
              </a:rPr>
              <a:t>bằng</a:t>
            </a:r>
            <a:r>
              <a:rPr lang="en-US" sz="1200" dirty="0" smtClean="0">
                <a:solidFill>
                  <a:prstClr val="black"/>
                </a:solidFill>
                <a:latin typeface="+mn-lt"/>
              </a:rPr>
              <a:t> </a:t>
            </a:r>
            <a:r>
              <a:rPr lang="en-US" sz="1200" dirty="0" err="1" smtClean="0">
                <a:solidFill>
                  <a:prstClr val="black"/>
                </a:solidFill>
                <a:latin typeface="+mn-lt"/>
              </a:rPr>
              <a:t>cách</a:t>
            </a:r>
            <a:r>
              <a:rPr lang="en-US" sz="1200" dirty="0" smtClean="0">
                <a:solidFill>
                  <a:prstClr val="black"/>
                </a:solidFill>
                <a:latin typeface="+mn-lt"/>
              </a:rPr>
              <a:t> Fax </a:t>
            </a:r>
            <a:r>
              <a:rPr lang="en-US" sz="1200" dirty="0" err="1" smtClean="0">
                <a:solidFill>
                  <a:prstClr val="black"/>
                </a:solidFill>
                <a:latin typeface="+mn-lt"/>
              </a:rPr>
              <a:t>hoặc</a:t>
            </a:r>
            <a:r>
              <a:rPr lang="en-US" sz="1200" dirty="0" smtClean="0">
                <a:solidFill>
                  <a:prstClr val="black"/>
                </a:solidFill>
                <a:latin typeface="+mn-lt"/>
              </a:rPr>
              <a:t> email </a:t>
            </a:r>
            <a:r>
              <a:rPr lang="en-US" sz="1200" dirty="0" err="1" smtClean="0">
                <a:solidFill>
                  <a:prstClr val="black"/>
                </a:solidFill>
                <a:latin typeface="+mn-lt"/>
              </a:rPr>
              <a:t>Thông</a:t>
            </a:r>
            <a:r>
              <a:rPr lang="en-US" sz="1200" dirty="0" smtClean="0">
                <a:solidFill>
                  <a:prstClr val="black"/>
                </a:solidFill>
                <a:latin typeface="+mn-lt"/>
              </a:rPr>
              <a:t> </a:t>
            </a:r>
            <a:r>
              <a:rPr lang="en-US" sz="1200" dirty="0" err="1" smtClean="0">
                <a:solidFill>
                  <a:prstClr val="black"/>
                </a:solidFill>
                <a:latin typeface="+mn-lt"/>
              </a:rPr>
              <a:t>báo</a:t>
            </a:r>
            <a:r>
              <a:rPr lang="en-US" sz="1200" dirty="0" smtClean="0">
                <a:solidFill>
                  <a:prstClr val="black"/>
                </a:solidFill>
                <a:latin typeface="+mn-lt"/>
              </a:rPr>
              <a:t> </a:t>
            </a:r>
            <a:r>
              <a:rPr lang="en-US" sz="1200" dirty="0" err="1" smtClean="0">
                <a:solidFill>
                  <a:prstClr val="black"/>
                </a:solidFill>
                <a:latin typeface="+mn-lt"/>
              </a:rPr>
              <a:t>hàng</a:t>
            </a:r>
            <a:r>
              <a:rPr lang="en-US" sz="1200" dirty="0" smtClean="0">
                <a:solidFill>
                  <a:prstClr val="black"/>
                </a:solidFill>
                <a:latin typeface="+mn-lt"/>
              </a:rPr>
              <a:t> </a:t>
            </a:r>
            <a:r>
              <a:rPr lang="en-US" sz="1200" dirty="0" err="1" smtClean="0">
                <a:solidFill>
                  <a:prstClr val="black"/>
                </a:solidFill>
                <a:latin typeface="+mn-lt"/>
              </a:rPr>
              <a:t>đến</a:t>
            </a:r>
            <a:r>
              <a:rPr lang="en-US" sz="1200" dirty="0" smtClean="0">
                <a:solidFill>
                  <a:prstClr val="black"/>
                </a:solidFill>
                <a:latin typeface="+mn-lt"/>
              </a:rPr>
              <a:t>.</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13</a:t>
            </a:fld>
            <a:endParaRPr lang="en-US"/>
          </a:p>
        </p:txBody>
      </p:sp>
    </p:spTree>
    <p:extLst>
      <p:ext uri="{BB962C8B-B14F-4D97-AF65-F5344CB8AC3E}">
        <p14:creationId xmlns:p14="http://schemas.microsoft.com/office/powerpoint/2010/main" val="20142226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r>
              <a:rPr lang="en-US" sz="1200" b="1" dirty="0" smtClean="0">
                <a:solidFill>
                  <a:prstClr val="black"/>
                </a:solidFill>
                <a:latin typeface="Times New Roman" panose="02020603050405020304" pitchFamily="18" charset="0"/>
                <a:ea typeface="Times New Roman" panose="02020603050405020304" pitchFamily="18" charset="0"/>
              </a:rPr>
              <a:t>Pre-carriage</a:t>
            </a:r>
            <a:endParaRPr lang="en-US" sz="1200" dirty="0" smtClean="0">
              <a:solidFill>
                <a:prstClr val="black"/>
              </a:solidFill>
              <a:latin typeface="Times New Roman" panose="02020603050405020304" pitchFamily="18" charset="0"/>
              <a:ea typeface="Calibri" panose="020F0502020204030204" pitchFamily="34" charset="0"/>
            </a:endParaRPr>
          </a:p>
          <a:p>
            <a:pPr marL="342900" lvl="0" indent="-342900" algn="just">
              <a:buFont typeface="Arial" panose="020B0604020202020204" pitchFamily="34" charset="0"/>
              <a:buChar char="•"/>
            </a:pPr>
            <a:r>
              <a:rPr lang="en-US" sz="1200" b="1" dirty="0" err="1" smtClean="0">
                <a:solidFill>
                  <a:prstClr val="black"/>
                </a:solidFill>
                <a:latin typeface="Times New Roman" panose="02020603050405020304" pitchFamily="18" charset="0"/>
                <a:ea typeface="Times New Roman" panose="02020603050405020304" pitchFamily="18" charset="0"/>
              </a:rPr>
              <a:t>Mục</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này</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sẽ</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ghi</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tên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và</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số</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hiệu</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của</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phương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tiện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vận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chuyển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đó</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dirty="0" smtClean="0">
                <a:solidFill>
                  <a:prstClr val="black"/>
                </a:solidFill>
                <a:latin typeface="Times New Roman" panose="02020603050405020304" pitchFamily="18" charset="0"/>
                <a:ea typeface="Times New Roman" panose="02020603050405020304" pitchFamily="18" charset="0"/>
              </a:rPr>
              <a:t>(</a:t>
            </a:r>
            <a:r>
              <a:rPr lang="en-US" sz="1200" dirty="0" err="1" smtClean="0">
                <a:solidFill>
                  <a:prstClr val="black"/>
                </a:solidFill>
                <a:latin typeface="Times New Roman" panose="02020603050405020304" pitchFamily="18" charset="0"/>
                <a:ea typeface="Times New Roman" panose="02020603050405020304" pitchFamily="18" charset="0"/>
              </a:rPr>
              <a:t>thường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tiện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đường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bộ</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nếu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đa</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thức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sẽ</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thông</a:t>
            </a:r>
            <a:r>
              <a:rPr lang="en-US" sz="1200" dirty="0" smtClean="0">
                <a:solidFill>
                  <a:prstClr val="black"/>
                </a:solidFill>
                <a:latin typeface="Times New Roman" panose="02020603050405020304" pitchFamily="18" charset="0"/>
                <a:ea typeface="Times New Roman" panose="02020603050405020304" pitchFamily="18" charset="0"/>
              </a:rPr>
              <a:t> tin </a:t>
            </a:r>
            <a:r>
              <a:rPr lang="en-US" sz="1200" dirty="0" err="1" smtClean="0">
                <a:solidFill>
                  <a:prstClr val="black"/>
                </a:solidFill>
                <a:latin typeface="Times New Roman" panose="02020603050405020304" pitchFamily="18" charset="0"/>
                <a:ea typeface="Times New Roman" panose="02020603050405020304" pitchFamily="18" charset="0"/>
              </a:rPr>
              <a:t>của</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thức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cuối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cùng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trước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khi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chuyển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giao</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lên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tàu</a:t>
            </a:r>
            <a:r>
              <a:rPr lang="en-US" sz="1200" dirty="0" smtClean="0">
                <a:solidFill>
                  <a:prstClr val="black"/>
                </a:solidFill>
                <a:latin typeface="Times New Roman" panose="02020603050405020304" pitchFamily="18" charset="0"/>
                <a:ea typeface="Times New Roman" panose="02020603050405020304" pitchFamily="18" charset="0"/>
              </a:rPr>
              <a:t>).</a:t>
            </a:r>
          </a:p>
          <a:p>
            <a:r>
              <a:rPr lang="vi-VN" b="1" dirty="0" smtClean="0"/>
              <a:t>Carriage by</a:t>
            </a:r>
            <a:r>
              <a:rPr lang="vi-VN" dirty="0" smtClean="0"/>
              <a:t>: là tên tàu feeder vận chuyển hàng từ cảng xếp đến cảnh dở cuối cùng</a:t>
            </a:r>
            <a:endParaRPr lang="en-US" dirty="0" smtClean="0"/>
          </a:p>
          <a:p>
            <a:r>
              <a:rPr lang="vi-VN" b="1" dirty="0" smtClean="0"/>
              <a:t>Place of receipt : </a:t>
            </a:r>
            <a:r>
              <a:rPr lang="vi-VN" dirty="0" smtClean="0"/>
              <a:t>là nơi nhận hàng hàng hay còn gọi là cảng xếp hàng</a:t>
            </a:r>
            <a:endParaRPr lang="en-US" dirty="0" smtClean="0"/>
          </a:p>
          <a:p>
            <a:r>
              <a:rPr lang="vi-VN" b="1" dirty="0" smtClean="0"/>
              <a:t>Ocean vessel </a:t>
            </a:r>
            <a:r>
              <a:rPr lang="vi-VN" dirty="0" smtClean="0"/>
              <a:t>là tên tàu biển hay còn gọi là tàu mẹ tàu trung chuyển nơi nhận công ty nơ từ Tàu feeder thông thường tàu trung chuyển đến cảng trung chuyển sợ không chắc chắn Nên sẽ được để trống</a:t>
            </a:r>
            <a:endParaRPr lang="en-US" dirty="0" smtClean="0"/>
          </a:p>
          <a:p>
            <a:r>
              <a:rPr lang="vi-VN" b="1" dirty="0" smtClean="0"/>
              <a:t>Port of discharging </a:t>
            </a:r>
            <a:r>
              <a:rPr lang="vi-VN" dirty="0" smtClean="0"/>
              <a:t>Là Cảng dỡ hạn cuối cùngVì vận đơn được ký phát ngay khi container được xếp lên tàu tại  cảng xếp đầu tiên còn tàu chung chuyển chỉ là tàu dự kiến có thể không chắc chắn một con tàu cụ thể trước khi đến cảng trung chuyển</a:t>
            </a:r>
            <a:endParaRPr lang="en-US" dirty="0" smtClean="0"/>
          </a:p>
          <a:p>
            <a:r>
              <a:rPr lang="vi-VN" b="1" dirty="0" smtClean="0"/>
              <a:t>Place of delivery </a:t>
            </a:r>
            <a:r>
              <a:rPr lang="vi-VN" dirty="0" smtClean="0"/>
              <a:t>Nếu lãnh đạo có Tiếp tục vận chuyển nội địa để giao cho người nhập khẩu tại nước nhập khẩu thì đây là nơi nhận hàng từ Cảng đi vào nội địa ra ở nước nhập khẩu khẩu thường là kho hàng</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15</a:t>
            </a:fld>
            <a:endParaRPr lang="en-US"/>
          </a:p>
        </p:txBody>
      </p:sp>
    </p:spTree>
    <p:extLst>
      <p:ext uri="{BB962C8B-B14F-4D97-AF65-F5344CB8AC3E}">
        <p14:creationId xmlns:p14="http://schemas.microsoft.com/office/powerpoint/2010/main" val="2245245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altLang="en-US" dirty="0" err="1" smtClean="0"/>
              <a:t>Đóng</a:t>
            </a:r>
            <a:r>
              <a:rPr lang="en-US" altLang="en-US" dirty="0" smtClean="0"/>
              <a:t> </a:t>
            </a:r>
            <a:r>
              <a:rPr lang="en-US" altLang="en-US" dirty="0" err="1" smtClean="0"/>
              <a:t>gói</a:t>
            </a:r>
            <a:r>
              <a:rPr lang="en-US" altLang="en-US" dirty="0" smtClean="0"/>
              <a:t> </a:t>
            </a:r>
            <a:r>
              <a:rPr lang="en-US" altLang="en-US" dirty="0" err="1" smtClean="0"/>
              <a:t>cà</a:t>
            </a:r>
            <a:r>
              <a:rPr lang="en-US" altLang="en-US" dirty="0" smtClean="0"/>
              <a:t> </a:t>
            </a:r>
            <a:r>
              <a:rPr lang="en-US" altLang="en-US" dirty="0" err="1" smtClean="0"/>
              <a:t>phê:Packing</a:t>
            </a:r>
            <a:r>
              <a:rPr lang="en-US" altLang="en-US" dirty="0" smtClean="0"/>
              <a:t>: in about 60 kg Net/ 60,7 </a:t>
            </a:r>
            <a:r>
              <a:rPr lang="en-US" altLang="en-US" dirty="0" err="1" smtClean="0"/>
              <a:t>kgs</a:t>
            </a:r>
            <a:r>
              <a:rPr lang="en-US" altLang="en-US" dirty="0" smtClean="0"/>
              <a:t> gross</a:t>
            </a:r>
            <a:r>
              <a:rPr lang="en-US" altLang="en-US" baseline="0" dirty="0" smtClean="0"/>
              <a:t> </a:t>
            </a:r>
            <a:r>
              <a:rPr lang="en-US" altLang="en-US" sz="1200" b="1" baseline="0" dirty="0" smtClean="0">
                <a:latin typeface="Times New Roman" panose="02020603050405020304" pitchFamily="18" charset="0"/>
              </a:rPr>
              <a:t>h</a:t>
            </a:r>
            <a:r>
              <a:rPr lang="en-US" sz="1200" b="1" dirty="0" smtClean="0">
                <a:latin typeface="Times New Roman" panose="02020603050405020304" pitchFamily="18" charset="0"/>
                <a:ea typeface="Times New Roman" panose="02020603050405020304" pitchFamily="18" charset="0"/>
              </a:rPr>
              <a:t>ay </a:t>
            </a:r>
            <a:r>
              <a:rPr lang="en-US" sz="1200" b="0" dirty="0" err="1" smtClean="0">
                <a:latin typeface="Times New Roman" panose="02020603050405020304" pitchFamily="18" charset="0"/>
                <a:ea typeface="Times New Roman" panose="02020603050405020304" pitchFamily="18" charset="0"/>
              </a:rPr>
              <a:t>hàng</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đóng</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trong</a:t>
            </a:r>
            <a:r>
              <a:rPr lang="en-US" sz="1200" b="0" baseline="0" dirty="0" smtClean="0">
                <a:latin typeface="Times New Roman" panose="02020603050405020304" pitchFamily="18" charset="0"/>
                <a:ea typeface="Times New Roman" panose="02020603050405020304" pitchFamily="18" charset="0"/>
              </a:rPr>
              <a:t> container 40 </a:t>
            </a:r>
            <a:r>
              <a:rPr lang="en-US" sz="1200" b="0" baseline="0" dirty="0" err="1" smtClean="0">
                <a:latin typeface="Times New Roman" panose="02020603050405020304" pitchFamily="18" charset="0"/>
                <a:ea typeface="Times New Roman" panose="02020603050405020304" pitchFamily="18" charset="0"/>
              </a:rPr>
              <a:t>là</a:t>
            </a:r>
            <a:r>
              <a:rPr lang="en-US" sz="1200" b="0" baseline="0" dirty="0" smtClean="0">
                <a:latin typeface="Times New Roman" panose="02020603050405020304" pitchFamily="18" charset="0"/>
                <a:ea typeface="Times New Roman" panose="02020603050405020304" pitchFamily="18" charset="0"/>
              </a:rPr>
              <a:t> 23.2 </a:t>
            </a:r>
            <a:r>
              <a:rPr lang="en-US" sz="1200" b="0" baseline="0" dirty="0" err="1" smtClean="0">
                <a:latin typeface="Times New Roman" panose="02020603050405020304" pitchFamily="18" charset="0"/>
                <a:ea typeface="Times New Roman" panose="02020603050405020304" pitchFamily="18" charset="0"/>
              </a:rPr>
              <a:t>tấn</a:t>
            </a:r>
            <a:r>
              <a:rPr lang="en-US" sz="1200" b="0" baseline="0" dirty="0" smtClean="0">
                <a:latin typeface="Times New Roman" panose="02020603050405020304" pitchFamily="18" charset="0"/>
                <a:ea typeface="Times New Roman" panose="02020603050405020304" pitchFamily="18" charset="0"/>
              </a:rPr>
              <a:t> THÌ 23 TẤN LÀ HÀNG THÌ 0.2 TẤN LÀ KHỐI LƯỢNG CỦA PALLET, </a:t>
            </a:r>
            <a:r>
              <a:rPr lang="en-US" sz="1200" b="0" baseline="0" dirty="0" err="1" smtClean="0">
                <a:latin typeface="Times New Roman" panose="02020603050405020304" pitchFamily="18" charset="0"/>
                <a:ea typeface="Times New Roman" panose="02020603050405020304" pitchFamily="18" charset="0"/>
              </a:rPr>
              <a:t>bao</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bì</a:t>
            </a:r>
            <a:r>
              <a:rPr lang="en-US" sz="1200" b="0" baseline="0" dirty="0" smtClean="0">
                <a:latin typeface="Times New Roman" panose="02020603050405020304" pitchFamily="18" charset="0"/>
                <a:ea typeface="Times New Roman" panose="02020603050405020304" pitchFamily="18" charset="0"/>
              </a:rPr>
              <a:t> , </a:t>
            </a:r>
            <a:r>
              <a:rPr lang="en-US" sz="1200" b="0" baseline="0" dirty="0" err="1" smtClean="0">
                <a:latin typeface="Times New Roman" panose="02020603050405020304" pitchFamily="18" charset="0"/>
                <a:ea typeface="Times New Roman" panose="02020603050405020304" pitchFamily="18" charset="0"/>
              </a:rPr>
              <a:t>hộp</a:t>
            </a:r>
            <a:r>
              <a:rPr lang="en-US" sz="1200" b="0" baseline="0" dirty="0" smtClean="0">
                <a:latin typeface="Times New Roman" panose="02020603050405020304" pitchFamily="18" charset="0"/>
                <a:ea typeface="Times New Roman" panose="02020603050405020304" pitchFamily="18" charset="0"/>
              </a:rPr>
              <a:t> carton</a:t>
            </a:r>
          </a:p>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dirty="0" err="1" smtClean="0"/>
              <a:t>Đối</a:t>
            </a:r>
            <a:r>
              <a:rPr lang="en-US" b="1" dirty="0" smtClean="0"/>
              <a:t> </a:t>
            </a:r>
            <a:r>
              <a:rPr lang="en-US" b="1" dirty="0" err="1" smtClean="0"/>
              <a:t>với</a:t>
            </a:r>
            <a:r>
              <a:rPr lang="en-US" b="1" baseline="0" dirty="0" smtClean="0"/>
              <a:t> </a:t>
            </a:r>
            <a:r>
              <a:rPr lang="en-US" b="1" baseline="0" dirty="0" err="1" smtClean="0"/>
              <a:t>grosss</a:t>
            </a:r>
            <a:r>
              <a:rPr lang="en-US" b="1" baseline="0" dirty="0" smtClean="0"/>
              <a:t> </a:t>
            </a:r>
            <a:r>
              <a:rPr lang="en-US" b="1" baseline="0" dirty="0" err="1" smtClean="0"/>
              <a:t>của</a:t>
            </a:r>
            <a:r>
              <a:rPr lang="en-US" b="1" baseline="0" dirty="0" smtClean="0"/>
              <a:t> </a:t>
            </a:r>
            <a:r>
              <a:rPr lang="en-US" b="1" baseline="0" dirty="0" err="1" smtClean="0"/>
              <a:t>cont</a:t>
            </a:r>
            <a:r>
              <a:rPr lang="en-US" b="1" baseline="0" dirty="0" smtClean="0"/>
              <a:t> 20’ </a:t>
            </a:r>
            <a:r>
              <a:rPr lang="en-US" b="1" baseline="0" dirty="0" err="1" smtClean="0"/>
              <a:t>là</a:t>
            </a:r>
            <a:r>
              <a:rPr lang="en-US" b="1" baseline="0" dirty="0" smtClean="0"/>
              <a:t>  24 </a:t>
            </a:r>
            <a:r>
              <a:rPr lang="en-US" b="1" baseline="0" dirty="0" err="1" smtClean="0"/>
              <a:t>tấn</a:t>
            </a:r>
            <a:r>
              <a:rPr lang="en-US" b="1" baseline="0" dirty="0" smtClean="0"/>
              <a:t>  -</a:t>
            </a:r>
            <a:r>
              <a:rPr lang="en-US" b="1" baseline="0" dirty="0" smtClean="0">
                <a:sym typeface="Wingdings" panose="05000000000000000000" pitchFamily="2" charset="2"/>
              </a:rPr>
              <a:t> 20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a:t>
            </a:r>
            <a:r>
              <a:rPr lang="en-US" b="1" baseline="0" dirty="0" err="1" smtClean="0">
                <a:sym typeface="Wingdings" panose="05000000000000000000" pitchFamily="2" charset="2"/>
              </a:rPr>
              <a:t>đã</a:t>
            </a:r>
            <a:r>
              <a:rPr lang="en-US" b="1" baseline="0" dirty="0" smtClean="0">
                <a:sym typeface="Wingdings" panose="05000000000000000000" pitchFamily="2" charset="2"/>
              </a:rPr>
              <a:t> 2,2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20 </a:t>
            </a:r>
            <a:r>
              <a:rPr lang="en-US" b="1" baseline="0" dirty="0" err="1" smtClean="0">
                <a:sym typeface="Wingdings" panose="05000000000000000000" pitchFamily="2" charset="2"/>
              </a:rPr>
              <a:t>ft</a:t>
            </a:r>
            <a:r>
              <a:rPr lang="en-US" b="1" baseline="0" dirty="0" smtClean="0">
                <a:sym typeface="Wingdings" panose="05000000000000000000" pitchFamily="2" charset="2"/>
              </a:rPr>
              <a:t>)  </a:t>
            </a: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20 -22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p>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baseline="0" dirty="0" err="1" smtClean="0">
                <a:sym typeface="Wingdings" panose="05000000000000000000" pitchFamily="2" charset="2"/>
              </a:rPr>
              <a:t>Đối</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gross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40’ </a:t>
            </a:r>
            <a:r>
              <a:rPr lang="en-US" b="1" baseline="0" dirty="0" err="1" smtClean="0">
                <a:sym typeface="Wingdings" panose="05000000000000000000" pitchFamily="2" charset="2"/>
              </a:rPr>
              <a:t>là</a:t>
            </a:r>
            <a:r>
              <a:rPr lang="en-US" b="1" baseline="0" dirty="0" smtClean="0">
                <a:sym typeface="Wingdings" panose="05000000000000000000" pitchFamily="2" charset="2"/>
              </a:rPr>
              <a:t>  30.4 </a:t>
            </a:r>
            <a:r>
              <a:rPr lang="en-US" b="1" baseline="0" dirty="0" err="1" smtClean="0">
                <a:sym typeface="Wingdings" panose="05000000000000000000" pitchFamily="2" charset="2"/>
              </a:rPr>
              <a:t>tấn</a:t>
            </a:r>
            <a:r>
              <a:rPr lang="en-US" b="1" baseline="0" dirty="0" smtClean="0">
                <a:sym typeface="Wingdings" panose="05000000000000000000" pitchFamily="2" charset="2"/>
              </a:rPr>
              <a:t>  26.7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(40 </a:t>
            </a:r>
            <a:r>
              <a:rPr lang="en-US" b="1" baseline="0" dirty="0" err="1" smtClean="0">
                <a:sym typeface="Wingdings" panose="05000000000000000000" pitchFamily="2" charset="2"/>
              </a:rPr>
              <a:t>ft</a:t>
            </a:r>
            <a:r>
              <a:rPr lang="en-US" b="1" baseline="0" dirty="0" smtClean="0">
                <a:sym typeface="Wingdings" panose="05000000000000000000" pitchFamily="2" charset="2"/>
              </a:rPr>
              <a:t>) 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3.7  - 3.9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cao</a:t>
            </a:r>
            <a:r>
              <a:rPr lang="en-US" b="1" baseline="0" dirty="0" smtClean="0">
                <a:sym typeface="Wingdings" panose="05000000000000000000" pitchFamily="2" charset="2"/>
              </a:rPr>
              <a:t>) </a:t>
            </a:r>
            <a:r>
              <a:rPr lang="en-US" b="1" baseline="0" dirty="0" err="1" smtClean="0">
                <a:sym typeface="Wingdings" panose="05000000000000000000" pitchFamily="2" charset="2"/>
              </a:rPr>
              <a:t>tấn</a:t>
            </a:r>
            <a:r>
              <a:rPr lang="en-US" b="1" baseline="0" dirty="0" smtClean="0">
                <a:sym typeface="Wingdings" panose="05000000000000000000" pitchFamily="2" charset="2"/>
              </a:rPr>
              <a:t>  </a:t>
            </a: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25 -27 </a:t>
            </a:r>
            <a:r>
              <a:rPr lang="en-US" b="1" baseline="0" dirty="0" err="1" smtClean="0">
                <a:sym typeface="Wingdings" panose="05000000000000000000" pitchFamily="2" charset="2"/>
              </a:rPr>
              <a:t>tấn</a:t>
            </a:r>
            <a:endParaRPr lang="en-US" b="1" baseline="0" dirty="0" smtClean="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Trường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hợp</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cont</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40’ CAO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có</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thể</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đóng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tối</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đa</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28 -30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tấn</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 NẾU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quá</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tải</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hãng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tàu</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có</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thể</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charge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hơn</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300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usd</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endParaRPr lang="en-US" sz="1200" b="1" dirty="0" smtClean="0">
              <a:latin typeface="Times New Roman" panose="02020603050405020304" pitchFamily="18" charset="0"/>
              <a:ea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b="1" dirty="0" err="1" smtClean="0">
                <a:latin typeface="Times New Roman" panose="02020603050405020304" pitchFamily="18" charset="0"/>
                <a:ea typeface="Times New Roman" panose="02020603050405020304" pitchFamily="18" charset="0"/>
              </a:rPr>
              <a:t>Thông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nếu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kiện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nhóm</a:t>
            </a:r>
            <a:r>
              <a:rPr lang="en-US" sz="1200" b="1" dirty="0" smtClean="0">
                <a:latin typeface="Times New Roman" panose="02020603050405020304" pitchFamily="18" charset="0"/>
                <a:ea typeface="Times New Roman" panose="02020603050405020304" pitchFamily="18" charset="0"/>
              </a:rPr>
              <a:t> E, F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trên</a:t>
            </a:r>
            <a:r>
              <a:rPr lang="en-US" sz="1200" b="1" dirty="0" smtClean="0">
                <a:latin typeface="Times New Roman" panose="02020603050405020304" pitchFamily="18" charset="0"/>
                <a:ea typeface="Times New Roman" panose="02020603050405020304" pitchFamily="18" charset="0"/>
              </a:rPr>
              <a:t> B/L </a:t>
            </a:r>
            <a:r>
              <a:rPr lang="en-US" sz="1200" b="1" dirty="0" err="1" smtClean="0">
                <a:latin typeface="Times New Roman" panose="02020603050405020304" pitchFamily="18" charset="0"/>
                <a:ea typeface="Times New Roman" panose="02020603050405020304" pitchFamily="18" charset="0"/>
              </a:rPr>
              <a:t>ghi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Freight Collect; </a:t>
            </a:r>
            <a:r>
              <a:rPr lang="en-US" sz="1200" b="1" dirty="0" err="1" smtClean="0">
                <a:latin typeface="Times New Roman" panose="02020603050405020304" pitchFamily="18" charset="0"/>
                <a:ea typeface="Times New Roman" panose="02020603050405020304" pitchFamily="18" charset="0"/>
              </a:rPr>
              <a:t>ngược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nếu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kiện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nhóm</a:t>
            </a:r>
            <a:r>
              <a:rPr lang="en-US" sz="1200" b="1" dirty="0" smtClean="0">
                <a:latin typeface="Times New Roman" panose="02020603050405020304" pitchFamily="18" charset="0"/>
                <a:ea typeface="Times New Roman" panose="02020603050405020304" pitchFamily="18" charset="0"/>
              </a:rPr>
              <a:t> C,D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trên</a:t>
            </a:r>
            <a:r>
              <a:rPr lang="en-US" sz="1200" b="1" dirty="0" smtClean="0">
                <a:latin typeface="Times New Roman" panose="02020603050405020304" pitchFamily="18" charset="0"/>
                <a:ea typeface="Times New Roman" panose="02020603050405020304" pitchFamily="18" charset="0"/>
              </a:rPr>
              <a:t> B/L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ghi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Freight Prepaid. </a:t>
            </a:r>
            <a:r>
              <a:rPr lang="en-US" sz="1200" b="1" dirty="0" err="1" smtClean="0">
                <a:latin typeface="Times New Roman" panose="02020603050405020304" pitchFamily="18" charset="0"/>
                <a:ea typeface="Times New Roman" panose="02020603050405020304" pitchFamily="18" charset="0"/>
              </a:rPr>
              <a:t>Vì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sao</a:t>
            </a:r>
            <a:r>
              <a:rPr lang="en-US" sz="1200" b="1" dirty="0" smtClean="0">
                <a:latin typeface="Times New Roman" panose="02020603050405020304" pitchFamily="18" charset="0"/>
                <a:ea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1" dirty="0" smtClean="0">
                <a:latin typeface="Times New Roman" panose="02020603050405020304" pitchFamily="18" charset="0"/>
                <a:ea typeface="Times New Roman" panose="02020603050405020304" pitchFamily="18" charset="0"/>
              </a:rPr>
              <a:t>Đứng ở góc độ lợi ích của hãng tàu, hãng tàu muốn tránh rủi ro bị nợ cước không đòi được:</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1" dirty="0" smtClean="0">
                <a:latin typeface="Times New Roman" panose="02020603050405020304" pitchFamily="18" charset="0"/>
                <a:ea typeface="Times New Roman" panose="02020603050405020304" pitchFamily="18" charset="0"/>
              </a:rPr>
              <a:t>•	</a:t>
            </a:r>
            <a:r>
              <a:rPr lang="vi-VN" sz="1200" b="0" dirty="0" smtClean="0">
                <a:latin typeface="Times New Roman" panose="02020603050405020304" pitchFamily="18" charset="0"/>
                <a:ea typeface="Times New Roman" panose="02020603050405020304" pitchFamily="18" charset="0"/>
              </a:rPr>
              <a:t>Nếu điều kiện bán hàng là nhóm C, D, người XK là người thuê tàu, người XK là người trả tiền cước - freight. Hãng tàu thường phải thu cước trước. Vì nếu hàng đến cảng đích mà tiền cước chưa được trả, hãng tàu muốn giữ hàng lại thì không thể được, vì chỉ cần người NK xuất trình B/L hợp lệ thì họ lấy được hàng. Người bán là người thuê tàu, nên hãng tàu phải giải quyết chuyện nợ cước với người XK.</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0" dirty="0" smtClean="0">
                <a:latin typeface="Times New Roman" panose="02020603050405020304" pitchFamily="18" charset="0"/>
                <a:ea typeface="Times New Roman" panose="02020603050405020304" pitchFamily="18" charset="0"/>
              </a:rPr>
              <a:t>•	Nếu điều kiện bán hàng là nhóm E, F thì người NK là người thuê tàu, người NK là người trả tiền cước - freight. Hãng tàu thường sẽ chấp nhận thu cước sau (đợi hàng đến cảng đích rồi thu cước). Và nếu hàng đến cảng đích mà tiền cước chưa được trả, hãng tàu sẽ giữ hàng lại, khi nào người NK trả tiền cước mới thả hàng ra.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0" dirty="0" smtClean="0">
                <a:latin typeface="Times New Roman" panose="02020603050405020304" pitchFamily="18" charset="0"/>
                <a:ea typeface="Times New Roman" panose="02020603050405020304" pitchFamily="18" charset="0"/>
              </a:rPr>
              <a:t>•	Tuy nhiên, trong thực tế, nếu người XK là khách hàng VIP/truyền thống thì hãng tàu sẵn sàng cho người XK công nợ trả chậm tiền cước. Khi đó hãng tàu thể hiện trên B/L là Freight Collect. Là một người NK, trong lần đầu làm ăn, nếu mua bán theo điều kiện người XK phải thuê tàu (nhóm C, D), thì nên yêu cầu người bán phải có được B/L ghi rõ là Freight Prepaid.</a:t>
            </a:r>
            <a:endParaRPr lang="en-US" sz="1200" b="0" dirty="0" smtClean="0">
              <a:latin typeface="Times New Roman" panose="02020603050405020304" pitchFamily="18" charset="0"/>
              <a:ea typeface="Times New Roman" panose="02020603050405020304" pitchFamily="18" charset="0"/>
            </a:endParaRPr>
          </a:p>
          <a:p>
            <a:pPr marL="228600" marR="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b="1" dirty="0" err="1" smtClean="0">
                <a:latin typeface="Times New Roman" panose="02020603050405020304" pitchFamily="18" charset="0"/>
                <a:ea typeface="Times New Roman" panose="02020603050405020304" pitchFamily="18" charset="0"/>
              </a:rPr>
              <a:t>Rất</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hợp</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trong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thực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tế</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hư</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của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hoá</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do </a:t>
            </a:r>
            <a:r>
              <a:rPr lang="en-US" sz="1200" b="1" dirty="0" err="1" smtClean="0">
                <a:latin typeface="Times New Roman" panose="02020603050405020304" pitchFamily="18" charset="0"/>
                <a:ea typeface="Times New Roman" panose="02020603050405020304" pitchFamily="18" charset="0"/>
              </a:rPr>
              <a:t>hãng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gây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ra.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Hãng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sẽ</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dùng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câu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này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để</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chối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bỏ</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trách</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đầy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bằng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hãng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tàu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việc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này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đền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bù</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giấy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tờ</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minh </a:t>
            </a:r>
            <a:r>
              <a:rPr lang="en-US" sz="1200" dirty="0" err="1" smtClean="0">
                <a:latin typeface="Times New Roman" panose="02020603050405020304" pitchFamily="18" charset="0"/>
                <a:ea typeface="Times New Roman" panose="02020603050405020304" pitchFamily="18" charset="0"/>
              </a:rPr>
              <a:t>theo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nguyên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tắc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nếu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gửi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không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hỏng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thì</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chuyển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hỏng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này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không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ai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Nếu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do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thì</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hãng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tàu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quyết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Xem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thêm</a:t>
            </a:r>
            <a:r>
              <a:rPr lang="en-US" sz="1200" dirty="0" smtClean="0">
                <a:latin typeface="Times New Roman" panose="02020603050405020304" pitchFamily="18" charset="0"/>
                <a:ea typeface="Times New Roman" panose="02020603050405020304" pitchFamily="18" charset="0"/>
              </a:rPr>
              <a:t> ở </a:t>
            </a:r>
            <a:r>
              <a:rPr lang="en-US" sz="1200" dirty="0" err="1" smtClean="0">
                <a:latin typeface="Times New Roman" panose="02020603050405020304" pitchFamily="18" charset="0"/>
                <a:ea typeface="Times New Roman" panose="02020603050405020304" pitchFamily="18" charset="0"/>
              </a:rPr>
              <a:t>phần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huống</a:t>
            </a:r>
            <a:r>
              <a:rPr lang="en-US" sz="1200" dirty="0" smtClean="0">
                <a:latin typeface="Times New Roman" panose="02020603050405020304" pitchFamily="18" charset="0"/>
                <a:ea typeface="Times New Roman" panose="02020603050405020304" pitchFamily="18" charset="0"/>
              </a:rPr>
              <a:t>.</a:t>
            </a:r>
            <a:endParaRPr lang="en-US" sz="12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17</a:t>
            </a:fld>
            <a:endParaRPr lang="en-US"/>
          </a:p>
        </p:txBody>
      </p:sp>
    </p:spTree>
    <p:extLst>
      <p:ext uri="{BB962C8B-B14F-4D97-AF65-F5344CB8AC3E}">
        <p14:creationId xmlns:p14="http://schemas.microsoft.com/office/powerpoint/2010/main" val="592209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bằng</a:t>
            </a:r>
            <a:r>
              <a:rPr lang="en-US" sz="1200" b="1" kern="1200" dirty="0" smtClean="0">
                <a:solidFill>
                  <a:schemeClr val="tx1"/>
                </a:solidFill>
                <a:effectLst/>
                <a:latin typeface="+mn-lt"/>
                <a:ea typeface="+mn-ea"/>
                <a:cs typeface="+mn-cs"/>
              </a:rPr>
              <a:t> container, </a:t>
            </a:r>
            <a:r>
              <a:rPr lang="en-US" sz="1200" b="1" kern="1200" dirty="0" err="1" smtClean="0">
                <a:solidFill>
                  <a:schemeClr val="tx1"/>
                </a:solidFill>
                <a:effectLst/>
                <a:latin typeface="+mn-lt"/>
                <a:ea typeface="+mn-ea"/>
                <a:cs typeface="+mn-cs"/>
              </a:rPr>
              <a:t>theo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thường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XK </a:t>
            </a:r>
            <a:r>
              <a:rPr lang="en-US" sz="1200" b="1" kern="1200" dirty="0" err="1" smtClean="0">
                <a:solidFill>
                  <a:schemeClr val="tx1"/>
                </a:solidFill>
                <a:effectLst/>
                <a:latin typeface="+mn-lt"/>
                <a:ea typeface="+mn-ea"/>
                <a:cs typeface="+mn-cs"/>
              </a:rPr>
              <a:t>sẽ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ở </a:t>
            </a:r>
            <a:r>
              <a:rPr lang="en-US" sz="1200" b="1" kern="1200" dirty="0" err="1" smtClean="0">
                <a:solidFill>
                  <a:schemeClr val="tx1"/>
                </a:solidFill>
                <a:effectLst/>
                <a:latin typeface="+mn-lt"/>
                <a:ea typeface="+mn-ea"/>
                <a:cs typeface="+mn-cs"/>
              </a:rPr>
              <a:t>bãi</a:t>
            </a:r>
            <a:r>
              <a:rPr lang="en-US" sz="1200" b="1" kern="1200" dirty="0" smtClean="0">
                <a:solidFill>
                  <a:schemeClr val="tx1"/>
                </a:solidFill>
                <a:effectLst/>
                <a:latin typeface="+mn-lt"/>
                <a:ea typeface="+mn-ea"/>
                <a:cs typeface="+mn-cs"/>
              </a:rPr>
              <a:t> CY hay CFS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bãi</a:t>
            </a:r>
            <a:r>
              <a:rPr lang="en-US" sz="1200" kern="1200" dirty="0" smtClean="0">
                <a:solidFill>
                  <a:schemeClr val="tx1"/>
                </a:solidFill>
                <a:effectLst/>
                <a:latin typeface="+mn-lt"/>
                <a:ea typeface="+mn-ea"/>
                <a:cs typeface="+mn-cs"/>
              </a:rPr>
              <a:t> CY </a:t>
            </a:r>
            <a:r>
              <a:rPr lang="en-US" sz="1200" kern="1200" dirty="0" err="1" smtClean="0">
                <a:solidFill>
                  <a:schemeClr val="tx1"/>
                </a:solidFill>
                <a:effectLst/>
                <a:latin typeface="+mn-lt"/>
                <a:ea typeface="+mn-ea"/>
                <a:cs typeface="+mn-cs"/>
              </a:rPr>
              <a:t>đấy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(Received for Shipment B/L) hay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(Received for Carriage or Taken in Charge).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lúc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Laden on board hay Shipped on Board.</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(Delivery date = ETD = Estimated time of departure </a:t>
            </a:r>
            <a:r>
              <a:rPr lang="en-US" sz="1200" b="1" kern="1200" dirty="0" err="1" smtClean="0">
                <a:solidFill>
                  <a:schemeClr val="tx1"/>
                </a:solidFill>
                <a:effectLst/>
                <a:latin typeface="+mn-lt"/>
                <a:ea typeface="+mn-ea"/>
                <a:cs typeface="+mn-cs"/>
              </a:rPr>
              <a:t>mà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thoả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thuận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đồng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Laden on board B/L hay Shipped on board B/L,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muốn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shipped (or laden) on board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dấu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p>
          <a:p>
            <a:r>
              <a:rPr lang="en-US" sz="1200" b="1" i="1" kern="1200" dirty="0" err="1" smtClean="0">
                <a:solidFill>
                  <a:schemeClr val="tx1"/>
                </a:solidFill>
                <a:effectLst/>
                <a:latin typeface="+mn-lt"/>
                <a:ea typeface="+mn-ea"/>
                <a:cs typeface="+mn-cs"/>
              </a:rPr>
              <a:t>Ngày</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phát</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hành</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vận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đơn</a:t>
            </a:r>
            <a:r>
              <a:rPr lang="en-US" sz="1200" b="1" i="1" kern="1200" dirty="0" smtClean="0">
                <a:solidFill>
                  <a:schemeClr val="tx1"/>
                </a:solidFill>
                <a:effectLst/>
                <a:latin typeface="+mn-lt"/>
                <a:ea typeface="+mn-ea"/>
                <a:cs typeface="+mn-cs"/>
              </a:rPr>
              <a:t> + Laden on board date/Shipped on board date</a:t>
            </a:r>
            <a:endParaRPr lang="en-US" sz="1200" b="1" kern="1200" dirty="0" smtClean="0">
              <a:solidFill>
                <a:schemeClr val="tx1"/>
              </a:solidFill>
              <a:effectLst/>
              <a:latin typeface="+mn-lt"/>
              <a:ea typeface="+mn-ea"/>
              <a:cs typeface="+mn-cs"/>
            </a:endParaRP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nay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Issue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Laden on board date/Shipped on board date.</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On board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18</a:t>
            </a:fld>
            <a:endParaRPr lang="en-US"/>
          </a:p>
        </p:txBody>
      </p:sp>
    </p:spTree>
    <p:extLst>
      <p:ext uri="{BB962C8B-B14F-4D97-AF65-F5344CB8AC3E}">
        <p14:creationId xmlns:p14="http://schemas.microsoft.com/office/powerpoint/2010/main" val="2588171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arenR"/>
            </a:pP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Nghị</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ký</a:t>
            </a:r>
            <a:r>
              <a:rPr lang="en-US" sz="1200" b="1" kern="1200" dirty="0" smtClean="0">
                <a:solidFill>
                  <a:schemeClr val="tx1"/>
                </a:solidFill>
                <a:effectLst/>
                <a:latin typeface="+mn-lt"/>
                <a:ea typeface="+mn-ea"/>
                <a:cs typeface="+mn-cs"/>
              </a:rPr>
              <a:t> (“Hague Rules”), 1924</a:t>
            </a:r>
          </a:p>
          <a:p>
            <a:pPr marL="228600" indent="-228600">
              <a:buFont typeface="+mj-lt"/>
              <a:buAutoNum type="arabicParenR"/>
            </a:pPr>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đổi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(“Visby Amendments”), 1958</a:t>
            </a:r>
          </a:p>
          <a:p>
            <a:pPr marL="228600" indent="-228600">
              <a:buFont typeface="+mj-lt"/>
              <a:buAutoNum type="arabicParenR"/>
            </a:pP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Hague-Visby, 1968.</a:t>
            </a:r>
          </a:p>
          <a:p>
            <a:pPr marL="228600" indent="-228600">
              <a:buFont typeface="+mj-lt"/>
              <a:buAutoNum type="arabicParenR"/>
            </a:pP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Ủy</a:t>
            </a:r>
            <a:r>
              <a:rPr lang="en-US" sz="1200" kern="1200" dirty="0" smtClean="0">
                <a:solidFill>
                  <a:schemeClr val="tx1"/>
                </a:solidFill>
                <a:effectLst/>
                <a:latin typeface="+mn-lt"/>
                <a:ea typeface="+mn-ea"/>
                <a:cs typeface="+mn-cs"/>
              </a:rPr>
              <a:t> ban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1990</a:t>
            </a:r>
            <a:r>
              <a:rPr lang="en-US" sz="1200" kern="1200" baseline="0" dirty="0" smtClean="0">
                <a:solidFill>
                  <a:schemeClr val="tx1"/>
                </a:solidFill>
                <a:effectLst/>
                <a:latin typeface="+mn-lt"/>
                <a:ea typeface="+mn-ea"/>
                <a:cs typeface="+mn-cs"/>
              </a:rPr>
              <a:t> -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York-Antwerp 1994.</a:t>
            </a:r>
          </a:p>
          <a:p>
            <a:pPr marL="228600" indent="-228600">
              <a:buFont typeface="+mj-lt"/>
              <a:buAutoNum type="arabicParenR"/>
            </a:pP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20</a:t>
            </a:fld>
            <a:endParaRPr lang="en-US"/>
          </a:p>
        </p:txBody>
      </p:sp>
    </p:spTree>
    <p:extLst>
      <p:ext uri="{BB962C8B-B14F-4D97-AF65-F5344CB8AC3E}">
        <p14:creationId xmlns:p14="http://schemas.microsoft.com/office/powerpoint/2010/main" val="30646608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ea typeface="Times New Roman" panose="02020603050405020304" pitchFamily="18" charset="0"/>
              </a:rPr>
              <a:t>Cách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biến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theo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ghi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tương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năng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trọng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từ</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sở</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hữu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Ngoài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còn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một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số</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tiêu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chí</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phù</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hợp</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đơn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trong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thực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tế</a:t>
            </a:r>
            <a:r>
              <a:rPr lang="en-US" sz="1200" dirty="0" smtClean="0">
                <a:latin typeface="Times New Roman" panose="02020603050405020304" pitchFamily="18" charset="0"/>
                <a:ea typeface="Times New Roman" panose="02020603050405020304" pitchFamily="18" charset="0"/>
              </a:rPr>
              <a:t>.</a:t>
            </a:r>
            <a:endParaRPr lang="en-US" sz="1200" dirty="0" smtClean="0">
              <a:effectLst/>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23</a:t>
            </a:fld>
            <a:endParaRPr lang="en-US"/>
          </a:p>
        </p:txBody>
      </p:sp>
    </p:spTree>
    <p:extLst>
      <p:ext uri="{BB962C8B-B14F-4D97-AF65-F5344CB8AC3E}">
        <p14:creationId xmlns:p14="http://schemas.microsoft.com/office/powerpoint/2010/main" val="128572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dirty="0" err="1" smtClean="0"/>
              <a:t>Như</a:t>
            </a:r>
            <a:r>
              <a:rPr lang="en-US" dirty="0" smtClean="0"/>
              <a:t> </a:t>
            </a:r>
            <a:r>
              <a:rPr lang="en-US" dirty="0" err="1" smtClean="0"/>
              <a:t>vậy</a:t>
            </a:r>
            <a:r>
              <a:rPr lang="en-US" dirty="0" smtClean="0"/>
              <a:t> </a:t>
            </a:r>
            <a:r>
              <a:rPr lang="en-US" dirty="0" err="1" smtClean="0"/>
              <a:t>dựa</a:t>
            </a:r>
            <a:r>
              <a:rPr lang="en-US" dirty="0" smtClean="0"/>
              <a:t> </a:t>
            </a:r>
            <a:r>
              <a:rPr lang="en-US" b="1" dirty="0" err="1" smtClean="0"/>
              <a:t>trên</a:t>
            </a:r>
            <a:r>
              <a:rPr lang="en-US" b="1" dirty="0" smtClean="0"/>
              <a:t> </a:t>
            </a:r>
            <a:r>
              <a:rPr lang="en-US" b="1" dirty="0" err="1" smtClean="0"/>
              <a:t>hợp</a:t>
            </a:r>
            <a:r>
              <a:rPr lang="en-US" b="1" dirty="0" smtClean="0"/>
              <a:t> </a:t>
            </a:r>
            <a:r>
              <a:rPr lang="en-US" b="1" dirty="0" err="1" smtClean="0"/>
              <a:t>đồng</a:t>
            </a:r>
            <a:r>
              <a:rPr lang="en-US" b="1" dirty="0" smtClean="0"/>
              <a:t> </a:t>
            </a:r>
            <a:r>
              <a:rPr lang="en-US" b="1" dirty="0" err="1" smtClean="0"/>
              <a:t>bảo</a:t>
            </a:r>
            <a:r>
              <a:rPr lang="en-US" b="1" dirty="0" smtClean="0"/>
              <a:t> </a:t>
            </a:r>
            <a:r>
              <a:rPr lang="en-US" b="1" dirty="0" err="1" smtClean="0"/>
              <a:t>hiểm</a:t>
            </a:r>
            <a:r>
              <a:rPr lang="en-US" b="1" dirty="0" smtClean="0"/>
              <a:t> </a:t>
            </a:r>
            <a:r>
              <a:rPr lang="en-US" b="1" dirty="0" err="1" smtClean="0"/>
              <a:t>thì</a:t>
            </a:r>
            <a:r>
              <a:rPr lang="en-US" b="1" dirty="0" smtClean="0"/>
              <a:t> : (ta </a:t>
            </a:r>
            <a:r>
              <a:rPr lang="en-US" b="1" dirty="0" err="1" smtClean="0"/>
              <a:t>có</a:t>
            </a:r>
            <a:r>
              <a:rPr lang="en-US" b="1" dirty="0" smtClean="0"/>
              <a:t> </a:t>
            </a:r>
            <a:r>
              <a:rPr lang="en-US" b="1" dirty="0" err="1" smtClean="0"/>
              <a:t>sơ</a:t>
            </a:r>
            <a:r>
              <a:rPr lang="en-US" b="1" dirty="0" smtClean="0"/>
              <a:t> </a:t>
            </a:r>
            <a:r>
              <a:rPr lang="en-US" b="1" dirty="0" err="1" smtClean="0"/>
              <a:t>đồ</a:t>
            </a:r>
            <a:r>
              <a:rPr lang="en-US" b="1" dirty="0" smtClean="0"/>
              <a:t> </a:t>
            </a:r>
            <a:r>
              <a:rPr lang="en-US" b="1" dirty="0" err="1" smtClean="0"/>
              <a:t>sau</a:t>
            </a:r>
            <a:r>
              <a:rPr lang="en-US" b="1" dirty="0" smtClean="0"/>
              <a:t>:</a:t>
            </a:r>
          </a:p>
          <a:p>
            <a:pPr>
              <a:defRPr/>
            </a:pPr>
            <a:r>
              <a:rPr kumimoji="0" lang="vi-VN" b="1" kern="0" dirty="0" smtClean="0">
                <a:solidFill>
                  <a:prstClr val="black"/>
                </a:solidFill>
                <a:latin typeface="Arial" panose="020B0604020202020204" pitchFamily="34" charset="0"/>
              </a:rPr>
              <a:t>những rủi ro đã thỏa thuận gây ra</a:t>
            </a:r>
            <a:endParaRPr kumimoji="0" lang="en-US" b="1" kern="0" dirty="0" smtClean="0">
              <a:solidFill>
                <a:prstClr val="black"/>
              </a:solidFill>
              <a:latin typeface="Calibri" panose="020F0502020204030204"/>
            </a:endParaRPr>
          </a:p>
          <a:p>
            <a:pPr>
              <a:defRPr/>
            </a:pPr>
            <a:r>
              <a:rPr kumimoji="0" lang="vi-VN" i="1" kern="0" dirty="0" smtClean="0">
                <a:solidFill>
                  <a:srgbClr val="FF0000"/>
                </a:solidFill>
                <a:latin typeface="Arial" panose="020B0604020202020204" pitchFamily="34" charset="0"/>
              </a:rPr>
              <a:t>những tổn thất, hư hỏng </a:t>
            </a:r>
            <a:r>
              <a:rPr kumimoji="0" lang="vi-VN" kern="0" dirty="0" smtClean="0">
                <a:solidFill>
                  <a:prstClr val="black"/>
                </a:solidFill>
                <a:latin typeface="Arial" panose="020B0604020202020204" pitchFamily="34" charset="0"/>
              </a:rPr>
              <a:t>của </a:t>
            </a:r>
            <a:r>
              <a:rPr kumimoji="0" lang="vi-VN" b="1" u="sng" kern="0" dirty="0" smtClean="0">
                <a:solidFill>
                  <a:prstClr val="black"/>
                </a:solidFill>
                <a:latin typeface="Arial" panose="020B0604020202020204" pitchFamily="34" charset="0"/>
              </a:rPr>
              <a:t>đối tượng bảo hiểm</a:t>
            </a:r>
            <a:r>
              <a:rPr kumimoji="0" lang="en-US" b="1" u="sng" kern="0" dirty="0" smtClean="0">
                <a:solidFill>
                  <a:prstClr val="black"/>
                </a:solidFill>
                <a:latin typeface="Arial" panose="020B0604020202020204" pitchFamily="34" charset="0"/>
              </a:rPr>
              <a:t> </a:t>
            </a:r>
            <a:r>
              <a:rPr kumimoji="0" lang="en-US" b="1" u="sng" kern="0" dirty="0" err="1" smtClean="0">
                <a:solidFill>
                  <a:prstClr val="black"/>
                </a:solidFill>
                <a:latin typeface="Arial" panose="020B0604020202020204" pitchFamily="34" charset="0"/>
              </a:rPr>
              <a:t>sẽ</a:t>
            </a:r>
            <a:r>
              <a:rPr kumimoji="0" lang="en-US" b="1" u="sng" kern="0" dirty="0" smtClean="0">
                <a:solidFill>
                  <a:prstClr val="black"/>
                </a:solidFill>
                <a:latin typeface="Arial" panose="020B0604020202020204" pitchFamily="34" charset="0"/>
              </a:rPr>
              <a:t> </a:t>
            </a:r>
            <a:r>
              <a:rPr kumimoji="0" lang="en-US" b="1" u="sng" kern="0" dirty="0" err="1" smtClean="0">
                <a:solidFill>
                  <a:prstClr val="black"/>
                </a:solidFill>
                <a:latin typeface="Arial" panose="020B0604020202020204" pitchFamily="34" charset="0"/>
              </a:rPr>
              <a:t>được</a:t>
            </a:r>
            <a:r>
              <a:rPr kumimoji="0" lang="en-US" b="1" u="sng" kern="0" dirty="0" smtClean="0">
                <a:solidFill>
                  <a:prstClr val="black"/>
                </a:solidFill>
                <a:latin typeface="Arial" panose="020B0604020202020204" pitchFamily="34" charset="0"/>
              </a:rPr>
              <a:t> </a:t>
            </a:r>
            <a:r>
              <a:rPr kumimoji="0" lang="en-US" b="1" u="sng" kern="0" dirty="0" err="1" smtClean="0">
                <a:solidFill>
                  <a:prstClr val="black"/>
                </a:solidFill>
                <a:latin typeface="Arial" panose="020B0604020202020204" pitchFamily="34" charset="0"/>
              </a:rPr>
              <a:t>bồi</a:t>
            </a:r>
            <a:r>
              <a:rPr kumimoji="0" lang="en-US" b="1" u="sng" kern="0" dirty="0" smtClean="0">
                <a:solidFill>
                  <a:prstClr val="black"/>
                </a:solidFill>
                <a:latin typeface="Arial" panose="020B0604020202020204" pitchFamily="34" charset="0"/>
              </a:rPr>
              <a:t> </a:t>
            </a:r>
            <a:r>
              <a:rPr kumimoji="0" lang="en-US" b="1" u="sng" kern="0" dirty="0" err="1" smtClean="0">
                <a:solidFill>
                  <a:prstClr val="black"/>
                </a:solidFill>
                <a:latin typeface="Arial" panose="020B0604020202020204" pitchFamily="34" charset="0"/>
              </a:rPr>
              <a:t>thưởng</a:t>
            </a:r>
            <a:endParaRPr kumimoji="0" lang="en-US" kern="0" dirty="0" smtClean="0">
              <a:solidFill>
                <a:prstClr val="black"/>
              </a:solidFill>
              <a:latin typeface="Calibri" panose="020F0502020204030204"/>
            </a:endParaRPr>
          </a:p>
          <a:p>
            <a:pPr>
              <a:defRPr/>
            </a:pPr>
            <a:r>
              <a:rPr lang="en-US" altLang="en-US" b="1" dirty="0" err="1" smtClean="0">
                <a:solidFill>
                  <a:srgbClr val="FF0000"/>
                </a:solidFill>
                <a:cs typeface="Times New Roman" panose="02020603050405020304" pitchFamily="18" charset="0"/>
              </a:rPr>
              <a:t>Tổn</a:t>
            </a:r>
            <a:r>
              <a:rPr lang="en-US" altLang="en-US" b="1" dirty="0" smtClean="0">
                <a:solidFill>
                  <a:srgbClr val="FF0000"/>
                </a:solidFill>
                <a:cs typeface="Times New Roman" panose="02020603050405020304" pitchFamily="18" charset="0"/>
              </a:rPr>
              <a:t> </a:t>
            </a:r>
            <a:r>
              <a:rPr lang="vi-VN" altLang="en-US" b="1" dirty="0" smtClean="0">
                <a:solidFill>
                  <a:srgbClr val="FF0000"/>
                </a:solidFill>
                <a:cs typeface="Times New Roman" panose="02020603050405020304" pitchFamily="18" charset="0"/>
              </a:rPr>
              <a:t>Là những hư hỏng</a:t>
            </a:r>
            <a:r>
              <a:rPr lang="en-US" altLang="en-US" b="1" dirty="0" smtClean="0">
                <a:solidFill>
                  <a:srgbClr val="FF0000"/>
                </a:solidFill>
                <a:cs typeface="Times New Roman" panose="02020603050405020304" pitchFamily="18" charset="0"/>
              </a:rPr>
              <a:t>,</a:t>
            </a:r>
            <a:r>
              <a:rPr lang="vi-VN" altLang="en-US" b="1" dirty="0" smtClean="0">
                <a:solidFill>
                  <a:srgbClr val="FF0000"/>
                </a:solidFill>
                <a:cs typeface="Times New Roman" panose="02020603050405020304" pitchFamily="18" charset="0"/>
              </a:rPr>
              <a:t> thiệt hại</a:t>
            </a:r>
            <a:r>
              <a:rPr lang="en-US" altLang="en-US" b="1" dirty="0" smtClean="0">
                <a:solidFill>
                  <a:srgbClr val="FF0000"/>
                </a:solidFill>
                <a:cs typeface="Times New Roman" panose="02020603050405020304" pitchFamily="18" charset="0"/>
              </a:rPr>
              <a:t>,</a:t>
            </a:r>
            <a:r>
              <a:rPr lang="vi-VN" altLang="en-US" b="1" dirty="0" smtClean="0">
                <a:solidFill>
                  <a:srgbClr val="FF0000"/>
                </a:solidFill>
                <a:cs typeface="Times New Roman" panose="02020603050405020304" pitchFamily="18" charset="0"/>
              </a:rPr>
              <a:t> mất mát của đối tượng bảo hiểm </a:t>
            </a:r>
            <a:r>
              <a:rPr lang="vi-VN" altLang="en-US" dirty="0" smtClean="0">
                <a:cs typeface="Times New Roman" panose="02020603050405020304" pitchFamily="18" charset="0"/>
              </a:rPr>
              <a:t>do các </a:t>
            </a:r>
            <a:r>
              <a:rPr lang="en-US" altLang="en-US" dirty="0" err="1" smtClean="0">
                <a:cs typeface="Times New Roman" panose="02020603050405020304" pitchFamily="18" charset="0"/>
              </a:rPr>
              <a:t>rủi</a:t>
            </a:r>
            <a:r>
              <a:rPr lang="en-US" altLang="en-US" dirty="0" smtClean="0">
                <a:cs typeface="Times New Roman" panose="02020603050405020304" pitchFamily="18" charset="0"/>
              </a:rPr>
              <a:t> </a:t>
            </a:r>
            <a:r>
              <a:rPr lang="en-US" altLang="en-US" dirty="0" err="1" smtClean="0">
                <a:cs typeface="Times New Roman" panose="02020603050405020304" pitchFamily="18" charset="0"/>
              </a:rPr>
              <a:t>ro</a:t>
            </a:r>
            <a:r>
              <a:rPr lang="en-US" altLang="en-US" dirty="0" smtClean="0">
                <a:cs typeface="Times New Roman" panose="02020603050405020304" pitchFamily="18" charset="0"/>
              </a:rPr>
              <a:t> </a:t>
            </a:r>
            <a:r>
              <a:rPr lang="vi-VN" altLang="en-US" dirty="0" smtClean="0">
                <a:cs typeface="Times New Roman" panose="02020603050405020304" pitchFamily="18" charset="0"/>
              </a:rPr>
              <a:t> gây ra</a:t>
            </a:r>
            <a:r>
              <a:rPr lang="en-US" altLang="en-US" dirty="0" smtClean="0">
                <a:cs typeface="Times New Roman" panose="02020603050405020304" pitchFamily="18" charset="0"/>
              </a:rPr>
              <a:t>, </a:t>
            </a:r>
            <a:r>
              <a:rPr lang="vi-VN" altLang="en-US" dirty="0" smtClean="0">
                <a:cs typeface="Times New Roman" panose="02020603050405020304" pitchFamily="18" charset="0"/>
              </a:rPr>
              <a:t> nói đến </a:t>
            </a:r>
            <a:r>
              <a:rPr lang="vi-VN" altLang="en-US" b="1" dirty="0" smtClean="0">
                <a:cs typeface="Times New Roman" panose="02020603050405020304" pitchFamily="18" charset="0"/>
              </a:rPr>
              <a:t>tổn thất </a:t>
            </a:r>
            <a:r>
              <a:rPr lang="vi-VN" altLang="en-US" dirty="0" smtClean="0">
                <a:cs typeface="Times New Roman" panose="02020603050405020304" pitchFamily="18" charset="0"/>
              </a:rPr>
              <a:t>là nói đến những thiệt hại và </a:t>
            </a:r>
            <a:r>
              <a:rPr lang="vi-VN" altLang="en-US" b="1" dirty="0" smtClean="0">
                <a:cs typeface="Times New Roman" panose="02020603050405020304" pitchFamily="18" charset="0"/>
              </a:rPr>
              <a:t>đó là sự kiện trực tiếp làm phát sinh trách nhiệm vật chất </a:t>
            </a:r>
            <a:r>
              <a:rPr lang="vi-VN" altLang="en-US" dirty="0" smtClean="0">
                <a:cs typeface="Times New Roman" panose="02020603050405020304" pitchFamily="18" charset="0"/>
              </a:rPr>
              <a:t>của bảo hiểm</a:t>
            </a:r>
            <a:endParaRPr lang="en-US" altLang="en-US" dirty="0" smtClean="0">
              <a:cs typeface="Times New Roman" panose="02020603050405020304" pitchFamily="18" charset="0"/>
            </a:endParaRPr>
          </a:p>
          <a:p>
            <a:pPr>
              <a:defRPr/>
            </a:pPr>
            <a:r>
              <a:rPr lang="vi-VN" altLang="en-US" dirty="0" smtClean="0"/>
              <a:t>Rủi ro là những rủi ro do thiên tai, tai nạn bất ngờ trên biển gây ra </a:t>
            </a:r>
            <a:r>
              <a:rPr lang="vi-VN" altLang="en-US" b="1" dirty="0" smtClean="0"/>
              <a:t>làm hư hỏng hàng hóa và phương tiện chuyên chở</a:t>
            </a:r>
            <a:r>
              <a:rPr lang="vi-VN" altLang="en-US" dirty="0" smtClean="0"/>
              <a:t>. </a:t>
            </a:r>
            <a:endParaRPr lang="en-US" altLang="en-US" dirty="0" smtClean="0"/>
          </a:p>
          <a:p>
            <a:pPr>
              <a:defRPr/>
            </a:pPr>
            <a:r>
              <a:rPr lang="en-US" altLang="en-US" dirty="0" smtClean="0">
                <a:sym typeface="Wingdings" panose="05000000000000000000" pitchFamily="2" charset="2"/>
              </a:rPr>
              <a:t> </a:t>
            </a:r>
            <a:r>
              <a:rPr lang="vi-VN" altLang="en-US" dirty="0" smtClean="0"/>
              <a:t>Những gì con người </a:t>
            </a:r>
            <a:r>
              <a:rPr lang="vi-VN" altLang="en-US" b="1" dirty="0" smtClean="0"/>
              <a:t>cố ý gây ra cho chính mình, những gì lường trước được về không gian và thời gian xảy ra </a:t>
            </a:r>
            <a:r>
              <a:rPr lang="vi-VN" altLang="en-US" dirty="0" smtClean="0"/>
              <a:t>không xảy ra không phải là rủi ro.</a:t>
            </a:r>
            <a:endParaRPr lang="en-US" altLang="en-US" dirty="0" smtClean="0"/>
          </a:p>
          <a:p>
            <a:pPr>
              <a:defRPr/>
            </a:pPr>
            <a:endParaRPr lang="en-US" dirty="0"/>
          </a:p>
        </p:txBody>
      </p:sp>
      <p:sp>
        <p:nvSpPr>
          <p:cNvPr id="593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FA1BFF4-2E4E-4207-BFDC-6DEDEC88C51A}" type="slidenum">
              <a:rPr lang="en-US" altLang="en-US" sz="1200" smtClean="0"/>
              <a:pPr/>
              <a:t>28</a:t>
            </a:fld>
            <a:endParaRPr lang="en-US" altLang="en-US" sz="1200" smtClean="0"/>
          </a:p>
        </p:txBody>
      </p:sp>
    </p:spTree>
    <p:extLst>
      <p:ext uri="{BB962C8B-B14F-4D97-AF65-F5344CB8AC3E}">
        <p14:creationId xmlns:p14="http://schemas.microsoft.com/office/powerpoint/2010/main" val="1666530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vi-VN" b="1" dirty="0" smtClean="0"/>
              <a:t>Điểm khác biệt thứ nhất giữa Insurance Policy và Insurance Certificate là về mặt nội dung.</a:t>
            </a:r>
            <a:endParaRPr lang="en-US" b="1" dirty="0" smtClean="0"/>
          </a:p>
          <a:p>
            <a:pPr marL="171450" indent="-171450">
              <a:buFont typeface="Wingdings" panose="05000000000000000000" pitchFamily="2" charset="2"/>
              <a:buChar char="q"/>
              <a:defRPr/>
            </a:pPr>
            <a:r>
              <a:rPr lang="vi-VN" b="1" dirty="0" smtClean="0"/>
              <a:t>Nội dung của Insurance policy là một dạng hợp đồng đầy đủ giữa người bảo hiểm với người được bảo hiểm</a:t>
            </a:r>
            <a:r>
              <a:rPr lang="vi-VN" dirty="0" smtClean="0"/>
              <a:t>, nó thể hiện đầy đủ các nguyên tắc, điều kiện bảo hiểm,thời hiệu, mức phí, khấu trừ. </a:t>
            </a:r>
            <a:endParaRPr lang="en-US" dirty="0" smtClean="0"/>
          </a:p>
          <a:p>
            <a:pPr marL="171450" indent="-171450">
              <a:buFont typeface="Wingdings" panose="05000000000000000000" pitchFamily="2" charset="2"/>
              <a:buChar char="q"/>
              <a:defRPr/>
            </a:pPr>
            <a:r>
              <a:rPr lang="vi-VN" b="1" dirty="0" smtClean="0"/>
              <a:t>Nội dung của giấy chứng nhận bảo hiểm chỉ bao gồm điều khoản nói lên đối tượng được bảo hiểm, </a:t>
            </a:r>
            <a:r>
              <a:rPr lang="vi-VN" dirty="0" smtClean="0"/>
              <a:t>các chi tiết cần thiết cho việc tinh</a:t>
            </a:r>
            <a:r>
              <a:rPr lang="en-US" dirty="0" smtClean="0"/>
              <a:t> </a:t>
            </a:r>
            <a:r>
              <a:rPr lang="vi-VN" dirty="0" smtClean="0"/>
              <a:t>toán phí bảo hiểm và điều kiện bảo hiểm đã thỏa thuận</a:t>
            </a:r>
            <a:r>
              <a:rPr lang="en-US" dirty="0" smtClean="0"/>
              <a:t> </a:t>
            </a:r>
            <a:r>
              <a:rPr lang="en-US" dirty="0" smtClean="0">
                <a:sym typeface="Wingdings" panose="05000000000000000000" pitchFamily="2" charset="2"/>
              </a:rPr>
              <a:t> </a:t>
            </a:r>
            <a:r>
              <a:rPr lang="vi-VN" dirty="0" smtClean="0"/>
              <a:t>nó là bằng chứng thể hiện sự tồn tại của thoả thuận bảo hiểm theo điều kiện nào đó. </a:t>
            </a:r>
            <a:endParaRPr lang="en-US" dirty="0" smtClean="0"/>
          </a:p>
          <a:p>
            <a:pPr marL="171450" indent="-171450">
              <a:buFont typeface="Wingdings" panose="05000000000000000000" pitchFamily="2" charset="2"/>
              <a:buChar char="q"/>
              <a:defRPr/>
            </a:pPr>
            <a:r>
              <a:rPr lang="vi-VN" b="1" dirty="0" smtClean="0"/>
              <a:t>Trên</a:t>
            </a:r>
            <a:r>
              <a:rPr lang="en-US" b="1" dirty="0" smtClean="0"/>
              <a:t> </a:t>
            </a:r>
            <a:r>
              <a:rPr lang="vi-VN" b="1" dirty="0" smtClean="0"/>
              <a:t>một insurance Certificate thường </a:t>
            </a:r>
            <a:r>
              <a:rPr lang="vi-VN" dirty="0" smtClean="0"/>
              <a:t>chỉ thể hiện một số nội dung cốt lõi của thoả thuận bảo hiểm, thí dụ: thời hiệu, hình thức, giá trị bảo hiểm... </a:t>
            </a:r>
            <a:r>
              <a:rPr lang="vi-VN" b="1" dirty="0" smtClean="0"/>
              <a:t>mà không bao gồm các</a:t>
            </a:r>
            <a:r>
              <a:rPr lang="en-US" b="1" dirty="0" smtClean="0"/>
              <a:t> </a:t>
            </a:r>
            <a:r>
              <a:rPr lang="vi-VN" b="1" dirty="0" smtClean="0"/>
              <a:t>chi tiết thoả thuận cụ thể đầ</a:t>
            </a:r>
            <a:r>
              <a:rPr lang="en-US" b="1" dirty="0" smtClean="0"/>
              <a:t>y</a:t>
            </a:r>
            <a:r>
              <a:rPr lang="vi-VN" b="1" dirty="0" smtClean="0"/>
              <a:t> đủ của một hợp đồng bảo hiểm như insurance Policy thể hiện.</a:t>
            </a:r>
            <a:r>
              <a:rPr lang="en-US" b="1" dirty="0" smtClean="0"/>
              <a:t> </a:t>
            </a:r>
          </a:p>
          <a:p>
            <a:pPr>
              <a:defRPr/>
            </a:pPr>
            <a:r>
              <a:rPr lang="vi-VN" b="1" dirty="0" smtClean="0"/>
              <a:t>Điểm khác biệt thứ hai giữa Insurance Policy và Insurance Certificate là tính chuyển nhượng</a:t>
            </a:r>
            <a:r>
              <a:rPr lang="en-US" b="1" dirty="0" smtClean="0"/>
              <a:t> </a:t>
            </a:r>
          </a:p>
          <a:p>
            <a:pPr marL="171450" indent="-171450" algn="just">
              <a:buFont typeface="Wingdings" panose="05000000000000000000" pitchFamily="2" charset="2"/>
              <a:buChar char="v"/>
              <a:defRPr/>
            </a:pPr>
            <a:r>
              <a:rPr lang="vi-VN" b="1" dirty="0" smtClean="0"/>
              <a:t>Insurance Policy bản gốc có chức năng chuyển nhượng được</a:t>
            </a:r>
            <a:r>
              <a:rPr lang="vi-VN" dirty="0" smtClean="0"/>
              <a:t>. Cụ thể là khi người </a:t>
            </a:r>
            <a:r>
              <a:rPr lang="en-US" dirty="0" smtClean="0"/>
              <a:t>XK </a:t>
            </a:r>
            <a:r>
              <a:rPr lang="vi-VN" dirty="0" smtClean="0"/>
              <a:t>là người mua bảo hiểm, người này có thể thực hiện việc ký hậu trên mặtsau của </a:t>
            </a:r>
            <a:r>
              <a:rPr lang="en-US" dirty="0" err="1" smtClean="0"/>
              <a:t>đơn</a:t>
            </a:r>
            <a:r>
              <a:rPr lang="en-US" dirty="0" smtClean="0"/>
              <a:t> BH </a:t>
            </a:r>
            <a:r>
              <a:rPr lang="vi-VN" dirty="0" smtClean="0"/>
              <a:t>gửi cho người nhập khẩu thì người </a:t>
            </a:r>
            <a:r>
              <a:rPr lang="en-US" dirty="0" smtClean="0"/>
              <a:t>NK </a:t>
            </a:r>
            <a:r>
              <a:rPr lang="vi-VN" b="1" dirty="0" smtClean="0"/>
              <a:t>sẽ trở thành người được bảo hiểm và thụ hưởng số tiền bồi thường nếu có tổn thất xảy ra</a:t>
            </a:r>
            <a:r>
              <a:rPr lang="en-US" dirty="0" smtClean="0"/>
              <a:t> </a:t>
            </a:r>
            <a:r>
              <a:rPr lang="en-US" dirty="0" smtClean="0">
                <a:sym typeface="Wingdings" panose="05000000000000000000" pitchFamily="2" charset="2"/>
              </a:rPr>
              <a:t> </a:t>
            </a:r>
            <a:r>
              <a:rPr lang="vi-VN" dirty="0" smtClean="0"/>
              <a:t>đa số các thoả thuận bảo hiểm đều thể hiện ở dưới dạng Irisurance Policy để thuận tiện cho hai bên mua bán.</a:t>
            </a:r>
            <a:endParaRPr lang="en-US" dirty="0" smtClean="0"/>
          </a:p>
          <a:p>
            <a:pPr marL="171450" indent="-171450" algn="just">
              <a:buFont typeface="Wingdings" panose="05000000000000000000" pitchFamily="2" charset="2"/>
              <a:buChar char="v"/>
              <a:defRPr/>
            </a:pPr>
            <a:r>
              <a:rPr lang="vi-VN" b="1" dirty="0" smtClean="0"/>
              <a:t>Còn một Insurance Certificate dù là bản gốc cơ bản</a:t>
            </a:r>
            <a:r>
              <a:rPr lang="en-US" b="1" dirty="0" smtClean="0"/>
              <a:t> </a:t>
            </a:r>
            <a:r>
              <a:rPr lang="vi-VN" b="1" dirty="0" smtClean="0"/>
              <a:t>không có giá trị chuyển nhượng</a:t>
            </a:r>
            <a:r>
              <a:rPr lang="vi-VN" dirty="0" smtClean="0"/>
              <a:t>.</a:t>
            </a:r>
          </a:p>
          <a:p>
            <a:pPr>
              <a:defRPr/>
            </a:pPr>
            <a:r>
              <a:rPr lang="vi-VN" b="1" dirty="0" smtClean="0"/>
              <a:t>Điểm khác biệt thứ ba giữa Insurance Policy và Insurance Certificate là giá trị pháp lý</a:t>
            </a:r>
            <a:r>
              <a:rPr lang="vi-VN" dirty="0" smtClean="0"/>
              <a:t>.</a:t>
            </a:r>
            <a:r>
              <a:rPr lang="en-US" dirty="0" smtClean="0"/>
              <a:t> </a:t>
            </a:r>
          </a:p>
          <a:p>
            <a:pPr>
              <a:defRPr/>
            </a:pPr>
            <a:r>
              <a:rPr lang="vi-VN" b="1" dirty="0" smtClean="0"/>
              <a:t>Cả Insurance Policy và Insurance Certificate đều có giá trị trong việc đòi bồi thường và xử lý tranh chấp tại cấp tòa án</a:t>
            </a:r>
            <a:r>
              <a:rPr lang="vi-VN" dirty="0" smtClean="0"/>
              <a:t>. </a:t>
            </a:r>
            <a:endParaRPr lang="en-US" dirty="0" smtClean="0"/>
          </a:p>
          <a:p>
            <a:pPr>
              <a:defRPr/>
            </a:pPr>
            <a:r>
              <a:rPr lang="vi-VN" dirty="0" smtClean="0"/>
              <a:t>Về bản chất của nghiệp vụ bảo hiểm, </a:t>
            </a:r>
            <a:r>
              <a:rPr lang="vi-VN" b="1" dirty="0" smtClean="0"/>
              <a:t>Insurance</a:t>
            </a:r>
            <a:r>
              <a:rPr lang="en-US" b="1" dirty="0" smtClean="0"/>
              <a:t> </a:t>
            </a:r>
            <a:r>
              <a:rPr lang="vi-VN" b="1" dirty="0" smtClean="0"/>
              <a:t>Certificate tương đương với Insurance Policy</a:t>
            </a:r>
            <a:r>
              <a:rPr lang="vi-VN" dirty="0" smtClean="0"/>
              <a:t> </a:t>
            </a:r>
            <a:endParaRPr lang="en-US" dirty="0" smtClean="0"/>
          </a:p>
          <a:p>
            <a:pPr>
              <a:defRPr/>
            </a:pPr>
            <a:r>
              <a:rPr lang="vi-VN" dirty="0" smtClean="0"/>
              <a:t>nhưng xét về mặt pháp lý</a:t>
            </a:r>
            <a:r>
              <a:rPr lang="vi-VN" b="1" dirty="0" smtClean="0"/>
              <a:t>, Insurance Certificate không mạnh và chặt như một Insurance Policy</a:t>
            </a:r>
            <a:r>
              <a:rPr lang="vi-VN" dirty="0" smtClean="0"/>
              <a:t>, và một bản InsuranceCertificate thuần tuý (không tích hợp đầy đủ nội dung và chức năng của Insurance Policy) thi không có giá trị đầy đủ trong việc xử lý tranh chấp, khiếu nại pháp lý. </a:t>
            </a:r>
            <a:endParaRPr lang="en-US" dirty="0" smtClean="0"/>
          </a:p>
          <a:p>
            <a:pPr>
              <a:defRPr/>
            </a:pPr>
            <a:r>
              <a:rPr lang="en-US" dirty="0" smtClean="0">
                <a:sym typeface="Wingdings" panose="05000000000000000000" pitchFamily="2" charset="2"/>
              </a:rPr>
              <a:t> </a:t>
            </a:r>
            <a:r>
              <a:rPr lang="vi-VN" dirty="0" smtClean="0"/>
              <a:t>Khi</a:t>
            </a:r>
            <a:r>
              <a:rPr lang="en-US" dirty="0" smtClean="0"/>
              <a:t> </a:t>
            </a:r>
            <a:r>
              <a:rPr lang="vi-VN" dirty="0" smtClean="0"/>
              <a:t>đó, để giải quyết tranh chấp, phải kết hợp với Insurance Policy,Vậy khi nào công ty bảo hiểm phát hành Insurance Policy, </a:t>
            </a:r>
            <a:endParaRPr lang="en-US" dirty="0" smtClean="0"/>
          </a:p>
          <a:p>
            <a:pPr marL="171450" indent="-171450">
              <a:buFont typeface="Wingdings" panose="05000000000000000000" pitchFamily="2" charset="2"/>
              <a:buChar char="q"/>
              <a:defRPr/>
            </a:pPr>
            <a:r>
              <a:rPr lang="vi-VN" b="1" dirty="0" smtClean="0">
                <a:cs typeface="Times New Roman" panose="02020603050405020304" pitchFamily="18" charset="0"/>
              </a:rPr>
              <a:t>khi nào phát hành Insurance Certificate?</a:t>
            </a:r>
            <a:endParaRPr lang="en-US" b="1" dirty="0" smtClean="0">
              <a:cs typeface="Times New Roman" panose="02020603050405020304" pitchFamily="18" charset="0"/>
            </a:endParaRPr>
          </a:p>
          <a:p>
            <a:pPr>
              <a:defRPr/>
            </a:pPr>
            <a:r>
              <a:rPr lang="vi-VN" b="1" dirty="0" smtClean="0"/>
              <a:t>Trong thực tế, điều này phụ thuộc vào yêu cầu của người được bảo hiểm và thực tiễn của việc mua bán</a:t>
            </a:r>
            <a:r>
              <a:rPr lang="vi-VN" dirty="0" smtClean="0"/>
              <a:t>. </a:t>
            </a:r>
            <a:endParaRPr lang="en-US" dirty="0" smtClean="0"/>
          </a:p>
          <a:p>
            <a:pPr marL="171450" indent="-171450">
              <a:buFont typeface="Wingdings" panose="05000000000000000000" pitchFamily="2" charset="2"/>
              <a:buChar char="v"/>
              <a:defRPr/>
            </a:pPr>
            <a:r>
              <a:rPr lang="vi-VN" b="1" dirty="0" smtClean="0"/>
              <a:t>Nếu lô hàng được bảo hiểm là </a:t>
            </a:r>
            <a:r>
              <a:rPr lang="en-US" b="1" dirty="0" err="1" smtClean="0"/>
              <a:t>chuyến</a:t>
            </a:r>
            <a:r>
              <a:rPr lang="vi-VN" b="1" dirty="0" smtClean="0"/>
              <a:t> một, không giao hàngtừng phần</a:t>
            </a:r>
            <a:r>
              <a:rPr lang="vi-VN" dirty="0" smtClean="0"/>
              <a:t>, không giao hàng nhiều lần, thì thường người mua bảo hiểm sẽ </a:t>
            </a:r>
            <a:r>
              <a:rPr lang="vi-VN" b="1" dirty="0" smtClean="0"/>
              <a:t>muốn công ty bảo hiểm cấp Insurance Policy </a:t>
            </a:r>
            <a:r>
              <a:rPr lang="vi-VN" dirty="0" smtClean="0"/>
              <a:t>vì những tiện ích liên quan đến </a:t>
            </a:r>
            <a:r>
              <a:rPr lang="vi-VN" b="1" dirty="0" smtClean="0"/>
              <a:t>nội dung, tính</a:t>
            </a:r>
            <a:r>
              <a:rPr lang="en-US" b="1" dirty="0" smtClean="0"/>
              <a:t> </a:t>
            </a:r>
            <a:r>
              <a:rPr lang="vi-VN" b="1" dirty="0" smtClean="0"/>
              <a:t>chuyển nhượng và tính pháp lý </a:t>
            </a:r>
            <a:r>
              <a:rPr lang="vi-VN" dirty="0" smtClean="0"/>
              <a:t>như đã trình bày. </a:t>
            </a:r>
            <a:endParaRPr lang="en-US" dirty="0" smtClean="0"/>
          </a:p>
          <a:p>
            <a:pPr marL="171450" indent="-171450">
              <a:buFont typeface="Wingdings" panose="05000000000000000000" pitchFamily="2" charset="2"/>
              <a:buChar char="v"/>
              <a:defRPr/>
            </a:pPr>
            <a:r>
              <a:rPr lang="vi-VN" b="1" dirty="0" smtClean="0"/>
              <a:t>Nếu lô hàng là giao nhiều lần, giao từng phần, thì công ty bảo hiểm đôi khi sẽ cấp chứng từ dưới tên InsuranceCertificate</a:t>
            </a:r>
            <a:r>
              <a:rPr lang="vi-VN" dirty="0" smtClean="0"/>
              <a:t>, nhưng người mua bảo hiểm nên </a:t>
            </a:r>
            <a:r>
              <a:rPr lang="vi-VN" b="1" dirty="0" smtClean="0"/>
              <a:t>yêu cầu chứng thư này phải tích hợp đầy đủ nội dung như một Insurance Policy.</a:t>
            </a:r>
            <a:endParaRPr lang="en-US" b="1" dirty="0" smtClean="0"/>
          </a:p>
          <a:p>
            <a:pPr marL="171450" indent="-171450" algn="just">
              <a:buFont typeface="Wingdings" panose="05000000000000000000" pitchFamily="2" charset="2"/>
              <a:buChar char="v"/>
              <a:defRPr/>
            </a:pPr>
            <a:r>
              <a:rPr lang="vi-VN" dirty="0" smtClean="0"/>
              <a:t>Đặc biệt, trong </a:t>
            </a:r>
            <a:r>
              <a:rPr lang="vi-VN" b="1" dirty="0" smtClean="0"/>
              <a:t>trường hợp L</a:t>
            </a:r>
            <a:r>
              <a:rPr lang="en-US" b="1" dirty="0" smtClean="0"/>
              <a:t>/</a:t>
            </a:r>
            <a:r>
              <a:rPr lang="vi-VN" b="1" dirty="0" smtClean="0"/>
              <a:t>C yêu cầu</a:t>
            </a:r>
            <a:r>
              <a:rPr lang="en-US" b="1" dirty="0" smtClean="0"/>
              <a:t> </a:t>
            </a:r>
            <a:r>
              <a:rPr lang="vi-VN" b="1" dirty="0" smtClean="0"/>
              <a:t>các bên sử dụng Insurance Policy thì việc sử dụng Insurance Certificate không có giá trị thanh toán</a:t>
            </a:r>
            <a:r>
              <a:rPr lang="vi-VN" dirty="0" smtClean="0"/>
              <a:t>, ngược lại </a:t>
            </a:r>
            <a:r>
              <a:rPr lang="vi-VN" b="1" i="1" dirty="0" smtClean="0"/>
              <a:t>nếu LC chấp nhận Insurnace Certificate</a:t>
            </a:r>
            <a:r>
              <a:rPr lang="vi-VN" dirty="0" smtClean="0"/>
              <a:t> thì các bên cứmặc nhiên sử dụng mà không cần nghi ngại.</a:t>
            </a:r>
            <a:endParaRPr lang="en-US" dirty="0" smtClean="0"/>
          </a:p>
          <a:p>
            <a:pPr>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29</a:t>
            </a:fld>
            <a:endParaRPr lang="en-US"/>
          </a:p>
        </p:txBody>
      </p:sp>
    </p:spTree>
    <p:extLst>
      <p:ext uri="{BB962C8B-B14F-4D97-AF65-F5344CB8AC3E}">
        <p14:creationId xmlns:p14="http://schemas.microsoft.com/office/powerpoint/2010/main" val="3894471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SUM INSURED: </a:t>
            </a:r>
            <a:r>
              <a:rPr lang="en-US" altLang="en-US" dirty="0" err="1" smtClean="0"/>
              <a:t>số</a:t>
            </a:r>
            <a:r>
              <a:rPr lang="en-US" altLang="en-US" dirty="0" smtClean="0"/>
              <a:t> </a:t>
            </a:r>
            <a:r>
              <a:rPr lang="en-US" altLang="en-US" dirty="0" err="1" smtClean="0"/>
              <a:t>tiền</a:t>
            </a:r>
            <a:r>
              <a:rPr lang="en-US" altLang="en-US" dirty="0" smtClean="0"/>
              <a:t> </a:t>
            </a:r>
            <a:r>
              <a:rPr lang="en-US" altLang="en-US" dirty="0" err="1" smtClean="0"/>
              <a:t>bảo</a:t>
            </a:r>
            <a:r>
              <a:rPr lang="en-US" altLang="en-US" dirty="0" smtClean="0"/>
              <a:t> </a:t>
            </a:r>
            <a:r>
              <a:rPr lang="en-US" altLang="en-US" dirty="0" err="1" smtClean="0"/>
              <a:t>hiểm</a:t>
            </a:r>
            <a:endParaRPr lang="en-US" altLang="en-US" dirty="0" smtClean="0"/>
          </a:p>
          <a:p>
            <a:r>
              <a:rPr lang="en-US" altLang="en-US" dirty="0" smtClean="0"/>
              <a:t>PREMIUM : PHÍ BẢO HIỂM </a:t>
            </a:r>
          </a:p>
          <a:p>
            <a:r>
              <a:rPr lang="vi-VN" altLang="en-US" b="1" dirty="0" smtClean="0"/>
              <a:t>Policy Holder</a:t>
            </a:r>
            <a:r>
              <a:rPr lang="en-US" altLang="en-US" b="1" dirty="0" smtClean="0"/>
              <a:t> name </a:t>
            </a:r>
            <a:r>
              <a:rPr lang="vi-VN" altLang="en-US" b="1" dirty="0" smtClean="0"/>
              <a:t> </a:t>
            </a:r>
            <a:r>
              <a:rPr lang="vi-VN" altLang="en-US" dirty="0" smtClean="0"/>
              <a:t>là </a:t>
            </a:r>
            <a:r>
              <a:rPr lang="en-US" altLang="en-US" dirty="0" err="1" smtClean="0"/>
              <a:t>Người</a:t>
            </a:r>
            <a:r>
              <a:rPr lang="en-US" altLang="en-US" dirty="0" smtClean="0"/>
              <a:t> </a:t>
            </a:r>
            <a:r>
              <a:rPr lang="en-US" altLang="en-US" dirty="0" err="1" smtClean="0"/>
              <a:t>mua</a:t>
            </a:r>
            <a:r>
              <a:rPr lang="en-US" altLang="en-US" dirty="0" smtClean="0"/>
              <a:t> </a:t>
            </a:r>
            <a:r>
              <a:rPr lang="en-US" altLang="en-US" dirty="0" err="1" smtClean="0"/>
              <a:t>bảo</a:t>
            </a:r>
            <a:r>
              <a:rPr lang="en-US" altLang="en-US" dirty="0" smtClean="0"/>
              <a:t> </a:t>
            </a:r>
            <a:r>
              <a:rPr lang="en-US" altLang="en-US" dirty="0" err="1" smtClean="0"/>
              <a:t>hiểm</a:t>
            </a:r>
            <a:r>
              <a:rPr lang="en-US" altLang="en-US" dirty="0" smtClean="0"/>
              <a:t> </a:t>
            </a:r>
            <a:r>
              <a:rPr lang="en-US" altLang="en-US" dirty="0" smtClean="0">
                <a:sym typeface="Wingdings" panose="05000000000000000000" pitchFamily="2" charset="2"/>
              </a:rPr>
              <a:t></a:t>
            </a:r>
            <a:r>
              <a:rPr lang="vi-VN" altLang="en-US" dirty="0" smtClean="0"/>
              <a:t>Người Được Bảo Hiểm, Khách Hàng Bảo Hiểm, Người Giữ Đơn Bảo Hiểm.</a:t>
            </a:r>
            <a:endParaRPr lang="en-US" altLang="en-US" dirty="0" smtClean="0"/>
          </a:p>
          <a:p>
            <a:r>
              <a:rPr lang="en-US" altLang="en-US" b="1" dirty="0" smtClean="0"/>
              <a:t>ASSURED NAME </a:t>
            </a:r>
            <a:r>
              <a:rPr lang="en-US" altLang="en-US" dirty="0" smtClean="0"/>
              <a:t>: </a:t>
            </a:r>
            <a:r>
              <a:rPr lang="en-US" altLang="en-US" dirty="0" err="1" smtClean="0"/>
              <a:t>người</a:t>
            </a:r>
            <a:r>
              <a:rPr lang="en-US" altLang="en-US" dirty="0" smtClean="0"/>
              <a:t> </a:t>
            </a:r>
            <a:r>
              <a:rPr lang="en-US" altLang="en-US" dirty="0" err="1" smtClean="0"/>
              <a:t>được</a:t>
            </a:r>
            <a:r>
              <a:rPr lang="en-US" altLang="en-US" dirty="0" smtClean="0"/>
              <a:t> </a:t>
            </a:r>
            <a:r>
              <a:rPr lang="en-US" altLang="en-US" dirty="0" err="1" smtClean="0"/>
              <a:t>bảo</a:t>
            </a:r>
            <a:r>
              <a:rPr lang="en-US" altLang="en-US" dirty="0" smtClean="0"/>
              <a:t> </a:t>
            </a:r>
            <a:r>
              <a:rPr lang="en-US" altLang="en-US" dirty="0" err="1" smtClean="0"/>
              <a:t>hiểm</a:t>
            </a:r>
            <a:r>
              <a:rPr lang="en-US" altLang="en-US" dirty="0" smtClean="0"/>
              <a:t>, </a:t>
            </a:r>
            <a:r>
              <a:rPr lang="en-US" altLang="en-US" dirty="0" err="1" smtClean="0"/>
              <a:t>người</a:t>
            </a:r>
            <a:r>
              <a:rPr lang="en-US" altLang="en-US" dirty="0" smtClean="0"/>
              <a:t> </a:t>
            </a:r>
            <a:r>
              <a:rPr lang="en-US" altLang="en-US" dirty="0" err="1" smtClean="0"/>
              <a:t>thụ</a:t>
            </a:r>
            <a:r>
              <a:rPr lang="en-US" altLang="en-US" dirty="0" smtClean="0"/>
              <a:t> </a:t>
            </a:r>
            <a:r>
              <a:rPr lang="en-US" altLang="en-US" dirty="0" err="1" smtClean="0"/>
              <a:t>hưởng</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34</a:t>
            </a:fld>
            <a:endParaRPr lang="en-US"/>
          </a:p>
        </p:txBody>
      </p:sp>
    </p:spTree>
    <p:extLst>
      <p:ext uri="{BB962C8B-B14F-4D97-AF65-F5344CB8AC3E}">
        <p14:creationId xmlns:p14="http://schemas.microsoft.com/office/powerpoint/2010/main" val="41918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C/Q là loại giấy tờ xác nhận rằng hàng hóa có chất lượng phù hợp với tiêu chuẩn của nhà sản xuất hoặc các tiêu chuẩn quốc tế.</a:t>
            </a:r>
          </a:p>
          <a:p>
            <a:r>
              <a:rPr lang="vi-VN" dirty="0" smtClean="0"/>
              <a:t>Chứng nhận này để làm gì? Là để người bán thể hiện cam kết của mình với người mua về chất lượng của hàng hóa.</a:t>
            </a:r>
          </a:p>
          <a:p>
            <a:r>
              <a:rPr lang="vi-VN" dirty="0" smtClean="0"/>
              <a:t>Chứng từ này </a:t>
            </a:r>
            <a:r>
              <a:rPr lang="vi-VN" b="1" dirty="0" smtClean="0"/>
              <a:t>không bắt buộc</a:t>
            </a:r>
            <a:r>
              <a:rPr lang="vi-VN" dirty="0" smtClean="0"/>
              <a:t> trong hồ sơ hải quan.</a:t>
            </a:r>
          </a:p>
          <a:p>
            <a:r>
              <a:rPr lang="vi-VN" dirty="0" smtClean="0"/>
              <a:t>Với một số mặt hàng nhập khẩu, khi bạn làm thủ tục kiểm tra chất lượng nhà nước (chẳng hạn đăng kiểm xe máy chuyên dùng), thì phải nộp C/Q trong hồ sơ đăng ký.</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38</a:t>
            </a:fld>
            <a:endParaRPr lang="en-US"/>
          </a:p>
        </p:txBody>
      </p:sp>
    </p:spTree>
    <p:extLst>
      <p:ext uri="{BB962C8B-B14F-4D97-AF65-F5344CB8AC3E}">
        <p14:creationId xmlns:p14="http://schemas.microsoft.com/office/powerpoint/2010/main" val="3063990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C/O cho biết nguồn gốc xuất xứ của hàng hóa được sản xuất tại vùng lãnh thổ hay quốc gia nào đó.</a:t>
            </a:r>
          </a:p>
          <a:p>
            <a:r>
              <a:rPr lang="vi-VN" dirty="0" smtClean="0"/>
              <a:t>Biết được nguồn gốc, hay xuất xứ của hàng hóa sẽ giúp chủ hàng nhập khẩu xác định xem hàng có được hưởng ưu đãi đặc biệt hay không. </a:t>
            </a:r>
            <a:endParaRPr lang="en-US" dirty="0" smtClean="0"/>
          </a:p>
          <a:p>
            <a:r>
              <a:rPr lang="vi-VN" b="1" dirty="0" smtClean="0"/>
              <a:t>Ví dụ: nếu hàng từ các nước ASEAN, có </a:t>
            </a:r>
            <a:r>
              <a:rPr lang="vi-VN" b="1" dirty="0" smtClean="0">
                <a:hlinkClick r:id="rId3"/>
              </a:rPr>
              <a:t>C/O form D</a:t>
            </a:r>
            <a:r>
              <a:rPr lang="vi-VN" b="1" dirty="0" smtClean="0"/>
              <a:t>, thì có thể được hưởng thuế ưu đãi đặc biệt, nghĩa là thuế thấp hơn mức không có C/O.</a:t>
            </a:r>
          </a:p>
          <a:p>
            <a:r>
              <a:rPr lang="vi-VN" dirty="0" smtClean="0"/>
              <a:t>Thêm nữa, với một số mặt hàng C/O sẽ quyết định hàng từ nước đó có đủ tiêu chuẩn nhập vào Việt Nam hay không. Chẳng hạn, vào thời điểm đầu năm 2014, máy móc thiết bị đã qua sử dụng có nguồn gốc từ Trung Quốc thì không được nhập khẩu vào Việt Nam, theo quy định trong công văn số </a:t>
            </a:r>
            <a:r>
              <a:rPr lang="vi-VN" i="1" dirty="0" smtClean="0"/>
              <a:t>3016/BKHCN-ĐTG</a:t>
            </a:r>
            <a:r>
              <a:rPr lang="vi-VN" dirty="0" smtClean="0"/>
              <a:t> ngày 24/9/2013 của Bộ KHCN.</a:t>
            </a:r>
            <a:endParaRPr lang="vi-VN" dirty="0"/>
          </a:p>
        </p:txBody>
      </p:sp>
      <p:sp>
        <p:nvSpPr>
          <p:cNvPr id="4" name="Slide Number Placeholder 3"/>
          <p:cNvSpPr>
            <a:spLocks noGrp="1"/>
          </p:cNvSpPr>
          <p:nvPr>
            <p:ph type="sldNum" sz="quarter" idx="10"/>
          </p:nvPr>
        </p:nvSpPr>
        <p:spPr/>
        <p:txBody>
          <a:bodyPr/>
          <a:lstStyle/>
          <a:p>
            <a:fld id="{B224D6FA-0531-4AD7-A0F1-93BC61F274DA}" type="slidenum">
              <a:rPr lang="en-US" smtClean="0"/>
              <a:t>41</a:t>
            </a:fld>
            <a:endParaRPr lang="en-US"/>
          </a:p>
        </p:txBody>
      </p:sp>
    </p:spTree>
    <p:extLst>
      <p:ext uri="{BB962C8B-B14F-4D97-AF65-F5344CB8AC3E}">
        <p14:creationId xmlns:p14="http://schemas.microsoft.com/office/powerpoint/2010/main" val="2369911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42</a:t>
            </a:fld>
            <a:endParaRPr lang="en-US"/>
          </a:p>
        </p:txBody>
      </p:sp>
    </p:spTree>
    <p:extLst>
      <p:ext uri="{BB962C8B-B14F-4D97-AF65-F5344CB8AC3E}">
        <p14:creationId xmlns:p14="http://schemas.microsoft.com/office/powerpoint/2010/main" val="11035031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cs typeface="Times New Roman" panose="02020603050405020304" pitchFamily="18" charset="0"/>
              </a:rPr>
              <a:t>– Thủ công: Công chức hải quan tiếp nhận đăng ký tờ khai hàng hoá xuất khẩu ký tên, đóng dấu công chức.</a:t>
            </a:r>
          </a:p>
          <a:p>
            <a:pPr algn="just">
              <a:lnSpc>
                <a:spcPct val="130000"/>
              </a:lnSpc>
              <a:spcBef>
                <a:spcPct val="0"/>
              </a:spcBef>
            </a:pPr>
            <a:r>
              <a:rPr lang="en-US" altLang="en-US" smtClean="0">
                <a:cs typeface="Times New Roman" panose="02020603050405020304" pitchFamily="18" charset="0"/>
              </a:rPr>
              <a:t>- Trường hợp phải ghi bằng thủ công thì công chức Hải quan ghi đầy đủ cả số tờ khai, ký hiệu loại hình xuất khẩu, ký hiệu Chi cục Hải quan đăng ký theo trật tự: </a:t>
            </a:r>
          </a:p>
          <a:p>
            <a:pPr algn="just">
              <a:lnSpc>
                <a:spcPct val="130000"/>
              </a:lnSpc>
              <a:spcBef>
                <a:spcPct val="0"/>
              </a:spcBef>
            </a:pPr>
            <a:r>
              <a:rPr lang="en-US" altLang="en-US" smtClean="0">
                <a:cs typeface="Times New Roman" panose="02020603050405020304" pitchFamily="18" charset="0"/>
              </a:rPr>
              <a:t>Số tờ khai/XK/loại hình/đơn vị đăng ký tờ khai, số lượng phụ lục tờ khai và ký tên đóng dấu công chức.</a:t>
            </a:r>
            <a:endParaRPr lang="en-US" altLang="en-US" smtClean="0">
              <a:ea typeface="Calibri" panose="020F0502020204030204" pitchFamily="34" charset="0"/>
              <a:cs typeface="Times New Roman" panose="02020603050405020304" pitchFamily="18" charset="0"/>
            </a:endParaRPr>
          </a:p>
          <a:p>
            <a:endParaRPr lang="en-US" altLang="en-US" smtClean="0"/>
          </a:p>
          <a:p>
            <a:r>
              <a:rPr lang="pt-BR" altLang="en-US" smtClean="0">
                <a:cs typeface="Calibri" panose="020F0502020204030204" pitchFamily="34" charset="0"/>
              </a:rPr>
              <a:t>Cũng có thể hiểu một cách khác như, khi có một lô hàng nào đó cần phải xuất đi hoặc nhập về thì phải làm thủ tục hải quan, trong đó việc tờ khai hải quan là không thể thiếu, bắt buộc phải có, nếu không có mọi hoạt động liên quan đến xuất nhập khẩu đều bị dừng lại.</a:t>
            </a:r>
            <a:endParaRPr lang="pt-BR" altLang="en-US" smtClean="0"/>
          </a:p>
          <a:p>
            <a:endParaRPr lang="en-US" altLang="en-US" smtClean="0"/>
          </a:p>
        </p:txBody>
      </p:sp>
      <p:sp>
        <p:nvSpPr>
          <p:cNvPr id="75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A9FBF52-B217-492A-93DA-766B5C5911A1}" type="slidenum">
              <a:rPr lang="en-US" altLang="en-US" sz="1200" smtClean="0"/>
              <a:pPr/>
              <a:t>45</a:t>
            </a:fld>
            <a:endParaRPr lang="en-US" altLang="en-US" sz="1200" smtClean="0"/>
          </a:p>
        </p:txBody>
      </p:sp>
    </p:spTree>
    <p:extLst>
      <p:ext uri="{BB962C8B-B14F-4D97-AF65-F5344CB8AC3E}">
        <p14:creationId xmlns:p14="http://schemas.microsoft.com/office/powerpoint/2010/main" val="1102875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62498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4477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CA59B6-DEC5-444B-9EDF-AF3CF4A4B012}"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44757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CA59B6-DEC5-444B-9EDF-AF3CF4A4B012}" type="datetimeFigureOut">
              <a:rPr lang="en-US" smtClean="0"/>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256610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CA59B6-DEC5-444B-9EDF-AF3CF4A4B012}" type="datetimeFigureOut">
              <a:rPr lang="en-US" smtClean="0"/>
              <a:t>1/27/2021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3967399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CA59B6-DEC5-444B-9EDF-AF3CF4A4B012}" type="datetimeFigureOut">
              <a:rPr lang="en-US" smtClean="0"/>
              <a:t>1/27/2021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6861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A59B6-DEC5-444B-9EDF-AF3CF4A4B012}" type="datetimeFigureOut">
              <a:rPr lang="en-US" smtClean="0"/>
              <a:t>1/27/2021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17567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329005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4435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52023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730203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A59B6-DEC5-444B-9EDF-AF3CF4A4B012}" type="datetimeFigureOut">
              <a:rPr lang="en-US" smtClean="0"/>
              <a:t>1/27/2021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255B4-724B-4F2E-80E8-B60488E3785D}" type="slidenum">
              <a:rPr lang="en-US" smtClean="0"/>
              <a:t>‹#›</a:t>
            </a:fld>
            <a:endParaRPr lang="en-US"/>
          </a:p>
        </p:txBody>
      </p:sp>
    </p:spTree>
    <p:extLst>
      <p:ext uri="{BB962C8B-B14F-4D97-AF65-F5344CB8AC3E}">
        <p14:creationId xmlns:p14="http://schemas.microsoft.com/office/powerpoint/2010/main" val="3510584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0148" y="1552145"/>
            <a:ext cx="9884528" cy="861774"/>
          </a:xfrm>
          <a:prstGeom prst="rect">
            <a:avLst/>
          </a:prstGeom>
          <a:noFill/>
        </p:spPr>
        <p:txBody>
          <a:bodyPr wrap="square" rtlCol="0">
            <a:spAutoFit/>
          </a:bodyPr>
          <a:lstStyle/>
          <a:p>
            <a:pPr algn="ctr"/>
            <a:r>
              <a:rPr lang="en-US" sz="5000" b="1" dirty="0" smtClean="0">
                <a:solidFill>
                  <a:srgbClr val="FF0000"/>
                </a:solidFill>
                <a:latin typeface="Algerian" panose="04020705040A02060702" pitchFamily="82" charset="0"/>
              </a:rPr>
              <a:t>CHƯƠNG 4</a:t>
            </a:r>
            <a:endParaRPr lang="en-US" sz="5000" b="1" dirty="0">
              <a:solidFill>
                <a:srgbClr val="FF0000"/>
              </a:solidFill>
              <a:latin typeface="Algerian" panose="04020705040A02060702" pitchFamily="82" charset="0"/>
            </a:endParaRPr>
          </a:p>
        </p:txBody>
      </p:sp>
      <p:sp>
        <p:nvSpPr>
          <p:cNvPr id="4" name="Rectangle 3"/>
          <p:cNvSpPr>
            <a:spLocks noChangeArrowheads="1"/>
          </p:cNvSpPr>
          <p:nvPr/>
        </p:nvSpPr>
        <p:spPr bwMode="auto">
          <a:xfrm>
            <a:off x="1806202" y="-87041"/>
            <a:ext cx="857959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TRƯỜNG</a:t>
            </a:r>
            <a:r>
              <a:rPr kumimoji="0" lang="en-US" altLang="en-US" sz="2400" b="1" i="0" u="none" strike="noStrike" cap="none" normalizeH="0" dirty="0" smtClean="0">
                <a:ln>
                  <a:noFill/>
                </a:ln>
                <a:solidFill>
                  <a:srgbClr val="002060"/>
                </a:solidFill>
                <a:effectLst/>
                <a:latin typeface="Arial" panose="020B0604020202020204" pitchFamily="34" charset="0"/>
                <a:ea typeface="Times New Roman" panose="02020603050405020304" pitchFamily="18" charset="0"/>
              </a:rPr>
              <a:t> CAO ĐẲNG LÝ TỰ TRONG TP. HỒ CHÍ MINH</a:t>
            </a: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lang="en-US" altLang="en-US" sz="2400" b="1" dirty="0" smtClean="0">
                <a:solidFill>
                  <a:srgbClr val="002060"/>
                </a:solidFill>
                <a:ea typeface="Times New Roman" panose="02020603050405020304" pitchFamily="18" charset="0"/>
              </a:rPr>
              <a:t>KHOA KINH TẾ</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rPr>
              <a:t>BỘ</a:t>
            </a:r>
            <a:r>
              <a:rPr kumimoji="0" lang="en-US" altLang="en-US" sz="2400" b="1" i="0" u="none" strike="noStrike" cap="none" normalizeH="0" dirty="0" smtClean="0">
                <a:ln>
                  <a:noFill/>
                </a:ln>
                <a:solidFill>
                  <a:srgbClr val="002060"/>
                </a:solidFill>
                <a:effectLst/>
                <a:latin typeface="Arial" panose="020B0604020202020204" pitchFamily="34" charset="0"/>
              </a:rPr>
              <a:t> MÔN KẾ TOÁN DOANH NGHIỆP</a:t>
            </a:r>
            <a:endParaRPr kumimoji="0" lang="en-US" altLang="en-US" sz="2400" b="1" i="0" u="none" strike="noStrike" cap="none" normalizeH="0" baseline="0" dirty="0" smtClean="0">
              <a:ln>
                <a:noFill/>
              </a:ln>
              <a:solidFill>
                <a:srgbClr val="002060"/>
              </a:solidFill>
              <a:effectLst/>
              <a:latin typeface="Arial" panose="020B0604020202020204" pitchFamily="34" charset="0"/>
            </a:endParaRPr>
          </a:p>
        </p:txBody>
      </p:sp>
      <p:sp>
        <p:nvSpPr>
          <p:cNvPr id="7" name="Rectangle 6"/>
          <p:cNvSpPr/>
          <p:nvPr/>
        </p:nvSpPr>
        <p:spPr>
          <a:xfrm>
            <a:off x="1046223" y="2428424"/>
            <a:ext cx="11145776" cy="769441"/>
          </a:xfrm>
          <a:prstGeom prst="rect">
            <a:avLst/>
          </a:prstGeom>
        </p:spPr>
        <p:txBody>
          <a:bodyPr wrap="square">
            <a:spAutoFit/>
          </a:bodyPr>
          <a:lstStyle/>
          <a:p>
            <a:pPr algn="ctr">
              <a:defRPr/>
            </a:pPr>
            <a:r>
              <a:rPr lang="en-US" sz="4400" b="1" kern="0" cap="all" dirty="0">
                <a:solidFill>
                  <a:srgbClr val="000066"/>
                </a:solidFill>
                <a:latin typeface="Times New Roman" panose="02020603050405020304" pitchFamily="18" charset="0"/>
                <a:ea typeface="+mj-ea"/>
                <a:cs typeface="Times New Roman" panose="02020603050405020304" pitchFamily="18" charset="0"/>
              </a:rPr>
              <a:t>BỘ CHỨNG TỪ THANH TOÁN QUỐC </a:t>
            </a:r>
            <a:r>
              <a:rPr lang="en-US" sz="4400" b="1" kern="0" cap="all" dirty="0" smtClean="0">
                <a:solidFill>
                  <a:srgbClr val="000066"/>
                </a:solidFill>
                <a:latin typeface="Times New Roman" panose="02020603050405020304" pitchFamily="18" charset="0"/>
                <a:ea typeface="+mj-ea"/>
                <a:cs typeface="Times New Roman" panose="02020603050405020304" pitchFamily="18" charset="0"/>
              </a:rPr>
              <a:t>TẾ</a:t>
            </a:r>
            <a:endParaRPr lang="en-US" sz="4400" b="1" kern="0" cap="all" dirty="0">
              <a:solidFill>
                <a:srgbClr val="000066"/>
              </a:solidFill>
              <a:latin typeface="Times New Roman" panose="02020603050405020304" pitchFamily="18" charset="0"/>
              <a:ea typeface="+mj-ea"/>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0" y="4302815"/>
            <a:ext cx="8386777" cy="2555185"/>
          </a:xfrm>
          <a:prstGeom prst="rect">
            <a:avLst/>
          </a:prstGeom>
        </p:spPr>
      </p:pic>
      <p:pic>
        <p:nvPicPr>
          <p:cNvPr id="8" name="Picture 7"/>
          <p:cNvPicPr>
            <a:picLocks noChangeAspect="1"/>
          </p:cNvPicPr>
          <p:nvPr/>
        </p:nvPicPr>
        <p:blipFill>
          <a:blip r:embed="rId4"/>
          <a:stretch>
            <a:fillRect/>
          </a:stretch>
        </p:blipFill>
        <p:spPr>
          <a:xfrm>
            <a:off x="8386776" y="4401584"/>
            <a:ext cx="3805223" cy="2456416"/>
          </a:xfrm>
          <a:prstGeom prst="rect">
            <a:avLst/>
          </a:prstGeom>
        </p:spPr>
      </p:pic>
    </p:spTree>
    <p:extLst>
      <p:ext uri="{BB962C8B-B14F-4D97-AF65-F5344CB8AC3E}">
        <p14:creationId xmlns:p14="http://schemas.microsoft.com/office/powerpoint/2010/main" val="24826428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91718" y="1543326"/>
            <a:ext cx="11488194" cy="3682483"/>
          </a:xfrm>
          <a:prstGeom prst="rect">
            <a:avLst/>
          </a:prstGeom>
        </p:spPr>
        <p:txBody>
          <a:bodyPr wrap="square">
            <a:spAutoFit/>
          </a:bodyPr>
          <a:lstStyle/>
          <a:p>
            <a:pPr>
              <a:lnSpc>
                <a:spcPct val="150000"/>
              </a:lnSpc>
            </a:pPr>
            <a:r>
              <a:rPr lang="en-US" sz="5400" b="1" dirty="0" smtClean="0">
                <a:latin typeface="Times New Roman" panose="02020603050405020304" pitchFamily="18" charset="0"/>
                <a:cs typeface="Times New Roman" panose="02020603050405020304" pitchFamily="18" charset="0"/>
              </a:rPr>
              <a:t>4.1. </a:t>
            </a:r>
            <a:r>
              <a:rPr lang="en-US" sz="5400" b="1" dirty="0" err="1">
                <a:latin typeface="Times New Roman" panose="02020603050405020304" pitchFamily="18" charset="0"/>
                <a:cs typeface="Times New Roman" panose="02020603050405020304" pitchFamily="18" charset="0"/>
              </a:rPr>
              <a:t>Chứng</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từ</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tài</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chính</a:t>
            </a:r>
            <a:endParaRPr lang="en-US" sz="5400" b="1" dirty="0">
              <a:latin typeface="Times New Roman" panose="02020603050405020304" pitchFamily="18" charset="0"/>
              <a:cs typeface="Times New Roman" panose="02020603050405020304" pitchFamily="18" charset="0"/>
            </a:endParaRPr>
          </a:p>
          <a:p>
            <a:pPr>
              <a:lnSpc>
                <a:spcPct val="150000"/>
              </a:lnSpc>
            </a:pPr>
            <a:r>
              <a:rPr lang="en-US" sz="5400" b="1" dirty="0">
                <a:latin typeface="Times New Roman" panose="02020603050405020304" pitchFamily="18" charset="0"/>
                <a:cs typeface="Times New Roman" panose="02020603050405020304" pitchFamily="18" charset="0"/>
              </a:rPr>
              <a:t>4</a:t>
            </a:r>
            <a:r>
              <a:rPr lang="en-US" sz="5400" b="1" dirty="0" smtClean="0">
                <a:latin typeface="Times New Roman" panose="02020603050405020304" pitchFamily="18" charset="0"/>
                <a:cs typeface="Times New Roman" panose="02020603050405020304" pitchFamily="18" charset="0"/>
              </a:rPr>
              <a:t>.2. </a:t>
            </a:r>
            <a:r>
              <a:rPr lang="en-US" sz="5400" b="1" dirty="0" err="1">
                <a:latin typeface="Times New Roman" panose="02020603050405020304" pitchFamily="18" charset="0"/>
                <a:cs typeface="Times New Roman" panose="02020603050405020304" pitchFamily="18" charset="0"/>
              </a:rPr>
              <a:t>Chứng</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từ</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thương</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mại</a:t>
            </a:r>
            <a:endParaRPr lang="en-US" sz="5400" b="1" dirty="0">
              <a:latin typeface="Times New Roman" panose="02020603050405020304" pitchFamily="18" charset="0"/>
              <a:cs typeface="Times New Roman" panose="02020603050405020304" pitchFamily="18" charset="0"/>
            </a:endParaRPr>
          </a:p>
          <a:p>
            <a:pPr>
              <a:lnSpc>
                <a:spcPct val="150000"/>
              </a:lnSpc>
            </a:pPr>
            <a:r>
              <a:rPr lang="en-US" sz="5400" b="1" dirty="0">
                <a:latin typeface="Times New Roman" panose="02020603050405020304" pitchFamily="18" charset="0"/>
                <a:cs typeface="Times New Roman" panose="02020603050405020304" pitchFamily="18" charset="0"/>
              </a:rPr>
              <a:t>4</a:t>
            </a:r>
            <a:r>
              <a:rPr lang="en-US" sz="5400" b="1" dirty="0" smtClean="0">
                <a:latin typeface="Times New Roman" panose="02020603050405020304" pitchFamily="18" charset="0"/>
                <a:cs typeface="Times New Roman" panose="02020603050405020304" pitchFamily="18" charset="0"/>
              </a:rPr>
              <a:t>.3. </a:t>
            </a:r>
            <a:r>
              <a:rPr lang="en-US" sz="5400" b="1" dirty="0" err="1">
                <a:latin typeface="Times New Roman" panose="02020603050405020304" pitchFamily="18" charset="0"/>
                <a:cs typeface="Times New Roman" panose="02020603050405020304" pitchFamily="18" charset="0"/>
              </a:rPr>
              <a:t>Kiểm</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tra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xử</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lý</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bộ</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chứng</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từ</a:t>
            </a:r>
            <a:r>
              <a:rPr lang="en-US" sz="5400" b="1" dirty="0">
                <a:latin typeface="Times New Roman" panose="02020603050405020304" pitchFamily="18" charset="0"/>
                <a:cs typeface="Times New Roman" panose="02020603050405020304" pitchFamily="18" charset="0"/>
              </a:rPr>
              <a:t> </a:t>
            </a:r>
          </a:p>
        </p:txBody>
      </p:sp>
      <p:sp>
        <p:nvSpPr>
          <p:cNvPr id="4" name="TextBox 3"/>
          <p:cNvSpPr txBox="1"/>
          <p:nvPr/>
        </p:nvSpPr>
        <p:spPr>
          <a:xfrm>
            <a:off x="4179426" y="270593"/>
            <a:ext cx="5312779" cy="646331"/>
          </a:xfrm>
          <a:prstGeom prst="rect">
            <a:avLst/>
          </a:prstGeom>
          <a:noFill/>
        </p:spPr>
        <p:txBody>
          <a:bodyPr wrap="square" rtlCol="0">
            <a:spAutoFit/>
          </a:bodyPr>
          <a:lstStyle/>
          <a:p>
            <a:r>
              <a:rPr lang="en-US" sz="3600" b="1" u="sng" dirty="0" smtClean="0">
                <a:solidFill>
                  <a:srgbClr val="FF0000"/>
                </a:solidFill>
                <a:latin typeface="Times New Roman" panose="02020603050405020304" pitchFamily="18" charset="0"/>
                <a:cs typeface="Times New Roman" panose="02020603050405020304" pitchFamily="18" charset="0"/>
              </a:rPr>
              <a:t>NỘI DUNG</a:t>
            </a:r>
            <a:endParaRPr lang="en-US" sz="3600" b="1" u="sng" dirty="0">
              <a:solidFill>
                <a:srgbClr val="FF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9025599" y="0"/>
            <a:ext cx="3166401" cy="2107096"/>
          </a:xfrm>
          <a:prstGeom prst="rect">
            <a:avLst/>
          </a:prstGeom>
        </p:spPr>
      </p:pic>
    </p:spTree>
    <p:extLst>
      <p:ext uri="{BB962C8B-B14F-4D97-AF65-F5344CB8AC3E}">
        <p14:creationId xmlns:p14="http://schemas.microsoft.com/office/powerpoint/2010/main" val="1203875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2766" y="168993"/>
            <a:ext cx="12099234" cy="1015663"/>
          </a:xfrm>
          <a:prstGeom prst="rect">
            <a:avLst/>
          </a:prstGeom>
          <a:solidFill>
            <a:srgbClr val="FFFF00"/>
          </a:solidFill>
        </p:spPr>
        <p:txBody>
          <a:bodyPr wrap="square" rtlCol="0">
            <a:spAutoFit/>
          </a:bodyPr>
          <a:lstStyle/>
          <a:p>
            <a:pPr algn="ctr">
              <a:lnSpc>
                <a:spcPct val="150000"/>
              </a:lnSpc>
            </a:pPr>
            <a:r>
              <a:rPr lang="en-US" sz="4000" b="1" dirty="0" smtClean="0">
                <a:latin typeface="Times New Roman" panose="02020603050405020304" pitchFamily="18" charset="0"/>
                <a:cs typeface="Times New Roman" panose="02020603050405020304" pitchFamily="18" charset="0"/>
              </a:rPr>
              <a:t>4.1</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tài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chính</a:t>
            </a:r>
            <a:endParaRPr lang="en-US" sz="40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503772" y="915023"/>
            <a:ext cx="9874836" cy="3785652"/>
          </a:xfrm>
          <a:prstGeom prst="rect">
            <a:avLst/>
          </a:prstGeom>
        </p:spPr>
        <p:txBody>
          <a:bodyPr wrap="square">
            <a:spAutoFit/>
          </a:bodyPr>
          <a:lstStyle/>
          <a:p>
            <a:pPr>
              <a:lnSpc>
                <a:spcPct val="150000"/>
              </a:lnSpc>
            </a:pPr>
            <a:r>
              <a:rPr lang="en-US" sz="4000" b="1" dirty="0">
                <a:latin typeface="Times New Roman" panose="02020603050405020304" pitchFamily="18" charset="0"/>
                <a:cs typeface="Times New Roman" panose="02020603050405020304" pitchFamily="18" charset="0"/>
              </a:rPr>
              <a:t>4</a:t>
            </a:r>
            <a:r>
              <a:rPr lang="vi-VN" sz="4000" b="1" dirty="0">
                <a:latin typeface="Times New Roman" panose="02020603050405020304" pitchFamily="18" charset="0"/>
                <a:cs typeface="Times New Roman" panose="02020603050405020304" pitchFamily="18" charset="0"/>
              </a:rPr>
              <a:t>.1.1. </a:t>
            </a:r>
            <a:r>
              <a:rPr lang="en-US" sz="4000" b="1" dirty="0" err="1">
                <a:latin typeface="Times New Roman" panose="02020603050405020304" pitchFamily="18" charset="0"/>
                <a:cs typeface="Times New Roman" panose="02020603050405020304" pitchFamily="18" charset="0"/>
              </a:rPr>
              <a:t>Hối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a:p>
            <a:pPr>
              <a:lnSpc>
                <a:spcPct val="150000"/>
              </a:lnSpc>
            </a:pPr>
            <a:r>
              <a:rPr lang="en-US" sz="4000" b="1" dirty="0">
                <a:latin typeface="Times New Roman" panose="02020603050405020304" pitchFamily="18" charset="0"/>
                <a:cs typeface="Times New Roman" panose="02020603050405020304" pitchFamily="18" charset="0"/>
              </a:rPr>
              <a:t>4.1.2. </a:t>
            </a:r>
            <a:r>
              <a:rPr lang="en-US" sz="4000" b="1" dirty="0" err="1">
                <a:latin typeface="Times New Roman" panose="02020603050405020304" pitchFamily="18" charset="0"/>
                <a:cs typeface="Times New Roman" panose="02020603050405020304" pitchFamily="18" charset="0"/>
              </a:rPr>
              <a:t>Lệnh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a:p>
            <a:pPr>
              <a:lnSpc>
                <a:spcPct val="150000"/>
              </a:lnSpc>
            </a:pPr>
            <a:r>
              <a:rPr lang="en-US" sz="4000" b="1" dirty="0">
                <a:latin typeface="Times New Roman" panose="02020603050405020304" pitchFamily="18" charset="0"/>
                <a:cs typeface="Times New Roman" panose="02020603050405020304" pitchFamily="18" charset="0"/>
              </a:rPr>
              <a:t>4.1.3. </a:t>
            </a:r>
            <a:r>
              <a:rPr lang="en-US" sz="4000" b="1" dirty="0" err="1">
                <a:latin typeface="Times New Roman" panose="02020603050405020304" pitchFamily="18" charset="0"/>
                <a:cs typeface="Times New Roman" panose="02020603050405020304" pitchFamily="18" charset="0"/>
              </a:rPr>
              <a:t>Séc</a:t>
            </a:r>
            <a:endParaRPr lang="en-US" sz="4000" b="1" dirty="0">
              <a:latin typeface="Times New Roman" panose="02020603050405020304" pitchFamily="18" charset="0"/>
              <a:cs typeface="Times New Roman" panose="02020603050405020304" pitchFamily="18" charset="0"/>
            </a:endParaRPr>
          </a:p>
          <a:p>
            <a:pPr>
              <a:lnSpc>
                <a:spcPct val="150000"/>
              </a:lnSpc>
            </a:pPr>
            <a:r>
              <a:rPr lang="en-US" sz="4000" b="1" dirty="0">
                <a:latin typeface="Times New Roman" panose="02020603050405020304" pitchFamily="18" charset="0"/>
                <a:cs typeface="Times New Roman" panose="02020603050405020304" pitchFamily="18" charset="0"/>
              </a:rPr>
              <a:t>4.1.4. </a:t>
            </a:r>
            <a:r>
              <a:rPr lang="en-US" sz="4000" b="1" dirty="0" err="1">
                <a:latin typeface="Times New Roman" panose="02020603050405020304" pitchFamily="18" charset="0"/>
                <a:cs typeface="Times New Roman" panose="02020603050405020304" pitchFamily="18" charset="0"/>
              </a:rPr>
              <a:t>Lệnh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nhờ</a:t>
            </a:r>
            <a:r>
              <a:rPr lang="en-US" sz="4000" b="1" dirty="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thu</a:t>
            </a:r>
            <a:endParaRPr lang="en-US" sz="40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0" y="4324628"/>
            <a:ext cx="4503772" cy="2533371"/>
          </a:xfrm>
          <a:prstGeom prst="rect">
            <a:avLst/>
          </a:prstGeom>
        </p:spPr>
      </p:pic>
      <p:sp>
        <p:nvSpPr>
          <p:cNvPr id="2" name="TextBox 1"/>
          <p:cNvSpPr txBox="1"/>
          <p:nvPr/>
        </p:nvSpPr>
        <p:spPr>
          <a:xfrm>
            <a:off x="4503772" y="4821872"/>
            <a:ext cx="8322365" cy="769441"/>
          </a:xfrm>
          <a:prstGeom prst="rect">
            <a:avLst/>
          </a:prstGeom>
          <a:noFill/>
        </p:spPr>
        <p:txBody>
          <a:bodyPr wrap="square" rtlCol="0">
            <a:spAutoFit/>
          </a:bodyPr>
          <a:lstStyle/>
          <a:p>
            <a:r>
              <a:rPr lang="en-US" sz="4400" b="1" dirty="0" smtClean="0">
                <a:solidFill>
                  <a:srgbClr val="FF0000"/>
                </a:solidFill>
                <a:latin typeface="Times New Roman" panose="02020603050405020304" pitchFamily="18" charset="0"/>
                <a:cs typeface="Times New Roman" panose="02020603050405020304" pitchFamily="18" charset="0"/>
              </a:rPr>
              <a:t>(</a:t>
            </a:r>
            <a:r>
              <a:rPr lang="en-US" sz="4400" b="1" dirty="0" err="1" smtClean="0">
                <a:solidFill>
                  <a:srgbClr val="FF0000"/>
                </a:solidFill>
                <a:latin typeface="Times New Roman" panose="02020603050405020304" pitchFamily="18" charset="0"/>
                <a:cs typeface="Times New Roman" panose="02020603050405020304" pitchFamily="18" charset="0"/>
              </a:rPr>
              <a:t>Xem</a:t>
            </a:r>
            <a:r>
              <a:rPr lang="en-US" sz="4400" b="1" dirty="0" smtClean="0">
                <a:solidFill>
                  <a:srgbClr val="FF0000"/>
                </a:solidFill>
                <a:latin typeface="Times New Roman" panose="02020603050405020304" pitchFamily="18" charset="0"/>
                <a:cs typeface="Times New Roman" panose="02020603050405020304" pitchFamily="18" charset="0"/>
              </a:rPr>
              <a:t> </a:t>
            </a:r>
            <a:r>
              <a:rPr lang="en-US" sz="4400" b="1" dirty="0" err="1" smtClean="0">
                <a:solidFill>
                  <a:srgbClr val="FF0000"/>
                </a:solidFill>
                <a:latin typeface="Times New Roman" panose="02020603050405020304" pitchFamily="18" charset="0"/>
                <a:cs typeface="Times New Roman" panose="02020603050405020304" pitchFamily="18" charset="0"/>
              </a:rPr>
              <a:t>lại</a:t>
            </a:r>
            <a:r>
              <a:rPr lang="en-US" sz="4400" b="1" dirty="0" smtClean="0">
                <a:solidFill>
                  <a:srgbClr val="FF0000"/>
                </a:solidFill>
                <a:latin typeface="Times New Roman" panose="02020603050405020304" pitchFamily="18" charset="0"/>
                <a:cs typeface="Times New Roman" panose="02020603050405020304" pitchFamily="18" charset="0"/>
              </a:rPr>
              <a:t> </a:t>
            </a:r>
            <a:r>
              <a:rPr lang="en-US" sz="4400" b="1" dirty="0" err="1" smtClean="0">
                <a:solidFill>
                  <a:srgbClr val="FF0000"/>
                </a:solidFill>
                <a:latin typeface="Times New Roman" panose="02020603050405020304" pitchFamily="18" charset="0"/>
                <a:cs typeface="Times New Roman" panose="02020603050405020304" pitchFamily="18" charset="0"/>
              </a:rPr>
              <a:t>nội</a:t>
            </a:r>
            <a:r>
              <a:rPr lang="en-US" sz="4400" b="1" dirty="0" smtClean="0">
                <a:solidFill>
                  <a:srgbClr val="FF0000"/>
                </a:solidFill>
                <a:latin typeface="Times New Roman" panose="02020603050405020304" pitchFamily="18" charset="0"/>
                <a:cs typeface="Times New Roman" panose="02020603050405020304" pitchFamily="18" charset="0"/>
              </a:rPr>
              <a:t> dung </a:t>
            </a:r>
            <a:r>
              <a:rPr lang="en-US" sz="4400" b="1" dirty="0" err="1" smtClean="0">
                <a:solidFill>
                  <a:srgbClr val="FF0000"/>
                </a:solidFill>
                <a:latin typeface="Times New Roman" panose="02020603050405020304" pitchFamily="18" charset="0"/>
                <a:cs typeface="Times New Roman" panose="02020603050405020304" pitchFamily="18" charset="0"/>
              </a:rPr>
              <a:t>chương</a:t>
            </a:r>
            <a:r>
              <a:rPr lang="en-US" sz="4400" b="1" dirty="0" smtClean="0">
                <a:solidFill>
                  <a:srgbClr val="FF0000"/>
                </a:solidFill>
                <a:latin typeface="Times New Roman" panose="02020603050405020304" pitchFamily="18" charset="0"/>
                <a:cs typeface="Times New Roman" panose="02020603050405020304" pitchFamily="18" charset="0"/>
              </a:rPr>
              <a:t> 3)</a:t>
            </a:r>
            <a:endParaRPr lang="en-US" sz="4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82908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766" y="152400"/>
            <a:ext cx="11966712"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54797" y="1389285"/>
            <a:ext cx="7622600" cy="5174493"/>
          </a:xfrm>
          <a:prstGeom prst="rect">
            <a:avLst/>
          </a:prstGeom>
        </p:spPr>
        <p:txBody>
          <a:bodyPr wrap="none">
            <a:spAutoFit/>
          </a:bodyPr>
          <a:lstStyle/>
          <a:p>
            <a:pPr indent="158750" algn="just">
              <a:lnSpc>
                <a:spcPct val="150000"/>
              </a:lnSpc>
            </a:pPr>
            <a:r>
              <a:rPr lang="en-US" sz="3200" b="1" dirty="0">
                <a:latin typeface="Times New Roman" panose="02020603050405020304" pitchFamily="18" charset="0"/>
                <a:cs typeface="Times New Roman" panose="02020603050405020304" pitchFamily="18" charset="0"/>
              </a:rPr>
              <a:t>4.2.1. </a:t>
            </a:r>
            <a:r>
              <a:rPr lang="en-US" sz="3200" b="1" dirty="0" err="1">
                <a:latin typeface="Times New Roman" panose="02020603050405020304" pitchFamily="18" charset="0"/>
                <a:cs typeface="Times New Roman" panose="02020603050405020304" pitchFamily="18" charset="0"/>
              </a:rPr>
              <a:t>Hoá</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mại</a:t>
            </a:r>
            <a:r>
              <a:rPr lang="en-US" sz="3200" b="1" dirty="0" smtClean="0">
                <a:latin typeface="Times New Roman" panose="02020603050405020304" pitchFamily="18" charset="0"/>
                <a:cs typeface="Times New Roman" panose="02020603050405020304" pitchFamily="18" charset="0"/>
              </a:rPr>
              <a:t>.</a:t>
            </a:r>
          </a:p>
          <a:p>
            <a:pPr indent="158750" algn="just">
              <a:lnSpc>
                <a:spcPct val="150000"/>
              </a:lnSpc>
            </a:pPr>
            <a:r>
              <a:rPr lang="en-US" sz="3200" b="1" dirty="0">
                <a:latin typeface="Times New Roman" panose="02020603050405020304" pitchFamily="18" charset="0"/>
                <a:cs typeface="Times New Roman" panose="02020603050405020304" pitchFamily="18" charset="0"/>
              </a:rPr>
              <a:t>4.2.2. </a:t>
            </a:r>
            <a:r>
              <a:rPr lang="en-US" sz="3200" b="1" dirty="0" err="1">
                <a:latin typeface="Times New Roman" panose="02020603050405020304" pitchFamily="18" charset="0"/>
                <a:cs typeface="Times New Roman" panose="02020603050405020304" pitchFamily="18" charset="0"/>
              </a:rPr>
              <a:t>Chứng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từ</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tải</a:t>
            </a:r>
            <a:r>
              <a:rPr lang="en-US" sz="3200" b="1" dirty="0" smtClean="0">
                <a:latin typeface="Times New Roman" panose="02020603050405020304" pitchFamily="18" charset="0"/>
                <a:cs typeface="Times New Roman" panose="02020603050405020304" pitchFamily="18" charset="0"/>
              </a:rPr>
              <a:t>.</a:t>
            </a:r>
          </a:p>
          <a:p>
            <a:pPr indent="158750" algn="just">
              <a:lnSpc>
                <a:spcPct val="150000"/>
              </a:lnSpc>
            </a:pPr>
            <a:r>
              <a:rPr lang="en-US" sz="3200" b="1" dirty="0">
                <a:latin typeface="Times New Roman" panose="02020603050405020304" pitchFamily="18" charset="0"/>
                <a:cs typeface="Times New Roman" panose="02020603050405020304" pitchFamily="18" charset="0"/>
              </a:rPr>
              <a:t>4.2.3. </a:t>
            </a:r>
            <a:r>
              <a:rPr lang="en-US" sz="3200" b="1" dirty="0" err="1">
                <a:latin typeface="Times New Roman" panose="02020603050405020304" pitchFamily="18" charset="0"/>
                <a:cs typeface="Times New Roman" panose="02020603050405020304" pitchFamily="18" charset="0"/>
              </a:rPr>
              <a:t>Chứng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từ</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hiểm</a:t>
            </a:r>
            <a:r>
              <a:rPr lang="en-US" sz="3200" b="1" dirty="0" smtClean="0">
                <a:latin typeface="Times New Roman" panose="02020603050405020304" pitchFamily="18" charset="0"/>
                <a:cs typeface="Times New Roman" panose="02020603050405020304" pitchFamily="18" charset="0"/>
              </a:rPr>
              <a:t>.</a:t>
            </a:r>
          </a:p>
          <a:p>
            <a:pPr indent="158750" algn="just">
              <a:lnSpc>
                <a:spcPct val="150000"/>
              </a:lnSpc>
            </a:pPr>
            <a:r>
              <a:rPr lang="en-US" sz="3200" b="1" dirty="0">
                <a:latin typeface="Times New Roman" panose="02020603050405020304" pitchFamily="18" charset="0"/>
                <a:cs typeface="Times New Roman" panose="02020603050405020304" pitchFamily="18" charset="0"/>
              </a:rPr>
              <a:t>4.2.4.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giấy</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chứng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nhận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hoá</a:t>
            </a:r>
            <a:r>
              <a:rPr lang="en-US" sz="3200" b="1"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ea typeface="MS Mincho"/>
              <a:cs typeface="Times New Roman" panose="02020603050405020304" pitchFamily="18" charset="0"/>
            </a:endParaRPr>
          </a:p>
          <a:p>
            <a:pPr indent="158750" algn="just">
              <a:lnSpc>
                <a:spcPct val="150000"/>
              </a:lnSpc>
            </a:pPr>
            <a:endParaRPr lang="en-US" sz="3200" b="1" dirty="0">
              <a:latin typeface="Times New Roman" panose="02020603050405020304" pitchFamily="18" charset="0"/>
              <a:ea typeface="MS Mincho"/>
              <a:cs typeface="Times New Roman" panose="02020603050405020304" pitchFamily="18" charset="0"/>
            </a:endParaRPr>
          </a:p>
          <a:p>
            <a:pPr indent="158750" algn="just">
              <a:lnSpc>
                <a:spcPct val="150000"/>
              </a:lnSpc>
            </a:pPr>
            <a:endParaRPr lang="en-US" sz="3200" b="1" dirty="0">
              <a:latin typeface="Times New Roman" panose="02020603050405020304" pitchFamily="18" charset="0"/>
              <a:ea typeface="MS Mincho"/>
              <a:cs typeface="Times New Roman" panose="02020603050405020304" pitchFamily="18" charset="0"/>
            </a:endParaRPr>
          </a:p>
          <a:p>
            <a:pPr indent="158750" algn="just">
              <a:lnSpc>
                <a:spcPct val="150000"/>
              </a:lnSpc>
            </a:pPr>
            <a:endParaRPr lang="en-US" sz="3200" b="1" dirty="0">
              <a:latin typeface="Times New Roman" panose="02020603050405020304" pitchFamily="18" charset="0"/>
              <a:ea typeface="MS Mincho"/>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0" y="4838513"/>
            <a:ext cx="3034748" cy="2019487"/>
          </a:xfrm>
          <a:prstGeom prst="rect">
            <a:avLst/>
          </a:prstGeom>
        </p:spPr>
      </p:pic>
      <p:pic>
        <p:nvPicPr>
          <p:cNvPr id="10" name="Picture 9"/>
          <p:cNvPicPr>
            <a:picLocks noChangeAspect="1"/>
          </p:cNvPicPr>
          <p:nvPr/>
        </p:nvPicPr>
        <p:blipFill>
          <a:blip r:embed="rId4"/>
          <a:stretch>
            <a:fillRect/>
          </a:stretch>
        </p:blipFill>
        <p:spPr>
          <a:xfrm>
            <a:off x="8518618" y="4838513"/>
            <a:ext cx="3673382" cy="2057094"/>
          </a:xfrm>
          <a:prstGeom prst="rect">
            <a:avLst/>
          </a:prstGeom>
        </p:spPr>
      </p:pic>
    </p:spTree>
    <p:extLst>
      <p:ext uri="{BB962C8B-B14F-4D97-AF65-F5344CB8AC3E}">
        <p14:creationId xmlns:p14="http://schemas.microsoft.com/office/powerpoint/2010/main" val="3326596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3432430" y="1015663"/>
            <a:ext cx="4532010" cy="661207"/>
          </a:xfrm>
          <a:prstGeom prst="rect">
            <a:avLst/>
          </a:prstGeom>
        </p:spPr>
        <p:txBody>
          <a:bodyPr wrap="none">
            <a:spAutoFit/>
          </a:bodyPr>
          <a:lstStyle/>
          <a:p>
            <a:pPr indent="158750" algn="just">
              <a:lnSpc>
                <a:spcPct val="150000"/>
              </a:lnSpc>
            </a:pPr>
            <a:r>
              <a:rPr lang="en-US" sz="2800" b="1" dirty="0">
                <a:solidFill>
                  <a:srgbClr val="FF0000"/>
                </a:solidFill>
                <a:latin typeface="Times New Roman" panose="02020603050405020304" pitchFamily="18" charset="0"/>
                <a:cs typeface="Times New Roman" panose="02020603050405020304" pitchFamily="18" charset="0"/>
              </a:rPr>
              <a:t>4.2.1. </a:t>
            </a:r>
            <a:r>
              <a:rPr lang="en-US" sz="2800" b="1" dirty="0" err="1">
                <a:solidFill>
                  <a:srgbClr val="FF0000"/>
                </a:solidFill>
                <a:latin typeface="Times New Roman" panose="02020603050405020304" pitchFamily="18" charset="0"/>
                <a:cs typeface="Times New Roman" panose="02020603050405020304" pitchFamily="18" charset="0"/>
              </a:rPr>
              <a:t>Hoá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đơn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mại</a:t>
            </a:r>
            <a:r>
              <a:rPr lang="en-US" sz="2800" b="1" dirty="0">
                <a:solidFill>
                  <a:srgbClr val="FF0000"/>
                </a:solidFill>
                <a:latin typeface="Times New Roman" panose="02020603050405020304" pitchFamily="18" charset="0"/>
                <a:cs typeface="Times New Roman" panose="02020603050405020304" pitchFamily="18" charset="0"/>
              </a:rPr>
              <a:t>.</a:t>
            </a:r>
          </a:p>
        </p:txBody>
      </p:sp>
      <p:sp>
        <p:nvSpPr>
          <p:cNvPr id="7" name="Rectangle 6"/>
          <p:cNvSpPr/>
          <p:nvPr/>
        </p:nvSpPr>
        <p:spPr>
          <a:xfrm>
            <a:off x="940904" y="1796139"/>
            <a:ext cx="10919792" cy="4650504"/>
          </a:xfrm>
          <a:prstGeom prst="rect">
            <a:avLst/>
          </a:prstGeom>
        </p:spPr>
        <p:txBody>
          <a:bodyPr wrap="square">
            <a:spAutoFit/>
          </a:bodyPr>
          <a:lstStyle/>
          <a:p>
            <a:pPr indent="457200" algn="just">
              <a:lnSpc>
                <a:spcPct val="130000"/>
              </a:lnSpc>
              <a:spcBef>
                <a:spcPts val="300"/>
              </a:spcBef>
              <a:spcAft>
                <a:spcPts val="300"/>
              </a:spcAft>
            </a:pPr>
            <a:r>
              <a:rPr lang="pt-BR" sz="2800" b="1" dirty="0">
                <a:latin typeface="Times New Roman" panose="02020603050405020304" pitchFamily="18" charset="0"/>
                <a:ea typeface="Calibri" panose="020F0502020204030204" pitchFamily="34" charset="0"/>
              </a:rPr>
              <a:t>Hóa đơn thương mại </a:t>
            </a:r>
            <a:r>
              <a:rPr lang="pt-BR" sz="2800" dirty="0">
                <a:latin typeface="Times New Roman" panose="02020603050405020304" pitchFamily="18" charset="0"/>
                <a:ea typeface="Calibri" panose="020F0502020204030204" pitchFamily="34" charset="0"/>
              </a:rPr>
              <a:t>là chứng từ cơ bản của khâu thanh toán, là yêu cầu của người bán đòi người mua phải trả số tiền hàng ghi trên hóa đơn. </a:t>
            </a:r>
            <a:r>
              <a:rPr lang="pt-BR" sz="2800" b="1" dirty="0">
                <a:latin typeface="Times New Roman" panose="02020603050405020304" pitchFamily="18" charset="0"/>
                <a:ea typeface="Calibri" panose="020F0502020204030204" pitchFamily="34" charset="0"/>
              </a:rPr>
              <a:t>Trong hóa đơn phải nêu </a:t>
            </a:r>
            <a:r>
              <a:rPr lang="pt-BR" sz="2800" b="1" dirty="0" smtClean="0">
                <a:latin typeface="Times New Roman" panose="02020603050405020304" pitchFamily="18" charset="0"/>
                <a:ea typeface="Calibri" panose="020F0502020204030204" pitchFamily="34" charset="0"/>
              </a:rPr>
              <a:t>được: </a:t>
            </a:r>
            <a:r>
              <a:rPr lang="pt-BR" sz="2800" dirty="0">
                <a:latin typeface="Times New Roman" panose="02020603050405020304" pitchFamily="18" charset="0"/>
                <a:ea typeface="Calibri" panose="020F0502020204030204" pitchFamily="34" charset="0"/>
              </a:rPr>
              <a:t>đặc điểm của hàng hóa, đơn giá, tổng giá trị hàng hóa, điều kiện cơ sở giao hàng, phương thức thanh toán, phương tiện vận tải...</a:t>
            </a:r>
            <a:endParaRPr lang="en-US" sz="2800" dirty="0">
              <a:latin typeface="Times New Roman" panose="02020603050405020304" pitchFamily="18" charset="0"/>
              <a:ea typeface="Calibri" panose="020F0502020204030204" pitchFamily="34" charset="0"/>
            </a:endParaRPr>
          </a:p>
          <a:p>
            <a:pPr indent="457200">
              <a:lnSpc>
                <a:spcPct val="130000"/>
              </a:lnSpc>
              <a:spcBef>
                <a:spcPts val="300"/>
              </a:spcBef>
              <a:spcAft>
                <a:spcPts val="300"/>
              </a:spcAft>
            </a:pPr>
            <a:r>
              <a:rPr lang="pt-BR" sz="2800" b="1" dirty="0">
                <a:latin typeface="Times New Roman" panose="02020603050405020304" pitchFamily="18" charset="0"/>
                <a:ea typeface="Calibri" panose="020F0502020204030204" pitchFamily="34" charset="0"/>
              </a:rPr>
              <a:t>Hóa đơn thường được lập làm nhiều bản, để dùng trong nhiều việc khác nhau</a:t>
            </a:r>
            <a:r>
              <a:rPr lang="pt-BR" sz="2800" dirty="0">
                <a:latin typeface="Times New Roman" panose="02020603050405020304" pitchFamily="18" charset="0"/>
                <a:ea typeface="Calibri" panose="020F0502020204030204" pitchFamily="34" charset="0"/>
              </a:rPr>
              <a:t>: xuất trình cho ngân hàng để đòi tiền hàng, xuất trình cho công ty bảo hiểm để tính chi phí bảo hiểm, cho hải quan để tính thuế...</a:t>
            </a:r>
            <a:endParaRPr lang="en-US" sz="2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593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12192000" cy="742511"/>
          </a:xfrm>
          <a:prstGeom prst="rect">
            <a:avLst/>
          </a:prstGeom>
          <a:solidFill>
            <a:srgbClr val="FFFF00"/>
          </a:solidFill>
        </p:spPr>
        <p:txBody>
          <a:bodyPr wrap="square" rtlCol="0">
            <a:spAutoFit/>
          </a:bodyPr>
          <a:lstStyle/>
          <a:p>
            <a:pPr algn="ctr">
              <a:lnSpc>
                <a:spcPct val="150000"/>
              </a:lnSpc>
            </a:pPr>
            <a:r>
              <a:rPr lang="en-US" sz="3200" b="1" dirty="0">
                <a:latin typeface="Times New Roman" panose="02020603050405020304" pitchFamily="18" charset="0"/>
                <a:cs typeface="Times New Roman" panose="02020603050405020304" pitchFamily="18" charset="0"/>
              </a:rPr>
              <a:t>4.2. </a:t>
            </a:r>
            <a:r>
              <a:rPr lang="en-US" sz="3200" b="1" dirty="0" err="1">
                <a:latin typeface="Times New Roman" panose="02020603050405020304" pitchFamily="18" charset="0"/>
                <a:cs typeface="Times New Roman" panose="02020603050405020304" pitchFamily="18" charset="0"/>
              </a:rPr>
              <a:t>Chứng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từ</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mại</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829995" y="742511"/>
            <a:ext cx="4532010" cy="661207"/>
          </a:xfrm>
          <a:prstGeom prst="rect">
            <a:avLst/>
          </a:prstGeom>
        </p:spPr>
        <p:txBody>
          <a:bodyPr wrap="none">
            <a:spAutoFit/>
          </a:bodyPr>
          <a:lstStyle/>
          <a:p>
            <a:pPr indent="158750" algn="just">
              <a:lnSpc>
                <a:spcPct val="150000"/>
              </a:lnSpc>
            </a:pPr>
            <a:r>
              <a:rPr lang="en-US" sz="2800" b="1" dirty="0">
                <a:solidFill>
                  <a:srgbClr val="FF0000"/>
                </a:solidFill>
                <a:latin typeface="Times New Roman" panose="02020603050405020304" pitchFamily="18" charset="0"/>
                <a:cs typeface="Times New Roman" panose="02020603050405020304" pitchFamily="18" charset="0"/>
              </a:rPr>
              <a:t>4.2.1. </a:t>
            </a:r>
            <a:r>
              <a:rPr lang="en-US" sz="2800" b="1" dirty="0" err="1">
                <a:solidFill>
                  <a:srgbClr val="FF0000"/>
                </a:solidFill>
                <a:latin typeface="Times New Roman" panose="02020603050405020304" pitchFamily="18" charset="0"/>
                <a:cs typeface="Times New Roman" panose="02020603050405020304" pitchFamily="18" charset="0"/>
              </a:rPr>
              <a:t>Hoá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đơn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mại</a:t>
            </a:r>
            <a:r>
              <a:rPr lang="en-US" sz="2800" b="1" dirty="0">
                <a:solidFill>
                  <a:srgbClr val="FF0000"/>
                </a:solidFill>
                <a:latin typeface="Times New Roman" panose="02020603050405020304" pitchFamily="18" charset="0"/>
                <a:cs typeface="Times New Roman" panose="02020603050405020304" pitchFamily="18" charset="0"/>
              </a:rPr>
              <a:t>.</a:t>
            </a:r>
          </a:p>
        </p:txBody>
      </p:sp>
      <p:sp>
        <p:nvSpPr>
          <p:cNvPr id="9" name="Rectangle 8"/>
          <p:cNvSpPr/>
          <p:nvPr/>
        </p:nvSpPr>
        <p:spPr>
          <a:xfrm>
            <a:off x="0" y="1073114"/>
            <a:ext cx="12192000" cy="5663089"/>
          </a:xfrm>
          <a:prstGeom prst="rect">
            <a:avLst/>
          </a:prstGeom>
        </p:spPr>
        <p:txBody>
          <a:bodyPr wrap="square">
            <a:spAutoFit/>
          </a:bodyPr>
          <a:lstStyle/>
          <a:p>
            <a:pPr indent="457200">
              <a:spcBef>
                <a:spcPts val="600"/>
              </a:spcBef>
              <a:spcAft>
                <a:spcPts val="600"/>
              </a:spcAft>
            </a:pPr>
            <a:r>
              <a:rPr lang="pt-BR" sz="2400" b="1" dirty="0">
                <a:latin typeface="Times New Roman" panose="02020603050405020304" pitchFamily="18" charset="0"/>
                <a:ea typeface="Calibri" panose="020F0502020204030204" pitchFamily="34" charset="0"/>
              </a:rPr>
              <a:t>Phân loại:</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pt-BR" sz="2400" dirty="0" smtClean="0">
                <a:latin typeface="Times New Roman" panose="02020603050405020304" pitchFamily="18" charset="0"/>
                <a:ea typeface="Calibri" panose="020F0502020204030204" pitchFamily="34" charset="0"/>
              </a:rPr>
              <a:t>	Ngoài </a:t>
            </a:r>
            <a:r>
              <a:rPr lang="pt-BR" sz="2400" dirty="0">
                <a:latin typeface="Times New Roman" panose="02020603050405020304" pitchFamily="18" charset="0"/>
                <a:ea typeface="Calibri" panose="020F0502020204030204" pitchFamily="34" charset="0"/>
              </a:rPr>
              <a:t>hóa đơn thương mại (commercial invoice) mà ta thường gặp trong thực tế còn có các loại hóa đơn khác như:</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Font typeface="Arial" panose="020B0604020202020204" pitchFamily="34" charset="0"/>
              <a:buChar char="•"/>
            </a:pPr>
            <a:r>
              <a:rPr lang="pt-BR" sz="2400" b="1" dirty="0">
                <a:latin typeface="Times New Roman" panose="02020603050405020304" pitchFamily="18" charset="0"/>
                <a:ea typeface="Times New Roman" panose="02020603050405020304" pitchFamily="18" charset="0"/>
                <a:cs typeface="Times New Roman" panose="02020603050405020304" pitchFamily="18" charset="0"/>
              </a:rPr>
              <a:t>Hóa đơn tạm thời (Provisional Invoice)</a:t>
            </a:r>
            <a:r>
              <a:rPr lang="pt-BR" sz="2400" dirty="0">
                <a:latin typeface="Times New Roman" panose="02020603050405020304" pitchFamily="18" charset="0"/>
                <a:ea typeface="Times New Roman" panose="02020603050405020304" pitchFamily="18" charset="0"/>
                <a:cs typeface="Times New Roman" panose="02020603050405020304" pitchFamily="18" charset="0"/>
              </a:rPr>
              <a:t>: là hóa đơn để thanh toán sơ bộ tiền hàng trong các trường hợp: giả hàng mới là giá tạm tính, thanh toán từng phần hàng hóa (trong trường hợp hợp đồng giao hàng nhiều lần)...</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spcBef>
                <a:spcPts val="600"/>
              </a:spcBef>
              <a:spcAft>
                <a:spcPts val="600"/>
              </a:spcAft>
              <a:buFont typeface="Arial" panose="020B0604020202020204" pitchFamily="34" charset="0"/>
              <a:buChar char="•"/>
            </a:pPr>
            <a:r>
              <a:rPr lang="pt-BR" sz="2400" b="1" dirty="0">
                <a:latin typeface="Times New Roman" panose="02020603050405020304" pitchFamily="18" charset="0"/>
                <a:ea typeface="Times New Roman" panose="02020603050405020304" pitchFamily="18" charset="0"/>
                <a:cs typeface="Times New Roman" panose="02020603050405020304" pitchFamily="18" charset="0"/>
              </a:rPr>
              <a:t>Hóa đơn chính thức (Final Invoice):  </a:t>
            </a:r>
            <a:r>
              <a:rPr lang="pt-BR" sz="2400" dirty="0">
                <a:latin typeface="Times New Roman" panose="02020603050405020304" pitchFamily="18" charset="0"/>
                <a:ea typeface="Times New Roman" panose="02020603050405020304" pitchFamily="18" charset="0"/>
                <a:cs typeface="Times New Roman" panose="02020603050405020304" pitchFamily="18" charset="0"/>
              </a:rPr>
              <a:t>Hóa đơn dùng để thanh toán tiền hàng khi thực hiện toàn bộ hợp đồng.</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spcBef>
                <a:spcPts val="600"/>
              </a:spcBef>
              <a:spcAft>
                <a:spcPts val="600"/>
              </a:spcAft>
              <a:buFont typeface="Arial" panose="020B0604020202020204" pitchFamily="34" charset="0"/>
              <a:buChar char="•"/>
            </a:pPr>
            <a:r>
              <a:rPr lang="pt-BR" sz="2400" b="1" dirty="0">
                <a:latin typeface="Times New Roman" panose="02020603050405020304" pitchFamily="18" charset="0"/>
                <a:ea typeface="Times New Roman" panose="02020603050405020304" pitchFamily="18" charset="0"/>
                <a:cs typeface="Times New Roman" panose="02020603050405020304" pitchFamily="18" charset="0"/>
              </a:rPr>
              <a:t>Hóa đơn chi tiết (Detailed Invoice): </a:t>
            </a:r>
            <a:r>
              <a:rPr lang="pt-BR" sz="2400" dirty="0">
                <a:latin typeface="Times New Roman" panose="02020603050405020304" pitchFamily="18" charset="0"/>
                <a:ea typeface="Times New Roman" panose="02020603050405020304" pitchFamily="18" charset="0"/>
                <a:cs typeface="Times New Roman" panose="02020603050405020304" pitchFamily="18" charset="0"/>
              </a:rPr>
              <a:t>có tác dụng phân tích chi tiết các bộ phận của giá hàng.</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spcBef>
                <a:spcPts val="600"/>
              </a:spcBef>
              <a:spcAft>
                <a:spcPts val="600"/>
              </a:spcAft>
              <a:buFont typeface="Arial" panose="020B0604020202020204" pitchFamily="34" charset="0"/>
              <a:buChar char="•"/>
            </a:pPr>
            <a:r>
              <a:rPr lang="pt-BR" sz="2400" b="1" dirty="0">
                <a:latin typeface="Times New Roman" panose="02020603050405020304" pitchFamily="18" charset="0"/>
                <a:ea typeface="Times New Roman" panose="02020603050405020304" pitchFamily="18" charset="0"/>
                <a:cs typeface="Times New Roman" panose="02020603050405020304" pitchFamily="18" charset="0"/>
              </a:rPr>
              <a:t>Hóa đơn chiếu lệ (Profoma Invoice): </a:t>
            </a:r>
            <a:r>
              <a:rPr lang="pt-BR" sz="2400" dirty="0">
                <a:latin typeface="Times New Roman" panose="02020603050405020304" pitchFamily="18" charset="0"/>
                <a:ea typeface="Times New Roman" panose="02020603050405020304" pitchFamily="18" charset="0"/>
                <a:cs typeface="Times New Roman" panose="02020603050405020304" pitchFamily="18" charset="0"/>
              </a:rPr>
              <a:t>là loại chứng từ có hình thức giống như hóa đơn, nhưng không dùng để thanh toán vì nó không phải là yêu cầu đòi tiền. Hóa đơn chiếu lệ về hình thức giống như hóa đơn thương mại bình thường có tác dụng đại diện cho số hàng gửi đi triển lãm, gửi bán hoặc có tác dụng làm đơn chào hàng, làm thủ tục xin giấy phép xuất nhập khẩu.</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826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1000"/>
                                        <p:tgtEl>
                                          <p:spTgt spid="9">
                                            <p:txEl>
                                              <p:pRg st="2" end="2"/>
                                            </p:txEl>
                                          </p:spTgt>
                                        </p:tgtEl>
                                      </p:cBhvr>
                                    </p:animEffect>
                                    <p:anim calcmode="lin" valueType="num">
                                      <p:cBhvr>
                                        <p:cTn id="8"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3" end="3"/>
                                            </p:txEl>
                                          </p:spTgt>
                                        </p:tgtEl>
                                        <p:attrNameLst>
                                          <p:attrName>style.visibility</p:attrName>
                                        </p:attrNameLst>
                                      </p:cBhvr>
                                      <p:to>
                                        <p:strVal val="visible"/>
                                      </p:to>
                                    </p:set>
                                    <p:animEffect transition="in" filter="fade">
                                      <p:cBhvr>
                                        <p:cTn id="14" dur="1000"/>
                                        <p:tgtEl>
                                          <p:spTgt spid="9">
                                            <p:txEl>
                                              <p:pRg st="3" end="3"/>
                                            </p:txEl>
                                          </p:spTgt>
                                        </p:tgtEl>
                                      </p:cBhvr>
                                    </p:animEffect>
                                    <p:anim calcmode="lin" valueType="num">
                                      <p:cBhvr>
                                        <p:cTn id="15"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Effect transition="in" filter="barn(inVertical)">
                                      <p:cBhvr>
                                        <p:cTn id="28"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551700" y="832705"/>
            <a:ext cx="4532010" cy="661207"/>
          </a:xfrm>
          <a:prstGeom prst="rect">
            <a:avLst/>
          </a:prstGeom>
        </p:spPr>
        <p:txBody>
          <a:bodyPr wrap="none">
            <a:spAutoFit/>
          </a:bodyPr>
          <a:lstStyle/>
          <a:p>
            <a:pPr indent="158750" algn="just">
              <a:lnSpc>
                <a:spcPct val="150000"/>
              </a:lnSpc>
            </a:pPr>
            <a:r>
              <a:rPr lang="en-US" sz="2800" b="1" dirty="0">
                <a:solidFill>
                  <a:srgbClr val="FF0000"/>
                </a:solidFill>
                <a:latin typeface="Times New Roman" panose="02020603050405020304" pitchFamily="18" charset="0"/>
                <a:cs typeface="Times New Roman" panose="02020603050405020304" pitchFamily="18" charset="0"/>
              </a:rPr>
              <a:t>4.2.1. </a:t>
            </a:r>
            <a:r>
              <a:rPr lang="en-US" sz="2800" b="1" dirty="0" err="1">
                <a:solidFill>
                  <a:srgbClr val="FF0000"/>
                </a:solidFill>
                <a:latin typeface="Times New Roman" panose="02020603050405020304" pitchFamily="18" charset="0"/>
                <a:cs typeface="Times New Roman" panose="02020603050405020304" pitchFamily="18" charset="0"/>
              </a:rPr>
              <a:t>Hoá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đơn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mại</a:t>
            </a:r>
            <a:r>
              <a:rPr lang="en-US" sz="2800" b="1" dirty="0">
                <a:solidFill>
                  <a:srgbClr val="FF0000"/>
                </a:solidFill>
                <a:latin typeface="Times New Roman" panose="02020603050405020304" pitchFamily="18" charset="0"/>
                <a:cs typeface="Times New Roman" panose="02020603050405020304" pitchFamily="18" charset="0"/>
              </a:rPr>
              <a:t>.</a:t>
            </a:r>
          </a:p>
        </p:txBody>
      </p:sp>
      <p:sp>
        <p:nvSpPr>
          <p:cNvPr id="8" name="Rectangle 7"/>
          <p:cNvSpPr/>
          <p:nvPr/>
        </p:nvSpPr>
        <p:spPr>
          <a:xfrm>
            <a:off x="0" y="1346967"/>
            <a:ext cx="12192000" cy="5632311"/>
          </a:xfrm>
          <a:prstGeom prst="rect">
            <a:avLst/>
          </a:prstGeom>
        </p:spPr>
        <p:txBody>
          <a:bodyPr wrap="square">
            <a:spAutoFit/>
          </a:bodyPr>
          <a:lstStyle/>
          <a:p>
            <a:pPr algn="ctr"/>
            <a:r>
              <a:rPr lang="vi-VN" sz="2400" b="1" dirty="0">
                <a:latin typeface="Times New Roman" panose="02020603050405020304" pitchFamily="18" charset="0"/>
                <a:cs typeface="Times New Roman" panose="02020603050405020304" pitchFamily="18" charset="0"/>
              </a:rPr>
              <a:t>Quy định của UCP về hóa đơn thương mại</a:t>
            </a:r>
          </a:p>
          <a:p>
            <a:pPr algn="just"/>
            <a:r>
              <a:rPr lang="vi-VN" sz="2400" b="1" dirty="0">
                <a:latin typeface="Times New Roman" panose="02020603050405020304" pitchFamily="18" charset="0"/>
                <a:cs typeface="Times New Roman" panose="02020603050405020304" pitchFamily="18" charset="0"/>
              </a:rPr>
              <a:t>Điều 18 – UCP 600: Hóa đơn thương mại.</a:t>
            </a:r>
          </a:p>
          <a:p>
            <a:pPr algn="just"/>
            <a:r>
              <a:rPr lang="vi-VN" sz="2400" b="1" dirty="0">
                <a:solidFill>
                  <a:srgbClr val="FF0000"/>
                </a:solidFill>
                <a:latin typeface="Times New Roman" panose="02020603050405020304" pitchFamily="18" charset="0"/>
                <a:cs typeface="Times New Roman" panose="02020603050405020304" pitchFamily="18" charset="0"/>
              </a:rPr>
              <a:t>a. Hóa đơn thương mại:</a:t>
            </a:r>
          </a:p>
          <a:p>
            <a:pPr algn="just"/>
            <a:r>
              <a:rPr lang="vi-VN" sz="2400" dirty="0">
                <a:latin typeface="Times New Roman" panose="02020603050405020304" pitchFamily="18" charset="0"/>
                <a:cs typeface="Times New Roman" panose="02020603050405020304" pitchFamily="18" charset="0"/>
              </a:rPr>
              <a:t>i. phải thể hiện được là do người thụ hưởng phát hành (trừ trường hợp được qui định trong điều 38);</a:t>
            </a:r>
          </a:p>
          <a:p>
            <a:pPr algn="just"/>
            <a:r>
              <a:rPr lang="vi-VN" sz="2400" dirty="0">
                <a:latin typeface="Times New Roman" panose="02020603050405020304" pitchFamily="18" charset="0"/>
                <a:cs typeface="Times New Roman" panose="02020603050405020304" pitchFamily="18" charset="0"/>
              </a:rPr>
              <a:t>ii. được lập ra cho người yêu cầu mở thư tín dụng (trừ trường hợp được qui định trong điều 38 g);</a:t>
            </a:r>
          </a:p>
          <a:p>
            <a:pPr algn="just"/>
            <a:r>
              <a:rPr lang="vi-VN" sz="2400" dirty="0">
                <a:latin typeface="Times New Roman" panose="02020603050405020304" pitchFamily="18" charset="0"/>
                <a:cs typeface="Times New Roman" panose="02020603050405020304" pitchFamily="18" charset="0"/>
              </a:rPr>
              <a:t>iii. được lập có cùng đồng tiền ghi trong thư tín dụng; và</a:t>
            </a:r>
          </a:p>
          <a:p>
            <a:pPr algn="just"/>
            <a:r>
              <a:rPr lang="vi-VN" sz="2400" dirty="0">
                <a:latin typeface="Times New Roman" panose="02020603050405020304" pitchFamily="18" charset="0"/>
                <a:cs typeface="Times New Roman" panose="02020603050405020304" pitchFamily="18" charset="0"/>
              </a:rPr>
              <a:t>iv. không cần có chữ ký.</a:t>
            </a:r>
          </a:p>
          <a:p>
            <a:pPr algn="just"/>
            <a:r>
              <a:rPr lang="vi-VN" sz="2400" b="1" dirty="0">
                <a:solidFill>
                  <a:srgbClr val="FF0000"/>
                </a:solidFill>
                <a:latin typeface="Times New Roman" panose="02020603050405020304" pitchFamily="18" charset="0"/>
                <a:cs typeface="Times New Roman" panose="02020603050405020304" pitchFamily="18" charset="0"/>
              </a:rPr>
              <a:t>b. Ngân hàng được chỉ định </a:t>
            </a:r>
            <a:r>
              <a:rPr lang="vi-VN" sz="2400" dirty="0">
                <a:latin typeface="Times New Roman" panose="02020603050405020304" pitchFamily="18" charset="0"/>
                <a:cs typeface="Times New Roman" panose="02020603050405020304" pitchFamily="18" charset="0"/>
              </a:rPr>
              <a:t>với tư cách được chỉ định của mình, ngân hàng xác nhận nếu có, và ngân hàng phát hành có thể chấp nhận một hóa đơn thương mại được lập cho một số tiền vượt quá số tiền thư tín dụng cho phép, và quyết định này của ngân hàng sẽ ràng buộc tất cả các bên, miễn là ngân hàng không có nghi ngờ gì về việc trả tiền hay chiết khấu chứng từ với số tiền vượt quá số tiền thư tín dụng cho phép.</a:t>
            </a:r>
          </a:p>
          <a:p>
            <a:pPr algn="just"/>
            <a:r>
              <a:rPr lang="vi-VN" sz="2400" b="1" dirty="0">
                <a:solidFill>
                  <a:srgbClr val="FF0000"/>
                </a:solidFill>
                <a:latin typeface="Times New Roman" panose="02020603050405020304" pitchFamily="18" charset="0"/>
                <a:cs typeface="Times New Roman" panose="02020603050405020304" pitchFamily="18" charset="0"/>
              </a:rPr>
              <a:t>c. Mô tả hàng hóa, dịch vụ hoặc giao dịch trong hóa đơn thương mại </a:t>
            </a:r>
            <a:r>
              <a:rPr lang="vi-VN" sz="2400" dirty="0">
                <a:latin typeface="Times New Roman" panose="02020603050405020304" pitchFamily="18" charset="0"/>
                <a:cs typeface="Times New Roman" panose="02020603050405020304" pitchFamily="18" charset="0"/>
              </a:rPr>
              <a:t>phải phù hợp với mô tả trong thư tín dụng.</a:t>
            </a:r>
          </a:p>
        </p:txBody>
      </p:sp>
    </p:spTree>
    <p:extLst>
      <p:ext uri="{BB962C8B-B14F-4D97-AF65-F5344CB8AC3E}">
        <p14:creationId xmlns:p14="http://schemas.microsoft.com/office/powerpoint/2010/main" val="2099346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18921"/>
          <a:stretch/>
        </p:blipFill>
        <p:spPr>
          <a:xfrm>
            <a:off x="7712765" y="1330255"/>
            <a:ext cx="4479235" cy="3286125"/>
          </a:xfrm>
          <a:prstGeom prst="rect">
            <a:avLst/>
          </a:prstGeom>
        </p:spPr>
      </p:pic>
      <p:sp>
        <p:nvSpPr>
          <p:cNvPr id="2" name="TextBox 1"/>
          <p:cNvSpPr txBox="1"/>
          <p:nvPr/>
        </p:nvSpPr>
        <p:spPr>
          <a:xfrm>
            <a:off x="0" y="0"/>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551700" y="832705"/>
            <a:ext cx="4532010" cy="661207"/>
          </a:xfrm>
          <a:prstGeom prst="rect">
            <a:avLst/>
          </a:prstGeom>
        </p:spPr>
        <p:txBody>
          <a:bodyPr wrap="none">
            <a:spAutoFit/>
          </a:bodyPr>
          <a:lstStyle/>
          <a:p>
            <a:pPr indent="158750" algn="just">
              <a:lnSpc>
                <a:spcPct val="150000"/>
              </a:lnSpc>
            </a:pPr>
            <a:r>
              <a:rPr lang="en-US" sz="2800" b="1" dirty="0">
                <a:solidFill>
                  <a:srgbClr val="FF0000"/>
                </a:solidFill>
                <a:latin typeface="Times New Roman" panose="02020603050405020304" pitchFamily="18" charset="0"/>
                <a:cs typeface="Times New Roman" panose="02020603050405020304" pitchFamily="18" charset="0"/>
              </a:rPr>
              <a:t>4.2.1. </a:t>
            </a:r>
            <a:r>
              <a:rPr lang="en-US" sz="2800" b="1" dirty="0" err="1">
                <a:solidFill>
                  <a:srgbClr val="FF0000"/>
                </a:solidFill>
                <a:latin typeface="Times New Roman" panose="02020603050405020304" pitchFamily="18" charset="0"/>
                <a:cs typeface="Times New Roman" panose="02020603050405020304" pitchFamily="18" charset="0"/>
              </a:rPr>
              <a:t>Hoá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đơn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mại</a:t>
            </a:r>
            <a:r>
              <a:rPr lang="en-US" sz="2800" b="1" dirty="0">
                <a:solidFill>
                  <a:srgbClr val="FF0000"/>
                </a:solidFill>
                <a:latin typeface="Times New Roman" panose="02020603050405020304" pitchFamily="18" charset="0"/>
                <a:cs typeface="Times New Roman" panose="02020603050405020304" pitchFamily="18" charset="0"/>
              </a:rPr>
              <a:t>.</a:t>
            </a:r>
          </a:p>
        </p:txBody>
      </p:sp>
      <p:sp>
        <p:nvSpPr>
          <p:cNvPr id="4" name="Rectangle 3"/>
          <p:cNvSpPr/>
          <p:nvPr/>
        </p:nvSpPr>
        <p:spPr>
          <a:xfrm>
            <a:off x="185414" y="1475618"/>
            <a:ext cx="7235803" cy="5355312"/>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en-US" sz="2400" b="1" dirty="0" err="1">
                <a:solidFill>
                  <a:srgbClr val="000000"/>
                </a:solidFill>
                <a:latin typeface="Times New Roman" panose="02020603050405020304" pitchFamily="18" charset="0"/>
                <a:ea typeface="Calibri" panose="020F0502020204030204" pitchFamily="34" charset="0"/>
              </a:rPr>
              <a:t>Những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điểm</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cần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lưu</a:t>
            </a:r>
            <a:r>
              <a:rPr lang="en-US" sz="2400" b="1" dirty="0">
                <a:solidFill>
                  <a:srgbClr val="000000"/>
                </a:solidFill>
                <a:latin typeface="Times New Roman" panose="02020603050405020304" pitchFamily="18" charset="0"/>
                <a:ea typeface="Calibri" panose="020F0502020204030204" pitchFamily="34" charset="0"/>
              </a:rPr>
              <a:t> ý </a:t>
            </a:r>
            <a:r>
              <a:rPr lang="en-US" sz="2400" b="1" dirty="0" err="1">
                <a:solidFill>
                  <a:srgbClr val="000000"/>
                </a:solidFill>
                <a:latin typeface="Times New Roman" panose="02020603050405020304" pitchFamily="18" charset="0"/>
                <a:ea typeface="Calibri" panose="020F0502020204030204" pitchFamily="34" charset="0"/>
              </a:rPr>
              <a:t>khi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lập</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và</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kiểm</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tra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thương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mại</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err="1">
                <a:solidFill>
                  <a:srgbClr val="000000"/>
                </a:solidFill>
                <a:latin typeface="Times New Roman" panose="02020603050405020304" pitchFamily="18" charset="0"/>
                <a:ea typeface="Calibri" panose="020F0502020204030204" pitchFamily="34" charset="0"/>
              </a:rPr>
              <a:t>Ngân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đặc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biệt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chú</a:t>
            </a:r>
            <a:r>
              <a:rPr lang="en-US" sz="2400" dirty="0">
                <a:solidFill>
                  <a:srgbClr val="000000"/>
                </a:solidFill>
                <a:latin typeface="Times New Roman" panose="02020603050405020304" pitchFamily="18" charset="0"/>
                <a:ea typeface="Calibri" panose="020F0502020204030204" pitchFamily="34" charset="0"/>
              </a:rPr>
              <a:t> ý </a:t>
            </a:r>
            <a:r>
              <a:rPr lang="en-US" sz="2400" dirty="0" err="1">
                <a:solidFill>
                  <a:srgbClr val="000000"/>
                </a:solidFill>
                <a:latin typeface="Times New Roman" panose="02020603050405020304" pitchFamily="18" charset="0"/>
                <a:ea typeface="Calibri" panose="020F0502020204030204" pitchFamily="34" charset="0"/>
              </a:rPr>
              <a:t>kiểm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các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nội</a:t>
            </a:r>
            <a:r>
              <a:rPr lang="en-US" sz="2400" dirty="0">
                <a:solidFill>
                  <a:srgbClr val="000000"/>
                </a:solidFill>
                <a:latin typeface="Times New Roman" panose="02020603050405020304" pitchFamily="18" charset="0"/>
                <a:ea typeface="Calibri" panose="020F0502020204030204" pitchFamily="34" charset="0"/>
              </a:rPr>
              <a:t> dung </a:t>
            </a:r>
            <a:r>
              <a:rPr lang="en-US" sz="2400" dirty="0" err="1">
                <a:solidFill>
                  <a:srgbClr val="000000"/>
                </a:solidFill>
                <a:latin typeface="Times New Roman" panose="02020603050405020304" pitchFamily="18" charset="0"/>
                <a:ea typeface="Calibri" panose="020F0502020204030204" pitchFamily="34" charset="0"/>
              </a:rPr>
              <a:t>sau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chúng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tôi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xin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giới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thiệu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đến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các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lưu</a:t>
            </a:r>
            <a:r>
              <a:rPr lang="en-US" sz="2400" dirty="0">
                <a:solidFill>
                  <a:srgbClr val="000000"/>
                </a:solidFill>
                <a:latin typeface="Times New Roman" panose="02020603050405020304" pitchFamily="18" charset="0"/>
                <a:ea typeface="Calibri" panose="020F0502020204030204" pitchFamily="34" charset="0"/>
              </a:rPr>
              <a:t> ý </a:t>
            </a:r>
            <a:r>
              <a:rPr lang="en-US" sz="2400" dirty="0" err="1">
                <a:solidFill>
                  <a:srgbClr val="000000"/>
                </a:solidFill>
                <a:latin typeface="Times New Roman" panose="02020603050405020304" pitchFamily="18" charset="0"/>
                <a:ea typeface="Calibri" panose="020F0502020204030204" pitchFamily="34" charset="0"/>
              </a:rPr>
              <a:t>khi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lập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kiểm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hóa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thương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mại</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Người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lập</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phải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là</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người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thụ</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hưởng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được</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ghi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trong</a:t>
            </a:r>
            <a:r>
              <a:rPr lang="en-US" sz="2400" b="1" dirty="0">
                <a:solidFill>
                  <a:srgbClr val="000000"/>
                </a:solidFill>
                <a:latin typeface="Times New Roman" panose="02020603050405020304" pitchFamily="18" charset="0"/>
                <a:ea typeface="Calibri" panose="020F0502020204030204" pitchFamily="34" charset="0"/>
              </a:rPr>
              <a:t> LC? </a:t>
            </a:r>
            <a:r>
              <a:rPr lang="en-US" sz="2400" dirty="0">
                <a:solidFill>
                  <a:srgbClr val="000000"/>
                </a:solidFill>
                <a:latin typeface="Times New Roman" panose="02020603050405020304" pitchFamily="18" charset="0"/>
                <a:ea typeface="Calibri" panose="020F0502020204030204" pitchFamily="34" charset="0"/>
              </a:rPr>
              <a:t>(UCP 500, Art37 </a:t>
            </a:r>
            <a:r>
              <a:rPr lang="en-US" sz="2400" dirty="0" err="1">
                <a:solidFill>
                  <a:srgbClr val="000000"/>
                </a:solidFill>
                <a:latin typeface="Times New Roman" panose="02020603050405020304" pitchFamily="18" charset="0"/>
                <a:ea typeface="Calibri" panose="020F0502020204030204" pitchFamily="34" charset="0"/>
              </a:rPr>
              <a:t>và</a:t>
            </a:r>
            <a:r>
              <a:rPr lang="en-US" sz="2400" dirty="0">
                <a:solidFill>
                  <a:srgbClr val="000000"/>
                </a:solidFill>
                <a:latin typeface="Times New Roman" panose="02020603050405020304" pitchFamily="18" charset="0"/>
                <a:ea typeface="Calibri" panose="020F0502020204030204" pitchFamily="34" charset="0"/>
              </a:rPr>
              <a:t> UCP 600, Art 18 ).</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Hóa</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có</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lập</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cho</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người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mua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là</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người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mở</a:t>
            </a:r>
            <a:r>
              <a:rPr lang="en-US" sz="2400" b="1" dirty="0">
                <a:solidFill>
                  <a:srgbClr val="000000"/>
                </a:solidFill>
                <a:latin typeface="Times New Roman" panose="02020603050405020304" pitchFamily="18" charset="0"/>
                <a:ea typeface="Calibri" panose="020F0502020204030204" pitchFamily="34" charset="0"/>
              </a:rPr>
              <a:t> L/C </a:t>
            </a:r>
            <a:r>
              <a:rPr lang="en-US" sz="2400" b="1"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(UCP 500 Art 37 </a:t>
            </a:r>
            <a:r>
              <a:rPr lang="en-US" sz="2400" dirty="0" err="1">
                <a:solidFill>
                  <a:srgbClr val="000000"/>
                </a:solidFill>
                <a:latin typeface="Times New Roman" panose="02020603050405020304" pitchFamily="18" charset="0"/>
                <a:ea typeface="Calibri" panose="020F0502020204030204" pitchFamily="34" charset="0"/>
              </a:rPr>
              <a:t>và</a:t>
            </a:r>
            <a:r>
              <a:rPr lang="en-US" sz="2400" dirty="0">
                <a:solidFill>
                  <a:srgbClr val="000000"/>
                </a:solidFill>
                <a:latin typeface="Times New Roman" panose="02020603050405020304" pitchFamily="18" charset="0"/>
                <a:ea typeface="Calibri" panose="020F0502020204030204" pitchFamily="34" charset="0"/>
              </a:rPr>
              <a:t> UCP 600, Art 18). </a:t>
            </a:r>
            <a:r>
              <a:rPr lang="en-US" sz="2400" dirty="0" err="1">
                <a:solidFill>
                  <a:srgbClr val="000000"/>
                </a:solidFill>
                <a:latin typeface="Times New Roman" panose="02020603050405020304" pitchFamily="18" charset="0"/>
                <a:ea typeface="Calibri" panose="020F0502020204030204" pitchFamily="34" charset="0"/>
              </a:rPr>
              <a:t>Tên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địa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chỉ</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đúng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 </a:t>
            </a:r>
            <a:r>
              <a:rPr lang="en-US" sz="2400" dirty="0" err="1">
                <a:solidFill>
                  <a:srgbClr val="000000"/>
                </a:solidFill>
                <a:latin typeface="Times New Roman" panose="02020603050405020304" pitchFamily="18" charset="0"/>
                <a:ea typeface="Calibri" panose="020F0502020204030204" pitchFamily="34" charset="0"/>
              </a:rPr>
              <a:t>Nếu</a:t>
            </a:r>
            <a:r>
              <a:rPr lang="en-US" sz="2400" dirty="0">
                <a:solidFill>
                  <a:srgbClr val="000000"/>
                </a:solidFill>
                <a:latin typeface="Times New Roman" panose="02020603050405020304" pitchFamily="18" charset="0"/>
                <a:ea typeface="Calibri" panose="020F0502020204030204" pitchFamily="34" charset="0"/>
              </a:rPr>
              <a:t> LC </a:t>
            </a:r>
            <a:r>
              <a:rPr lang="en-US" sz="2400" dirty="0" err="1">
                <a:solidFill>
                  <a:srgbClr val="000000"/>
                </a:solidFill>
                <a:latin typeface="Times New Roman" panose="02020603050405020304" pitchFamily="18" charset="0"/>
                <a:ea typeface="Calibri" panose="020F0502020204030204" pitchFamily="34" charset="0"/>
              </a:rPr>
              <a:t>cho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phép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lập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hóa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thụ</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hưởng</a:t>
            </a:r>
            <a:r>
              <a:rPr lang="en-US" sz="2400" dirty="0">
                <a:solidFill>
                  <a:srgbClr val="000000"/>
                </a:solidFill>
                <a:latin typeface="Times New Roman" panose="02020603050405020304" pitchFamily="18" charset="0"/>
                <a:ea typeface="Calibri" panose="020F0502020204030204" pitchFamily="34" charset="0"/>
              </a:rPr>
              <a:t> LC </a:t>
            </a:r>
            <a:r>
              <a:rPr lang="en-US" sz="2400" dirty="0" err="1">
                <a:solidFill>
                  <a:srgbClr val="000000"/>
                </a:solidFill>
                <a:latin typeface="Times New Roman" panose="02020603050405020304" pitchFamily="18" charset="0"/>
                <a:ea typeface="Calibri" panose="020F0502020204030204" pitchFamily="34" charset="0"/>
              </a:rPr>
              <a:t>thì</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rõ</a:t>
            </a:r>
            <a:r>
              <a:rPr lang="en-US" sz="2400" dirty="0">
                <a:solidFill>
                  <a:srgbClr val="000000"/>
                </a:solidFill>
                <a:latin typeface="Times New Roman" panose="02020603050405020304" pitchFamily="18" charset="0"/>
                <a:ea typeface="Calibri" panose="020F0502020204030204" pitchFamily="34" charset="0"/>
              </a:rPr>
              <a:t> “Commercial Invoice issued by </a:t>
            </a:r>
            <a:r>
              <a:rPr lang="en-US" sz="2400" dirty="0" smtClean="0">
                <a:solidFill>
                  <a:srgbClr val="000000"/>
                </a:solidFill>
                <a:latin typeface="Times New Roman" panose="02020603050405020304" pitchFamily="18" charset="0"/>
                <a:ea typeface="Calibri" panose="020F0502020204030204" pitchFamily="34" charset="0"/>
              </a:rPr>
              <a:t>third</a:t>
            </a:r>
            <a:r>
              <a:rPr lang="en-US" sz="2400" dirty="0">
                <a:latin typeface="Times New Roman" panose="02020603050405020304" pitchFamily="18" charset="0"/>
                <a:ea typeface="Calibri" panose="020F0502020204030204" pitchFamily="34" charset="0"/>
              </a:rPr>
              <a:t> </a:t>
            </a:r>
            <a:r>
              <a:rPr lang="en-US" sz="2400" dirty="0" smtClean="0">
                <a:solidFill>
                  <a:srgbClr val="000000"/>
                </a:solidFill>
                <a:latin typeface="Times New Roman" panose="02020603050405020304" pitchFamily="18" charset="0"/>
                <a:ea typeface="Calibri" panose="020F0502020204030204" pitchFamily="34" charset="0"/>
              </a:rPr>
              <a:t>party </a:t>
            </a:r>
            <a:r>
              <a:rPr lang="en-US" sz="2400" dirty="0">
                <a:solidFill>
                  <a:srgbClr val="000000"/>
                </a:solidFill>
                <a:latin typeface="Times New Roman" panose="02020603050405020304" pitchFamily="18" charset="0"/>
                <a:ea typeface="Calibri" panose="020F0502020204030204" pitchFamily="34" charset="0"/>
              </a:rPr>
              <a:t>is acceptable</a:t>
            </a:r>
            <a:r>
              <a:rPr lang="en-US" sz="2400" dirty="0" smtClean="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p:txBody>
      </p:sp>
      <p:pic>
        <p:nvPicPr>
          <p:cNvPr id="6" name="Picture 5"/>
          <p:cNvPicPr>
            <a:picLocks noChangeAspect="1"/>
          </p:cNvPicPr>
          <p:nvPr/>
        </p:nvPicPr>
        <p:blipFill rotWithShape="1">
          <a:blip r:embed="rId2"/>
          <a:srcRect l="18921"/>
          <a:stretch/>
        </p:blipFill>
        <p:spPr>
          <a:xfrm>
            <a:off x="7712764" y="3571875"/>
            <a:ext cx="4479235" cy="3286125"/>
          </a:xfrm>
          <a:prstGeom prst="rect">
            <a:avLst/>
          </a:prstGeom>
        </p:spPr>
      </p:pic>
    </p:spTree>
    <p:extLst>
      <p:ext uri="{BB962C8B-B14F-4D97-AF65-F5344CB8AC3E}">
        <p14:creationId xmlns:p14="http://schemas.microsoft.com/office/powerpoint/2010/main" val="114721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551700" y="832705"/>
            <a:ext cx="4532010" cy="661207"/>
          </a:xfrm>
          <a:prstGeom prst="rect">
            <a:avLst/>
          </a:prstGeom>
        </p:spPr>
        <p:txBody>
          <a:bodyPr wrap="none">
            <a:spAutoFit/>
          </a:bodyPr>
          <a:lstStyle/>
          <a:p>
            <a:pPr indent="158750" algn="just">
              <a:lnSpc>
                <a:spcPct val="150000"/>
              </a:lnSpc>
            </a:pPr>
            <a:r>
              <a:rPr lang="en-US" sz="2800" b="1" dirty="0">
                <a:solidFill>
                  <a:srgbClr val="FF0000"/>
                </a:solidFill>
                <a:latin typeface="Times New Roman" panose="02020603050405020304" pitchFamily="18" charset="0"/>
                <a:cs typeface="Times New Roman" panose="02020603050405020304" pitchFamily="18" charset="0"/>
              </a:rPr>
              <a:t>4.2.1. </a:t>
            </a:r>
            <a:r>
              <a:rPr lang="en-US" sz="2800" b="1" dirty="0" err="1">
                <a:solidFill>
                  <a:srgbClr val="FF0000"/>
                </a:solidFill>
                <a:latin typeface="Times New Roman" panose="02020603050405020304" pitchFamily="18" charset="0"/>
                <a:cs typeface="Times New Roman" panose="02020603050405020304" pitchFamily="18" charset="0"/>
              </a:rPr>
              <a:t>Hoá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đơn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mại</a:t>
            </a:r>
            <a:r>
              <a:rPr lang="en-US" sz="2800" b="1" dirty="0">
                <a:solidFill>
                  <a:srgbClr val="FF0000"/>
                </a:solidFill>
                <a:latin typeface="Times New Roman" panose="02020603050405020304" pitchFamily="18" charset="0"/>
                <a:cs typeface="Times New Roman" panose="02020603050405020304" pitchFamily="18" charset="0"/>
              </a:rPr>
              <a:t>.</a:t>
            </a:r>
          </a:p>
        </p:txBody>
      </p:sp>
      <p:sp>
        <p:nvSpPr>
          <p:cNvPr id="4" name="Rectangle 3"/>
          <p:cNvSpPr/>
          <p:nvPr/>
        </p:nvSpPr>
        <p:spPr>
          <a:xfrm>
            <a:off x="92765" y="1349541"/>
            <a:ext cx="12099235" cy="5262979"/>
          </a:xfrm>
          <a:prstGeom prst="rect">
            <a:avLst/>
          </a:prstGeom>
        </p:spPr>
        <p:txBody>
          <a:bodyPr wrap="square">
            <a:spAutoFit/>
          </a:bodyPr>
          <a:lstStyle/>
          <a:p>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Tên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hàng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thật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đúng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với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tên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trong</a:t>
            </a:r>
            <a:r>
              <a:rPr lang="en-US" sz="2400" dirty="0">
                <a:solidFill>
                  <a:srgbClr val="000000"/>
                </a:solidFill>
                <a:latin typeface="Times New Roman" panose="02020603050405020304" pitchFamily="18" charset="0"/>
                <a:ea typeface="Calibri" panose="020F0502020204030204" pitchFamily="34" charset="0"/>
              </a:rPr>
              <a:t> IC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xem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mô</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hóa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về</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kiểu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dáng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ký</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hiệu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phù</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hợp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với</a:t>
            </a:r>
            <a:r>
              <a:rPr lang="en-US" sz="2400" dirty="0">
                <a:solidFill>
                  <a:srgbClr val="000000"/>
                </a:solidFill>
                <a:latin typeface="Times New Roman" panose="02020603050405020304" pitchFamily="18" charset="0"/>
                <a:ea typeface="Calibri" panose="020F0502020204030204" pitchFamily="34" charset="0"/>
              </a:rPr>
              <a:t> B/L, Packing list... </a:t>
            </a:r>
            <a:r>
              <a:rPr lang="en-US" sz="2400" dirty="0" err="1">
                <a:solidFill>
                  <a:srgbClr val="000000"/>
                </a:solidFill>
                <a:latin typeface="Times New Roman" panose="02020603050405020304" pitchFamily="18" charset="0"/>
                <a:ea typeface="Calibri" panose="020F0502020204030204" pitchFamily="34" charset="0"/>
              </a:rPr>
              <a:t>Nếu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trên</a:t>
            </a:r>
            <a:r>
              <a:rPr lang="en-US" sz="2400" dirty="0">
                <a:solidFill>
                  <a:srgbClr val="000000"/>
                </a:solidFill>
                <a:latin typeface="Times New Roman" panose="02020603050405020304" pitchFamily="18" charset="0"/>
                <a:ea typeface="Calibri" panose="020F0502020204030204" pitchFamily="34" charset="0"/>
              </a:rPr>
              <a:t> Invoice </a:t>
            </a:r>
            <a:r>
              <a:rPr lang="en-US" sz="2400" dirty="0" err="1">
                <a:solidFill>
                  <a:srgbClr val="000000"/>
                </a:solidFill>
                <a:latin typeface="Times New Roman" panose="02020603050405020304" pitchFamily="18" charset="0"/>
                <a:ea typeface="Calibri" panose="020F0502020204030204" pitchFamily="34" charset="0"/>
              </a:rPr>
              <a:t>mô</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tả</a:t>
            </a:r>
            <a:r>
              <a:rPr lang="en-US" sz="2400" dirty="0">
                <a:solidFill>
                  <a:srgbClr val="000000"/>
                </a:solidFill>
                <a:latin typeface="Times New Roman" panose="02020603050405020304" pitchFamily="18" charset="0"/>
                <a:ea typeface="Calibri" panose="020F0502020204030204" pitchFamily="34" charset="0"/>
              </a:rPr>
              <a:t> chi </a:t>
            </a:r>
            <a:r>
              <a:rPr lang="en-US" sz="2400" dirty="0" err="1">
                <a:solidFill>
                  <a:srgbClr val="000000"/>
                </a:solidFill>
                <a:latin typeface="Times New Roman" panose="02020603050405020304" pitchFamily="18" charset="0"/>
                <a:ea typeface="Calibri" panose="020F0502020204030204" pitchFamily="34" charset="0"/>
              </a:rPr>
              <a:t>tiết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hơn</a:t>
            </a:r>
            <a:r>
              <a:rPr lang="en-US" sz="2400" dirty="0">
                <a:solidFill>
                  <a:srgbClr val="000000"/>
                </a:solidFill>
                <a:latin typeface="Times New Roman" panose="02020603050405020304" pitchFamily="18" charset="0"/>
                <a:ea typeface="Calibri" panose="020F0502020204030204" pitchFamily="34" charset="0"/>
              </a:rPr>
              <a:t> L/C (</a:t>
            </a:r>
            <a:r>
              <a:rPr lang="en-US" sz="2400" dirty="0" err="1">
                <a:solidFill>
                  <a:srgbClr val="000000"/>
                </a:solidFill>
                <a:latin typeface="Times New Roman" panose="02020603050405020304" pitchFamily="18" charset="0"/>
                <a:ea typeface="Calibri" panose="020F0502020204030204" pitchFamily="34" charset="0"/>
              </a:rPr>
              <a:t>nhưng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đúng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thì</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chấp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nhận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lại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mô</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sài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thì</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bị</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xem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như</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đạt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tiêu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chuẩn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đề</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ra.</a:t>
            </a:r>
            <a:endParaRPr lang="en-US" sz="2400" dirty="0">
              <a:latin typeface="Times New Roman" panose="02020603050405020304" pitchFamily="18" charset="0"/>
              <a:ea typeface="Calibri" panose="020F0502020204030204" pitchFamily="34" charset="0"/>
            </a:endParaRPr>
          </a:p>
          <a:p>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Số</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lượng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hàng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giao</a:t>
            </a:r>
            <a:r>
              <a:rPr lang="en-US" sz="2400" b="1"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nhiêu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vượt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quá</a:t>
            </a:r>
            <a:r>
              <a:rPr lang="en-US" sz="2400" dirty="0">
                <a:solidFill>
                  <a:srgbClr val="000000"/>
                </a:solidFill>
                <a:latin typeface="Times New Roman" panose="02020603050405020304" pitchFamily="18" charset="0"/>
                <a:ea typeface="Calibri" panose="020F0502020204030204" pitchFamily="34" charset="0"/>
              </a:rPr>
              <a:t> qui </a:t>
            </a:r>
            <a:r>
              <a:rPr lang="en-US" sz="2400" dirty="0" err="1">
                <a:solidFill>
                  <a:srgbClr val="000000"/>
                </a:solidFill>
                <a:latin typeface="Times New Roman" panose="02020603050405020304" pitchFamily="18" charset="0"/>
                <a:ea typeface="Calibri" panose="020F0502020204030204" pitchFamily="34" charset="0"/>
              </a:rPr>
              <a:t>định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củaL</a:t>
            </a:r>
            <a:r>
              <a:rPr lang="en-US" sz="2400" dirty="0">
                <a:solidFill>
                  <a:srgbClr val="000000"/>
                </a:solidFill>
                <a:latin typeface="Times New Roman" panose="02020603050405020304" pitchFamily="18" charset="0"/>
                <a:ea typeface="Calibri" panose="020F0502020204030204" pitchFamily="34" charset="0"/>
              </a:rPr>
              <a:t>/C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Tinh</a:t>
            </a:r>
            <a:r>
              <a:rPr lang="en-US" sz="2400" dirty="0">
                <a:solidFill>
                  <a:srgbClr val="000000"/>
                </a:solidFill>
                <a:latin typeface="Times New Roman" panose="02020603050405020304" pitchFamily="18" charset="0"/>
                <a:ea typeface="Calibri" panose="020F0502020204030204" pitchFamily="34" charset="0"/>
              </a:rPr>
              <a:t> dung </a:t>
            </a:r>
            <a:r>
              <a:rPr lang="en-US" sz="2400" dirty="0" err="1">
                <a:solidFill>
                  <a:srgbClr val="000000"/>
                </a:solidFill>
                <a:latin typeface="Times New Roman" panose="02020603050405020304" pitchFamily="18" charset="0"/>
                <a:ea typeface="Calibri" panose="020F0502020204030204" pitchFamily="34" charset="0"/>
              </a:rPr>
              <a:t>sai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phép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L/C).</a:t>
            </a:r>
            <a:endParaRPr lang="en-US" sz="2400" dirty="0">
              <a:latin typeface="Times New Roman" panose="02020603050405020304" pitchFamily="18" charset="0"/>
              <a:ea typeface="Calibri" panose="020F0502020204030204" pitchFamily="34" charset="0"/>
            </a:endParaRPr>
          </a:p>
          <a:p>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Giá</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vị</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trong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nêu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điều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kiện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sở</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giao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loại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tiền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phù</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hợp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với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trong</a:t>
            </a:r>
            <a:r>
              <a:rPr lang="en-US" sz="2400" dirty="0">
                <a:solidFill>
                  <a:srgbClr val="000000"/>
                </a:solidFill>
                <a:latin typeface="Times New Roman" panose="02020603050405020304" pitchFamily="18" charset="0"/>
                <a:ea typeface="Calibri" panose="020F0502020204030204" pitchFamily="34" charset="0"/>
              </a:rPr>
              <a:t> L/C?</a:t>
            </a:r>
            <a:endParaRPr lang="en-US" sz="2400" dirty="0">
              <a:latin typeface="Times New Roman" panose="02020603050405020304" pitchFamily="18" charset="0"/>
              <a:ea typeface="Calibri" panose="020F0502020204030204" pitchFamily="34" charset="0"/>
            </a:endParaRPr>
          </a:p>
          <a:p>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Tổng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trị</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giá</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nhiêu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vượt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quá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trị</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L/C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r>
              <a:rPr lang="en-US" sz="2400"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Các</a:t>
            </a:r>
            <a:r>
              <a:rPr lang="en-US" sz="2400" b="1" dirty="0">
                <a:solidFill>
                  <a:srgbClr val="000000"/>
                </a:solidFill>
                <a:latin typeface="Times New Roman" panose="02020603050405020304" pitchFamily="18" charset="0"/>
                <a:ea typeface="Calibri" panose="020F0502020204030204" pitchFamily="34" charset="0"/>
              </a:rPr>
              <a:t> chi </a:t>
            </a:r>
            <a:r>
              <a:rPr lang="en-US" sz="2400" b="1" dirty="0" err="1">
                <a:solidFill>
                  <a:srgbClr val="000000"/>
                </a:solidFill>
                <a:latin typeface="Times New Roman" panose="02020603050405020304" pitchFamily="18" charset="0"/>
                <a:ea typeface="Calibri" panose="020F0502020204030204" pitchFamily="34" charset="0"/>
              </a:rPr>
              <a:t>tiết</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khác</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về</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nơi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bốc</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hàng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nơi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dỡ</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hàng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phương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thức</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thanh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toán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phù</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hợp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với</a:t>
            </a:r>
            <a:r>
              <a:rPr lang="en-US" sz="2400" dirty="0">
                <a:solidFill>
                  <a:srgbClr val="000000"/>
                </a:solidFill>
                <a:latin typeface="Times New Roman" panose="02020603050405020304" pitchFamily="18" charset="0"/>
                <a:ea typeface="Calibri" panose="020F0502020204030204" pitchFamily="34" charset="0"/>
              </a:rPr>
              <a:t> qui </a:t>
            </a:r>
            <a:r>
              <a:rPr lang="en-US" sz="2400" dirty="0" err="1">
                <a:solidFill>
                  <a:srgbClr val="000000"/>
                </a:solidFill>
                <a:latin typeface="Times New Roman" panose="02020603050405020304" pitchFamily="18" charset="0"/>
                <a:ea typeface="Calibri" panose="020F0502020204030204" pitchFamily="34" charset="0"/>
              </a:rPr>
              <a:t>định</a:t>
            </a:r>
            <a:r>
              <a:rPr lang="en-US" sz="2400" dirty="0">
                <a:solidFill>
                  <a:srgbClr val="000000"/>
                </a:solidFill>
                <a:latin typeface="Times New Roman" panose="02020603050405020304" pitchFamily="18" charset="0"/>
                <a:ea typeface="Calibri" panose="020F0502020204030204" pitchFamily="34" charset="0"/>
              </a:rPr>
              <a:t> L/C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ở </a:t>
            </a:r>
            <a:r>
              <a:rPr lang="en-US" sz="2400" dirty="0" err="1">
                <a:solidFill>
                  <a:srgbClr val="000000"/>
                </a:solidFill>
                <a:latin typeface="Times New Roman" panose="02020603050405020304" pitchFamily="18" charset="0"/>
                <a:ea typeface="Calibri" panose="020F0502020204030204" pitchFamily="34" charset="0"/>
              </a:rPr>
              <a:t>Số</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bản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hóa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đúng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như</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yêu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cầu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trong</a:t>
            </a:r>
            <a:r>
              <a:rPr lang="en-US" sz="2400" dirty="0">
                <a:solidFill>
                  <a:srgbClr val="000000"/>
                </a:solidFill>
                <a:latin typeface="Times New Roman" panose="02020603050405020304" pitchFamily="18" charset="0"/>
                <a:ea typeface="Calibri" panose="020F0502020204030204" pitchFamily="34" charset="0"/>
              </a:rPr>
              <a:t> L/C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Số</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hiệu</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của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và</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ngày</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lập</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hóa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đơn</a:t>
            </a:r>
            <a:r>
              <a:rPr lang="en-US" sz="2400" b="1"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đề</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cập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Ngày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lập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trùng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hoặc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trước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ngày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giao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mới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hợp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lý</a:t>
            </a:r>
            <a:r>
              <a:rPr lang="en-US" sz="2400" dirty="0">
                <a:solidFill>
                  <a:srgbClr val="000000"/>
                </a:solidFill>
                <a:latin typeface="Times New Roman" panose="02020603050405020304" pitchFamily="18" charset="0"/>
                <a:ea typeface="Calibri" panose="020F0502020204030204" pitchFamily="34" charset="0"/>
              </a:rPr>
              <a:t>. So </a:t>
            </a:r>
            <a:r>
              <a:rPr lang="en-US" sz="2400" dirty="0" err="1">
                <a:solidFill>
                  <a:srgbClr val="000000"/>
                </a:solidFill>
                <a:latin typeface="Times New Roman" panose="02020603050405020304" pitchFamily="18" charset="0"/>
                <a:ea typeface="Calibri" panose="020F0502020204030204" pitchFamily="34" charset="0"/>
              </a:rPr>
              <a:t>sánh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với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ngày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giao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trên</a:t>
            </a:r>
            <a:r>
              <a:rPr lang="en-US" sz="2400" dirty="0">
                <a:solidFill>
                  <a:srgbClr val="000000"/>
                </a:solidFill>
                <a:latin typeface="Times New Roman" panose="02020603050405020304" pitchFamily="18" charset="0"/>
                <a:ea typeface="Calibri" panose="020F0502020204030204" pitchFamily="34" charset="0"/>
              </a:rPr>
              <a:t> B/L.</a:t>
            </a:r>
            <a:endParaRPr lang="en-US"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55777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 calcmode="lin" valueType="num">
                                      <p:cBhvr additive="base">
                                        <p:cTn id="40"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543550" cy="7315200"/>
          </a:xfrm>
          <a:prstGeom prst="rect">
            <a:avLst/>
          </a:prstGeom>
        </p:spPr>
      </p:pic>
      <p:pic>
        <p:nvPicPr>
          <p:cNvPr id="5" name="Picture 4"/>
          <p:cNvPicPr>
            <a:picLocks noChangeAspect="1"/>
          </p:cNvPicPr>
          <p:nvPr/>
        </p:nvPicPr>
        <p:blipFill>
          <a:blip r:embed="rId3"/>
          <a:stretch>
            <a:fillRect/>
          </a:stretch>
        </p:blipFill>
        <p:spPr>
          <a:xfrm>
            <a:off x="5443329" y="175591"/>
            <a:ext cx="6748671" cy="6569766"/>
          </a:xfrm>
          <a:prstGeom prst="rect">
            <a:avLst/>
          </a:prstGeom>
        </p:spPr>
      </p:pic>
    </p:spTree>
    <p:extLst>
      <p:ext uri="{BB962C8B-B14F-4D97-AF65-F5344CB8AC3E}">
        <p14:creationId xmlns:p14="http://schemas.microsoft.com/office/powerpoint/2010/main" val="1894688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98774" y="1700215"/>
            <a:ext cx="2486578" cy="584775"/>
          </a:xfrm>
          <a:prstGeom prst="rect">
            <a:avLst/>
          </a:prstGeom>
        </p:spPr>
        <p:txBody>
          <a:bodyPr wrap="none">
            <a:spAutoFit/>
          </a:bodyPr>
          <a:lstStyle/>
          <a:p>
            <a:pPr marL="285750" indent="-285750">
              <a:buFont typeface="Wingdings" panose="05000000000000000000" pitchFamily="2" charset="2"/>
              <a:buChar char="v"/>
            </a:pPr>
            <a:r>
              <a:rPr lang="vi-VN" sz="3200" b="1" dirty="0">
                <a:solidFill>
                  <a:srgbClr val="000000"/>
                </a:solidFill>
                <a:latin typeface="Times New Roman" panose="02020603050405020304" pitchFamily="18" charset="0"/>
                <a:ea typeface="Times New Roman" panose="02020603050405020304" pitchFamily="18" charset="0"/>
              </a:rPr>
              <a:t>Khái niệm </a:t>
            </a:r>
            <a:endParaRPr lang="en-US" sz="3200" dirty="0"/>
          </a:p>
        </p:txBody>
      </p:sp>
      <p:sp>
        <p:nvSpPr>
          <p:cNvPr id="4" name="Rectangle 3"/>
          <p:cNvSpPr/>
          <p:nvPr/>
        </p:nvSpPr>
        <p:spPr>
          <a:xfrm>
            <a:off x="183874" y="2647246"/>
            <a:ext cx="11610560" cy="1646605"/>
          </a:xfrm>
          <a:prstGeom prst="rect">
            <a:avLst/>
          </a:prstGeom>
        </p:spPr>
        <p:txBody>
          <a:bodyPr wrap="square">
            <a:spAutoFit/>
          </a:bodyPr>
          <a:lstStyle/>
          <a:p>
            <a:pPr indent="457200" algn="just">
              <a:spcBef>
                <a:spcPts val="600"/>
              </a:spcBef>
            </a:pPr>
            <a:r>
              <a:rPr lang="vi-VN" sz="2400" b="1" dirty="0">
                <a:solidFill>
                  <a:srgbClr val="000000"/>
                </a:solidFill>
                <a:latin typeface="Times New Roman" panose="02020603050405020304" pitchFamily="18" charset="0"/>
                <a:ea typeface="Times New Roman" panose="02020603050405020304" pitchFamily="18" charset="0"/>
              </a:rPr>
              <a:t>Theo công ước của Liên hiệp quốc về chuyên chở hàng hóa bằng đường biển (1978</a:t>
            </a:r>
            <a:r>
              <a:rPr lang="en-US" sz="2400" b="1" dirty="0">
                <a:solidFill>
                  <a:srgbClr val="000000"/>
                </a:solidFill>
                <a:latin typeface="Times New Roman" panose="02020603050405020304" pitchFamily="18" charset="0"/>
                <a:ea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endParaRPr>
          </a:p>
          <a:p>
            <a:pPr indent="457200" algn="just">
              <a:spcBef>
                <a:spcPts val="600"/>
              </a:spcBef>
            </a:pPr>
            <a:r>
              <a:rPr lang="vi-VN" sz="2400" dirty="0">
                <a:solidFill>
                  <a:srgbClr val="000000"/>
                </a:solidFill>
                <a:latin typeface="Times New Roman" panose="02020603050405020304" pitchFamily="18" charset="0"/>
                <a:ea typeface="Times New Roman" panose="02020603050405020304" pitchFamily="18" charset="0"/>
              </a:rPr>
              <a:t>7. </a:t>
            </a:r>
            <a:r>
              <a:rPr lang="vi-VN" sz="2400" b="1" dirty="0">
                <a:solidFill>
                  <a:srgbClr val="000000"/>
                </a:solidFill>
                <a:latin typeface="Times New Roman" panose="02020603050405020304" pitchFamily="18" charset="0"/>
                <a:ea typeface="Times New Roman" panose="02020603050405020304" pitchFamily="18" charset="0"/>
              </a:rPr>
              <a:t>“Vận đơn đường biển”</a:t>
            </a:r>
            <a:r>
              <a:rPr lang="en-US" sz="2400" b="1" dirty="0">
                <a:solidFill>
                  <a:srgbClr val="000000"/>
                </a:solidFill>
                <a:latin typeface="Times New Roman" panose="02020603050405020304" pitchFamily="18" charset="0"/>
                <a:ea typeface="Times New Roman" panose="02020603050405020304" pitchFamily="18" charset="0"/>
              </a:rPr>
              <a:t> </a:t>
            </a:r>
            <a:r>
              <a:rPr lang="vi-VN" sz="2400" dirty="0">
                <a:solidFill>
                  <a:srgbClr val="000000"/>
                </a:solidFill>
                <a:latin typeface="Times New Roman" panose="02020603050405020304" pitchFamily="18" charset="0"/>
                <a:ea typeface="Times New Roman" panose="02020603050405020304" pitchFamily="18" charset="0"/>
              </a:rPr>
              <a:t>là một chứng từ làm bằng chứng cho một hợp đồng vận tải đường biển và cho việc người</a:t>
            </a:r>
            <a:r>
              <a:rPr lang="en-US" sz="2400" dirty="0">
                <a:solidFill>
                  <a:srgbClr val="000000"/>
                </a:solidFill>
                <a:latin typeface="Times New Roman" panose="02020603050405020304" pitchFamily="18" charset="0"/>
                <a:ea typeface="Times New Roman" panose="02020603050405020304" pitchFamily="18" charset="0"/>
              </a:rPr>
              <a:t> </a:t>
            </a:r>
            <a:r>
              <a:rPr lang="vi-VN" sz="2400" dirty="0">
                <a:solidFill>
                  <a:srgbClr val="000000"/>
                </a:solidFill>
                <a:latin typeface="Times New Roman" panose="02020603050405020304" pitchFamily="18" charset="0"/>
                <a:ea typeface="Times New Roman" panose="02020603050405020304" pitchFamily="18" charset="0"/>
              </a:rPr>
              <a:t>chuyên chở đã nhận hàng để chở hoặc xếp hàng xuống tàu và bằng vận đơn này,</a:t>
            </a:r>
            <a:r>
              <a:rPr lang="en-US" sz="2400" dirty="0">
                <a:solidFill>
                  <a:srgbClr val="000000"/>
                </a:solidFill>
                <a:latin typeface="Times New Roman" panose="02020603050405020304" pitchFamily="18" charset="0"/>
                <a:ea typeface="Times New Roman" panose="02020603050405020304" pitchFamily="18" charset="0"/>
              </a:rPr>
              <a:t> </a:t>
            </a:r>
            <a:r>
              <a:rPr lang="vi-VN" sz="2400" dirty="0">
                <a:solidFill>
                  <a:srgbClr val="000000"/>
                </a:solidFill>
                <a:latin typeface="Times New Roman" panose="02020603050405020304" pitchFamily="18" charset="0"/>
                <a:ea typeface="Times New Roman" panose="02020603050405020304" pitchFamily="18" charset="0"/>
              </a:rPr>
              <a:t>người chuyên chở cam kết sẽ giao hàng khi xuất trình nó. </a:t>
            </a:r>
            <a:endParaRPr lang="en-US" sz="2400" dirty="0">
              <a:solidFill>
                <a:srgbClr val="000000"/>
              </a:solidFill>
              <a:latin typeface="Times New Roman" panose="02020603050405020304" pitchFamily="18" charset="0"/>
              <a:ea typeface="Times New Roman" panose="02020603050405020304" pitchFamily="18" charset="0"/>
            </a:endParaRPr>
          </a:p>
        </p:txBody>
      </p:sp>
      <p:sp>
        <p:nvSpPr>
          <p:cNvPr id="5" name="Rectangle 4"/>
          <p:cNvSpPr/>
          <p:nvPr/>
        </p:nvSpPr>
        <p:spPr>
          <a:xfrm>
            <a:off x="391491" y="4489174"/>
            <a:ext cx="11402943" cy="1200329"/>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en-US" sz="2400" b="1" i="1" dirty="0" err="1">
                <a:solidFill>
                  <a:srgbClr val="000000"/>
                </a:solidFill>
                <a:latin typeface="Times New Roman" panose="02020603050405020304" pitchFamily="18" charset="0"/>
                <a:ea typeface="Times New Roman" panose="02020603050405020304" pitchFamily="18" charset="0"/>
              </a:rPr>
              <a:t>Vận</a:t>
            </a:r>
            <a:r>
              <a:rPr lang="en-US" sz="2400" b="1" i="1" dirty="0">
                <a:solidFill>
                  <a:srgbClr val="000000"/>
                </a:solidFill>
                <a:latin typeface="Times New Roman" panose="02020603050405020304" pitchFamily="18" charset="0"/>
                <a:ea typeface="Times New Roman" panose="02020603050405020304" pitchFamily="18" charset="0"/>
              </a:rPr>
              <a:t> </a:t>
            </a:r>
            <a:r>
              <a:rPr lang="vi-VN" sz="2400" b="1" i="1" dirty="0">
                <a:solidFill>
                  <a:srgbClr val="000000"/>
                </a:solidFill>
                <a:latin typeface="Times New Roman" panose="02020603050405020304" pitchFamily="18" charset="0"/>
                <a:ea typeface="Times New Roman" panose="02020603050405020304" pitchFamily="18" charset="0"/>
              </a:rPr>
              <a:t>đơn đường biển là chứng từ chuyên chở hàng hoá bằng đường biển </a:t>
            </a:r>
            <a:r>
              <a:rPr lang="vi-VN" sz="2400" i="1" dirty="0">
                <a:solidFill>
                  <a:srgbClr val="000000"/>
                </a:solidFill>
                <a:latin typeface="Times New Roman" panose="02020603050405020304" pitchFamily="18" charset="0"/>
                <a:ea typeface="Times New Roman" panose="02020603050405020304" pitchFamily="18" charset="0"/>
              </a:rPr>
              <a:t>do người chuyên chở hoặc đại diện của người chuyên chở phát hành cho người gửi hàng sau khi</a:t>
            </a:r>
            <a:r>
              <a:rPr lang="en-US" sz="2400" i="1" dirty="0">
                <a:solidFill>
                  <a:srgbClr val="000000"/>
                </a:solidFill>
                <a:latin typeface="Times New Roman" panose="02020603050405020304" pitchFamily="18" charset="0"/>
                <a:ea typeface="Times New Roman" panose="02020603050405020304" pitchFamily="18" charset="0"/>
              </a:rPr>
              <a:t> </a:t>
            </a:r>
            <a:r>
              <a:rPr lang="vi-VN" sz="2400" i="1" dirty="0">
                <a:solidFill>
                  <a:srgbClr val="000000"/>
                </a:solidFill>
                <a:latin typeface="Times New Roman" panose="02020603050405020304" pitchFamily="18" charset="0"/>
                <a:ea typeface="Times New Roman" panose="02020603050405020304" pitchFamily="18" charset="0"/>
              </a:rPr>
              <a:t>hàng hoá đã được xếp lên tàu hoặc sau khi nhận hàng để xếp</a:t>
            </a:r>
            <a:endParaRPr lang="en-US" sz="2400" b="1" i="1" dirty="0">
              <a:latin typeface="Times New Roman" panose="02020603050405020304" pitchFamily="18" charset="0"/>
              <a:ea typeface="Times New Roman" panose="02020603050405020304" pitchFamily="18" charset="0"/>
            </a:endParaRPr>
          </a:p>
        </p:txBody>
      </p:sp>
      <p:sp>
        <p:nvSpPr>
          <p:cNvPr id="6" name="TextBox 5"/>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4676371" y="1176995"/>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343420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521" y="1618253"/>
            <a:ext cx="11648661" cy="5170646"/>
          </a:xfrm>
          <a:prstGeom prst="rect">
            <a:avLst/>
          </a:prstGeom>
        </p:spPr>
        <p:txBody>
          <a:bodyPr wrap="square">
            <a:spAutoFit/>
          </a:bodyPr>
          <a:lstStyle/>
          <a:p>
            <a:pPr marL="342900" indent="-342900" algn="ctr">
              <a:buFont typeface="Wingdings" panose="05000000000000000000" pitchFamily="2" charset="2"/>
              <a:buChar char="v"/>
            </a:pPr>
            <a:r>
              <a:rPr lang="vi-VN" sz="2200" b="1" u="sng" dirty="0">
                <a:solidFill>
                  <a:srgbClr val="000000"/>
                </a:solidFill>
                <a:latin typeface="Times New Roman" panose="02020603050405020304" pitchFamily="18" charset="0"/>
                <a:ea typeface="Times New Roman" panose="02020603050405020304" pitchFamily="18" charset="0"/>
              </a:rPr>
              <a:t>Chức năng của B/L</a:t>
            </a:r>
            <a:endParaRPr lang="en-US" sz="2200" u="sng" dirty="0">
              <a:latin typeface="Times New Roman" panose="02020603050405020304" pitchFamily="18" charset="0"/>
              <a:ea typeface="Times New Roman" panose="02020603050405020304" pitchFamily="18" charset="0"/>
            </a:endParaRPr>
          </a:p>
          <a:p>
            <a:pPr marL="457200" indent="-457200" algn="just">
              <a:buFont typeface="+mj-lt"/>
              <a:buAutoNum type="arabicParenR"/>
            </a:pPr>
            <a:r>
              <a:rPr lang="vi-VN" sz="2200" dirty="0">
                <a:solidFill>
                  <a:srgbClr val="000000"/>
                </a:solidFill>
                <a:latin typeface="Times New Roman" panose="02020603050405020304" pitchFamily="18" charset="0"/>
                <a:ea typeface="Times New Roman" panose="02020603050405020304" pitchFamily="18" charset="0"/>
              </a:rPr>
              <a:t>Là chứng từ VT giữa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chủ</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hàng</a:t>
            </a:r>
            <a:r>
              <a:rPr lang="vi-VN" sz="2200" dirty="0">
                <a:solidFill>
                  <a:srgbClr val="000000"/>
                </a:solidFill>
                <a:latin typeface="Times New Roman" panose="02020603050405020304" pitchFamily="18" charset="0"/>
                <a:ea typeface="Times New Roman" panose="02020603050405020304" pitchFamily="18" charset="0"/>
              </a:rPr>
              <a:t> </a:t>
            </a:r>
            <a:r>
              <a:rPr lang="en-US" sz="2200" dirty="0">
                <a:solidFill>
                  <a:srgbClr val="000000"/>
                </a:solidFill>
                <a:latin typeface="Times New Roman" panose="02020603050405020304" pitchFamily="18" charset="0"/>
                <a:ea typeface="Times New Roman" panose="02020603050405020304" pitchFamily="18" charset="0"/>
              </a:rPr>
              <a:t>(</a:t>
            </a:r>
            <a:r>
              <a:rPr lang="vi-VN" sz="2200" dirty="0">
                <a:solidFill>
                  <a:srgbClr val="000000"/>
                </a:solidFill>
                <a:latin typeface="Times New Roman" panose="02020603050405020304" pitchFamily="18" charset="0"/>
                <a:ea typeface="Times New Roman" panose="02020603050405020304" pitchFamily="18" charset="0"/>
              </a:rPr>
              <a:t>shipper</a:t>
            </a:r>
            <a:r>
              <a:rPr lang="en-US" sz="2200" dirty="0">
                <a:solidFill>
                  <a:srgbClr val="000000"/>
                </a:solidFill>
                <a:latin typeface="Times New Roman" panose="02020603050405020304" pitchFamily="18" charset="0"/>
                <a:ea typeface="Times New Roman" panose="02020603050405020304" pitchFamily="18" charset="0"/>
              </a:rPr>
              <a:t>)</a:t>
            </a:r>
            <a:r>
              <a:rPr lang="vi-VN" sz="2200" dirty="0">
                <a:solidFill>
                  <a:srgbClr val="000000"/>
                </a:solidFill>
                <a:latin typeface="Times New Roman" panose="02020603050405020304" pitchFamily="18" charset="0"/>
                <a:ea typeface="Times New Roman" panose="02020603050405020304" pitchFamily="18" charset="0"/>
              </a:rPr>
              <a:t> và người vận tải </a:t>
            </a:r>
            <a:r>
              <a:rPr lang="en-US" sz="2200" dirty="0">
                <a:solidFill>
                  <a:srgbClr val="000000"/>
                </a:solidFill>
                <a:latin typeface="Times New Roman" panose="02020603050405020304" pitchFamily="18" charset="0"/>
                <a:ea typeface="Times New Roman" panose="02020603050405020304" pitchFamily="18" charset="0"/>
              </a:rPr>
              <a:t>(carrier)</a:t>
            </a:r>
            <a:r>
              <a:rPr lang="vi-VN" sz="2200" dirty="0">
                <a:solidFill>
                  <a:srgbClr val="000000"/>
                </a:solidFill>
                <a:latin typeface="Times New Roman" panose="02020603050405020304" pitchFamily="18" charset="0"/>
                <a:ea typeface="Times New Roman" panose="02020603050405020304" pitchFamily="18" charset="0"/>
              </a:rPr>
              <a:t>là bằng chứng xác nhận hợp đồng chuyên chở hàng hoá bằng đường biển đã được ký kết (không phải là contract)</a:t>
            </a:r>
            <a:endParaRPr lang="en-US" sz="2200" dirty="0">
              <a:latin typeface="Times New Roman" panose="02020603050405020304" pitchFamily="18" charset="0"/>
              <a:ea typeface="Times New Roman" panose="02020603050405020304" pitchFamily="18" charset="0"/>
            </a:endParaRPr>
          </a:p>
          <a:p>
            <a:pPr marL="457200" indent="-457200" algn="just">
              <a:buFont typeface="+mj-lt"/>
              <a:buAutoNum type="arabicParenR"/>
            </a:pPr>
            <a:r>
              <a:rPr lang="vi-VN" sz="2200" dirty="0">
                <a:solidFill>
                  <a:srgbClr val="000000"/>
                </a:solidFill>
                <a:latin typeface="Times New Roman" panose="02020603050405020304" pitchFamily="18" charset="0"/>
                <a:ea typeface="Times New Roman" panose="02020603050405020304" pitchFamily="18" charset="0"/>
              </a:rPr>
              <a:t>Là chứng từ sở hữu hàng hóa dùng để định đoạt, nhận hàng, có thể cầm cố, thế chấp, chuyển nhượng</a:t>
            </a:r>
            <a:endParaRPr lang="en-US" sz="2200" dirty="0">
              <a:latin typeface="Times New Roman" panose="02020603050405020304" pitchFamily="18" charset="0"/>
              <a:ea typeface="Times New Roman" panose="02020603050405020304" pitchFamily="18" charset="0"/>
            </a:endParaRPr>
          </a:p>
          <a:p>
            <a:pPr marL="457200" indent="-457200" algn="just">
              <a:buFont typeface="+mj-lt"/>
              <a:buAutoNum type="arabicParenR"/>
            </a:pPr>
            <a:r>
              <a:rPr lang="vi-VN" sz="2200" dirty="0">
                <a:solidFill>
                  <a:srgbClr val="000000"/>
                </a:solidFill>
                <a:latin typeface="Times New Roman" panose="02020603050405020304" pitchFamily="18" charset="0"/>
                <a:ea typeface="Times New Roman" panose="02020603050405020304" pitchFamily="18" charset="0"/>
              </a:rPr>
              <a:t>Là biên lai của người vận tải, xác nhận hàng đã được nhận để chuyên chở đếnnơi trả hàng với số lượng, chủng loại, tình trạng như được ghi trong vận đơn và giao hàng cho người có vận đơn gốc. </a:t>
            </a:r>
            <a:r>
              <a:rPr lang="vi-VN" sz="2200" b="1" dirty="0">
                <a:solidFill>
                  <a:srgbClr val="000000"/>
                </a:solidFill>
                <a:latin typeface="Times New Roman" panose="02020603050405020304" pitchFamily="18" charset="0"/>
                <a:ea typeface="Times New Roman" panose="02020603050405020304" pitchFamily="18" charset="0"/>
              </a:rPr>
              <a:t>Do đó vận đơn đường biển có những vai trò chủ yếu sau đây:</a:t>
            </a:r>
            <a:endParaRPr lang="en-US" sz="2200" b="1"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Là cơ sở pháp lý điều chỉnh mối quan hệ giữa người xếp hàng, nhận hàng và người chuyên chở</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Làm căn cứ để theo dõi việc thực hiện HĐ mua bán</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Làm căn cứ để khai báo hải quan và làm thủ tục xuất nhập khẩu hàng hoá</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Cùng các chứng từ khác của hàng hoá lập thành bộ chứng từ thanh toán tiền hàng, tiền cước vận chuyển</a:t>
            </a:r>
            <a:r>
              <a:rPr lang="en-US" sz="2200" dirty="0">
                <a:solidFill>
                  <a:srgbClr val="000000"/>
                </a:solidFill>
                <a:latin typeface="Times New Roman" panose="02020603050405020304" pitchFamily="18" charset="0"/>
                <a:ea typeface="Times New Roman" panose="02020603050405020304" pitchFamily="18" charset="0"/>
              </a:rPr>
              <a:t>. </a:t>
            </a:r>
            <a:r>
              <a:rPr lang="vi-VN" sz="2200" dirty="0">
                <a:solidFill>
                  <a:srgbClr val="000000"/>
                </a:solidFill>
                <a:latin typeface="Times New Roman" panose="02020603050405020304" pitchFamily="18" charset="0"/>
                <a:ea typeface="Times New Roman" panose="02020603050405020304" pitchFamily="18" charset="0"/>
              </a:rPr>
              <a:t>Là chứng từ quan trọng trong bộ chứng từ khiếu nại người bảo hiểm, hay những người khác có liên quan vận đơn</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Được sử dụng làm chứng từ để cầm cố, mua bán, chuyển nhượng hàng hóa ghi trên</a:t>
            </a:r>
            <a:endParaRPr lang="en-US" sz="2200" dirty="0">
              <a:latin typeface="Times New Roman" panose="02020603050405020304" pitchFamily="18" charset="0"/>
              <a:ea typeface="Times New Roman" panose="02020603050405020304" pitchFamily="18" charset="0"/>
            </a:endParaRPr>
          </a:p>
        </p:txBody>
      </p:sp>
      <p:sp>
        <p:nvSpPr>
          <p:cNvPr id="3" name="TextBox 2"/>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4" name="Rectangle 3"/>
          <p:cNvSpPr/>
          <p:nvPr/>
        </p:nvSpPr>
        <p:spPr>
          <a:xfrm>
            <a:off x="4245974" y="1002534"/>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1000162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wipe(down)">
                                      <p:cBhvr>
                                        <p:cTn id="14" dur="500"/>
                                        <p:tgtEl>
                                          <p:spTgt spid="2">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wipe(down)">
                                      <p:cBhvr>
                                        <p:cTn id="19" dur="500"/>
                                        <p:tgtEl>
                                          <p:spTgt spid="2">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wipe(down)">
                                      <p:cBhvr>
                                        <p:cTn id="24" dur="500"/>
                                        <p:tgtEl>
                                          <p:spTgt spid="2">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Effect transition="in" filter="barn(inVertical)">
                                      <p:cBhvr>
                                        <p:cTn id="29" dur="500"/>
                                        <p:tgtEl>
                                          <p:spTgt spid="2">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Effect transition="in" filter="barn(inVertical)">
                                      <p:cBhvr>
                                        <p:cTn id="34" dur="500"/>
                                        <p:tgtEl>
                                          <p:spTgt spid="2">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fade">
                                      <p:cBhvr>
                                        <p:cTn id="39" dur="1000"/>
                                        <p:tgtEl>
                                          <p:spTgt spid="2">
                                            <p:txEl>
                                              <p:pRg st="7" end="7"/>
                                            </p:txEl>
                                          </p:spTgt>
                                        </p:tgtEl>
                                      </p:cBhvr>
                                    </p:animEffect>
                                    <p:anim calcmode="lin" valueType="num">
                                      <p:cBhvr>
                                        <p:cTn id="4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2">
                                            <p:txEl>
                                              <p:pRg st="8" end="8"/>
                                            </p:txEl>
                                          </p:spTgt>
                                        </p:tgtEl>
                                        <p:attrNameLst>
                                          <p:attrName>style.visibility</p:attrName>
                                        </p:attrNameLst>
                                      </p:cBhvr>
                                      <p:to>
                                        <p:strVal val="visible"/>
                                      </p:to>
                                    </p:set>
                                    <p:animEffect transition="in" filter="fade">
                                      <p:cBhvr>
                                        <p:cTn id="46" dur="1000"/>
                                        <p:tgtEl>
                                          <p:spTgt spid="2">
                                            <p:txEl>
                                              <p:pRg st="8" end="8"/>
                                            </p:txEl>
                                          </p:spTgt>
                                        </p:tgtEl>
                                      </p:cBhvr>
                                    </p:animEffect>
                                    <p:anim calcmode="lin" valueType="num">
                                      <p:cBhvr>
                                        <p:cTn id="47"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48"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8783" y="1510466"/>
            <a:ext cx="11847444" cy="5401479"/>
          </a:xfrm>
          <a:prstGeom prst="rect">
            <a:avLst/>
          </a:prstGeom>
        </p:spPr>
        <p:txBody>
          <a:bodyPr wrap="square">
            <a:spAutoFit/>
          </a:bodyPr>
          <a:lstStyle/>
          <a:p>
            <a:pPr marL="45720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Tên</a:t>
            </a:r>
            <a:r>
              <a:rPr lang="en-US" sz="2300" b="1" dirty="0">
                <a:solidFill>
                  <a:prstClr val="black"/>
                </a:solidFill>
                <a:latin typeface="Times New Roman" panose="02020603050405020304" pitchFamily="18" charset="0"/>
                <a:cs typeface="Times New Roman" panose="02020603050405020304" pitchFamily="18" charset="0"/>
              </a:rPr>
              <a:t>/</a:t>
            </a:r>
            <a:r>
              <a:rPr lang="en-US" sz="2300" b="1" dirty="0" err="1">
                <a:solidFill>
                  <a:prstClr val="black"/>
                </a:solidFill>
                <a:latin typeface="Times New Roman" panose="02020603050405020304" pitchFamily="18" charset="0"/>
                <a:cs typeface="Times New Roman" panose="02020603050405020304" pitchFamily="18" charset="0"/>
              </a:rPr>
              <a:t>loại</a:t>
            </a:r>
            <a:r>
              <a:rPr lang="en-US" sz="2300" b="1" dirty="0">
                <a:solidFill>
                  <a:prstClr val="black"/>
                </a:solidFill>
                <a:latin typeface="Times New Roman" panose="02020603050405020304" pitchFamily="18" charset="0"/>
                <a:cs typeface="Times New Roman" panose="02020603050405020304" pitchFamily="18" charset="0"/>
              </a:rPr>
              <a:t> B/L</a:t>
            </a:r>
            <a:endParaRPr lang="en-US" sz="23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Số</a:t>
            </a:r>
            <a:r>
              <a:rPr lang="en-US" sz="2300" b="1" dirty="0">
                <a:solidFill>
                  <a:prstClr val="black"/>
                </a:solidFill>
                <a:latin typeface="Times New Roman" panose="02020603050405020304" pitchFamily="18" charset="0"/>
                <a:cs typeface="Times New Roman" panose="02020603050405020304" pitchFamily="18" charset="0"/>
              </a:rPr>
              <a:t> Booking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Là</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Booking </a:t>
            </a:r>
            <a:r>
              <a:rPr lang="en-US" sz="2300" dirty="0" err="1">
                <a:solidFill>
                  <a:prstClr val="black"/>
                </a:solidFill>
                <a:latin typeface="Times New Roman" panose="02020603050405020304" pitchFamily="18" charset="0"/>
                <a:cs typeface="Times New Roman" panose="02020603050405020304" pitchFamily="18" charset="0"/>
              </a:rPr>
              <a:t>đặt</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chỗ</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tàu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Đôi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không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Số</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của</a:t>
            </a:r>
            <a:r>
              <a:rPr lang="en-US" sz="2300" b="1" dirty="0">
                <a:solidFill>
                  <a:prstClr val="black"/>
                </a:solidFill>
                <a:latin typeface="Times New Roman" panose="02020603050405020304" pitchFamily="18" charset="0"/>
                <a:cs typeface="Times New Roman" panose="02020603050405020304" pitchFamily="18" charset="0"/>
              </a:rPr>
              <a:t> B/L</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B/L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do </a:t>
            </a:r>
            <a:r>
              <a:rPr lang="en-US" sz="2300" dirty="0" err="1">
                <a:solidFill>
                  <a:prstClr val="black"/>
                </a:solidFill>
                <a:latin typeface="Times New Roman" panose="02020603050405020304" pitchFamily="18" charset="0"/>
                <a:cs typeface="Times New Roman" panose="02020603050405020304" pitchFamily="18" charset="0"/>
              </a:rPr>
              <a:t>hãng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tàu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đặt</a:t>
            </a:r>
            <a:endParaRPr lang="en-US" sz="23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300" b="1" dirty="0">
                <a:solidFill>
                  <a:prstClr val="black"/>
                </a:solidFill>
                <a:latin typeface="Times New Roman" panose="02020603050405020304" pitchFamily="18" charset="0"/>
                <a:cs typeface="Times New Roman" panose="02020603050405020304" pitchFamily="18" charset="0"/>
              </a:rPr>
              <a:t>Shipper:</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gửi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hàng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phải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4 </a:t>
            </a:r>
            <a:r>
              <a:rPr lang="en-US" sz="2300" dirty="0" err="1">
                <a:solidFill>
                  <a:prstClr val="black"/>
                </a:solidFill>
                <a:latin typeface="Times New Roman" panose="02020603050405020304" pitchFamily="18" charset="0"/>
                <a:cs typeface="Times New Roman" panose="02020603050405020304" pitchFamily="18" charset="0"/>
              </a:rPr>
              <a:t>nội</a:t>
            </a:r>
            <a:r>
              <a:rPr lang="en-US" sz="2300" dirty="0">
                <a:solidFill>
                  <a:prstClr val="black"/>
                </a:solidFill>
                <a:latin typeface="Times New Roman" panose="02020603050405020304" pitchFamily="18" charset="0"/>
                <a:cs typeface="Times New Roman" panose="02020603050405020304" pitchFamily="18" charset="0"/>
              </a:rPr>
              <a:t> dung: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công</a:t>
            </a:r>
            <a:r>
              <a:rPr lang="en-US" sz="2300" dirty="0">
                <a:solidFill>
                  <a:prstClr val="black"/>
                </a:solidFill>
                <a:latin typeface="Times New Roman" panose="02020603050405020304" pitchFamily="18" charset="0"/>
                <a:cs typeface="Times New Roman" panose="02020603050405020304" pitchFamily="18" charset="0"/>
              </a:rPr>
              <a:t> ty; </a:t>
            </a:r>
            <a:r>
              <a:rPr lang="en-US" sz="2300" dirty="0" err="1">
                <a:solidFill>
                  <a:prstClr val="black"/>
                </a:solidFill>
                <a:latin typeface="Times New Roman" panose="02020603050405020304" pitchFamily="18" charset="0"/>
                <a:cs typeface="Times New Roman" panose="02020603050405020304" pitchFamily="18" charset="0"/>
              </a:rPr>
              <a:t>địa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chỉ</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điện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thoại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fax.</a:t>
            </a:r>
          </a:p>
          <a:p>
            <a:pPr marL="457200" indent="-457200">
              <a:buFont typeface="+mj-lt"/>
              <a:buAutoNum type="arabicPeriod"/>
            </a:pPr>
            <a:r>
              <a:rPr lang="en-US" sz="2300" b="1" dirty="0">
                <a:solidFill>
                  <a:prstClr val="black"/>
                </a:solidFill>
                <a:latin typeface="Times New Roman" panose="02020603050405020304" pitchFamily="18" charset="0"/>
                <a:cs typeface="Times New Roman" panose="02020603050405020304" pitchFamily="18" charset="0"/>
              </a:rPr>
              <a:t>Consignee: </a:t>
            </a:r>
            <a:r>
              <a:rPr lang="en-US" sz="2300" b="1" dirty="0" err="1">
                <a:solidFill>
                  <a:prstClr val="black"/>
                </a:solidFill>
                <a:latin typeface="Times New Roman" panose="02020603050405020304" pitchFamily="18" charset="0"/>
                <a:cs typeface="Times New Roman" panose="02020603050405020304" pitchFamily="18" charset="0"/>
              </a:rPr>
              <a:t>Tên</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của</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người</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nhận</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hàng</a:t>
            </a:r>
            <a:r>
              <a:rPr lang="en-US" sz="2300" b="1" dirty="0">
                <a:solidFill>
                  <a:prstClr val="black"/>
                </a:solidFill>
                <a:latin typeface="Times New Roman" panose="02020603050405020304" pitchFamily="18" charset="0"/>
                <a:cs typeface="Times New Roman" panose="02020603050405020304" pitchFamily="18" charset="0"/>
              </a:rPr>
              <a:t> </a:t>
            </a:r>
            <a:endParaRPr lang="en-US" sz="2300" dirty="0">
              <a:solidFill>
                <a:prstClr val="black"/>
              </a:solidFill>
              <a:latin typeface="Times New Roman" panose="02020603050405020304" pitchFamily="18" charset="0"/>
              <a:cs typeface="Times New Roman" panose="02020603050405020304" pitchFamily="18" charset="0"/>
            </a:endParaRPr>
          </a:p>
          <a:p>
            <a:pPr lvl="0"/>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mua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NK. </a:t>
            </a:r>
            <a:r>
              <a:rPr lang="en-US" sz="2300" dirty="0" err="1">
                <a:solidFill>
                  <a:prstClr val="black"/>
                </a:solidFill>
                <a:latin typeface="Times New Roman" panose="02020603050405020304" pitchFamily="18" charset="0"/>
                <a:cs typeface="Times New Roman" panose="02020603050405020304" pitchFamily="18" charset="0"/>
              </a:rPr>
              <a:t>Tuỳ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đích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sử</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dụng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loại</a:t>
            </a:r>
            <a:r>
              <a:rPr lang="en-US" sz="2300" dirty="0">
                <a:solidFill>
                  <a:prstClr val="black"/>
                </a:solidFill>
                <a:latin typeface="Times New Roman" panose="02020603050405020304" pitchFamily="18" charset="0"/>
                <a:cs typeface="Times New Roman" panose="02020603050405020304" pitchFamily="18" charset="0"/>
              </a:rPr>
              <a:t> B/L </a:t>
            </a:r>
            <a:r>
              <a:rPr lang="en-US" sz="2300" dirty="0" err="1">
                <a:solidFill>
                  <a:prstClr val="black"/>
                </a:solidFill>
                <a:latin typeface="Times New Roman" panose="02020603050405020304" pitchFamily="18" charset="0"/>
                <a:cs typeface="Times New Roman" panose="02020603050405020304" pitchFamily="18" charset="0"/>
              </a:rPr>
              <a:t>nào</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hai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bên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mua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bán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mà</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sẽ</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thể</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được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thành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những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trường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hợp</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sau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đây</a:t>
            </a:r>
            <a:r>
              <a:rPr lang="en-US" sz="2300" dirty="0">
                <a:solidFill>
                  <a:prstClr val="black"/>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Để</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trống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không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gì</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cả</a:t>
            </a:r>
            <a:endParaRPr lang="en-US" sz="2300" dirty="0">
              <a:solidFill>
                <a:prstClr val="black"/>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Consignee.</a:t>
            </a:r>
          </a:p>
          <a:p>
            <a:pPr marL="45720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order/To order of Shipper</a:t>
            </a:r>
          </a:p>
          <a:p>
            <a:pPr marL="45720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 of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ngân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hàng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Mở</a:t>
            </a:r>
            <a:r>
              <a:rPr lang="en-US" sz="2300" dirty="0">
                <a:solidFill>
                  <a:prstClr val="black"/>
                </a:solidFill>
                <a:latin typeface="Times New Roman" panose="02020603050405020304" pitchFamily="18" charset="0"/>
                <a:cs typeface="Times New Roman" panose="02020603050405020304" pitchFamily="18" charset="0"/>
              </a:rPr>
              <a:t> L/C]</a:t>
            </a:r>
          </a:p>
          <a:p>
            <a:pPr marL="45720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 of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consignee]</a:t>
            </a: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đọc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sẽ</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hiểu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rõ</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những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cách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gì</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trong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phần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phân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loại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vận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đơn</a:t>
            </a:r>
            <a:r>
              <a:rPr lang="en-US" sz="2300" dirty="0">
                <a:solidFill>
                  <a:prstClr val="black"/>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Khi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phải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4 </a:t>
            </a:r>
            <a:r>
              <a:rPr lang="en-US" sz="2300" dirty="0" err="1">
                <a:solidFill>
                  <a:prstClr val="black"/>
                </a:solidFill>
                <a:latin typeface="Times New Roman" panose="02020603050405020304" pitchFamily="18" charset="0"/>
                <a:cs typeface="Times New Roman" panose="02020603050405020304" pitchFamily="18" charset="0"/>
              </a:rPr>
              <a:t>nội</a:t>
            </a:r>
            <a:r>
              <a:rPr lang="en-US" sz="2300" dirty="0">
                <a:solidFill>
                  <a:prstClr val="black"/>
                </a:solidFill>
                <a:latin typeface="Times New Roman" panose="02020603050405020304" pitchFamily="18" charset="0"/>
                <a:cs typeface="Times New Roman" panose="02020603050405020304" pitchFamily="18" charset="0"/>
              </a:rPr>
              <a:t> dung: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công</a:t>
            </a:r>
            <a:r>
              <a:rPr lang="en-US" sz="2300" dirty="0">
                <a:solidFill>
                  <a:prstClr val="black"/>
                </a:solidFill>
                <a:latin typeface="Times New Roman" panose="02020603050405020304" pitchFamily="18" charset="0"/>
                <a:cs typeface="Times New Roman" panose="02020603050405020304" pitchFamily="18" charset="0"/>
              </a:rPr>
              <a:t> ty; </a:t>
            </a:r>
            <a:r>
              <a:rPr lang="en-US" sz="2300" dirty="0" err="1">
                <a:solidFill>
                  <a:prstClr val="black"/>
                </a:solidFill>
                <a:latin typeface="Times New Roman" panose="02020603050405020304" pitchFamily="18" charset="0"/>
                <a:cs typeface="Times New Roman" panose="02020603050405020304" pitchFamily="18" charset="0"/>
              </a:rPr>
              <a:t>địa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chỉ</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fax,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ĐT</a:t>
            </a:r>
          </a:p>
        </p:txBody>
      </p:sp>
      <p:sp>
        <p:nvSpPr>
          <p:cNvPr id="5" name="TextBox 4"/>
          <p:cNvSpPr txBox="1"/>
          <p:nvPr/>
        </p:nvSpPr>
        <p:spPr>
          <a:xfrm>
            <a:off x="0" y="-105627"/>
            <a:ext cx="12192000" cy="742511"/>
          </a:xfrm>
          <a:prstGeom prst="rect">
            <a:avLst/>
          </a:prstGeom>
          <a:solidFill>
            <a:srgbClr val="FFFF00"/>
          </a:solidFill>
        </p:spPr>
        <p:txBody>
          <a:bodyPr wrap="square" rtlCol="0">
            <a:spAutoFit/>
          </a:bodyPr>
          <a:lstStyle/>
          <a:p>
            <a:pPr algn="ctr">
              <a:lnSpc>
                <a:spcPct val="150000"/>
              </a:lnSpc>
            </a:pPr>
            <a:r>
              <a:rPr lang="en-US" sz="3200" b="1" dirty="0">
                <a:latin typeface="Times New Roman" panose="02020603050405020304" pitchFamily="18" charset="0"/>
                <a:cs typeface="Times New Roman" panose="02020603050405020304" pitchFamily="18" charset="0"/>
              </a:rPr>
              <a:t>4.2. </a:t>
            </a:r>
            <a:r>
              <a:rPr lang="en-US" sz="3200" b="1" dirty="0" err="1">
                <a:latin typeface="Times New Roman" panose="02020603050405020304" pitchFamily="18" charset="0"/>
                <a:cs typeface="Times New Roman" panose="02020603050405020304" pitchFamily="18" charset="0"/>
              </a:rPr>
              <a:t>Chứng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từ</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mại</a:t>
            </a:r>
            <a:endParaRPr lang="en-US" sz="32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245974" y="623350"/>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
        <p:nvSpPr>
          <p:cNvPr id="7" name="Rectangle 6"/>
          <p:cNvSpPr/>
          <p:nvPr/>
        </p:nvSpPr>
        <p:spPr>
          <a:xfrm>
            <a:off x="3988010" y="114657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334954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animEffect transition="in" filter="fade">
                                      <p:cBhvr>
                                        <p:cTn id="45" dur="1000"/>
                                        <p:tgtEl>
                                          <p:spTgt spid="4">
                                            <p:txEl>
                                              <p:pRg st="6" end="6"/>
                                            </p:txEl>
                                          </p:spTgt>
                                        </p:tgtEl>
                                      </p:cBhvr>
                                    </p:animEffect>
                                    <p:anim calcmode="lin" valueType="num">
                                      <p:cBhvr>
                                        <p:cTn id="46"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
                                            <p:txEl>
                                              <p:pRg st="7" end="7"/>
                                            </p:txEl>
                                          </p:spTgt>
                                        </p:tgtEl>
                                        <p:attrNameLst>
                                          <p:attrName>style.visibility</p:attrName>
                                        </p:attrNameLst>
                                      </p:cBhvr>
                                      <p:to>
                                        <p:strVal val="visible"/>
                                      </p:to>
                                    </p:set>
                                    <p:animEffect transition="in" filter="fade">
                                      <p:cBhvr>
                                        <p:cTn id="52" dur="1000"/>
                                        <p:tgtEl>
                                          <p:spTgt spid="4">
                                            <p:txEl>
                                              <p:pRg st="7" end="7"/>
                                            </p:txEl>
                                          </p:spTgt>
                                        </p:tgtEl>
                                      </p:cBhvr>
                                    </p:animEffect>
                                    <p:anim calcmode="lin" valueType="num">
                                      <p:cBhvr>
                                        <p:cTn id="5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nodeType="clickEffect">
                                  <p:stCondLst>
                                    <p:cond delay="0"/>
                                  </p:stCondLst>
                                  <p:childTnLst>
                                    <p:set>
                                      <p:cBhvr>
                                        <p:cTn id="58" dur="1" fill="hold">
                                          <p:stCondLst>
                                            <p:cond delay="0"/>
                                          </p:stCondLst>
                                        </p:cTn>
                                        <p:tgtEl>
                                          <p:spTgt spid="4">
                                            <p:txEl>
                                              <p:pRg st="8" end="8"/>
                                            </p:txEl>
                                          </p:spTgt>
                                        </p:tgtEl>
                                        <p:attrNameLst>
                                          <p:attrName>style.visibility</p:attrName>
                                        </p:attrNameLst>
                                      </p:cBhvr>
                                      <p:to>
                                        <p:strVal val="visible"/>
                                      </p:to>
                                    </p:set>
                                    <p:animEffect transition="in" filter="barn(inVertical)">
                                      <p:cBhvr>
                                        <p:cTn id="59" dur="500"/>
                                        <p:tgtEl>
                                          <p:spTgt spid="4">
                                            <p:txEl>
                                              <p:pRg st="8" end="8"/>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nodeType="clickEffect">
                                  <p:stCondLst>
                                    <p:cond delay="0"/>
                                  </p:stCondLst>
                                  <p:childTnLst>
                                    <p:set>
                                      <p:cBhvr>
                                        <p:cTn id="63" dur="1" fill="hold">
                                          <p:stCondLst>
                                            <p:cond delay="0"/>
                                          </p:stCondLst>
                                        </p:cTn>
                                        <p:tgtEl>
                                          <p:spTgt spid="4">
                                            <p:txEl>
                                              <p:pRg st="9" end="9"/>
                                            </p:txEl>
                                          </p:spTgt>
                                        </p:tgtEl>
                                        <p:attrNameLst>
                                          <p:attrName>style.visibility</p:attrName>
                                        </p:attrNameLst>
                                      </p:cBhvr>
                                      <p:to>
                                        <p:strVal val="visible"/>
                                      </p:to>
                                    </p:set>
                                    <p:animEffect transition="in" filter="barn(inVertical)">
                                      <p:cBhvr>
                                        <p:cTn id="64" dur="500"/>
                                        <p:tgtEl>
                                          <p:spTgt spid="4">
                                            <p:txEl>
                                              <p:pRg st="9" end="9"/>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nodeType="clickEffect">
                                  <p:stCondLst>
                                    <p:cond delay="0"/>
                                  </p:stCondLst>
                                  <p:childTnLst>
                                    <p:set>
                                      <p:cBhvr>
                                        <p:cTn id="68" dur="1" fill="hold">
                                          <p:stCondLst>
                                            <p:cond delay="0"/>
                                          </p:stCondLst>
                                        </p:cTn>
                                        <p:tgtEl>
                                          <p:spTgt spid="4">
                                            <p:txEl>
                                              <p:pRg st="10" end="10"/>
                                            </p:txEl>
                                          </p:spTgt>
                                        </p:tgtEl>
                                        <p:attrNameLst>
                                          <p:attrName>style.visibility</p:attrName>
                                        </p:attrNameLst>
                                      </p:cBhvr>
                                      <p:to>
                                        <p:strVal val="visible"/>
                                      </p:to>
                                    </p:set>
                                    <p:animEffect transition="in" filter="barn(inVertical)">
                                      <p:cBhvr>
                                        <p:cTn id="69" dur="500"/>
                                        <p:tgtEl>
                                          <p:spTgt spid="4">
                                            <p:txEl>
                                              <p:pRg st="10" end="1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4">
                                            <p:txEl>
                                              <p:pRg st="11" end="11"/>
                                            </p:txEl>
                                          </p:spTgt>
                                        </p:tgtEl>
                                        <p:attrNameLst>
                                          <p:attrName>style.visibility</p:attrName>
                                        </p:attrNameLst>
                                      </p:cBhvr>
                                      <p:to>
                                        <p:strVal val="visible"/>
                                      </p:to>
                                    </p:set>
                                    <p:animEffect transition="in" filter="fade">
                                      <p:cBhvr>
                                        <p:cTn id="74" dur="1000"/>
                                        <p:tgtEl>
                                          <p:spTgt spid="4">
                                            <p:txEl>
                                              <p:pRg st="11" end="11"/>
                                            </p:txEl>
                                          </p:spTgt>
                                        </p:tgtEl>
                                      </p:cBhvr>
                                    </p:animEffect>
                                    <p:anim calcmode="lin" valueType="num">
                                      <p:cBhvr>
                                        <p:cTn id="75"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4">
                                            <p:txEl>
                                              <p:pRg st="12" end="12"/>
                                            </p:txEl>
                                          </p:spTgt>
                                        </p:tgtEl>
                                        <p:attrNameLst>
                                          <p:attrName>style.visibility</p:attrName>
                                        </p:attrNameLst>
                                      </p:cBhvr>
                                      <p:to>
                                        <p:strVal val="visible"/>
                                      </p:to>
                                    </p:set>
                                    <p:animEffect transition="in" filter="fade">
                                      <p:cBhvr>
                                        <p:cTn id="81" dur="1000"/>
                                        <p:tgtEl>
                                          <p:spTgt spid="4">
                                            <p:txEl>
                                              <p:pRg st="12" end="12"/>
                                            </p:txEl>
                                          </p:spTgt>
                                        </p:tgtEl>
                                      </p:cBhvr>
                                    </p:animEffect>
                                    <p:anim calcmode="lin" valueType="num">
                                      <p:cBhvr>
                                        <p:cTn id="82"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83"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1304" y="1618252"/>
            <a:ext cx="11529392" cy="4693593"/>
          </a:xfrm>
          <a:prstGeom prst="rect">
            <a:avLst/>
          </a:prstGeom>
        </p:spPr>
        <p:txBody>
          <a:bodyPr wrap="square">
            <a:spAutoFit/>
          </a:bodyPr>
          <a:lstStyle/>
          <a:p>
            <a:pPr algn="just"/>
            <a:r>
              <a:rPr lang="en-US" sz="2300" b="1" dirty="0">
                <a:latin typeface="Times New Roman" panose="02020603050405020304" pitchFamily="18" charset="0"/>
                <a:ea typeface="Times New Roman" panose="02020603050405020304" pitchFamily="18" charset="0"/>
              </a:rPr>
              <a:t>6. Notify party: </a:t>
            </a:r>
            <a:r>
              <a:rPr lang="en-US" sz="2300" b="1" dirty="0" err="1">
                <a:latin typeface="Times New Roman" panose="02020603050405020304" pitchFamily="18" charset="0"/>
                <a:ea typeface="Times New Roman" panose="02020603050405020304" pitchFamily="18" charset="0"/>
              </a:rPr>
              <a:t>Bên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được</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thông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báo</a:t>
            </a:r>
            <a:r>
              <a:rPr lang="en-US" sz="2300" b="1" dirty="0">
                <a:latin typeface="Times New Roman" panose="02020603050405020304" pitchFamily="18" charset="0"/>
                <a:ea typeface="Times New Roman" panose="02020603050405020304" pitchFamily="18" charset="0"/>
              </a:rPr>
              <a:t> </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gửi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báo</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đích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Phụ</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thuộc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vào</a:t>
            </a:r>
            <a:r>
              <a:rPr lang="en-US" sz="2300" dirty="0">
                <a:latin typeface="Times New Roman" panose="02020603050405020304" pitchFamily="18" charset="0"/>
                <a:ea typeface="Times New Roman" panose="02020603050405020304" pitchFamily="18" charset="0"/>
              </a:rPr>
              <a:t> Consignee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thì</a:t>
            </a:r>
            <a:r>
              <a:rPr lang="en-US" sz="2300" dirty="0">
                <a:latin typeface="Times New Roman" panose="02020603050405020304" pitchFamily="18" charset="0"/>
                <a:ea typeface="Times New Roman" panose="02020603050405020304" pitchFamily="18" charset="0"/>
              </a:rPr>
              <a:t> ở </a:t>
            </a:r>
            <a:r>
              <a:rPr lang="en-US" sz="2300" dirty="0" err="1">
                <a:latin typeface="Times New Roman" panose="02020603050405020304" pitchFamily="18" charset="0"/>
                <a:ea typeface="Times New Roman" panose="02020603050405020304" pitchFamily="18" charset="0"/>
              </a:rPr>
              <a:t>mục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khác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tuỳ</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trường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hợp</a:t>
            </a:r>
            <a:r>
              <a:rPr lang="en-US" sz="2300" dirty="0">
                <a:latin typeface="Times New Roman" panose="02020603050405020304" pitchFamily="18" charset="0"/>
                <a:ea typeface="Times New Roman" panose="02020603050405020304" pitchFamily="18" charset="0"/>
              </a:rPr>
              <a:t>. </a:t>
            </a:r>
            <a:endParaRPr lang="en-US" sz="2300" dirty="0">
              <a:latin typeface="Times New Roman" panose="02020603050405020304" pitchFamily="18" charset="0"/>
              <a:ea typeface="Calibri" panose="020F0502020204030204" pitchFamily="34" charset="0"/>
            </a:endParaRPr>
          </a:p>
          <a:p>
            <a:pPr marL="342900" indent="-342900" algn="jus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Để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trống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gì</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a:t>
            </a:r>
            <a:endParaRPr lang="en-US" sz="2300" dirty="0">
              <a:latin typeface="Times New Roman" panose="02020603050405020304" pitchFamily="18" charset="0"/>
              <a:ea typeface="Calibri" panose="020F0502020204030204" pitchFamily="34" charset="0"/>
            </a:endParaRPr>
          </a:p>
          <a:p>
            <a:pPr marL="342900" indent="-342900" algn="jus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dòng</a:t>
            </a:r>
            <a:r>
              <a:rPr lang="en-US" sz="2300" dirty="0">
                <a:latin typeface="Times New Roman" panose="02020603050405020304" pitchFamily="18" charset="0"/>
                <a:ea typeface="Times New Roman" panose="02020603050405020304" pitchFamily="18" charset="0"/>
              </a:rPr>
              <a:t> “Same as consignee”</a:t>
            </a:r>
            <a:endParaRPr lang="en-US" sz="2300" dirty="0">
              <a:latin typeface="Times New Roman" panose="02020603050405020304" pitchFamily="18" charset="0"/>
              <a:ea typeface="Calibri" panose="020F0502020204030204" pitchFamily="34" charset="0"/>
            </a:endParaRPr>
          </a:p>
          <a:p>
            <a:pPr marL="342900" indent="-342900" algn="jus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lô</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NK</a:t>
            </a:r>
            <a:endParaRPr lang="en-US" sz="2300" dirty="0">
              <a:latin typeface="Times New Roman" panose="02020603050405020304" pitchFamily="18" charset="0"/>
              <a:ea typeface="Calibri" panose="020F0502020204030204" pitchFamily="34" charset="0"/>
            </a:endParaRPr>
          </a:p>
          <a:p>
            <a:pPr indent="457200" algn="just"/>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đầy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đủ</a:t>
            </a:r>
            <a:r>
              <a:rPr lang="en-US" sz="2300" dirty="0">
                <a:latin typeface="Times New Roman" panose="02020603050405020304" pitchFamily="18" charset="0"/>
                <a:ea typeface="Times New Roman" panose="02020603050405020304" pitchFamily="18" charset="0"/>
              </a:rPr>
              <a:t> 4 </a:t>
            </a:r>
            <a:r>
              <a:rPr lang="en-US" sz="2300" dirty="0" err="1">
                <a:latin typeface="Times New Roman" panose="02020603050405020304" pitchFamily="18" charset="0"/>
                <a:ea typeface="Times New Roman" panose="02020603050405020304" pitchFamily="18" charset="0"/>
              </a:rPr>
              <a:t>nội</a:t>
            </a:r>
            <a:r>
              <a:rPr lang="en-US" sz="2300" dirty="0">
                <a:latin typeface="Times New Roman" panose="02020603050405020304" pitchFamily="18" charset="0"/>
                <a:ea typeface="Times New Roman" panose="02020603050405020304" pitchFamily="18" charset="0"/>
              </a:rPr>
              <a:t> dung: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công</a:t>
            </a:r>
            <a:r>
              <a:rPr lang="en-US" sz="2300" dirty="0">
                <a:latin typeface="Times New Roman" panose="02020603050405020304" pitchFamily="18" charset="0"/>
                <a:ea typeface="Times New Roman" panose="02020603050405020304" pitchFamily="18" charset="0"/>
              </a:rPr>
              <a:t> ty; </a:t>
            </a:r>
            <a:r>
              <a:rPr lang="en-US" sz="2300" dirty="0" err="1">
                <a:latin typeface="Times New Roman" panose="02020603050405020304" pitchFamily="18" charset="0"/>
                <a:ea typeface="Times New Roman" panose="02020603050405020304" pitchFamily="18" charset="0"/>
              </a:rPr>
              <a:t>địa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chỉ</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điện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thoại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fax.</a:t>
            </a:r>
            <a:endParaRPr lang="en-US" sz="2300" dirty="0">
              <a:latin typeface="Times New Roman" panose="02020603050405020304" pitchFamily="18" charset="0"/>
              <a:ea typeface="Calibri" panose="020F0502020204030204" pitchFamily="34" charset="0"/>
            </a:endParaRPr>
          </a:p>
          <a:p>
            <a:pPr algn="just"/>
            <a:r>
              <a:rPr lang="en-US" sz="2300" b="1" dirty="0">
                <a:latin typeface="Times New Roman" panose="02020603050405020304" pitchFamily="18" charset="0"/>
                <a:ea typeface="Times New Roman" panose="02020603050405020304" pitchFamily="18" charset="0"/>
              </a:rPr>
              <a:t>7. </a:t>
            </a:r>
            <a:r>
              <a:rPr lang="en-US" sz="2300" b="1" dirty="0" err="1">
                <a:latin typeface="Times New Roman" panose="02020603050405020304" pitchFamily="18" charset="0"/>
                <a:ea typeface="Times New Roman" panose="02020603050405020304" pitchFamily="18" charset="0"/>
              </a:rPr>
              <a:t>Tên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tàu</a:t>
            </a:r>
            <a:r>
              <a:rPr lang="en-US" sz="2300" b="1" dirty="0">
                <a:latin typeface="Times New Roman" panose="02020603050405020304" pitchFamily="18" charset="0"/>
                <a:ea typeface="Times New Roman" panose="02020603050405020304" pitchFamily="18" charset="0"/>
              </a:rPr>
              <a:t> – </a:t>
            </a:r>
            <a:r>
              <a:rPr lang="en-US" sz="2300" b="1" dirty="0" err="1">
                <a:latin typeface="Times New Roman" panose="02020603050405020304" pitchFamily="18" charset="0"/>
                <a:ea typeface="Times New Roman" panose="02020603050405020304" pitchFamily="18" charset="0"/>
              </a:rPr>
              <a:t>số</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chuyến</a:t>
            </a:r>
            <a:r>
              <a:rPr lang="en-US" sz="2300" dirty="0">
                <a:latin typeface="Times New Roman" panose="02020603050405020304" pitchFamily="18" charset="0"/>
                <a:ea typeface="Times New Roman" panose="02020603050405020304" pitchFamily="18" charset="0"/>
              </a:rPr>
              <a:t>: Name of Vessel/Voyage No = Mother vessel/Voyage No. = MV/</a:t>
            </a:r>
            <a:r>
              <a:rPr lang="en-US" sz="2300" dirty="0" err="1">
                <a:latin typeface="Times New Roman" panose="02020603050405020304" pitchFamily="18" charset="0"/>
                <a:ea typeface="Times New Roman" panose="02020603050405020304" pitchFamily="18" charset="0"/>
              </a:rPr>
              <a:t>Voy</a:t>
            </a:r>
            <a:r>
              <a:rPr lang="en-US" sz="2300" dirty="0">
                <a:latin typeface="Times New Roman" panose="02020603050405020304" pitchFamily="18" charset="0"/>
                <a:ea typeface="Times New Roman" panose="02020603050405020304" pitchFamily="18" charset="0"/>
              </a:rPr>
              <a:t>. No. = Carriage by/Voyage No: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chuyển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lô</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biển</a:t>
            </a:r>
            <a:endParaRPr lang="en-US" sz="2300" dirty="0">
              <a:latin typeface="Times New Roman" panose="02020603050405020304" pitchFamily="18" charset="0"/>
              <a:ea typeface="Times New Roman" panose="02020603050405020304" pitchFamily="18" charset="0"/>
            </a:endParaRPr>
          </a:p>
          <a:p>
            <a:pPr marL="342900" indent="-342900" algn="just">
              <a:buFont typeface="Arial" panose="020B0604020202020204" pitchFamily="34" charset="0"/>
              <a:buChar char="•"/>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hiệu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chuyến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a:t>
            </a:r>
          </a:p>
          <a:p>
            <a:pPr marL="342900" indent="-342900" algn="just">
              <a:buFont typeface="Arial" panose="020B0604020202020204" pitchFamily="34" charset="0"/>
              <a:buChar char="•"/>
            </a:pPr>
            <a:r>
              <a:rPr lang="en-US" sz="2300" dirty="0" err="1">
                <a:latin typeface="Times New Roman" panose="02020603050405020304" pitchFamily="18" charset="0"/>
                <a:ea typeface="Times New Roman" panose="02020603050405020304" pitchFamily="18" charset="0"/>
              </a:rPr>
              <a:t>Chặng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chặng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chính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được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gọi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b="1" dirty="0">
                <a:latin typeface="Times New Roman" panose="02020603050405020304" pitchFamily="18" charset="0"/>
                <a:ea typeface="Times New Roman" panose="02020603050405020304" pitchFamily="18" charset="0"/>
              </a:rPr>
              <a:t>Carriage</a:t>
            </a:r>
          </a:p>
          <a:p>
            <a:pPr algn="just"/>
            <a:r>
              <a:rPr lang="en-US" sz="2300" b="1" dirty="0">
                <a:latin typeface="Times New Roman" panose="02020603050405020304" pitchFamily="18" charset="0"/>
                <a:ea typeface="Times New Roman" panose="02020603050405020304" pitchFamily="18" charset="0"/>
              </a:rPr>
              <a:t>8. </a:t>
            </a:r>
            <a:r>
              <a:rPr lang="en-US" sz="2300" b="1" dirty="0" err="1">
                <a:latin typeface="Times New Roman" panose="02020603050405020304" pitchFamily="18" charset="0"/>
                <a:ea typeface="Times New Roman" panose="02020603050405020304" pitchFamily="18" charset="0"/>
              </a:rPr>
              <a:t>Cảng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bốc</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Port of loading = POL = Charging </a:t>
            </a:r>
            <a:r>
              <a:rPr lang="en-US" sz="2300" dirty="0" err="1">
                <a:latin typeface="Times New Roman" panose="02020603050405020304" pitchFamily="18" charset="0"/>
                <a:ea typeface="Times New Roman" panose="02020603050405020304" pitchFamily="18" charset="0"/>
              </a:rPr>
              <a:t>port:Ghi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bốc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endParaRPr lang="en-US" sz="2300" dirty="0">
              <a:latin typeface="Times New Roman" panose="02020603050405020304" pitchFamily="18" charset="0"/>
              <a:ea typeface="Calibri" panose="020F0502020204030204" pitchFamily="34" charset="0"/>
            </a:endParaRPr>
          </a:p>
          <a:p>
            <a:pPr algn="just"/>
            <a:r>
              <a:rPr lang="en-US" sz="2300" b="1" dirty="0">
                <a:latin typeface="Times New Roman" panose="02020603050405020304" pitchFamily="18" charset="0"/>
                <a:ea typeface="Times New Roman" panose="02020603050405020304" pitchFamily="18" charset="0"/>
              </a:rPr>
              <a:t>9. </a:t>
            </a:r>
            <a:r>
              <a:rPr lang="en-US" sz="2300" b="1" dirty="0" err="1">
                <a:latin typeface="Times New Roman" panose="02020603050405020304" pitchFamily="18" charset="0"/>
                <a:ea typeface="Times New Roman" panose="02020603050405020304" pitchFamily="18" charset="0"/>
              </a:rPr>
              <a:t>Cảng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dỡ</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Port of discharging = POD = Unloading Port: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dỡ</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endParaRPr lang="en-US" sz="2300" dirty="0">
              <a:latin typeface="Times New Roman" panose="02020603050405020304" pitchFamily="18" charset="0"/>
              <a:ea typeface="Calibri" panose="020F0502020204030204" pitchFamily="34" charset="0"/>
            </a:endParaRPr>
          </a:p>
        </p:txBody>
      </p:sp>
      <p:sp>
        <p:nvSpPr>
          <p:cNvPr id="5" name="TextBox 4"/>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245974" y="1002534"/>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357351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5409" y="1264144"/>
            <a:ext cx="11781182" cy="5524589"/>
          </a:xfrm>
          <a:prstGeom prst="rect">
            <a:avLst/>
          </a:prstGeom>
        </p:spPr>
        <p:txBody>
          <a:bodyPr wrap="square">
            <a:spAutoFit/>
          </a:bodyPr>
          <a:lstStyle/>
          <a:p>
            <a:pPr algn="just">
              <a:spcBef>
                <a:spcPts val="600"/>
              </a:spcBef>
            </a:pPr>
            <a:r>
              <a:rPr lang="en-US" sz="2200" b="1" dirty="0">
                <a:solidFill>
                  <a:prstClr val="black"/>
                </a:solidFill>
                <a:latin typeface="Times New Roman" panose="02020603050405020304" pitchFamily="18" charset="0"/>
                <a:ea typeface="Times New Roman" panose="02020603050405020304" pitchFamily="18" charset="0"/>
              </a:rPr>
              <a:t>10. Pre-carriage</a:t>
            </a:r>
            <a:endParaRPr lang="en-US" sz="2200" dirty="0">
              <a:solidFill>
                <a:prstClr val="black"/>
              </a:solidFill>
              <a:latin typeface="Times New Roman" panose="02020603050405020304" pitchFamily="18" charset="0"/>
              <a:ea typeface="Calibri" panose="020F0502020204030204" pitchFamily="34" charset="0"/>
            </a:endParaRPr>
          </a:p>
          <a:p>
            <a:pPr marL="342900" indent="-342900" algn="just">
              <a:spcBef>
                <a:spcPts val="600"/>
              </a:spcBef>
              <a:buFont typeface="Arial" panose="020B0604020202020204" pitchFamily="34" charset="0"/>
              <a:buChar char="•"/>
            </a:pPr>
            <a:r>
              <a:rPr lang="en-US" sz="2200" b="1" dirty="0" err="1">
                <a:solidFill>
                  <a:prstClr val="black"/>
                </a:solidFill>
                <a:latin typeface="Times New Roman" panose="02020603050405020304" pitchFamily="18" charset="0"/>
                <a:ea typeface="Times New Roman" panose="02020603050405020304" pitchFamily="18" charset="0"/>
              </a:rPr>
              <a:t>Nếu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chủ</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hàng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đồng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thời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thuê</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luôn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hãng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tàu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containers </a:t>
            </a:r>
            <a:r>
              <a:rPr lang="en-US" sz="2200" b="1" dirty="0" err="1">
                <a:solidFill>
                  <a:prstClr val="black"/>
                </a:solidFill>
                <a:latin typeface="Times New Roman" panose="02020603050405020304" pitchFamily="18" charset="0"/>
                <a:ea typeface="Times New Roman" panose="02020603050405020304" pitchFamily="18" charset="0"/>
              </a:rPr>
              <a:t>trong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nội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địa</a:t>
            </a:r>
            <a:r>
              <a:rPr lang="en-US" sz="2200" b="1"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xuất</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khẩu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máy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XK </a:t>
            </a:r>
            <a:r>
              <a:rPr lang="en-US" sz="2200" dirty="0" err="1">
                <a:solidFill>
                  <a:prstClr val="black"/>
                </a:solidFill>
                <a:latin typeface="Times New Roman" panose="02020603050405020304" pitchFamily="18" charset="0"/>
                <a:ea typeface="Times New Roman" panose="02020603050405020304" pitchFamily="18" charset="0"/>
              </a:rPr>
              <a:t>ra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bốc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lên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tàu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trên</a:t>
            </a:r>
            <a:r>
              <a:rPr lang="en-US" sz="2200" dirty="0">
                <a:solidFill>
                  <a:prstClr val="black"/>
                </a:solidFill>
                <a:latin typeface="Times New Roman" panose="02020603050405020304" pitchFamily="18" charset="0"/>
                <a:ea typeface="Times New Roman" panose="02020603050405020304" pitchFamily="18" charset="0"/>
              </a:rPr>
              <a:t> B/L </a:t>
            </a:r>
            <a:r>
              <a:rPr lang="en-US" sz="2200" dirty="0" err="1">
                <a:solidFill>
                  <a:prstClr val="black"/>
                </a:solidFill>
                <a:latin typeface="Times New Roman" panose="02020603050405020304" pitchFamily="18" charset="0"/>
                <a:ea typeface="Times New Roman" panose="02020603050405020304" pitchFamily="18" charset="0"/>
              </a:rPr>
              <a:t>thêm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mục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a:t>
            </a:r>
          </a:p>
          <a:p>
            <a:pPr marL="342900" indent="-342900" algn="just">
              <a:spcBef>
                <a:spcPts val="600"/>
              </a:spcBef>
              <a:buFont typeface="Arial" panose="020B0604020202020204" pitchFamily="34" charset="0"/>
              <a:buChar char="•"/>
            </a:pPr>
            <a:r>
              <a:rPr lang="en-US" sz="2200" b="1" dirty="0" err="1">
                <a:solidFill>
                  <a:prstClr val="black"/>
                </a:solidFill>
                <a:latin typeface="Times New Roman" panose="02020603050405020304" pitchFamily="18" charset="0"/>
                <a:ea typeface="Times New Roman" panose="02020603050405020304" pitchFamily="18" charset="0"/>
              </a:rPr>
              <a:t>Mục</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này</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sẽ</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ghi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tên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và</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số</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hiệu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phương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tiện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đó</a:t>
            </a:r>
            <a:endParaRPr lang="en-US" sz="2200" b="1" dirty="0">
              <a:solidFill>
                <a:prstClr val="black"/>
              </a:solidFill>
              <a:latin typeface="Times New Roman" panose="02020603050405020304" pitchFamily="18" charset="0"/>
              <a:ea typeface="Times New Roman" panose="02020603050405020304" pitchFamily="18" charset="0"/>
            </a:endParaRPr>
          </a:p>
          <a:p>
            <a:pPr algn="just">
              <a:spcBef>
                <a:spcPts val="600"/>
              </a:spcBef>
            </a:pPr>
            <a:r>
              <a:rPr lang="en-US" sz="2200" b="1" dirty="0">
                <a:solidFill>
                  <a:prstClr val="black"/>
                </a:solidFill>
                <a:latin typeface="Times New Roman" panose="02020603050405020304" pitchFamily="18" charset="0"/>
                <a:ea typeface="Times New Roman" panose="02020603050405020304" pitchFamily="18" charset="0"/>
              </a:rPr>
              <a:t>11.Place of receipt = Place of pick-up</a:t>
            </a:r>
            <a:endParaRPr lang="en-US" sz="2200" dirty="0">
              <a:solidFill>
                <a:prstClr val="black"/>
              </a:solidFill>
              <a:latin typeface="Times New Roman" panose="02020603050405020304" pitchFamily="18" charset="0"/>
              <a:ea typeface="Calibri" panose="020F0502020204030204" pitchFamily="34" charset="0"/>
            </a:endParaRPr>
          </a:p>
          <a:p>
            <a:pPr algn="just">
              <a:spcBef>
                <a:spcPts val="600"/>
              </a:spcBef>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phải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lấy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nơi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Thường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máy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XK.</a:t>
            </a:r>
            <a:endParaRPr lang="en-US" sz="2200" dirty="0">
              <a:solidFill>
                <a:prstClr val="black"/>
              </a:solidFill>
              <a:latin typeface="Times New Roman" panose="02020603050405020304" pitchFamily="18" charset="0"/>
              <a:ea typeface="Calibri" panose="020F0502020204030204" pitchFamily="34" charset="0"/>
            </a:endParaRPr>
          </a:p>
          <a:p>
            <a:pPr algn="just">
              <a:spcBef>
                <a:spcPts val="600"/>
              </a:spcBef>
            </a:pPr>
            <a:r>
              <a:rPr lang="en-US" sz="2200" b="1" dirty="0">
                <a:solidFill>
                  <a:prstClr val="black"/>
                </a:solidFill>
                <a:latin typeface="Times New Roman" panose="02020603050405020304" pitchFamily="18" charset="0"/>
                <a:ea typeface="Times New Roman" panose="02020603050405020304" pitchFamily="18" charset="0"/>
              </a:rPr>
              <a:t>12. On-carriage</a:t>
            </a:r>
            <a:endParaRPr lang="en-US" sz="2200" dirty="0">
              <a:solidFill>
                <a:prstClr val="black"/>
              </a:solidFill>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đồng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thuê</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luôn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tàu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containers </a:t>
            </a:r>
            <a:r>
              <a:rPr lang="en-US" sz="2200" dirty="0" err="1">
                <a:solidFill>
                  <a:prstClr val="black"/>
                </a:solidFill>
                <a:latin typeface="Times New Roman" panose="02020603050405020304" pitchFamily="18" charset="0"/>
                <a:ea typeface="Times New Roman" panose="02020603050405020304" pitchFamily="18" charset="0"/>
              </a:rPr>
              <a:t>trong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nhập</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về</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NK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trên</a:t>
            </a:r>
            <a:r>
              <a:rPr lang="en-US" sz="2200" dirty="0">
                <a:solidFill>
                  <a:prstClr val="black"/>
                </a:solidFill>
                <a:latin typeface="Times New Roman" panose="02020603050405020304" pitchFamily="18" charset="0"/>
                <a:ea typeface="Times New Roman" panose="02020603050405020304" pitchFamily="18" charset="0"/>
              </a:rPr>
              <a:t> B/L </a:t>
            </a:r>
            <a:r>
              <a:rPr lang="en-US" sz="2200" dirty="0" err="1">
                <a:solidFill>
                  <a:prstClr val="black"/>
                </a:solidFill>
                <a:latin typeface="Times New Roman" panose="02020603050405020304" pitchFamily="18" charset="0"/>
                <a:ea typeface="Times New Roman" panose="02020603050405020304" pitchFamily="18" charset="0"/>
              </a:rPr>
              <a:t>thêm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mục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a:t>
            </a:r>
          </a:p>
          <a:p>
            <a:pPr marL="342900" indent="-342900" algn="just">
              <a:spcBef>
                <a:spcPts val="600"/>
              </a:spcBef>
              <a:buFont typeface="Symbol" panose="05050102010706020507" pitchFamily="18" charset="2"/>
              <a:buChar char=""/>
            </a:pPr>
            <a:r>
              <a:rPr lang="en-US" sz="2200" b="1" dirty="0" err="1">
                <a:solidFill>
                  <a:prstClr val="black"/>
                </a:solidFill>
                <a:latin typeface="Times New Roman" panose="02020603050405020304" pitchFamily="18" charset="0"/>
                <a:ea typeface="Times New Roman" panose="02020603050405020304" pitchFamily="18" charset="0"/>
              </a:rPr>
              <a:t>Mục</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này</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sẽ</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ghi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tên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và</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số</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hiệu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phương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tiện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đó</a:t>
            </a:r>
            <a:r>
              <a:rPr lang="en-US" sz="2200" b="1" dirty="0">
                <a:solidFill>
                  <a:prstClr val="black"/>
                </a:solidFill>
                <a:latin typeface="Times New Roman" panose="02020603050405020304" pitchFamily="18" charset="0"/>
                <a:ea typeface="Times New Roman" panose="02020603050405020304" pitchFamily="18" charset="0"/>
              </a:rPr>
              <a:t>.</a:t>
            </a:r>
          </a:p>
          <a:p>
            <a:pPr algn="just">
              <a:spcBef>
                <a:spcPts val="600"/>
              </a:spcBef>
            </a:pPr>
            <a:r>
              <a:rPr lang="en-US" sz="2200" b="1" dirty="0">
                <a:solidFill>
                  <a:prstClr val="black"/>
                </a:solidFill>
                <a:latin typeface="Times New Roman" panose="02020603050405020304" pitchFamily="18" charset="0"/>
                <a:ea typeface="Times New Roman" panose="02020603050405020304" pitchFamily="18" charset="0"/>
              </a:rPr>
              <a:t>13. Place of delivery = Final Destination</a:t>
            </a:r>
            <a:endParaRPr lang="en-US" sz="2200" dirty="0">
              <a:solidFill>
                <a:prstClr val="black"/>
              </a:solidFill>
              <a:latin typeface="Times New Roman" panose="02020603050405020304" pitchFamily="18" charset="0"/>
              <a:ea typeface="Calibri" panose="020F0502020204030204" pitchFamily="34" charset="0"/>
            </a:endParaRPr>
          </a:p>
          <a:p>
            <a:pPr algn="just">
              <a:spcBef>
                <a:spcPts val="600"/>
              </a:spcBef>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phải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giao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đâu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Thường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NK.</a:t>
            </a:r>
            <a:endParaRPr lang="en-US" sz="2200" dirty="0">
              <a:solidFill>
                <a:prstClr val="black"/>
              </a:solidFill>
              <a:latin typeface="Times New Roman" panose="02020603050405020304" pitchFamily="18" charset="0"/>
              <a:ea typeface="Calibri" panose="020F0502020204030204" pitchFamily="34" charset="0"/>
            </a:endParaRPr>
          </a:p>
        </p:txBody>
      </p:sp>
      <p:sp>
        <p:nvSpPr>
          <p:cNvPr id="4" name="TextBox 3"/>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357877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down)">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wipe(down)">
                                      <p:cBhvr>
                                        <p:cTn id="20" dur="500"/>
                                        <p:tgtEl>
                                          <p:spTgt spid="2">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wipe(down)">
                                      <p:cBhvr>
                                        <p:cTn id="25" dur="500"/>
                                        <p:tgtEl>
                                          <p:spTgt spid="2">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barn(inVertical)">
                                      <p:cBhvr>
                                        <p:cTn id="30" dur="500"/>
                                        <p:tgtEl>
                                          <p:spTgt spid="2">
                                            <p:txEl>
                                              <p:pRg st="5" end="5"/>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Effect transition="in" filter="barn(inVertical)">
                                      <p:cBhvr>
                                        <p:cTn id="33" dur="500"/>
                                        <p:tgtEl>
                                          <p:spTgt spid="2">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2">
                                            <p:txEl>
                                              <p:pRg st="7" end="7"/>
                                            </p:txEl>
                                          </p:spTgt>
                                        </p:tgtEl>
                                        <p:attrNameLst>
                                          <p:attrName>style.visibility</p:attrName>
                                        </p:attrNameLst>
                                      </p:cBhvr>
                                      <p:to>
                                        <p:strVal val="visible"/>
                                      </p:to>
                                    </p:set>
                                    <p:animEffect transition="in" filter="barn(inVertical)">
                                      <p:cBhvr>
                                        <p:cTn id="38" dur="500"/>
                                        <p:tgtEl>
                                          <p:spTgt spid="2">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Effect transition="in" filter="barn(inVertical)">
                                      <p:cBhvr>
                                        <p:cTn id="43" dur="500"/>
                                        <p:tgtEl>
                                          <p:spTgt spid="2">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
                                            <p:txEl>
                                              <p:pRg st="9" end="9"/>
                                            </p:txEl>
                                          </p:spTgt>
                                        </p:tgtEl>
                                        <p:attrNameLst>
                                          <p:attrName>style.visibility</p:attrName>
                                        </p:attrNameLst>
                                      </p:cBhvr>
                                      <p:to>
                                        <p:strVal val="visible"/>
                                      </p:to>
                                    </p:set>
                                    <p:animEffect transition="in" filter="barn(inVertical)">
                                      <p:cBhvr>
                                        <p:cTn id="48"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583" y="1646020"/>
            <a:ext cx="10469217" cy="5078313"/>
          </a:xfrm>
          <a:prstGeom prst="rect">
            <a:avLst/>
          </a:prstGeom>
        </p:spPr>
        <p:txBody>
          <a:bodyPr wrap="square">
            <a:spAutoFit/>
          </a:bodyPr>
          <a:lstStyle/>
          <a:p>
            <a:pPr algn="just">
              <a:lnSpc>
                <a:spcPct val="150000"/>
              </a:lnSpc>
            </a:pPr>
            <a:r>
              <a:rPr lang="en-US" sz="2400" b="1" dirty="0">
                <a:latin typeface="Times New Roman" panose="02020603050405020304" pitchFamily="18" charset="0"/>
                <a:ea typeface="Times New Roman" panose="02020603050405020304" pitchFamily="18" charset="0"/>
              </a:rPr>
              <a:t>14. Container No. and Seal No. (Marks and Numbers)</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seal (marks and number: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nhiêu</a:t>
            </a:r>
            <a:r>
              <a:rPr lang="en-US" sz="2400" dirty="0">
                <a:latin typeface="Times New Roman" panose="02020603050405020304" pitchFamily="18" charset="0"/>
                <a:ea typeface="Times New Roman" panose="02020603050405020304" pitchFamily="18" charset="0"/>
              </a:rPr>
              <a:t> cont.</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seal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cạnh</a:t>
            </a:r>
            <a:r>
              <a:rPr lang="en-US" sz="2400" dirty="0">
                <a:latin typeface="Times New Roman" panose="02020603050405020304" pitchFamily="18" charset="0"/>
                <a:ea typeface="Times New Roman" panose="02020603050405020304" pitchFamily="18" charset="0"/>
              </a:rPr>
              <a:t>;</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lẻ</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vài</a:t>
            </a:r>
            <a:r>
              <a:rPr lang="en-US" sz="2400" dirty="0">
                <a:latin typeface="Times New Roman" panose="02020603050405020304" pitchFamily="18" charset="0"/>
                <a:ea typeface="Times New Roman" panose="02020603050405020304" pitchFamily="18" charset="0"/>
              </a:rPr>
              <a:t> pallets)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pallets.</a:t>
            </a:r>
          </a:p>
          <a:p>
            <a:pPr algn="just">
              <a:lnSpc>
                <a:spcPct val="150000"/>
              </a:lnSpc>
            </a:pPr>
            <a:r>
              <a:rPr lang="en-US" sz="2400" b="1" dirty="0">
                <a:latin typeface="Times New Roman" panose="02020603050405020304" pitchFamily="18" charset="0"/>
                <a:ea typeface="Times New Roman" panose="02020603050405020304" pitchFamily="18" charset="0"/>
              </a:rPr>
              <a:t>15. Number of containers or packages</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containers hay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(pallets)</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containers </a:t>
            </a:r>
            <a:r>
              <a:rPr lang="en-US" sz="2400" dirty="0" err="1">
                <a:latin typeface="Times New Roman" panose="02020603050405020304" pitchFamily="18" charset="0"/>
                <a:ea typeface="Times New Roman" panose="02020603050405020304" pitchFamily="18" charset="0"/>
              </a:rPr>
              <a:t>cũng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a:t>
            </a:r>
          </a:p>
        </p:txBody>
      </p:sp>
      <p:sp>
        <p:nvSpPr>
          <p:cNvPr id="5" name="TextBox 4"/>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223205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barn(inVertical)">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barn(inVertical)">
                                      <p:cBhvr>
                                        <p:cTn id="26" dur="500"/>
                                        <p:tgtEl>
                                          <p:spTgt spid="2">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barn(inVertical)">
                                      <p:cBhvr>
                                        <p:cTn id="31" dur="500"/>
                                        <p:tgtEl>
                                          <p:spTgt spid="2">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fade">
                                      <p:cBhvr>
                                        <p:cTn id="43" dur="1000"/>
                                        <p:tgtEl>
                                          <p:spTgt spid="2">
                                            <p:txEl>
                                              <p:pRg st="6" end="6"/>
                                            </p:txEl>
                                          </p:spTgt>
                                        </p:tgtEl>
                                      </p:cBhvr>
                                    </p:animEffect>
                                    <p:anim calcmode="lin" valueType="num">
                                      <p:cBhvr>
                                        <p:cTn id="4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Effect transition="in" filter="barn(inVertical)">
                                      <p:cBhvr>
                                        <p:cTn id="5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774" y="1580323"/>
            <a:ext cx="11887200" cy="5632311"/>
          </a:xfrm>
          <a:prstGeom prst="rect">
            <a:avLst/>
          </a:prstGeom>
        </p:spPr>
        <p:txBody>
          <a:bodyPr wrap="square">
            <a:spAutoFit/>
          </a:bodyPr>
          <a:lstStyle/>
          <a:p>
            <a:pPr algn="just"/>
            <a:r>
              <a:rPr lang="en-US" sz="2400" b="1" dirty="0">
                <a:latin typeface="Times New Roman" panose="02020603050405020304" pitchFamily="18" charset="0"/>
                <a:ea typeface="Times New Roman" panose="02020603050405020304" pitchFamily="18" charset="0"/>
              </a:rPr>
              <a:t>16.Description of goods</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bộ</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ngắn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gói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carton/bags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mấy</a:t>
            </a:r>
            <a:r>
              <a:rPr lang="en-US" sz="2400" dirty="0">
                <a:latin typeface="Times New Roman" panose="02020603050405020304" pitchFamily="18" charset="0"/>
                <a:ea typeface="Times New Roman" panose="02020603050405020304" pitchFamily="18" charset="0"/>
              </a:rPr>
              <a:t> cartons/bags) hay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lvl="0" algn="just"/>
            <a:r>
              <a:rPr lang="en-US" sz="2400" b="1" dirty="0">
                <a:latin typeface="Times New Roman" panose="02020603050405020304" pitchFamily="18" charset="0"/>
                <a:ea typeface="Times New Roman" panose="02020603050405020304" pitchFamily="18" charset="0"/>
              </a:rPr>
              <a:t>17.Ghi net weight = NW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(KGS)</a:t>
            </a:r>
            <a:endParaRPr lang="en-US" sz="2400" dirty="0">
              <a:latin typeface="Times New Roman" panose="02020603050405020304" pitchFamily="18" charset="0"/>
              <a:ea typeface="Calibri" panose="020F0502020204030204" pitchFamily="34" charset="0"/>
            </a:endParaRPr>
          </a:p>
          <a:p>
            <a:pPr algn="just"/>
            <a:r>
              <a:rPr lang="en-US" sz="2400" b="1" dirty="0">
                <a:latin typeface="Times New Roman" panose="02020603050405020304" pitchFamily="18" charset="0"/>
                <a:ea typeface="Times New Roman" panose="02020603050405020304" pitchFamily="18" charset="0"/>
              </a:rPr>
              <a:t>18.Measurement and Gross Weight</a:t>
            </a:r>
            <a:endParaRPr lang="en-US" sz="2400" dirty="0">
              <a:latin typeface="Times New Roman" panose="02020603050405020304" pitchFamily="18" charset="0"/>
              <a:ea typeface="Calibri" panose="020F0502020204030204" pitchFamily="34" charset="0"/>
            </a:endParaRPr>
          </a:p>
          <a:p>
            <a:pPr marL="342900" indent="-342900" algn="just">
              <a:buFont typeface="Symbol" panose="05050102010706020507" pitchFamily="18" charset="2"/>
              <a:buChar char=""/>
            </a:pPr>
            <a:r>
              <a:rPr lang="en-US" sz="2400" dirty="0">
                <a:latin typeface="Times New Roman" panose="02020603050405020304" pitchFamily="18" charset="0"/>
                <a:ea typeface="Times New Roman" panose="02020603050405020304" pitchFamily="18" charset="0"/>
              </a:rPr>
              <a:t>Measurement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(CBM )</a:t>
            </a:r>
          </a:p>
          <a:p>
            <a:pPr marL="342900" indent="-342900" algn="just">
              <a:buFont typeface="Symbol" panose="05050102010706020507" pitchFamily="18" charset="2"/>
              <a:buChar char=""/>
            </a:pPr>
            <a:r>
              <a:rPr lang="en-US" sz="2400" dirty="0">
                <a:latin typeface="Times New Roman" panose="02020603050405020304" pitchFamily="18" charset="0"/>
                <a:ea typeface="Times New Roman" panose="02020603050405020304" pitchFamily="18" charset="0"/>
              </a:rPr>
              <a:t>Gross weight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trọng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(KGS)</a:t>
            </a:r>
          </a:p>
          <a:p>
            <a:pPr algn="just"/>
            <a:r>
              <a:rPr lang="en-US" sz="2400" b="1" dirty="0">
                <a:latin typeface="Times New Roman" panose="02020603050405020304" pitchFamily="18" charset="0"/>
                <a:ea typeface="Times New Roman" panose="02020603050405020304" pitchFamily="18" charset="0"/>
              </a:rPr>
              <a:t>19. Freight Collect/Freight Prepaid</a:t>
            </a:r>
            <a:endParaRPr lang="en-US" sz="2400" dirty="0">
              <a:latin typeface="Times New Roman" panose="02020603050405020304" pitchFamily="18" charset="0"/>
              <a:ea typeface="Calibri" panose="020F0502020204030204" pitchFamily="34" charset="0"/>
            </a:endParaRPr>
          </a:p>
          <a:p>
            <a:pPr marL="342900" indent="-342900" algn="jus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Dịch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dỡ</a:t>
            </a:r>
            <a:r>
              <a:rPr lang="en-US" sz="2400" dirty="0">
                <a:latin typeface="Times New Roman" panose="02020603050405020304" pitchFamily="18" charset="0"/>
                <a:ea typeface="Times New Roman" panose="02020603050405020304" pitchFamily="18" charset="0"/>
              </a:rPr>
              <a:t>.</a:t>
            </a:r>
          </a:p>
          <a:p>
            <a:pPr algn="just"/>
            <a:r>
              <a:rPr lang="en-US" sz="2400" dirty="0" err="1">
                <a:latin typeface="Times New Roman" panose="02020603050405020304" pitchFamily="18" charset="0"/>
                <a:ea typeface="Times New Roman" panose="02020603050405020304" pitchFamily="18" charset="0"/>
              </a:rPr>
              <a:t>Lưu</a:t>
            </a:r>
            <a:r>
              <a:rPr lang="en-US" sz="2400" dirty="0">
                <a:latin typeface="Times New Roman" panose="02020603050405020304" pitchFamily="18" charset="0"/>
                <a:ea typeface="Times New Roman" panose="02020603050405020304" pitchFamily="18" charset="0"/>
              </a:rPr>
              <a:t> ý:Hầu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B/L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luôn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luôn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“Shipper’s load, count and seal”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“said to contain = STC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Câu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nhằm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vệ</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đếm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seal </a:t>
            </a:r>
            <a:r>
              <a:rPr lang="en-US" sz="2400" dirty="0" err="1">
                <a:latin typeface="Times New Roman" panose="02020603050405020304" pitchFamily="18" charset="0"/>
                <a:ea typeface="Times New Roman" panose="02020603050405020304" pitchFamily="18" charset="0"/>
              </a:rPr>
              <a:t>lại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chịu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thiệt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xảy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rPr>
              <a:t> </a:t>
            </a:r>
            <a:endParaRPr lang="en-US" sz="2400" dirty="0">
              <a:latin typeface="Times New Roman" panose="02020603050405020304" pitchFamily="18" charset="0"/>
              <a:ea typeface="Calibri" panose="020F0502020204030204" pitchFamily="34" charset="0"/>
            </a:endParaRPr>
          </a:p>
          <a:p>
            <a:pPr algn="just"/>
            <a:endParaRPr lang="en-US" sz="2400" dirty="0">
              <a:latin typeface="Times New Roman" panose="02020603050405020304" pitchFamily="18" charset="0"/>
              <a:ea typeface="Times New Roman" panose="02020603050405020304" pitchFamily="18" charset="0"/>
            </a:endParaRPr>
          </a:p>
        </p:txBody>
      </p:sp>
      <p:sp>
        <p:nvSpPr>
          <p:cNvPr id="4" name="TextBox 3"/>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3258155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additive="base">
                                        <p:cTn id="24"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Effect transition="in" filter="fade">
                                      <p:cBhvr>
                                        <p:cTn id="30" dur="1000"/>
                                        <p:tgtEl>
                                          <p:spTgt spid="2">
                                            <p:txEl>
                                              <p:pRg st="4" end="4"/>
                                            </p:txEl>
                                          </p:spTgt>
                                        </p:tgtEl>
                                      </p:cBhvr>
                                    </p:animEffect>
                                    <p:anim calcmode="lin" valueType="num">
                                      <p:cBhvr>
                                        <p:cTn id="3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
                                            <p:txEl>
                                              <p:pRg st="6" end="6"/>
                                            </p:txEl>
                                          </p:spTgt>
                                        </p:tgtEl>
                                        <p:attrNameLst>
                                          <p:attrName>style.visibility</p:attrName>
                                        </p:attrNameLst>
                                      </p:cBhvr>
                                      <p:to>
                                        <p:strVal val="visible"/>
                                      </p:to>
                                    </p:set>
                                    <p:animEffect transition="in" filter="fade">
                                      <p:cBhvr>
                                        <p:cTn id="40" dur="1000"/>
                                        <p:tgtEl>
                                          <p:spTgt spid="2">
                                            <p:txEl>
                                              <p:pRg st="6" end="6"/>
                                            </p:txEl>
                                          </p:spTgt>
                                        </p:tgtEl>
                                      </p:cBhvr>
                                    </p:animEffect>
                                    <p:anim calcmode="lin" valueType="num">
                                      <p:cBhvr>
                                        <p:cTn id="41"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1000"/>
                                        <p:tgtEl>
                                          <p:spTgt spid="2">
                                            <p:txEl>
                                              <p:pRg st="7" end="7"/>
                                            </p:txEl>
                                          </p:spTgt>
                                        </p:tgtEl>
                                      </p:cBhvr>
                                    </p:animEffect>
                                    <p:anim calcmode="lin" valueType="num">
                                      <p:cBhvr>
                                        <p:cTn id="4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1000"/>
                                        <p:tgtEl>
                                          <p:spTgt spid="2">
                                            <p:txEl>
                                              <p:pRg st="8" end="8"/>
                                            </p:txEl>
                                          </p:spTgt>
                                        </p:tgtEl>
                                      </p:cBhvr>
                                    </p:animEffect>
                                    <p:anim calcmode="lin" valueType="num">
                                      <p:cBhvr>
                                        <p:cTn id="53"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xEl>
                                              <p:pRg st="9" end="9"/>
                                            </p:txEl>
                                          </p:spTgt>
                                        </p:tgtEl>
                                        <p:attrNameLst>
                                          <p:attrName>style.visibility</p:attrName>
                                        </p:attrNameLst>
                                      </p:cBhvr>
                                      <p:to>
                                        <p:strVal val="visible"/>
                                      </p:to>
                                    </p:set>
                                    <p:anim calcmode="lin" valueType="num">
                                      <p:cBhvr additive="base">
                                        <p:cTn id="5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052" y="1667261"/>
            <a:ext cx="11873948" cy="4847481"/>
          </a:xfrm>
          <a:prstGeom prst="rect">
            <a:avLst/>
          </a:prstGeom>
        </p:spPr>
        <p:txBody>
          <a:bodyPr wrap="square">
            <a:spAutoFit/>
          </a:bodyPr>
          <a:lstStyle/>
          <a:p>
            <a:pPr algn="just">
              <a:spcBef>
                <a:spcPts val="600"/>
              </a:spcBef>
            </a:pPr>
            <a:r>
              <a:rPr lang="en-US" sz="2400" b="1" dirty="0">
                <a:latin typeface="Times New Roman" panose="02020603050405020304" pitchFamily="18" charset="0"/>
                <a:ea typeface="Times New Roman" panose="02020603050405020304" pitchFamily="18" charset="0"/>
              </a:rPr>
              <a:t> 20.Freight payable</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kèm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Freight </a:t>
            </a:r>
            <a:r>
              <a:rPr lang="en-US" sz="2400" dirty="0" err="1">
                <a:latin typeface="Times New Roman" panose="02020603050405020304" pitchFamily="18" charset="0"/>
                <a:ea typeface="Times New Roman" panose="02020603050405020304" pitchFamily="18" charset="0"/>
              </a:rPr>
              <a:t>Preaid</a:t>
            </a:r>
            <a:r>
              <a:rPr lang="en-US" sz="2400" dirty="0">
                <a:latin typeface="Times New Roman" panose="02020603050405020304" pitchFamily="18" charset="0"/>
                <a:ea typeface="Times New Roman" panose="02020603050405020304" pitchFamily="18" charset="0"/>
              </a:rPr>
              <a:t>/Collect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Freight payable.</a:t>
            </a: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XK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Prepaid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phố</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Collect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phố</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nhập</a:t>
            </a:r>
            <a:endParaRPr lang="en-US" sz="2400" dirty="0">
              <a:latin typeface="Times New Roman" panose="02020603050405020304" pitchFamily="18" charset="0"/>
              <a:ea typeface="Times New Roman" panose="02020603050405020304" pitchFamily="18" charset="0"/>
            </a:endParaRPr>
          </a:p>
          <a:p>
            <a:pPr algn="just">
              <a:spcBef>
                <a:spcPts val="600"/>
              </a:spcBef>
            </a:pPr>
            <a:r>
              <a:rPr lang="en-US" sz="2400" b="1" dirty="0">
                <a:latin typeface="Times New Roman" panose="02020603050405020304" pitchFamily="18" charset="0"/>
                <a:ea typeface="Times New Roman" panose="02020603050405020304" pitchFamily="18" charset="0"/>
              </a:rPr>
              <a:t>21. Place and date of issue: </a:t>
            </a:r>
            <a:r>
              <a:rPr lang="en-US" sz="2400" b="1" dirty="0" err="1">
                <a:latin typeface="Times New Roman" panose="02020603050405020304" pitchFamily="18" charset="0"/>
                <a:ea typeface="Times New Roman" panose="02020603050405020304" pitchFamily="18" charset="0"/>
              </a:rPr>
              <a:t>Nơi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ngày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phát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endParaRPr lang="en-US" sz="2400" dirty="0">
              <a:latin typeface="Times New Roman" panose="02020603050405020304" pitchFamily="18" charset="0"/>
              <a:ea typeface="Times New Roman" panose="02020603050405020304" pitchFamily="18" charset="0"/>
            </a:endParaRP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chạy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trễ</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a:t>
            </a:r>
          </a:p>
          <a:p>
            <a:pPr algn="just">
              <a:spcBef>
                <a:spcPts val="600"/>
              </a:spcBef>
            </a:pPr>
            <a:r>
              <a:rPr lang="en-US" sz="2400" b="1" dirty="0">
                <a:latin typeface="Times New Roman" panose="02020603050405020304" pitchFamily="18" charset="0"/>
                <a:ea typeface="Times New Roman" panose="02020603050405020304" pitchFamily="18" charset="0"/>
              </a:rPr>
              <a:t>22. Laden on board date hay Shipped on Board date</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400" i="1" dirty="0">
                <a:latin typeface="Times New Roman" panose="02020603050405020304" pitchFamily="18" charset="0"/>
                <a:ea typeface="Times New Roman" panose="02020603050405020304" pitchFamily="18" charset="0"/>
              </a:rPr>
              <a:t>Laden on board date: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chưa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chắc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a:t>
            </a:r>
          </a:p>
          <a:p>
            <a:pPr marL="342900" indent="-342900" algn="just">
              <a:spcBef>
                <a:spcPts val="600"/>
              </a:spcBef>
              <a:buFont typeface="Symbol" panose="05050102010706020507" pitchFamily="18" charset="2"/>
              <a:buChar char=""/>
            </a:pPr>
            <a:r>
              <a:rPr lang="en-US" sz="2400" i="1" dirty="0">
                <a:latin typeface="Times New Roman" panose="02020603050405020304" pitchFamily="18" charset="0"/>
                <a:ea typeface="Times New Roman" panose="02020603050405020304" pitchFamily="18" charset="0"/>
              </a:rPr>
              <a:t>Shipped on board date: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chạy</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khỏi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bốc</a:t>
            </a:r>
            <a:r>
              <a:rPr lang="en-US" sz="2400" dirty="0">
                <a:latin typeface="Times New Roman" panose="02020603050405020304" pitchFamily="18" charset="0"/>
                <a:ea typeface="Times New Roman" panose="02020603050405020304" pitchFamily="18" charset="0"/>
              </a:rPr>
              <a:t>.</a:t>
            </a: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B/L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cụm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On </a:t>
            </a:r>
            <a:r>
              <a:rPr lang="en-US" sz="2400" dirty="0" err="1">
                <a:latin typeface="Times New Roman" panose="02020603050405020304" pitchFamily="18" charset="0"/>
                <a:ea typeface="Times New Roman" panose="02020603050405020304" pitchFamily="18" charset="0"/>
              </a:rPr>
              <a:t>borad</a:t>
            </a:r>
            <a:r>
              <a:rPr lang="en-US" sz="2400" dirty="0">
                <a:latin typeface="Times New Roman" panose="02020603050405020304" pitchFamily="18" charset="0"/>
                <a:ea typeface="Times New Roman" panose="02020603050405020304" pitchFamily="18" charset="0"/>
              </a:rPr>
              <a:t> B/L.</a:t>
            </a:r>
          </a:p>
        </p:txBody>
      </p:sp>
      <p:sp>
        <p:nvSpPr>
          <p:cNvPr id="4" name="TextBox 3"/>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937744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barn(inVertical)">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
                                            <p:txEl>
                                              <p:pRg st="5" end="5"/>
                                            </p:txEl>
                                          </p:spTgt>
                                        </p:tgtEl>
                                        <p:attrNameLst>
                                          <p:attrName>style.visibility</p:attrName>
                                        </p:attrNameLst>
                                      </p:cBhvr>
                                      <p:to>
                                        <p:strVal val="visible"/>
                                      </p:to>
                                    </p:set>
                                    <p:animEffect transition="in" filter="fade">
                                      <p:cBhvr>
                                        <p:cTn id="38" dur="1000"/>
                                        <p:tgtEl>
                                          <p:spTgt spid="2">
                                            <p:txEl>
                                              <p:pRg st="5" end="5"/>
                                            </p:txEl>
                                          </p:spTgt>
                                        </p:tgtEl>
                                      </p:cBhvr>
                                    </p:animEffect>
                                    <p:anim calcmode="lin" valueType="num">
                                      <p:cBhvr>
                                        <p:cTn id="3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2">
                                            <p:txEl>
                                              <p:pRg st="6" end="6"/>
                                            </p:txEl>
                                          </p:spTgt>
                                        </p:tgtEl>
                                        <p:attrNameLst>
                                          <p:attrName>style.visibility</p:attrName>
                                        </p:attrNameLst>
                                      </p:cBhvr>
                                      <p:to>
                                        <p:strVal val="visible"/>
                                      </p:to>
                                    </p:set>
                                    <p:animEffect transition="in" filter="barn(inVertical)">
                                      <p:cBhvr>
                                        <p:cTn id="45" dur="500"/>
                                        <p:tgtEl>
                                          <p:spTgt spid="2">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Effect transition="in" filter="barn(inVertical)">
                                      <p:cBhvr>
                                        <p:cTn id="50" dur="500"/>
                                        <p:tgtEl>
                                          <p:spTgt spid="2">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Effect transition="in" filter="barn(inVertical)">
                                      <p:cBhvr>
                                        <p:cTn id="55" dur="500"/>
                                        <p:tgtEl>
                                          <p:spTgt spid="2">
                                            <p:txEl>
                                              <p:pRg st="8" end="8"/>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nodeType="clickEffect">
                                  <p:stCondLst>
                                    <p:cond delay="0"/>
                                  </p:stCondLst>
                                  <p:childTnLst>
                                    <p:set>
                                      <p:cBhvr>
                                        <p:cTn id="59" dur="1" fill="hold">
                                          <p:stCondLst>
                                            <p:cond delay="0"/>
                                          </p:stCondLst>
                                        </p:cTn>
                                        <p:tgtEl>
                                          <p:spTgt spid="2">
                                            <p:txEl>
                                              <p:pRg st="9" end="9"/>
                                            </p:txEl>
                                          </p:spTgt>
                                        </p:tgtEl>
                                        <p:attrNameLst>
                                          <p:attrName>style.visibility</p:attrName>
                                        </p:attrNameLst>
                                      </p:cBhvr>
                                      <p:to>
                                        <p:strVal val="visible"/>
                                      </p:to>
                                    </p:set>
                                    <p:animEffect transition="in" filter="barn(inVertical)">
                                      <p:cBhvr>
                                        <p:cTn id="60"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765" y="1225689"/>
            <a:ext cx="11569148" cy="5632311"/>
          </a:xfrm>
          <a:prstGeom prst="rect">
            <a:avLst/>
          </a:prstGeom>
        </p:spPr>
        <p:txBody>
          <a:bodyPr wrap="square">
            <a:spAutoFit/>
          </a:bodyPr>
          <a:lstStyle/>
          <a:p>
            <a:pPr algn="just">
              <a:lnSpc>
                <a:spcPct val="150000"/>
              </a:lnSpc>
            </a:pPr>
            <a:r>
              <a:rPr lang="en-US" sz="2400" b="1" dirty="0">
                <a:latin typeface="Times New Roman" panose="02020603050405020304" pitchFamily="18" charset="0"/>
                <a:ea typeface="Times New Roman" panose="02020603050405020304" pitchFamily="18" charset="0"/>
              </a:rPr>
              <a:t>23. </a:t>
            </a:r>
            <a:r>
              <a:rPr lang="en-US" sz="2400" b="1" dirty="0" err="1">
                <a:latin typeface="Times New Roman" panose="02020603050405020304" pitchFamily="18" charset="0"/>
                <a:ea typeface="Times New Roman" panose="02020603050405020304" pitchFamily="18" charset="0"/>
              </a:rPr>
              <a:t>Đóng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dấu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ký</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tên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b="1" dirty="0" err="1">
                <a:solidFill>
                  <a:srgbClr val="FF0000"/>
                </a:solidFill>
                <a:latin typeface="Times New Roman" panose="02020603050405020304" pitchFamily="18" charset="0"/>
                <a:ea typeface="Times New Roman" panose="02020603050405020304" pitchFamily="18" charset="0"/>
              </a:rPr>
              <a:t>Mục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này</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sẽ</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có</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các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trường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hợp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ghi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như</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sau</a:t>
            </a:r>
            <a:r>
              <a:rPr lang="en-US" sz="2400" b="1" dirty="0">
                <a:solidFill>
                  <a:srgbClr val="FF0000"/>
                </a:solidFill>
                <a:latin typeface="Times New Roman" panose="02020603050405020304" pitchFamily="18" charset="0"/>
                <a:ea typeface="Times New Roman" panose="02020603050405020304" pitchFamily="18" charset="0"/>
              </a:rPr>
              <a:t>:</a:t>
            </a:r>
            <a:endParaRPr lang="en-US" sz="2400" b="1" dirty="0">
              <a:solidFill>
                <a:srgbClr val="FF0000"/>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the carrier”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đương</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the Master”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đương</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(FWD)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FWD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agent for the carrier”</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indent="457200" algn="just">
              <a:lnSpc>
                <a:spcPct val="150000"/>
              </a:lnSpc>
            </a:pP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“On behalf of Mr. </a:t>
            </a:r>
            <a:r>
              <a:rPr lang="en-US" sz="2400" b="1" dirty="0" err="1">
                <a:latin typeface="Times New Roman" panose="02020603050405020304" pitchFamily="18" charset="0"/>
                <a:ea typeface="Times New Roman" panose="02020603050405020304" pitchFamily="18" charset="0"/>
              </a:rPr>
              <a:t>Jonh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Herry</a:t>
            </a:r>
            <a:r>
              <a:rPr lang="en-US" sz="2400" b="1" dirty="0">
                <a:latin typeface="Times New Roman" panose="02020603050405020304" pitchFamily="18" charset="0"/>
                <a:ea typeface="Times New Roman" panose="02020603050405020304" pitchFamily="18" charset="0"/>
              </a:rPr>
              <a:t>, as the master” .</a:t>
            </a:r>
            <a:endParaRPr lang="en-US" sz="2400" b="1" dirty="0">
              <a:latin typeface="Times New Roman" panose="02020603050405020304" pitchFamily="18" charset="0"/>
              <a:ea typeface="Calibri" panose="020F0502020204030204" pitchFamily="34" charset="0"/>
            </a:endParaRPr>
          </a:p>
        </p:txBody>
      </p:sp>
      <p:sp>
        <p:nvSpPr>
          <p:cNvPr id="4" name="TextBox 3"/>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253631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wipe(down)">
                                      <p:cBhvr>
                                        <p:cTn id="19" dur="5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barn(inVertical)">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barn(inVertical)">
                                      <p:cBhvr>
                                        <p:cTn id="34"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540" y="1410355"/>
            <a:ext cx="11396869" cy="5447645"/>
          </a:xfrm>
          <a:prstGeom prst="rect">
            <a:avLst/>
          </a:prstGeom>
        </p:spPr>
        <p:txBody>
          <a:bodyPr wrap="square">
            <a:spAutoFit/>
          </a:bodyPr>
          <a:lstStyle/>
          <a:p>
            <a:pPr algn="just"/>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Mặt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thứ</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hai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457200" indent="-457200" algn="just">
              <a:lnSpc>
                <a:spcPct val="150000"/>
              </a:lnSpc>
              <a:buFont typeface="+mj-lt"/>
              <a:buAutoNum type="arabicParenR"/>
            </a:pP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in </a:t>
            </a:r>
            <a:r>
              <a:rPr lang="en-US" sz="2400" dirty="0" err="1">
                <a:latin typeface="Times New Roman" panose="02020603050405020304" pitchFamily="18" charset="0"/>
                <a:ea typeface="Times New Roman" panose="02020603050405020304" pitchFamily="18" charset="0"/>
              </a:rPr>
              <a:t>sẵn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thuê</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bổ</a:t>
            </a:r>
            <a:r>
              <a:rPr lang="en-US" sz="2400" dirty="0">
                <a:latin typeface="Times New Roman" panose="02020603050405020304" pitchFamily="18" charset="0"/>
                <a:ea typeface="Times New Roman" panose="02020603050405020304" pitchFamily="18" charset="0"/>
              </a:rPr>
              <a:t> sung hay </a:t>
            </a:r>
            <a:r>
              <a:rPr lang="en-US" sz="2400" dirty="0" err="1">
                <a:latin typeface="Times New Roman" panose="02020603050405020304" pitchFamily="18" charset="0"/>
                <a:ea typeface="Times New Roman" panose="02020603050405020304" pitchFamily="18" charset="0"/>
              </a:rPr>
              <a:t>sửa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457200" indent="-457200" algn="just">
              <a:lnSpc>
                <a:spcPct val="150000"/>
              </a:lnSpc>
              <a:buFont typeface="+mj-lt"/>
              <a:buAutoNum type="arabicParenR"/>
            </a:pP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nội</a:t>
            </a:r>
            <a:r>
              <a:rPr lang="en-US" sz="2400" dirty="0">
                <a:latin typeface="Times New Roman" panose="02020603050405020304" pitchFamily="18" charset="0"/>
                <a:ea typeface="Times New Roman" panose="02020603050405020304" pitchFamily="18" charset="0"/>
              </a:rPr>
              <a:t> dung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miễn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457200" indent="-457200" algn="just">
              <a:lnSpc>
                <a:spcPct val="150000"/>
              </a:lnSpc>
              <a:buFont typeface="+mj-lt"/>
              <a:buAutoNum type="arabicParenR"/>
            </a:pP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nội</a:t>
            </a:r>
            <a:r>
              <a:rPr lang="en-US" sz="2400" dirty="0">
                <a:latin typeface="Times New Roman" panose="02020603050405020304" pitchFamily="18" charset="0"/>
                <a:ea typeface="Times New Roman" panose="02020603050405020304" pitchFamily="18" charset="0"/>
              </a:rPr>
              <a:t> dung </a:t>
            </a:r>
            <a:r>
              <a:rPr lang="en-US" sz="2400" dirty="0" err="1">
                <a:latin typeface="Times New Roman" panose="02020603050405020304" pitchFamily="18" charset="0"/>
                <a:ea typeface="Times New Roman" panose="02020603050405020304" pitchFamily="18" charset="0"/>
              </a:rPr>
              <a:t>phù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a:t>
            </a:r>
            <a:endParaRPr lang="en-US" sz="2400" dirty="0"/>
          </a:p>
        </p:txBody>
      </p:sp>
      <p:sp>
        <p:nvSpPr>
          <p:cNvPr id="4" name="TextBox 3"/>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Tree>
    <p:extLst>
      <p:ext uri="{BB962C8B-B14F-4D97-AF65-F5344CB8AC3E}">
        <p14:creationId xmlns:p14="http://schemas.microsoft.com/office/powerpoint/2010/main" val="958080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barn(inVertical)">
                                      <p:cBhvr>
                                        <p:cTn id="21"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4389"/>
          <a:stretch/>
        </p:blipFill>
        <p:spPr>
          <a:xfrm>
            <a:off x="147541" y="-121920"/>
            <a:ext cx="8452905" cy="6765235"/>
          </a:xfrm>
          <a:prstGeom prst="rect">
            <a:avLst/>
          </a:prstGeom>
        </p:spPr>
      </p:pic>
    </p:spTree>
    <p:extLst>
      <p:ext uri="{BB962C8B-B14F-4D97-AF65-F5344CB8AC3E}">
        <p14:creationId xmlns:p14="http://schemas.microsoft.com/office/powerpoint/2010/main" val="28524229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43277" y="144574"/>
            <a:ext cx="7104406" cy="5977930"/>
          </a:xfrm>
          <a:prstGeom prst="rect">
            <a:avLst/>
          </a:prstGeom>
        </p:spPr>
      </p:pic>
      <p:pic>
        <p:nvPicPr>
          <p:cNvPr id="3" name="Picture 2"/>
          <p:cNvPicPr>
            <a:picLocks noChangeAspect="1"/>
          </p:cNvPicPr>
          <p:nvPr/>
        </p:nvPicPr>
        <p:blipFill>
          <a:blip r:embed="rId3"/>
          <a:stretch>
            <a:fillRect/>
          </a:stretch>
        </p:blipFill>
        <p:spPr>
          <a:xfrm>
            <a:off x="102934" y="69498"/>
            <a:ext cx="5439125" cy="6798427"/>
          </a:xfrm>
          <a:prstGeom prst="rect">
            <a:avLst/>
          </a:prstGeom>
        </p:spPr>
      </p:pic>
    </p:spTree>
    <p:extLst>
      <p:ext uri="{BB962C8B-B14F-4D97-AF65-F5344CB8AC3E}">
        <p14:creationId xmlns:p14="http://schemas.microsoft.com/office/powerpoint/2010/main" val="27241464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5043" y="1925699"/>
            <a:ext cx="11661913" cy="4616648"/>
          </a:xfrm>
          <a:prstGeom prst="rect">
            <a:avLst/>
          </a:prstGeom>
        </p:spPr>
        <p:txBody>
          <a:bodyPr wrap="square">
            <a:spAutoFit/>
          </a:bodyPr>
          <a:lstStyle/>
          <a:p>
            <a:pPr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đích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(straight bills of lading):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tin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thoại</a:t>
            </a:r>
            <a:r>
              <a:rPr lang="en-US" sz="2400" dirty="0">
                <a:latin typeface="Times New Roman" panose="02020603050405020304" pitchFamily="18" charset="0"/>
                <a:ea typeface="Times New Roman" panose="02020603050405020304" pitchFamily="18" charset="0"/>
              </a:rPr>
              <a:t>, fax, email…)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lệnh</a:t>
            </a:r>
            <a:r>
              <a:rPr lang="en-US" sz="2400" b="1"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(order bills of lading):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phổ</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vô</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(bearer bills of lading): Cho </a:t>
            </a:r>
            <a:r>
              <a:rPr lang="en-US" sz="2400" dirty="0" err="1">
                <a:latin typeface="Times New Roman" panose="02020603050405020304" pitchFamily="18" charset="0"/>
                <a:ea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ai</a:t>
            </a:r>
            <a:r>
              <a:rPr lang="en-US" sz="2400" dirty="0">
                <a:latin typeface="Times New Roman" panose="02020603050405020304" pitchFamily="18" charset="0"/>
                <a:ea typeface="Times New Roman" panose="02020603050405020304" pitchFamily="18" charset="0"/>
              </a:rPr>
              <a:t>. Theo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ai</a:t>
            </a:r>
            <a:r>
              <a:rPr lang="en-US" sz="2400" dirty="0">
                <a:latin typeface="Times New Roman" panose="02020603050405020304" pitchFamily="18" charset="0"/>
                <a:ea typeface="Times New Roman" panose="02020603050405020304" pitchFamily="18" charset="0"/>
              </a:rPr>
              <a:t> (blank indorsement).</a:t>
            </a:r>
            <a:endParaRPr lang="en-US" sz="2400" dirty="0">
              <a:latin typeface="Times New Roman" panose="02020603050405020304" pitchFamily="18" charset="0"/>
              <a:ea typeface="Calibri" panose="020F0502020204030204" pitchFamily="34" charset="0"/>
            </a:endParaRPr>
          </a:p>
        </p:txBody>
      </p:sp>
      <p:sp>
        <p:nvSpPr>
          <p:cNvPr id="5" name="TextBox 4"/>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245974" y="910036"/>
            <a:ext cx="3700052"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4.2.2.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tải</a:t>
            </a:r>
            <a:endParaRPr lang="en-US" sz="2800" dirty="0">
              <a:solidFill>
                <a:srgbClr val="FF0000"/>
              </a:solidFill>
            </a:endParaRPr>
          </a:p>
        </p:txBody>
      </p:sp>
      <p:sp>
        <p:nvSpPr>
          <p:cNvPr id="7" name="Rectangle 6"/>
          <p:cNvSpPr/>
          <p:nvPr/>
        </p:nvSpPr>
        <p:spPr>
          <a:xfrm>
            <a:off x="2949937" y="1310146"/>
            <a:ext cx="6601423" cy="738664"/>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50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1304" y="1577008"/>
            <a:ext cx="11555895" cy="4909036"/>
          </a:xfrm>
          <a:prstGeom prst="rect">
            <a:avLst/>
          </a:prstGeom>
        </p:spPr>
        <p:txBody>
          <a:bodyPr wrap="square">
            <a:spAutoFit/>
          </a:bodyPr>
          <a:lstStyle/>
          <a:p>
            <a:pPr algn="just">
              <a:spcBef>
                <a:spcPts val="600"/>
              </a:spcBef>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tình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hoàn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hảo</a:t>
            </a:r>
            <a:r>
              <a:rPr lang="en-US" sz="2400" dirty="0">
                <a:latin typeface="Times New Roman" panose="02020603050405020304" pitchFamily="18" charset="0"/>
                <a:ea typeface="Times New Roman" panose="02020603050405020304" pitchFamily="18" charset="0"/>
              </a:rPr>
              <a:t> (Clean B/L), </a:t>
            </a:r>
            <a:r>
              <a:rPr lang="en-US" sz="2400" dirty="0" err="1">
                <a:latin typeface="Times New Roman" panose="02020603050405020304" pitchFamily="18" charset="0"/>
                <a:ea typeface="Times New Roman" panose="02020603050405020304" pitchFamily="18" charset="0"/>
              </a:rPr>
              <a:t>còn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chú</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không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hoàn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hảo</a:t>
            </a:r>
            <a:r>
              <a:rPr lang="en-US" sz="2400" dirty="0">
                <a:latin typeface="Times New Roman" panose="02020603050405020304" pitchFamily="18" charset="0"/>
                <a:ea typeface="Times New Roman" panose="02020603050405020304" pitchFamily="18" charset="0"/>
              </a:rPr>
              <a:t> (Unclean B/L), </a:t>
            </a:r>
            <a:r>
              <a:rPr lang="en-US" sz="2400" dirty="0" err="1">
                <a:latin typeface="Times New Roman" panose="02020603050405020304" pitchFamily="18" charset="0"/>
                <a:ea typeface="Times New Roman" panose="02020603050405020304" pitchFamily="18" charset="0"/>
              </a:rPr>
              <a:t>còn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bẩn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chú</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dấu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ẩm</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lgn="just">
              <a:spcBef>
                <a:spcPts val="600"/>
              </a:spcBef>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tình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đã</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xếp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lên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(Shipped on board B/L):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(Received for shipment B/L):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bổ</a:t>
            </a:r>
            <a:r>
              <a:rPr lang="en-US" sz="2400" dirty="0">
                <a:latin typeface="Times New Roman" panose="02020603050405020304" pitchFamily="18" charset="0"/>
                <a:ea typeface="Times New Roman" panose="02020603050405020304" pitchFamily="18" charset="0"/>
              </a:rPr>
              <a:t> sung </a:t>
            </a:r>
            <a:r>
              <a:rPr lang="en-US" sz="2400" dirty="0" err="1">
                <a:latin typeface="Times New Roman" panose="02020603050405020304" pitchFamily="18" charset="0"/>
                <a:ea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endParaRPr lang="en-US" sz="2400" dirty="0">
              <a:latin typeface="Times New Roman" panose="02020603050405020304" pitchFamily="18" charset="0"/>
              <a:ea typeface="Calibri" panose="020F0502020204030204" pitchFamily="34" charset="0"/>
            </a:endParaRPr>
          </a:p>
        </p:txBody>
      </p:sp>
      <p:sp>
        <p:nvSpPr>
          <p:cNvPr id="5" name="TextBox 4"/>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245974" y="910036"/>
            <a:ext cx="4198585"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4.2.2.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vận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tải</a:t>
            </a:r>
            <a:endParaRPr lang="en-US" sz="3200" dirty="0">
              <a:solidFill>
                <a:srgbClr val="FF0000"/>
              </a:solidFill>
            </a:endParaRPr>
          </a:p>
        </p:txBody>
      </p:sp>
    </p:spTree>
    <p:extLst>
      <p:ext uri="{BB962C8B-B14F-4D97-AF65-F5344CB8AC3E}">
        <p14:creationId xmlns:p14="http://schemas.microsoft.com/office/powerpoint/2010/main" val="62782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barn(inVertical)">
                                      <p:cBhvr>
                                        <p:cTn id="28" dur="500"/>
                                        <p:tgtEl>
                                          <p:spTgt spid="4">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40852" y="3193112"/>
            <a:ext cx="5105400" cy="3664888"/>
          </a:xfrm>
          <a:prstGeom prst="rect">
            <a:avLst/>
          </a:prstGeom>
        </p:spPr>
      </p:pic>
      <p:sp>
        <p:nvSpPr>
          <p:cNvPr id="3" name="Rectangle 2"/>
          <p:cNvSpPr/>
          <p:nvPr/>
        </p:nvSpPr>
        <p:spPr>
          <a:xfrm>
            <a:off x="162648" y="1438786"/>
            <a:ext cx="12029352" cy="1754326"/>
          </a:xfrm>
          <a:prstGeom prst="rect">
            <a:avLst/>
          </a:prstGeom>
        </p:spPr>
        <p:txBody>
          <a:bodyPr wrap="square">
            <a:spAutoFit/>
          </a:bodyPr>
          <a:lstStyle/>
          <a:p>
            <a:pPr algn="just">
              <a:lnSpc>
                <a:spcPct val="150000"/>
              </a:lnSpc>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cấp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(Master Bill of Lading - MBL): do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p:txBody>
      </p:sp>
      <p:sp>
        <p:nvSpPr>
          <p:cNvPr id="5" name="Rectangle 4"/>
          <p:cNvSpPr/>
          <p:nvPr/>
        </p:nvSpPr>
        <p:spPr>
          <a:xfrm>
            <a:off x="162648" y="3559807"/>
            <a:ext cx="6289613" cy="2308324"/>
          </a:xfrm>
          <a:prstGeom prst="rect">
            <a:avLst/>
          </a:prstGeom>
        </p:spPr>
        <p:txBody>
          <a:bodyPr wrap="square">
            <a:spAutoFit/>
          </a:bodyPr>
          <a:lstStyle/>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nhà</a:t>
            </a:r>
            <a:r>
              <a:rPr lang="en-US" sz="2400" dirty="0">
                <a:solidFill>
                  <a:prstClr val="black"/>
                </a:solidFill>
                <a:latin typeface="Times New Roman" panose="02020603050405020304" pitchFamily="18" charset="0"/>
                <a:ea typeface="Times New Roman" panose="02020603050405020304" pitchFamily="18" charset="0"/>
              </a:rPr>
              <a:t> (House Bill of Lading - HBL): do </a:t>
            </a:r>
            <a:r>
              <a:rPr lang="en-US" sz="2400" dirty="0" err="1">
                <a:solidFill>
                  <a:prstClr val="black"/>
                </a:solidFill>
                <a:latin typeface="Times New Roman" panose="02020603050405020304" pitchFamily="18" charset="0"/>
                <a:ea typeface="Times New Roman" panose="02020603050405020304" pitchFamily="18" charset="0"/>
              </a:rPr>
              <a:t>công</a:t>
            </a:r>
            <a:r>
              <a:rPr lang="en-US" sz="2400" dirty="0">
                <a:solidFill>
                  <a:prstClr val="black"/>
                </a:solidFill>
                <a:latin typeface="Times New Roman" panose="02020603050405020304" pitchFamily="18" charset="0"/>
                <a:ea typeface="Times New Roman" panose="02020603050405020304" pitchFamily="18" charset="0"/>
              </a:rPr>
              <a:t> ty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tải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phát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gửi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thường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chủ</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công</a:t>
            </a:r>
            <a:r>
              <a:rPr lang="en-US" sz="2400" dirty="0">
                <a:solidFill>
                  <a:prstClr val="black"/>
                </a:solidFill>
                <a:latin typeface="Times New Roman" panose="02020603050405020304" pitchFamily="18" charset="0"/>
                <a:ea typeface="Times New Roman" panose="02020603050405020304" pitchFamily="18" charset="0"/>
              </a:rPr>
              <a:t> ty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nhập</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khẩu</a:t>
            </a:r>
            <a:r>
              <a:rPr lang="en-US" sz="2400" dirty="0">
                <a:solidFill>
                  <a:prstClr val="black"/>
                </a:solidFill>
                <a:latin typeface="Times New Roman" panose="02020603050405020304" pitchFamily="18" charset="0"/>
                <a:ea typeface="Times New Roman" panose="02020603050405020304" pitchFamily="18" charset="0"/>
              </a:rPr>
              <a:t> </a:t>
            </a:r>
            <a:endParaRPr lang="en-US" sz="2400" dirty="0">
              <a:solidFill>
                <a:prstClr val="black"/>
              </a:solidFill>
              <a:latin typeface="Times New Roman" panose="02020603050405020304" pitchFamily="18" charset="0"/>
              <a:ea typeface="Calibri" panose="020F0502020204030204" pitchFamily="34" charset="0"/>
            </a:endParaRPr>
          </a:p>
        </p:txBody>
      </p:sp>
      <p:sp>
        <p:nvSpPr>
          <p:cNvPr id="6" name="TextBox 5"/>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4078031" y="963051"/>
            <a:ext cx="4198585"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4.2.2.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vận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tải</a:t>
            </a:r>
            <a:endParaRPr lang="en-US" sz="3200" dirty="0">
              <a:solidFill>
                <a:srgbClr val="FF0000"/>
              </a:solidFill>
            </a:endParaRPr>
          </a:p>
        </p:txBody>
      </p:sp>
    </p:spTree>
    <p:extLst>
      <p:ext uri="{BB962C8B-B14F-4D97-AF65-F5344CB8AC3E}">
        <p14:creationId xmlns:p14="http://schemas.microsoft.com/office/powerpoint/2010/main" val="191577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8783" y="1779687"/>
            <a:ext cx="11781183" cy="5078313"/>
          </a:xfrm>
          <a:prstGeom prst="rect">
            <a:avLst/>
          </a:prstGeom>
        </p:spPr>
        <p:txBody>
          <a:bodyPr wrap="square">
            <a:spAutoFit/>
          </a:bodyPr>
          <a:lstStyle/>
          <a:p>
            <a:pPr lvl="0" algn="just">
              <a:lnSpc>
                <a:spcPct val="150000"/>
              </a:lnSpc>
            </a:pPr>
            <a:r>
              <a:rPr lang="en-US" sz="2400" b="1" dirty="0" err="1">
                <a:solidFill>
                  <a:prstClr val="black"/>
                </a:solidFill>
                <a:latin typeface="Times New Roman" panose="02020603050405020304" pitchFamily="18" charset="0"/>
                <a:ea typeface="Times New Roman" panose="02020603050405020304" pitchFamily="18" charset="0"/>
              </a:rPr>
              <a:t>Phân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loại</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theo</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việc</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xuất</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trình</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endParaRPr lang="en-US" sz="2400" dirty="0">
              <a:solidFill>
                <a:prstClr val="black"/>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(Original B/L):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phải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mới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được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lấy</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lệnh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(D/O).</a:t>
            </a:r>
            <a:endParaRPr lang="en-US" sz="2400" dirty="0">
              <a:solidFill>
                <a:prstClr val="black"/>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giao</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hàng</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bằng</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điện</a:t>
            </a:r>
            <a:r>
              <a:rPr lang="en-US" sz="2400" dirty="0">
                <a:solidFill>
                  <a:prstClr val="black"/>
                </a:solidFill>
                <a:latin typeface="Times New Roman" panose="02020603050405020304" pitchFamily="18" charset="0"/>
                <a:ea typeface="Times New Roman" panose="02020603050405020304" pitchFamily="18" charset="0"/>
              </a:rPr>
              <a:t> (Telex Release B/L):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không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vì</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đã</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điện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đã</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được</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xuất</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(Surrendered B/L):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đã</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được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tàu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hoặc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đại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diện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tàu</a:t>
            </a:r>
            <a:r>
              <a:rPr lang="en-US" sz="2400" dirty="0">
                <a:solidFill>
                  <a:prstClr val="black"/>
                </a:solidFill>
                <a:latin typeface="Times New Roman" panose="02020603050405020304" pitchFamily="18" charset="0"/>
                <a:ea typeface="Times New Roman" panose="02020603050405020304" pitchFamily="18" charset="0"/>
              </a:rPr>
              <a:t> ở </a:t>
            </a:r>
            <a:r>
              <a:rPr lang="en-US" sz="2400" dirty="0" err="1">
                <a:solidFill>
                  <a:prstClr val="black"/>
                </a:solidFill>
                <a:latin typeface="Times New Roman" panose="02020603050405020304" pitchFamily="18" charset="0"/>
                <a:ea typeface="Times New Roman" panose="02020603050405020304" pitchFamily="18" charset="0"/>
              </a:rPr>
              <a:t>đâu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thường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tại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xếp</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sau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phát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Tương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tự</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như</a:t>
            </a:r>
            <a:r>
              <a:rPr lang="en-US" sz="2400" dirty="0">
                <a:solidFill>
                  <a:prstClr val="black"/>
                </a:solidFill>
                <a:latin typeface="Times New Roman" panose="02020603050405020304" pitchFamily="18" charset="0"/>
                <a:ea typeface="Times New Roman" panose="02020603050405020304" pitchFamily="18" charset="0"/>
              </a:rPr>
              <a:t> Telex Release B/L </a:t>
            </a:r>
            <a:r>
              <a:rPr lang="en-US" sz="2400" dirty="0" err="1">
                <a:solidFill>
                  <a:prstClr val="black"/>
                </a:solidFill>
                <a:latin typeface="Times New Roman" panose="02020603050405020304" pitchFamily="18" charset="0"/>
                <a:ea typeface="Times New Roman" panose="02020603050405020304" pitchFamily="18" charset="0"/>
              </a:rPr>
              <a:t>phía</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trên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chỉ</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làm</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thủ</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tục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thanh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toán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các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phí</a:t>
            </a:r>
            <a:r>
              <a:rPr lang="en-US" sz="2400" dirty="0">
                <a:solidFill>
                  <a:prstClr val="black"/>
                </a:solidFill>
                <a:latin typeface="Times New Roman" panose="02020603050405020304" pitchFamily="18" charset="0"/>
                <a:ea typeface="Times New Roman" panose="02020603050405020304" pitchFamily="18" charset="0"/>
              </a:rPr>
              <a:t> Local charges </a:t>
            </a:r>
            <a:r>
              <a:rPr lang="en-US" sz="2400" dirty="0" err="1">
                <a:solidFill>
                  <a:prstClr val="black"/>
                </a:solidFill>
                <a:latin typeface="Times New Roman" panose="02020603050405020304" pitchFamily="18" charset="0"/>
                <a:ea typeface="Times New Roman" panose="02020603050405020304" pitchFamily="18" charset="0"/>
              </a:rPr>
              <a:t>đầu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dỡ</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thể</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lấy</a:t>
            </a:r>
            <a:r>
              <a:rPr lang="en-US" sz="2400" dirty="0">
                <a:solidFill>
                  <a:prstClr val="black"/>
                </a:solidFill>
                <a:latin typeface="Times New Roman" panose="02020603050405020304" pitchFamily="18" charset="0"/>
                <a:ea typeface="Times New Roman" panose="02020603050405020304" pitchFamily="18" charset="0"/>
              </a:rPr>
              <a:t> D/O, </a:t>
            </a:r>
            <a:r>
              <a:rPr lang="en-US" sz="2400" dirty="0" err="1">
                <a:solidFill>
                  <a:prstClr val="black"/>
                </a:solidFill>
                <a:latin typeface="Times New Roman" panose="02020603050405020304" pitchFamily="18" charset="0"/>
                <a:ea typeface="Times New Roman" panose="02020603050405020304" pitchFamily="18" charset="0"/>
              </a:rPr>
              <a:t>mà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không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nộp</a:t>
            </a:r>
            <a:r>
              <a:rPr lang="en-US" sz="2400" dirty="0">
                <a:solidFill>
                  <a:prstClr val="black"/>
                </a:solidFill>
                <a:latin typeface="Times New Roman" panose="02020603050405020304" pitchFamily="18" charset="0"/>
                <a:ea typeface="Times New Roman" panose="02020603050405020304" pitchFamily="18" charset="0"/>
              </a:rPr>
              <a:t> Bill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Calibri" panose="020F0502020204030204" pitchFamily="34" charset="0"/>
            </a:endParaRPr>
          </a:p>
        </p:txBody>
      </p:sp>
      <p:sp>
        <p:nvSpPr>
          <p:cNvPr id="5" name="TextBox 4"/>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245974" y="1083251"/>
            <a:ext cx="4198585"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4.2.2.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vận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tải</a:t>
            </a:r>
            <a:endParaRPr lang="en-US" sz="3200" dirty="0">
              <a:solidFill>
                <a:srgbClr val="FF0000"/>
              </a:solidFill>
            </a:endParaRPr>
          </a:p>
        </p:txBody>
      </p:sp>
    </p:spTree>
    <p:extLst>
      <p:ext uri="{BB962C8B-B14F-4D97-AF65-F5344CB8AC3E}">
        <p14:creationId xmlns:p14="http://schemas.microsoft.com/office/powerpoint/2010/main" val="1934269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8783" y="2047461"/>
            <a:ext cx="11767930" cy="4616648"/>
          </a:xfrm>
          <a:prstGeom prst="rect">
            <a:avLst/>
          </a:prstGeom>
        </p:spPr>
        <p:txBody>
          <a:bodyPr wrap="square">
            <a:spAutoFit/>
          </a:bodyPr>
          <a:lstStyle/>
          <a:p>
            <a:pPr indent="457200"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số</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khác</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Seaway bill: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năng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hữu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B/L.</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Switch Bill of Lading: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bán</a:t>
            </a:r>
            <a:r>
              <a:rPr lang="en-US" sz="2400" dirty="0">
                <a:latin typeface="Times New Roman" panose="02020603050405020304" pitchFamily="18" charset="0"/>
                <a:ea typeface="Times New Roman" panose="02020603050405020304" pitchFamily="18" charset="0"/>
              </a:rPr>
              <a:t> sang </a:t>
            </a:r>
            <a:r>
              <a:rPr lang="en-US" sz="2400" dirty="0" err="1">
                <a:latin typeface="Times New Roman" panose="02020603050405020304" pitchFamily="18" charset="0"/>
                <a:ea typeface="Times New Roman" panose="02020603050405020304" pitchFamily="18" charset="0"/>
              </a:rPr>
              <a:t>tay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giữa</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cuối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biếtnhau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qua 1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giữa</a:t>
            </a:r>
            <a:r>
              <a:rPr lang="en-US" sz="2400" dirty="0">
                <a:latin typeface="Times New Roman" panose="02020603050405020304" pitchFamily="18" charset="0"/>
                <a:ea typeface="Times New Roman" panose="02020603050405020304" pitchFamily="18" charset="0"/>
              </a:rPr>
              <a:t>. &gt;&gt; Chi </a:t>
            </a:r>
            <a:r>
              <a:rPr lang="en-US" sz="2400" dirty="0" err="1">
                <a:latin typeface="Times New Roman" panose="02020603050405020304" pitchFamily="18" charset="0"/>
                <a:ea typeface="Times New Roman" panose="02020603050405020304" pitchFamily="18" charset="0"/>
              </a:rPr>
              <a:t>tiết</a:t>
            </a:r>
            <a:r>
              <a:rPr lang="en-US" sz="2400" dirty="0">
                <a:latin typeface="Times New Roman" panose="02020603050405020304" pitchFamily="18" charset="0"/>
                <a:ea typeface="Times New Roman" panose="02020603050405020304" pitchFamily="18" charset="0"/>
              </a:rPr>
              <a:t> Switch Bill of Lading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gì</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Combined Bill of Lading</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khởi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chặng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xe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rPr>
              <a:t> (Multimodal B/L hay Intermodal B/L).</a:t>
            </a:r>
            <a:endParaRPr lang="en-US" sz="2400" dirty="0">
              <a:latin typeface="Times New Roman" panose="02020603050405020304" pitchFamily="18" charset="0"/>
              <a:ea typeface="Calibri" panose="020F0502020204030204" pitchFamily="34" charset="0"/>
            </a:endParaRPr>
          </a:p>
        </p:txBody>
      </p:sp>
      <p:sp>
        <p:nvSpPr>
          <p:cNvPr id="4" name="TextBox 3"/>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5974" y="1083251"/>
            <a:ext cx="4198585"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4.2.2.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vận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tải</a:t>
            </a:r>
            <a:endParaRPr lang="en-US" sz="3200" dirty="0">
              <a:solidFill>
                <a:srgbClr val="FF0000"/>
              </a:solidFill>
            </a:endParaRPr>
          </a:p>
        </p:txBody>
      </p:sp>
    </p:spTree>
    <p:extLst>
      <p:ext uri="{BB962C8B-B14F-4D97-AF65-F5344CB8AC3E}">
        <p14:creationId xmlns:p14="http://schemas.microsoft.com/office/powerpoint/2010/main" val="164170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barn(inVertical)">
                                      <p:cBhvr>
                                        <p:cTn id="14" dur="500"/>
                                        <p:tgtEl>
                                          <p:spTgt spid="2">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000"/>
                                        <p:tgtEl>
                                          <p:spTgt spid="2">
                                            <p:txEl>
                                              <p:pRg st="3" end="3"/>
                                            </p:txEl>
                                          </p:spTgt>
                                        </p:tgtEl>
                                      </p:cBhvr>
                                    </p:animEffect>
                                    <p:anim calcmode="lin" valueType="num">
                                      <p:cBhvr>
                                        <p:cTn id="20"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9026" y="1668026"/>
            <a:ext cx="11873948" cy="32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buClrTx/>
              <a:buNone/>
              <a:defRPr/>
            </a:pPr>
            <a:r>
              <a:rPr lang="en-US" altLang="en-US" sz="2400" b="1" dirty="0" err="1">
                <a:latin typeface="Times New Roman" panose="02020603050405020304" pitchFamily="18" charset="0"/>
                <a:cs typeface="Calibri" panose="020F0502020204030204" pitchFamily="34" charset="0"/>
              </a:rPr>
              <a:t>Chứng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từ</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do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tổ</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nhằm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thức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đồng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dùng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để</a:t>
            </a:r>
            <a:r>
              <a:rPr lang="en-US" altLang="en-US" sz="2400" dirty="0">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điều</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tiết</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quan</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hệ</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giữa</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tổ</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chức</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bảo</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hiểm</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và</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người</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được</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bảo</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hiểm</a:t>
            </a:r>
            <a:r>
              <a:rPr lang="en-US" altLang="en-US" sz="2400" b="1" dirty="0">
                <a:solidFill>
                  <a:srgbClr val="FF0000"/>
                </a:solidFill>
                <a:latin typeface="Times New Roman" panose="02020603050405020304" pitchFamily="18" charset="0"/>
                <a:cs typeface="Calibri" panose="020F0502020204030204" pitchFamily="34" charset="0"/>
              </a:rPr>
              <a:t>. </a:t>
            </a:r>
          </a:p>
          <a:p>
            <a:pPr algn="just">
              <a:spcBef>
                <a:spcPts val="600"/>
              </a:spcBef>
              <a:buClrTx/>
              <a:buNone/>
              <a:defRPr/>
            </a:pP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mối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hệ</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này</a:t>
            </a:r>
            <a:r>
              <a:rPr lang="en-US" altLang="en-US" sz="2400" dirty="0">
                <a:latin typeface="Times New Roman" panose="02020603050405020304" pitchFamily="18" charset="0"/>
                <a:cs typeface="Calibri" panose="020F0502020204030204" pitchFamily="34" charset="0"/>
              </a:rPr>
              <a:t>:</a:t>
            </a:r>
          </a:p>
          <a:p>
            <a:pPr marL="342900" indent="-342900" algn="just">
              <a:spcBef>
                <a:spcPts val="600"/>
              </a:spcBef>
              <a:buClrTx/>
              <a:buFont typeface="Wingdings" panose="05000000000000000000" pitchFamily="2" charset="2"/>
              <a:buChar char="ü"/>
              <a:defRPr/>
            </a:pPr>
            <a:r>
              <a:rPr lang="en-US" altLang="en-US" sz="2400" b="1" dirty="0" err="1">
                <a:latin typeface="Times New Roman" panose="02020603050405020304" pitchFamily="18" charset="0"/>
                <a:cs typeface="Calibri" panose="020F0502020204030204" pitchFamily="34" charset="0"/>
              </a:rPr>
              <a:t>Tổ</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chức</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bồi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thường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những</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tổn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thất</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xảy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những</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rủi</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ro</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hai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bên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thỏa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thuận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hợp</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đồng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a:t>
            </a:r>
          </a:p>
          <a:p>
            <a:pPr marL="342900" indent="-342900" algn="just">
              <a:spcBef>
                <a:spcPts val="600"/>
              </a:spcBef>
              <a:buClrTx/>
              <a:buFont typeface="Wingdings" panose="05000000000000000000" pitchFamily="2" charset="2"/>
              <a:buChar char="ü"/>
              <a:defRPr/>
            </a:pPr>
            <a:r>
              <a:rPr lang="en-US" altLang="en-US" sz="2400" dirty="0" err="1">
                <a:latin typeface="Times New Roman" panose="02020603050405020304" pitchFamily="18" charset="0"/>
                <a:cs typeface="Calibri" panose="020F0502020204030204" pitchFamily="34" charset="0"/>
              </a:rPr>
              <a:t>Còn</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người</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được</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phải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nộp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người</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một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số</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định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phí</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endParaRPr lang="en-US" altLang="en-US" sz="2400" b="1" dirty="0">
              <a:latin typeface="Times New Roman" panose="02020603050405020304" pitchFamily="18" charset="0"/>
            </a:endParaRPr>
          </a:p>
        </p:txBody>
      </p:sp>
      <p:sp>
        <p:nvSpPr>
          <p:cNvPr id="10" name="Oval 9"/>
          <p:cNvSpPr/>
          <p:nvPr/>
        </p:nvSpPr>
        <p:spPr>
          <a:xfrm>
            <a:off x="1524000" y="4708525"/>
            <a:ext cx="1822450" cy="2114550"/>
          </a:xfrm>
          <a:prstGeom prst="ellipse">
            <a:avLst/>
          </a:prstGeom>
          <a:solidFill>
            <a:srgbClr val="4472C4"/>
          </a:solidFill>
          <a:ln w="12700" cap="flat" cmpd="sng" algn="ctr">
            <a:solidFill>
              <a:srgbClr val="4472C4">
                <a:shade val="50000"/>
              </a:srgbClr>
            </a:solidFill>
            <a:prstDash val="solid"/>
            <a:miter lim="800000"/>
          </a:ln>
          <a:effectLst/>
        </p:spPr>
        <p:txBody>
          <a:bodyPr anchor="ctr"/>
          <a:lstStyle/>
          <a:p>
            <a:pPr algn="ctr">
              <a:defRPr/>
            </a:pPr>
            <a:r>
              <a:rPr lang="en-US" sz="2800" b="1" kern="0" dirty="0">
                <a:solidFill>
                  <a:prstClr val="white"/>
                </a:solidFill>
                <a:latin typeface="Arial" panose="020B0604020202020204" pitchFamily="34" charset="0"/>
              </a:rPr>
              <a:t>N</a:t>
            </a:r>
            <a:r>
              <a:rPr lang="vi-VN" sz="2800" b="1" kern="0" dirty="0">
                <a:solidFill>
                  <a:prstClr val="white"/>
                </a:solidFill>
                <a:latin typeface="Arial" panose="020B0604020202020204" pitchFamily="34" charset="0"/>
              </a:rPr>
              <a:t>gười bảo hiểm</a:t>
            </a:r>
            <a:endParaRPr lang="en-US" sz="2800" b="1" kern="0" dirty="0">
              <a:solidFill>
                <a:prstClr val="white"/>
              </a:solidFill>
              <a:latin typeface="Calibri" panose="020F0502020204030204"/>
            </a:endParaRPr>
          </a:p>
        </p:txBody>
      </p:sp>
      <p:sp>
        <p:nvSpPr>
          <p:cNvPr id="11" name="Oval 10"/>
          <p:cNvSpPr/>
          <p:nvPr/>
        </p:nvSpPr>
        <p:spPr>
          <a:xfrm>
            <a:off x="8786814" y="4643438"/>
            <a:ext cx="1881187" cy="2214562"/>
          </a:xfrm>
          <a:prstGeom prst="ellipse">
            <a:avLst/>
          </a:prstGeom>
          <a:solidFill>
            <a:srgbClr val="4472C4"/>
          </a:solidFill>
          <a:ln w="12700" cap="flat" cmpd="sng" algn="ctr">
            <a:solidFill>
              <a:srgbClr val="4472C4">
                <a:shade val="50000"/>
              </a:srgbClr>
            </a:solidFill>
            <a:prstDash val="solid"/>
            <a:miter lim="800000"/>
          </a:ln>
          <a:effectLst/>
        </p:spPr>
        <p:txBody>
          <a:bodyPr anchor="ctr"/>
          <a:lstStyle/>
          <a:p>
            <a:pPr algn="ctr">
              <a:defRPr/>
            </a:pPr>
            <a:r>
              <a:rPr lang="en-US" b="1" kern="0" dirty="0">
                <a:solidFill>
                  <a:prstClr val="white"/>
                </a:solidFill>
                <a:latin typeface="Arial" panose="020B0604020202020204" pitchFamily="34" charset="0"/>
              </a:rPr>
              <a:t>N</a:t>
            </a:r>
            <a:r>
              <a:rPr lang="vi-VN" b="1" kern="0" dirty="0">
                <a:solidFill>
                  <a:prstClr val="white"/>
                </a:solidFill>
                <a:latin typeface="Arial" panose="020B0604020202020204" pitchFamily="34" charset="0"/>
              </a:rPr>
              <a:t>gười được bảo hiểm</a:t>
            </a:r>
            <a:endParaRPr lang="en-US" b="1" kern="0" dirty="0">
              <a:solidFill>
                <a:prstClr val="white"/>
              </a:solidFill>
              <a:latin typeface="Calibri" panose="020F0502020204030204"/>
            </a:endParaRPr>
          </a:p>
        </p:txBody>
      </p:sp>
      <p:sp>
        <p:nvSpPr>
          <p:cNvPr id="12" name="Right Arrow 11"/>
          <p:cNvSpPr/>
          <p:nvPr/>
        </p:nvSpPr>
        <p:spPr>
          <a:xfrm>
            <a:off x="3346450" y="4708526"/>
            <a:ext cx="5505450" cy="1052513"/>
          </a:xfrm>
          <a:prstGeom prst="rightArrow">
            <a:avLst/>
          </a:prstGeom>
          <a:solidFill>
            <a:srgbClr val="FFC000"/>
          </a:solidFill>
          <a:ln w="12700" cap="flat" cmpd="sng" algn="ctr">
            <a:solidFill>
              <a:srgbClr val="FFC000">
                <a:shade val="50000"/>
              </a:srgbClr>
            </a:solidFill>
            <a:prstDash val="solid"/>
            <a:miter lim="800000"/>
          </a:ln>
          <a:effectLst/>
        </p:spPr>
        <p:txBody>
          <a:bodyPr anchor="ctr"/>
          <a:lstStyle/>
          <a:p>
            <a:pPr algn="ctr">
              <a:defRPr/>
            </a:pPr>
            <a:r>
              <a:rPr lang="vi-VN" b="1" kern="0" dirty="0">
                <a:solidFill>
                  <a:prstClr val="black"/>
                </a:solidFill>
                <a:latin typeface="Arial" panose="020B0604020202020204" pitchFamily="34" charset="0"/>
              </a:rPr>
              <a:t>một chế độ cam kết và bồi thường</a:t>
            </a:r>
            <a:endParaRPr lang="en-US" kern="0" dirty="0">
              <a:solidFill>
                <a:prstClr val="black"/>
              </a:solidFill>
              <a:latin typeface="Calibri" panose="020F0502020204030204"/>
            </a:endParaRPr>
          </a:p>
        </p:txBody>
      </p:sp>
      <p:sp>
        <p:nvSpPr>
          <p:cNvPr id="13" name="Right Arrow Callout 12"/>
          <p:cNvSpPr/>
          <p:nvPr/>
        </p:nvSpPr>
        <p:spPr>
          <a:xfrm flipH="1">
            <a:off x="3346450" y="5702301"/>
            <a:ext cx="5340350" cy="1096963"/>
          </a:xfrm>
          <a:prstGeom prst="rightArrowCallout">
            <a:avLst/>
          </a:prstGeom>
          <a:ln/>
        </p:spPr>
        <p:style>
          <a:lnRef idx="1">
            <a:schemeClr val="accent2"/>
          </a:lnRef>
          <a:fillRef idx="2">
            <a:schemeClr val="accent2"/>
          </a:fillRef>
          <a:effectRef idx="1">
            <a:schemeClr val="accent2"/>
          </a:effectRef>
          <a:fontRef idx="minor">
            <a:schemeClr val="dk1"/>
          </a:fontRef>
        </p:style>
        <p:txBody>
          <a:bodyPr anchor="ctr"/>
          <a:lstStyle/>
          <a:p>
            <a:pPr marL="285750" indent="-285750">
              <a:spcBef>
                <a:spcPts val="600"/>
              </a:spcBef>
              <a:buFont typeface="Wingdings" panose="05000000000000000000" pitchFamily="2" charset="2"/>
              <a:buChar char="q"/>
              <a:defRPr/>
            </a:pPr>
            <a:r>
              <a:rPr lang="en-US" b="1" kern="0" dirty="0">
                <a:solidFill>
                  <a:prstClr val="black"/>
                </a:solidFill>
                <a:latin typeface="Calibri" panose="020F0502020204030204"/>
              </a:rPr>
              <a:t>V</a:t>
            </a:r>
            <a:r>
              <a:rPr lang="vi-VN" b="1" kern="0" dirty="0">
                <a:solidFill>
                  <a:prstClr val="black"/>
                </a:solidFill>
              </a:rPr>
              <a:t>ới điều</a:t>
            </a:r>
            <a:r>
              <a:rPr lang="en-US" b="1" kern="0" dirty="0">
                <a:solidFill>
                  <a:prstClr val="black"/>
                </a:solidFill>
                <a:latin typeface="Calibri" panose="020F0502020204030204"/>
              </a:rPr>
              <a:t> </a:t>
            </a:r>
            <a:r>
              <a:rPr lang="en-US" b="1" kern="0" dirty="0" err="1">
                <a:solidFill>
                  <a:prstClr val="black"/>
                </a:solidFill>
                <a:latin typeface="Calibri" panose="020F0502020204030204"/>
              </a:rPr>
              <a:t>kiện</a:t>
            </a:r>
            <a:r>
              <a:rPr lang="vi-VN" b="1" kern="0" dirty="0">
                <a:solidFill>
                  <a:prstClr val="black"/>
                </a:solidFill>
              </a:rPr>
              <a:t> </a:t>
            </a:r>
            <a:r>
              <a:rPr lang="en-US" b="1" kern="0" dirty="0">
                <a:solidFill>
                  <a:prstClr val="black"/>
                </a:solidFill>
                <a:latin typeface="Calibri" panose="020F0502020204030204"/>
              </a:rPr>
              <a:t>NĐBH </a:t>
            </a:r>
            <a:r>
              <a:rPr lang="vi-VN" b="1" kern="0" dirty="0">
                <a:solidFill>
                  <a:prstClr val="black"/>
                </a:solidFill>
              </a:rPr>
              <a:t>đã thuê bảo</a:t>
            </a:r>
            <a:r>
              <a:rPr lang="en-US" b="1" kern="0" dirty="0">
                <a:solidFill>
                  <a:prstClr val="black"/>
                </a:solidFill>
                <a:latin typeface="Calibri" panose="020F0502020204030204"/>
              </a:rPr>
              <a:t> </a:t>
            </a:r>
            <a:r>
              <a:rPr lang="vi-VN" b="1" kern="0" dirty="0">
                <a:solidFill>
                  <a:prstClr val="black"/>
                </a:solidFill>
              </a:rPr>
              <a:t>hiểm cho đối tượng đó </a:t>
            </a:r>
            <a:endParaRPr lang="en-US" b="1" kern="0" dirty="0">
              <a:solidFill>
                <a:prstClr val="black"/>
              </a:solidFill>
              <a:latin typeface="Calibri" panose="020F0502020204030204"/>
            </a:endParaRPr>
          </a:p>
          <a:p>
            <a:pPr marL="285750" indent="-285750">
              <a:spcBef>
                <a:spcPts val="600"/>
              </a:spcBef>
              <a:buFont typeface="Wingdings" panose="05000000000000000000" pitchFamily="2" charset="2"/>
              <a:buChar char="q"/>
              <a:defRPr/>
            </a:pPr>
            <a:r>
              <a:rPr lang="en-US" b="1" kern="0" dirty="0" err="1">
                <a:solidFill>
                  <a:prstClr val="black"/>
                </a:solidFill>
                <a:latin typeface="Calibri" panose="020F0502020204030204"/>
              </a:rPr>
              <a:t>Tr</a:t>
            </a:r>
            <a:r>
              <a:rPr lang="vi-VN" b="1" kern="0" dirty="0">
                <a:solidFill>
                  <a:prstClr val="black"/>
                </a:solidFill>
              </a:rPr>
              <a:t>ả </a:t>
            </a:r>
            <a:r>
              <a:rPr lang="en-US" b="1" kern="0" dirty="0" err="1">
                <a:solidFill>
                  <a:prstClr val="black"/>
                </a:solidFill>
                <a:latin typeface="Calibri" panose="020F0502020204030204"/>
              </a:rPr>
              <a:t>cho</a:t>
            </a:r>
            <a:r>
              <a:rPr lang="en-US" b="1" kern="0" dirty="0">
                <a:solidFill>
                  <a:prstClr val="black"/>
                </a:solidFill>
                <a:latin typeface="Calibri" panose="020F0502020204030204"/>
              </a:rPr>
              <a:t> NBH </a:t>
            </a:r>
            <a:r>
              <a:rPr lang="vi-VN" b="1" kern="0" dirty="0">
                <a:solidFill>
                  <a:prstClr val="black"/>
                </a:solidFill>
              </a:rPr>
              <a:t>phí bảo hiểm</a:t>
            </a:r>
            <a:endParaRPr lang="en-US" b="1" kern="0" dirty="0">
              <a:solidFill>
                <a:prstClr val="black"/>
              </a:solidFill>
              <a:latin typeface="Calibri" panose="020F0502020204030204"/>
            </a:endParaRPr>
          </a:p>
        </p:txBody>
      </p:sp>
      <p:sp>
        <p:nvSpPr>
          <p:cNvPr id="9" name="TextBox 8"/>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10848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
                                          </p:val>
                                        </p:tav>
                                        <p:tav tm="100000">
                                          <p:val>
                                            <p:strVal val="#ppt_x"/>
                                          </p:val>
                                        </p:tav>
                                      </p:tavLst>
                                    </p:anim>
                                    <p:anim calcmode="lin" valueType="num">
                                      <p:cBhvr>
                                        <p:cTn id="5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71727" y="1796981"/>
            <a:ext cx="11463682" cy="481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144463"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144463"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144463"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144463"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14446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9pPr>
          </a:lstStyle>
          <a:p>
            <a:pPr algn="just">
              <a:lnSpc>
                <a:spcPct val="110000"/>
              </a:lnSpc>
              <a:spcBef>
                <a:spcPts val="200"/>
              </a:spcBef>
              <a:spcAft>
                <a:spcPts val="200"/>
              </a:spcAft>
              <a:buClrTx/>
              <a:buFontTx/>
              <a:buNone/>
              <a:defRPr/>
            </a:pP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Đơn</a:t>
            </a:r>
            <a:r>
              <a:rPr lang="en-US" altLang="en-US" sz="2200" b="1" dirty="0" smtClean="0">
                <a:solidFill>
                  <a:srgbClr val="FF0000"/>
                </a:solidFill>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bảo</a:t>
            </a:r>
            <a:r>
              <a:rPr lang="en-US" altLang="en-US" sz="2200" b="1" dirty="0" smtClean="0">
                <a:solidFill>
                  <a:srgbClr val="FF0000"/>
                </a:solidFill>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hiểm</a:t>
            </a:r>
            <a:r>
              <a:rPr lang="en-US" altLang="en-US" sz="2200" b="1" dirty="0" smtClean="0">
                <a:solidFill>
                  <a:srgbClr val="FF0000"/>
                </a:solidFill>
                <a:latin typeface="Times New Roman" panose="02020603050405020304" pitchFamily="18" charset="0"/>
                <a:cs typeface="Calibri" panose="020F0502020204030204" pitchFamily="34" charset="0"/>
              </a:rPr>
              <a:t> (Insurance policy) </a:t>
            </a:r>
            <a:r>
              <a:rPr lang="en-US" altLang="en-US" sz="2200" dirty="0" err="1" smtClean="0">
                <a:latin typeface="Times New Roman" panose="02020603050405020304" pitchFamily="18" charset="0"/>
                <a:cs typeface="Calibri" panose="020F0502020204030204" pitchFamily="34" charset="0"/>
              </a:rPr>
              <a:t>là</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chứng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từ</a:t>
            </a:r>
            <a:r>
              <a:rPr lang="en-US" altLang="en-US" sz="2200" dirty="0" smtClean="0">
                <a:latin typeface="Times New Roman" panose="02020603050405020304" pitchFamily="18" charset="0"/>
                <a:cs typeface="Calibri" panose="020F0502020204030204" pitchFamily="34" charset="0"/>
              </a:rPr>
              <a:t> do </a:t>
            </a:r>
            <a:r>
              <a:rPr lang="en-US" altLang="en-US" sz="2200" b="1" dirty="0" err="1" smtClean="0">
                <a:latin typeface="Times New Roman" panose="02020603050405020304" pitchFamily="18" charset="0"/>
                <a:cs typeface="Calibri" panose="020F0502020204030204" pitchFamily="34" charset="0"/>
              </a:rPr>
              <a:t>tổ</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chức</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b="1"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cấp</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bao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gồm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những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điều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khoản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chủ</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yếu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của</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hợp</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đồng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nhằm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hợp</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thức</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hóa</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hợp</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đồng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này</a:t>
            </a:r>
            <a:r>
              <a:rPr lang="en-US" altLang="en-US" sz="2200" dirty="0" smtClean="0">
                <a:latin typeface="Times New Roman" panose="02020603050405020304" pitchFamily="18" charset="0"/>
                <a:cs typeface="Calibri" panose="020F0502020204030204" pitchFamily="34" charset="0"/>
              </a:rPr>
              <a:t>. </a:t>
            </a:r>
          </a:p>
          <a:p>
            <a:pPr algn="just">
              <a:lnSpc>
                <a:spcPct val="110000"/>
              </a:lnSpc>
              <a:spcBef>
                <a:spcPts val="200"/>
              </a:spcBef>
              <a:spcAft>
                <a:spcPts val="200"/>
              </a:spcAft>
              <a:buClrTx/>
              <a:buFontTx/>
              <a:buNone/>
              <a:defRPr/>
            </a:pPr>
            <a:r>
              <a:rPr lang="en-US" altLang="en-US" sz="2200"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Đơn</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gồm</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có</a:t>
            </a:r>
            <a:r>
              <a:rPr lang="en-US" altLang="en-US" sz="2200" dirty="0" smtClean="0">
                <a:latin typeface="Times New Roman" panose="02020603050405020304" pitchFamily="18" charset="0"/>
                <a:cs typeface="Calibri" panose="020F0502020204030204" pitchFamily="34" charset="0"/>
              </a:rPr>
              <a:t>: </a:t>
            </a:r>
          </a:p>
          <a:p>
            <a:pPr marL="342900" indent="-342900" algn="just">
              <a:lnSpc>
                <a:spcPct val="110000"/>
              </a:lnSpc>
              <a:spcBef>
                <a:spcPts val="200"/>
              </a:spcBef>
              <a:spcAft>
                <a:spcPts val="200"/>
              </a:spcAft>
              <a:buClrTx/>
              <a:buFont typeface="Wingdings" panose="05000000000000000000" pitchFamily="2" charset="2"/>
              <a:buChar char="ü"/>
              <a:defRPr/>
            </a:pPr>
            <a:r>
              <a:rPr lang="en-US" altLang="en-US" sz="2200" b="1" dirty="0" err="1" smtClean="0">
                <a:latin typeface="Times New Roman" panose="02020603050405020304" pitchFamily="18" charset="0"/>
                <a:cs typeface="Calibri" panose="020F0502020204030204" pitchFamily="34" charset="0"/>
              </a:rPr>
              <a:t>Các</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điều</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khoản</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chung</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và</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có</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tính</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chất</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thường</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xuyên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trong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đó</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người</a:t>
            </a:r>
            <a:r>
              <a:rPr lang="en-US" altLang="en-US" sz="2200" dirty="0" smtClean="0">
                <a:latin typeface="Times New Roman" panose="02020603050405020304" pitchFamily="18" charset="0"/>
                <a:cs typeface="Calibri" panose="020F0502020204030204" pitchFamily="34" charset="0"/>
              </a:rPr>
              <a:t> ta qui </a:t>
            </a:r>
            <a:r>
              <a:rPr lang="en-US" altLang="en-US" sz="2200" dirty="0" err="1" smtClean="0">
                <a:latin typeface="Times New Roman" panose="02020603050405020304" pitchFamily="18" charset="0"/>
                <a:cs typeface="Calibri" panose="020F0502020204030204" pitchFamily="34" charset="0"/>
              </a:rPr>
              <a:t>định</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rõ</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trách</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nhiệm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của</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người</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và</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người</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được</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p>
          <a:p>
            <a:pPr marL="342900" indent="-342900" algn="just">
              <a:lnSpc>
                <a:spcPct val="110000"/>
              </a:lnSpc>
              <a:spcBef>
                <a:spcPts val="200"/>
              </a:spcBef>
              <a:spcAft>
                <a:spcPts val="200"/>
              </a:spcAft>
              <a:buClrTx/>
              <a:buFont typeface="Wingdings" panose="05000000000000000000" pitchFamily="2" charset="2"/>
              <a:buChar char="ü"/>
              <a:defRPr/>
            </a:pPr>
            <a:r>
              <a:rPr lang="en-US" altLang="en-US" sz="2200" b="1" dirty="0" err="1" smtClean="0">
                <a:latin typeface="Times New Roman" panose="02020603050405020304" pitchFamily="18" charset="0"/>
                <a:cs typeface="Calibri" panose="020F0502020204030204" pitchFamily="34" charset="0"/>
              </a:rPr>
              <a:t>Các</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điều</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khoản</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riêng</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về</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đối</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tượng</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b="1" dirty="0" smtClean="0">
                <a:latin typeface="Times New Roman" panose="02020603050405020304" pitchFamily="18" charset="0"/>
                <a:cs typeface="Calibri" panose="020F0502020204030204" pitchFamily="34" charset="0"/>
              </a:rPr>
              <a:t> </a:t>
            </a:r>
            <a:r>
              <a:rPr lang="en-US" altLang="en-US" sz="2200" dirty="0" smtClean="0">
                <a:latin typeface="Times New Roman" panose="02020603050405020304" pitchFamily="18" charset="0"/>
                <a:cs typeface="Calibri" panose="020F0502020204030204" pitchFamily="34" charset="0"/>
              </a:rPr>
              <a:t>(</a:t>
            </a:r>
            <a:r>
              <a:rPr lang="en-US" altLang="en-US" sz="2200" dirty="0" err="1" smtClean="0">
                <a:latin typeface="Times New Roman" panose="02020603050405020304" pitchFamily="18" charset="0"/>
                <a:cs typeface="Calibri" panose="020F0502020204030204" pitchFamily="34" charset="0"/>
              </a:rPr>
              <a:t>Tên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hàng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số</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lượng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ký</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mã</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hiệu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tên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phương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tiện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chở</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hàng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và</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việc</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tính</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toán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phí</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trị</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gia</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hoặc</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số</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tiền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điều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kiện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phí</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FontTx/>
              <a:buNone/>
              <a:defRPr/>
            </a:pP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Giấy</a:t>
            </a:r>
            <a:r>
              <a:rPr lang="en-US" altLang="en-US" sz="2200" b="1" dirty="0" smtClean="0">
                <a:solidFill>
                  <a:srgbClr val="FF0000"/>
                </a:solidFill>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chứng</a:t>
            </a:r>
            <a:r>
              <a:rPr lang="en-US" altLang="en-US" sz="2200" b="1" dirty="0" smtClean="0">
                <a:solidFill>
                  <a:srgbClr val="FF0000"/>
                </a:solidFill>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nhận</a:t>
            </a:r>
            <a:r>
              <a:rPr lang="en-US" altLang="en-US" sz="2200" b="1" dirty="0" smtClean="0">
                <a:solidFill>
                  <a:srgbClr val="FF0000"/>
                </a:solidFill>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bảo</a:t>
            </a:r>
            <a:r>
              <a:rPr lang="en-US" altLang="en-US" sz="2200" b="1" dirty="0" smtClean="0">
                <a:solidFill>
                  <a:srgbClr val="FF0000"/>
                </a:solidFill>
                <a:latin typeface="Times New Roman" panose="02020603050405020304" pitchFamily="18" charset="0"/>
                <a:cs typeface="Calibri" panose="020F0502020204030204" pitchFamily="34" charset="0"/>
              </a:rPr>
              <a:t> </a:t>
            </a:r>
            <a:r>
              <a:rPr lang="en-US" altLang="en-US" sz="2200" b="1" dirty="0" err="1" smtClean="0">
                <a:solidFill>
                  <a:srgbClr val="FF0000"/>
                </a:solidFill>
                <a:latin typeface="Times New Roman" panose="02020603050405020304" pitchFamily="18" charset="0"/>
                <a:cs typeface="Calibri" panose="020F0502020204030204" pitchFamily="34" charset="0"/>
              </a:rPr>
              <a:t>hiểm</a:t>
            </a:r>
            <a:r>
              <a:rPr lang="en-US" altLang="en-US" sz="2200" b="1" dirty="0" smtClean="0">
                <a:solidFill>
                  <a:srgbClr val="FF0000"/>
                </a:solidFill>
                <a:latin typeface="Times New Roman" panose="02020603050405020304" pitchFamily="18" charset="0"/>
                <a:cs typeface="Calibri" panose="020F0502020204030204" pitchFamily="34" charset="0"/>
              </a:rPr>
              <a:t> (Insurance certificate) </a:t>
            </a:r>
            <a:r>
              <a:rPr lang="en-US" altLang="en-US" sz="2200" dirty="0" err="1" smtClean="0">
                <a:latin typeface="Times New Roman" panose="02020603050405020304" pitchFamily="18" charset="0"/>
                <a:cs typeface="Calibri" panose="020F0502020204030204" pitchFamily="34" charset="0"/>
              </a:rPr>
              <a:t>là</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chứng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từ</a:t>
            </a:r>
            <a:r>
              <a:rPr lang="en-US" altLang="en-US" sz="2200" dirty="0" smtClean="0">
                <a:latin typeface="Times New Roman" panose="02020603050405020304" pitchFamily="18" charset="0"/>
                <a:cs typeface="Calibri" panose="020F0502020204030204" pitchFamily="34" charset="0"/>
              </a:rPr>
              <a:t> do </a:t>
            </a:r>
            <a:r>
              <a:rPr lang="en-US" altLang="en-US" sz="2200" b="1" dirty="0" err="1" smtClean="0">
                <a:latin typeface="Times New Roman" panose="02020603050405020304" pitchFamily="18" charset="0"/>
                <a:cs typeface="Calibri" panose="020F0502020204030204" pitchFamily="34" charset="0"/>
              </a:rPr>
              <a:t>người</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cấp</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cho</a:t>
            </a:r>
            <a:r>
              <a:rPr lang="en-US" altLang="en-US" sz="2200"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người</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được</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b="1"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để</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xác</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nhận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hàng</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hóa</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theo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điều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kiện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hợp</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đồng</a:t>
            </a:r>
            <a:r>
              <a:rPr lang="en-US" altLang="en-US" sz="2200" dirty="0" smtClean="0">
                <a:latin typeface="Times New Roman" panose="02020603050405020304" pitchFamily="18" charset="0"/>
                <a:cs typeface="Calibri" panose="020F0502020204030204" pitchFamily="34" charset="0"/>
              </a:rPr>
              <a:t>. </a:t>
            </a:r>
          </a:p>
          <a:p>
            <a:pPr algn="just">
              <a:lnSpc>
                <a:spcPct val="110000"/>
              </a:lnSpc>
              <a:spcBef>
                <a:spcPts val="200"/>
              </a:spcBef>
              <a:spcAft>
                <a:spcPts val="200"/>
              </a:spcAft>
              <a:buClrTx/>
              <a:buFontTx/>
              <a:buNone/>
              <a:defRPr/>
            </a:pP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Nội</a:t>
            </a:r>
            <a:r>
              <a:rPr lang="en-US" altLang="en-US" sz="2200" b="1" dirty="0" smtClean="0">
                <a:latin typeface="Times New Roman" panose="02020603050405020304" pitchFamily="18" charset="0"/>
                <a:cs typeface="Calibri" panose="020F0502020204030204" pitchFamily="34" charset="0"/>
              </a:rPr>
              <a:t> dung </a:t>
            </a:r>
            <a:r>
              <a:rPr lang="en-US" altLang="en-US" sz="2200" b="1" dirty="0" err="1" smtClean="0">
                <a:latin typeface="Times New Roman" panose="02020603050405020304" pitchFamily="18" charset="0"/>
                <a:cs typeface="Calibri" panose="020F0502020204030204" pitchFamily="34" charset="0"/>
              </a:rPr>
              <a:t>của</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giấy</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chứng</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nhận</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b="1"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chỉ</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bao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gồm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điều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khoản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nói</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lên</a:t>
            </a:r>
            <a:r>
              <a:rPr lang="en-US" altLang="en-US" sz="2200"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đối</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tượng</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được</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bảo</a:t>
            </a: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các</a:t>
            </a:r>
            <a:r>
              <a:rPr lang="en-US" altLang="en-US" sz="2200" dirty="0" smtClean="0">
                <a:latin typeface="Times New Roman" panose="02020603050405020304" pitchFamily="18" charset="0"/>
                <a:cs typeface="Calibri" panose="020F0502020204030204" pitchFamily="34" charset="0"/>
              </a:rPr>
              <a:t> chi </a:t>
            </a:r>
            <a:r>
              <a:rPr lang="en-US" altLang="en-US" sz="2200" dirty="0" err="1" smtClean="0">
                <a:latin typeface="Times New Roman" panose="02020603050405020304" pitchFamily="18" charset="0"/>
                <a:cs typeface="Calibri" panose="020F0502020204030204" pitchFamily="34" charset="0"/>
              </a:rPr>
              <a:t>tiết</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cần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thiết</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cho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việc</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tính</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toán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phí</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và</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điều</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kiện</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bảo</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đã</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thỏa</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thuận</a:t>
            </a:r>
            <a:r>
              <a:rPr lang="en-US" altLang="en-US" sz="2200" dirty="0" smtClean="0">
                <a:latin typeface="Times New Roman" panose="02020603050405020304" pitchFamily="18" charset="0"/>
                <a:cs typeface="Calibri" panose="020F0502020204030204" pitchFamily="34" charset="0"/>
              </a:rPr>
              <a:t>.</a:t>
            </a:r>
          </a:p>
        </p:txBody>
      </p:sp>
      <p:sp>
        <p:nvSpPr>
          <p:cNvPr id="3" name="TextBox 2"/>
          <p:cNvSpPr txBox="1"/>
          <p:nvPr/>
        </p:nvSpPr>
        <p:spPr>
          <a:xfrm>
            <a:off x="0" y="-105627"/>
            <a:ext cx="12192000"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4.2. </a:t>
            </a:r>
            <a:r>
              <a:rPr lang="en-US" sz="4000" b="1" dirty="0" err="1">
                <a:latin typeface="Times New Roman" panose="02020603050405020304" pitchFamily="18" charset="0"/>
                <a:cs typeface="Times New Roman" panose="02020603050405020304" pitchFamily="18" charset="0"/>
              </a:rPr>
              <a:t>Chứng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từ</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mại</a:t>
            </a:r>
            <a:endParaRPr lang="en-US" sz="40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744865" y="1061121"/>
            <a:ext cx="4608954"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4.2.3.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bảo</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hiểm</a:t>
            </a:r>
            <a:endParaRPr lang="en-US" sz="3200" dirty="0">
              <a:solidFill>
                <a:srgbClr val="FF0000"/>
              </a:solidFill>
            </a:endParaRPr>
          </a:p>
        </p:txBody>
      </p:sp>
    </p:spTree>
    <p:extLst>
      <p:ext uri="{BB962C8B-B14F-4D97-AF65-F5344CB8AC3E}">
        <p14:creationId xmlns:p14="http://schemas.microsoft.com/office/powerpoint/2010/main" val="1707179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additive="base">
                                        <p:cTn id="42"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76199" y="1234318"/>
            <a:ext cx="12039601" cy="5529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4572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4572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4572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9pPr>
          </a:lstStyle>
          <a:p>
            <a:pPr algn="just">
              <a:spcBef>
                <a:spcPts val="200"/>
              </a:spcBef>
              <a:spcAft>
                <a:spcPts val="200"/>
              </a:spcAft>
              <a:buClrTx/>
              <a:buFontTx/>
              <a:buNone/>
            </a:pPr>
            <a:r>
              <a:rPr lang="en-US" altLang="en-US" sz="2200" b="1" dirty="0" err="1">
                <a:latin typeface="Times New Roman" panose="02020603050405020304" pitchFamily="18" charset="0"/>
                <a:cs typeface="Calibri" panose="020F0502020204030204" pitchFamily="34" charset="0"/>
              </a:rPr>
              <a:t>Điều</a:t>
            </a:r>
            <a:r>
              <a:rPr lang="en-US" altLang="en-US" sz="2200" b="1" dirty="0">
                <a:latin typeface="Times New Roman" panose="02020603050405020304" pitchFamily="18" charset="0"/>
                <a:cs typeface="Calibri" panose="020F0502020204030204" pitchFamily="34" charset="0"/>
              </a:rPr>
              <a:t> 28 - UCP 600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từ</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&amp; </a:t>
            </a:r>
            <a:r>
              <a:rPr lang="en-US" altLang="en-US" sz="2200" b="1" dirty="0" err="1">
                <a:latin typeface="Times New Roman" panose="02020603050405020304" pitchFamily="18" charset="0"/>
                <a:cs typeface="Calibri" panose="020F0502020204030204" pitchFamily="34" charset="0"/>
              </a:rPr>
              <a:t>giá</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trị</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được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endParaRPr lang="en-US" altLang="en-US" sz="2200" dirty="0">
              <a:latin typeface="Times New Roman" panose="02020603050405020304" pitchFamily="18" charset="0"/>
              <a:cs typeface="Calibri" panose="020F0502020204030204" pitchFamily="34" charset="0"/>
            </a:endParaRPr>
          </a:p>
          <a:p>
            <a:pPr algn="just">
              <a:spcBef>
                <a:spcPts val="200"/>
              </a:spcBef>
              <a:spcAft>
                <a:spcPts val="200"/>
              </a:spcAft>
              <a:buClrTx/>
              <a:buFontTx/>
              <a:buNone/>
            </a:pPr>
            <a:r>
              <a:rPr lang="en-US" altLang="en-US" sz="2200" dirty="0">
                <a:latin typeface="Times New Roman" panose="02020603050405020304" pitchFamily="18" charset="0"/>
                <a:cs typeface="Calibri" panose="020F0502020204030204" pitchFamily="34" charset="0"/>
              </a:rPr>
              <a:t>a.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từ</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như</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hợp</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đồng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giấy</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nhận</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hoặc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tờ</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khai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bao</a:t>
            </a:r>
            <a:r>
              <a:rPr lang="en-US" altLang="en-US" sz="2200" b="1"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thì</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hiện</a:t>
            </a:r>
            <a:r>
              <a:rPr lang="en-US" altLang="en-US" sz="2200" dirty="0">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là</a:t>
            </a:r>
            <a:r>
              <a:rPr lang="en-US" altLang="en-US" sz="2200" b="1" dirty="0">
                <a:solidFill>
                  <a:srgbClr val="FF0000"/>
                </a:solidFill>
                <a:latin typeface="Times New Roman" panose="02020603050405020304" pitchFamily="18" charset="0"/>
                <a:cs typeface="Calibri" panose="020F0502020204030204" pitchFamily="34" charset="0"/>
              </a:rPr>
              <a:t> do</a:t>
            </a:r>
            <a:r>
              <a:rPr lang="vi-VN" altLang="en-US" sz="2200" b="1" dirty="0">
                <a:solidFill>
                  <a:srgbClr val="FF0000"/>
                </a:solidFill>
                <a:latin typeface="Times New Roman" panose="02020603050405020304" pitchFamily="18" charset="0"/>
                <a:cs typeface="Calibri" panose="020F0502020204030204" pitchFamily="34" charset="0"/>
              </a:rPr>
              <a:t> c</a:t>
            </a:r>
            <a:r>
              <a:rPr lang="en-US" altLang="en-US" sz="2200" b="1" dirty="0" err="1">
                <a:solidFill>
                  <a:srgbClr val="FF0000"/>
                </a:solidFill>
                <a:latin typeface="Times New Roman" panose="02020603050405020304" pitchFamily="18" charset="0"/>
                <a:cs typeface="Calibri" panose="020F0502020204030204" pitchFamily="34" charset="0"/>
              </a:rPr>
              <a:t>ác</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Công</a:t>
            </a:r>
            <a:r>
              <a:rPr lang="en-US" altLang="en-US" sz="2200" b="1" dirty="0">
                <a:solidFill>
                  <a:srgbClr val="FF0000"/>
                </a:solidFill>
                <a:latin typeface="Times New Roman" panose="02020603050405020304" pitchFamily="18" charset="0"/>
                <a:cs typeface="Calibri" panose="020F0502020204030204" pitchFamily="34" charset="0"/>
              </a:rPr>
              <a:t> ty </a:t>
            </a:r>
            <a:r>
              <a:rPr lang="en-US" altLang="en-US" sz="2200" b="1" dirty="0" err="1">
                <a:solidFill>
                  <a:srgbClr val="FF0000"/>
                </a:solidFill>
                <a:latin typeface="Times New Roman" panose="02020603050405020304" pitchFamily="18" charset="0"/>
                <a:cs typeface="Calibri" panose="020F0502020204030204" pitchFamily="34" charset="0"/>
              </a:rPr>
              <a:t>bảo</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hiểm</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những</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người</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bán</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bảo</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hiểm</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hoặc</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các</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đại</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lý</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của</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họ</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hoặc</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những</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người</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được</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họ</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ủy</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nhiệm</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phát</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hành</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và</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ký</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tên</a:t>
            </a:r>
            <a:endParaRPr lang="en-US" altLang="en-US" sz="2200" b="1" dirty="0">
              <a:solidFill>
                <a:srgbClr val="FF0000"/>
              </a:solidFill>
              <a:latin typeface="Times New Roman" panose="02020603050405020304" pitchFamily="18" charset="0"/>
              <a:cs typeface="Calibri" panose="020F0502020204030204" pitchFamily="34" charset="0"/>
            </a:endParaRPr>
          </a:p>
          <a:p>
            <a:pPr algn="just">
              <a:spcBef>
                <a:spcPts val="200"/>
              </a:spcBef>
              <a:spcAft>
                <a:spcPts val="200"/>
              </a:spcAft>
              <a:buClrTx/>
              <a:buFontTx/>
              <a:buNone/>
            </a:pPr>
            <a:r>
              <a:rPr lang="en-US" altLang="en-US" sz="2200" dirty="0" err="1">
                <a:latin typeface="Times New Roman" panose="02020603050405020304" pitchFamily="18" charset="0"/>
                <a:cs typeface="Calibri" panose="020F0502020204030204" pitchFamily="34" charset="0"/>
              </a:rPr>
              <a:t>Bất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chữ</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nào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lý</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ủy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nhiệm</a:t>
            </a:r>
            <a:r>
              <a:rPr lang="en-US" altLang="en-US" sz="2200"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phải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ghi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rõ</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là</a:t>
            </a:r>
            <a:r>
              <a:rPr lang="en-US" altLang="en-US" sz="2200" b="1"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lý</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ủy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nhiệm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đó</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diện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công</a:t>
            </a:r>
            <a:r>
              <a:rPr lang="en-US" altLang="en-US" sz="2200" dirty="0">
                <a:latin typeface="Times New Roman" panose="02020603050405020304" pitchFamily="18" charset="0"/>
                <a:cs typeface="Calibri" panose="020F0502020204030204" pitchFamily="34" charset="0"/>
              </a:rPr>
              <a:t> ty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thay</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diện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công</a:t>
            </a:r>
            <a:r>
              <a:rPr lang="en-US" altLang="en-US" sz="2200" dirty="0">
                <a:latin typeface="Times New Roman" panose="02020603050405020304" pitchFamily="18" charset="0"/>
                <a:cs typeface="Calibri" panose="020F0502020204030204" pitchFamily="34" charset="0"/>
              </a:rPr>
              <a:t> ty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a:t>
            </a:r>
          </a:p>
          <a:p>
            <a:pPr algn="just">
              <a:spcBef>
                <a:spcPts val="200"/>
              </a:spcBef>
              <a:spcAft>
                <a:spcPts val="200"/>
              </a:spcAft>
              <a:buClrTx/>
              <a:buFontTx/>
              <a:buNone/>
            </a:pPr>
            <a:r>
              <a:rPr lang="en-US" altLang="en-US" sz="2200" dirty="0">
                <a:latin typeface="Times New Roman" panose="02020603050405020304" pitchFamily="18" charset="0"/>
                <a:cs typeface="Calibri" panose="020F0502020204030204" pitchFamily="34" charset="0"/>
              </a:rPr>
              <a:t>b. </a:t>
            </a:r>
            <a:r>
              <a:rPr lang="en-US" altLang="en-US" sz="2200" dirty="0" err="1">
                <a:latin typeface="Times New Roman" panose="02020603050405020304" pitchFamily="18" charset="0"/>
                <a:cs typeface="Calibri" panose="020F0502020204030204" pitchFamily="34" charset="0"/>
              </a:rPr>
              <a:t>Khi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rõ</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phát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chính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thì</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tất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cả</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chính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xuất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trinh</a:t>
            </a:r>
            <a:r>
              <a:rPr lang="en-US" altLang="en-US" sz="2200" dirty="0">
                <a:latin typeface="Times New Roman" panose="02020603050405020304" pitchFamily="18" charset="0"/>
                <a:cs typeface="Calibri" panose="020F0502020204030204" pitchFamily="34" charset="0"/>
              </a:rPr>
              <a:t>.</a:t>
            </a:r>
          </a:p>
          <a:p>
            <a:pPr algn="just">
              <a:spcBef>
                <a:spcPts val="200"/>
              </a:spcBef>
              <a:spcAft>
                <a:spcPts val="200"/>
              </a:spcAft>
              <a:buClrTx/>
              <a:buFontTx/>
              <a:buNone/>
            </a:pPr>
            <a:r>
              <a:rPr lang="en-US" altLang="en-US" sz="2200" dirty="0">
                <a:latin typeface="Times New Roman" panose="02020603050405020304" pitchFamily="18" charset="0"/>
                <a:cs typeface="Calibri" panose="020F0502020204030204" pitchFamily="34" charset="0"/>
              </a:rPr>
              <a:t>c. </a:t>
            </a:r>
            <a:r>
              <a:rPr lang="en-US" altLang="en-US" sz="2200" dirty="0" err="1">
                <a:latin typeface="Times New Roman" panose="02020603050405020304" pitchFamily="18" charset="0"/>
                <a:cs typeface="Calibri" panose="020F0502020204030204" pitchFamily="34" charset="0"/>
              </a:rPr>
              <a:t>Các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phiếu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sẽ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không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chấp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a:t>
            </a:r>
          </a:p>
          <a:p>
            <a:pPr algn="just">
              <a:spcBef>
                <a:spcPts val="200"/>
              </a:spcBef>
              <a:spcAft>
                <a:spcPts val="200"/>
              </a:spcAft>
              <a:buClrTx/>
              <a:buFontTx/>
              <a:buNone/>
            </a:pPr>
            <a:r>
              <a:rPr lang="en-US" altLang="en-US" sz="2200" dirty="0">
                <a:latin typeface="Times New Roman" panose="02020603050405020304" pitchFamily="18" charset="0"/>
                <a:cs typeface="Calibri" panose="020F0502020204030204" pitchFamily="34" charset="0"/>
              </a:rPr>
              <a:t>d. </a:t>
            </a:r>
            <a:r>
              <a:rPr lang="en-US" altLang="en-US" sz="2200" dirty="0" err="1">
                <a:latin typeface="Times New Roman" panose="02020603050405020304" pitchFamily="18" charset="0"/>
                <a:cs typeface="Calibri" panose="020F0502020204030204" pitchFamily="34" charset="0"/>
              </a:rPr>
              <a:t>Một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hợp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chấp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thay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giấy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tờ</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khai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bao</a:t>
            </a:r>
            <a:r>
              <a:rPr lang="en-US" altLang="en-US" sz="2200" dirty="0">
                <a:latin typeface="Times New Roman" panose="02020603050405020304" pitchFamily="18" charset="0"/>
                <a:cs typeface="Calibri" panose="020F0502020204030204" pitchFamily="34" charset="0"/>
              </a:rPr>
              <a:t>.</a:t>
            </a:r>
          </a:p>
          <a:p>
            <a:pPr algn="just">
              <a:spcBef>
                <a:spcPts val="200"/>
              </a:spcBef>
              <a:spcAft>
                <a:spcPts val="200"/>
              </a:spcAft>
              <a:buClrTx/>
              <a:buFontTx/>
              <a:buNone/>
            </a:pPr>
            <a:r>
              <a:rPr lang="en-US" altLang="en-US" sz="2200" dirty="0">
                <a:latin typeface="Times New Roman" panose="02020603050405020304" pitchFamily="18" charset="0"/>
                <a:cs typeface="Calibri" panose="020F0502020204030204" pitchFamily="34" charset="0"/>
              </a:rPr>
              <a:t>e.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không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trễ</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giao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rằng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lực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không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trễ</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giao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a:t>
            </a:r>
          </a:p>
          <a:p>
            <a:pPr algn="just">
              <a:spcBef>
                <a:spcPts val="200"/>
              </a:spcBef>
              <a:spcAft>
                <a:spcPts val="200"/>
              </a:spcAft>
              <a:buClrTx/>
              <a:buFontTx/>
              <a:buNone/>
            </a:pPr>
            <a:r>
              <a:rPr lang="en-US" altLang="en-US" sz="2200" dirty="0" err="1">
                <a:latin typeface="Times New Roman" panose="02020603050405020304" pitchFamily="18" charset="0"/>
                <a:cs typeface="Calibri" panose="020F0502020204030204" pitchFamily="34" charset="0"/>
              </a:rPr>
              <a:t>f.i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rõ</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số</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tiền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cùng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với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tiền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trong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thư</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dụng</a:t>
            </a:r>
            <a:r>
              <a:rPr lang="en-US" altLang="en-US" sz="2200" dirty="0">
                <a:latin typeface="Times New Roman" panose="02020603050405020304" pitchFamily="18" charset="0"/>
                <a:cs typeface="Calibri" panose="020F0502020204030204" pitchFamily="34" charset="0"/>
              </a:rPr>
              <a:t>.</a:t>
            </a:r>
          </a:p>
        </p:txBody>
      </p:sp>
      <p:sp>
        <p:nvSpPr>
          <p:cNvPr id="3" name="TextBox 2"/>
          <p:cNvSpPr txBox="1"/>
          <p:nvPr/>
        </p:nvSpPr>
        <p:spPr>
          <a:xfrm>
            <a:off x="0" y="-105627"/>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4016810" y="649543"/>
            <a:ext cx="4608954"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4.2.3.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bảo</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hiểm</a:t>
            </a:r>
            <a:endParaRPr lang="en-US" sz="3200" dirty="0">
              <a:solidFill>
                <a:srgbClr val="FF0000"/>
              </a:solidFill>
            </a:endParaRPr>
          </a:p>
        </p:txBody>
      </p:sp>
    </p:spTree>
    <p:extLst>
      <p:ext uri="{BB962C8B-B14F-4D97-AF65-F5344CB8AC3E}">
        <p14:creationId xmlns:p14="http://schemas.microsoft.com/office/powerpoint/2010/main" val="2705221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000"/>
                                        <p:tgtEl>
                                          <p:spTgt spid="2">
                                            <p:txEl>
                                              <p:pRg st="4" end="4"/>
                                            </p:txEl>
                                          </p:spTgt>
                                        </p:tgtEl>
                                      </p:cBhvr>
                                    </p:animEffect>
                                    <p:anim calcmode="lin" valueType="num">
                                      <p:cBhvr>
                                        <p:cTn id="2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fade">
                                      <p:cBhvr>
                                        <p:cTn id="34" dur="1000"/>
                                        <p:tgtEl>
                                          <p:spTgt spid="2">
                                            <p:txEl>
                                              <p:pRg st="5" end="5"/>
                                            </p:txEl>
                                          </p:spTgt>
                                        </p:tgtEl>
                                      </p:cBhvr>
                                    </p:animEffect>
                                    <p:anim calcmode="lin" valueType="num">
                                      <p:cBhvr>
                                        <p:cTn id="35"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
                                            <p:txEl>
                                              <p:pRg st="6" end="6"/>
                                            </p:txEl>
                                          </p:spTgt>
                                        </p:tgtEl>
                                        <p:attrNameLst>
                                          <p:attrName>style.visibility</p:attrName>
                                        </p:attrNameLst>
                                      </p:cBhvr>
                                      <p:to>
                                        <p:strVal val="visible"/>
                                      </p:to>
                                    </p:set>
                                    <p:animEffect transition="in" filter="fade">
                                      <p:cBhvr>
                                        <p:cTn id="41" dur="1000"/>
                                        <p:tgtEl>
                                          <p:spTgt spid="2">
                                            <p:txEl>
                                              <p:pRg st="6" end="6"/>
                                            </p:txEl>
                                          </p:spTgt>
                                        </p:tgtEl>
                                      </p:cBhvr>
                                    </p:animEffect>
                                    <p:anim calcmode="lin" valueType="num">
                                      <p:cBhvr>
                                        <p:cTn id="42"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
                                            <p:txEl>
                                              <p:pRg st="7" end="7"/>
                                            </p:txEl>
                                          </p:spTgt>
                                        </p:tgtEl>
                                        <p:attrNameLst>
                                          <p:attrName>style.visibility</p:attrName>
                                        </p:attrNameLst>
                                      </p:cBhvr>
                                      <p:to>
                                        <p:strVal val="visible"/>
                                      </p:to>
                                    </p:set>
                                    <p:animEffect transition="in" filter="barn(inVertical)">
                                      <p:cBhvr>
                                        <p:cTn id="48" dur="500"/>
                                        <p:tgtEl>
                                          <p:spTgt spid="2">
                                            <p:txEl>
                                              <p:pRg st="7" end="7"/>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2">
                                            <p:txEl>
                                              <p:pRg st="0" end="0"/>
                                            </p:txEl>
                                          </p:spTgt>
                                        </p:tgtEl>
                                        <p:attrNameLst>
                                          <p:attrName>style.visibility</p:attrName>
                                        </p:attrNameLst>
                                      </p:cBhvr>
                                      <p:to>
                                        <p:strVal val="visible"/>
                                      </p:to>
                                    </p:set>
                                    <p:animEffect transition="in" filter="fade">
                                      <p:cBhvr>
                                        <p:cTn id="53" dur="1000"/>
                                        <p:tgtEl>
                                          <p:spTgt spid="2">
                                            <p:txEl>
                                              <p:pRg st="0" end="0"/>
                                            </p:txEl>
                                          </p:spTgt>
                                        </p:tgtEl>
                                      </p:cBhvr>
                                    </p:animEffect>
                                    <p:anim calcmode="lin" valueType="num">
                                      <p:cBhvr>
                                        <p:cTn id="5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55"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190500" y="1446972"/>
            <a:ext cx="118110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4572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4572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4572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9pPr>
          </a:lstStyle>
          <a:p>
            <a:pPr algn="just" eaLnBrk="0" fontAlgn="base" hangingPunct="0">
              <a:spcBef>
                <a:spcPts val="600"/>
              </a:spcBef>
              <a:spcAft>
                <a:spcPts val="600"/>
              </a:spcAft>
              <a:buClrTx/>
              <a:buFontTx/>
              <a:buNone/>
            </a:pPr>
            <a:r>
              <a:rPr lang="en-US" altLang="en-US" sz="2400" dirty="0" err="1" smtClean="0">
                <a:solidFill>
                  <a:srgbClr val="080808"/>
                </a:solidFill>
                <a:latin typeface="Times New Roman" panose="02020603050405020304" pitchFamily="18" charset="0"/>
                <a:cs typeface="Calibri" panose="020F0502020204030204" pitchFamily="34" charset="0"/>
              </a:rPr>
              <a:t>f.ii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Quy</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định</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của</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thư</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tín</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dụng</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về</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giá</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trị</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được</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bảo</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hiểm</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tính</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theo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tỷ</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lệ</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trên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giá</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trị</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hàng</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hóa</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trên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giá</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trị</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của</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hóa</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đơn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hoặc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tương</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đương</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như</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vậy</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được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xem</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như</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số</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tiền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được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bảo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hiểm</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tối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thiểu</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theo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quy</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định</a:t>
            </a:r>
            <a:endParaRPr lang="en-US" altLang="en-US" sz="2400" dirty="0" smtClean="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FontTx/>
              <a:buNone/>
            </a:pPr>
            <a:r>
              <a:rPr lang="en-US" altLang="en-US" sz="2400" b="1" dirty="0" err="1" smtClean="0">
                <a:solidFill>
                  <a:srgbClr val="080808"/>
                </a:solidFill>
                <a:latin typeface="Times New Roman" panose="02020603050405020304" pitchFamily="18" charset="0"/>
                <a:cs typeface="Calibri" panose="020F0502020204030204" pitchFamily="34" charset="0"/>
              </a:rPr>
              <a:t>Nếu</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thư</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tín</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dụng</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không</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có</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chỉ</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dẫn</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gì</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về</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giá</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trị</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được</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bảo</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hiểm</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được</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quy</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định</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thì</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số</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tiền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được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bảo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hiểm</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tối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thiểu</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phải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bằng</a:t>
            </a:r>
            <a:r>
              <a:rPr lang="en-US" altLang="en-US" sz="2400" dirty="0" smtClean="0">
                <a:solidFill>
                  <a:srgbClr val="080808"/>
                </a:solidFill>
                <a:latin typeface="Times New Roman" panose="02020603050405020304" pitchFamily="18" charset="0"/>
                <a:cs typeface="Calibri" panose="020F0502020204030204" pitchFamily="34" charset="0"/>
              </a:rPr>
              <a:t> 100% </a:t>
            </a:r>
            <a:r>
              <a:rPr lang="en-US" altLang="en-US" sz="2400" dirty="0" err="1" smtClean="0">
                <a:solidFill>
                  <a:srgbClr val="080808"/>
                </a:solidFill>
                <a:latin typeface="Times New Roman" panose="02020603050405020304" pitchFamily="18" charset="0"/>
                <a:cs typeface="Calibri" panose="020F0502020204030204" pitchFamily="34" charset="0"/>
              </a:rPr>
              <a:t>giá</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hàng</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theo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điều</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kiện</a:t>
            </a:r>
            <a:r>
              <a:rPr lang="en-US" altLang="en-US" sz="2400" dirty="0" smtClean="0">
                <a:solidFill>
                  <a:srgbClr val="080808"/>
                </a:solidFill>
                <a:latin typeface="Times New Roman" panose="02020603050405020304" pitchFamily="18" charset="0"/>
                <a:cs typeface="Calibri" panose="020F0502020204030204" pitchFamily="34" charset="0"/>
              </a:rPr>
              <a:t> CIF </a:t>
            </a:r>
            <a:r>
              <a:rPr lang="en-US" altLang="en-US" sz="2400" dirty="0" err="1" smtClean="0">
                <a:solidFill>
                  <a:srgbClr val="080808"/>
                </a:solidFill>
                <a:latin typeface="Times New Roman" panose="02020603050405020304" pitchFamily="18" charset="0"/>
                <a:cs typeface="Calibri" panose="020F0502020204030204" pitchFamily="34" charset="0"/>
              </a:rPr>
              <a:t>hoặc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theo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điều</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kiện</a:t>
            </a:r>
            <a:r>
              <a:rPr lang="en-US" altLang="en-US" sz="2400" dirty="0" smtClean="0">
                <a:solidFill>
                  <a:srgbClr val="080808"/>
                </a:solidFill>
                <a:latin typeface="Times New Roman" panose="02020603050405020304" pitchFamily="18" charset="0"/>
                <a:cs typeface="Calibri" panose="020F0502020204030204" pitchFamily="34" charset="0"/>
              </a:rPr>
              <a:t> CIP</a:t>
            </a:r>
          </a:p>
          <a:p>
            <a:pPr algn="just" eaLnBrk="0" fontAlgn="base" hangingPunct="0">
              <a:spcBef>
                <a:spcPts val="600"/>
              </a:spcBef>
              <a:spcAft>
                <a:spcPts val="600"/>
              </a:spcAft>
              <a:buClrTx/>
              <a:buFontTx/>
              <a:buNone/>
            </a:pPr>
            <a:r>
              <a:rPr lang="en-US" altLang="en-US" sz="2400" b="1" dirty="0" err="1" smtClean="0">
                <a:solidFill>
                  <a:srgbClr val="080808"/>
                </a:solidFill>
                <a:latin typeface="Times New Roman" panose="02020603050405020304" pitchFamily="18" charset="0"/>
                <a:cs typeface="Calibri" panose="020F0502020204030204" pitchFamily="34" charset="0"/>
              </a:rPr>
              <a:t>Khi</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giá</a:t>
            </a:r>
            <a:r>
              <a:rPr lang="en-US" altLang="en-US" sz="2400" b="1" dirty="0" smtClean="0">
                <a:solidFill>
                  <a:srgbClr val="080808"/>
                </a:solidFill>
                <a:latin typeface="Times New Roman" panose="02020603050405020304" pitchFamily="18" charset="0"/>
                <a:cs typeface="Calibri" panose="020F0502020204030204" pitchFamily="34" charset="0"/>
              </a:rPr>
              <a:t> CIF </a:t>
            </a:r>
            <a:r>
              <a:rPr lang="en-US" altLang="en-US" sz="2400" b="1" dirty="0" err="1" smtClean="0">
                <a:solidFill>
                  <a:srgbClr val="080808"/>
                </a:solidFill>
                <a:latin typeface="Times New Roman" panose="02020603050405020304" pitchFamily="18" charset="0"/>
                <a:cs typeface="Calibri" panose="020F0502020204030204" pitchFamily="34" charset="0"/>
              </a:rPr>
              <a:t>hoặc</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giá</a:t>
            </a:r>
            <a:r>
              <a:rPr lang="en-US" altLang="en-US" sz="2400" b="1" dirty="0" smtClean="0">
                <a:solidFill>
                  <a:srgbClr val="080808"/>
                </a:solidFill>
                <a:latin typeface="Times New Roman" panose="02020603050405020304" pitchFamily="18" charset="0"/>
                <a:cs typeface="Calibri" panose="020F0502020204030204" pitchFamily="34" charset="0"/>
              </a:rPr>
              <a:t> CIP </a:t>
            </a:r>
            <a:r>
              <a:rPr lang="en-US" altLang="en-US" sz="2400" b="1" dirty="0" err="1" smtClean="0">
                <a:solidFill>
                  <a:srgbClr val="080808"/>
                </a:solidFill>
                <a:latin typeface="Times New Roman" panose="02020603050405020304" pitchFamily="18" charset="0"/>
                <a:cs typeface="Calibri" panose="020F0502020204030204" pitchFamily="34" charset="0"/>
              </a:rPr>
              <a:t>không</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thể</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xác</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định</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được</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dựa</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trên</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chứng</a:t>
            </a:r>
            <a:r>
              <a:rPr lang="en-US" altLang="en-US" sz="2400" b="1" dirty="0" smtClean="0">
                <a:solidFill>
                  <a:srgbClr val="080808"/>
                </a:solidFill>
                <a:latin typeface="Times New Roman" panose="02020603050405020304" pitchFamily="18" charset="0"/>
                <a:cs typeface="Calibri" panose="020F0502020204030204" pitchFamily="34" charset="0"/>
              </a:rPr>
              <a:t> </a:t>
            </a:r>
            <a:r>
              <a:rPr lang="en-US" altLang="en-US" sz="2400" b="1" dirty="0" err="1" smtClean="0">
                <a:solidFill>
                  <a:srgbClr val="080808"/>
                </a:solidFill>
                <a:latin typeface="Times New Roman" panose="02020603050405020304" pitchFamily="18" charset="0"/>
                <a:cs typeface="Calibri" panose="020F0502020204030204" pitchFamily="34" charset="0"/>
              </a:rPr>
              <a:t>từ</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thì</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số</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tiền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được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bảo</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hiểm</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phải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được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tính</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toán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trên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cơ</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sở</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chọn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lấy</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số</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tiền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lớn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hơn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giữa</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số</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tiền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phải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thanh</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toán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hoặc</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chiết</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khấu</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với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tổng</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trị</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giá</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hàng</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hóa</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ghi</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trên</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hóa</a:t>
            </a:r>
            <a:r>
              <a:rPr lang="en-US" altLang="en-US" sz="2400" dirty="0" smtClean="0">
                <a:solidFill>
                  <a:srgbClr val="080808"/>
                </a:solidFill>
                <a:latin typeface="Times New Roman" panose="02020603050405020304" pitchFamily="18" charset="0"/>
                <a:cs typeface="Calibri" panose="020F0502020204030204" pitchFamily="34" charset="0"/>
              </a:rPr>
              <a:t> </a:t>
            </a:r>
            <a:r>
              <a:rPr lang="en-US" altLang="en-US" sz="2400" dirty="0" err="1" smtClean="0">
                <a:solidFill>
                  <a:srgbClr val="080808"/>
                </a:solidFill>
                <a:latin typeface="Times New Roman" panose="02020603050405020304" pitchFamily="18" charset="0"/>
                <a:cs typeface="Calibri" panose="020F0502020204030204" pitchFamily="34" charset="0"/>
              </a:rPr>
              <a:t>đơn</a:t>
            </a:r>
            <a:r>
              <a:rPr lang="en-US" altLang="en-US" sz="2400" dirty="0" smtClean="0">
                <a:solidFill>
                  <a:srgbClr val="080808"/>
                </a:solidFill>
                <a:latin typeface="Times New Roman" panose="02020603050405020304" pitchFamily="18" charset="0"/>
                <a:cs typeface="Calibri" panose="020F0502020204030204" pitchFamily="34" charset="0"/>
              </a:rPr>
              <a:t>.</a:t>
            </a:r>
          </a:p>
        </p:txBody>
      </p:sp>
      <p:sp>
        <p:nvSpPr>
          <p:cNvPr id="3" name="TextBox 2"/>
          <p:cNvSpPr txBox="1"/>
          <p:nvPr/>
        </p:nvSpPr>
        <p:spPr>
          <a:xfrm>
            <a:off x="0" y="-105627"/>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4016810" y="649543"/>
            <a:ext cx="4608954"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4.2.3.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bảo</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hiểm</a:t>
            </a:r>
            <a:endParaRPr lang="en-US" sz="3200" dirty="0">
              <a:solidFill>
                <a:srgbClr val="FF0000"/>
              </a:solidFill>
            </a:endParaRPr>
          </a:p>
        </p:txBody>
      </p:sp>
    </p:spTree>
    <p:extLst>
      <p:ext uri="{BB962C8B-B14F-4D97-AF65-F5344CB8AC3E}">
        <p14:creationId xmlns:p14="http://schemas.microsoft.com/office/powerpoint/2010/main" val="282914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774" y="1238309"/>
            <a:ext cx="11794434" cy="5509200"/>
          </a:xfrm>
          <a:prstGeom prst="rect">
            <a:avLst/>
          </a:prstGeom>
        </p:spPr>
        <p:txBody>
          <a:bodyPr wrap="square">
            <a:spAutoFit/>
          </a:bodyPr>
          <a:lstStyle/>
          <a:p>
            <a:pPr algn="just">
              <a:spcBef>
                <a:spcPts val="600"/>
              </a:spcBef>
              <a:spcAft>
                <a:spcPts val="600"/>
              </a:spcAft>
            </a:pPr>
            <a:r>
              <a:rPr lang="en-US" altLang="en-US" sz="2400" dirty="0" err="1">
                <a:solidFill>
                  <a:srgbClr val="080808"/>
                </a:solidFill>
                <a:latin typeface="Times New Roman" panose="02020603050405020304" pitchFamily="18" charset="0"/>
                <a:cs typeface="Times New Roman" panose="02020603050405020304" pitchFamily="18" charset="0"/>
              </a:rPr>
              <a:t>f.iii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rõ</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ít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gửi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đến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đến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cuối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cùng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của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a:t>
            </a:r>
            <a:r>
              <a:rPr lang="en-US" altLang="en-US" sz="2400" dirty="0">
                <a:solidFill>
                  <a:srgbClr val="080808"/>
                </a:solidFill>
                <a:latin typeface="Times New Roman" panose="02020603050405020304" pitchFamily="18" charset="0"/>
                <a:cs typeface="Times New Roman" panose="02020603050405020304" pitchFamily="18" charset="0"/>
              </a:rPr>
              <a:t> tin </a:t>
            </a:r>
            <a:r>
              <a:rPr lang="en-US" altLang="en-US" sz="2400" dirty="0" err="1">
                <a:solidFill>
                  <a:srgbClr val="080808"/>
                </a:solidFill>
                <a:latin typeface="Times New Roman" panose="02020603050405020304" pitchFamily="18" charset="0"/>
                <a:cs typeface="Times New Roman" panose="02020603050405020304" pitchFamily="18" charset="0"/>
              </a:rPr>
              <a:t>dụng</a:t>
            </a:r>
            <a:r>
              <a:rPr lang="en-US" altLang="en-US" sz="2400" dirty="0">
                <a:solidFill>
                  <a:srgbClr val="080808"/>
                </a:solidFill>
                <a:latin typeface="Times New Roman" panose="02020603050405020304" pitchFamily="18" charset="0"/>
                <a:cs typeface="Times New Roman" panose="02020603050405020304" pitchFamily="18" charset="0"/>
              </a:rPr>
              <a:t>.</a:t>
            </a:r>
          </a:p>
          <a:p>
            <a:pPr algn="just">
              <a:spcBef>
                <a:spcPts val="600"/>
              </a:spcBef>
              <a:spcAft>
                <a:spcPts val="600"/>
              </a:spcAft>
            </a:pPr>
            <a:r>
              <a:rPr lang="en-US" altLang="en-US" sz="2400" dirty="0">
                <a:solidFill>
                  <a:srgbClr val="080808"/>
                </a:solidFill>
                <a:latin typeface="Times New Roman" panose="02020603050405020304" pitchFamily="18" charset="0"/>
                <a:cs typeface="Times New Roman" panose="02020603050405020304" pitchFamily="18" charset="0"/>
              </a:rPr>
              <a:t>g. </a:t>
            </a:r>
            <a:r>
              <a:rPr lang="en-US" altLang="en-US" sz="2400" b="1" dirty="0" err="1">
                <a:solidFill>
                  <a:srgbClr val="080808"/>
                </a:solidFill>
                <a:latin typeface="Times New Roman" panose="02020603050405020304" pitchFamily="18" charset="0"/>
                <a:cs typeface="Times New Roman" panose="02020603050405020304" pitchFamily="18" charset="0"/>
              </a:rPr>
              <a:t>Thư</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tín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dụng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rõ</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loại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cần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những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thiên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mua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Chúng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sẽ</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chấp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đến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nào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dụng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những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rõ</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như</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thường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quán</a:t>
            </a:r>
            <a:r>
              <a:rPr lang="en-US" altLang="en-US" sz="2400" dirty="0">
                <a:solidFill>
                  <a:srgbClr val="080808"/>
                </a:solidFill>
                <a:latin typeface="Times New Roman" panose="02020603050405020304" pitchFamily="18" charset="0"/>
                <a:cs typeface="Times New Roman" panose="02020603050405020304" pitchFamily="18" charset="0"/>
              </a:rPr>
              <a:t>".</a:t>
            </a:r>
          </a:p>
          <a:p>
            <a:pPr algn="just">
              <a:spcBef>
                <a:spcPts val="600"/>
              </a:spcBef>
              <a:spcAft>
                <a:spcPts val="600"/>
              </a:spcAft>
            </a:pPr>
            <a:r>
              <a:rPr lang="en-US" altLang="en-US" sz="2400" dirty="0">
                <a:solidFill>
                  <a:srgbClr val="080808"/>
                </a:solidFill>
                <a:latin typeface="Times New Roman" panose="02020603050405020304" pitchFamily="18" charset="0"/>
                <a:cs typeface="Times New Roman" panose="02020603050405020304" pitchFamily="18" charset="0"/>
              </a:rPr>
              <a:t>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thư</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tín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dụng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định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bảo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hiểm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mọi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rủi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ro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và</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chứng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từ</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bảo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hiếm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được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xuất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trinh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có</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chú</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khoản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mọi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dù</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hay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tiêu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đề</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mọi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vẫn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chấp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xem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xét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đến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rủi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nào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a:spcBef>
                <a:spcPts val="600"/>
              </a:spcBef>
              <a:spcAft>
                <a:spcPts val="600"/>
              </a:spcAft>
            </a:pPr>
            <a:r>
              <a:rPr lang="vi-VN" altLang="en-US" sz="2400" dirty="0">
                <a:solidFill>
                  <a:srgbClr val="080808"/>
                </a:solidFill>
                <a:latin typeface="Times New Roman" panose="02020603050405020304" pitchFamily="18" charset="0"/>
                <a:cs typeface="Times New Roman" panose="02020603050405020304" pitchFamily="18" charset="0"/>
              </a:rPr>
              <a:t>i.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dẫn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chiểu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về</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khoản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miễn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nào</a:t>
            </a:r>
            <a:r>
              <a:rPr lang="en-US" altLang="en-US" sz="2400" dirty="0">
                <a:solidFill>
                  <a:srgbClr val="080808"/>
                </a:solidFill>
                <a:latin typeface="Times New Roman" panose="02020603050405020304" pitchFamily="18" charset="0"/>
                <a:cs typeface="Times New Roman" panose="02020603050405020304" pitchFamily="18" charset="0"/>
              </a:rPr>
              <a:t>.</a:t>
            </a:r>
          </a:p>
          <a:p>
            <a:pPr algn="just">
              <a:spcBef>
                <a:spcPts val="600"/>
              </a:spcBef>
              <a:spcAft>
                <a:spcPts val="600"/>
              </a:spcAft>
            </a:pPr>
            <a:r>
              <a:rPr lang="en-US" altLang="en-US" sz="2400" dirty="0">
                <a:solidFill>
                  <a:srgbClr val="080808"/>
                </a:solidFill>
                <a:latin typeface="Times New Roman" panose="02020603050405020304" pitchFamily="18" charset="0"/>
                <a:cs typeface="Times New Roman" panose="02020603050405020304" pitchFamily="18" charset="0"/>
              </a:rPr>
              <a:t>j.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bồi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thường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tính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trị</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hóa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mua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tính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vượt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trội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trị</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a:t>
            </a:r>
            <a:r>
              <a:rPr lang="en-US" altLang="en-US" sz="2400" dirty="0">
                <a:solidFill>
                  <a:srgbClr val="080808"/>
                </a:solidFill>
                <a:latin typeface="Times New Roman" panose="02020603050405020304" pitchFamily="18" charset="0"/>
                <a:cs typeface="Times New Roman" panose="02020603050405020304" pitchFamily="18" charset="0"/>
              </a:rPr>
              <a:t>.</a:t>
            </a:r>
          </a:p>
        </p:txBody>
      </p:sp>
      <p:sp>
        <p:nvSpPr>
          <p:cNvPr id="3" name="TextBox 2"/>
          <p:cNvSpPr txBox="1"/>
          <p:nvPr/>
        </p:nvSpPr>
        <p:spPr>
          <a:xfrm>
            <a:off x="0" y="0"/>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4016810" y="755170"/>
            <a:ext cx="4608954"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4.2.3.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từ</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bảo</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hiểm</a:t>
            </a:r>
            <a:endParaRPr lang="en-US" sz="3200" dirty="0">
              <a:solidFill>
                <a:srgbClr val="FF0000"/>
              </a:solidFill>
            </a:endParaRPr>
          </a:p>
        </p:txBody>
      </p:sp>
    </p:spTree>
    <p:extLst>
      <p:ext uri="{BB962C8B-B14F-4D97-AF65-F5344CB8AC3E}">
        <p14:creationId xmlns:p14="http://schemas.microsoft.com/office/powerpoint/2010/main" val="15197780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3" y="0"/>
            <a:ext cx="6083300" cy="861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06367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142288" cy="1021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06352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322876" y="832439"/>
            <a:ext cx="7359707"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4.2.4. </a:t>
            </a:r>
            <a:r>
              <a:rPr lang="en-US" sz="3200" b="1" dirty="0" err="1">
                <a:solidFill>
                  <a:srgbClr val="FF0000"/>
                </a:solidFill>
                <a:latin typeface="Times New Roman" panose="02020603050405020304" pitchFamily="18" charset="0"/>
                <a:cs typeface="Times New Roman" panose="02020603050405020304" pitchFamily="18" charset="0"/>
              </a:rPr>
              <a:t>Các</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loại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giấy</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nhận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hàng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hoá</a:t>
            </a:r>
            <a:endParaRPr lang="en-US" sz="3200" dirty="0">
              <a:solidFill>
                <a:srgbClr val="FF0000"/>
              </a:solidFill>
            </a:endParaRPr>
          </a:p>
        </p:txBody>
      </p:sp>
      <p:sp>
        <p:nvSpPr>
          <p:cNvPr id="4" name="Rectangle 3"/>
          <p:cNvSpPr/>
          <p:nvPr/>
        </p:nvSpPr>
        <p:spPr>
          <a:xfrm>
            <a:off x="1151203" y="1720333"/>
            <a:ext cx="11077071" cy="3697166"/>
          </a:xfrm>
          <a:prstGeom prst="rect">
            <a:avLst/>
          </a:prstGeom>
        </p:spPr>
        <p:txBody>
          <a:bodyPr wrap="none">
            <a:spAutoFit/>
          </a:bodyPr>
          <a:lstStyle/>
          <a:p>
            <a:pPr marL="514350" indent="-514350">
              <a:lnSpc>
                <a:spcPct val="150000"/>
              </a:lnSpc>
              <a:buFont typeface="+mj-lt"/>
              <a:buAutoNum type="arabicParenR"/>
            </a:pPr>
            <a:r>
              <a:rPr lang="vi-VN" sz="3200" b="1" dirty="0" smtClean="0">
                <a:latin typeface="Times New Roman" panose="02020603050405020304" pitchFamily="18" charset="0"/>
                <a:cs typeface="Times New Roman" panose="02020603050405020304" pitchFamily="18" charset="0"/>
              </a:rPr>
              <a:t>Giấy chứng nhận chất lượng</a:t>
            </a:r>
            <a:endParaRPr lang="en-US" sz="3200" b="1" dirty="0" smtClean="0">
              <a:latin typeface="Times New Roman" panose="02020603050405020304" pitchFamily="18" charset="0"/>
              <a:cs typeface="Times New Roman" panose="02020603050405020304" pitchFamily="18" charset="0"/>
            </a:endParaRPr>
          </a:p>
          <a:p>
            <a:pPr marL="514350" indent="-514350">
              <a:lnSpc>
                <a:spcPct val="150000"/>
              </a:lnSpc>
              <a:buFont typeface="+mj-lt"/>
              <a:buAutoNum type="arabicParenR"/>
            </a:pP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kiểm</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dịch</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vệ</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sinh</a:t>
            </a:r>
            <a:endParaRPr lang="en-US" altLang="en-US" sz="3200" b="1" dirty="0">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50000"/>
              </a:lnSpc>
              <a:buFont typeface="+mj-lt"/>
              <a:buAutoNum type="arabicParenR"/>
            </a:pP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xuất</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xứ</a:t>
            </a:r>
            <a:endParaRPr lang="en-US" altLang="en-US" sz="3200" b="1" dirty="0">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50000"/>
              </a:lnSpc>
              <a:buFont typeface="+mj-lt"/>
              <a:buAutoNum type="arabicParenR"/>
            </a:pP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Tờ</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khai</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hải</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b="1" dirty="0" err="1">
                <a:latin typeface="Times New Roman" panose="02020603050405020304" pitchFamily="18" charset="0"/>
                <a:ea typeface="Calibri" panose="020F0502020204030204" pitchFamily="34" charset="0"/>
                <a:cs typeface="Times New Roman" panose="02020603050405020304" pitchFamily="18" charset="0"/>
              </a:rPr>
              <a:t>quan</a:t>
            </a:r>
            <a:r>
              <a:rPr lang="en-US" altLang="en-US" sz="3200" b="1" dirty="0">
                <a:latin typeface="Times New Roman" panose="02020603050405020304" pitchFamily="18" charset="0"/>
                <a:ea typeface="Calibri" panose="020F0502020204030204" pitchFamily="34" charset="0"/>
                <a:cs typeface="Times New Roman" panose="02020603050405020304" pitchFamily="18" charset="0"/>
              </a:rPr>
              <a:t> </a:t>
            </a:r>
          </a:p>
          <a:p>
            <a:pPr marL="514350" indent="-514350">
              <a:lnSpc>
                <a:spcPct val="150000"/>
              </a:lnSpc>
              <a:buFont typeface="+mj-lt"/>
              <a:buAutoNum type="arabicParenR"/>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07568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
          <p:cNvSpPr>
            <a:spLocks noChangeArrowheads="1"/>
          </p:cNvSpPr>
          <p:nvPr/>
        </p:nvSpPr>
        <p:spPr bwMode="auto">
          <a:xfrm>
            <a:off x="3611215" y="1423208"/>
            <a:ext cx="10091531"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sz="36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1) </a:t>
            </a:r>
            <a:r>
              <a:rPr lang="en-US" altLang="en-US" sz="36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36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36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36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số</a:t>
            </a:r>
            <a:r>
              <a:rPr lang="en-US" altLang="en-US" sz="36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lượng</a:t>
            </a:r>
            <a:r>
              <a:rPr lang="en-US" altLang="en-US" sz="3600" b="1" i="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68611" name="Rectangle 2"/>
          <p:cNvSpPr>
            <a:spLocks noChangeArrowheads="1"/>
          </p:cNvSpPr>
          <p:nvPr/>
        </p:nvSpPr>
        <p:spPr bwMode="auto">
          <a:xfrm>
            <a:off x="377687" y="2185209"/>
            <a:ext cx="1143662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9pPr>
          </a:lstStyle>
          <a:p>
            <a:pPr algn="just">
              <a:lnSpc>
                <a:spcPct val="150000"/>
              </a:lnSpc>
              <a:spcBef>
                <a:spcPct val="0"/>
              </a:spcBef>
              <a:buClrTx/>
              <a:buFontTx/>
              <a:buNone/>
            </a:pPr>
            <a:r>
              <a:rPr lang="en-US" altLang="en-US" sz="2400" b="1" dirty="0">
                <a:latin typeface="Times New Roman" panose="02020603050405020304" pitchFamily="18" charset="0"/>
                <a:cs typeface="Calibri" panose="020F0502020204030204" pitchFamily="34" charset="0"/>
              </a:rPr>
              <a:t>(CERTIFICATE OF QUALITY)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thực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giao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minh </a:t>
            </a:r>
            <a:r>
              <a:rPr lang="en-US" altLang="en-US" sz="2400" dirty="0" err="1">
                <a:latin typeface="Times New Roman" panose="02020603050405020304" pitchFamily="18" charset="0"/>
                <a:cs typeface="Calibri" panose="020F0502020204030204" pitchFamily="34" charset="0"/>
              </a:rPr>
              <a:t>phẩm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phù</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với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điều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khoản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đồng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thể</a:t>
            </a:r>
            <a:r>
              <a:rPr lang="en-US" altLang="en-US" sz="2400" dirty="0">
                <a:latin typeface="Times New Roman" panose="02020603050405020304" pitchFamily="18" charset="0"/>
                <a:cs typeface="Calibri" panose="020F0502020204030204" pitchFamily="34" charset="0"/>
              </a:rPr>
              <a:t> do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cung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thể</a:t>
            </a:r>
            <a:r>
              <a:rPr lang="en-US" altLang="en-US" sz="2400" dirty="0">
                <a:latin typeface="Times New Roman" panose="02020603050405020304" pitchFamily="18" charset="0"/>
                <a:cs typeface="Calibri" panose="020F0502020204030204" pitchFamily="34" charset="0"/>
              </a:rPr>
              <a:t> do </a:t>
            </a:r>
            <a:r>
              <a:rPr lang="en-US" altLang="en-US" sz="2400" dirty="0" err="1">
                <a:latin typeface="Times New Roman" panose="02020603050405020304" pitchFamily="18" charset="0"/>
                <a:cs typeface="Calibri" panose="020F0502020204030204" pitchFamily="34" charset="0"/>
              </a:rPr>
              <a:t>cơ</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giám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định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tùy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theo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sự</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thỏa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thuận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giữa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hai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bên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mua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bán</a:t>
            </a:r>
            <a:r>
              <a:rPr lang="en-US" altLang="en-US" sz="2400" dirty="0">
                <a:latin typeface="Times New Roman" panose="02020603050405020304" pitchFamily="18" charset="0"/>
                <a:cs typeface="Calibri" panose="020F0502020204030204" pitchFamily="34" charset="0"/>
              </a:rPr>
              <a:t>.</a:t>
            </a:r>
          </a:p>
        </p:txBody>
      </p:sp>
      <p:sp>
        <p:nvSpPr>
          <p:cNvPr id="4" name="TextBox 3"/>
          <p:cNvSpPr txBox="1"/>
          <p:nvPr/>
        </p:nvSpPr>
        <p:spPr>
          <a:xfrm>
            <a:off x="0" y="0"/>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978319" y="838433"/>
            <a:ext cx="7359707"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4.2.4. </a:t>
            </a:r>
            <a:r>
              <a:rPr lang="en-US" sz="3200" b="1" dirty="0" err="1">
                <a:solidFill>
                  <a:srgbClr val="FF0000"/>
                </a:solidFill>
                <a:latin typeface="Times New Roman" panose="02020603050405020304" pitchFamily="18" charset="0"/>
                <a:cs typeface="Times New Roman" panose="02020603050405020304" pitchFamily="18" charset="0"/>
              </a:rPr>
              <a:t>Các</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loại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giấy</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nhận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hàng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hoá</a:t>
            </a:r>
            <a:endParaRPr lang="en-US" sz="3200" dirty="0">
              <a:solidFill>
                <a:srgbClr val="FF0000"/>
              </a:solidFill>
            </a:endParaRPr>
          </a:p>
        </p:txBody>
      </p:sp>
    </p:spTree>
    <p:extLst>
      <p:ext uri="{BB962C8B-B14F-4D97-AF65-F5344CB8AC3E}">
        <p14:creationId xmlns:p14="http://schemas.microsoft.com/office/powerpoint/2010/main" val="32850247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4655" y="-228600"/>
            <a:ext cx="5449751" cy="7099930"/>
          </a:xfrm>
          <a:prstGeom prst="rect">
            <a:avLst/>
          </a:prstGeom>
        </p:spPr>
      </p:pic>
      <p:pic>
        <p:nvPicPr>
          <p:cNvPr id="4" name="Picture 3"/>
          <p:cNvPicPr>
            <a:picLocks noChangeAspect="1"/>
          </p:cNvPicPr>
          <p:nvPr/>
        </p:nvPicPr>
        <p:blipFill>
          <a:blip r:embed="rId3"/>
          <a:stretch>
            <a:fillRect/>
          </a:stretch>
        </p:blipFill>
        <p:spPr>
          <a:xfrm>
            <a:off x="5155096" y="-37470"/>
            <a:ext cx="5181600" cy="6908800"/>
          </a:xfrm>
          <a:prstGeom prst="rect">
            <a:avLst/>
          </a:prstGeom>
        </p:spPr>
      </p:pic>
    </p:spTree>
    <p:extLst>
      <p:ext uri="{BB962C8B-B14F-4D97-AF65-F5344CB8AC3E}">
        <p14:creationId xmlns:p14="http://schemas.microsoft.com/office/powerpoint/2010/main" val="39484656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
          <p:cNvSpPr>
            <a:spLocks noChangeArrowheads="1"/>
          </p:cNvSpPr>
          <p:nvPr/>
        </p:nvSpPr>
        <p:spPr bwMode="auto">
          <a:xfrm>
            <a:off x="3202539" y="1499168"/>
            <a:ext cx="7213669" cy="63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Giấy</a:t>
            </a:r>
            <a:r>
              <a:rPr lang="en-US" altLang="en-US"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số</a:t>
            </a:r>
            <a:r>
              <a:rPr lang="en-US" altLang="en-US"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lượng</a:t>
            </a:r>
            <a:endParaRPr lang="en-US" altLang="en-US" b="1" dirty="0">
              <a:solidFill>
                <a:srgbClr val="3333CC"/>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9635" name="Rectangle 2"/>
          <p:cNvSpPr>
            <a:spLocks noChangeArrowheads="1"/>
          </p:cNvSpPr>
          <p:nvPr/>
        </p:nvSpPr>
        <p:spPr bwMode="auto">
          <a:xfrm>
            <a:off x="145774" y="2261169"/>
            <a:ext cx="11900452" cy="4021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171450" algn="l"/>
                <a:tab pos="34290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171450" algn="l"/>
                <a:tab pos="342900" algn="l"/>
                <a:tab pos="8001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171450" algn="l"/>
                <a:tab pos="342900" algn="l"/>
                <a:tab pos="8001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171450" algn="l"/>
                <a:tab pos="342900" algn="l"/>
                <a:tab pos="8001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171450" algn="l"/>
                <a:tab pos="34290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171450" algn="l"/>
                <a:tab pos="34290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171450" algn="l"/>
                <a:tab pos="34290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171450" algn="l"/>
                <a:tab pos="34290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171450" algn="l"/>
                <a:tab pos="342900" algn="l"/>
                <a:tab pos="800100" algn="l"/>
              </a:tabLst>
              <a:defRPr sz="2000">
                <a:solidFill>
                  <a:schemeClr val="tx1"/>
                </a:solidFill>
                <a:latin typeface="Arial" panose="020B0604020202020204" pitchFamily="34" charset="0"/>
              </a:defRPr>
            </a:lvl9pPr>
          </a:lstStyle>
          <a:p>
            <a:pPr marL="342900" indent="-342900" algn="just">
              <a:lnSpc>
                <a:spcPct val="150000"/>
              </a:lnSpc>
              <a:spcBef>
                <a:spcPts val="200"/>
              </a:spcBef>
              <a:spcAft>
                <a:spcPts val="200"/>
              </a:spcAft>
              <a:buClrTx/>
            </a:pPr>
            <a:r>
              <a:rPr lang="en-US" altLang="en-US" sz="2400" b="1" dirty="0">
                <a:latin typeface="Times New Roman" panose="02020603050405020304" pitchFamily="18" charset="0"/>
                <a:cs typeface="Calibri" panose="020F0502020204030204" pitchFamily="34" charset="0"/>
              </a:rPr>
              <a:t>(CERTIFICATE OF QUANTITY/ WEIGHT</a:t>
            </a:r>
            <a:r>
              <a:rPr lang="en-US" altLang="en-US" sz="2400" b="1" dirty="0" smtClean="0">
                <a:latin typeface="Times New Roman" panose="02020603050405020304" pitchFamily="18" charset="0"/>
                <a:cs typeface="Calibri" panose="020F0502020204030204" pitchFamily="34" charset="0"/>
              </a:rPr>
              <a:t>) </a:t>
            </a:r>
            <a:r>
              <a:rPr lang="en-US" altLang="en-US" sz="2400" dirty="0" err="1" smtClean="0">
                <a:latin typeface="Times New Roman" panose="02020603050405020304" pitchFamily="18" charset="0"/>
                <a:cs typeface="Calibri" panose="020F0502020204030204" pitchFamily="34" charset="0"/>
              </a:rPr>
              <a:t>Là</a:t>
            </a:r>
            <a:r>
              <a:rPr lang="en-US" altLang="en-US" sz="2400" dirty="0" smtClean="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số</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trọng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thực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giao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số</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trọng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thể</a:t>
            </a:r>
            <a:r>
              <a:rPr lang="en-US" altLang="en-US" sz="2400" dirty="0">
                <a:latin typeface="Times New Roman" panose="02020603050405020304" pitchFamily="18" charset="0"/>
                <a:cs typeface="Calibri" panose="020F0502020204030204" pitchFamily="34" charset="0"/>
              </a:rPr>
              <a:t> do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cung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tổ</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giám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định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tùy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theo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sự</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thỏa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thuận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đồng</a:t>
            </a:r>
            <a:r>
              <a:rPr lang="en-US" altLang="en-US" sz="2400" dirty="0">
                <a:latin typeface="Times New Roman" panose="02020603050405020304" pitchFamily="18" charset="0"/>
                <a:cs typeface="Calibri" panose="020F0502020204030204" pitchFamily="34" charset="0"/>
              </a:rPr>
              <a:t>.</a:t>
            </a:r>
          </a:p>
          <a:p>
            <a:pPr marL="342900" indent="-342900" algn="just">
              <a:lnSpc>
                <a:spcPct val="150000"/>
              </a:lnSpc>
              <a:spcBef>
                <a:spcPts val="200"/>
              </a:spcBef>
              <a:spcAft>
                <a:spcPts val="200"/>
              </a:spcAft>
              <a:buClrTx/>
            </a:pPr>
            <a:r>
              <a:rPr lang="en-US" altLang="en-US" sz="2400" dirty="0" err="1">
                <a:latin typeface="Times New Roman" panose="02020603050405020304" pitchFamily="18" charset="0"/>
                <a:cs typeface="Calibri" panose="020F0502020204030204" pitchFamily="34" charset="0"/>
              </a:rPr>
              <a:t>Khi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thỏa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thuận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về</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số</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trọng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lượng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cần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biệt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tâm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đến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lần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cuối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bởi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này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sẽ</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dụng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quyết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định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việc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giải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quyết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sau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này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Phải</a:t>
            </a:r>
            <a:r>
              <a:rPr lang="en-US" altLang="en-US" sz="2400" dirty="0">
                <a:latin typeface="Times New Roman" panose="02020603050405020304" pitchFamily="18" charset="0"/>
                <a:cs typeface="Calibri" panose="020F0502020204030204" pitchFamily="34" charset="0"/>
              </a:rPr>
              <a:t> qui </a:t>
            </a:r>
            <a:r>
              <a:rPr lang="en-US" altLang="en-US" sz="2400" dirty="0" err="1">
                <a:latin typeface="Times New Roman" panose="02020603050405020304" pitchFamily="18" charset="0"/>
                <a:cs typeface="Calibri" panose="020F0502020204030204" pitchFamily="34" charset="0"/>
              </a:rPr>
              <a:t>định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rõ</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lần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cuối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sẽ</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thực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hiện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tại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đâu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ai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tiến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a:t>
            </a:r>
          </a:p>
        </p:txBody>
      </p:sp>
      <p:sp>
        <p:nvSpPr>
          <p:cNvPr id="4" name="TextBox 3"/>
          <p:cNvSpPr txBox="1"/>
          <p:nvPr/>
        </p:nvSpPr>
        <p:spPr>
          <a:xfrm>
            <a:off x="0" y="0"/>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978319" y="838433"/>
            <a:ext cx="7462299"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4.2.4. </a:t>
            </a:r>
            <a:r>
              <a:rPr lang="en-US" sz="3200" b="1" dirty="0" err="1" smtClean="0">
                <a:solidFill>
                  <a:srgbClr val="FF0000"/>
                </a:solidFill>
                <a:latin typeface="Times New Roman" panose="02020603050405020304" pitchFamily="18" charset="0"/>
                <a:cs typeface="Times New Roman" panose="02020603050405020304" pitchFamily="18" charset="0"/>
              </a:rPr>
              <a:t>Các</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loại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giấy</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nhận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hàng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hoá</a:t>
            </a:r>
            <a:endParaRPr lang="en-US" sz="3200" dirty="0">
              <a:solidFill>
                <a:srgbClr val="FF0000"/>
              </a:solidFill>
            </a:endParaRPr>
          </a:p>
        </p:txBody>
      </p:sp>
    </p:spTree>
    <p:extLst>
      <p:ext uri="{BB962C8B-B14F-4D97-AF65-F5344CB8AC3E}">
        <p14:creationId xmlns:p14="http://schemas.microsoft.com/office/powerpoint/2010/main" val="9477750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6891130" cy="9753599"/>
          </a:xfrm>
          <a:prstGeom prst="rect">
            <a:avLst/>
          </a:prstGeom>
        </p:spPr>
      </p:pic>
    </p:spTree>
    <p:extLst>
      <p:ext uri="{BB962C8B-B14F-4D97-AF65-F5344CB8AC3E}">
        <p14:creationId xmlns:p14="http://schemas.microsoft.com/office/powerpoint/2010/main" val="32986596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1"/>
          <p:cNvSpPr>
            <a:spLocks noChangeArrowheads="1"/>
          </p:cNvSpPr>
          <p:nvPr/>
        </p:nvSpPr>
        <p:spPr bwMode="auto">
          <a:xfrm>
            <a:off x="1272208" y="1200143"/>
            <a:ext cx="12549808" cy="572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14446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14446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14446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14446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14446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14446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14446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14446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14446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sz="30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3) </a:t>
            </a:r>
            <a:r>
              <a:rPr lang="en-US" altLang="en-US" sz="30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Các</a:t>
            </a:r>
            <a:r>
              <a:rPr lang="en-US" altLang="en-US" sz="30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kiểm</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dịch</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vệ</a:t>
            </a:r>
            <a:r>
              <a:rPr lang="en-US" altLang="en-US" sz="30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0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sinh</a:t>
            </a:r>
            <a:endParaRPr lang="en-US" altLang="en-US" sz="3000" b="1" dirty="0">
              <a:solidFill>
                <a:srgbClr val="3333CC"/>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0659" name="Rectangle 2"/>
          <p:cNvSpPr>
            <a:spLocks noChangeArrowheads="1"/>
          </p:cNvSpPr>
          <p:nvPr/>
        </p:nvSpPr>
        <p:spPr bwMode="auto">
          <a:xfrm>
            <a:off x="0" y="1772479"/>
            <a:ext cx="12192000" cy="5121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144463" algn="l"/>
                <a:tab pos="28575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144463" algn="l"/>
                <a:tab pos="28575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144463" algn="l"/>
                <a:tab pos="28575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144463" algn="l"/>
                <a:tab pos="28575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144463" algn="l"/>
                <a:tab pos="2857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144463" algn="l"/>
                <a:tab pos="2857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144463" algn="l"/>
                <a:tab pos="2857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144463" algn="l"/>
                <a:tab pos="2857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144463" algn="l"/>
                <a:tab pos="285750" algn="l"/>
              </a:tabLst>
              <a:defRPr sz="2000">
                <a:solidFill>
                  <a:schemeClr val="tx1"/>
                </a:solidFill>
                <a:latin typeface="Arial" panose="020B0604020202020204" pitchFamily="34" charset="0"/>
              </a:defRPr>
            </a:lvl9pPr>
          </a:lstStyle>
          <a:p>
            <a:pPr algn="just">
              <a:lnSpc>
                <a:spcPct val="110000"/>
              </a:lnSpc>
              <a:spcBef>
                <a:spcPts val="200"/>
              </a:spcBef>
              <a:spcAft>
                <a:spcPts val="200"/>
              </a:spcAft>
              <a:buClrTx/>
              <a:buNone/>
            </a:pP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những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do </a:t>
            </a:r>
            <a:r>
              <a:rPr lang="en-US" altLang="en-US" sz="2400" dirty="0" err="1">
                <a:latin typeface="Times New Roman" panose="02020603050405020304" pitchFamily="18" charset="0"/>
                <a:cs typeface="Calibri" panose="020F0502020204030204" pitchFamily="34" charset="0"/>
              </a:rPr>
              <a:t>cơ</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thẩm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quyền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nước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chủ</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để</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an </a:t>
            </a:r>
            <a:r>
              <a:rPr lang="en-US" altLang="en-US" sz="2400" dirty="0" err="1">
                <a:latin typeface="Times New Roman" panose="02020603050405020304" pitchFamily="18" charset="0"/>
                <a:cs typeface="Calibri" panose="020F0502020204030204" pitchFamily="34" charset="0"/>
              </a:rPr>
              <a:t>toàn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về</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mặt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dịch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bệnh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sâu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hại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nấm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độc</a:t>
            </a:r>
            <a:r>
              <a:rPr lang="en-US" altLang="en-US" sz="2400" dirty="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None/>
            </a:pP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Giấy</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chứng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nhận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kiểm</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dịch</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sản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phẩm</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động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vật</a:t>
            </a:r>
            <a:r>
              <a:rPr lang="en-US" altLang="en-US" sz="2400" b="1" dirty="0">
                <a:latin typeface="Times New Roman" panose="02020603050405020304" pitchFamily="18" charset="0"/>
                <a:cs typeface="Calibri" panose="020F0502020204030204" pitchFamily="34" charset="0"/>
              </a:rPr>
              <a:t> (Animal product sanitary inspection certificate) </a:t>
            </a:r>
            <a:r>
              <a:rPr lang="en-US" altLang="en-US" sz="2400" dirty="0">
                <a:latin typeface="Times New Roman" panose="02020603050405020304" pitchFamily="18" charset="0"/>
                <a:cs typeface="Calibri" panose="020F0502020204030204" pitchFamily="34" charset="0"/>
              </a:rPr>
              <a:t>do </a:t>
            </a:r>
            <a:r>
              <a:rPr lang="en-US" altLang="en-US" sz="2400" dirty="0" err="1">
                <a:latin typeface="Times New Roman" panose="02020603050405020304" pitchFamily="18" charset="0"/>
                <a:cs typeface="Calibri" panose="020F0502020204030204" pitchFamily="34" charset="0"/>
              </a:rPr>
              <a:t>cơ</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dịch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động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động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súc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cầm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thủ</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sản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phẩm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động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thịt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lông</a:t>
            </a:r>
            <a:r>
              <a:rPr lang="en-US" altLang="en-US" sz="2400" dirty="0">
                <a:latin typeface="Times New Roman" panose="02020603050405020304" pitchFamily="18" charset="0"/>
                <a:cs typeface="Calibri" panose="020F0502020204030204" pitchFamily="34" charset="0"/>
              </a:rPr>
              <a:t>, da, </a:t>
            </a:r>
            <a:r>
              <a:rPr lang="en-US" altLang="en-US" sz="2400" dirty="0" err="1">
                <a:latin typeface="Times New Roman" panose="02020603050405020304" pitchFamily="18" charset="0"/>
                <a:cs typeface="Calibri" panose="020F0502020204030204" pitchFamily="34" charset="0"/>
              </a:rPr>
              <a:t>cả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bao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chúng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xử</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lý</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chống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bệnh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dịch</a:t>
            </a:r>
            <a:r>
              <a:rPr lang="en-US" altLang="en-US" sz="2400" dirty="0">
                <a:latin typeface="Times New Roman" panose="02020603050405020304" pitchFamily="18" charset="0"/>
                <a:cs typeface="Calibri" panose="020F0502020204030204" pitchFamily="34" charset="0"/>
              </a:rPr>
              <a:t>. </a:t>
            </a:r>
          </a:p>
          <a:p>
            <a:pPr algn="just">
              <a:lnSpc>
                <a:spcPct val="110000"/>
              </a:lnSpc>
              <a:spcBef>
                <a:spcPts val="200"/>
              </a:spcBef>
              <a:spcAft>
                <a:spcPts val="200"/>
              </a:spcAft>
              <a:buClrTx/>
              <a:buNone/>
            </a:pPr>
            <a:r>
              <a:rPr lang="en-US" altLang="en-US" sz="2400" dirty="0">
                <a:latin typeface="Times New Roman" panose="02020603050405020304" pitchFamily="18" charset="0"/>
                <a:cs typeface="Calibri" panose="020F0502020204030204" pitchFamily="34" charset="0"/>
              </a:rPr>
              <a:t>	</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Giấy</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chứng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nhận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kiểm</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dịch</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thực</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vật</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Phytosanitary</a:t>
            </a:r>
            <a:r>
              <a:rPr lang="en-US" altLang="en-US" sz="2400" b="1" dirty="0">
                <a:latin typeface="Times New Roman" panose="02020603050405020304" pitchFamily="18" charset="0"/>
                <a:cs typeface="Calibri" panose="020F0502020204030204" pitchFamily="34" charset="0"/>
              </a:rPr>
              <a:t> certificate) </a:t>
            </a:r>
            <a:r>
              <a:rPr lang="en-US" altLang="en-US" sz="2400" dirty="0">
                <a:latin typeface="Times New Roman" panose="02020603050405020304" pitchFamily="18" charset="0"/>
                <a:cs typeface="Calibri" panose="020F0502020204030204" pitchFamily="34" charset="0"/>
              </a:rPr>
              <a:t>do </a:t>
            </a:r>
            <a:r>
              <a:rPr lang="en-US" altLang="en-US" sz="2400" dirty="0" err="1">
                <a:latin typeface="Times New Roman" panose="02020603050405020304" pitchFamily="18" charset="0"/>
                <a:cs typeface="Calibri" panose="020F0502020204030204" pitchFamily="34" charset="0"/>
              </a:rPr>
              <a:t>cơ</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vệ</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thực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thực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nguồn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gốc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thực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xử</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lý</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chống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bệnh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dịch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nấm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độc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cỏ</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dại</a:t>
            </a:r>
            <a:r>
              <a:rPr lang="en-US" altLang="en-US" sz="2400" dirty="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None/>
            </a:pP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Giấy</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chứng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nhận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vệ</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sinh</a:t>
            </a:r>
            <a:r>
              <a:rPr lang="en-US" altLang="en-US" sz="2400" b="1" dirty="0">
                <a:latin typeface="Times New Roman" panose="02020603050405020304" pitchFamily="18" charset="0"/>
                <a:cs typeface="Calibri" panose="020F0502020204030204" pitchFamily="34" charset="0"/>
              </a:rPr>
              <a:t> (Sanitary certificate) </a:t>
            </a:r>
            <a:r>
              <a:rPr lang="en-US" altLang="en-US" sz="2400" dirty="0">
                <a:latin typeface="Times New Roman" panose="02020603050405020304" pitchFamily="18" charset="0"/>
                <a:cs typeface="Calibri" panose="020F0502020204030204" pitchFamily="34" charset="0"/>
              </a:rPr>
              <a:t>do </a:t>
            </a:r>
            <a:r>
              <a:rPr lang="en-US" altLang="en-US" sz="2400" dirty="0" err="1">
                <a:latin typeface="Times New Roman" panose="02020603050405020304" pitchFamily="18" charset="0"/>
                <a:cs typeface="Calibri" panose="020F0502020204030204" pitchFamily="34" charset="0"/>
              </a:rPr>
              <a:t>cơ</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thẩm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quyền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về</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phẩm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về</a:t>
            </a:r>
            <a:r>
              <a:rPr lang="en-US" altLang="en-US" sz="2400" dirty="0">
                <a:latin typeface="Times New Roman" panose="02020603050405020304" pitchFamily="18" charset="0"/>
                <a:cs typeface="Calibri" panose="020F0502020204030204" pitchFamily="34" charset="0"/>
              </a:rPr>
              <a:t> y </a:t>
            </a:r>
            <a:r>
              <a:rPr lang="en-US" altLang="en-US" sz="2400" dirty="0" err="1">
                <a:latin typeface="Times New Roman" panose="02020603050405020304" pitchFamily="18" charset="0"/>
                <a:cs typeface="Calibri" panose="020F0502020204030204" pitchFamily="34" charset="0"/>
              </a:rPr>
              <a:t>tế</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chủ</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xác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vi </a:t>
            </a:r>
            <a:r>
              <a:rPr lang="en-US" altLang="en-US" sz="2400" dirty="0" err="1">
                <a:latin typeface="Times New Roman" panose="02020603050405020304" pitchFamily="18" charset="0"/>
                <a:cs typeface="Calibri" panose="020F0502020204030204" pitchFamily="34" charset="0"/>
              </a:rPr>
              <a:t>trùng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gây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bệnh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sử</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dụng</a:t>
            </a:r>
            <a:r>
              <a:rPr lang="en-US" altLang="en-US" sz="2400" dirty="0">
                <a:latin typeface="Times New Roman" panose="02020603050405020304" pitchFamily="18" charset="0"/>
                <a:cs typeface="Calibri" panose="020F0502020204030204" pitchFamily="34" charset="0"/>
              </a:rPr>
              <a:t>.</a:t>
            </a:r>
          </a:p>
        </p:txBody>
      </p:sp>
      <p:sp>
        <p:nvSpPr>
          <p:cNvPr id="4" name="TextBox 3"/>
          <p:cNvSpPr txBox="1"/>
          <p:nvPr/>
        </p:nvSpPr>
        <p:spPr>
          <a:xfrm>
            <a:off x="0" y="0"/>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792788" y="664793"/>
            <a:ext cx="7359707" cy="584775"/>
          </a:xfrm>
          <a:prstGeom prst="rect">
            <a:avLst/>
          </a:prstGeom>
        </p:spPr>
        <p:txBody>
          <a:bodyPr wrap="none">
            <a:spAutoFit/>
          </a:bodyPr>
          <a:lstStyle/>
          <a:p>
            <a:r>
              <a:rPr lang="en-US" sz="3200" b="1" dirty="0">
                <a:solidFill>
                  <a:srgbClr val="FF0000"/>
                </a:solidFill>
                <a:latin typeface="Times New Roman" panose="02020603050405020304" pitchFamily="18" charset="0"/>
                <a:cs typeface="Times New Roman" panose="02020603050405020304" pitchFamily="18" charset="0"/>
              </a:rPr>
              <a:t>4.2.4. </a:t>
            </a:r>
            <a:r>
              <a:rPr lang="en-US" sz="3200" b="1" dirty="0" err="1">
                <a:solidFill>
                  <a:srgbClr val="FF0000"/>
                </a:solidFill>
                <a:latin typeface="Times New Roman" panose="02020603050405020304" pitchFamily="18" charset="0"/>
                <a:cs typeface="Times New Roman" panose="02020603050405020304" pitchFamily="18" charset="0"/>
              </a:rPr>
              <a:t>Các</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loại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giấy</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chứng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nhận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hàng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hoá</a:t>
            </a:r>
            <a:endParaRPr lang="en-US" sz="3200" dirty="0">
              <a:solidFill>
                <a:srgbClr val="FF0000"/>
              </a:solidFill>
            </a:endParaRPr>
          </a:p>
        </p:txBody>
      </p:sp>
    </p:spTree>
    <p:extLst>
      <p:ext uri="{BB962C8B-B14F-4D97-AF65-F5344CB8AC3E}">
        <p14:creationId xmlns:p14="http://schemas.microsoft.com/office/powerpoint/2010/main" val="200376174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
          <p:cNvSpPr>
            <a:spLocks noChangeArrowheads="1"/>
          </p:cNvSpPr>
          <p:nvPr/>
        </p:nvSpPr>
        <p:spPr bwMode="auto">
          <a:xfrm>
            <a:off x="4191000" y="1111991"/>
            <a:ext cx="8001000" cy="56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tabLst>
                <a:tab pos="57150" algn="l"/>
                <a:tab pos="8731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sz="28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4) </a:t>
            </a:r>
            <a:r>
              <a:rPr lang="en-US" altLang="en-US" sz="28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28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28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28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xuất</a:t>
            </a:r>
            <a:r>
              <a:rPr lang="en-US" altLang="en-US" sz="28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xứ</a:t>
            </a:r>
            <a:endParaRPr lang="en-US" altLang="en-US" sz="2800" b="1" dirty="0">
              <a:solidFill>
                <a:srgbClr val="3333CC"/>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3311423" y="661207"/>
            <a:ext cx="6468437"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4.2.4. </a:t>
            </a:r>
            <a:r>
              <a:rPr lang="en-US" sz="2800" b="1" dirty="0" err="1">
                <a:solidFill>
                  <a:srgbClr val="FF0000"/>
                </a:solidFill>
                <a:latin typeface="Times New Roman" panose="02020603050405020304" pitchFamily="18" charset="0"/>
                <a:cs typeface="Times New Roman" panose="02020603050405020304" pitchFamily="18" charset="0"/>
              </a:rPr>
              <a:t>Các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loại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giấy</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nhận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hàng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hoá</a:t>
            </a:r>
            <a:endParaRPr lang="en-US" sz="2800" dirty="0">
              <a:solidFill>
                <a:srgbClr val="FF0000"/>
              </a:solidFill>
            </a:endParaRPr>
          </a:p>
        </p:txBody>
      </p:sp>
      <p:sp>
        <p:nvSpPr>
          <p:cNvPr id="6" name="TextBox 5"/>
          <p:cNvSpPr txBox="1"/>
          <p:nvPr/>
        </p:nvSpPr>
        <p:spPr>
          <a:xfrm>
            <a:off x="0" y="0"/>
            <a:ext cx="12192000" cy="661207"/>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4.2. </a:t>
            </a:r>
            <a:r>
              <a:rPr lang="en-US" sz="2400" b="1" dirty="0" err="1">
                <a:latin typeface="Times New Roman" panose="02020603050405020304" pitchFamily="18" charset="0"/>
                <a:cs typeface="Times New Roman" panose="02020603050405020304" pitchFamily="18" charset="0"/>
              </a:rPr>
              <a:t>Chứng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từ</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mại</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0" y="1658478"/>
            <a:ext cx="12192000" cy="5262979"/>
          </a:xfrm>
          <a:prstGeom prst="rect">
            <a:avLst/>
          </a:prstGeom>
        </p:spPr>
        <p:txBody>
          <a:bodyPr wrap="square">
            <a:spAutoFit/>
          </a:bodyPr>
          <a:lstStyle/>
          <a:p>
            <a:pPr algn="just"/>
            <a:r>
              <a:rPr lang="vi-VN" sz="2400" b="1" dirty="0">
                <a:latin typeface="+mj-lt"/>
              </a:rPr>
              <a:t>Bản chất</a:t>
            </a:r>
          </a:p>
          <a:p>
            <a:pPr marL="342900" indent="-342900" algn="just">
              <a:buFont typeface="Wingdings" panose="05000000000000000000" pitchFamily="2" charset="2"/>
              <a:buChar char="q"/>
            </a:pPr>
            <a:r>
              <a:rPr lang="vi-VN" sz="2400" dirty="0">
                <a:latin typeface="+mj-lt"/>
              </a:rPr>
              <a:t>Xác định xuất xứ hàng hóa là công việc rất cần thiết và quan trọng trong thương mại quốc tế. Các quốc gia quan tâm đến xuất xứ hàng hóa, để:</a:t>
            </a:r>
          </a:p>
          <a:p>
            <a:pPr algn="just"/>
            <a:r>
              <a:rPr lang="vi-VN" sz="2400" dirty="0">
                <a:latin typeface="+mj-lt"/>
              </a:rPr>
              <a:t>• Ưu đãi thuế quan.</a:t>
            </a:r>
          </a:p>
          <a:p>
            <a:pPr algn="just"/>
            <a:r>
              <a:rPr lang="vi-VN" sz="2400" dirty="0">
                <a:latin typeface="+mj-lt"/>
              </a:rPr>
              <a:t>• Áp dụng thuế chống bán phá giá và trợ giả.</a:t>
            </a:r>
          </a:p>
          <a:p>
            <a:pPr algn="just"/>
            <a:r>
              <a:rPr lang="vi-VN" sz="2400" dirty="0">
                <a:latin typeface="+mj-lt"/>
              </a:rPr>
              <a:t>• Thống kê thương mại và theo dõi hệ thống hạn ngạch...</a:t>
            </a:r>
          </a:p>
          <a:p>
            <a:pPr marL="342900" indent="-342900" algn="just">
              <a:buFont typeface="Wingdings" panose="05000000000000000000" pitchFamily="2" charset="2"/>
              <a:buChar char="q"/>
            </a:pPr>
            <a:r>
              <a:rPr lang="vi-VN" sz="2400" dirty="0">
                <a:latin typeface="+mj-lt"/>
              </a:rPr>
              <a:t>Giấy chứng nhận xuất xứ (Certificate of Origin – C/O) là cơ sở để xác định nguồn gốc xuất xứ hàng hóa.</a:t>
            </a:r>
          </a:p>
          <a:p>
            <a:pPr marL="342900" indent="-342900" algn="just">
              <a:buFont typeface="Wingdings" panose="05000000000000000000" pitchFamily="2" charset="2"/>
              <a:buChar char="q"/>
            </a:pPr>
            <a:r>
              <a:rPr lang="vi-VN" sz="2400" dirty="0">
                <a:latin typeface="+mj-lt"/>
              </a:rPr>
              <a:t>Giấy chứng nhận xuất xứ là chứng từ do nhà sản xuất hoặc do cơ quan có thẩm quyền, thường là Phòng Thương mại/Bộ Thương mại/Bộ Công Thương cấp để xác nhận nơi sản xuất hoặc khai thác ra hàng hóa.</a:t>
            </a:r>
          </a:p>
          <a:p>
            <a:pPr marL="342900" indent="-342900" algn="just">
              <a:buFont typeface="Wingdings" panose="05000000000000000000" pitchFamily="2" charset="2"/>
              <a:buChar char="q"/>
            </a:pPr>
            <a:r>
              <a:rPr lang="vi-VN" sz="2400" dirty="0">
                <a:latin typeface="+mj-lt"/>
              </a:rPr>
              <a:t>Nội dung của C/O bao gồm: tên và địa chỉ của người mua, tên và địa chỉ của người bán, tên hàng, </a:t>
            </a:r>
            <a:r>
              <a:rPr lang="vi-VN" sz="2400" dirty="0" smtClean="0">
                <a:latin typeface="+mj-lt"/>
              </a:rPr>
              <a:t>số</a:t>
            </a:r>
            <a:r>
              <a:rPr lang="en-US" sz="2400" dirty="0" smtClean="0">
                <a:latin typeface="+mj-lt"/>
              </a:rPr>
              <a:t> </a:t>
            </a:r>
            <a:r>
              <a:rPr lang="vi-VN" sz="2400" dirty="0" smtClean="0">
                <a:latin typeface="+mj-lt"/>
              </a:rPr>
              <a:t>lượng</a:t>
            </a:r>
            <a:r>
              <a:rPr lang="vi-VN" sz="2400" dirty="0">
                <a:latin typeface="+mj-lt"/>
              </a:rPr>
              <a:t>, ký mã hiệu; lời khai của chủ hàng về nơi sản xuất hoặc khai thác hàng; xác nhận của cơ quan có thẩm quyền.</a:t>
            </a:r>
          </a:p>
        </p:txBody>
      </p:sp>
    </p:spTree>
    <p:extLst>
      <p:ext uri="{BB962C8B-B14F-4D97-AF65-F5344CB8AC3E}">
        <p14:creationId xmlns:p14="http://schemas.microsoft.com/office/powerpoint/2010/main" val="32840831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1"/>
          <p:cNvSpPr>
            <a:spLocks noChangeArrowheads="1"/>
          </p:cNvSpPr>
          <p:nvPr/>
        </p:nvSpPr>
        <p:spPr bwMode="auto">
          <a:xfrm>
            <a:off x="39757" y="543705"/>
            <a:ext cx="12152243" cy="627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folHlink"/>
              </a:buClr>
              <a:buFont typeface="Wingdings" panose="05000000000000000000" pitchFamily="2" charset="2"/>
              <a:buChar char="v"/>
              <a:tabLst>
                <a:tab pos="57150" algn="l"/>
                <a:tab pos="8731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9pPr>
          </a:lstStyle>
          <a:p>
            <a:pPr algn="just">
              <a:spcBef>
                <a:spcPts val="600"/>
              </a:spcBef>
              <a:buClrTx/>
              <a:buFont typeface="Wingdings" panose="05000000000000000000" pitchFamily="2" charset="2"/>
              <a:buChar char=""/>
            </a:pPr>
            <a:r>
              <a:rPr lang="en-US" altLang="en-US" sz="2200" b="1" dirty="0" err="1">
                <a:solidFill>
                  <a:srgbClr val="080808"/>
                </a:solidFill>
                <a:latin typeface="Times New Roman" panose="02020603050405020304" pitchFamily="18" charset="0"/>
                <a:cs typeface="Times New Roman" panose="02020603050405020304" pitchFamily="18" charset="0"/>
              </a:rPr>
              <a:t>Các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loại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giấy</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chứng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xuất</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xứ</a:t>
            </a:r>
            <a:endParaRPr lang="en-US" altLang="en-US" sz="2200" dirty="0">
              <a:solidFill>
                <a:srgbClr val="080808"/>
              </a:solidFill>
              <a:latin typeface="Times New Roman" panose="02020603050405020304" pitchFamily="18" charset="0"/>
              <a:cs typeface="Times New Roman" panose="02020603050405020304" pitchFamily="18" charset="0"/>
            </a:endParaRPr>
          </a:p>
          <a:p>
            <a:pPr algn="just">
              <a:spcBef>
                <a:spcPts val="600"/>
              </a:spcBef>
              <a:buClrTx/>
              <a:buNone/>
            </a:pPr>
            <a:r>
              <a:rPr lang="en-US" altLang="en-US" sz="2200" dirty="0" err="1">
                <a:solidFill>
                  <a:srgbClr val="080808"/>
                </a:solidFill>
                <a:latin typeface="Times New Roman" panose="02020603050405020304" pitchFamily="18" charset="0"/>
                <a:cs typeface="Calibri" panose="020F0502020204030204" pitchFamily="34" charset="0"/>
              </a:rPr>
              <a:t>Trên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thế</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giới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tồn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nhiều</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hệ</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thống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ưu</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đãi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thuế</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quan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và</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tương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ứng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có</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nhiều</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loại</a:t>
            </a:r>
            <a:r>
              <a:rPr lang="en-US" altLang="en-US" sz="2200" dirty="0">
                <a:solidFill>
                  <a:srgbClr val="080808"/>
                </a:solidFill>
                <a:latin typeface="Times New Roman" panose="02020603050405020304" pitchFamily="18" charset="0"/>
                <a:cs typeface="Calibri" panose="020F0502020204030204" pitchFamily="34" charset="0"/>
              </a:rPr>
              <a:t> C/O: Form A, Form B, Form ICO, Form I, Form Venezuela (V), Peru (P), Form Nam Phi (DA59), Form </a:t>
            </a:r>
            <a:r>
              <a:rPr lang="en-US" altLang="en-US" sz="2200" dirty="0" err="1">
                <a:solidFill>
                  <a:srgbClr val="080808"/>
                </a:solidFill>
                <a:latin typeface="Times New Roman" panose="02020603050405020304" pitchFamily="18" charset="0"/>
                <a:cs typeface="Calibri" panose="020F0502020204030204" pitchFamily="34" charset="0"/>
              </a:rPr>
              <a:t>Thổ</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Nhĩ</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Kỳ</a:t>
            </a:r>
            <a:r>
              <a:rPr lang="en-US" altLang="en-US" sz="2200" dirty="0">
                <a:solidFill>
                  <a:srgbClr val="080808"/>
                </a:solidFill>
                <a:latin typeface="Times New Roman" panose="02020603050405020304" pitchFamily="18" charset="0"/>
                <a:cs typeface="Calibri" panose="020F0502020204030204" pitchFamily="34" charset="0"/>
              </a:rPr>
              <a:t>, (Turkey), Form S (</a:t>
            </a:r>
            <a:r>
              <a:rPr lang="en-US" altLang="en-US" sz="2200" dirty="0" err="1">
                <a:solidFill>
                  <a:srgbClr val="080808"/>
                </a:solidFill>
                <a:latin typeface="Times New Roman" panose="02020603050405020304" pitchFamily="18" charset="0"/>
                <a:cs typeface="Calibri" panose="020F0502020204030204" pitchFamily="34" charset="0"/>
              </a:rPr>
              <a:t>cho</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hóa</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xuất</a:t>
            </a:r>
            <a:r>
              <a:rPr lang="en-US" altLang="en-US" sz="2200" dirty="0">
                <a:solidFill>
                  <a:srgbClr val="080808"/>
                </a:solidFill>
                <a:latin typeface="Times New Roman" panose="02020603050405020304" pitchFamily="18" charset="0"/>
                <a:cs typeface="Calibri" panose="020F0502020204030204" pitchFamily="34" charset="0"/>
              </a:rPr>
              <a:t> sang </a:t>
            </a:r>
            <a:r>
              <a:rPr lang="en-US" altLang="en-US" sz="2200" dirty="0" err="1">
                <a:solidFill>
                  <a:srgbClr val="080808"/>
                </a:solidFill>
                <a:latin typeface="Times New Roman" panose="02020603050405020304" pitchFamily="18" charset="0"/>
                <a:cs typeface="Calibri" panose="020F0502020204030204" pitchFamily="34" charset="0"/>
              </a:rPr>
              <a:t>Lào</a:t>
            </a:r>
            <a:r>
              <a:rPr lang="en-US" altLang="en-US" sz="2200" dirty="0">
                <a:solidFill>
                  <a:srgbClr val="080808"/>
                </a:solidFill>
                <a:latin typeface="Times New Roman" panose="02020603050405020304" pitchFamily="18" charset="0"/>
                <a:cs typeface="Calibri" panose="020F0502020204030204" pitchFamily="34" charset="0"/>
              </a:rPr>
              <a:t>), Form M (</a:t>
            </a:r>
            <a:r>
              <a:rPr lang="en-US" altLang="en-US" sz="2200" dirty="0" err="1">
                <a:solidFill>
                  <a:srgbClr val="080808"/>
                </a:solidFill>
                <a:latin typeface="Times New Roman" panose="02020603050405020304" pitchFamily="18" charset="0"/>
                <a:cs typeface="Calibri" panose="020F0502020204030204" pitchFamily="34" charset="0"/>
              </a:rPr>
              <a:t>cho</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endParaRPr lang="en-US" altLang="en-US" sz="2200" dirty="0">
              <a:solidFill>
                <a:srgbClr val="080808"/>
              </a:solidFill>
              <a:latin typeface="Times New Roman" panose="02020603050405020304" pitchFamily="18" charset="0"/>
              <a:cs typeface="Calibri" panose="020F0502020204030204" pitchFamily="34" charset="0"/>
            </a:endParaRPr>
          </a:p>
          <a:p>
            <a:pPr algn="just">
              <a:spcBef>
                <a:spcPts val="600"/>
              </a:spcBef>
              <a:buClrTx/>
              <a:buNone/>
            </a:pPr>
            <a:r>
              <a:rPr lang="en-US" altLang="en-US" sz="2200" dirty="0" err="1">
                <a:solidFill>
                  <a:srgbClr val="080808"/>
                </a:solidFill>
                <a:latin typeface="Times New Roman" panose="02020603050405020304" pitchFamily="18" charset="0"/>
                <a:cs typeface="Calibri" panose="020F0502020204030204" pitchFamily="34" charset="0"/>
              </a:rPr>
              <a:t>dệt</a:t>
            </a:r>
            <a:r>
              <a:rPr lang="en-US" altLang="en-US" sz="2200" dirty="0">
                <a:solidFill>
                  <a:srgbClr val="080808"/>
                </a:solidFill>
                <a:latin typeface="Times New Roman" panose="02020603050405020304" pitchFamily="18" charset="0"/>
                <a:cs typeface="Calibri" panose="020F0502020204030204" pitchFamily="34" charset="0"/>
              </a:rPr>
              <a:t> may, </a:t>
            </a:r>
            <a:r>
              <a:rPr lang="en-US" altLang="en-US" sz="2200" dirty="0" err="1">
                <a:solidFill>
                  <a:srgbClr val="080808"/>
                </a:solidFill>
                <a:latin typeface="Times New Roman" panose="02020603050405020304" pitchFamily="18" charset="0"/>
                <a:cs typeface="Calibri" panose="020F0502020204030204" pitchFamily="34" charset="0"/>
              </a:rPr>
              <a:t>giày</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dép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Việt</a:t>
            </a:r>
            <a:r>
              <a:rPr lang="en-US" altLang="en-US" sz="2200" dirty="0">
                <a:solidFill>
                  <a:srgbClr val="080808"/>
                </a:solidFill>
                <a:latin typeface="Times New Roman" panose="02020603050405020304" pitchFamily="18" charset="0"/>
                <a:cs typeface="Calibri" panose="020F0502020204030204" pitchFamily="34" charset="0"/>
              </a:rPr>
              <a:t> Nam </a:t>
            </a:r>
            <a:r>
              <a:rPr lang="en-US" altLang="en-US" sz="2200" dirty="0" err="1">
                <a:solidFill>
                  <a:srgbClr val="080808"/>
                </a:solidFill>
                <a:latin typeface="Times New Roman" panose="02020603050405020304" pitchFamily="18" charset="0"/>
                <a:cs typeface="Calibri" panose="020F0502020204030204" pitchFamily="34" charset="0"/>
              </a:rPr>
              <a:t>xuất</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khẩu</a:t>
            </a:r>
            <a:r>
              <a:rPr lang="en-US" altLang="en-US" sz="2200" dirty="0">
                <a:solidFill>
                  <a:srgbClr val="080808"/>
                </a:solidFill>
                <a:latin typeface="Times New Roman" panose="02020603050405020304" pitchFamily="18" charset="0"/>
                <a:cs typeface="Calibri" panose="020F0502020204030204" pitchFamily="34" charset="0"/>
              </a:rPr>
              <a:t> sang Mexico), Form D, Form E, Form AJ, Form AK, Form VJ... </a:t>
            </a:r>
            <a:r>
              <a:rPr lang="en-US" altLang="en-US" sz="2200" dirty="0" err="1">
                <a:solidFill>
                  <a:srgbClr val="080808"/>
                </a:solidFill>
                <a:latin typeface="Times New Roman" panose="02020603050405020304" pitchFamily="18" charset="0"/>
                <a:cs typeface="Calibri" panose="020F0502020204030204" pitchFamily="34" charset="0"/>
              </a:rPr>
              <a:t>Tại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Việt</a:t>
            </a:r>
            <a:r>
              <a:rPr lang="en-US" altLang="en-US" sz="2200" dirty="0">
                <a:solidFill>
                  <a:srgbClr val="080808"/>
                </a:solidFill>
                <a:latin typeface="Times New Roman" panose="02020603050405020304" pitchFamily="18" charset="0"/>
                <a:cs typeface="Calibri" panose="020F0502020204030204" pitchFamily="34" charset="0"/>
              </a:rPr>
              <a:t> Nam, </a:t>
            </a:r>
            <a:r>
              <a:rPr lang="en-US" altLang="en-US" sz="2200" dirty="0" err="1">
                <a:solidFill>
                  <a:srgbClr val="080808"/>
                </a:solidFill>
                <a:latin typeface="Times New Roman" panose="02020603050405020304" pitchFamily="18" charset="0"/>
                <a:cs typeface="Calibri" panose="020F0502020204030204" pitchFamily="34" charset="0"/>
              </a:rPr>
              <a:t>Phòng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Thương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mại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và</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Công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nghiệp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cấp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các</a:t>
            </a:r>
            <a:r>
              <a:rPr lang="en-US" altLang="en-US" sz="2200" dirty="0">
                <a:solidFill>
                  <a:srgbClr val="080808"/>
                </a:solidFill>
                <a:latin typeface="Times New Roman" panose="02020603050405020304" pitchFamily="18" charset="0"/>
                <a:cs typeface="Calibri" panose="020F0502020204030204" pitchFamily="34" charset="0"/>
              </a:rPr>
              <a:t> Form A, B, ICO, L... </a:t>
            </a:r>
            <a:r>
              <a:rPr lang="en-US" altLang="en-US" sz="2200" dirty="0" err="1">
                <a:solidFill>
                  <a:srgbClr val="080808"/>
                </a:solidFill>
                <a:latin typeface="Times New Roman" panose="02020603050405020304" pitchFamily="18" charset="0"/>
                <a:cs typeface="Calibri" panose="020F0502020204030204" pitchFamily="34" charset="0"/>
              </a:rPr>
              <a:t>Còn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các</a:t>
            </a:r>
            <a:r>
              <a:rPr lang="en-US" altLang="en-US" sz="2200" dirty="0">
                <a:solidFill>
                  <a:srgbClr val="080808"/>
                </a:solidFill>
                <a:latin typeface="Times New Roman" panose="02020603050405020304" pitchFamily="18" charset="0"/>
                <a:cs typeface="Calibri" panose="020F0502020204030204" pitchFamily="34" charset="0"/>
              </a:rPr>
              <a:t> Form D, E, AJ, AK, VI... do </a:t>
            </a:r>
            <a:r>
              <a:rPr lang="en-US" altLang="en-US" sz="2200" dirty="0" err="1">
                <a:solidFill>
                  <a:srgbClr val="080808"/>
                </a:solidFill>
                <a:latin typeface="Times New Roman" panose="02020603050405020304" pitchFamily="18" charset="0"/>
                <a:cs typeface="Calibri" panose="020F0502020204030204" pitchFamily="34" charset="0"/>
              </a:rPr>
              <a:t>Vụ</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xuất</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nhập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khẩu</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Bộ</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Công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Thương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quản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lý</a:t>
            </a:r>
            <a:r>
              <a:rPr lang="en-US" altLang="en-US" sz="2200" dirty="0">
                <a:solidFill>
                  <a:srgbClr val="080808"/>
                </a:solidFill>
                <a:latin typeface="Times New Roman" panose="02020603050405020304" pitchFamily="18" charset="0"/>
                <a:cs typeface="Calibri" panose="020F0502020204030204" pitchFamily="34" charset="0"/>
              </a:rPr>
              <a:t>.</a:t>
            </a:r>
          </a:p>
          <a:p>
            <a:pPr algn="just">
              <a:spcBef>
                <a:spcPts val="600"/>
              </a:spcBef>
              <a:buClrTx/>
              <a:buFont typeface="Wingdings" panose="05000000000000000000" pitchFamily="2" charset="2"/>
              <a:buChar char=""/>
            </a:pPr>
            <a:r>
              <a:rPr lang="en-US" altLang="en-US" sz="2200" b="1" dirty="0" err="1">
                <a:solidFill>
                  <a:srgbClr val="080808"/>
                </a:solidFill>
                <a:latin typeface="Times New Roman" panose="02020603050405020304" pitchFamily="18" charset="0"/>
                <a:cs typeface="Times New Roman" panose="02020603050405020304" pitchFamily="18" charset="0"/>
              </a:rPr>
              <a:t>Những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lưu</a:t>
            </a:r>
            <a:r>
              <a:rPr lang="en-US" altLang="en-US" sz="2200" b="1" dirty="0">
                <a:solidFill>
                  <a:srgbClr val="080808"/>
                </a:solidFill>
                <a:latin typeface="Times New Roman" panose="02020603050405020304" pitchFamily="18" charset="0"/>
                <a:cs typeface="Times New Roman" panose="02020603050405020304" pitchFamily="18" charset="0"/>
              </a:rPr>
              <a:t> ý </a:t>
            </a:r>
            <a:r>
              <a:rPr lang="en-US" altLang="en-US" sz="2200" b="1" dirty="0" err="1">
                <a:solidFill>
                  <a:srgbClr val="080808"/>
                </a:solidFill>
                <a:latin typeface="Times New Roman" panose="02020603050405020304" pitchFamily="18" charset="0"/>
                <a:cs typeface="Times New Roman" panose="02020603050405020304" pitchFamily="18" charset="0"/>
              </a:rPr>
              <a:t>khi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kiểm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tra</a:t>
            </a:r>
            <a:r>
              <a:rPr lang="en-US" altLang="en-US" sz="2200" b="1" dirty="0">
                <a:solidFill>
                  <a:srgbClr val="080808"/>
                </a:solidFill>
                <a:latin typeface="Times New Roman" panose="02020603050405020304" pitchFamily="18" charset="0"/>
                <a:cs typeface="Times New Roman" panose="02020603050405020304" pitchFamily="18" charset="0"/>
              </a:rPr>
              <a:t> C/O</a:t>
            </a:r>
            <a:endParaRPr lang="en-US" altLang="en-US" sz="2200" dirty="0">
              <a:solidFill>
                <a:srgbClr val="080808"/>
              </a:solidFill>
              <a:latin typeface="Times New Roman" panose="02020603050405020304" pitchFamily="18" charset="0"/>
              <a:cs typeface="Times New Roman" panose="02020603050405020304" pitchFamily="18" charset="0"/>
            </a:endParaRPr>
          </a:p>
          <a:p>
            <a:pPr algn="just">
              <a:spcBef>
                <a:spcPts val="600"/>
              </a:spcBef>
              <a:buClrTx/>
              <a:buNone/>
            </a:pPr>
            <a:r>
              <a:rPr lang="en-US" altLang="en-US" sz="2200" dirty="0" err="1">
                <a:solidFill>
                  <a:srgbClr val="080808"/>
                </a:solidFill>
                <a:latin typeface="Times New Roman" panose="02020603050405020304" pitchFamily="18" charset="0"/>
                <a:cs typeface="Calibri" panose="020F0502020204030204" pitchFamily="34" charset="0"/>
              </a:rPr>
              <a:t>Cơ</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quan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cấp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giấy</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chứng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nhận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xuất</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xứ</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có</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phải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được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chỉ</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định</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trong</a:t>
            </a:r>
            <a:r>
              <a:rPr lang="en-US" altLang="en-US" sz="2200" dirty="0">
                <a:solidFill>
                  <a:srgbClr val="080808"/>
                </a:solidFill>
                <a:latin typeface="Times New Roman" panose="02020603050405020304" pitchFamily="18" charset="0"/>
                <a:cs typeface="Calibri" panose="020F0502020204030204" pitchFamily="34" charset="0"/>
              </a:rPr>
              <a:t> L/C (do </a:t>
            </a:r>
            <a:r>
              <a:rPr lang="en-US" altLang="en-US" sz="2200" dirty="0" err="1">
                <a:solidFill>
                  <a:srgbClr val="080808"/>
                </a:solidFill>
                <a:latin typeface="Times New Roman" panose="02020603050405020304" pitchFamily="18" charset="0"/>
                <a:cs typeface="Calibri" panose="020F0502020204030204" pitchFamily="34" charset="0"/>
              </a:rPr>
              <a:t>nhà</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sản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xuất</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cấp</a:t>
            </a:r>
            <a:r>
              <a:rPr lang="en-US" altLang="en-US" sz="2200" dirty="0">
                <a:solidFill>
                  <a:srgbClr val="080808"/>
                </a:solidFill>
                <a:latin typeface="Times New Roman" panose="02020603050405020304" pitchFamily="18" charset="0"/>
                <a:cs typeface="Calibri" panose="020F0502020204030204" pitchFamily="34" charset="0"/>
              </a:rPr>
              <a:t> hay do </a:t>
            </a:r>
            <a:r>
              <a:rPr lang="en-US" altLang="en-US" sz="2200" dirty="0" err="1">
                <a:solidFill>
                  <a:srgbClr val="080808"/>
                </a:solidFill>
                <a:latin typeface="Times New Roman" panose="02020603050405020304" pitchFamily="18" charset="0"/>
                <a:cs typeface="Calibri" panose="020F0502020204030204" pitchFamily="34" charset="0"/>
              </a:rPr>
              <a:t>cơ</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quan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có</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thẩm</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quyền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của</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nước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người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bán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như</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Phòng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Thương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mại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cấp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không</a:t>
            </a:r>
            <a:r>
              <a:rPr lang="en-US" altLang="en-US" sz="2200" dirty="0">
                <a:solidFill>
                  <a:srgbClr val="080808"/>
                </a:solidFill>
                <a:latin typeface="Times New Roman" panose="02020603050405020304" pitchFamily="18" charset="0"/>
                <a:cs typeface="Calibri" panose="020F0502020204030204" pitchFamily="34" charset="0"/>
              </a:rPr>
              <a:t>?</a:t>
            </a:r>
          </a:p>
          <a:p>
            <a:pPr algn="just">
              <a:spcBef>
                <a:spcPts val="600"/>
              </a:spcBef>
              <a:buClrTx/>
              <a:buNone/>
            </a:pP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Các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nội</a:t>
            </a:r>
            <a:r>
              <a:rPr lang="en-US" altLang="en-US" sz="2200" dirty="0">
                <a:solidFill>
                  <a:srgbClr val="080808"/>
                </a:solidFill>
                <a:latin typeface="Times New Roman" panose="02020603050405020304" pitchFamily="18" charset="0"/>
                <a:cs typeface="Calibri" panose="020F0502020204030204" pitchFamily="34" charset="0"/>
              </a:rPr>
              <a:t> dung </a:t>
            </a:r>
            <a:r>
              <a:rPr lang="en-US" altLang="en-US" sz="2200" dirty="0" err="1">
                <a:solidFill>
                  <a:srgbClr val="080808"/>
                </a:solidFill>
                <a:latin typeface="Times New Roman" panose="02020603050405020304" pitchFamily="18" charset="0"/>
                <a:cs typeface="Calibri" panose="020F0502020204030204" pitchFamily="34" charset="0"/>
              </a:rPr>
              <a:t>sau</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có</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đúng</a:t>
            </a:r>
            <a:r>
              <a:rPr lang="en-US" altLang="en-US" sz="2200" dirty="0">
                <a:solidFill>
                  <a:srgbClr val="080808"/>
                </a:solidFill>
                <a:latin typeface="Times New Roman" panose="02020603050405020304" pitchFamily="18" charset="0"/>
                <a:cs typeface="Calibri" panose="020F0502020204030204" pitchFamily="34" charset="0"/>
              </a:rPr>
              <a:t> so </a:t>
            </a:r>
            <a:r>
              <a:rPr lang="en-US" altLang="en-US" sz="2200" dirty="0" err="1">
                <a:solidFill>
                  <a:srgbClr val="080808"/>
                </a:solidFill>
                <a:latin typeface="Times New Roman" panose="02020603050405020304" pitchFamily="18" charset="0"/>
                <a:cs typeface="Calibri" panose="020F0502020204030204" pitchFamily="34" charset="0"/>
              </a:rPr>
              <a:t>với</a:t>
            </a:r>
            <a:r>
              <a:rPr lang="en-US" altLang="en-US" sz="2200" dirty="0">
                <a:solidFill>
                  <a:srgbClr val="080808"/>
                </a:solidFill>
                <a:latin typeface="Times New Roman" panose="02020603050405020304" pitchFamily="18" charset="0"/>
                <a:cs typeface="Calibri" panose="020F0502020204030204" pitchFamily="34" charset="0"/>
              </a:rPr>
              <a:t> L/C </a:t>
            </a:r>
            <a:r>
              <a:rPr lang="en-US" altLang="en-US" sz="2200" dirty="0" err="1">
                <a:solidFill>
                  <a:srgbClr val="080808"/>
                </a:solidFill>
                <a:latin typeface="Times New Roman" panose="02020603050405020304" pitchFamily="18" charset="0"/>
                <a:cs typeface="Calibri" panose="020F0502020204030204" pitchFamily="34" charset="0"/>
              </a:rPr>
              <a:t>và</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thống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nhất</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với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các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chứng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từ</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khác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không</a:t>
            </a:r>
            <a:r>
              <a:rPr lang="en-US" altLang="en-US" sz="2200" dirty="0">
                <a:solidFill>
                  <a:srgbClr val="080808"/>
                </a:solidFill>
                <a:latin typeface="Times New Roman" panose="02020603050405020304" pitchFamily="18" charset="0"/>
                <a:cs typeface="Calibri" panose="020F0502020204030204" pitchFamily="34" charset="0"/>
              </a:rPr>
              <a:t>?</a:t>
            </a:r>
          </a:p>
          <a:p>
            <a:pPr algn="just">
              <a:spcBef>
                <a:spcPts val="600"/>
              </a:spcBef>
              <a:buClrTx/>
              <a:buNone/>
            </a:pP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Tên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địa</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chỉ</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của</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người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gửi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người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nhận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người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được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thông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báo</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tên</a:t>
            </a:r>
            <a:r>
              <a:rPr lang="en-US" altLang="en-US" sz="2200" dirty="0">
                <a:solidFill>
                  <a:srgbClr val="080808"/>
                </a:solidFill>
                <a:latin typeface="Times New Roman" panose="02020603050405020304" pitchFamily="18" charset="0"/>
                <a:cs typeface="Calibri" panose="020F0502020204030204" pitchFamily="34" charset="0"/>
              </a:rPr>
              <a:t> con </a:t>
            </a:r>
            <a:r>
              <a:rPr lang="en-US" altLang="en-US" sz="2200" dirty="0" err="1">
                <a:solidFill>
                  <a:srgbClr val="080808"/>
                </a:solidFill>
                <a:latin typeface="Times New Roman" panose="02020603050405020304" pitchFamily="18" charset="0"/>
                <a:cs typeface="Calibri" panose="020F0502020204030204" pitchFamily="34" charset="0"/>
              </a:rPr>
              <a:t>tàu</a:t>
            </a:r>
            <a:r>
              <a:rPr lang="en-US" altLang="en-US" sz="2200" dirty="0">
                <a:solidFill>
                  <a:srgbClr val="080808"/>
                </a:solidFill>
                <a:latin typeface="Times New Roman" panose="02020603050405020304" pitchFamily="18" charset="0"/>
                <a:cs typeface="Calibri" panose="020F0502020204030204" pitchFamily="34" charset="0"/>
              </a:rPr>
              <a:t>.</a:t>
            </a:r>
          </a:p>
          <a:p>
            <a:pPr algn="just">
              <a:spcBef>
                <a:spcPts val="600"/>
              </a:spcBef>
              <a:buClrTx/>
              <a:buNone/>
            </a:pP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xuất</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xứ</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đến</a:t>
            </a:r>
            <a:r>
              <a:rPr lang="en-US" altLang="en-US" sz="2200" dirty="0">
                <a:solidFill>
                  <a:srgbClr val="080808"/>
                </a:solidFill>
                <a:latin typeface="Times New Roman" panose="02020603050405020304" pitchFamily="18" charset="0"/>
                <a:cs typeface="Calibri" panose="020F0502020204030204" pitchFamily="34" charset="0"/>
              </a:rPr>
              <a:t>.</a:t>
            </a:r>
          </a:p>
          <a:p>
            <a:pPr algn="just">
              <a:spcBef>
                <a:spcPts val="600"/>
              </a:spcBef>
              <a:buClrTx/>
              <a:buNone/>
            </a:pP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Tên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loại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r>
              <a:rPr lang="en-US" altLang="en-US" sz="2200" dirty="0">
                <a:solidFill>
                  <a:srgbClr val="080808"/>
                </a:solidFill>
                <a:latin typeface="Times New Roman" panose="02020603050405020304" pitchFamily="18" charset="0"/>
                <a:cs typeface="Calibri" panose="020F0502020204030204" pitchFamily="34" charset="0"/>
              </a:rPr>
              <a:t>, qui </a:t>
            </a:r>
            <a:r>
              <a:rPr lang="en-US" altLang="en-US" sz="2200" dirty="0" err="1">
                <a:solidFill>
                  <a:srgbClr val="080808"/>
                </a:solidFill>
                <a:latin typeface="Times New Roman" panose="02020603050405020304" pitchFamily="18" charset="0"/>
                <a:cs typeface="Calibri" panose="020F0502020204030204" pitchFamily="34" charset="0"/>
              </a:rPr>
              <a:t>cách</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hóa</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trọng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lượng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hàng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hóa</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ký</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mã</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hiệu</a:t>
            </a:r>
            <a:r>
              <a:rPr lang="en-US" altLang="en-US" sz="2200" dirty="0">
                <a:solidFill>
                  <a:srgbClr val="080808"/>
                </a:solidFill>
                <a:latin typeface="Times New Roman" panose="02020603050405020304" pitchFamily="18" charset="0"/>
                <a:cs typeface="Calibri" panose="020F0502020204030204" pitchFamily="34" charset="0"/>
              </a:rPr>
              <a:t>.</a:t>
            </a:r>
          </a:p>
          <a:p>
            <a:pPr algn="just">
              <a:spcBef>
                <a:spcPts val="600"/>
              </a:spcBef>
              <a:buClrTx/>
              <a:buNone/>
            </a:pP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Các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phụ</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chủ</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khác</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có</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đúng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không</a:t>
            </a:r>
            <a:r>
              <a:rPr lang="en-US" altLang="en-US" sz="2200" dirty="0">
                <a:solidFill>
                  <a:srgbClr val="080808"/>
                </a:solidFill>
                <a:latin typeface="Times New Roman" panose="02020603050405020304" pitchFamily="18" charset="0"/>
                <a:cs typeface="Calibri" panose="020F0502020204030204" pitchFamily="34" charset="0"/>
              </a:rPr>
              <a:t>? (SỐ LỰC, </a:t>
            </a:r>
            <a:r>
              <a:rPr lang="en-US" altLang="en-US" sz="2200" dirty="0" err="1">
                <a:solidFill>
                  <a:srgbClr val="080808"/>
                </a:solidFill>
                <a:latin typeface="Times New Roman" panose="02020603050405020304" pitchFamily="18" charset="0"/>
                <a:cs typeface="Calibri" panose="020F0502020204030204" pitchFamily="34" charset="0"/>
              </a:rPr>
              <a:t>số</a:t>
            </a:r>
            <a:r>
              <a:rPr lang="en-US" altLang="en-US" sz="2200" dirty="0">
                <a:solidFill>
                  <a:srgbClr val="080808"/>
                </a:solidFill>
                <a:latin typeface="Times New Roman" panose="02020603050405020304" pitchFamily="18" charset="0"/>
                <a:cs typeface="Calibri" panose="020F0502020204030204" pitchFamily="34" charset="0"/>
              </a:rPr>
              <a:t> Invoice...)</a:t>
            </a:r>
          </a:p>
          <a:p>
            <a:pPr algn="just">
              <a:spcBef>
                <a:spcPts val="600"/>
              </a:spcBef>
              <a:buClrTx/>
              <a:buNone/>
            </a:pP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Người</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cấp</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giấy</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chứng</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nhận</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có</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ký</a:t>
            </a:r>
            <a:r>
              <a:rPr lang="en-US" altLang="en-US" sz="2200" dirty="0">
                <a:solidFill>
                  <a:srgbClr val="080808"/>
                </a:solidFill>
                <a:latin typeface="Times New Roman" panose="02020603050405020304" pitchFamily="18" charset="0"/>
                <a:cs typeface="Calibri" panose="020F0502020204030204" pitchFamily="34" charset="0"/>
              </a:rPr>
              <a:t> </a:t>
            </a:r>
            <a:r>
              <a:rPr lang="en-US" altLang="en-US" sz="2200" dirty="0" err="1">
                <a:solidFill>
                  <a:srgbClr val="080808"/>
                </a:solidFill>
                <a:latin typeface="Times New Roman" panose="02020603050405020304" pitchFamily="18" charset="0"/>
                <a:cs typeface="Calibri" panose="020F0502020204030204" pitchFamily="34" charset="0"/>
              </a:rPr>
              <a:t>không</a:t>
            </a:r>
            <a:r>
              <a:rPr lang="en-US" altLang="en-US" sz="2200" dirty="0">
                <a:solidFill>
                  <a:srgbClr val="080808"/>
                </a:solidFill>
                <a:latin typeface="Times New Roman" panose="02020603050405020304" pitchFamily="18" charset="0"/>
                <a:cs typeface="Calibri" panose="020F0502020204030204" pitchFamily="34" charset="0"/>
              </a:rPr>
              <a:t>?</a:t>
            </a:r>
          </a:p>
        </p:txBody>
      </p:sp>
      <p:sp>
        <p:nvSpPr>
          <p:cNvPr id="72707" name="Rectangle 2"/>
          <p:cNvSpPr>
            <a:spLocks noChangeArrowheads="1"/>
          </p:cNvSpPr>
          <p:nvPr/>
        </p:nvSpPr>
        <p:spPr bwMode="auto">
          <a:xfrm>
            <a:off x="4469294" y="67356"/>
            <a:ext cx="8001000" cy="476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tabLst>
                <a:tab pos="57150" algn="l"/>
                <a:tab pos="8731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Giấy</a:t>
            </a:r>
            <a:r>
              <a:rPr lang="en-US" alt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xuất</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xứ</a:t>
            </a:r>
            <a:endParaRPr lang="en-US" altLang="en-US" sz="18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p:cNvSpPr txBox="1"/>
          <p:nvPr/>
        </p:nvSpPr>
        <p:spPr>
          <a:xfrm>
            <a:off x="39757" y="-593851"/>
            <a:ext cx="12192000"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4.2.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từ</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mại</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28837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
          <p:cNvSpPr>
            <a:spLocks noChangeArrowheads="1"/>
          </p:cNvSpPr>
          <p:nvPr/>
        </p:nvSpPr>
        <p:spPr bwMode="auto">
          <a:xfrm>
            <a:off x="4721087" y="137161"/>
            <a:ext cx="4572000" cy="540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tabLst>
                <a:tab pos="57150" algn="l"/>
                <a:tab pos="8731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sz="28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Phiếu</a:t>
            </a:r>
            <a:r>
              <a:rPr lang="en-US" altLang="en-US" sz="28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đóng</a:t>
            </a:r>
            <a:r>
              <a:rPr lang="en-US" altLang="en-US" sz="28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gói</a:t>
            </a:r>
            <a:endParaRPr lang="en-US" altLang="en-US" sz="2800" b="1" dirty="0">
              <a:solidFill>
                <a:srgbClr val="3333CC"/>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3731" name="Rectangle 2"/>
          <p:cNvSpPr>
            <a:spLocks noChangeArrowheads="1"/>
          </p:cNvSpPr>
          <p:nvPr/>
        </p:nvSpPr>
        <p:spPr bwMode="auto">
          <a:xfrm>
            <a:off x="0" y="635759"/>
            <a:ext cx="12072730" cy="6243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285750" algn="l"/>
                <a:tab pos="800100" algn="l"/>
              </a:tabLst>
              <a:defRPr sz="2000">
                <a:solidFill>
                  <a:schemeClr val="tx1"/>
                </a:solidFill>
                <a:latin typeface="Arial" panose="020B0604020202020204" pitchFamily="34" charset="0"/>
              </a:defRPr>
            </a:lvl9pPr>
          </a:lstStyle>
          <a:p>
            <a:pPr algn="just">
              <a:lnSpc>
                <a:spcPct val="110000"/>
              </a:lnSpc>
              <a:spcBef>
                <a:spcPts val="200"/>
              </a:spcBef>
              <a:spcAft>
                <a:spcPts val="200"/>
              </a:spcAft>
              <a:buClrTx/>
              <a:buNone/>
            </a:pP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Là</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chứng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từ</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hóa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liệt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kê</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tất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cả</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những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mặt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loại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được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đóng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gói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trong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từng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kiện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thùng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container...) </a:t>
            </a:r>
            <a:r>
              <a:rPr lang="en-US" altLang="en-US" sz="1800" dirty="0" err="1">
                <a:latin typeface="Times New Roman" panose="02020603050405020304" pitchFamily="18" charset="0"/>
                <a:cs typeface="Calibri" panose="020F0502020204030204" pitchFamily="34" charset="0"/>
              </a:rPr>
              <a:t>và</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toàn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bộ</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lô</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được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giao</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Phiếu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đóng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gói</a:t>
            </a:r>
            <a:r>
              <a:rPr lang="en-US" altLang="en-US" sz="1800" dirty="0">
                <a:latin typeface="Times New Roman" panose="02020603050405020304" pitchFamily="18" charset="0"/>
                <a:cs typeface="Calibri" panose="020F0502020204030204" pitchFamily="34" charset="0"/>
              </a:rPr>
              <a:t> do </a:t>
            </a:r>
            <a:r>
              <a:rPr lang="en-US" altLang="en-US" sz="1800" dirty="0" err="1">
                <a:latin typeface="Times New Roman" panose="02020603050405020304" pitchFamily="18" charset="0"/>
                <a:cs typeface="Calibri" panose="020F0502020204030204" pitchFamily="34" charset="0"/>
              </a:rPr>
              <a:t>người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sản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xuất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xuất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khẩu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lập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ra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đóng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gói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hóa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Phiếu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thường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được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lập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thành</a:t>
            </a:r>
            <a:r>
              <a:rPr lang="en-US" altLang="en-US" sz="1800" dirty="0">
                <a:latin typeface="Times New Roman" panose="02020603050405020304" pitchFamily="18" charset="0"/>
                <a:cs typeface="Calibri" panose="020F0502020204030204" pitchFamily="34" charset="0"/>
              </a:rPr>
              <a:t> 3 </a:t>
            </a:r>
            <a:r>
              <a:rPr lang="en-US" altLang="en-US" sz="1800" dirty="0" err="1">
                <a:latin typeface="Times New Roman" panose="02020603050405020304" pitchFamily="18" charset="0"/>
                <a:cs typeface="Calibri" panose="020F0502020204030204" pitchFamily="34" charset="0"/>
              </a:rPr>
              <a:t>bản</a:t>
            </a:r>
            <a:r>
              <a:rPr lang="en-US" altLang="en-US" sz="1800" dirty="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None/>
            </a:pPr>
            <a:r>
              <a:rPr lang="en-US" altLang="en-US" sz="1800" b="1" dirty="0" err="1">
                <a:latin typeface="Times New Roman" panose="02020603050405020304" pitchFamily="18" charset="0"/>
                <a:cs typeface="Calibri" panose="020F0502020204030204" pitchFamily="34" charset="0"/>
              </a:rPr>
              <a:t>Nội</a:t>
            </a:r>
            <a:r>
              <a:rPr lang="en-US" altLang="en-US" sz="1800" b="1" dirty="0">
                <a:latin typeface="Times New Roman" panose="02020603050405020304" pitchFamily="18" charset="0"/>
                <a:cs typeface="Calibri" panose="020F0502020204030204" pitchFamily="34" charset="0"/>
              </a:rPr>
              <a:t> dung </a:t>
            </a:r>
            <a:r>
              <a:rPr lang="en-US" altLang="en-US" sz="1800" b="1" dirty="0" err="1">
                <a:latin typeface="Times New Roman" panose="02020603050405020304" pitchFamily="18" charset="0"/>
                <a:cs typeface="Calibri" panose="020F0502020204030204" pitchFamily="34" charset="0"/>
              </a:rPr>
              <a:t>phiếu</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đóng</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gói</a:t>
            </a:r>
            <a:r>
              <a:rPr lang="en-US" altLang="en-US" sz="1800" b="1" dirty="0">
                <a:latin typeface="Times New Roman" panose="02020603050405020304" pitchFamily="18" charset="0"/>
                <a:cs typeface="Calibri" panose="020F0502020204030204" pitchFamily="34" charset="0"/>
              </a:rPr>
              <a:t>:</a:t>
            </a:r>
            <a:endParaRPr lang="en-US" altLang="en-US" sz="1800" dirty="0">
              <a:latin typeface="Times New Roman" panose="02020603050405020304" pitchFamily="18" charset="0"/>
              <a:cs typeface="Calibri" panose="020F0502020204030204" pitchFamily="34" charset="0"/>
            </a:endParaRPr>
          </a:p>
          <a:p>
            <a:pPr algn="just">
              <a:lnSpc>
                <a:spcPct val="110000"/>
              </a:lnSpc>
              <a:spcBef>
                <a:spcPts val="200"/>
              </a:spcBef>
              <a:spcAft>
                <a:spcPts val="200"/>
              </a:spcAft>
              <a:buClrTx/>
              <a:buFont typeface="Arial" panose="020B0604020202020204" pitchFamily="34" charset="0"/>
              <a:buChar char="•"/>
            </a:pPr>
            <a:r>
              <a:rPr lang="en-US" altLang="en-US" sz="1800" dirty="0" err="1">
                <a:latin typeface="Times New Roman" panose="02020603050405020304" pitchFamily="18" charset="0"/>
                <a:cs typeface="Times New Roman" panose="02020603050405020304" pitchFamily="18" charset="0"/>
              </a:rPr>
              <a:t>Tên</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người</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Bán</a:t>
            </a:r>
            <a:r>
              <a:rPr lang="en-US" altLang="en-US" sz="1800" dirty="0">
                <a:latin typeface="Times New Roman" panose="02020603050405020304" pitchFamily="18" charset="0"/>
                <a:cs typeface="Times New Roman" panose="02020603050405020304" pitchFamily="18" charset="0"/>
              </a:rPr>
              <a:t>;</a:t>
            </a:r>
          </a:p>
          <a:p>
            <a:pPr algn="just">
              <a:lnSpc>
                <a:spcPct val="110000"/>
              </a:lnSpc>
              <a:spcBef>
                <a:spcPts val="200"/>
              </a:spcBef>
              <a:spcAft>
                <a:spcPts val="200"/>
              </a:spcAft>
              <a:buClrTx/>
              <a:buFont typeface="Arial" panose="020B0604020202020204" pitchFamily="34" charset="0"/>
              <a:buChar char="•"/>
            </a:pPr>
            <a:r>
              <a:rPr lang="en-US" altLang="en-US" sz="1800" dirty="0" err="1">
                <a:latin typeface="Times New Roman" panose="02020603050405020304" pitchFamily="18" charset="0"/>
                <a:cs typeface="Times New Roman" panose="02020603050405020304" pitchFamily="18" charset="0"/>
              </a:rPr>
              <a:t>Tên</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người</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Mua</a:t>
            </a:r>
            <a:r>
              <a:rPr lang="en-US" altLang="en-US" sz="1800" dirty="0">
                <a:latin typeface="Times New Roman" panose="02020603050405020304" pitchFamily="18" charset="0"/>
                <a:cs typeface="Times New Roman" panose="02020603050405020304" pitchFamily="18" charset="0"/>
              </a:rPr>
              <a:t>;</a:t>
            </a:r>
          </a:p>
          <a:p>
            <a:pPr algn="just">
              <a:lnSpc>
                <a:spcPct val="110000"/>
              </a:lnSpc>
              <a:spcBef>
                <a:spcPts val="200"/>
              </a:spcBef>
              <a:spcAft>
                <a:spcPts val="200"/>
              </a:spcAft>
              <a:buClrTx/>
              <a:buFont typeface="Arial" panose="020B0604020202020204" pitchFamily="34" charset="0"/>
              <a:buChar char="•"/>
            </a:pPr>
            <a:r>
              <a:rPr lang="en-US" altLang="en-US" sz="1800" dirty="0" err="1">
                <a:latin typeface="Times New Roman" panose="02020603050405020304" pitchFamily="18" charset="0"/>
                <a:cs typeface="Times New Roman" panose="02020603050405020304" pitchFamily="18" charset="0"/>
              </a:rPr>
              <a:t>Số</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hiệu</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của</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hóa</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đơn</a:t>
            </a:r>
            <a:endParaRPr lang="en-US" altLang="en-US" sz="1800" dirty="0">
              <a:latin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buClrTx/>
              <a:buFont typeface="Arial" panose="020B0604020202020204" pitchFamily="34" charset="0"/>
              <a:buChar char="•"/>
            </a:pPr>
            <a:r>
              <a:rPr lang="en-US" altLang="en-US" sz="1800" dirty="0" err="1">
                <a:latin typeface="Times New Roman" panose="02020603050405020304" pitchFamily="18" charset="0"/>
                <a:cs typeface="Times New Roman" panose="02020603050405020304" pitchFamily="18" charset="0"/>
              </a:rPr>
              <a:t>Số</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thứ</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tự</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của</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kiện</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hàng</a:t>
            </a:r>
            <a:r>
              <a:rPr lang="en-US" altLang="en-US" sz="1800" dirty="0">
                <a:latin typeface="Times New Roman" panose="02020603050405020304" pitchFamily="18" charset="0"/>
                <a:cs typeface="Times New Roman" panose="02020603050405020304" pitchFamily="18" charset="0"/>
              </a:rPr>
              <a:t>;</a:t>
            </a:r>
          </a:p>
          <a:p>
            <a:pPr algn="just">
              <a:lnSpc>
                <a:spcPct val="110000"/>
              </a:lnSpc>
              <a:spcBef>
                <a:spcPts val="200"/>
              </a:spcBef>
              <a:spcAft>
                <a:spcPts val="200"/>
              </a:spcAft>
              <a:buClrTx/>
              <a:buFont typeface="Arial" panose="020B0604020202020204" pitchFamily="34" charset="0"/>
              <a:buChar char="•"/>
            </a:pPr>
            <a:r>
              <a:rPr lang="en-US" altLang="en-US" sz="1800" dirty="0" err="1">
                <a:latin typeface="Times New Roman" panose="02020603050405020304" pitchFamily="18" charset="0"/>
                <a:cs typeface="Times New Roman" panose="02020603050405020304" pitchFamily="18" charset="0"/>
              </a:rPr>
              <a:t>Cách</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thức</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đóng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gói</a:t>
            </a:r>
            <a:r>
              <a:rPr lang="en-US" altLang="en-US" sz="1800" dirty="0">
                <a:latin typeface="Times New Roman" panose="02020603050405020304" pitchFamily="18" charset="0"/>
                <a:cs typeface="Times New Roman" panose="02020603050405020304" pitchFamily="18" charset="0"/>
              </a:rPr>
              <a:t>:</a:t>
            </a:r>
          </a:p>
          <a:p>
            <a:pPr algn="just">
              <a:lnSpc>
                <a:spcPct val="110000"/>
              </a:lnSpc>
              <a:spcBef>
                <a:spcPts val="200"/>
              </a:spcBef>
              <a:spcAft>
                <a:spcPts val="200"/>
              </a:spcAft>
              <a:buClrTx/>
              <a:buFont typeface="Arial" panose="020B0604020202020204" pitchFamily="34" charset="0"/>
              <a:buChar char="•"/>
            </a:pPr>
            <a:r>
              <a:rPr lang="en-US" altLang="en-US" sz="1800" dirty="0" err="1">
                <a:latin typeface="Times New Roman" panose="02020603050405020304" pitchFamily="18" charset="0"/>
                <a:cs typeface="Times New Roman" panose="02020603050405020304" pitchFamily="18" charset="0"/>
              </a:rPr>
              <a:t>Loại</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hàng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số</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lượng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hàng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đóng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trong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từng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kiện</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hàng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trọng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lượng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tịnh</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trọng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lượng</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cả</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bì</a:t>
            </a:r>
            <a:endParaRPr lang="en-US" altLang="en-US" sz="1800" dirty="0">
              <a:latin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buClrTx/>
              <a:buNone/>
            </a:pPr>
            <a:r>
              <a:rPr lang="en-US" altLang="en-US" sz="1800" b="1" dirty="0" err="1">
                <a:latin typeface="Times New Roman" panose="02020603050405020304" pitchFamily="18" charset="0"/>
                <a:cs typeface="Calibri" panose="020F0502020204030204" pitchFamily="34" charset="0"/>
              </a:rPr>
              <a:t>Những</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nội</a:t>
            </a:r>
            <a:r>
              <a:rPr lang="en-US" altLang="en-US" sz="1800" b="1" dirty="0">
                <a:latin typeface="Times New Roman" panose="02020603050405020304" pitchFamily="18" charset="0"/>
                <a:cs typeface="Calibri" panose="020F0502020204030204" pitchFamily="34" charset="0"/>
              </a:rPr>
              <a:t> dung </a:t>
            </a:r>
            <a:r>
              <a:rPr lang="en-US" altLang="en-US" sz="1800" b="1" dirty="0" err="1">
                <a:latin typeface="Times New Roman" panose="02020603050405020304" pitchFamily="18" charset="0"/>
                <a:cs typeface="Calibri" panose="020F0502020204030204" pitchFamily="34" charset="0"/>
              </a:rPr>
              <a:t>cần</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lưu</a:t>
            </a:r>
            <a:r>
              <a:rPr lang="en-US" altLang="en-US" sz="1800" b="1" dirty="0">
                <a:latin typeface="Times New Roman" panose="02020603050405020304" pitchFamily="18" charset="0"/>
                <a:cs typeface="Calibri" panose="020F0502020204030204" pitchFamily="34" charset="0"/>
              </a:rPr>
              <a:t> ý </a:t>
            </a:r>
            <a:r>
              <a:rPr lang="en-US" altLang="en-US" sz="1800" b="1" dirty="0" err="1">
                <a:latin typeface="Times New Roman" panose="02020603050405020304" pitchFamily="18" charset="0"/>
                <a:cs typeface="Calibri" panose="020F0502020204030204" pitchFamily="34" charset="0"/>
              </a:rPr>
              <a:t>khi</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lập</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và</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kiểm</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tra</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Phiếu</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đóng</a:t>
            </a:r>
            <a:r>
              <a:rPr lang="en-US" altLang="en-US" sz="1800" b="1" dirty="0">
                <a:latin typeface="Times New Roman" panose="02020603050405020304" pitchFamily="18" charset="0"/>
                <a:cs typeface="Calibri" panose="020F0502020204030204" pitchFamily="34" charset="0"/>
              </a:rPr>
              <a:t> </a:t>
            </a:r>
            <a:r>
              <a:rPr lang="en-US" altLang="en-US" sz="1800" b="1" dirty="0" err="1">
                <a:latin typeface="Times New Roman" panose="02020603050405020304" pitchFamily="18" charset="0"/>
                <a:cs typeface="Calibri" panose="020F0502020204030204" pitchFamily="34" charset="0"/>
              </a:rPr>
              <a:t>gói</a:t>
            </a:r>
            <a:r>
              <a:rPr lang="en-US" altLang="en-US" sz="1800" b="1" dirty="0">
                <a:latin typeface="Times New Roman" panose="02020603050405020304" pitchFamily="18" charset="0"/>
                <a:cs typeface="Calibri" panose="020F0502020204030204" pitchFamily="34" charset="0"/>
              </a:rPr>
              <a:t>:</a:t>
            </a:r>
            <a:endParaRPr lang="en-US" altLang="en-US" sz="1800" dirty="0">
              <a:latin typeface="Times New Roman" panose="02020603050405020304" pitchFamily="18" charset="0"/>
              <a:cs typeface="Calibri" panose="020F0502020204030204" pitchFamily="34" charset="0"/>
            </a:endParaRPr>
          </a:p>
          <a:p>
            <a:pPr algn="just">
              <a:lnSpc>
                <a:spcPct val="110000"/>
              </a:lnSpc>
              <a:spcBef>
                <a:spcPts val="200"/>
              </a:spcBef>
              <a:spcAft>
                <a:spcPts val="200"/>
              </a:spcAft>
              <a:buClrTx/>
              <a:buNone/>
            </a:pP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Có</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ghi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đầy</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đủ</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tất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cả</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các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đặc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điểm</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mô</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tả</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hóa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như</a:t>
            </a:r>
            <a:r>
              <a:rPr lang="en-US" altLang="en-US" sz="1800" dirty="0">
                <a:latin typeface="Times New Roman" panose="02020603050405020304" pitchFamily="18" charset="0"/>
                <a:cs typeface="Calibri" panose="020F0502020204030204" pitchFamily="34" charset="0"/>
              </a:rPr>
              <a:t> L/C </a:t>
            </a:r>
            <a:r>
              <a:rPr lang="en-US" altLang="en-US" sz="1800" dirty="0" err="1">
                <a:latin typeface="Times New Roman" panose="02020603050405020304" pitchFamily="18" charset="0"/>
                <a:cs typeface="Calibri" panose="020F0502020204030204" pitchFamily="34" charset="0"/>
              </a:rPr>
              <a:t>quy</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định</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về</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bao</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bì</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kỷ</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mã</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hiệu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chủng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loại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quy</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cách</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không</a:t>
            </a:r>
            <a:r>
              <a:rPr lang="en-US" altLang="en-US" sz="1800" dirty="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None/>
            </a:pP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Có</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phải</a:t>
            </a:r>
            <a:r>
              <a:rPr lang="en-US" altLang="en-US" sz="1800" dirty="0">
                <a:latin typeface="Times New Roman" panose="02020603050405020304" pitchFamily="18" charset="0"/>
                <a:cs typeface="Calibri" panose="020F0502020204030204" pitchFamily="34" charset="0"/>
              </a:rPr>
              <a:t> do </a:t>
            </a:r>
            <a:r>
              <a:rPr lang="en-US" altLang="en-US" sz="1800" dirty="0" err="1">
                <a:latin typeface="Times New Roman" panose="02020603050405020304" pitchFamily="18" charset="0"/>
                <a:cs typeface="Calibri" panose="020F0502020204030204" pitchFamily="34" charset="0"/>
              </a:rPr>
              <a:t>người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Bán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lập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không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Có</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được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người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Bán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ký</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không</a:t>
            </a:r>
            <a:r>
              <a:rPr lang="en-US" altLang="en-US" sz="1800" dirty="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None/>
            </a:pP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Các</a:t>
            </a:r>
            <a:r>
              <a:rPr lang="en-US" altLang="en-US" sz="1800" dirty="0">
                <a:latin typeface="Times New Roman" panose="02020603050405020304" pitchFamily="18" charset="0"/>
                <a:cs typeface="Calibri" panose="020F0502020204030204" pitchFamily="34" charset="0"/>
              </a:rPr>
              <a:t> chi </a:t>
            </a:r>
            <a:r>
              <a:rPr lang="en-US" altLang="en-US" sz="1800" dirty="0" err="1">
                <a:latin typeface="Times New Roman" panose="02020603050405020304" pitchFamily="18" charset="0"/>
                <a:cs typeface="Calibri" panose="020F0502020204030204" pitchFamily="34" charset="0"/>
              </a:rPr>
              <a:t>tiết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về</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tên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người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Mua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số</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hóa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đơn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số</a:t>
            </a:r>
            <a:r>
              <a:rPr lang="en-US" altLang="en-US" sz="1800" dirty="0">
                <a:latin typeface="Times New Roman" panose="02020603050405020304" pitchFamily="18" charset="0"/>
                <a:cs typeface="Calibri" panose="020F0502020204030204" pitchFamily="34" charset="0"/>
              </a:rPr>
              <a:t> L/C (</a:t>
            </a:r>
            <a:r>
              <a:rPr lang="en-US" altLang="en-US" sz="1800" dirty="0" err="1">
                <a:latin typeface="Times New Roman" panose="02020603050405020304" pitchFamily="18" charset="0"/>
                <a:cs typeface="Calibri" panose="020F0502020204030204" pitchFamily="34" charset="0"/>
              </a:rPr>
              <a:t>nếu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thanh</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toán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bằng</a:t>
            </a:r>
            <a:r>
              <a:rPr lang="en-US" altLang="en-US" sz="1800" dirty="0">
                <a:latin typeface="Times New Roman" panose="02020603050405020304" pitchFamily="18" charset="0"/>
                <a:cs typeface="Calibri" panose="020F0502020204030204" pitchFamily="34" charset="0"/>
              </a:rPr>
              <a:t> UC), </a:t>
            </a:r>
            <a:r>
              <a:rPr lang="en-US" altLang="en-US" sz="1800" dirty="0" err="1">
                <a:latin typeface="Times New Roman" panose="02020603050405020304" pitchFamily="18" charset="0"/>
                <a:cs typeface="Calibri" panose="020F0502020204030204" pitchFamily="34" charset="0"/>
              </a:rPr>
              <a:t>tên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phương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tiện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vận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tải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lộ</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trình</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vận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tải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có</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phù</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hợp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với</a:t>
            </a:r>
            <a:r>
              <a:rPr lang="en-US" altLang="en-US" sz="1800" dirty="0">
                <a:latin typeface="Times New Roman" panose="02020603050405020304" pitchFamily="18" charset="0"/>
                <a:cs typeface="Calibri" panose="020F0502020204030204" pitchFamily="34" charset="0"/>
              </a:rPr>
              <a:t> B/L, Invoice, C/O... </a:t>
            </a:r>
            <a:r>
              <a:rPr lang="en-US" altLang="en-US" sz="1800" dirty="0" err="1">
                <a:latin typeface="Times New Roman" panose="02020603050405020304" pitchFamily="18" charset="0"/>
                <a:cs typeface="Calibri" panose="020F0502020204030204" pitchFamily="34" charset="0"/>
              </a:rPr>
              <a:t>không</a:t>
            </a:r>
            <a:r>
              <a:rPr lang="en-US" altLang="en-US" sz="1800" dirty="0">
                <a:latin typeface="Times New Roman" panose="02020603050405020304" pitchFamily="18" charset="0"/>
                <a:cs typeface="Calibri" panose="020F0502020204030204" pitchFamily="34" charset="0"/>
              </a:rPr>
              <a:t>?</a:t>
            </a:r>
          </a:p>
          <a:p>
            <a:pPr algn="just">
              <a:lnSpc>
                <a:spcPct val="110000"/>
              </a:lnSpc>
              <a:spcBef>
                <a:spcPts val="200"/>
              </a:spcBef>
              <a:spcAft>
                <a:spcPts val="200"/>
              </a:spcAft>
              <a:buClrTx/>
              <a:buNone/>
            </a:pPr>
            <a:r>
              <a:rPr lang="en-US" altLang="en-US" sz="1800" dirty="0">
                <a:latin typeface="Times New Roman" panose="02020603050405020304" pitchFamily="18" charset="0"/>
                <a:cs typeface="Calibri" panose="020F0502020204030204" pitchFamily="34" charset="0"/>
              </a:rPr>
              <a:t>Xin </a:t>
            </a:r>
            <a:r>
              <a:rPr lang="en-US" altLang="en-US" sz="1800" dirty="0" err="1">
                <a:latin typeface="Times New Roman" panose="02020603050405020304" pitchFamily="18" charset="0"/>
                <a:cs typeface="Calibri" panose="020F0502020204030204" pitchFamily="34" charset="0"/>
              </a:rPr>
              <a:t>lưu</a:t>
            </a:r>
            <a:r>
              <a:rPr lang="en-US" altLang="en-US" sz="1800" dirty="0">
                <a:latin typeface="Times New Roman" panose="02020603050405020304" pitchFamily="18" charset="0"/>
                <a:cs typeface="Calibri" panose="020F0502020204030204" pitchFamily="34" charset="0"/>
              </a:rPr>
              <a:t> ý: </a:t>
            </a:r>
            <a:r>
              <a:rPr lang="en-US" altLang="en-US" sz="1800" dirty="0" err="1">
                <a:latin typeface="Times New Roman" panose="02020603050405020304" pitchFamily="18" charset="0"/>
                <a:cs typeface="Calibri" panose="020F0502020204030204" pitchFamily="34" charset="0"/>
              </a:rPr>
              <a:t>Những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điểm</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cần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lưu</a:t>
            </a:r>
            <a:r>
              <a:rPr lang="en-US" altLang="en-US" sz="1800" dirty="0">
                <a:latin typeface="Times New Roman" panose="02020603050405020304" pitchFamily="18" charset="0"/>
                <a:cs typeface="Calibri" panose="020F0502020204030204" pitchFamily="34" charset="0"/>
              </a:rPr>
              <a:t> ý </a:t>
            </a:r>
            <a:r>
              <a:rPr lang="en-US" altLang="en-US" sz="1800" dirty="0" err="1">
                <a:latin typeface="Times New Roman" panose="02020603050405020304" pitchFamily="18" charset="0"/>
                <a:cs typeface="Calibri" panose="020F0502020204030204" pitchFamily="34" charset="0"/>
              </a:rPr>
              <a:t>khi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lập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và</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kiểm</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tra</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chứng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từ</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trình</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bày</a:t>
            </a:r>
            <a:r>
              <a:rPr lang="en-US" altLang="en-US" sz="1800" dirty="0">
                <a:latin typeface="Times New Roman" panose="02020603050405020304" pitchFamily="18" charset="0"/>
                <a:cs typeface="Calibri" panose="020F0502020204030204" pitchFamily="34" charset="0"/>
              </a:rPr>
              <a:t> ở </a:t>
            </a:r>
            <a:r>
              <a:rPr lang="en-US" altLang="en-US" sz="1800" dirty="0" err="1">
                <a:latin typeface="Times New Roman" panose="02020603050405020304" pitchFamily="18" charset="0"/>
                <a:cs typeface="Calibri" panose="020F0502020204030204" pitchFamily="34" charset="0"/>
              </a:rPr>
              <a:t>chương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này</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được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áp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dụng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thanh</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toán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bằng</a:t>
            </a:r>
            <a:r>
              <a:rPr lang="en-US" altLang="en-US" sz="1800" dirty="0">
                <a:latin typeface="Times New Roman" panose="02020603050405020304" pitchFamily="18" charset="0"/>
                <a:cs typeface="Calibri" panose="020F0502020204030204" pitchFamily="34" charset="0"/>
              </a:rPr>
              <a:t> L/C.</a:t>
            </a:r>
          </a:p>
          <a:p>
            <a:pPr algn="just">
              <a:lnSpc>
                <a:spcPct val="110000"/>
              </a:lnSpc>
              <a:spcBef>
                <a:spcPts val="200"/>
              </a:spcBef>
              <a:spcAft>
                <a:spcPts val="200"/>
              </a:spcAft>
              <a:buClrTx/>
              <a:buNone/>
            </a:pPr>
            <a:r>
              <a:rPr lang="en-US" altLang="en-US" sz="1800" dirty="0" err="1">
                <a:latin typeface="Times New Roman" panose="02020603050405020304" pitchFamily="18" charset="0"/>
                <a:cs typeface="Calibri" panose="020F0502020204030204" pitchFamily="34" charset="0"/>
              </a:rPr>
              <a:t>Ngoài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những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chứng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từ</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cơ</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bản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thường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có</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trong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các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bộ</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chứng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từ</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giao</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nêu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trên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trong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hoạt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động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xuất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nhập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khẩu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còn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có</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các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chứng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từ</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khác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như</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giấy</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phép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xuất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nhập</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khẩu</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tờ</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khai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hải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quan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bảng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kê</a:t>
            </a:r>
            <a:r>
              <a:rPr lang="en-US" altLang="en-US" sz="1800" dirty="0">
                <a:latin typeface="Times New Roman" panose="02020603050405020304" pitchFamily="18" charset="0"/>
                <a:cs typeface="Calibri" panose="020F0502020204030204" pitchFamily="34" charset="0"/>
              </a:rPr>
              <a:t> chi </a:t>
            </a:r>
            <a:r>
              <a:rPr lang="en-US" altLang="en-US" sz="1800" dirty="0" err="1">
                <a:latin typeface="Times New Roman" panose="02020603050405020304" pitchFamily="18" charset="0"/>
                <a:cs typeface="Calibri" panose="020F0502020204030204" pitchFamily="34" charset="0"/>
              </a:rPr>
              <a:t>tiết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các</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loại</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vận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đơn</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đường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sắt</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đường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hàng</a:t>
            </a:r>
            <a:r>
              <a:rPr lang="en-US" altLang="en-US" sz="1800" dirty="0">
                <a:latin typeface="Times New Roman" panose="02020603050405020304" pitchFamily="18" charset="0"/>
                <a:cs typeface="Calibri" panose="020F0502020204030204" pitchFamily="34" charset="0"/>
              </a:rPr>
              <a:t> </a:t>
            </a:r>
            <a:r>
              <a:rPr lang="en-US" altLang="en-US" sz="1800" dirty="0" err="1">
                <a:latin typeface="Times New Roman" panose="02020603050405020304" pitchFamily="18" charset="0"/>
                <a:cs typeface="Calibri" panose="020F0502020204030204" pitchFamily="34" charset="0"/>
              </a:rPr>
              <a:t>không</a:t>
            </a:r>
            <a:r>
              <a:rPr lang="en-US" altLang="en-US" sz="1800" dirty="0">
                <a:latin typeface="Times New Roman" panose="02020603050405020304" pitchFamily="18" charset="0"/>
                <a:cs typeface="Calibri" panose="020F0502020204030204" pitchFamily="34" charset="0"/>
              </a:rPr>
              <a:t>...</a:t>
            </a:r>
          </a:p>
        </p:txBody>
      </p:sp>
    </p:spTree>
    <p:extLst>
      <p:ext uri="{BB962C8B-B14F-4D97-AF65-F5344CB8AC3E}">
        <p14:creationId xmlns:p14="http://schemas.microsoft.com/office/powerpoint/2010/main" val="3387147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244" b="44795"/>
          <a:stretch/>
        </p:blipFill>
        <p:spPr>
          <a:xfrm>
            <a:off x="0" y="0"/>
            <a:ext cx="6189019" cy="5539409"/>
          </a:xfrm>
          <a:prstGeom prst="rect">
            <a:avLst/>
          </a:prstGeom>
        </p:spPr>
      </p:pic>
      <p:pic>
        <p:nvPicPr>
          <p:cNvPr id="3" name="Picture 2"/>
          <p:cNvPicPr>
            <a:picLocks noChangeAspect="1"/>
          </p:cNvPicPr>
          <p:nvPr/>
        </p:nvPicPr>
        <p:blipFill rotWithShape="1">
          <a:blip r:embed="rId2"/>
          <a:srcRect l="5244" t="55498" b="4893"/>
          <a:stretch/>
        </p:blipFill>
        <p:spPr>
          <a:xfrm>
            <a:off x="6189019" y="2398644"/>
            <a:ext cx="5843955" cy="4459356"/>
          </a:xfrm>
          <a:prstGeom prst="rect">
            <a:avLst/>
          </a:prstGeom>
        </p:spPr>
      </p:pic>
    </p:spTree>
    <p:extLst>
      <p:ext uri="{BB962C8B-B14F-4D97-AF65-F5344CB8AC3E}">
        <p14:creationId xmlns:p14="http://schemas.microsoft.com/office/powerpoint/2010/main" val="187702923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
          <p:cNvSpPr>
            <a:spLocks noChangeArrowheads="1"/>
          </p:cNvSpPr>
          <p:nvPr/>
        </p:nvSpPr>
        <p:spPr bwMode="auto">
          <a:xfrm>
            <a:off x="2025003" y="57553"/>
            <a:ext cx="2613216" cy="498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10000"/>
              </a:lnSpc>
              <a:spcBef>
                <a:spcPts val="200"/>
              </a:spcBef>
              <a:spcAft>
                <a:spcPts val="200"/>
              </a:spcAft>
              <a:buClrTx/>
              <a:buNone/>
            </a:pPr>
            <a:r>
              <a:rPr lang="en-US" altLang="en-US" sz="2400" b="1" dirty="0" err="1"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Tờ</a:t>
            </a:r>
            <a:r>
              <a:rPr lang="en-US" altLang="en-US" sz="2400" b="1" dirty="0" smtClean="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khai</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hải</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quan</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endParaRPr lang="en-US" altLang="en-US" sz="1800" b="1" dirty="0">
              <a:solidFill>
                <a:srgbClr val="3333CC"/>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1"/>
          <p:cNvSpPr>
            <a:spLocks noChangeArrowheads="1"/>
          </p:cNvSpPr>
          <p:nvPr/>
        </p:nvSpPr>
        <p:spPr bwMode="auto">
          <a:xfrm flipH="1">
            <a:off x="331304" y="582654"/>
            <a:ext cx="11661912" cy="1107996"/>
          </a:xfrm>
          <a:prstGeom prst="rect">
            <a:avLst/>
          </a:prstGeom>
          <a:noFill/>
          <a:ln>
            <a:noFill/>
          </a:ln>
          <a:effectLst>
            <a:prstShdw prst="shdw12">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spcAft>
                <a:spcPts val="600"/>
              </a:spcAft>
              <a:buClrTx/>
              <a:buNone/>
            </a:pPr>
            <a:r>
              <a:rPr lang="pt-BR" altLang="en-US" sz="2200" b="1" dirty="0">
                <a:latin typeface="Times New Roman" panose="02020603050405020304" pitchFamily="18" charset="0"/>
                <a:cs typeface="Calibri" panose="020F0502020204030204" pitchFamily="34" charset="0"/>
              </a:rPr>
              <a:t>	Tờ khai hải quan là </a:t>
            </a:r>
            <a:r>
              <a:rPr lang="pt-BR" altLang="en-US" sz="2200" dirty="0">
                <a:latin typeface="Times New Roman" panose="02020603050405020304" pitchFamily="18" charset="0"/>
                <a:cs typeface="Calibri" panose="020F0502020204030204" pitchFamily="34" charset="0"/>
              </a:rPr>
              <a:t>một loại văn bản mà theo đó người chủ của hàng hóa phải kê khai số hàng hóa đó cho bên lực lượng kiểm soát khi xuất nhập khẩu hàng hóa vào nước ta (hay còn gọi là xuất cảnh).  </a:t>
            </a:r>
          </a:p>
        </p:txBody>
      </p:sp>
      <p:sp>
        <p:nvSpPr>
          <p:cNvPr id="6" name="Rectangle 5"/>
          <p:cNvSpPr>
            <a:spLocks noChangeArrowheads="1"/>
          </p:cNvSpPr>
          <p:nvPr/>
        </p:nvSpPr>
        <p:spPr bwMode="auto">
          <a:xfrm>
            <a:off x="172277" y="1810464"/>
            <a:ext cx="11820939"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a:r>
              <a:rPr lang="vi-VN" altLang="en-US" sz="2300" b="1" i="1" dirty="0">
                <a:cs typeface="Times New Roman" panose="02020603050405020304" pitchFamily="18" charset="0"/>
              </a:rPr>
              <a:t>+ Đối với góc trái của tờ khai:</a:t>
            </a:r>
            <a:r>
              <a:rPr lang="vi-VN" altLang="en-US" sz="2300" dirty="0">
                <a:cs typeface="Times New Roman" panose="02020603050405020304" pitchFamily="18" charset="0"/>
              </a:rPr>
              <a:t> Người khai hải quan ghi rõ tên Chi cụ Hải quan đang ký tờ khai, Chi cục hải quan cửa khẩu xuất khẩu.</a:t>
            </a:r>
          </a:p>
          <a:p>
            <a:pPr algn="just"/>
            <a:r>
              <a:rPr lang="vi-VN" altLang="en-US" sz="2300" b="1" i="1" dirty="0">
                <a:cs typeface="Times New Roman" panose="02020603050405020304" pitchFamily="18" charset="0"/>
              </a:rPr>
              <a:t>+ Ở phần giữa của tờ khai:</a:t>
            </a:r>
            <a:endParaRPr lang="vi-VN" altLang="en-US" sz="2300" dirty="0">
              <a:cs typeface="Times New Roman" panose="02020603050405020304" pitchFamily="18" charset="0"/>
            </a:endParaRPr>
          </a:p>
          <a:p>
            <a:pPr algn="just">
              <a:buFont typeface="Arial" panose="020B0604020202020204" pitchFamily="34" charset="0"/>
              <a:buChar char="•"/>
            </a:pPr>
            <a:r>
              <a:rPr lang="vi-VN" altLang="en-US" sz="2300" b="1" dirty="0">
                <a:cs typeface="Times New Roman" panose="02020603050405020304" pitchFamily="18" charset="0"/>
              </a:rPr>
              <a:t>Số tham chiếu và ngày giờ gửi</a:t>
            </a:r>
            <a:r>
              <a:rPr lang="vi-VN" altLang="en-US" sz="2300" dirty="0">
                <a:cs typeface="Times New Roman" panose="02020603050405020304" pitchFamily="18" charset="0"/>
              </a:rPr>
              <a:t>: đây là số do hệ thống cấp tự động cho mỗi tờ khai khi người khai hải quan gửi dữ liệu khai báo hải quan điện tử tới hệ thống để đăng ký kê khai hàng hóa xuất khẩu.</a:t>
            </a:r>
          </a:p>
          <a:p>
            <a:pPr algn="just">
              <a:buFont typeface="Arial" panose="020B0604020202020204" pitchFamily="34" charset="0"/>
              <a:buChar char="•"/>
            </a:pPr>
            <a:r>
              <a:rPr lang="vi-VN" altLang="en-US" sz="2300" b="1" dirty="0">
                <a:cs typeface="Times New Roman" panose="02020603050405020304" pitchFamily="18" charset="0"/>
              </a:rPr>
              <a:t>Số tờ khai, ngày giờ đăng ký</a:t>
            </a:r>
            <a:r>
              <a:rPr lang="vi-VN" altLang="en-US" sz="2300" dirty="0">
                <a:cs typeface="Times New Roman" panose="02020603050405020304" pitchFamily="18" charset="0"/>
              </a:rPr>
              <a:t>: phần này là số thứ tự của số đăng ký tờ khai hàng ngày theo từng loại hình xuất khẩu tại từng Chi cục Hải quan do hệ thống đã tự động ghi lại. Với trường hợp cần ghi thủ công thì công chức Hải quan sẽ ghi đầy đủ cả số tờ khai, kỹ thiệu loại hình xuất khẩu hàng hóa, ký hiệu Chi cục hải quan đăng ký theo trật tự: </a:t>
            </a:r>
            <a:r>
              <a:rPr lang="vi-VN" altLang="en-US" sz="2300" b="1" dirty="0">
                <a:cs typeface="Times New Roman" panose="02020603050405020304" pitchFamily="18" charset="0"/>
              </a:rPr>
              <a:t>Số tờ khai/XK/loại hình/đơn vị đăng ký tờ khai, số lượng phụ lục tờ khai và ký tên đóng dấu công chức</a:t>
            </a:r>
            <a:r>
              <a:rPr lang="vi-VN" altLang="en-US" sz="2300" dirty="0">
                <a:cs typeface="Times New Roman" panose="02020603050405020304" pitchFamily="18" charset="0"/>
              </a:rPr>
              <a:t>.</a:t>
            </a:r>
          </a:p>
          <a:p>
            <a:pPr algn="just"/>
            <a:r>
              <a:rPr lang="vi-VN" altLang="en-US" sz="2300" b="1" i="1" dirty="0">
                <a:cs typeface="Times New Roman" panose="02020603050405020304" pitchFamily="18" charset="0"/>
              </a:rPr>
              <a:t>+ Phần bên phải tờ khai:</a:t>
            </a:r>
            <a:endParaRPr lang="vi-VN" altLang="en-US" sz="2300" dirty="0">
              <a:cs typeface="Times New Roman" panose="02020603050405020304" pitchFamily="18" charset="0"/>
            </a:endParaRPr>
          </a:p>
          <a:p>
            <a:pPr algn="just">
              <a:buFont typeface="Arial" panose="020B0604020202020204" pitchFamily="34" charset="0"/>
              <a:buChar char="•"/>
            </a:pPr>
            <a:r>
              <a:rPr lang="vi-VN" altLang="en-US" sz="2300" b="1" dirty="0">
                <a:cs typeface="Times New Roman" panose="02020603050405020304" pitchFamily="18" charset="0"/>
              </a:rPr>
              <a:t>Phương thức thủ công</a:t>
            </a:r>
            <a:r>
              <a:rPr lang="vi-VN" altLang="en-US" sz="2300" dirty="0">
                <a:cs typeface="Times New Roman" panose="02020603050405020304" pitchFamily="18" charset="0"/>
              </a:rPr>
              <a:t>: công chức hải quan sẽ tiếp nhận đăng ký tờ khai hàng hóa xuất khẩu ký tên và đóng dấu công chức.</a:t>
            </a:r>
          </a:p>
          <a:p>
            <a:pPr algn="just">
              <a:buFont typeface="Arial" panose="020B0604020202020204" pitchFamily="34" charset="0"/>
              <a:buChar char="•"/>
            </a:pPr>
            <a:r>
              <a:rPr lang="vi-VN" altLang="en-US" sz="2300" b="1" dirty="0">
                <a:cs typeface="Times New Roman" panose="02020603050405020304" pitchFamily="18" charset="0"/>
              </a:rPr>
              <a:t>Phương thức điện tử</a:t>
            </a:r>
            <a:r>
              <a:rPr lang="vi-VN" altLang="en-US" sz="2300" dirty="0">
                <a:cs typeface="Times New Roman" panose="02020603050405020304" pitchFamily="18" charset="0"/>
              </a:rPr>
              <a:t>: tự động sẽ ghi tên hoặc số ký hiệu của công chức đã tiếp nhận tờ khai.</a:t>
            </a:r>
          </a:p>
        </p:txBody>
      </p:sp>
    </p:spTree>
    <p:extLst>
      <p:ext uri="{BB962C8B-B14F-4D97-AF65-F5344CB8AC3E}">
        <p14:creationId xmlns:p14="http://schemas.microsoft.com/office/powerpoint/2010/main" val="20737646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additive="base">
                                        <p:cTn id="2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5161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2960</TotalTime>
  <Words>7494</Words>
  <Application>Microsoft Office PowerPoint</Application>
  <PresentationFormat>Widescreen</PresentationFormat>
  <Paragraphs>414</Paragraphs>
  <Slides>46</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Algerian</vt:lpstr>
      <vt:lpstr>Arial</vt:lpstr>
      <vt:lpstr>Calibri</vt:lpstr>
      <vt:lpstr>Calibri Light</vt:lpstr>
      <vt:lpstr>MS Mincho</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445</cp:revision>
  <dcterms:created xsi:type="dcterms:W3CDTF">2020-11-01T14:17:13Z</dcterms:created>
  <dcterms:modified xsi:type="dcterms:W3CDTF">2021-01-27T06:56:59Z</dcterms:modified>
</cp:coreProperties>
</file>