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3"/>
  </p:notesMasterIdLst>
  <p:sldIdLst>
    <p:sldId id="257" r:id="rId2"/>
    <p:sldId id="258" r:id="rId3"/>
    <p:sldId id="262" r:id="rId4"/>
    <p:sldId id="260" r:id="rId5"/>
    <p:sldId id="261" r:id="rId6"/>
    <p:sldId id="259" r:id="rId7"/>
    <p:sldId id="263" r:id="rId8"/>
    <p:sldId id="272" r:id="rId9"/>
    <p:sldId id="294" r:id="rId10"/>
    <p:sldId id="295" r:id="rId11"/>
    <p:sldId id="296" r:id="rId12"/>
    <p:sldId id="265" r:id="rId13"/>
    <p:sldId id="266" r:id="rId14"/>
    <p:sldId id="268" r:id="rId15"/>
    <p:sldId id="269" r:id="rId16"/>
    <p:sldId id="273" r:id="rId17"/>
    <p:sldId id="285" r:id="rId18"/>
    <p:sldId id="270" r:id="rId19"/>
    <p:sldId id="271" r:id="rId20"/>
    <p:sldId id="274" r:id="rId21"/>
    <p:sldId id="275" r:id="rId22"/>
    <p:sldId id="279" r:id="rId23"/>
    <p:sldId id="278" r:id="rId24"/>
    <p:sldId id="276" r:id="rId25"/>
    <p:sldId id="281" r:id="rId26"/>
    <p:sldId id="280" r:id="rId27"/>
    <p:sldId id="282" r:id="rId28"/>
    <p:sldId id="283" r:id="rId29"/>
    <p:sldId id="291" r:id="rId30"/>
    <p:sldId id="284" r:id="rId31"/>
    <p:sldId id="286" r:id="rId32"/>
    <p:sldId id="293" r:id="rId33"/>
    <p:sldId id="292" r:id="rId34"/>
    <p:sldId id="287" r:id="rId35"/>
    <p:sldId id="300" r:id="rId36"/>
    <p:sldId id="288" r:id="rId37"/>
    <p:sldId id="289" r:id="rId38"/>
    <p:sldId id="290" r:id="rId39"/>
    <p:sldId id="297" r:id="rId40"/>
    <p:sldId id="298" r:id="rId41"/>
    <p:sldId id="301" r:id="rId42"/>
    <p:sldId id="302" r:id="rId43"/>
    <p:sldId id="308" r:id="rId44"/>
    <p:sldId id="309" r:id="rId45"/>
    <p:sldId id="304" r:id="rId46"/>
    <p:sldId id="339" r:id="rId47"/>
    <p:sldId id="341" r:id="rId48"/>
    <p:sldId id="340" r:id="rId49"/>
    <p:sldId id="334" r:id="rId50"/>
    <p:sldId id="335" r:id="rId51"/>
    <p:sldId id="337" r:id="rId52"/>
    <p:sldId id="338" r:id="rId53"/>
    <p:sldId id="305" r:id="rId54"/>
    <p:sldId id="306" r:id="rId55"/>
    <p:sldId id="310" r:id="rId56"/>
    <p:sldId id="311" r:id="rId57"/>
    <p:sldId id="312" r:id="rId58"/>
    <p:sldId id="313" r:id="rId59"/>
    <p:sldId id="314" r:id="rId60"/>
    <p:sldId id="342" r:id="rId61"/>
    <p:sldId id="315" r:id="rId62"/>
    <p:sldId id="316" r:id="rId63"/>
    <p:sldId id="317" r:id="rId64"/>
    <p:sldId id="319" r:id="rId65"/>
    <p:sldId id="320" r:id="rId66"/>
    <p:sldId id="321" r:id="rId67"/>
    <p:sldId id="322" r:id="rId68"/>
    <p:sldId id="323" r:id="rId69"/>
    <p:sldId id="324" r:id="rId70"/>
    <p:sldId id="327" r:id="rId71"/>
    <p:sldId id="328" r:id="rId72"/>
    <p:sldId id="325" r:id="rId73"/>
    <p:sldId id="326" r:id="rId74"/>
    <p:sldId id="329" r:id="rId75"/>
    <p:sldId id="330" r:id="rId76"/>
    <p:sldId id="331" r:id="rId77"/>
    <p:sldId id="332" r:id="rId78"/>
    <p:sldId id="303" r:id="rId79"/>
    <p:sldId id="333" r:id="rId80"/>
    <p:sldId id="299" r:id="rId81"/>
    <p:sldId id="343"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41" autoAdjust="0"/>
    <p:restoredTop sz="39435" autoAdjust="0"/>
  </p:normalViewPr>
  <p:slideViewPr>
    <p:cSldViewPr snapToGrid="0">
      <p:cViewPr varScale="1">
        <p:scale>
          <a:sx n="34" d="100"/>
          <a:sy n="34" d="100"/>
        </p:scale>
        <p:origin x="2635" y="53"/>
      </p:cViewPr>
      <p:guideLst/>
    </p:cSldViewPr>
  </p:slideViewPr>
  <p:notesTextViewPr>
    <p:cViewPr>
      <p:scale>
        <a:sx n="3" d="2"/>
        <a:sy n="3" d="2"/>
      </p:scale>
      <p:origin x="0" y="-922"/>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ACF71C-F50A-455B-9593-FFBD8CECF68C}" type="datetimeFigureOut">
              <a:rPr lang="en-US" smtClean="0"/>
              <a:t>2/17/2021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D7D822-ED34-4F19-9015-6E13E2DC8F07}" type="slidenum">
              <a:rPr lang="en-US" smtClean="0"/>
              <a:t>‹#›</a:t>
            </a:fld>
            <a:endParaRPr lang="en-US"/>
          </a:p>
        </p:txBody>
      </p:sp>
    </p:spTree>
    <p:extLst>
      <p:ext uri="{BB962C8B-B14F-4D97-AF65-F5344CB8AC3E}">
        <p14:creationId xmlns:p14="http://schemas.microsoft.com/office/powerpoint/2010/main" val="2910850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3" Type="http://schemas.openxmlformats.org/officeDocument/2006/relationships/hyperlink" Target="https://www.google.com/search?client=firefox-b-d&amp;biw=1536&amp;bih=750&amp;sxsrf=ALeKk00yGoWKJsqblZEvwJnKJtyxB6aBKg:1599392852812&amp;q=headquarter+of+expeditor+logistics&amp;spell=1&amp;sa=X&amp;ved=2ahUKEwjFjeTWutTrAhWnGKYKHeP3BZkQkeECKAB6BAgXECo"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t>Xây dựng trung tâm phân phối: Ba bước đạt hiệu quả cao nhất</a:t>
            </a:r>
          </a:p>
          <a:p>
            <a:endParaRPr lang="en-US" dirty="0" smtClean="0"/>
          </a:p>
          <a:p>
            <a:r>
              <a:rPr lang="en-US" dirty="0" smtClean="0"/>
              <a:t>https://logistics4vn.com/tam-biet-nha-kho-xin-chao-trung-tam-phan-phoi-phan-2</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a:t>
            </a:fld>
            <a:endParaRPr lang="en-US"/>
          </a:p>
        </p:txBody>
      </p:sp>
    </p:spTree>
    <p:extLst>
      <p:ext uri="{BB962C8B-B14F-4D97-AF65-F5344CB8AC3E}">
        <p14:creationId xmlns:p14="http://schemas.microsoft.com/office/powerpoint/2010/main" val="10794276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sz="1200" kern="1200" dirty="0" err="1" smtClean="0">
                <a:solidFill>
                  <a:schemeClr val="tx1"/>
                </a:solidFill>
                <a:effectLst/>
                <a:latin typeface="+mn-lt"/>
                <a:ea typeface="+mn-ea"/>
                <a:cs typeface="+mn-cs"/>
              </a:rPr>
              <a:t>Dn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sx</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NgVL</a:t>
            </a:r>
            <a:r>
              <a:rPr lang="en-US" sz="1200" kern="1200" baseline="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trò</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kỹ</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sym typeface="Wingdings" panose="05000000000000000000" pitchFamily="2" charset="2"/>
              </a:rPr>
              <a:t> </a:t>
            </a:r>
            <a:r>
              <a:rPr lang="en-US" sz="1200" kern="1200" dirty="0" err="1" smtClean="0">
                <a:solidFill>
                  <a:schemeClr val="tx1"/>
                </a:solidFill>
                <a:effectLst/>
                <a:latin typeface="+mn-lt"/>
                <a:ea typeface="+mn-ea"/>
                <a:cs typeface="+mn-cs"/>
                <a:sym typeface="Wingdings" panose="05000000000000000000" pitchFamily="2" charset="2"/>
              </a:rPr>
              <a:t>sẽ</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sx</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chế</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biến</a:t>
            </a:r>
            <a:r>
              <a:rPr lang="en-US" sz="1200" kern="1200" baseline="0" dirty="0" smtClean="0">
                <a:solidFill>
                  <a:schemeClr val="tx1"/>
                </a:solidFill>
                <a:effectLst/>
                <a:latin typeface="+mn-lt"/>
                <a:ea typeface="+mn-ea"/>
                <a:cs typeface="+mn-cs"/>
                <a:sym typeface="Wingdings" panose="05000000000000000000" pitchFamily="2" charset="2"/>
              </a:rPr>
              <a:t> hay </a:t>
            </a:r>
            <a:r>
              <a:rPr lang="en-US" sz="1200" kern="1200" baseline="0" dirty="0" err="1" smtClean="0">
                <a:solidFill>
                  <a:schemeClr val="tx1"/>
                </a:solidFill>
                <a:effectLst/>
                <a:latin typeface="+mn-lt"/>
                <a:ea typeface="+mn-ea"/>
                <a:cs typeface="+mn-cs"/>
                <a:sym typeface="Wingdings" panose="05000000000000000000" pitchFamily="2" charset="2"/>
              </a:rPr>
              <a:t>sơ</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chế</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các</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NgVl</a:t>
            </a:r>
            <a:r>
              <a:rPr lang="en-US" sz="1200" b="1" kern="1200" baseline="0" dirty="0" smtClean="0">
                <a:solidFill>
                  <a:schemeClr val="tx1"/>
                </a:solidFill>
                <a:effectLst/>
                <a:latin typeface="+mn-lt"/>
                <a:ea typeface="+mn-ea"/>
                <a:cs typeface="+mn-cs"/>
                <a:sym typeface="Wingdings" panose="05000000000000000000" pitchFamily="2" charset="2"/>
              </a:rPr>
              <a:t> THÔ </a:t>
            </a:r>
            <a:r>
              <a:rPr lang="en-US" sz="1200" kern="1200" baseline="0" dirty="0" err="1" smtClean="0">
                <a:solidFill>
                  <a:schemeClr val="tx1"/>
                </a:solidFill>
                <a:effectLst/>
                <a:latin typeface="+mn-lt"/>
                <a:ea typeface="+mn-ea"/>
                <a:cs typeface="+mn-cs"/>
                <a:sym typeface="Wingdings" panose="05000000000000000000" pitchFamily="2" charset="2"/>
              </a:rPr>
              <a:t>thành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Ngvl</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để</a:t>
            </a:r>
            <a:r>
              <a:rPr lang="en-US" sz="1200" kern="1200" baseline="0" dirty="0" smtClean="0">
                <a:solidFill>
                  <a:schemeClr val="tx1"/>
                </a:solidFill>
                <a:effectLst/>
                <a:latin typeface="+mn-lt"/>
                <a:ea typeface="+mn-ea"/>
                <a:cs typeface="+mn-cs"/>
                <a:sym typeface="Wingdings" panose="05000000000000000000" pitchFamily="2" charset="2"/>
              </a:rPr>
              <a:t> SX </a:t>
            </a:r>
            <a:r>
              <a:rPr lang="en-US" sz="1200" kern="1200" baseline="0" dirty="0" err="1" smtClean="0">
                <a:solidFill>
                  <a:schemeClr val="tx1"/>
                </a:solidFill>
                <a:effectLst/>
                <a:latin typeface="+mn-lt"/>
                <a:ea typeface="+mn-ea"/>
                <a:cs typeface="+mn-cs"/>
                <a:sym typeface="Wingdings" panose="05000000000000000000" pitchFamily="2" charset="2"/>
              </a:rPr>
              <a:t>ra</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linh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kiện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bán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thành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phẩm</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baseline="0" dirty="0" smtClean="0">
                <a:solidFill>
                  <a:schemeClr val="tx1"/>
                </a:solidFill>
                <a:effectLst/>
                <a:latin typeface="+mn-lt"/>
                <a:ea typeface="+mn-ea"/>
                <a:cs typeface="+mn-cs"/>
              </a:rPr>
              <a:t> DN </a:t>
            </a:r>
            <a:r>
              <a:rPr lang="en-US" sz="1200" b="1" kern="1200" baseline="0" dirty="0" err="1" smtClean="0">
                <a:solidFill>
                  <a:schemeClr val="tx1"/>
                </a:solidFill>
                <a:effectLst/>
                <a:latin typeface="+mn-lt"/>
                <a:ea typeface="+mn-ea"/>
                <a:cs typeface="+mn-cs"/>
              </a:rPr>
              <a:t>NgVL</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sẽ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dịch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nguyên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vật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liệu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thành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nguyên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liệu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nguyên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liệu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như</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tấm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thép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nhôm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đồng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đỏ</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gỗ</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xẻ</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thực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kiểm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tra</a:t>
            </a:r>
            <a:r>
              <a:rPr lang="en-US" sz="1200" b="1" kern="1200" dirty="0" smtClean="0">
                <a:solidFill>
                  <a:schemeClr val="tx1"/>
                </a:solidFill>
                <a:effectLst/>
                <a:latin typeface="+mn-lt"/>
                <a:ea typeface="+mn-ea"/>
                <a:cs typeface="+mn-cs"/>
              </a:rPr>
              <a:t>)</a:t>
            </a:r>
            <a:r>
              <a:rPr lang="en-US" sz="1200" b="1" kern="1200" baseline="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Thành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phẩm</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của</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ngành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là</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nguyện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vật</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liệu</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linh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kiện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bộ</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phận</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sx</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của</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Ngành</a:t>
            </a:r>
            <a:r>
              <a:rPr lang="en-US" sz="1200" kern="1200" baseline="0" dirty="0" smtClean="0">
                <a:solidFill>
                  <a:schemeClr val="tx1"/>
                </a:solidFill>
                <a:effectLst/>
                <a:latin typeface="+mn-lt"/>
                <a:ea typeface="+mn-ea"/>
                <a:cs typeface="+mn-cs"/>
                <a:sym typeface="Wingdings" panose="05000000000000000000" pitchFamily="2" charset="2"/>
              </a:rPr>
              <a:t> </a:t>
            </a:r>
            <a:r>
              <a:rPr lang="en-US" sz="1200" kern="1200" baseline="0" dirty="0" err="1" smtClean="0">
                <a:solidFill>
                  <a:schemeClr val="tx1"/>
                </a:solidFill>
                <a:effectLst/>
                <a:latin typeface="+mn-lt"/>
                <a:ea typeface="+mn-ea"/>
                <a:cs typeface="+mn-cs"/>
                <a:sym typeface="Wingdings" panose="05000000000000000000" pitchFamily="2" charset="2"/>
              </a:rPr>
              <a:t>kìa</a:t>
            </a:r>
            <a:r>
              <a:rPr lang="en-US" sz="1200" kern="1200" baseline="0" dirty="0" smtClean="0">
                <a:solidFill>
                  <a:schemeClr val="tx1"/>
                </a:solidFill>
                <a:effectLst/>
                <a:latin typeface="+mn-lt"/>
                <a:ea typeface="+mn-ea"/>
                <a:cs typeface="+mn-cs"/>
                <a:sym typeface="Wingdings" panose="05000000000000000000" pitchFamily="2" charset="2"/>
              </a:rPr>
              <a:t> </a:t>
            </a:r>
          </a:p>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đáp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yêu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họ</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kiện</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a:t>
            </a:r>
          </a:p>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cùng</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ty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IBM, General Motors, Coca-Cola) </a:t>
            </a:r>
            <a:r>
              <a:rPr lang="en-US" sz="1200" kern="1200" dirty="0" err="1" smtClean="0">
                <a:solidFill>
                  <a:schemeClr val="tx1"/>
                </a:solidFill>
                <a:effectLst/>
                <a:latin typeface="+mn-lt"/>
                <a:ea typeface="+mn-ea"/>
                <a:cs typeface="+mn-cs"/>
              </a:rPr>
              <a:t>lắp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chúng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hoặc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sau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chúng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lẻ</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dùng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cùng</a:t>
            </a:r>
            <a:endParaRPr lang="en-US" sz="120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en-US" sz="1200" kern="1200" dirty="0" err="1" smtClean="0">
                <a:solidFill>
                  <a:schemeClr val="tx1"/>
                </a:solidFill>
                <a:effectLst/>
                <a:latin typeface="+mn-lt"/>
                <a:ea typeface="+mn-ea"/>
                <a:cs typeface="+mn-cs"/>
              </a:rPr>
              <a:t>Chúng</a:t>
            </a:r>
            <a:r>
              <a:rPr lang="en-US" sz="1200" kern="1200" dirty="0" smtClean="0">
                <a:solidFill>
                  <a:schemeClr val="tx1"/>
                </a:solidFill>
                <a:effectLst/>
                <a:latin typeface="+mn-lt"/>
                <a:ea typeface="+mn-ea"/>
                <a:cs typeface="+mn-cs"/>
              </a:rPr>
              <a:t> ta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sở</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sẵn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vọng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chúng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thỏa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chúng</a:t>
            </a:r>
            <a:r>
              <a:rPr lang="en-US" sz="1200" kern="1200" dirty="0" smtClean="0">
                <a:solidFill>
                  <a:schemeClr val="tx1"/>
                </a:solidFill>
                <a:effectLst/>
                <a:latin typeface="+mn-lt"/>
                <a:ea typeface="+mn-ea"/>
                <a:cs typeface="+mn-cs"/>
              </a:rPr>
              <a:t> ta. </a:t>
            </a:r>
          </a:p>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Sau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chúng</a:t>
            </a:r>
            <a:r>
              <a:rPr lang="en-US" sz="1200" b="1" kern="1200" dirty="0" smtClean="0">
                <a:solidFill>
                  <a:schemeClr val="tx1"/>
                </a:solidFill>
                <a:effectLst/>
                <a:latin typeface="+mn-lt"/>
                <a:ea typeface="+mn-ea"/>
                <a:cs typeface="+mn-cs"/>
              </a:rPr>
              <a:t> ta </a:t>
            </a:r>
            <a:r>
              <a:rPr lang="en-US" sz="1200" b="1" kern="1200" dirty="0" err="1" smtClean="0">
                <a:solidFill>
                  <a:schemeClr val="tx1"/>
                </a:solidFill>
                <a:effectLst/>
                <a:latin typeface="+mn-lt"/>
                <a:ea typeface="+mn-ea"/>
                <a:cs typeface="+mn-cs"/>
              </a:rPr>
              <a:t>cần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hoặc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chi </a:t>
            </a:r>
            <a:r>
              <a:rPr lang="en-US" sz="1200" b="1" kern="1200" dirty="0" err="1" smtClean="0">
                <a:solidFill>
                  <a:schemeClr val="tx1"/>
                </a:solidFill>
                <a:effectLst/>
                <a:latin typeface="+mn-lt"/>
                <a:ea typeface="+mn-ea"/>
                <a:cs typeface="+mn-cs"/>
              </a:rPr>
              <a:t>tiết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sửa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chữa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hoặc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tái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chúng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động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hậu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gồm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p>
          <a:p>
            <a:pPr marL="171450" indent="-171450">
              <a:buFont typeface="Wingdings" panose="05000000000000000000" pitchFamily="2" charset="2"/>
              <a:buChar char="v"/>
            </a:pPr>
            <a:r>
              <a:rPr lang="en-US" sz="1200" kern="1200" dirty="0" err="1" smtClean="0">
                <a:solidFill>
                  <a:schemeClr val="tx1"/>
                </a:solidFill>
                <a:effectLst/>
                <a:latin typeface="+mn-lt"/>
                <a:ea typeface="+mn-ea"/>
                <a:cs typeface="+mn-cs"/>
              </a:rPr>
              <a:t>Bên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gồm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năng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việc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đáp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phân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tài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chính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dịch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p>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Có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nghiệp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tiếp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hầu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họ</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đóng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vai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trò</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trọng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việc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phân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hậu</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cần</a:t>
            </a:r>
            <a:r>
              <a:rPr lang="en-US" sz="1200" b="1" kern="1200" baseline="0" dirty="0" smtClean="0">
                <a:solidFill>
                  <a:schemeClr val="tx1"/>
                </a:solidFill>
                <a:effectLst/>
                <a:latin typeface="+mn-lt"/>
                <a:ea typeface="+mn-ea"/>
                <a:cs typeface="+mn-cs"/>
                <a:sym typeface="Wingdings" panose="05000000000000000000" pitchFamily="2" charset="2"/>
              </a:rPr>
              <a:t> (logistics)</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ty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thống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ty </a:t>
            </a:r>
            <a:r>
              <a:rPr lang="en-US" sz="1200" kern="1200" dirty="0" err="1" smtClean="0">
                <a:solidFill>
                  <a:schemeClr val="tx1"/>
                </a:solidFill>
                <a:effectLst/>
                <a:latin typeface="+mn-lt"/>
                <a:ea typeface="+mn-ea"/>
                <a:cs typeface="+mn-cs"/>
              </a:rPr>
              <a:t>kinh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vấn</a:t>
            </a:r>
            <a:r>
              <a:rPr lang="en-US" sz="1200" kern="1200" dirty="0" smtClean="0">
                <a:solidFill>
                  <a:schemeClr val="tx1"/>
                </a:solidFill>
                <a:effectLst/>
                <a:latin typeface="+mn-lt"/>
                <a:ea typeface="+mn-ea"/>
                <a:cs typeface="+mn-cs"/>
              </a:rPr>
              <a:t>. </a:t>
            </a:r>
          </a:p>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nghiệp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cấp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dịch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đặc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biệt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hữu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ích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nghiệp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nơi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phép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người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phép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xôi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giúp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kiệm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nội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quốc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phép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phục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tốt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với</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thấp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a:t>
            </a:r>
            <a:endParaRPr lang="en-US" dirty="0" smtClean="0">
              <a:effectLst/>
            </a:endParaRPr>
          </a:p>
          <a:p>
            <a:r>
              <a:rPr lang="en-GB" sz="1200" b="1" kern="1200" dirty="0" smtClean="0">
                <a:solidFill>
                  <a:schemeClr val="tx1"/>
                </a:solidFill>
                <a:effectLst/>
                <a:latin typeface="+mn-lt"/>
                <a:ea typeface="+mn-ea"/>
                <a:cs typeface="+mn-cs"/>
              </a:rPr>
              <a:t/>
            </a:r>
            <a:br>
              <a:rPr lang="en-GB" sz="1200" b="1" kern="1200" dirty="0" smtClean="0">
                <a:solidFill>
                  <a:schemeClr val="tx1"/>
                </a:solidFill>
                <a:effectLst/>
                <a:latin typeface="+mn-lt"/>
                <a:ea typeface="+mn-ea"/>
                <a:cs typeface="+mn-cs"/>
              </a:rPr>
            </a:br>
            <a:r>
              <a:rPr lang="en-GB" sz="1200" b="1" kern="120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marL="171450" indent="-171450">
              <a:buFont typeface="Wingdings" panose="05000000000000000000" pitchFamily="2" charset="2"/>
              <a:buChar char="v"/>
            </a:pP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3</a:t>
            </a:fld>
            <a:endParaRPr lang="en-US"/>
          </a:p>
        </p:txBody>
      </p:sp>
    </p:spTree>
    <p:extLst>
      <p:ext uri="{BB962C8B-B14F-4D97-AF65-F5344CB8AC3E}">
        <p14:creationId xmlns:p14="http://schemas.microsoft.com/office/powerpoint/2010/main" val="40076008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Thời</a:t>
            </a:r>
            <a:r>
              <a:rPr lang="en-US" sz="1200" i="1" kern="1200" dirty="0" smtClean="0">
                <a:solidFill>
                  <a:schemeClr val="tx1"/>
                </a:solidFill>
                <a:effectLst/>
                <a:latin typeface="+mn-lt"/>
                <a:ea typeface="+mn-ea"/>
                <a:cs typeface="+mn-cs"/>
              </a:rPr>
              <a:t> </a:t>
            </a:r>
            <a:r>
              <a:rPr lang="en-US" sz="1200" i="1" kern="1200" dirty="0" err="1" smtClean="0">
                <a:solidFill>
                  <a:schemeClr val="tx1"/>
                </a:solidFill>
                <a:effectLst/>
                <a:latin typeface="+mn-lt"/>
                <a:ea typeface="+mn-ea"/>
                <a:cs typeface="+mn-cs"/>
              </a:rPr>
              <a:t>gian</a:t>
            </a:r>
            <a:r>
              <a:rPr lang="en-US" sz="1200" i="1" kern="1200" dirty="0" smtClean="0">
                <a:solidFill>
                  <a:schemeClr val="tx1"/>
                </a:solidFill>
                <a:effectLst/>
                <a:latin typeface="+mn-lt"/>
                <a:ea typeface="+mn-ea"/>
                <a:cs typeface="+mn-cs"/>
              </a:rPr>
              <a:t>: 2 </a:t>
            </a:r>
            <a:r>
              <a:rPr lang="en-US" sz="1200" i="1" kern="1200" dirty="0" err="1" smtClean="0">
                <a:solidFill>
                  <a:schemeClr val="tx1"/>
                </a:solidFill>
                <a:effectLst/>
                <a:latin typeface="+mn-lt"/>
                <a:ea typeface="+mn-ea"/>
                <a:cs typeface="+mn-cs"/>
              </a:rPr>
              <a:t>giờ</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4</a:t>
            </a:fld>
            <a:endParaRPr lang="en-US"/>
          </a:p>
        </p:txBody>
      </p:sp>
    </p:spTree>
    <p:extLst>
      <p:ext uri="{BB962C8B-B14F-4D97-AF65-F5344CB8AC3E}">
        <p14:creationId xmlns:p14="http://schemas.microsoft.com/office/powerpoint/2010/main" val="3314313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dirty="0" err="1" smtClean="0">
                <a:effectLst/>
                <a:latin typeface="Times New Roman" panose="02020603050405020304" pitchFamily="18" charset="0"/>
                <a:ea typeface="Times New Roman" panose="02020603050405020304" pitchFamily="18" charset="0"/>
              </a:rPr>
              <a:t>Vì</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vậy</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để</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giảm</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thiểu</a:t>
            </a:r>
            <a:r>
              <a:rPr lang="en-US" sz="1200" dirty="0" smtClean="0">
                <a:effectLst/>
                <a:latin typeface="Times New Roman" panose="02020603050405020304" pitchFamily="18" charset="0"/>
                <a:ea typeface="Times New Roman" panose="02020603050405020304" pitchFamily="18" charset="0"/>
              </a:rPr>
              <a:t> chi </a:t>
            </a:r>
            <a:r>
              <a:rPr lang="en-US" sz="1200" dirty="0" err="1" smtClean="0">
                <a:effectLst/>
                <a:latin typeface="Times New Roman" panose="02020603050405020304" pitchFamily="18" charset="0"/>
                <a:ea typeface="Times New Roman" panose="02020603050405020304" pitchFamily="18" charset="0"/>
              </a:rPr>
              <a:t>phí</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và</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cải</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tiến</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mức</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phục</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vụ</a:t>
            </a:r>
            <a:r>
              <a:rPr lang="en-US" sz="1200"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chiến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lược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chuỗi</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cung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ứng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hiệu</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quả</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phải</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xem</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xét</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đến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sự</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tương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tác</a:t>
            </a:r>
            <a:r>
              <a:rPr lang="en-US" sz="1200" b="1" dirty="0" smtClean="0">
                <a:effectLst/>
                <a:latin typeface="Times New Roman" panose="02020603050405020304" pitchFamily="18" charset="0"/>
                <a:ea typeface="Times New Roman" panose="02020603050405020304" pitchFamily="18" charset="0"/>
              </a:rPr>
              <a:t> ở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cấp</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độ</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khác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nhau</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trong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chuỗi</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cung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ứng</a:t>
            </a:r>
            <a:r>
              <a:rPr lang="en-US" sz="1200" b="1" dirty="0" smtClean="0">
                <a:effectLst/>
                <a:latin typeface="Times New Roman" panose="02020603050405020304" pitchFamily="18" charset="0"/>
                <a:ea typeface="Times New Roman" panose="02020603050405020304" pitchFamily="18" charset="0"/>
              </a:rPr>
              <a:t>. </a:t>
            </a:r>
          </a:p>
          <a:p>
            <a:pPr algn="just"/>
            <a:r>
              <a:rPr lang="en-US" sz="1200" dirty="0" err="1" smtClean="0">
                <a:effectLst/>
                <a:latin typeface="Times New Roman" panose="02020603050405020304" pitchFamily="18" charset="0"/>
                <a:ea typeface="Times New Roman" panose="02020603050405020304" pitchFamily="18" charset="0"/>
              </a:rPr>
              <a:t>Chuỗi</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cung</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ứng</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cũng</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được</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xem</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như</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mạng</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lưới</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hậu</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cần</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bao</a:t>
            </a:r>
            <a:r>
              <a:rPr lang="en-US" sz="1200" dirty="0" smtClean="0">
                <a:effectLst/>
                <a:latin typeface="Times New Roman" panose="02020603050405020304" pitchFamily="18" charset="0"/>
                <a:ea typeface="Times New Roman" panose="02020603050405020304" pitchFamily="18" charset="0"/>
              </a:rPr>
              <a:t> </a:t>
            </a:r>
            <a:r>
              <a:rPr lang="en-US" sz="1200" dirty="0" err="1" smtClean="0">
                <a:effectLst/>
                <a:latin typeface="Times New Roman" panose="02020603050405020304" pitchFamily="18" charset="0"/>
                <a:ea typeface="Times New Roman" panose="02020603050405020304" pitchFamily="18" charset="0"/>
              </a:rPr>
              <a:t>gồm</a:t>
            </a:r>
            <a:r>
              <a:rPr lang="en-US" sz="1200"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nhà</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cung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cấp</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trung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tâm</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sản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xuất</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nhà</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kho</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trung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tâm</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phân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phối</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và</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cửa</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hàng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bán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lẻ</a:t>
            </a:r>
            <a:r>
              <a:rPr lang="en-US" sz="1200" b="1" dirty="0" smtClean="0">
                <a:effectLst/>
                <a:latin typeface="Times New Roman" panose="02020603050405020304" pitchFamily="18" charset="0"/>
                <a:ea typeface="Times New Roman" panose="02020603050405020304" pitchFamily="18" charset="0"/>
              </a:rPr>
              <a:t>;</a:t>
            </a:r>
          </a:p>
          <a:p>
            <a:pPr algn="just"/>
            <a:r>
              <a:rPr lang="en-US" sz="1200" b="1" dirty="0" err="1" smtClean="0">
                <a:effectLst/>
                <a:latin typeface="Times New Roman" panose="02020603050405020304" pitchFamily="18" charset="0"/>
                <a:ea typeface="Times New Roman" panose="02020603050405020304" pitchFamily="18" charset="0"/>
              </a:rPr>
              <a:t>cũng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như</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nguyên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vật</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liệu</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tồn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kho</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trong</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quá</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trình</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sản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xuất</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và</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sản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phẩm</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hoàn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thành</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dịch</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chuyển</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giữa</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các</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cơ</a:t>
            </a:r>
            <a:r>
              <a:rPr lang="en-US" sz="1200" b="1" dirty="0" smtClean="0">
                <a:effectLst/>
                <a:latin typeface="Times New Roman" panose="02020603050405020304" pitchFamily="18" charset="0"/>
                <a:ea typeface="Times New Roman" panose="02020603050405020304" pitchFamily="18" charset="0"/>
              </a:rPr>
              <a:t> </a:t>
            </a:r>
            <a:r>
              <a:rPr lang="en-US" sz="1200" b="1" dirty="0" err="1" smtClean="0">
                <a:effectLst/>
                <a:latin typeface="Times New Roman" panose="02020603050405020304" pitchFamily="18" charset="0"/>
                <a:ea typeface="Times New Roman" panose="02020603050405020304" pitchFamily="18" charset="0"/>
              </a:rPr>
              <a:t>sở</a:t>
            </a:r>
            <a:endParaRPr lang="en-US" sz="1200" b="1" dirty="0" smtClean="0"/>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5</a:t>
            </a:fld>
            <a:endParaRPr lang="en-US"/>
          </a:p>
        </p:txBody>
      </p:sp>
    </p:spTree>
    <p:extLst>
      <p:ext uri="{BB962C8B-B14F-4D97-AF65-F5344CB8AC3E}">
        <p14:creationId xmlns:p14="http://schemas.microsoft.com/office/powerpoint/2010/main" val="1155593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Tất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tay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người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tiêu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qua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hình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thì</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lớn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thì</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tạp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nhiều</a:t>
            </a:r>
            <a:r>
              <a:rPr lang="en-US" sz="1200" b="1" kern="1200" dirty="0" smtClean="0">
                <a:solidFill>
                  <a:schemeClr val="tx1"/>
                </a:solidFill>
                <a:effectLst/>
                <a:latin typeface="+mn-lt"/>
                <a:ea typeface="+mn-ea"/>
                <a:cs typeface="+mn-cs"/>
              </a:rPr>
              <a:t>. </a:t>
            </a:r>
          </a:p>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Với</a:t>
            </a:r>
            <a:r>
              <a:rPr lang="en-US" sz="1200" b="1" kern="1200" dirty="0" smtClean="0">
                <a:solidFill>
                  <a:schemeClr val="tx1"/>
                </a:solidFill>
                <a:effectLst/>
                <a:latin typeface="+mn-lt"/>
                <a:ea typeface="+mn-ea"/>
                <a:cs typeface="+mn-cs"/>
              </a:rPr>
              <a:t> ý </a:t>
            </a:r>
            <a:r>
              <a:rPr lang="en-US" sz="1200" b="1" kern="1200" dirty="0" err="1" smtClean="0">
                <a:solidFill>
                  <a:schemeClr val="tx1"/>
                </a:solidFill>
                <a:effectLst/>
                <a:latin typeface="+mn-lt"/>
                <a:ea typeface="+mn-ea"/>
                <a:cs typeface="+mn-cs"/>
              </a:rPr>
              <a:t>tưởng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chúng</a:t>
            </a:r>
            <a:r>
              <a:rPr lang="en-US" sz="1200" b="1" kern="1200" dirty="0" smtClean="0">
                <a:solidFill>
                  <a:schemeClr val="tx1"/>
                </a:solidFill>
                <a:effectLst/>
                <a:latin typeface="+mn-lt"/>
                <a:ea typeface="+mn-ea"/>
                <a:cs typeface="+mn-cs"/>
              </a:rPr>
              <a:t> ta </a:t>
            </a:r>
            <a:r>
              <a:rPr lang="en-US" sz="1200" b="1" kern="1200" dirty="0" err="1" smtClean="0">
                <a:solidFill>
                  <a:schemeClr val="tx1"/>
                </a:solidFill>
                <a:effectLst/>
                <a:latin typeface="+mn-lt"/>
                <a:ea typeface="+mn-ea"/>
                <a:cs typeface="+mn-cs"/>
              </a:rPr>
              <a:t>dễ</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thấy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rằng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chỉ</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một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nguồn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tạo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nhuận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duy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toàn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KHÁCH</a:t>
            </a:r>
            <a:r>
              <a:rPr lang="en-US" sz="1200" b="1" kern="1200" baseline="0" dirty="0" smtClean="0">
                <a:solidFill>
                  <a:schemeClr val="tx1"/>
                </a:solidFill>
                <a:effectLst/>
                <a:latin typeface="+mn-lt"/>
                <a:ea typeface="+mn-ea"/>
                <a:cs typeface="+mn-cs"/>
              </a:rPr>
              <a:t> HÀNG CUỐI CÙNG </a:t>
            </a:r>
            <a:endParaRPr lang="en-US" b="1" dirty="0" smtClean="0"/>
          </a:p>
          <a:p>
            <a:pPr marL="171450" indent="-171450">
              <a:buFont typeface="Wingdings" panose="05000000000000000000" pitchFamily="2" charset="2"/>
              <a:buChar char="v"/>
            </a:pPr>
            <a:r>
              <a:rPr lang="en-US" dirty="0" err="1" smtClean="0"/>
              <a:t>Vì</a:t>
            </a:r>
            <a:r>
              <a:rPr lang="en-US" baseline="0" dirty="0" smtClean="0"/>
              <a:t> </a:t>
            </a:r>
            <a:r>
              <a:rPr lang="en-US" baseline="0" dirty="0" err="1" smtClean="0"/>
              <a:t>vốn</a:t>
            </a:r>
            <a:r>
              <a:rPr lang="en-US" baseline="0" dirty="0" smtClean="0"/>
              <a:t> </a:t>
            </a:r>
            <a:r>
              <a:rPr lang="en-US" baseline="0" dirty="0" err="1" smtClean="0"/>
              <a:t>dĩ</a:t>
            </a:r>
            <a:r>
              <a:rPr lang="en-US" baseline="0" dirty="0" smtClean="0"/>
              <a:t> </a:t>
            </a:r>
            <a:r>
              <a:rPr lang="en-US" baseline="0" dirty="0" err="1" smtClean="0"/>
              <a:t>để</a:t>
            </a:r>
            <a:r>
              <a:rPr lang="en-US" baseline="0" dirty="0" smtClean="0"/>
              <a:t> </a:t>
            </a:r>
            <a:r>
              <a:rPr lang="en-US" baseline="0" dirty="0" err="1" smtClean="0"/>
              <a:t>tạo</a:t>
            </a:r>
            <a:r>
              <a:rPr lang="en-US" baseline="0" dirty="0" smtClean="0"/>
              <a:t> </a:t>
            </a:r>
            <a:r>
              <a:rPr lang="en-US" baseline="0" dirty="0" err="1" smtClean="0"/>
              <a:t>ra</a:t>
            </a:r>
            <a:r>
              <a:rPr lang="en-US" baseline="0" dirty="0" smtClean="0"/>
              <a:t> </a:t>
            </a:r>
            <a:r>
              <a:rPr lang="en-US" baseline="0" dirty="0" err="1" smtClean="0"/>
              <a:t>thành</a:t>
            </a:r>
            <a:r>
              <a:rPr lang="en-US" baseline="0" dirty="0" smtClean="0"/>
              <a:t> </a:t>
            </a:r>
            <a:r>
              <a:rPr lang="en-US" baseline="0" dirty="0" err="1" smtClean="0"/>
              <a:t>phẩm</a:t>
            </a:r>
            <a:r>
              <a:rPr lang="en-US" baseline="0" dirty="0" smtClean="0"/>
              <a:t> </a:t>
            </a:r>
            <a:r>
              <a:rPr lang="en-US" baseline="0" dirty="0" err="1" smtClean="0"/>
              <a:t>thì</a:t>
            </a:r>
            <a:r>
              <a:rPr lang="en-US" baseline="0" dirty="0" smtClean="0"/>
              <a:t> </a:t>
            </a:r>
            <a:r>
              <a:rPr lang="en-US" baseline="0" dirty="0" err="1" smtClean="0"/>
              <a:t>lúc</a:t>
            </a:r>
            <a:r>
              <a:rPr lang="en-US" baseline="0" dirty="0" smtClean="0"/>
              <a:t> </a:t>
            </a:r>
            <a:r>
              <a:rPr lang="en-US" baseline="0" dirty="0" err="1" smtClean="0"/>
              <a:t>nào</a:t>
            </a:r>
            <a:r>
              <a:rPr lang="en-US" baseline="0" dirty="0" smtClean="0"/>
              <a:t> </a:t>
            </a:r>
            <a:r>
              <a:rPr lang="en-US" baseline="0" dirty="0" err="1" smtClean="0"/>
              <a:t>cũng</a:t>
            </a:r>
            <a:r>
              <a:rPr lang="en-US" baseline="0" dirty="0" smtClean="0"/>
              <a:t> </a:t>
            </a:r>
            <a:r>
              <a:rPr lang="en-US" baseline="0" dirty="0" err="1" smtClean="0"/>
              <a:t>phải</a:t>
            </a:r>
            <a:r>
              <a:rPr lang="en-US" baseline="0" dirty="0" smtClean="0"/>
              <a:t> </a:t>
            </a:r>
            <a:r>
              <a:rPr lang="en-US" baseline="0" dirty="0" err="1" smtClean="0"/>
              <a:t>có</a:t>
            </a:r>
            <a:r>
              <a:rPr lang="en-US" baseline="0" dirty="0" smtClean="0"/>
              <a:t> </a:t>
            </a:r>
            <a:r>
              <a:rPr lang="en-US" baseline="0" dirty="0" err="1" smtClean="0"/>
              <a:t>dòng</a:t>
            </a:r>
            <a:r>
              <a:rPr lang="en-US" baseline="0" dirty="0" smtClean="0"/>
              <a:t> </a:t>
            </a:r>
            <a:r>
              <a:rPr lang="en-US" baseline="0" dirty="0" err="1" smtClean="0"/>
              <a:t>chảy</a:t>
            </a:r>
            <a:r>
              <a:rPr lang="en-US" baseline="0" dirty="0" smtClean="0"/>
              <a:t> </a:t>
            </a:r>
            <a:r>
              <a:rPr lang="en-US" baseline="0" dirty="0" err="1" smtClean="0"/>
              <a:t>nguyên</a:t>
            </a:r>
            <a:r>
              <a:rPr lang="en-US" baseline="0" dirty="0" smtClean="0"/>
              <a:t> </a:t>
            </a:r>
            <a:r>
              <a:rPr lang="en-US" baseline="0" dirty="0" err="1" smtClean="0"/>
              <a:t>vật</a:t>
            </a:r>
            <a:r>
              <a:rPr lang="en-US" baseline="0" dirty="0" smtClean="0"/>
              <a:t> </a:t>
            </a:r>
            <a:r>
              <a:rPr lang="en-US" baseline="0" dirty="0" err="1" smtClean="0"/>
              <a:t>liệu</a:t>
            </a:r>
            <a:r>
              <a:rPr lang="en-US" baseline="0" dirty="0" smtClean="0"/>
              <a:t> </a:t>
            </a:r>
            <a:r>
              <a:rPr lang="en-US" baseline="0" dirty="0" err="1" smtClean="0"/>
              <a:t>thành</a:t>
            </a:r>
            <a:r>
              <a:rPr lang="en-US" baseline="0" dirty="0" smtClean="0"/>
              <a:t> </a:t>
            </a:r>
            <a:r>
              <a:rPr lang="en-US" baseline="0" dirty="0" err="1" smtClean="0"/>
              <a:t>phẩm</a:t>
            </a:r>
            <a:r>
              <a:rPr lang="en-US" baseline="0" dirty="0" smtClean="0"/>
              <a:t> </a:t>
            </a:r>
            <a:r>
              <a:rPr lang="en-US" baseline="0" dirty="0" err="1" smtClean="0"/>
              <a:t>từ</a:t>
            </a:r>
            <a:r>
              <a:rPr lang="en-US" baseline="0" dirty="0" smtClean="0"/>
              <a:t> </a:t>
            </a:r>
            <a:r>
              <a:rPr lang="en-US" baseline="0" dirty="0" err="1" smtClean="0"/>
              <a:t>nhà</a:t>
            </a:r>
            <a:r>
              <a:rPr lang="en-US" baseline="0" dirty="0" smtClean="0"/>
              <a:t> </a:t>
            </a:r>
            <a:r>
              <a:rPr lang="en-US" baseline="0" dirty="0" err="1" smtClean="0"/>
              <a:t>khai</a:t>
            </a:r>
            <a:r>
              <a:rPr lang="en-US" baseline="0" dirty="0" smtClean="0"/>
              <a:t> </a:t>
            </a:r>
            <a:r>
              <a:rPr lang="en-US" baseline="0" dirty="0" err="1" smtClean="0"/>
              <a:t>thác</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đến</a:t>
            </a:r>
            <a:r>
              <a:rPr lang="en-US" baseline="0" dirty="0" smtClean="0">
                <a:sym typeface="Wingdings" panose="05000000000000000000" pitchFamily="2" charset="2"/>
              </a:rPr>
              <a:t> </a:t>
            </a:r>
            <a:r>
              <a:rPr lang="en-US" baseline="0" dirty="0" err="1" smtClean="0">
                <a:sym typeface="Wingdings" panose="05000000000000000000" pitchFamily="2" charset="2"/>
              </a:rPr>
              <a:t>nhà</a:t>
            </a:r>
            <a:r>
              <a:rPr lang="en-US" baseline="0" dirty="0" smtClean="0">
                <a:sym typeface="Wingdings" panose="05000000000000000000" pitchFamily="2" charset="2"/>
              </a:rPr>
              <a:t> </a:t>
            </a:r>
            <a:r>
              <a:rPr lang="en-US" baseline="0" dirty="0" err="1" smtClean="0">
                <a:sym typeface="Wingdings" panose="05000000000000000000" pitchFamily="2" charset="2"/>
              </a:rPr>
              <a:t>sx</a:t>
            </a:r>
            <a:r>
              <a:rPr lang="en-US" baseline="0" dirty="0" smtClean="0">
                <a:sym typeface="Wingdings" panose="05000000000000000000" pitchFamily="2" charset="2"/>
              </a:rPr>
              <a:t>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ứng</a:t>
            </a:r>
            <a:r>
              <a:rPr lang="en-US" baseline="0" dirty="0" smtClean="0">
                <a:sym typeface="Wingdings" panose="05000000000000000000" pitchFamily="2" charset="2"/>
              </a:rPr>
              <a:t> </a:t>
            </a:r>
            <a:r>
              <a:rPr lang="en-US" baseline="0" dirty="0" err="1" smtClean="0">
                <a:sym typeface="Wingdings" panose="05000000000000000000" pitchFamily="2" charset="2"/>
              </a:rPr>
              <a:t>nguyên</a:t>
            </a:r>
            <a:r>
              <a:rPr lang="en-US" baseline="0" dirty="0" smtClean="0">
                <a:sym typeface="Wingdings" panose="05000000000000000000" pitchFamily="2" charset="2"/>
              </a:rPr>
              <a:t> </a:t>
            </a:r>
            <a:r>
              <a:rPr lang="en-US" baseline="0" dirty="0" err="1" smtClean="0">
                <a:sym typeface="Wingdings" panose="05000000000000000000" pitchFamily="2" charset="2"/>
              </a:rPr>
              <a:t>vật</a:t>
            </a:r>
            <a:r>
              <a:rPr lang="en-US" baseline="0" dirty="0" smtClean="0">
                <a:sym typeface="Wingdings" panose="05000000000000000000" pitchFamily="2" charset="2"/>
              </a:rPr>
              <a:t> </a:t>
            </a:r>
            <a:r>
              <a:rPr lang="en-US" baseline="0" dirty="0" err="1" smtClean="0">
                <a:sym typeface="Wingdings" panose="05000000000000000000" pitchFamily="2" charset="2"/>
              </a:rPr>
              <a:t>liệu</a:t>
            </a:r>
            <a:r>
              <a:rPr lang="en-US" baseline="0" dirty="0" smtClean="0">
                <a:sym typeface="Wingdings" panose="05000000000000000000" pitchFamily="2" charset="2"/>
              </a:rPr>
              <a:t>  </a:t>
            </a:r>
            <a:r>
              <a:rPr lang="en-US" baseline="0" dirty="0" err="1" smtClean="0">
                <a:sym typeface="Wingdings" panose="05000000000000000000" pitchFamily="2" charset="2"/>
              </a:rPr>
              <a:t>đến</a:t>
            </a:r>
            <a:r>
              <a:rPr lang="en-US" baseline="0" dirty="0" smtClean="0">
                <a:sym typeface="Wingdings" panose="05000000000000000000" pitchFamily="2" charset="2"/>
              </a:rPr>
              <a:t> </a:t>
            </a:r>
            <a:r>
              <a:rPr lang="en-US" baseline="0" dirty="0" err="1" smtClean="0">
                <a:sym typeface="Wingdings" panose="05000000000000000000" pitchFamily="2" charset="2"/>
              </a:rPr>
              <a:t>nhà</a:t>
            </a:r>
            <a:r>
              <a:rPr lang="en-US" baseline="0" dirty="0" smtClean="0">
                <a:sym typeface="Wingdings" panose="05000000000000000000" pitchFamily="2" charset="2"/>
              </a:rPr>
              <a:t> </a:t>
            </a:r>
            <a:r>
              <a:rPr lang="en-US" baseline="0" dirty="0" err="1" smtClean="0">
                <a:sym typeface="Wingdings" panose="05000000000000000000" pitchFamily="2" charset="2"/>
              </a:rPr>
              <a:t>sx</a:t>
            </a:r>
            <a:r>
              <a:rPr lang="en-US" baseline="0" dirty="0" smtClean="0">
                <a:sym typeface="Wingdings" panose="05000000000000000000" pitchFamily="2" charset="2"/>
              </a:rPr>
              <a:t> </a:t>
            </a:r>
            <a:r>
              <a:rPr lang="en-US" baseline="0" dirty="0" err="1" smtClean="0">
                <a:sym typeface="Wingdings" panose="05000000000000000000" pitchFamily="2" charset="2"/>
              </a:rPr>
              <a:t>cuối</a:t>
            </a:r>
            <a:r>
              <a:rPr lang="en-US" baseline="0" dirty="0" smtClean="0">
                <a:sym typeface="Wingdings" panose="05000000000000000000" pitchFamily="2" charset="2"/>
              </a:rPr>
              <a:t> </a:t>
            </a:r>
            <a:r>
              <a:rPr lang="en-US" baseline="0" dirty="0" err="1" smtClean="0">
                <a:sym typeface="Wingdings" panose="05000000000000000000" pitchFamily="2" charset="2"/>
              </a:rPr>
              <a:t>cùng</a:t>
            </a:r>
            <a:r>
              <a:rPr lang="en-US" baseline="0" dirty="0" smtClean="0">
                <a:sym typeface="Wingdings" panose="05000000000000000000" pitchFamily="2" charset="2"/>
              </a:rPr>
              <a:t>   </a:t>
            </a:r>
            <a:r>
              <a:rPr lang="en-US" baseline="0" dirty="0" err="1" smtClean="0">
                <a:sym typeface="Wingdings" panose="05000000000000000000" pitchFamily="2" charset="2"/>
              </a:rPr>
              <a:t>đến</a:t>
            </a:r>
            <a:r>
              <a:rPr lang="en-US" baseline="0" dirty="0" smtClean="0">
                <a:sym typeface="Wingdings" panose="05000000000000000000" pitchFamily="2" charset="2"/>
              </a:rPr>
              <a:t> </a:t>
            </a:r>
            <a:r>
              <a:rPr lang="en-US" baseline="0" dirty="0" err="1" smtClean="0">
                <a:sym typeface="Wingdings" panose="05000000000000000000" pitchFamily="2" charset="2"/>
              </a:rPr>
              <a:t>tay</a:t>
            </a:r>
            <a:r>
              <a:rPr lang="en-US" baseline="0" dirty="0" smtClean="0">
                <a:sym typeface="Wingdings" panose="05000000000000000000" pitchFamily="2" charset="2"/>
              </a:rPr>
              <a:t> </a:t>
            </a:r>
            <a:r>
              <a:rPr lang="en-US" baseline="0" dirty="0" err="1" smtClean="0">
                <a:sym typeface="Wingdings" panose="05000000000000000000" pitchFamily="2" charset="2"/>
              </a:rPr>
              <a:t>người</a:t>
            </a:r>
            <a:r>
              <a:rPr lang="en-US" baseline="0" dirty="0" smtClean="0">
                <a:sym typeface="Wingdings" panose="05000000000000000000" pitchFamily="2" charset="2"/>
              </a:rPr>
              <a:t> </a:t>
            </a:r>
            <a:r>
              <a:rPr lang="en-US" baseline="0" dirty="0" err="1" smtClean="0">
                <a:sym typeface="Wingdings" panose="05000000000000000000" pitchFamily="2" charset="2"/>
              </a:rPr>
              <a:t>tiêu</a:t>
            </a:r>
            <a:r>
              <a:rPr lang="en-US" baseline="0" dirty="0" smtClean="0">
                <a:sym typeface="Wingdings" panose="05000000000000000000" pitchFamily="2" charset="2"/>
              </a:rPr>
              <a:t> </a:t>
            </a:r>
            <a:r>
              <a:rPr lang="en-US" baseline="0" dirty="0" err="1" smtClean="0">
                <a:sym typeface="Wingdings" panose="05000000000000000000" pitchFamily="2" charset="2"/>
              </a:rPr>
              <a:t>dùng</a:t>
            </a:r>
            <a:r>
              <a:rPr lang="en-US" baseline="0" dirty="0" smtClean="0">
                <a:sym typeface="Wingdings" panose="05000000000000000000" pitchFamily="2" charset="2"/>
              </a:rPr>
              <a:t>  </a:t>
            </a:r>
            <a:r>
              <a:rPr lang="en-US" b="1" baseline="0" dirty="0" err="1" smtClean="0">
                <a:sym typeface="Wingdings" panose="05000000000000000000" pitchFamily="2" charset="2"/>
              </a:rPr>
              <a:t>cũng</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a:t>
            </a:r>
            <a:r>
              <a:rPr lang="en-US" b="1" baseline="0" dirty="0" err="1" smtClean="0">
                <a:sym typeface="Wingdings" panose="05000000000000000000" pitchFamily="2" charset="2"/>
              </a:rPr>
              <a:t>gọi</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chuỗi</a:t>
            </a:r>
            <a:r>
              <a:rPr lang="en-US" b="1" baseline="0" dirty="0" smtClean="0">
                <a:sym typeface="Wingdings" panose="05000000000000000000" pitchFamily="2" charset="2"/>
              </a:rPr>
              <a:t>  </a:t>
            </a:r>
            <a:r>
              <a:rPr lang="en-US" b="1" baseline="0" dirty="0" err="1" smtClean="0">
                <a:sym typeface="Wingdings" panose="05000000000000000000" pitchFamily="2" charset="2"/>
              </a:rPr>
              <a:t>dòng</a:t>
            </a:r>
            <a:r>
              <a:rPr lang="en-US" b="1" baseline="0" dirty="0" smtClean="0">
                <a:sym typeface="Wingdings" panose="05000000000000000000" pitchFamily="2" charset="2"/>
              </a:rPr>
              <a:t> </a:t>
            </a:r>
            <a:r>
              <a:rPr lang="en-US" b="1" baseline="0" dirty="0" err="1" smtClean="0">
                <a:sym typeface="Wingdings" panose="05000000000000000000" pitchFamily="2" charset="2"/>
              </a:rPr>
              <a:t>chảy</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hóa</a:t>
            </a:r>
            <a:r>
              <a:rPr lang="en-US" b="1" baseline="0" dirty="0" smtClean="0">
                <a:sym typeface="Wingdings" panose="05000000000000000000" pitchFamily="2" charset="2"/>
              </a:rPr>
              <a:t> </a:t>
            </a:r>
            <a:r>
              <a:rPr lang="en-US" b="1" baseline="0" dirty="0" err="1" smtClean="0">
                <a:sym typeface="Wingdings" panose="05000000000000000000" pitchFamily="2" charset="2"/>
              </a:rPr>
              <a:t>nguyên</a:t>
            </a:r>
            <a:r>
              <a:rPr lang="en-US" b="1" baseline="0" dirty="0" smtClean="0">
                <a:sym typeface="Wingdings" panose="05000000000000000000" pitchFamily="2" charset="2"/>
              </a:rPr>
              <a:t> </a:t>
            </a:r>
            <a:r>
              <a:rPr lang="en-US" b="1" baseline="0" dirty="0" err="1" smtClean="0">
                <a:sym typeface="Wingdings" panose="05000000000000000000" pitchFamily="2" charset="2"/>
              </a:rPr>
              <a:t>vật</a:t>
            </a:r>
            <a:r>
              <a:rPr lang="en-US" b="1" baseline="0" dirty="0" smtClean="0">
                <a:sym typeface="Wingdings" panose="05000000000000000000" pitchFamily="2" charset="2"/>
              </a:rPr>
              <a:t> </a:t>
            </a:r>
            <a:r>
              <a:rPr lang="en-US" b="1" baseline="0" dirty="0" err="1" smtClean="0">
                <a:sym typeface="Wingdings" panose="05000000000000000000" pitchFamily="2" charset="2"/>
              </a:rPr>
              <a:t>liệu</a:t>
            </a:r>
            <a:r>
              <a:rPr lang="en-US" b="1" baseline="0" dirty="0" smtClean="0">
                <a:sym typeface="Wingdings" panose="05000000000000000000" pitchFamily="2" charset="2"/>
              </a:rPr>
              <a:t>  </a:t>
            </a:r>
            <a:r>
              <a:rPr lang="en-US" b="1" baseline="0" dirty="0" err="1" smtClean="0">
                <a:sym typeface="Wingdings" panose="05000000000000000000" pitchFamily="2" charset="2"/>
              </a:rPr>
              <a:t>nhưng</a:t>
            </a:r>
            <a:r>
              <a:rPr lang="en-US" b="1" baseline="0" dirty="0" smtClean="0">
                <a:sym typeface="Wingdings" panose="05000000000000000000" pitchFamily="2" charset="2"/>
              </a:rPr>
              <a:t> </a:t>
            </a:r>
            <a:r>
              <a:rPr lang="en-US" b="1" baseline="0" dirty="0" err="1" smtClean="0">
                <a:sym typeface="Wingdings" panose="05000000000000000000" pitchFamily="2" charset="2"/>
              </a:rPr>
              <a:t>cũng</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a:t>
            </a:r>
            <a:r>
              <a:rPr lang="en-US" b="1" baseline="0" dirty="0" err="1" smtClean="0">
                <a:sym typeface="Wingdings" panose="05000000000000000000" pitchFamily="2" charset="2"/>
              </a:rPr>
              <a:t>gọi</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chuỗi</a:t>
            </a:r>
            <a:r>
              <a:rPr lang="en-US" b="1" baseline="0" dirty="0" smtClean="0">
                <a:sym typeface="Wingdings" panose="05000000000000000000" pitchFamily="2" charset="2"/>
              </a:rPr>
              <a:t> </a:t>
            </a:r>
            <a:r>
              <a:rPr lang="en-US" b="1" baseline="0" dirty="0" err="1" smtClean="0">
                <a:sym typeface="Wingdings" panose="05000000000000000000" pitchFamily="2" charset="2"/>
              </a:rPr>
              <a:t>đúng</a:t>
            </a:r>
            <a:r>
              <a:rPr lang="en-US" b="1" baseline="0" dirty="0" smtClean="0">
                <a:sym typeface="Wingdings" panose="05000000000000000000" pitchFamily="2" charset="2"/>
              </a:rPr>
              <a:t> </a:t>
            </a:r>
            <a:r>
              <a:rPr lang="en-US" b="1" baseline="0" dirty="0" err="1" smtClean="0">
                <a:sym typeface="Wingdings" panose="05000000000000000000" pitchFamily="2" charset="2"/>
              </a:rPr>
              <a:t>nghĩa</a:t>
            </a:r>
            <a:r>
              <a:rPr lang="en-US" b="1" baseline="0" dirty="0" smtClean="0">
                <a:sym typeface="Wingdings" panose="05000000000000000000" pitchFamily="2" charset="2"/>
              </a:rPr>
              <a:t> ? </a:t>
            </a:r>
            <a:r>
              <a:rPr lang="en-US" b="1" baseline="0" dirty="0" err="1" smtClean="0">
                <a:sym typeface="Wingdings" panose="05000000000000000000" pitchFamily="2" charset="2"/>
              </a:rPr>
              <a:t>Nếu</a:t>
            </a:r>
            <a:r>
              <a:rPr lang="en-US" b="1" baseline="0" dirty="0" smtClean="0">
                <a:sym typeface="Wingdings" panose="05000000000000000000" pitchFamily="2" charset="2"/>
              </a:rPr>
              <a:t> </a:t>
            </a:r>
            <a:r>
              <a:rPr lang="en-US" b="1" baseline="0" dirty="0" err="1" smtClean="0">
                <a:sym typeface="Wingdings" panose="05000000000000000000" pitchFamily="2" charset="2"/>
              </a:rPr>
              <a:t>thiếu</a:t>
            </a:r>
            <a:r>
              <a:rPr lang="en-US" b="1" baseline="0" dirty="0" smtClean="0">
                <a:sym typeface="Wingdings" panose="05000000000000000000" pitchFamily="2" charset="2"/>
              </a:rPr>
              <a:t> ….</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b="1" kern="1200" dirty="0" err="1" smtClean="0">
                <a:solidFill>
                  <a:schemeClr val="tx1"/>
                </a:solidFill>
                <a:effectLst/>
                <a:latin typeface="+mn-lt"/>
                <a:ea typeface="+mn-ea"/>
                <a:cs typeface="+mn-cs"/>
              </a:rPr>
              <a:t>Khi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nghiệp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riêng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lẻ</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quyết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tâm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thành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rốt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cuộc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giá</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hoặc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rất</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thấp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mức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phục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thấp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tiêu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cùng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đáp</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ứng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tối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đa</a:t>
            </a:r>
            <a:r>
              <a:rPr lang="en-US" sz="1200" b="1" kern="1200" baseline="0" dirty="0" smtClean="0">
                <a:solidFill>
                  <a:schemeClr val="tx1"/>
                </a:solidFill>
                <a:effectLst/>
                <a:latin typeface="+mn-lt"/>
                <a:ea typeface="+mn-ea"/>
                <a:cs typeface="+mn-cs"/>
              </a:rPr>
              <a:t> </a:t>
            </a:r>
            <a:r>
              <a:rPr lang="en-US" sz="1200" b="1" kern="1200" baseline="0" dirty="0" smtClean="0">
                <a:solidFill>
                  <a:schemeClr val="tx1"/>
                </a:solidFill>
                <a:effectLst/>
                <a:latin typeface="+mn-lt"/>
                <a:ea typeface="+mn-ea"/>
                <a:cs typeface="+mn-cs"/>
                <a:sym typeface="Wingdings" panose="05000000000000000000" pitchFamily="2" charset="2"/>
              </a:rPr>
              <a:t> “ SỰ KẾT NỐI THÔNG TIN VÀ HỢP GIỮA CÁC BÊN TRONG CHUỖI”   SỰ HỖ TRỢ CỦA CÔNG NGHỆ THÔNG TIN VÀ TÀI CHÍNH, HOẠT ĐỘNG THU MUA VÀ LOGISTICS CHUYÊN NGHIỆP</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b="1" kern="1200" baseline="0" dirty="0" err="1" smtClean="0">
                <a:solidFill>
                  <a:schemeClr val="tx1"/>
                </a:solidFill>
                <a:effectLst/>
                <a:latin typeface="+mn-lt"/>
                <a:ea typeface="+mn-ea"/>
                <a:cs typeface="+mn-cs"/>
                <a:sym typeface="Wingdings" panose="05000000000000000000" pitchFamily="2" charset="2"/>
              </a:rPr>
              <a:t>Người</a:t>
            </a:r>
            <a:r>
              <a:rPr lang="en-US" sz="1200" b="1" kern="1200" baseline="0" dirty="0" smtClean="0">
                <a:solidFill>
                  <a:schemeClr val="tx1"/>
                </a:solidFill>
                <a:effectLst/>
                <a:latin typeface="+mn-lt"/>
                <a:ea typeface="+mn-ea"/>
                <a:cs typeface="+mn-cs"/>
                <a:sym typeface="Wingdings" panose="05000000000000000000" pitchFamily="2" charset="2"/>
              </a:rPr>
              <a:t> VN </a:t>
            </a:r>
            <a:r>
              <a:rPr lang="en-US" sz="1200" b="1" kern="1200" baseline="0" dirty="0" err="1" smtClean="0">
                <a:solidFill>
                  <a:schemeClr val="tx1"/>
                </a:solidFill>
                <a:effectLst/>
                <a:latin typeface="+mn-lt"/>
                <a:ea typeface="+mn-ea"/>
                <a:cs typeface="+mn-cs"/>
                <a:sym typeface="Wingdings" panose="05000000000000000000" pitchFamily="2" charset="2"/>
              </a:rPr>
              <a:t>tại</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sao</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ko</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phát</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triển</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đc</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chuỗi</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cung</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ứng</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vì</a:t>
            </a:r>
            <a:r>
              <a:rPr lang="en-US" sz="1200" b="1" kern="1200" baseline="0" dirty="0" smtClean="0">
                <a:solidFill>
                  <a:schemeClr val="tx1"/>
                </a:solidFill>
                <a:effectLst/>
                <a:latin typeface="+mn-lt"/>
                <a:ea typeface="+mn-ea"/>
                <a:cs typeface="+mn-cs"/>
                <a:sym typeface="Wingdings" panose="05000000000000000000" pitchFamily="2" charset="2"/>
              </a:rPr>
              <a:t> SX </a:t>
            </a:r>
            <a:r>
              <a:rPr lang="en-US" sz="1200" b="1" kern="1200" baseline="0" dirty="0" err="1" smtClean="0">
                <a:solidFill>
                  <a:schemeClr val="tx1"/>
                </a:solidFill>
                <a:effectLst/>
                <a:latin typeface="+mn-lt"/>
                <a:ea typeface="+mn-ea"/>
                <a:cs typeface="+mn-cs"/>
                <a:sym typeface="Wingdings" panose="05000000000000000000" pitchFamily="2" charset="2"/>
              </a:rPr>
              <a:t>manh</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mún</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nhỏ</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lẻ</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cá</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bên</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trong</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chuỗi</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chỉ</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quan</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tâm</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lợi</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ích</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của</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nhau</a:t>
            </a:r>
            <a:r>
              <a:rPr lang="en-US" sz="1200" b="1" kern="1200" baseline="0" dirty="0" smtClean="0">
                <a:solidFill>
                  <a:schemeClr val="tx1"/>
                </a:solidFill>
                <a:effectLst/>
                <a:latin typeface="+mn-lt"/>
                <a:ea typeface="+mn-ea"/>
                <a:cs typeface="+mn-cs"/>
                <a:sym typeface="Wingdings" panose="05000000000000000000" pitchFamily="2" charset="2"/>
              </a:rPr>
              <a:t> , SX </a:t>
            </a:r>
            <a:r>
              <a:rPr lang="en-US" sz="1200" b="1" kern="1200" baseline="0" dirty="0" err="1" smtClean="0">
                <a:solidFill>
                  <a:schemeClr val="tx1"/>
                </a:solidFill>
                <a:effectLst/>
                <a:latin typeface="+mn-lt"/>
                <a:ea typeface="+mn-ea"/>
                <a:cs typeface="+mn-cs"/>
                <a:sym typeface="Wingdings" panose="05000000000000000000" pitchFamily="2" charset="2"/>
              </a:rPr>
              <a:t>theo</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xu</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hướng</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đám</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đông</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chứ</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ko</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quan</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tâm</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đến</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cốt</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lõi</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nhu</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cầu</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của</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thị</a:t>
            </a:r>
            <a:r>
              <a:rPr lang="en-US" sz="1200" b="1" kern="1200" baseline="0" dirty="0" smtClean="0">
                <a:solidFill>
                  <a:schemeClr val="tx1"/>
                </a:solidFill>
                <a:effectLst/>
                <a:latin typeface="+mn-lt"/>
                <a:ea typeface="+mn-ea"/>
                <a:cs typeface="+mn-cs"/>
                <a:sym typeface="Wingdings" panose="05000000000000000000" pitchFamily="2" charset="2"/>
              </a:rPr>
              <a:t> </a:t>
            </a:r>
            <a:r>
              <a:rPr lang="en-US" sz="1200" b="1" kern="1200" baseline="0" dirty="0" err="1" smtClean="0">
                <a:solidFill>
                  <a:schemeClr val="tx1"/>
                </a:solidFill>
                <a:effectLst/>
                <a:latin typeface="+mn-lt"/>
                <a:ea typeface="+mn-ea"/>
                <a:cs typeface="+mn-cs"/>
                <a:sym typeface="Wingdings" panose="05000000000000000000" pitchFamily="2" charset="2"/>
              </a:rPr>
              <a:t>trường</a:t>
            </a:r>
            <a:endParaRPr lang="en-US" b="1" dirty="0" smtClean="0">
              <a:effectLst/>
            </a:endParaRPr>
          </a:p>
          <a:p>
            <a:pPr marL="171450" indent="-171450">
              <a:buFont typeface="Wingdings" panose="05000000000000000000" pitchFamily="2" charset="2"/>
              <a:buChar char="v"/>
            </a:pPr>
            <a:endParaRPr lang="en-US" b="1" baseline="0" dirty="0" smtClean="0">
              <a:sym typeface="Wingdings" panose="05000000000000000000" pitchFamily="2" charset="2"/>
            </a:endParaRPr>
          </a:p>
        </p:txBody>
      </p:sp>
      <p:sp>
        <p:nvSpPr>
          <p:cNvPr id="4" name="Slide Number Placeholder 3"/>
          <p:cNvSpPr>
            <a:spLocks noGrp="1"/>
          </p:cNvSpPr>
          <p:nvPr>
            <p:ph type="sldNum" sz="quarter" idx="10"/>
          </p:nvPr>
        </p:nvSpPr>
        <p:spPr/>
        <p:txBody>
          <a:bodyPr/>
          <a:lstStyle/>
          <a:p>
            <a:fld id="{FED7D822-ED34-4F19-9015-6E13E2DC8F07}" type="slidenum">
              <a:rPr lang="en-US" smtClean="0"/>
              <a:t>7</a:t>
            </a:fld>
            <a:endParaRPr lang="en-US"/>
          </a:p>
        </p:txBody>
      </p:sp>
    </p:spTree>
    <p:extLst>
      <p:ext uri="{BB962C8B-B14F-4D97-AF65-F5344CB8AC3E}">
        <p14:creationId xmlns:p14="http://schemas.microsoft.com/office/powerpoint/2010/main" val="16376052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LẤY</a:t>
            </a:r>
            <a:r>
              <a:rPr lang="en-US" baseline="0" dirty="0" smtClean="0"/>
              <a:t> MỘT SẢN PHẨM VÍ DỤ :</a:t>
            </a:r>
          </a:p>
          <a:p>
            <a:r>
              <a:rPr lang="en-US" baseline="0" dirty="0" smtClean="0"/>
              <a:t>CHUỖI CUNG ỨNG NƯỚC GIẢI KHÁT NHƯ SP BIA CỦA ĐỨC, HAY SỮA ĐẬU NÀNH TỪ NHẬT BẢN </a:t>
            </a:r>
            <a:r>
              <a:rPr lang="en-US" baseline="0" dirty="0" smtClean="0">
                <a:sym typeface="Wingdings" panose="05000000000000000000" pitchFamily="2" charset="2"/>
              </a:rPr>
              <a:t> LÊN KỆ HÀNG CỦA SIÊU THỊ VIỆT NAM</a:t>
            </a:r>
          </a:p>
          <a:p>
            <a:r>
              <a:rPr lang="en-US" sz="1200" b="1" kern="1200" dirty="0" smtClean="0">
                <a:solidFill>
                  <a:schemeClr val="tx1"/>
                </a:solidFill>
                <a:effectLst/>
                <a:latin typeface="+mn-lt"/>
                <a:ea typeface="+mn-ea"/>
                <a:cs typeface="+mn-cs"/>
              </a:rPr>
              <a:t>RDC </a:t>
            </a:r>
            <a:r>
              <a:rPr lang="en-US" sz="1200" b="1" kern="1200" dirty="0" err="1" smtClean="0">
                <a:solidFill>
                  <a:schemeClr val="tx1"/>
                </a:solidFill>
                <a:effectLst/>
                <a:latin typeface="+mn-lt"/>
                <a:ea typeface="+mn-ea"/>
                <a:cs typeface="+mn-cs"/>
              </a:rPr>
              <a:t>Trung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tâm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phân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vực</a:t>
            </a:r>
            <a:r>
              <a:rPr lang="en-US" sz="1200" b="1" kern="1200" dirty="0" smtClean="0">
                <a:solidFill>
                  <a:schemeClr val="tx1"/>
                </a:solidFill>
                <a:effectLst/>
                <a:latin typeface="+mn-lt"/>
                <a:ea typeface="+mn-ea"/>
                <a:cs typeface="+mn-cs"/>
              </a:rPr>
              <a:t> </a:t>
            </a:r>
          </a:p>
          <a:p>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8</a:t>
            </a:fld>
            <a:endParaRPr lang="en-US"/>
          </a:p>
        </p:txBody>
      </p:sp>
    </p:spTree>
    <p:extLst>
      <p:ext uri="{BB962C8B-B14F-4D97-AF65-F5344CB8AC3E}">
        <p14:creationId xmlns:p14="http://schemas.microsoft.com/office/powerpoint/2010/main" val="7584157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vi-VN" b="1" dirty="0" smtClean="0"/>
              <a:t>Theo quan điểm truyền thống</a:t>
            </a:r>
            <a:r>
              <a:rPr lang="vi-VN" dirty="0" smtClean="0"/>
              <a:t>, supply chain (chuỗi cung ứng) chỉ là một phần nhỏ của logistics và thường được xem là logistics bên ngoài phạm vi công ty.</a:t>
            </a:r>
            <a:endParaRPr lang="en-US" dirty="0" smtClean="0"/>
          </a:p>
          <a:p>
            <a:pPr marL="171450" indent="-171450">
              <a:buFont typeface="Wingdings" panose="05000000000000000000" pitchFamily="2" charset="2"/>
              <a:buChar char="v"/>
            </a:pPr>
            <a:r>
              <a:rPr lang="vi-VN" dirty="0" smtClean="0"/>
              <a:t>Một quan niệm khác cho rằng, chuỗi cung ứng chỉ là một tên gọi khác, </a:t>
            </a:r>
            <a:r>
              <a:rPr lang="vi-VN" b="1" dirty="0" smtClean="0"/>
              <a:t>được “gán nhãn lại” của logistics</a:t>
            </a:r>
            <a:r>
              <a:rPr lang="vi-VN" dirty="0" smtClean="0"/>
              <a:t>. Với trường phái này, logistics và supply chain có ý nghĩa tương tự như nhau.</a:t>
            </a:r>
            <a:endParaRPr lang="en-US" dirty="0" smtClean="0"/>
          </a:p>
          <a:p>
            <a:pPr marL="171450" indent="-171450">
              <a:buFont typeface="Wingdings" panose="05000000000000000000" pitchFamily="2" charset="2"/>
              <a:buChar char="v"/>
            </a:pPr>
            <a:r>
              <a:rPr lang="vi-VN" b="1" dirty="0" smtClean="0"/>
              <a:t>Tuy nhiên, quan điểm phổ biến nhất là quan điểm hợp nhất (unionist) xem logistics là một bộ phận của supply chain, </a:t>
            </a:r>
            <a:r>
              <a:rPr lang="vi-VN" dirty="0" smtClean="0"/>
              <a:t>bởi những người theo quan điểm này cho rằng supply chain là một chuỗi quy trình thực hiện nhiều chức năng khác nhau. Đây cũng là quan điểm được nhiều người ủng hộ nhất, với việc xem supply chain là tất cả các hoạt động, quy trình logistics giữa các bộ phận và giữa các công ty với nhau; trong khi logistics management là một bộ phận của supply chain management với các hoạt động giúp quản lý dòng chảy của hàng hóa một cách hiệu quả</a:t>
            </a:r>
            <a:r>
              <a:rPr lang="en-US" dirty="0" smtClean="0"/>
              <a:t>,</a:t>
            </a:r>
            <a:r>
              <a:rPr lang="en-US" baseline="0" dirty="0" smtClean="0"/>
              <a:t> </a:t>
            </a:r>
            <a:r>
              <a:rPr lang="vi-VN" b="1" dirty="0" smtClean="0"/>
              <a:t>Một mô hình chuỗi cung ứng cơ bản theo quan điểm hợp nhất (unionist) thường gồm nhiều công đoạn và logistics là một bộ phận quan trọng không thể thiếu</a:t>
            </a:r>
            <a:endParaRPr lang="en-US" b="1" dirty="0" smtClean="0"/>
          </a:p>
          <a:p>
            <a:pPr marL="171450" indent="-171450">
              <a:buFont typeface="Wingdings" panose="05000000000000000000" pitchFamily="2" charset="2"/>
              <a:buChar char="v"/>
            </a:pPr>
            <a:r>
              <a:rPr lang="vi-VN" b="1" dirty="0" smtClean="0"/>
              <a:t>Trường phái thứ ba xem chuỗi cung ứng là một chiến lược rộng lớn, cắt ngang tất cả các quy trình của công ty</a:t>
            </a:r>
            <a:r>
              <a:rPr lang="en-US" b="1" dirty="0" smtClean="0"/>
              <a:t>:</a:t>
            </a:r>
            <a:r>
              <a:rPr lang="en-US" b="1" baseline="0" dirty="0" smtClean="0"/>
              <a:t> </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9</a:t>
            </a:fld>
            <a:endParaRPr lang="en-US"/>
          </a:p>
        </p:txBody>
      </p:sp>
    </p:spTree>
    <p:extLst>
      <p:ext uri="{BB962C8B-B14F-4D97-AF65-F5344CB8AC3E}">
        <p14:creationId xmlns:p14="http://schemas.microsoft.com/office/powerpoint/2010/main" val="1444333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effectLst/>
              </a:rPr>
              <a:t>Về quy mô:</a:t>
            </a:r>
            <a:r>
              <a:rPr lang="vi-VN" dirty="0" smtClean="0">
                <a:effectLst/>
              </a:rPr>
              <a:t> Logistics là những hoạt động xảy ra trong ranh giới một công ty vừa và nhỏ còn chuỗi cung ứng là mạng lưới các công ty cùng làm việc và hợp tác để phân phối sản phẩm đến thị trường.</a:t>
            </a:r>
          </a:p>
          <a:p>
            <a:r>
              <a:rPr lang="vi-VN" b="1" dirty="0" smtClean="0">
                <a:effectLst/>
              </a:rPr>
              <a:t>Logistics truyền thống chỉ tập trung chú ý vào các hoạt động như thu mua, phân phối, bảo trì và quản lý tồn kho</a:t>
            </a:r>
            <a:r>
              <a:rPr lang="vi-VN" dirty="0" smtClean="0">
                <a:effectLst/>
              </a:rPr>
              <a:t>. Trong khi đó </a:t>
            </a:r>
            <a:r>
              <a:rPr lang="vi-VN" b="1" dirty="0" smtClean="0">
                <a:effectLst/>
              </a:rPr>
              <a:t>Quản trị chuỗi cung ứng không chỉ gồm Logistics truyền thống mà còn bao gồm các hoạt động như tiếp thị, phát triển sản phẩm mới, tài chính, và dịch vụ khách hàng.</a:t>
            </a:r>
          </a:p>
          <a:p>
            <a:r>
              <a:rPr lang="vi-VN" dirty="0" smtClean="0"/>
              <a:t> </a:t>
            </a:r>
          </a:p>
          <a:p>
            <a:r>
              <a:rPr lang="vi-VN" b="1" dirty="0" smtClean="0">
                <a:effectLst/>
              </a:rPr>
              <a:t>Về mục tiêu:</a:t>
            </a:r>
            <a:r>
              <a:rPr lang="vi-VN" dirty="0" smtClean="0">
                <a:effectLst/>
              </a:rPr>
              <a:t> </a:t>
            </a:r>
            <a:r>
              <a:rPr lang="vi-VN" b="1" dirty="0" smtClean="0">
                <a:effectLst/>
              </a:rPr>
              <a:t>Logistics mong muốn đạt được là giảm chi phí và tăng được chất lượng dịch vụ</a:t>
            </a:r>
            <a:r>
              <a:rPr lang="vi-VN" dirty="0" smtClean="0">
                <a:effectLst/>
              </a:rPr>
              <a:t> còn </a:t>
            </a:r>
            <a:r>
              <a:rPr lang="vi-VN" b="1" dirty="0" smtClean="0">
                <a:effectLst/>
              </a:rPr>
              <a:t>quản lý chuỗi cung ứng lại đặt mục tiêu ở giảm được chi phí toàn thể dựa trên tăng cường khả năng cộng tác và phối hợp, do đó tăng hiệu quả trên toàn bộ hoạt động Logistics.</a:t>
            </a:r>
          </a:p>
          <a:p>
            <a:r>
              <a:rPr lang="vi-VN" dirty="0" smtClean="0"/>
              <a:t> </a:t>
            </a:r>
          </a:p>
          <a:p>
            <a:r>
              <a:rPr lang="vi-VN" b="1" dirty="0" smtClean="0">
                <a:effectLst/>
              </a:rPr>
              <a:t>Về công việc:</a:t>
            </a:r>
            <a:r>
              <a:rPr lang="vi-VN" dirty="0" smtClean="0">
                <a:effectLst/>
              </a:rPr>
              <a:t> Quản trị Logistics quản lý các hoạt động bao gồm vận tải, kho bãi, dự báo, đơn hàng, giao nhận, dịch vụ khách hàng… còn quản lý chuỗi cung ứng bao gồm cả quản trị Logistics và quản trị nguồn cung cấp, sản xuất, hợp tác và phối hợp của các đối tác, khách hàng…</a:t>
            </a:r>
          </a:p>
          <a:p>
            <a:r>
              <a:rPr lang="vi-VN" dirty="0" smtClean="0">
                <a:effectLst/>
              </a:rPr>
              <a:t>Mời các bạn xem Lịch sử hình thành và phát triển Logistics và Supply chain</a:t>
            </a: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10</a:t>
            </a:fld>
            <a:endParaRPr lang="en-US"/>
          </a:p>
        </p:txBody>
      </p:sp>
    </p:spTree>
    <p:extLst>
      <p:ext uri="{BB962C8B-B14F-4D97-AF65-F5344CB8AC3E}">
        <p14:creationId xmlns:p14="http://schemas.microsoft.com/office/powerpoint/2010/main" val="4285465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đây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chỉ</a:t>
            </a:r>
            <a:r>
              <a:rPr lang="en-US" sz="1200" b="1" kern="1200" dirty="0" smtClean="0">
                <a:solidFill>
                  <a:schemeClr val="tx1"/>
                </a:solidFill>
                <a:effectLst/>
                <a:latin typeface="+mn-lt"/>
                <a:ea typeface="+mn-ea"/>
                <a:cs typeface="+mn-cs"/>
              </a:rPr>
              <a:t> 10 </a:t>
            </a:r>
            <a:r>
              <a:rPr lang="en-US" sz="1200" b="1" kern="1200" dirty="0" err="1" smtClean="0">
                <a:solidFill>
                  <a:schemeClr val="tx1"/>
                </a:solidFill>
                <a:effectLst/>
                <a:latin typeface="+mn-lt"/>
                <a:ea typeface="+mn-ea"/>
                <a:cs typeface="+mn-cs"/>
              </a:rPr>
              <a:t>năm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cụm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(Supply Chains) hay “ </a:t>
            </a:r>
            <a:r>
              <a:rPr lang="en-US" sz="1200" b="1" kern="1200" dirty="0" err="1" smtClean="0">
                <a:solidFill>
                  <a:schemeClr val="tx1"/>
                </a:solidFill>
                <a:effectLst/>
                <a:latin typeface="+mn-lt"/>
                <a:ea typeface="+mn-ea"/>
                <a:cs typeface="+mn-cs"/>
              </a:rPr>
              <a:t>quản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trị</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 (Supply Chain Management) </a:t>
            </a:r>
            <a:r>
              <a:rPr lang="en-US" sz="1200" b="1" kern="1200" dirty="0" err="1" smtClean="0">
                <a:solidFill>
                  <a:schemeClr val="tx1"/>
                </a:solidFill>
                <a:effectLst/>
                <a:latin typeface="+mn-lt"/>
                <a:ea typeface="+mn-ea"/>
                <a:cs typeface="+mn-cs"/>
              </a:rPr>
              <a:t>còn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rất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hiếm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câu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chuyện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trị</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Họ</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chỉ</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sử</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dụng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cụm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a:t>
            </a:r>
            <a:r>
              <a:rPr lang="en-US" sz="1200" b="1" kern="1200" dirty="0" smtClean="0">
                <a:solidFill>
                  <a:schemeClr val="tx1"/>
                </a:solidFill>
                <a:effectLst/>
                <a:latin typeface="+mn-lt"/>
                <a:ea typeface="+mn-ea"/>
                <a:cs typeface="+mn-cs"/>
              </a:rPr>
              <a:t> “logistics” hay “</a:t>
            </a:r>
            <a:r>
              <a:rPr lang="en-US" sz="1200" b="1" kern="1200" dirty="0" err="1" smtClean="0">
                <a:solidFill>
                  <a:schemeClr val="tx1"/>
                </a:solidFill>
                <a:effectLst/>
                <a:latin typeface="+mn-lt"/>
                <a:ea typeface="+mn-ea"/>
                <a:cs typeface="+mn-cs"/>
              </a:rPr>
              <a:t>vận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để</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mô</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dòng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chảy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hóa</a:t>
            </a:r>
            <a:r>
              <a:rPr lang="en-US" sz="1200" b="1" kern="1200" dirty="0" smtClean="0">
                <a:solidFill>
                  <a:schemeClr val="tx1"/>
                </a:solidFill>
                <a:effectLst/>
                <a:latin typeface="+mn-lt"/>
                <a:ea typeface="+mn-ea"/>
                <a:cs typeface="+mn-cs"/>
              </a:rPr>
              <a:t>.</a:t>
            </a:r>
          </a:p>
          <a:p>
            <a:pPr marL="171450" indent="-171450">
              <a:buFont typeface="Wingdings" panose="05000000000000000000" pitchFamily="2" charset="2"/>
              <a:buChar char="v"/>
            </a:pPr>
            <a:r>
              <a:rPr lang="vi-VN" dirty="0" smtClean="0"/>
              <a:t>90% các CEO trên thế giới đều đặt việc </a:t>
            </a:r>
            <a:r>
              <a:rPr lang="vi-VN" b="1" dirty="0" smtClean="0"/>
              <a:t>quản trị chuỗi cung ứng</a:t>
            </a:r>
            <a:r>
              <a:rPr lang="vi-VN" dirty="0" smtClean="0"/>
              <a:t> lên hàng đầu khi mà việc cạnh tranh trên thị trường ngày càng tăng cao, giá bán trên thị trường và giá thu mua nguồn cung cấp hàng hóa ngày càng bị siết chặt.</a:t>
            </a:r>
            <a:endParaRPr lang="en-US" dirty="0" smtClean="0"/>
          </a:p>
          <a:p>
            <a:pPr marL="171450" indent="-171450">
              <a:buFont typeface="Wingdings" panose="05000000000000000000" pitchFamily="2" charset="2"/>
              <a:buChar char="v"/>
            </a:pPr>
            <a:r>
              <a:rPr lang="vi-VN" dirty="0" smtClean="0"/>
              <a:t>chuỗi cung ứng là một trong những nhân tố quyết định khả năng cạnh tranh của doanh nghiệp so với đối thủ cùng ngành. Nhờ có chuỗi cung ứng hiệu quả, các tập đoàn quốc tế lớn như </a:t>
            </a:r>
            <a:r>
              <a:rPr lang="vi-VN" b="1" dirty="0" smtClean="0"/>
              <a:t>Dell, Wal-Mart </a:t>
            </a:r>
            <a:r>
              <a:rPr lang="vi-VN" dirty="0" smtClean="0"/>
              <a:t>đã đạt lợi nhuận cao hơn từ 4-6% so với đối thủ. Một nghiên cứu độc lập cũng cho thấy một vài công ty hàng đầu trên thế giới như </a:t>
            </a:r>
            <a:r>
              <a:rPr lang="vi-VN" b="1" dirty="0" smtClean="0"/>
              <a:t>Apple, Coca-cola, Sam sung </a:t>
            </a:r>
            <a:r>
              <a:rPr lang="vi-VN" dirty="0" smtClean="0"/>
              <a:t>đã tận dụng hiểu quả </a:t>
            </a:r>
            <a:r>
              <a:rPr lang="vi-VN" b="1" dirty="0" smtClean="0"/>
              <a:t>chuỗi cung ứng</a:t>
            </a:r>
            <a:r>
              <a:rPr lang="vi-VN" dirty="0" smtClean="0"/>
              <a:t> của họ để vươn cao trong môi trường cạnh tranh, đạt được mức tăng giá trị công ty cao hơn 40% so với các đối thủ khác. </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11</a:t>
            </a:fld>
            <a:endParaRPr lang="en-US"/>
          </a:p>
        </p:txBody>
      </p:sp>
    </p:spTree>
    <p:extLst>
      <p:ext uri="{BB962C8B-B14F-4D97-AF65-F5344CB8AC3E}">
        <p14:creationId xmlns:p14="http://schemas.microsoft.com/office/powerpoint/2010/main" val="11187551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12</a:t>
            </a:fld>
            <a:endParaRPr lang="en-US"/>
          </a:p>
        </p:txBody>
      </p:sp>
    </p:spTree>
    <p:extLst>
      <p:ext uri="{BB962C8B-B14F-4D97-AF65-F5344CB8AC3E}">
        <p14:creationId xmlns:p14="http://schemas.microsoft.com/office/powerpoint/2010/main" val="1949232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CHUỖI</a:t>
            </a:r>
            <a:r>
              <a:rPr lang="en-US" b="1" baseline="0" dirty="0" smtClean="0"/>
              <a:t> CUNG ỨNG QUỐC TẾ </a:t>
            </a:r>
            <a:r>
              <a:rPr lang="en-US" baseline="0" dirty="0" smtClean="0">
                <a:sym typeface="Wingdings" panose="05000000000000000000" pitchFamily="2" charset="2"/>
              </a:rPr>
              <a:t> KHÁCH HÀNG LÀ NGƯỜI NƯỚC NGOÀI   NHƯNG THẬT SỰ CHÚNG TA CHƯA TÌM HIỂU RÕ NHU CẦU CỦA HỌ ĐỂ TỪ ĐÓ XÂY DỰNG 1 CHUỖI CUNG ỨNG HIỆU QUẢ ĐÓ </a:t>
            </a:r>
            <a:r>
              <a:rPr lang="en-US" b="1" baseline="0" dirty="0" smtClean="0">
                <a:sym typeface="Wingdings" panose="05000000000000000000" pitchFamily="2" charset="2"/>
              </a:rPr>
              <a:t>LÀ ĐÁP NHU CẦU TỐI ĐA CỦA KHÁCH HÀNG  LÀ  NGƯỜI TRỰC TIẾP TẠO RA LỢI NHUẬN CHO CHUỖI  </a:t>
            </a:r>
            <a:r>
              <a:rPr lang="en-US" b="1" baseline="0" dirty="0" err="1" smtClean="0">
                <a:sym typeface="Wingdings" panose="05000000000000000000" pitchFamily="2" charset="2"/>
              </a:rPr>
              <a:t>đó</a:t>
            </a:r>
            <a:r>
              <a:rPr lang="en-US" b="1" baseline="0" dirty="0" smtClean="0">
                <a:sym typeface="Wingdings" panose="05000000000000000000" pitchFamily="2" charset="2"/>
              </a:rPr>
              <a:t> </a:t>
            </a:r>
            <a:r>
              <a:rPr lang="en-US" b="1" baseline="0" dirty="0" err="1" smtClean="0">
                <a:sym typeface="Wingdings" panose="05000000000000000000" pitchFamily="2" charset="2"/>
              </a:rPr>
              <a:t>là</a:t>
            </a:r>
            <a:r>
              <a:rPr lang="en-US" b="1" baseline="0" dirty="0" smtClean="0">
                <a:sym typeface="Wingdings" panose="05000000000000000000" pitchFamily="2" charset="2"/>
              </a:rPr>
              <a:t> </a:t>
            </a:r>
            <a:r>
              <a:rPr lang="en-US" b="1" baseline="0" dirty="0" err="1" smtClean="0">
                <a:sym typeface="Wingdings" panose="05000000000000000000" pitchFamily="2" charset="2"/>
              </a:rPr>
              <a:t>công</a:t>
            </a:r>
            <a:r>
              <a:rPr lang="en-US" b="1" baseline="0" dirty="0" smtClean="0">
                <a:sym typeface="Wingdings" panose="05000000000000000000" pitchFamily="2" charset="2"/>
              </a:rPr>
              <a:t> </a:t>
            </a:r>
            <a:r>
              <a:rPr lang="en-US" b="1" baseline="0" dirty="0" err="1" smtClean="0">
                <a:sym typeface="Wingdings" panose="05000000000000000000" pitchFamily="2" charset="2"/>
              </a:rPr>
              <a:t>tác</a:t>
            </a:r>
            <a:r>
              <a:rPr lang="en-US" b="1" baseline="0" dirty="0" smtClean="0">
                <a:sym typeface="Wingdings" panose="05000000000000000000" pitchFamily="2" charset="2"/>
              </a:rPr>
              <a:t> NGHIÊN CỨU THỊ TRƯỜNG  DỰ BÁO  LẬP KẾ HOẠCH </a:t>
            </a:r>
          </a:p>
          <a:p>
            <a:r>
              <a:rPr lang="en-US" b="1" baseline="0" dirty="0" smtClean="0">
                <a:sym typeface="Wingdings" panose="05000000000000000000" pitchFamily="2" charset="2"/>
              </a:rPr>
              <a:t>NHƯNG </a:t>
            </a:r>
            <a:r>
              <a:rPr lang="en-US" b="1" baseline="0" dirty="0" err="1" smtClean="0">
                <a:sym typeface="Wingdings" panose="05000000000000000000" pitchFamily="2" charset="2"/>
              </a:rPr>
              <a:t>người</a:t>
            </a:r>
            <a:r>
              <a:rPr lang="en-US" b="1" baseline="0" dirty="0" smtClean="0">
                <a:sym typeface="Wingdings" panose="05000000000000000000" pitchFamily="2" charset="2"/>
              </a:rPr>
              <a:t> </a:t>
            </a:r>
            <a:r>
              <a:rPr lang="en-US" b="1" baseline="0" dirty="0" err="1" smtClean="0">
                <a:sym typeface="Wingdings" panose="05000000000000000000" pitchFamily="2" charset="2"/>
              </a:rPr>
              <a:t>nông</a:t>
            </a:r>
            <a:r>
              <a:rPr lang="en-US" b="1" baseline="0" dirty="0" smtClean="0">
                <a:sym typeface="Wingdings" panose="05000000000000000000" pitchFamily="2" charset="2"/>
              </a:rPr>
              <a:t> </a:t>
            </a:r>
            <a:r>
              <a:rPr lang="en-US" b="1" baseline="0" dirty="0" err="1" smtClean="0">
                <a:sym typeface="Wingdings" panose="05000000000000000000" pitchFamily="2" charset="2"/>
              </a:rPr>
              <a:t>dân</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làm</a:t>
            </a:r>
            <a:r>
              <a:rPr lang="en-US" b="1" baseline="0" dirty="0" smtClean="0">
                <a:sym typeface="Wingdings" panose="05000000000000000000" pitchFamily="2" charset="2"/>
              </a:rPr>
              <a:t> </a:t>
            </a:r>
            <a:r>
              <a:rPr lang="en-US" b="1" baseline="0" dirty="0" err="1" smtClean="0">
                <a:sym typeface="Wingdings" panose="05000000000000000000" pitchFamily="2" charset="2"/>
              </a:rPr>
              <a:t>được</a:t>
            </a:r>
            <a:r>
              <a:rPr lang="en-US" b="1" baseline="0" dirty="0" smtClean="0">
                <a:sym typeface="Wingdings" panose="05000000000000000000" pitchFamily="2" charset="2"/>
              </a:rPr>
              <a:t>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phân</a:t>
            </a:r>
            <a:r>
              <a:rPr lang="en-US" b="1" baseline="0" dirty="0" smtClean="0">
                <a:sym typeface="Wingdings" panose="05000000000000000000" pitchFamily="2" charset="2"/>
              </a:rPr>
              <a:t> </a:t>
            </a:r>
            <a:r>
              <a:rPr lang="en-US" b="1" baseline="0" dirty="0" err="1" smtClean="0">
                <a:sym typeface="Wingdings" panose="05000000000000000000" pitchFamily="2" charset="2"/>
              </a:rPr>
              <a:t>công</a:t>
            </a:r>
            <a:r>
              <a:rPr lang="en-US" b="1" baseline="0" dirty="0" smtClean="0">
                <a:sym typeface="Wingdings" panose="05000000000000000000" pitchFamily="2" charset="2"/>
              </a:rPr>
              <a:t> </a:t>
            </a:r>
            <a:r>
              <a:rPr lang="en-US" b="1" baseline="0" dirty="0" err="1" smtClean="0">
                <a:sym typeface="Wingdings" panose="05000000000000000000" pitchFamily="2" charset="2"/>
              </a:rPr>
              <a:t>lao</a:t>
            </a:r>
            <a:r>
              <a:rPr lang="en-US" b="1" baseline="0" dirty="0" smtClean="0">
                <a:sym typeface="Wingdings" panose="05000000000000000000" pitchFamily="2" charset="2"/>
              </a:rPr>
              <a:t> </a:t>
            </a:r>
            <a:r>
              <a:rPr lang="en-US" b="1" baseline="0" dirty="0" err="1" smtClean="0">
                <a:sym typeface="Wingdings" panose="05000000000000000000" pitchFamily="2" charset="2"/>
              </a:rPr>
              <a:t>động</a:t>
            </a:r>
            <a:r>
              <a:rPr lang="en-US" b="1" baseline="0" dirty="0" smtClean="0">
                <a:sym typeface="Wingdings" panose="05000000000000000000" pitchFamily="2" charset="2"/>
              </a:rPr>
              <a:t> </a:t>
            </a:r>
            <a:r>
              <a:rPr lang="en-US" b="1" baseline="0" dirty="0" err="1" smtClean="0">
                <a:sym typeface="Wingdings" panose="05000000000000000000" pitchFamily="2" charset="2"/>
              </a:rPr>
              <a:t>thương</a:t>
            </a:r>
            <a:r>
              <a:rPr lang="en-US" b="1" baseline="0" dirty="0" smtClean="0">
                <a:sym typeface="Wingdings" panose="05000000000000000000" pitchFamily="2" charset="2"/>
              </a:rPr>
              <a:t> </a:t>
            </a:r>
            <a:r>
              <a:rPr lang="en-US" b="1" baseline="0" dirty="0" err="1" smtClean="0">
                <a:sym typeface="Wingdings" panose="05000000000000000000" pitchFamily="2" charset="2"/>
              </a:rPr>
              <a:t>lái</a:t>
            </a:r>
            <a:r>
              <a:rPr lang="en-US" b="1" baseline="0" dirty="0" smtClean="0">
                <a:sym typeface="Wingdings" panose="05000000000000000000" pitchFamily="2" charset="2"/>
              </a:rPr>
              <a:t> VN </a:t>
            </a:r>
            <a:r>
              <a:rPr lang="en-US" b="1" baseline="0" dirty="0" err="1" smtClean="0">
                <a:sym typeface="Wingdings" panose="05000000000000000000" pitchFamily="2" charset="2"/>
              </a:rPr>
              <a:t>nên</a:t>
            </a:r>
            <a:r>
              <a:rPr lang="en-US" b="1" baseline="0" dirty="0" smtClean="0">
                <a:sym typeface="Wingdings" panose="05000000000000000000" pitchFamily="2" charset="2"/>
              </a:rPr>
              <a:t> </a:t>
            </a:r>
            <a:r>
              <a:rPr lang="en-US" b="1" baseline="0" dirty="0" err="1" smtClean="0">
                <a:sym typeface="Wingdings" panose="05000000000000000000" pitchFamily="2" charset="2"/>
              </a:rPr>
              <a:t>làm</a:t>
            </a:r>
            <a:r>
              <a:rPr lang="en-US" b="1" baseline="0" dirty="0" smtClean="0">
                <a:sym typeface="Wingdings" panose="05000000000000000000" pitchFamily="2" charset="2"/>
              </a:rPr>
              <a:t> </a:t>
            </a:r>
            <a:r>
              <a:rPr lang="en-US" b="1" baseline="0" dirty="0" err="1" smtClean="0">
                <a:sym typeface="Wingdings" panose="05000000000000000000" pitchFamily="2" charset="2"/>
              </a:rPr>
              <a:t>tốt</a:t>
            </a:r>
            <a:r>
              <a:rPr lang="en-US" b="1" baseline="0" dirty="0" smtClean="0">
                <a:sym typeface="Wingdings" panose="05000000000000000000" pitchFamily="2" charset="2"/>
              </a:rPr>
              <a:t> VIỆC NÀY  </a:t>
            </a:r>
            <a:r>
              <a:rPr lang="en-US" b="0" baseline="0" dirty="0" err="1" smtClean="0">
                <a:sym typeface="Wingdings" panose="05000000000000000000" pitchFamily="2" charset="2"/>
              </a:rPr>
              <a:t>thương</a:t>
            </a:r>
            <a:r>
              <a:rPr lang="en-US" b="0" baseline="0" dirty="0" smtClean="0">
                <a:sym typeface="Wingdings" panose="05000000000000000000" pitchFamily="2" charset="2"/>
              </a:rPr>
              <a:t> </a:t>
            </a:r>
            <a:r>
              <a:rPr lang="en-US" b="0" baseline="0" dirty="0" err="1" smtClean="0">
                <a:sym typeface="Wingdings" panose="05000000000000000000" pitchFamily="2" charset="2"/>
              </a:rPr>
              <a:t>lái</a:t>
            </a:r>
            <a:r>
              <a:rPr lang="en-US" b="0" baseline="0" dirty="0" smtClean="0">
                <a:sym typeface="Wingdings" panose="05000000000000000000" pitchFamily="2" charset="2"/>
              </a:rPr>
              <a:t> VN </a:t>
            </a:r>
            <a:r>
              <a:rPr lang="en-US" b="0" baseline="0" dirty="0" err="1" smtClean="0">
                <a:sym typeface="Wingdings" panose="05000000000000000000" pitchFamily="2" charset="2"/>
              </a:rPr>
              <a:t>ko</a:t>
            </a:r>
            <a:r>
              <a:rPr lang="en-US" b="0" baseline="0" dirty="0" smtClean="0">
                <a:sym typeface="Wingdings" panose="05000000000000000000" pitchFamily="2" charset="2"/>
              </a:rPr>
              <a:t> </a:t>
            </a:r>
            <a:r>
              <a:rPr lang="en-US" b="0" baseline="0" dirty="0" err="1" smtClean="0">
                <a:sym typeface="Wingdings" panose="05000000000000000000" pitchFamily="2" charset="2"/>
              </a:rPr>
              <a:t>xây</a:t>
            </a:r>
            <a:r>
              <a:rPr lang="en-US" b="0" baseline="0" dirty="0" smtClean="0">
                <a:sym typeface="Wingdings" panose="05000000000000000000" pitchFamily="2" charset="2"/>
              </a:rPr>
              <a:t> </a:t>
            </a:r>
            <a:r>
              <a:rPr lang="en-US" b="0" baseline="0" dirty="0" err="1" smtClean="0">
                <a:sym typeface="Wingdings" panose="05000000000000000000" pitchFamily="2" charset="2"/>
              </a:rPr>
              <a:t>dựng</a:t>
            </a:r>
            <a:r>
              <a:rPr lang="en-US" b="0" baseline="0" dirty="0" smtClean="0">
                <a:sym typeface="Wingdings" panose="05000000000000000000" pitchFamily="2" charset="2"/>
              </a:rPr>
              <a:t> </a:t>
            </a:r>
            <a:r>
              <a:rPr lang="en-US" b="0" baseline="0" dirty="0" err="1" smtClean="0">
                <a:sym typeface="Wingdings" panose="05000000000000000000" pitchFamily="2" charset="2"/>
              </a:rPr>
              <a:t>nổi</a:t>
            </a:r>
            <a:r>
              <a:rPr lang="en-US" b="0" baseline="0" dirty="0" smtClean="0">
                <a:sym typeface="Wingdings" panose="05000000000000000000" pitchFamily="2" charset="2"/>
              </a:rPr>
              <a:t> </a:t>
            </a:r>
            <a:r>
              <a:rPr lang="en-US" b="0" baseline="0" dirty="0" err="1" smtClean="0">
                <a:sym typeface="Wingdings" panose="05000000000000000000" pitchFamily="2" charset="2"/>
              </a:rPr>
              <a:t>cho</a:t>
            </a:r>
            <a:r>
              <a:rPr lang="en-US" b="0" baseline="0" dirty="0" smtClean="0">
                <a:sym typeface="Wingdings" panose="05000000000000000000" pitchFamily="2" charset="2"/>
              </a:rPr>
              <a:t> </a:t>
            </a:r>
            <a:r>
              <a:rPr lang="en-US" b="0" baseline="0" dirty="0" err="1" smtClean="0">
                <a:sym typeface="Wingdings" panose="05000000000000000000" pitchFamily="2" charset="2"/>
              </a:rPr>
              <a:t>mình</a:t>
            </a:r>
            <a:r>
              <a:rPr lang="en-US" b="0" baseline="0" dirty="0" smtClean="0">
                <a:sym typeface="Wingdings" panose="05000000000000000000" pitchFamily="2" charset="2"/>
              </a:rPr>
              <a:t> </a:t>
            </a:r>
            <a:r>
              <a:rPr lang="en-US" b="0" baseline="0" dirty="0" err="1" smtClean="0">
                <a:sym typeface="Wingdings" panose="05000000000000000000" pitchFamily="2" charset="2"/>
              </a:rPr>
              <a:t>chuỗi</a:t>
            </a:r>
            <a:r>
              <a:rPr lang="en-US" b="0" baseline="0" dirty="0" smtClean="0">
                <a:sym typeface="Wingdings" panose="05000000000000000000" pitchFamily="2" charset="2"/>
              </a:rPr>
              <a:t> </a:t>
            </a:r>
            <a:r>
              <a:rPr lang="en-US" b="0" baseline="0" dirty="0" err="1" smtClean="0">
                <a:sym typeface="Wingdings" panose="05000000000000000000" pitchFamily="2" charset="2"/>
              </a:rPr>
              <a:t>cung</a:t>
            </a:r>
            <a:r>
              <a:rPr lang="en-US" b="0" baseline="0" dirty="0" smtClean="0">
                <a:sym typeface="Wingdings" panose="05000000000000000000" pitchFamily="2" charset="2"/>
              </a:rPr>
              <a:t> </a:t>
            </a:r>
            <a:r>
              <a:rPr lang="en-US" b="0" baseline="0" dirty="0" err="1" smtClean="0">
                <a:sym typeface="Wingdings" panose="05000000000000000000" pitchFamily="2" charset="2"/>
              </a:rPr>
              <a:t>ứng</a:t>
            </a:r>
            <a:r>
              <a:rPr lang="en-US" b="0" baseline="0" dirty="0" smtClean="0">
                <a:sym typeface="Wingdings" panose="05000000000000000000" pitchFamily="2" charset="2"/>
              </a:rPr>
              <a:t> </a:t>
            </a:r>
            <a:r>
              <a:rPr lang="en-US" b="0" baseline="0" dirty="0" err="1" smtClean="0">
                <a:sym typeface="Wingdings" panose="05000000000000000000" pitchFamily="2" charset="2"/>
              </a:rPr>
              <a:t>để</a:t>
            </a:r>
            <a:r>
              <a:rPr lang="en-US" b="0" baseline="0" dirty="0" smtClean="0">
                <a:sym typeface="Wingdings" panose="05000000000000000000" pitchFamily="2" charset="2"/>
              </a:rPr>
              <a:t> </a:t>
            </a:r>
            <a:r>
              <a:rPr lang="en-US" b="0" baseline="0" dirty="0" err="1" smtClean="0">
                <a:sym typeface="Wingdings" panose="05000000000000000000" pitchFamily="2" charset="2"/>
              </a:rPr>
              <a:t>chuỗi</a:t>
            </a:r>
            <a:r>
              <a:rPr lang="en-US" b="0" baseline="0" dirty="0" smtClean="0">
                <a:sym typeface="Wingdings" panose="05000000000000000000" pitchFamily="2" charset="2"/>
              </a:rPr>
              <a:t> </a:t>
            </a:r>
            <a:r>
              <a:rPr lang="en-US" b="0" baseline="0" dirty="0" err="1" smtClean="0">
                <a:sym typeface="Wingdings" panose="05000000000000000000" pitchFamily="2" charset="2"/>
              </a:rPr>
              <a:t>cung</a:t>
            </a:r>
            <a:r>
              <a:rPr lang="en-US" b="0" baseline="0" dirty="0" smtClean="0">
                <a:sym typeface="Wingdings" panose="05000000000000000000" pitchFamily="2" charset="2"/>
              </a:rPr>
              <a:t> </a:t>
            </a:r>
            <a:r>
              <a:rPr lang="en-US" b="0" baseline="0" dirty="0" err="1" smtClean="0">
                <a:sym typeface="Wingdings" panose="05000000000000000000" pitchFamily="2" charset="2"/>
              </a:rPr>
              <a:t>ứng</a:t>
            </a:r>
            <a:r>
              <a:rPr lang="en-US" b="0" baseline="0" dirty="0" smtClean="0">
                <a:sym typeface="Wingdings" panose="05000000000000000000" pitchFamily="2" charset="2"/>
              </a:rPr>
              <a:t> </a:t>
            </a:r>
            <a:r>
              <a:rPr lang="en-US" b="0" baseline="0" dirty="0" err="1" smtClean="0">
                <a:sym typeface="Wingdings" panose="05000000000000000000" pitchFamily="2" charset="2"/>
              </a:rPr>
              <a:t>rơi</a:t>
            </a:r>
            <a:r>
              <a:rPr lang="en-US" b="0" baseline="0" dirty="0" smtClean="0">
                <a:sym typeface="Wingdings" panose="05000000000000000000" pitchFamily="2" charset="2"/>
              </a:rPr>
              <a:t> </a:t>
            </a:r>
            <a:r>
              <a:rPr lang="en-US" b="0" baseline="0" dirty="0" err="1" smtClean="0">
                <a:sym typeface="Wingdings" panose="05000000000000000000" pitchFamily="2" charset="2"/>
              </a:rPr>
              <a:t>vào</a:t>
            </a:r>
            <a:r>
              <a:rPr lang="en-US" b="0" baseline="0" dirty="0" smtClean="0">
                <a:sym typeface="Wingdings" panose="05000000000000000000" pitchFamily="2" charset="2"/>
              </a:rPr>
              <a:t> </a:t>
            </a:r>
            <a:r>
              <a:rPr lang="en-US" b="0" baseline="0" dirty="0" err="1" smtClean="0">
                <a:sym typeface="Wingdings" panose="05000000000000000000" pitchFamily="2" charset="2"/>
              </a:rPr>
              <a:t>tay</a:t>
            </a:r>
            <a:r>
              <a:rPr lang="en-US" b="0" baseline="0" dirty="0" smtClean="0">
                <a:sym typeface="Wingdings" panose="05000000000000000000" pitchFamily="2" charset="2"/>
              </a:rPr>
              <a:t> </a:t>
            </a:r>
            <a:r>
              <a:rPr lang="en-US" b="0" baseline="0" dirty="0" err="1" smtClean="0">
                <a:sym typeface="Wingdings" panose="05000000000000000000" pitchFamily="2" charset="2"/>
              </a:rPr>
              <a:t>của</a:t>
            </a:r>
            <a:r>
              <a:rPr lang="en-US" b="0" baseline="0" dirty="0" smtClean="0">
                <a:sym typeface="Wingdings" panose="05000000000000000000" pitchFamily="2" charset="2"/>
              </a:rPr>
              <a:t> </a:t>
            </a:r>
            <a:r>
              <a:rPr lang="en-US" b="0" baseline="0" dirty="0" err="1" smtClean="0">
                <a:sym typeface="Wingdings" panose="05000000000000000000" pitchFamily="2" charset="2"/>
              </a:rPr>
              <a:t>các</a:t>
            </a:r>
            <a:r>
              <a:rPr lang="en-US" b="0" baseline="0" dirty="0" smtClean="0">
                <a:sym typeface="Wingdings" panose="05000000000000000000" pitchFamily="2" charset="2"/>
              </a:rPr>
              <a:t> </a:t>
            </a:r>
            <a:r>
              <a:rPr lang="en-US" b="0" baseline="0" dirty="0" err="1" smtClean="0">
                <a:sym typeface="Wingdings" panose="05000000000000000000" pitchFamily="2" charset="2"/>
              </a:rPr>
              <a:t>thương</a:t>
            </a:r>
            <a:r>
              <a:rPr lang="en-US" b="0" baseline="0" dirty="0" smtClean="0">
                <a:sym typeface="Wingdings" panose="05000000000000000000" pitchFamily="2" charset="2"/>
              </a:rPr>
              <a:t> </a:t>
            </a:r>
            <a:r>
              <a:rPr lang="en-US" b="0" baseline="0" dirty="0" err="1" smtClean="0">
                <a:sym typeface="Wingdings" panose="05000000000000000000" pitchFamily="2" charset="2"/>
              </a:rPr>
              <a:t>lái</a:t>
            </a:r>
            <a:r>
              <a:rPr lang="en-US" b="0" baseline="0" dirty="0" smtClean="0">
                <a:sym typeface="Wingdings" panose="05000000000000000000" pitchFamily="2" charset="2"/>
              </a:rPr>
              <a:t> TQ, </a:t>
            </a:r>
            <a:r>
              <a:rPr lang="en-US" b="0" baseline="0" dirty="0" err="1" smtClean="0">
                <a:sym typeface="Wingdings" panose="05000000000000000000" pitchFamily="2" charset="2"/>
              </a:rPr>
              <a:t>nó</a:t>
            </a:r>
            <a:r>
              <a:rPr lang="en-US" b="0" baseline="0" dirty="0" smtClean="0">
                <a:sym typeface="Wingdings" panose="05000000000000000000" pitchFamily="2" charset="2"/>
              </a:rPr>
              <a:t> </a:t>
            </a:r>
            <a:r>
              <a:rPr lang="en-US" b="0" baseline="0" dirty="0" err="1" smtClean="0">
                <a:sym typeface="Wingdings" panose="05000000000000000000" pitchFamily="2" charset="2"/>
              </a:rPr>
              <a:t>kiểm</a:t>
            </a:r>
            <a:r>
              <a:rPr lang="en-US" b="0" baseline="0" dirty="0" smtClean="0">
                <a:sym typeface="Wingdings" panose="05000000000000000000" pitchFamily="2" charset="2"/>
              </a:rPr>
              <a:t> </a:t>
            </a:r>
            <a:r>
              <a:rPr lang="en-US" b="0" baseline="0" dirty="0" err="1" smtClean="0">
                <a:sym typeface="Wingdings" panose="05000000000000000000" pitchFamily="2" charset="2"/>
              </a:rPr>
              <a:t>soát</a:t>
            </a:r>
            <a:r>
              <a:rPr lang="en-US" b="0" baseline="0" dirty="0" smtClean="0">
                <a:sym typeface="Wingdings" panose="05000000000000000000" pitchFamily="2" charset="2"/>
              </a:rPr>
              <a:t> </a:t>
            </a:r>
            <a:r>
              <a:rPr lang="en-US" b="0" baseline="0" dirty="0" err="1" smtClean="0">
                <a:sym typeface="Wingdings" panose="05000000000000000000" pitchFamily="2" charset="2"/>
              </a:rPr>
              <a:t>chất</a:t>
            </a:r>
            <a:r>
              <a:rPr lang="en-US" b="0" baseline="0" dirty="0" smtClean="0">
                <a:sym typeface="Wingdings" panose="05000000000000000000" pitchFamily="2" charset="2"/>
              </a:rPr>
              <a:t> </a:t>
            </a:r>
            <a:r>
              <a:rPr lang="en-US" b="0" baseline="0" dirty="0" err="1" smtClean="0">
                <a:sym typeface="Wingdings" panose="05000000000000000000" pitchFamily="2" charset="2"/>
              </a:rPr>
              <a:t>lượng</a:t>
            </a:r>
            <a:r>
              <a:rPr lang="en-US" b="0" baseline="0" dirty="0" smtClean="0">
                <a:sym typeface="Wingdings" panose="05000000000000000000" pitchFamily="2" charset="2"/>
              </a:rPr>
              <a:t> </a:t>
            </a:r>
            <a:r>
              <a:rPr lang="en-US" b="0" baseline="0" dirty="0" err="1" smtClean="0">
                <a:sym typeface="Wingdings" panose="05000000000000000000" pitchFamily="2" charset="2"/>
              </a:rPr>
              <a:t>số</a:t>
            </a:r>
            <a:r>
              <a:rPr lang="en-US" b="0" baseline="0" dirty="0" smtClean="0">
                <a:sym typeface="Wingdings" panose="05000000000000000000" pitchFamily="2" charset="2"/>
              </a:rPr>
              <a:t> </a:t>
            </a:r>
            <a:r>
              <a:rPr lang="en-US" b="0" baseline="0" dirty="0" err="1" smtClean="0">
                <a:sym typeface="Wingdings" panose="05000000000000000000" pitchFamily="2" charset="2"/>
              </a:rPr>
              <a:t>lượng</a:t>
            </a:r>
            <a:r>
              <a:rPr lang="en-US" b="0" baseline="0" dirty="0" smtClean="0">
                <a:sym typeface="Wingdings" panose="05000000000000000000" pitchFamily="2" charset="2"/>
              </a:rPr>
              <a:t> </a:t>
            </a:r>
            <a:r>
              <a:rPr lang="en-US" b="0" baseline="0" dirty="0" err="1" smtClean="0">
                <a:sym typeface="Wingdings" panose="05000000000000000000" pitchFamily="2" charset="2"/>
              </a:rPr>
              <a:t>từ</a:t>
            </a:r>
            <a:r>
              <a:rPr lang="en-US" b="0" baseline="0" dirty="0" smtClean="0">
                <a:sym typeface="Wingdings" panose="05000000000000000000" pitchFamily="2" charset="2"/>
              </a:rPr>
              <a:t> </a:t>
            </a:r>
            <a:r>
              <a:rPr lang="en-US" b="0" baseline="0" dirty="0" err="1" smtClean="0">
                <a:sym typeface="Wingdings" panose="05000000000000000000" pitchFamily="2" charset="2"/>
              </a:rPr>
              <a:t>thị</a:t>
            </a:r>
            <a:r>
              <a:rPr lang="en-US" b="0" baseline="0" dirty="0" smtClean="0">
                <a:sym typeface="Wingdings" panose="05000000000000000000" pitchFamily="2" charset="2"/>
              </a:rPr>
              <a:t> </a:t>
            </a:r>
            <a:r>
              <a:rPr lang="en-US" b="0" baseline="0" dirty="0" err="1" smtClean="0">
                <a:sym typeface="Wingdings" panose="05000000000000000000" pitchFamily="2" charset="2"/>
              </a:rPr>
              <a:t>trường</a:t>
            </a:r>
            <a:r>
              <a:rPr lang="en-US" b="0" baseline="0" dirty="0" smtClean="0">
                <a:sym typeface="Wingdings" panose="05000000000000000000" pitchFamily="2" charset="2"/>
              </a:rPr>
              <a:t> </a:t>
            </a:r>
            <a:r>
              <a:rPr lang="en-US" b="0" baseline="0" dirty="0" err="1" smtClean="0">
                <a:sym typeface="Wingdings" panose="05000000000000000000" pitchFamily="2" charset="2"/>
              </a:rPr>
              <a:t>nông</a:t>
            </a:r>
            <a:r>
              <a:rPr lang="en-US" b="0" baseline="0" dirty="0" smtClean="0">
                <a:sym typeface="Wingdings" panose="05000000000000000000" pitchFamily="2" charset="2"/>
              </a:rPr>
              <a:t> </a:t>
            </a:r>
            <a:r>
              <a:rPr lang="en-US" b="0" baseline="0" dirty="0" err="1" smtClean="0">
                <a:sym typeface="Wingdings" panose="05000000000000000000" pitchFamily="2" charset="2"/>
              </a:rPr>
              <a:t>sản</a:t>
            </a:r>
            <a:r>
              <a:rPr lang="en-US" b="0" baseline="0" dirty="0" smtClean="0">
                <a:sym typeface="Wingdings" panose="05000000000000000000" pitchFamily="2" charset="2"/>
              </a:rPr>
              <a:t> </a:t>
            </a:r>
            <a:r>
              <a:rPr lang="en-US" b="0" baseline="0" dirty="0" err="1" smtClean="0">
                <a:sym typeface="Wingdings" panose="05000000000000000000" pitchFamily="2" charset="2"/>
              </a:rPr>
              <a:t>của</a:t>
            </a:r>
            <a:r>
              <a:rPr lang="en-US" b="0" baseline="0" dirty="0" smtClean="0">
                <a:sym typeface="Wingdings" panose="05000000000000000000" pitchFamily="2" charset="2"/>
              </a:rPr>
              <a:t> VN </a:t>
            </a:r>
            <a:r>
              <a:rPr lang="en-US" b="0" baseline="0" dirty="0" err="1" smtClean="0">
                <a:sym typeface="Wingdings" panose="05000000000000000000" pitchFamily="2" charset="2"/>
              </a:rPr>
              <a:t>thông</a:t>
            </a:r>
            <a:r>
              <a:rPr lang="en-US" b="0" baseline="0" dirty="0" smtClean="0">
                <a:sym typeface="Wingdings" panose="05000000000000000000" pitchFamily="2" charset="2"/>
              </a:rPr>
              <a:t> qua </a:t>
            </a:r>
            <a:r>
              <a:rPr lang="en-US" b="0" baseline="0" dirty="0" err="1" smtClean="0">
                <a:sym typeface="Wingdings" panose="05000000000000000000" pitchFamily="2" charset="2"/>
              </a:rPr>
              <a:t>tác</a:t>
            </a:r>
            <a:r>
              <a:rPr lang="en-US" b="0" baseline="0" dirty="0" smtClean="0">
                <a:sym typeface="Wingdings" panose="05000000000000000000" pitchFamily="2" charset="2"/>
              </a:rPr>
              <a:t> </a:t>
            </a:r>
            <a:r>
              <a:rPr lang="en-US" b="0" baseline="0" dirty="0" err="1" smtClean="0">
                <a:sym typeface="Wingdings" panose="05000000000000000000" pitchFamily="2" charset="2"/>
              </a:rPr>
              <a:t>động</a:t>
            </a:r>
            <a:r>
              <a:rPr lang="en-US" b="0" baseline="0" dirty="0" smtClean="0">
                <a:sym typeface="Wingdings" panose="05000000000000000000" pitchFamily="2" charset="2"/>
              </a:rPr>
              <a:t> </a:t>
            </a:r>
            <a:r>
              <a:rPr lang="en-US" b="0" baseline="0" dirty="0" err="1" smtClean="0">
                <a:sym typeface="Wingdings" panose="05000000000000000000" pitchFamily="2" charset="2"/>
              </a:rPr>
              <a:t>người</a:t>
            </a:r>
            <a:r>
              <a:rPr lang="en-US" b="0" baseline="0" dirty="0" smtClean="0">
                <a:sym typeface="Wingdings" panose="05000000000000000000" pitchFamily="2" charset="2"/>
              </a:rPr>
              <a:t> </a:t>
            </a:r>
            <a:r>
              <a:rPr lang="en-US" b="0" baseline="0" dirty="0" err="1" smtClean="0">
                <a:sym typeface="Wingdings" panose="05000000000000000000" pitchFamily="2" charset="2"/>
              </a:rPr>
              <a:t>nông</a:t>
            </a:r>
            <a:r>
              <a:rPr lang="en-US" b="0" baseline="0" dirty="0" smtClean="0">
                <a:sym typeface="Wingdings" panose="05000000000000000000" pitchFamily="2" charset="2"/>
              </a:rPr>
              <a:t> </a:t>
            </a:r>
            <a:r>
              <a:rPr lang="en-US" b="0" baseline="0" dirty="0" err="1" smtClean="0">
                <a:sym typeface="Wingdings" panose="05000000000000000000" pitchFamily="2" charset="2"/>
              </a:rPr>
              <a:t>dân</a:t>
            </a:r>
            <a:endParaRPr lang="en-US" b="0" baseline="0" dirty="0" smtClean="0">
              <a:sym typeface="Wingdings" panose="05000000000000000000" pitchFamily="2" charset="2"/>
            </a:endParaRPr>
          </a:p>
          <a:p>
            <a:endParaRPr lang="en-US" b="1" baseline="0" dirty="0" smtClean="0">
              <a:sym typeface="Wingdings" panose="05000000000000000000" pitchFamily="2" charset="2"/>
            </a:endParaRPr>
          </a:p>
          <a:p>
            <a:r>
              <a:rPr lang="en-US" b="1" baseline="0" dirty="0" smtClean="0">
                <a:sym typeface="Wingdings" panose="05000000000000000000" pitchFamily="2" charset="2"/>
              </a:rPr>
              <a:t>MUỐN LÀM ĐƯỢC ĐIỀU NÀY  CẦN PHẢI HOC TIẾP : QUẢN TRỊ CHUỖI CUNG ỨNG </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nghiệp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việc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nhau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bằng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chia </a:t>
            </a:r>
            <a:r>
              <a:rPr lang="en-US" sz="1200" b="1" kern="1200" dirty="0" err="1" smtClean="0">
                <a:solidFill>
                  <a:schemeClr val="tx1"/>
                </a:solidFill>
                <a:effectLst/>
                <a:latin typeface="+mn-lt"/>
                <a:ea typeface="+mn-ea"/>
                <a:cs typeface="+mn-cs"/>
              </a:rPr>
              <a:t>sẻ</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tin </a:t>
            </a:r>
            <a:r>
              <a:rPr lang="en-US" sz="1200" b="1" kern="1200" dirty="0" err="1" smtClean="0">
                <a:solidFill>
                  <a:schemeClr val="tx1"/>
                </a:solidFill>
                <a:effectLst/>
                <a:latin typeface="+mn-lt"/>
                <a:ea typeface="+mn-ea"/>
                <a:cs typeface="+mn-cs"/>
              </a:rPr>
              <a:t>về</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những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chẳng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như</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những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thay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đổi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về</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chiến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lược</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dịch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nghệ</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giao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điều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gì</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động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phân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a:t>
            </a:r>
          </a:p>
          <a:p>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13</a:t>
            </a:fld>
            <a:endParaRPr lang="en-US"/>
          </a:p>
        </p:txBody>
      </p:sp>
    </p:spTree>
    <p:extLst>
      <p:ext uri="{BB962C8B-B14F-4D97-AF65-F5344CB8AC3E}">
        <p14:creationId xmlns:p14="http://schemas.microsoft.com/office/powerpoint/2010/main" val="11449453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Công</a:t>
            </a:r>
            <a:r>
              <a:rPr lang="en-US" baseline="0" dirty="0" smtClean="0"/>
              <a:t> </a:t>
            </a:r>
            <a:r>
              <a:rPr lang="en-US" baseline="0" dirty="0" err="1" smtClean="0"/>
              <a:t>nghệ</a:t>
            </a:r>
            <a:r>
              <a:rPr lang="en-US" baseline="0" dirty="0" smtClean="0"/>
              <a:t> ở </a:t>
            </a:r>
            <a:r>
              <a:rPr lang="en-US" baseline="0" dirty="0" err="1" smtClean="0"/>
              <a:t>đây</a:t>
            </a:r>
            <a:r>
              <a:rPr lang="en-US" baseline="0" dirty="0" smtClean="0"/>
              <a:t> </a:t>
            </a:r>
            <a:r>
              <a:rPr lang="en-US" baseline="0" dirty="0" err="1" smtClean="0"/>
              <a:t>là</a:t>
            </a:r>
            <a:r>
              <a:rPr lang="en-US" baseline="0" dirty="0" smtClean="0"/>
              <a:t> </a:t>
            </a:r>
            <a:r>
              <a:rPr lang="en-US" baseline="0" dirty="0" err="1" smtClean="0"/>
              <a:t>công</a:t>
            </a:r>
            <a:r>
              <a:rPr lang="en-US" baseline="0" dirty="0" smtClean="0"/>
              <a:t> </a:t>
            </a:r>
            <a:r>
              <a:rPr lang="en-US" baseline="0" dirty="0" err="1" smtClean="0"/>
              <a:t>nghệ</a:t>
            </a:r>
            <a:r>
              <a:rPr lang="en-US" baseline="0" dirty="0" smtClean="0"/>
              <a:t> </a:t>
            </a:r>
            <a:r>
              <a:rPr lang="en-US" baseline="0" dirty="0" err="1" smtClean="0"/>
              <a:t>truyền</a:t>
            </a:r>
            <a:r>
              <a:rPr lang="en-US" baseline="0" dirty="0" smtClean="0"/>
              <a:t> </a:t>
            </a:r>
            <a:r>
              <a:rPr lang="en-US" baseline="0" dirty="0" err="1" smtClean="0"/>
              <a:t>tải</a:t>
            </a:r>
            <a:r>
              <a:rPr lang="en-US" baseline="0" dirty="0" smtClean="0"/>
              <a:t>  </a:t>
            </a:r>
            <a:r>
              <a:rPr lang="en-US" baseline="0" dirty="0" err="1" smtClean="0"/>
              <a:t>thông</a:t>
            </a:r>
            <a:r>
              <a:rPr lang="en-US" baseline="0" dirty="0" smtClean="0"/>
              <a:t> tin </a:t>
            </a:r>
            <a:r>
              <a:rPr lang="en-US" baseline="0" dirty="0" err="1" smtClean="0"/>
              <a:t>và</a:t>
            </a:r>
            <a:r>
              <a:rPr lang="en-US" baseline="0" dirty="0" smtClean="0"/>
              <a:t> </a:t>
            </a:r>
            <a:r>
              <a:rPr lang="en-US" baseline="0" dirty="0" err="1" smtClean="0"/>
              <a:t>công</a:t>
            </a:r>
            <a:r>
              <a:rPr lang="en-US" baseline="0" dirty="0" smtClean="0"/>
              <a:t> </a:t>
            </a:r>
            <a:r>
              <a:rPr lang="en-US" baseline="0" dirty="0" err="1" smtClean="0"/>
              <a:t>nghệ</a:t>
            </a:r>
            <a:r>
              <a:rPr lang="en-US" baseline="0" dirty="0" smtClean="0"/>
              <a:t> </a:t>
            </a:r>
            <a:r>
              <a:rPr lang="en-US" baseline="0" dirty="0" err="1" smtClean="0"/>
              <a:t>ra</a:t>
            </a:r>
            <a:r>
              <a:rPr lang="en-US" baseline="0" dirty="0" smtClean="0"/>
              <a:t> </a:t>
            </a:r>
            <a:r>
              <a:rPr lang="en-US" baseline="0" dirty="0" err="1" smtClean="0"/>
              <a:t>quyết</a:t>
            </a:r>
            <a:r>
              <a:rPr lang="en-US" baseline="0" dirty="0" smtClean="0"/>
              <a:t> </a:t>
            </a:r>
            <a:r>
              <a:rPr lang="en-US" baseline="0" dirty="0" err="1" smtClean="0"/>
              <a:t>định</a:t>
            </a:r>
            <a:r>
              <a:rPr lang="en-US" baseline="0" dirty="0" smtClean="0"/>
              <a:t>, </a:t>
            </a:r>
            <a:r>
              <a:rPr lang="en-US" baseline="0" dirty="0" err="1" smtClean="0"/>
              <a:t>công</a:t>
            </a:r>
            <a:r>
              <a:rPr lang="en-US" baseline="0" dirty="0" smtClean="0"/>
              <a:t> </a:t>
            </a:r>
            <a:r>
              <a:rPr lang="en-US" baseline="0" dirty="0" err="1" smtClean="0"/>
              <a:t>nghệ</a:t>
            </a:r>
            <a:r>
              <a:rPr lang="en-US" baseline="0" dirty="0" smtClean="0"/>
              <a:t> </a:t>
            </a:r>
            <a:r>
              <a:rPr lang="en-US" baseline="0" dirty="0" err="1" smtClean="0"/>
              <a:t>lập</a:t>
            </a:r>
            <a:r>
              <a:rPr lang="en-US" baseline="0" dirty="0" smtClean="0"/>
              <a:t> </a:t>
            </a:r>
            <a:r>
              <a:rPr lang="en-US" baseline="0" dirty="0" err="1" smtClean="0"/>
              <a:t>kế</a:t>
            </a:r>
            <a:r>
              <a:rPr lang="en-US" baseline="0" dirty="0" smtClean="0"/>
              <a:t> </a:t>
            </a:r>
            <a:r>
              <a:rPr lang="en-US" baseline="0" dirty="0" err="1" smtClean="0"/>
              <a:t>hoạch</a:t>
            </a:r>
            <a:r>
              <a:rPr lang="en-US" baseline="0" dirty="0" smtClean="0"/>
              <a:t> </a:t>
            </a:r>
            <a:r>
              <a:rPr lang="en-US" baseline="0" dirty="0" err="1" smtClean="0"/>
              <a:t>sản</a:t>
            </a:r>
            <a:r>
              <a:rPr lang="en-US" baseline="0" dirty="0" smtClean="0"/>
              <a:t> </a:t>
            </a:r>
            <a:r>
              <a:rPr lang="en-US" baseline="0" dirty="0" err="1" smtClean="0"/>
              <a:t>xuất</a:t>
            </a:r>
            <a:r>
              <a:rPr lang="en-US" baseline="0" dirty="0" smtClean="0"/>
              <a:t>, </a:t>
            </a:r>
            <a:r>
              <a:rPr lang="en-US" baseline="0" dirty="0" err="1" smtClean="0"/>
              <a:t>thu</a:t>
            </a:r>
            <a:r>
              <a:rPr lang="en-US" baseline="0" dirty="0" smtClean="0"/>
              <a:t> </a:t>
            </a:r>
            <a:r>
              <a:rPr lang="en-US" baseline="0" dirty="0" err="1" smtClean="0"/>
              <a:t>mua</a:t>
            </a:r>
            <a:r>
              <a:rPr lang="en-US" baseline="0" dirty="0" smtClean="0"/>
              <a:t>, </a:t>
            </a:r>
            <a:r>
              <a:rPr lang="en-US" baseline="0" dirty="0" err="1" smtClean="0"/>
              <a:t>trự</a:t>
            </a:r>
            <a:r>
              <a:rPr lang="en-US" baseline="0" dirty="0" smtClean="0"/>
              <a:t> </a:t>
            </a:r>
            <a:r>
              <a:rPr lang="en-US" baseline="0" dirty="0" err="1" smtClean="0"/>
              <a:t>dữ</a:t>
            </a:r>
            <a:r>
              <a:rPr lang="en-US" baseline="0" dirty="0" smtClean="0"/>
              <a:t> </a:t>
            </a:r>
            <a:r>
              <a:rPr lang="en-US" baseline="0" dirty="0" err="1" smtClean="0"/>
              <a:t>hàng</a:t>
            </a:r>
            <a:r>
              <a:rPr lang="en-US" baseline="0" dirty="0" smtClean="0"/>
              <a:t> </a:t>
            </a:r>
            <a:r>
              <a:rPr lang="en-US" baseline="0" dirty="0" err="1" smtClean="0"/>
              <a:t>hóa</a:t>
            </a:r>
            <a:r>
              <a:rPr lang="en-US" baseline="0" dirty="0" smtClean="0"/>
              <a:t> (hay </a:t>
            </a:r>
            <a:r>
              <a:rPr lang="en-US" baseline="0" dirty="0" err="1" smtClean="0"/>
              <a:t>còn</a:t>
            </a:r>
            <a:r>
              <a:rPr lang="en-US" baseline="0" dirty="0" smtClean="0"/>
              <a:t> </a:t>
            </a:r>
            <a:r>
              <a:rPr lang="en-US" baseline="0" dirty="0" err="1" smtClean="0"/>
              <a:t>quản</a:t>
            </a:r>
            <a:r>
              <a:rPr lang="en-US" baseline="0" dirty="0" smtClean="0"/>
              <a:t> </a:t>
            </a:r>
            <a:r>
              <a:rPr lang="en-US" baseline="0" dirty="0" err="1" smtClean="0"/>
              <a:t>lý</a:t>
            </a:r>
            <a:r>
              <a:rPr lang="en-US" baseline="0" dirty="0" smtClean="0"/>
              <a:t> </a:t>
            </a:r>
            <a:r>
              <a:rPr lang="en-US" baseline="0" dirty="0" err="1" smtClean="0"/>
              <a:t>tồn</a:t>
            </a:r>
            <a:r>
              <a:rPr lang="en-US" baseline="0" dirty="0" smtClean="0"/>
              <a:t> </a:t>
            </a:r>
            <a:r>
              <a:rPr lang="en-US" baseline="0" dirty="0" err="1" smtClean="0"/>
              <a:t>kho</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14</a:t>
            </a:fld>
            <a:endParaRPr lang="en-US"/>
          </a:p>
        </p:txBody>
      </p:sp>
    </p:spTree>
    <p:extLst>
      <p:ext uri="{BB962C8B-B14F-4D97-AF65-F5344CB8AC3E}">
        <p14:creationId xmlns:p14="http://schemas.microsoft.com/office/powerpoint/2010/main" val="2558886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b="1" kern="1200" dirty="0" err="1" smtClean="0">
                <a:solidFill>
                  <a:schemeClr val="tx1"/>
                </a:solidFill>
                <a:effectLst/>
                <a:latin typeface="+mn-lt"/>
                <a:ea typeface="+mn-ea"/>
                <a:cs typeface="+mn-cs"/>
              </a:rPr>
              <a:t>Tinh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thể</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hiện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định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nghĩa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đó</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chính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ý </a:t>
            </a:r>
            <a:r>
              <a:rPr lang="en-US" sz="1200" b="1" kern="1200" dirty="0" err="1" smtClean="0">
                <a:solidFill>
                  <a:schemeClr val="tx1"/>
                </a:solidFill>
                <a:effectLst/>
                <a:latin typeface="+mn-lt"/>
                <a:ea typeface="+mn-ea"/>
                <a:cs typeface="+mn-cs"/>
              </a:rPr>
              <a:t>tưởng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lượng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lớn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động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quan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số</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thành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viên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cấp</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nhằm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nhằm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cạnh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bền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việc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thành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doanh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nghiệp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phải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việc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nhau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bằng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cách</a:t>
            </a:r>
            <a:r>
              <a:rPr lang="en-US" sz="1200" b="1" kern="1200" dirty="0" smtClean="0">
                <a:solidFill>
                  <a:schemeClr val="tx1"/>
                </a:solidFill>
                <a:effectLst/>
                <a:latin typeface="+mn-lt"/>
                <a:ea typeface="+mn-ea"/>
                <a:cs typeface="+mn-cs"/>
              </a:rPr>
              <a:t> chia </a:t>
            </a:r>
            <a:r>
              <a:rPr lang="en-US" sz="1200" b="1" kern="1200" dirty="0" err="1" smtClean="0">
                <a:solidFill>
                  <a:schemeClr val="tx1"/>
                </a:solidFill>
                <a:effectLst/>
                <a:latin typeface="+mn-lt"/>
                <a:ea typeface="+mn-ea"/>
                <a:cs typeface="+mn-cs"/>
              </a:rPr>
              <a:t>sẻ</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tin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chẳng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như</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những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thay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đổi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về</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chiến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lược</a:t>
            </a:r>
            <a:r>
              <a:rPr lang="en-US" sz="1200" b="1" kern="1200" dirty="0" smtClean="0">
                <a:solidFill>
                  <a:schemeClr val="tx1"/>
                </a:solidFill>
                <a:effectLst/>
                <a:latin typeface="+mn-lt"/>
                <a:ea typeface="+mn-ea"/>
                <a:cs typeface="+mn-cs"/>
              </a:rPr>
              <a:t> marketing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dịch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triển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công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nghệ</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các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mua</a:t>
            </a:r>
            <a:r>
              <a:rPr lang="en-US" sz="1200" b="1"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mua</a:t>
            </a:r>
            <a:r>
              <a:rPr lang="en-US" sz="1200" kern="1200" dirty="0" smtClean="0">
                <a:solidFill>
                  <a:schemeClr val="tx1"/>
                </a:solidFill>
                <a:effectLst/>
                <a:latin typeface="+mn-lt"/>
                <a:ea typeface="+mn-ea"/>
                <a:cs typeface="+mn-cs"/>
              </a:rPr>
              <a:t>.</a:t>
            </a: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15</a:t>
            </a:fld>
            <a:endParaRPr lang="en-US"/>
          </a:p>
        </p:txBody>
      </p:sp>
    </p:spTree>
    <p:extLst>
      <p:ext uri="{BB962C8B-B14F-4D97-AF65-F5344CB8AC3E}">
        <p14:creationId xmlns:p14="http://schemas.microsoft.com/office/powerpoint/2010/main" val="1183408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Khâu</a:t>
            </a:r>
            <a:r>
              <a:rPr lang="en-US" b="1" baseline="0" dirty="0" smtClean="0"/>
              <a:t> </a:t>
            </a:r>
            <a:r>
              <a:rPr lang="en-US" b="1" baseline="0" dirty="0" err="1" smtClean="0"/>
              <a:t>yếu</a:t>
            </a:r>
            <a:r>
              <a:rPr lang="en-US" b="1" baseline="0" dirty="0" smtClean="0"/>
              <a:t> </a:t>
            </a:r>
            <a:r>
              <a:rPr lang="en-US" b="1" baseline="0" dirty="0" err="1" smtClean="0"/>
              <a:t>nhất</a:t>
            </a:r>
            <a:r>
              <a:rPr lang="en-US" b="1" baseline="0" dirty="0" smtClean="0"/>
              <a:t> </a:t>
            </a:r>
            <a:r>
              <a:rPr lang="en-US" b="1" baseline="0" dirty="0" err="1" smtClean="0"/>
              <a:t>là</a:t>
            </a:r>
            <a:r>
              <a:rPr lang="en-US" b="1" baseline="0" dirty="0" smtClean="0"/>
              <a:t> : </a:t>
            </a:r>
          </a:p>
          <a:p>
            <a:pPr marL="171450" indent="-171450">
              <a:buFont typeface="Wingdings" panose="05000000000000000000" pitchFamily="2" charset="2"/>
              <a:buChar char="v"/>
            </a:pPr>
            <a:r>
              <a:rPr lang="en-US" baseline="0" dirty="0" err="1" smtClean="0"/>
              <a:t>Khâu</a:t>
            </a:r>
            <a:r>
              <a:rPr lang="en-US" baseline="0" dirty="0" smtClean="0"/>
              <a:t> </a:t>
            </a:r>
            <a:r>
              <a:rPr lang="en-US" baseline="0" dirty="0" err="1" smtClean="0"/>
              <a:t>nghiên</a:t>
            </a:r>
            <a:r>
              <a:rPr lang="en-US" baseline="0" dirty="0" smtClean="0"/>
              <a:t> </a:t>
            </a:r>
            <a:r>
              <a:rPr lang="en-US" baseline="0" dirty="0" err="1" smtClean="0"/>
              <a:t>cứu</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dự</a:t>
            </a:r>
            <a:r>
              <a:rPr lang="en-US" baseline="0" dirty="0" smtClean="0">
                <a:sym typeface="Wingdings" panose="05000000000000000000" pitchFamily="2" charset="2"/>
              </a:rPr>
              <a:t> </a:t>
            </a:r>
            <a:r>
              <a:rPr lang="en-US" baseline="0" dirty="0" err="1" smtClean="0">
                <a:sym typeface="Wingdings" panose="05000000000000000000" pitchFamily="2" charset="2"/>
              </a:rPr>
              <a:t>báo</a:t>
            </a:r>
            <a:r>
              <a:rPr lang="en-US" baseline="0" dirty="0" smtClean="0">
                <a:sym typeface="Wingdings" panose="05000000000000000000" pitchFamily="2" charset="2"/>
              </a:rPr>
              <a:t>  </a:t>
            </a:r>
            <a:r>
              <a:rPr lang="en-US" baseline="0" dirty="0" err="1" smtClean="0">
                <a:sym typeface="Wingdings" panose="05000000000000000000" pitchFamily="2" charset="2"/>
              </a:rPr>
              <a:t>lập</a:t>
            </a:r>
            <a:r>
              <a:rPr lang="en-US" baseline="0" dirty="0" smtClean="0">
                <a:sym typeface="Wingdings" panose="05000000000000000000" pitchFamily="2" charset="2"/>
              </a:rPr>
              <a:t> </a:t>
            </a:r>
            <a:r>
              <a:rPr lang="en-US" baseline="0" dirty="0" err="1" smtClean="0">
                <a:sym typeface="Wingdings" panose="05000000000000000000" pitchFamily="2" charset="2"/>
              </a:rPr>
              <a:t>kế</a:t>
            </a:r>
            <a:r>
              <a:rPr lang="en-US" baseline="0" dirty="0" smtClean="0">
                <a:sym typeface="Wingdings" panose="05000000000000000000" pitchFamily="2" charset="2"/>
              </a:rPr>
              <a:t> </a:t>
            </a:r>
            <a:r>
              <a:rPr lang="en-US" baseline="0" dirty="0" err="1" smtClean="0">
                <a:sym typeface="Wingdings" panose="05000000000000000000" pitchFamily="2" charset="2"/>
              </a:rPr>
              <a:t>hoạch</a:t>
            </a:r>
            <a:r>
              <a:rPr lang="en-US" baseline="0" dirty="0" smtClean="0">
                <a:sym typeface="Wingdings" panose="05000000000000000000" pitchFamily="2" charset="2"/>
              </a:rPr>
              <a:t> SX,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ứng</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aseline="0" dirty="0" err="1" smtClean="0">
                <a:sym typeface="Wingdings" panose="05000000000000000000" pitchFamily="2" charset="2"/>
              </a:rPr>
              <a:t>Sự</a:t>
            </a:r>
            <a:r>
              <a:rPr lang="en-US" baseline="0" dirty="0" smtClean="0">
                <a:sym typeface="Wingdings" panose="05000000000000000000" pitchFamily="2" charset="2"/>
              </a:rPr>
              <a:t> </a:t>
            </a:r>
            <a:r>
              <a:rPr lang="en-US" baseline="0" dirty="0" err="1" smtClean="0">
                <a:sym typeface="Wingdings" panose="05000000000000000000" pitchFamily="2" charset="2"/>
              </a:rPr>
              <a:t>kết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thông</a:t>
            </a:r>
            <a:r>
              <a:rPr lang="en-US" baseline="0" dirty="0" smtClean="0">
                <a:sym typeface="Wingdings" panose="05000000000000000000" pitchFamily="2" charset="2"/>
              </a:rPr>
              <a:t> tin </a:t>
            </a:r>
            <a:r>
              <a:rPr lang="en-US" baseline="0" dirty="0" err="1" smtClean="0">
                <a:sym typeface="Wingdings" panose="05000000000000000000" pitchFamily="2" charset="2"/>
              </a:rPr>
              <a:t>giữa</a:t>
            </a:r>
            <a:r>
              <a:rPr lang="en-US" baseline="0" dirty="0" smtClean="0">
                <a:sym typeface="Wingdings" panose="05000000000000000000" pitchFamily="2" charset="2"/>
              </a:rPr>
              <a:t>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trong</a:t>
            </a:r>
            <a:r>
              <a:rPr lang="en-US" baseline="0" dirty="0" smtClean="0">
                <a:sym typeface="Wingdings" panose="05000000000000000000" pitchFamily="2" charset="2"/>
              </a:rPr>
              <a:t> SC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kết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bộ</a:t>
            </a:r>
            <a:r>
              <a:rPr lang="en-US" baseline="0" dirty="0" smtClean="0">
                <a:sym typeface="Wingdings" panose="05000000000000000000" pitchFamily="2" charset="2"/>
              </a:rPr>
              <a:t> </a:t>
            </a:r>
            <a:r>
              <a:rPr lang="en-US" baseline="0" dirty="0" err="1" smtClean="0">
                <a:sym typeface="Wingdings" panose="05000000000000000000" pitchFamily="2" charset="2"/>
              </a:rPr>
              <a:t>phận</a:t>
            </a:r>
            <a:r>
              <a:rPr lang="en-US" baseline="0" dirty="0" smtClean="0">
                <a:sym typeface="Wingdings" panose="05000000000000000000" pitchFamily="2" charset="2"/>
              </a:rPr>
              <a:t> </a:t>
            </a:r>
            <a:r>
              <a:rPr lang="en-US" baseline="0" dirty="0" err="1" smtClean="0">
                <a:sym typeface="Wingdings" panose="05000000000000000000" pitchFamily="2" charset="2"/>
              </a:rPr>
              <a:t>trong</a:t>
            </a:r>
            <a:r>
              <a:rPr lang="en-US" baseline="0" dirty="0" smtClean="0">
                <a:sym typeface="Wingdings" panose="05000000000000000000" pitchFamily="2" charset="2"/>
              </a:rPr>
              <a:t> DN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ứng</a:t>
            </a:r>
            <a:r>
              <a:rPr lang="en-US" baseline="0" dirty="0" smtClean="0">
                <a:sym typeface="Wingdings" panose="05000000000000000000" pitchFamily="2" charset="2"/>
              </a:rPr>
              <a:t> (</a:t>
            </a:r>
            <a:r>
              <a:rPr lang="en-US" baseline="0" dirty="0" err="1" smtClean="0">
                <a:sym typeface="Wingdings" panose="05000000000000000000" pitchFamily="2" charset="2"/>
              </a:rPr>
              <a:t>sự</a:t>
            </a:r>
            <a:r>
              <a:rPr lang="en-US" baseline="0" dirty="0" smtClean="0">
                <a:sym typeface="Wingdings" panose="05000000000000000000" pitchFamily="2" charset="2"/>
              </a:rPr>
              <a:t> chia </a:t>
            </a:r>
            <a:r>
              <a:rPr lang="en-US" baseline="0" dirty="0" err="1" smtClean="0">
                <a:sym typeface="Wingdings" panose="05000000000000000000" pitchFamily="2" charset="2"/>
              </a:rPr>
              <a:t>sẻ</a:t>
            </a:r>
            <a:r>
              <a:rPr lang="en-US" baseline="0" dirty="0" smtClean="0">
                <a:sym typeface="Wingdings" panose="05000000000000000000" pitchFamily="2" charset="2"/>
              </a:rPr>
              <a:t> </a:t>
            </a:r>
            <a:r>
              <a:rPr lang="en-US" baseline="0" dirty="0" err="1" smtClean="0">
                <a:sym typeface="Wingdings" panose="05000000000000000000" pitchFamily="2" charset="2"/>
              </a:rPr>
              <a:t>thông</a:t>
            </a:r>
            <a:r>
              <a:rPr lang="en-US" baseline="0" dirty="0" smtClean="0">
                <a:sym typeface="Wingdings" panose="05000000000000000000" pitchFamily="2" charset="2"/>
              </a:rPr>
              <a:t> tin)</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16</a:t>
            </a:fld>
            <a:endParaRPr lang="en-US"/>
          </a:p>
        </p:txBody>
      </p:sp>
    </p:spTree>
    <p:extLst>
      <p:ext uri="{BB962C8B-B14F-4D97-AF65-F5344CB8AC3E}">
        <p14:creationId xmlns:p14="http://schemas.microsoft.com/office/powerpoint/2010/main" val="9909363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effectLst/>
              </a:rPr>
              <a:t>Quy</a:t>
            </a:r>
            <a:r>
              <a:rPr lang="en-US" b="1" dirty="0" smtClean="0">
                <a:effectLst/>
              </a:rPr>
              <a:t> </a:t>
            </a:r>
            <a:r>
              <a:rPr lang="en-US" b="1" dirty="0" err="1" smtClean="0">
                <a:effectLst/>
              </a:rPr>
              <a:t>trình</a:t>
            </a:r>
            <a:r>
              <a:rPr lang="en-US" b="1" dirty="0" smtClean="0">
                <a:effectLst/>
              </a:rPr>
              <a:t> PDCA</a:t>
            </a:r>
            <a:endParaRPr lang="en-US" b="1" dirty="0" smtClean="0"/>
          </a:p>
          <a:p>
            <a:r>
              <a:rPr lang="en-US" dirty="0" err="1" smtClean="0">
                <a:effectLst/>
              </a:rPr>
              <a:t>Cụm</a:t>
            </a:r>
            <a:r>
              <a:rPr lang="en-US" dirty="0" smtClean="0">
                <a:effectLst/>
              </a:rPr>
              <a:t> </a:t>
            </a:r>
            <a:r>
              <a:rPr lang="en-US" dirty="0" err="1" smtClean="0">
                <a:effectLst/>
              </a:rPr>
              <a:t>trừ</a:t>
            </a:r>
            <a:r>
              <a:rPr lang="en-US" dirty="0" smtClean="0">
                <a:effectLst/>
              </a:rPr>
              <a:t> P-D-C-A </a:t>
            </a:r>
            <a:r>
              <a:rPr lang="en-US" dirty="0" err="1" smtClean="0">
                <a:effectLst/>
              </a:rPr>
              <a:t>là</a:t>
            </a:r>
            <a:r>
              <a:rPr lang="en-US" dirty="0" smtClean="0">
                <a:effectLst/>
              </a:rPr>
              <a:t> </a:t>
            </a:r>
            <a:r>
              <a:rPr lang="en-US" dirty="0" err="1" smtClean="0">
                <a:effectLst/>
              </a:rPr>
              <a:t>viết</a:t>
            </a:r>
            <a:r>
              <a:rPr lang="en-US" dirty="0" smtClean="0">
                <a:effectLst/>
              </a:rPr>
              <a:t> </a:t>
            </a:r>
            <a:r>
              <a:rPr lang="en-US" dirty="0" err="1" smtClean="0">
                <a:effectLst/>
              </a:rPr>
              <a:t>tắt</a:t>
            </a:r>
            <a:r>
              <a:rPr lang="en-US" dirty="0" smtClean="0">
                <a:effectLst/>
              </a:rPr>
              <a:t> </a:t>
            </a:r>
            <a:r>
              <a:rPr lang="en-US" dirty="0" err="1" smtClean="0">
                <a:effectLst/>
              </a:rPr>
              <a:t>của</a:t>
            </a:r>
            <a:r>
              <a:rPr lang="en-US" dirty="0" smtClean="0">
                <a:effectLst/>
              </a:rPr>
              <a:t>:</a:t>
            </a:r>
            <a:endParaRPr lang="en-US" dirty="0" smtClean="0"/>
          </a:p>
          <a:p>
            <a:r>
              <a:rPr lang="en-US" dirty="0" smtClean="0">
                <a:effectLst/>
              </a:rPr>
              <a:t>Plan - </a:t>
            </a:r>
            <a:r>
              <a:rPr lang="en-US" dirty="0" err="1" smtClean="0">
                <a:effectLst/>
              </a:rPr>
              <a:t>Lập</a:t>
            </a:r>
            <a:r>
              <a:rPr lang="en-US" dirty="0" smtClean="0">
                <a:effectLst/>
              </a:rPr>
              <a:t> </a:t>
            </a:r>
            <a:r>
              <a:rPr lang="en-US" dirty="0" err="1" smtClean="0">
                <a:effectLst/>
              </a:rPr>
              <a:t>kế</a:t>
            </a:r>
            <a:r>
              <a:rPr lang="en-US" dirty="0" smtClean="0">
                <a:effectLst/>
              </a:rPr>
              <a:t> </a:t>
            </a:r>
            <a:r>
              <a:rPr lang="en-US" dirty="0" err="1" smtClean="0">
                <a:effectLst/>
              </a:rPr>
              <a:t>hoạch</a:t>
            </a:r>
            <a:r>
              <a:rPr lang="en-US" dirty="0" smtClean="0">
                <a:effectLst/>
              </a:rPr>
              <a:t>.</a:t>
            </a:r>
            <a:endParaRPr lang="en-US" dirty="0" smtClean="0"/>
          </a:p>
          <a:p>
            <a:r>
              <a:rPr lang="en-US" dirty="0" smtClean="0">
                <a:effectLst/>
              </a:rPr>
              <a:t>Do – </a:t>
            </a:r>
            <a:r>
              <a:rPr lang="en-US" dirty="0" err="1" smtClean="0">
                <a:effectLst/>
              </a:rPr>
              <a:t>Thực</a:t>
            </a:r>
            <a:r>
              <a:rPr lang="en-US" dirty="0" smtClean="0">
                <a:effectLst/>
              </a:rPr>
              <a:t> </a:t>
            </a:r>
            <a:r>
              <a:rPr lang="en-US" dirty="0" err="1" smtClean="0">
                <a:effectLst/>
              </a:rPr>
              <a:t>hiện</a:t>
            </a:r>
            <a:r>
              <a:rPr lang="en-US" dirty="0" smtClean="0">
                <a:effectLst/>
              </a:rPr>
              <a:t> </a:t>
            </a:r>
            <a:r>
              <a:rPr lang="en-US" dirty="0" err="1" smtClean="0">
                <a:effectLst/>
              </a:rPr>
              <a:t>kế</a:t>
            </a:r>
            <a:r>
              <a:rPr lang="en-US" dirty="0" smtClean="0">
                <a:effectLst/>
              </a:rPr>
              <a:t> </a:t>
            </a:r>
            <a:r>
              <a:rPr lang="en-US" dirty="0" err="1" smtClean="0">
                <a:effectLst/>
              </a:rPr>
              <a:t>hoạch</a:t>
            </a:r>
            <a:r>
              <a:rPr lang="en-US" dirty="0" smtClean="0">
                <a:effectLst/>
              </a:rPr>
              <a:t> </a:t>
            </a:r>
            <a:r>
              <a:rPr lang="en-US" dirty="0" err="1" smtClean="0">
                <a:effectLst/>
              </a:rPr>
              <a:t>đã</a:t>
            </a:r>
            <a:r>
              <a:rPr lang="en-US" dirty="0" smtClean="0">
                <a:effectLst/>
              </a:rPr>
              <a:t> </a:t>
            </a:r>
            <a:r>
              <a:rPr lang="en-US" dirty="0" err="1" smtClean="0">
                <a:effectLst/>
              </a:rPr>
              <a:t>lập</a:t>
            </a:r>
            <a:r>
              <a:rPr lang="en-US" dirty="0" smtClean="0">
                <a:effectLst/>
              </a:rPr>
              <a:t>.</a:t>
            </a:r>
            <a:endParaRPr lang="en-US" dirty="0" smtClean="0"/>
          </a:p>
          <a:p>
            <a:r>
              <a:rPr lang="en-US" dirty="0" smtClean="0">
                <a:effectLst/>
              </a:rPr>
              <a:t>Check – </a:t>
            </a:r>
            <a:r>
              <a:rPr lang="en-US" dirty="0" err="1" smtClean="0">
                <a:effectLst/>
              </a:rPr>
              <a:t>Kiểm</a:t>
            </a:r>
            <a:r>
              <a:rPr lang="en-US" dirty="0" smtClean="0">
                <a:effectLst/>
              </a:rPr>
              <a:t> </a:t>
            </a:r>
            <a:r>
              <a:rPr lang="en-US" dirty="0" err="1" smtClean="0">
                <a:effectLst/>
              </a:rPr>
              <a:t>tra</a:t>
            </a:r>
            <a:r>
              <a:rPr lang="en-US" dirty="0" smtClean="0">
                <a:effectLst/>
              </a:rPr>
              <a:t> </a:t>
            </a:r>
            <a:r>
              <a:rPr lang="en-US" dirty="0" err="1" smtClean="0">
                <a:effectLst/>
              </a:rPr>
              <a:t>việc</a:t>
            </a:r>
            <a:r>
              <a:rPr lang="en-US" dirty="0" smtClean="0">
                <a:effectLst/>
              </a:rPr>
              <a:t> </a:t>
            </a:r>
            <a:r>
              <a:rPr lang="en-US" dirty="0" err="1" smtClean="0">
                <a:effectLst/>
              </a:rPr>
              <a:t>thực</a:t>
            </a:r>
            <a:r>
              <a:rPr lang="en-US" dirty="0" smtClean="0">
                <a:effectLst/>
              </a:rPr>
              <a:t> </a:t>
            </a:r>
            <a:r>
              <a:rPr lang="en-US" dirty="0" err="1" smtClean="0">
                <a:effectLst/>
              </a:rPr>
              <a:t>hiện</a:t>
            </a:r>
            <a:r>
              <a:rPr lang="en-US" dirty="0" smtClean="0">
                <a:effectLst/>
              </a:rPr>
              <a:t> </a:t>
            </a:r>
            <a:r>
              <a:rPr lang="en-US" dirty="0" err="1" smtClean="0">
                <a:effectLst/>
              </a:rPr>
              <a:t>kế</a:t>
            </a:r>
            <a:r>
              <a:rPr lang="en-US" dirty="0" smtClean="0">
                <a:effectLst/>
              </a:rPr>
              <a:t> </a:t>
            </a:r>
            <a:r>
              <a:rPr lang="en-US" dirty="0" err="1" smtClean="0">
                <a:effectLst/>
              </a:rPr>
              <a:t>hoạch</a:t>
            </a:r>
            <a:r>
              <a:rPr lang="en-US" dirty="0" smtClean="0">
                <a:effectLst/>
              </a:rPr>
              <a:t>.</a:t>
            </a:r>
            <a:endParaRPr lang="en-US" dirty="0" smtClean="0"/>
          </a:p>
          <a:p>
            <a:r>
              <a:rPr lang="en-US" dirty="0" smtClean="0">
                <a:effectLst/>
              </a:rPr>
              <a:t>Act – </a:t>
            </a:r>
            <a:r>
              <a:rPr lang="en-US" dirty="0" err="1" smtClean="0">
                <a:effectLst/>
              </a:rPr>
              <a:t>Thực</a:t>
            </a:r>
            <a:r>
              <a:rPr lang="en-US" dirty="0" smtClean="0">
                <a:effectLst/>
              </a:rPr>
              <a:t> </a:t>
            </a:r>
            <a:r>
              <a:rPr lang="en-US" dirty="0" err="1" smtClean="0">
                <a:effectLst/>
              </a:rPr>
              <a:t>hiện</a:t>
            </a:r>
            <a:r>
              <a:rPr lang="en-US" dirty="0" smtClean="0">
                <a:effectLst/>
              </a:rPr>
              <a:t> </a:t>
            </a:r>
            <a:r>
              <a:rPr lang="en-US" dirty="0" err="1" smtClean="0">
                <a:effectLst/>
              </a:rPr>
              <a:t>điều</a:t>
            </a:r>
            <a:r>
              <a:rPr lang="en-US" dirty="0" smtClean="0">
                <a:effectLst/>
              </a:rPr>
              <a:t> </a:t>
            </a:r>
            <a:r>
              <a:rPr lang="en-US" dirty="0" err="1" smtClean="0">
                <a:effectLst/>
              </a:rPr>
              <a:t>chỉnh</a:t>
            </a:r>
            <a:r>
              <a:rPr lang="en-US" dirty="0" smtClean="0">
                <a:effectLst/>
              </a:rPr>
              <a:t>, </a:t>
            </a:r>
            <a:r>
              <a:rPr lang="en-US" dirty="0" err="1" smtClean="0">
                <a:effectLst/>
              </a:rPr>
              <a:t>cải</a:t>
            </a:r>
            <a:r>
              <a:rPr lang="en-US" dirty="0" smtClean="0">
                <a:effectLst/>
              </a:rPr>
              <a:t> </a:t>
            </a:r>
            <a:r>
              <a:rPr lang="en-US" dirty="0" err="1" smtClean="0">
                <a:effectLst/>
              </a:rPr>
              <a:t>tiến</a:t>
            </a:r>
            <a:r>
              <a:rPr lang="en-US" dirty="0" smtClean="0">
                <a:effectLst/>
              </a:rPr>
              <a:t> </a:t>
            </a:r>
            <a:r>
              <a:rPr lang="en-US" dirty="0" err="1" smtClean="0">
                <a:effectLst/>
              </a:rPr>
              <a:t>thích</a:t>
            </a:r>
            <a:r>
              <a:rPr lang="en-US" dirty="0" smtClean="0">
                <a:effectLst/>
              </a:rPr>
              <a:t> </a:t>
            </a:r>
            <a:r>
              <a:rPr lang="en-US" dirty="0" err="1" smtClean="0">
                <a:effectLst/>
              </a:rPr>
              <a:t>hợp</a:t>
            </a:r>
            <a:r>
              <a:rPr lang="en-US" dirty="0" smtClean="0">
                <a:effectLst/>
              </a:rPr>
              <a:t>, </a:t>
            </a:r>
            <a:r>
              <a:rPr lang="en-US" dirty="0" err="1" smtClean="0">
                <a:effectLst/>
              </a:rPr>
              <a:t>sau</a:t>
            </a:r>
            <a:r>
              <a:rPr lang="en-US" dirty="0" smtClean="0">
                <a:effectLst/>
              </a:rPr>
              <a:t> </a:t>
            </a:r>
            <a:r>
              <a:rPr lang="en-US" dirty="0" err="1" smtClean="0">
                <a:effectLst/>
              </a:rPr>
              <a:t>đó</a:t>
            </a:r>
            <a:r>
              <a:rPr lang="en-US" dirty="0" smtClean="0">
                <a:effectLst/>
              </a:rPr>
              <a:t> </a:t>
            </a:r>
            <a:r>
              <a:rPr lang="en-US" dirty="0" err="1" smtClean="0">
                <a:effectLst/>
              </a:rPr>
              <a:t>bắt</a:t>
            </a:r>
            <a:r>
              <a:rPr lang="en-US" dirty="0" smtClean="0">
                <a:effectLst/>
              </a:rPr>
              <a:t> </a:t>
            </a:r>
            <a:r>
              <a:rPr lang="en-US" dirty="0" err="1" smtClean="0">
                <a:effectLst/>
              </a:rPr>
              <a:t>đầu</a:t>
            </a:r>
            <a:r>
              <a:rPr lang="en-US" dirty="0" smtClean="0">
                <a:effectLst/>
              </a:rPr>
              <a:t> </a:t>
            </a:r>
            <a:r>
              <a:rPr lang="en-US" dirty="0" err="1" smtClean="0">
                <a:effectLst/>
              </a:rPr>
              <a:t>lại</a:t>
            </a:r>
            <a:r>
              <a:rPr lang="en-US" dirty="0" smtClean="0">
                <a:effectLst/>
              </a:rPr>
              <a:t> </a:t>
            </a:r>
            <a:r>
              <a:rPr lang="en-US" dirty="0" err="1" smtClean="0">
                <a:effectLst/>
              </a:rPr>
              <a:t>việc</a:t>
            </a:r>
            <a:r>
              <a:rPr lang="en-US" dirty="0" smtClean="0">
                <a:effectLst/>
              </a:rPr>
              <a:t> </a:t>
            </a:r>
            <a:r>
              <a:rPr lang="en-US" dirty="0" err="1" smtClean="0">
                <a:effectLst/>
              </a:rPr>
              <a:t>lập</a:t>
            </a:r>
            <a:r>
              <a:rPr lang="en-US" dirty="0" smtClean="0">
                <a:effectLst/>
              </a:rPr>
              <a:t> </a:t>
            </a:r>
            <a:r>
              <a:rPr lang="en-US" dirty="0" err="1" smtClean="0">
                <a:effectLst/>
              </a:rPr>
              <a:t>kế</a:t>
            </a:r>
            <a:r>
              <a:rPr lang="en-US" dirty="0" smtClean="0">
                <a:effectLst/>
              </a:rPr>
              <a:t> </a:t>
            </a:r>
            <a:r>
              <a:rPr lang="en-US" dirty="0" err="1" smtClean="0">
                <a:effectLst/>
              </a:rPr>
              <a:t>hoạch</a:t>
            </a:r>
            <a:r>
              <a:rPr lang="en-US" dirty="0" smtClean="0">
                <a:effectLst/>
              </a:rPr>
              <a:t> </a:t>
            </a:r>
            <a:r>
              <a:rPr lang="en-US" dirty="0" err="1" smtClean="0">
                <a:effectLst/>
              </a:rPr>
              <a:t>điều</a:t>
            </a:r>
            <a:r>
              <a:rPr lang="en-US" dirty="0" smtClean="0">
                <a:effectLst/>
              </a:rPr>
              <a:t> </a:t>
            </a:r>
            <a:r>
              <a:rPr lang="en-US" dirty="0" err="1" smtClean="0">
                <a:effectLst/>
              </a:rPr>
              <a:t>chỉnh</a:t>
            </a:r>
            <a:r>
              <a:rPr lang="en-US" dirty="0" smtClean="0">
                <a:effectLst/>
              </a:rPr>
              <a:t> </a:t>
            </a:r>
            <a:r>
              <a:rPr lang="en-US" dirty="0" err="1" smtClean="0">
                <a:effectLst/>
              </a:rPr>
              <a:t>cải</a:t>
            </a:r>
            <a:r>
              <a:rPr lang="en-US" dirty="0" smtClean="0">
                <a:effectLst/>
              </a:rPr>
              <a:t> </a:t>
            </a:r>
            <a:r>
              <a:rPr lang="en-US" dirty="0" err="1" smtClean="0">
                <a:effectLst/>
              </a:rPr>
              <a:t>tiến</a:t>
            </a:r>
            <a:r>
              <a:rPr lang="en-US" dirty="0" smtClean="0">
                <a:effectLst/>
              </a:rPr>
              <a:t> </a:t>
            </a:r>
            <a:r>
              <a:rPr lang="en-US" dirty="0" err="1" smtClean="0">
                <a:effectLst/>
              </a:rPr>
              <a:t>này</a:t>
            </a:r>
            <a:r>
              <a:rPr lang="en-US" dirty="0" smtClean="0">
                <a:effectLst/>
              </a:rPr>
              <a:t> </a:t>
            </a:r>
            <a:r>
              <a:rPr lang="en-US" dirty="0" err="1" smtClean="0">
                <a:effectLst/>
              </a:rPr>
              <a:t>và</a:t>
            </a:r>
            <a:r>
              <a:rPr lang="en-US" dirty="0" smtClean="0">
                <a:effectLst/>
              </a:rPr>
              <a:t> </a:t>
            </a:r>
            <a:r>
              <a:rPr lang="en-US" dirty="0" err="1" smtClean="0">
                <a:effectLst/>
              </a:rPr>
              <a:t>thực</a:t>
            </a:r>
            <a:r>
              <a:rPr lang="en-US" dirty="0" smtClean="0">
                <a:effectLst/>
              </a:rPr>
              <a:t> </a:t>
            </a:r>
            <a:r>
              <a:rPr lang="en-US" dirty="0" err="1" smtClean="0">
                <a:effectLst/>
              </a:rPr>
              <a:t>hiện</a:t>
            </a:r>
            <a:r>
              <a:rPr lang="en-US" dirty="0" smtClean="0">
                <a:effectLst/>
              </a:rPr>
              <a:t> </a:t>
            </a:r>
            <a:r>
              <a:rPr lang="en-US" dirty="0" err="1" smtClean="0">
                <a:effectLst/>
              </a:rPr>
              <a:t>chu</a:t>
            </a:r>
            <a:r>
              <a:rPr lang="en-US" dirty="0" smtClean="0">
                <a:effectLst/>
              </a:rPr>
              <a:t> </a:t>
            </a:r>
            <a:r>
              <a:rPr lang="en-US" dirty="0" err="1" smtClean="0">
                <a:effectLst/>
              </a:rPr>
              <a:t>trình</a:t>
            </a:r>
            <a:r>
              <a:rPr lang="en-US" dirty="0" smtClean="0">
                <a:effectLst/>
              </a:rPr>
              <a:t> P-D-C-A </a:t>
            </a:r>
            <a:r>
              <a:rPr lang="en-US" dirty="0" err="1" smtClean="0">
                <a:effectLst/>
              </a:rPr>
              <a:t>mới</a:t>
            </a:r>
            <a:r>
              <a:rPr lang="en-US" dirty="0" smtClean="0">
                <a:effectLst/>
              </a:rPr>
              <a:t> (</a:t>
            </a:r>
            <a:r>
              <a:rPr lang="en-US" dirty="0" err="1" smtClean="0">
                <a:effectLst/>
              </a:rPr>
              <a:t>Hình</a:t>
            </a:r>
            <a:r>
              <a:rPr lang="en-US" dirty="0" smtClean="0">
                <a:effectLst/>
              </a:rPr>
              <a:t> 1).</a:t>
            </a:r>
            <a:endParaRPr lang="en-US" dirty="0" smtClean="0"/>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17</a:t>
            </a:fld>
            <a:endParaRPr lang="en-US"/>
          </a:p>
        </p:txBody>
      </p:sp>
    </p:spTree>
    <p:extLst>
      <p:ext uri="{BB962C8B-B14F-4D97-AF65-F5344CB8AC3E}">
        <p14:creationId xmlns:p14="http://schemas.microsoft.com/office/powerpoint/2010/main" val="3937545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CHUỖI</a:t>
            </a:r>
            <a:r>
              <a:rPr lang="en-US" b="1" baseline="0" dirty="0" smtClean="0"/>
              <a:t> GIÁ TRỊ HÌNH THÀNH TỪ CHUỖI CUNG ỨNG VẬY CHUỖI GIÁ TRỊ KHÁC CHUỖI CUNG ỨNG THẾ NÀO ?</a:t>
            </a:r>
          </a:p>
          <a:p>
            <a:r>
              <a:rPr lang="en-US" baseline="0" dirty="0" err="1" smtClean="0"/>
              <a:t>Ví</a:t>
            </a:r>
            <a:r>
              <a:rPr lang="en-US" baseline="0" dirty="0" smtClean="0"/>
              <a:t> </a:t>
            </a:r>
            <a:r>
              <a:rPr lang="en-US" baseline="0" dirty="0" err="1" smtClean="0"/>
              <a:t>dụ</a:t>
            </a:r>
            <a:r>
              <a:rPr lang="en-US" baseline="0" dirty="0" smtClean="0"/>
              <a:t>: </a:t>
            </a:r>
          </a:p>
          <a:p>
            <a:pPr marL="171450" indent="-171450">
              <a:buFont typeface="Wingdings" panose="05000000000000000000" pitchFamily="2" charset="2"/>
              <a:buChar char="v"/>
            </a:pPr>
            <a:r>
              <a:rPr lang="en-US" baseline="0" dirty="0" err="1" smtClean="0"/>
              <a:t>nước</a:t>
            </a:r>
            <a:r>
              <a:rPr lang="en-US" baseline="0" dirty="0" smtClean="0"/>
              <a:t> </a:t>
            </a:r>
            <a:r>
              <a:rPr lang="en-US" baseline="0" dirty="0" err="1" smtClean="0"/>
              <a:t>ngọt</a:t>
            </a:r>
            <a:r>
              <a:rPr lang="en-US" baseline="0" dirty="0" smtClean="0"/>
              <a:t> </a:t>
            </a:r>
            <a:r>
              <a:rPr lang="en-US" baseline="0" dirty="0" err="1" smtClean="0"/>
              <a:t>em</a:t>
            </a:r>
            <a:r>
              <a:rPr lang="en-US" baseline="0" dirty="0" smtClean="0"/>
              <a:t> </a:t>
            </a:r>
            <a:r>
              <a:rPr lang="en-US" baseline="0" dirty="0" err="1" smtClean="0"/>
              <a:t>bán</a:t>
            </a:r>
            <a:r>
              <a:rPr lang="en-US" baseline="0" dirty="0" smtClean="0"/>
              <a:t> </a:t>
            </a:r>
            <a:r>
              <a:rPr lang="en-US" baseline="0" dirty="0" err="1" smtClean="0"/>
              <a:t>trong</a:t>
            </a:r>
            <a:r>
              <a:rPr lang="en-US" baseline="0" dirty="0" smtClean="0"/>
              <a:t> </a:t>
            </a:r>
            <a:r>
              <a:rPr lang="en-US" baseline="0" dirty="0" err="1" smtClean="0"/>
              <a:t>bịch</a:t>
            </a:r>
            <a:r>
              <a:rPr lang="en-US" baseline="0" dirty="0" smtClean="0"/>
              <a:t> </a:t>
            </a:r>
            <a:r>
              <a:rPr lang="en-US" baseline="0" dirty="0" err="1" smtClean="0"/>
              <a:t>ny</a:t>
            </a:r>
            <a:r>
              <a:rPr lang="en-US" baseline="0" dirty="0" smtClean="0"/>
              <a:t> long </a:t>
            </a:r>
            <a:r>
              <a:rPr lang="en-US" baseline="0" dirty="0" err="1" smtClean="0"/>
              <a:t>với</a:t>
            </a:r>
            <a:r>
              <a:rPr lang="en-US" baseline="0" dirty="0" smtClean="0"/>
              <a:t> </a:t>
            </a:r>
            <a:r>
              <a:rPr lang="en-US" baseline="0" dirty="0" err="1" smtClean="0"/>
              <a:t>bán</a:t>
            </a:r>
            <a:r>
              <a:rPr lang="en-US" baseline="0" dirty="0" smtClean="0"/>
              <a:t> </a:t>
            </a:r>
            <a:r>
              <a:rPr lang="en-US" baseline="0" dirty="0" err="1" smtClean="0"/>
              <a:t>trong</a:t>
            </a:r>
            <a:r>
              <a:rPr lang="en-US" baseline="0" dirty="0" smtClean="0"/>
              <a:t> 1 chai </a:t>
            </a:r>
            <a:r>
              <a:rPr lang="en-US" baseline="0" dirty="0" err="1" smtClean="0"/>
              <a:t>nhựa</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cách</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a:t>
            </a:r>
            <a:r>
              <a:rPr lang="en-US" baseline="0" dirty="0" err="1" smtClean="0">
                <a:sym typeface="Wingdings" panose="05000000000000000000" pitchFamily="2" charset="2"/>
              </a:rPr>
              <a:t>nào</a:t>
            </a:r>
            <a:r>
              <a:rPr lang="en-US" baseline="0" dirty="0" smtClean="0">
                <a:sym typeface="Wingdings" panose="05000000000000000000" pitchFamily="2" charset="2"/>
              </a:rPr>
              <a:t> </a:t>
            </a:r>
            <a:r>
              <a:rPr lang="en-US" baseline="0" dirty="0" err="1" smtClean="0">
                <a:sym typeface="Wingdings" panose="05000000000000000000" pitchFamily="2" charset="2"/>
              </a:rPr>
              <a:t>tạo</a:t>
            </a:r>
            <a:r>
              <a:rPr lang="en-US" baseline="0" dirty="0" smtClean="0">
                <a:sym typeface="Wingdings" panose="05000000000000000000" pitchFamily="2" charset="2"/>
              </a:rPr>
              <a:t> </a:t>
            </a:r>
            <a:r>
              <a:rPr lang="en-US" baseline="0" dirty="0" err="1" smtClean="0">
                <a:sym typeface="Wingdings" panose="05000000000000000000" pitchFamily="2" charset="2"/>
              </a:rPr>
              <a:t>ra</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trị</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ngọt</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em</a:t>
            </a:r>
            <a:r>
              <a:rPr lang="en-US" baseline="0" dirty="0" smtClean="0">
                <a:sym typeface="Wingdings" panose="05000000000000000000" pitchFamily="2" charset="2"/>
              </a:rPr>
              <a:t> ??  </a:t>
            </a:r>
            <a:r>
              <a:rPr lang="en-US" b="1" baseline="0" dirty="0" err="1" smtClean="0">
                <a:sym typeface="Wingdings" panose="05000000000000000000" pitchFamily="2" charset="2"/>
              </a:rPr>
              <a:t>vì</a:t>
            </a:r>
            <a:r>
              <a:rPr lang="en-US" b="1" baseline="0" dirty="0" smtClean="0">
                <a:sym typeface="Wingdings" panose="05000000000000000000" pitchFamily="2" charset="2"/>
              </a:rPr>
              <a:t> </a:t>
            </a:r>
            <a:r>
              <a:rPr lang="en-US" b="1" baseline="0" dirty="0" err="1" smtClean="0">
                <a:sym typeface="Wingdings" panose="05000000000000000000" pitchFamily="2" charset="2"/>
              </a:rPr>
              <a:t>làm</a:t>
            </a:r>
            <a:r>
              <a:rPr lang="en-US" b="1" baseline="0" dirty="0" smtClean="0">
                <a:sym typeface="Wingdings" panose="05000000000000000000" pitchFamily="2" charset="2"/>
              </a:rPr>
              <a:t> </a:t>
            </a:r>
            <a:r>
              <a:rPr lang="en-US" b="1" baseline="0" dirty="0" err="1" smtClean="0">
                <a:sym typeface="Wingdings" panose="05000000000000000000" pitchFamily="2" charset="2"/>
              </a:rPr>
              <a:t>tăng</a:t>
            </a:r>
            <a:r>
              <a:rPr lang="en-US" b="1" baseline="0" dirty="0" smtClean="0">
                <a:sym typeface="Wingdings" panose="05000000000000000000" pitchFamily="2" charset="2"/>
              </a:rPr>
              <a:t> </a:t>
            </a:r>
            <a:r>
              <a:rPr lang="en-US" b="1" baseline="0" dirty="0" err="1" smtClean="0">
                <a:sym typeface="Wingdings" panose="05000000000000000000" pitchFamily="2" charset="2"/>
              </a:rPr>
              <a:t>chất</a:t>
            </a:r>
            <a:r>
              <a:rPr lang="en-US" b="1" baseline="0" dirty="0" smtClean="0">
                <a:sym typeface="Wingdings" panose="05000000000000000000" pitchFamily="2" charset="2"/>
              </a:rPr>
              <a:t> </a:t>
            </a:r>
            <a:r>
              <a:rPr lang="en-US" b="1" baseline="0" dirty="0" err="1" smtClean="0">
                <a:sym typeface="Wingdings" panose="05000000000000000000" pitchFamily="2" charset="2"/>
              </a:rPr>
              <a:t>lượng</a:t>
            </a:r>
            <a:r>
              <a:rPr lang="en-US" b="1" baseline="0" dirty="0" smtClean="0">
                <a:sym typeface="Wingdings" panose="05000000000000000000" pitchFamily="2" charset="2"/>
              </a:rPr>
              <a:t> </a:t>
            </a:r>
            <a:r>
              <a:rPr lang="en-US" b="1" baseline="0" dirty="0" err="1" smtClean="0">
                <a:sym typeface="Wingdings" panose="05000000000000000000" pitchFamily="2" charset="2"/>
              </a:rPr>
              <a:t>sản</a:t>
            </a:r>
            <a:r>
              <a:rPr lang="en-US" b="1" baseline="0" dirty="0" smtClean="0">
                <a:sym typeface="Wingdings" panose="05000000000000000000" pitchFamily="2" charset="2"/>
              </a:rPr>
              <a:t> </a:t>
            </a:r>
            <a:r>
              <a:rPr lang="en-US" b="1" baseline="0" dirty="0" err="1" smtClean="0">
                <a:sym typeface="Wingdings" panose="05000000000000000000" pitchFamily="2" charset="2"/>
              </a:rPr>
              <a:t>phẩm</a:t>
            </a:r>
            <a:endParaRPr lang="en-US" b="1" baseline="0" dirty="0" smtClean="0">
              <a:sym typeface="Wingdings" panose="05000000000000000000" pitchFamily="2" charset="2"/>
            </a:endParaRPr>
          </a:p>
          <a:p>
            <a:pPr marL="171450" indent="-171450">
              <a:buFont typeface="Wingdings" panose="05000000000000000000" pitchFamily="2" charset="2"/>
              <a:buChar char="v"/>
            </a:pP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ngọt</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a:t>
            </a:r>
            <a:r>
              <a:rPr lang="en-US" baseline="0" dirty="0" err="1" smtClean="0">
                <a:sym typeface="Wingdings" panose="05000000000000000000" pitchFamily="2" charset="2"/>
              </a:rPr>
              <a:t>trong</a:t>
            </a:r>
            <a:r>
              <a:rPr lang="en-US" baseline="0" dirty="0" smtClean="0">
                <a:sym typeface="Wingdings" panose="05000000000000000000" pitchFamily="2" charset="2"/>
              </a:rPr>
              <a:t> chai </a:t>
            </a:r>
            <a:r>
              <a:rPr lang="en-US" baseline="0" dirty="0" err="1" smtClean="0">
                <a:sym typeface="Wingdings" panose="05000000000000000000" pitchFamily="2" charset="2"/>
              </a:rPr>
              <a:t>nhựa</a:t>
            </a:r>
            <a:r>
              <a:rPr lang="en-US" baseline="0" dirty="0" smtClean="0">
                <a:sym typeface="Wingdings" panose="05000000000000000000" pitchFamily="2" charset="2"/>
              </a:rPr>
              <a:t> </a:t>
            </a:r>
            <a:r>
              <a:rPr lang="en-US" baseline="0" dirty="0" err="1" smtClean="0">
                <a:sym typeface="Wingdings" panose="05000000000000000000" pitchFamily="2" charset="2"/>
              </a:rPr>
              <a:t>chỉ</a:t>
            </a:r>
            <a:r>
              <a:rPr lang="en-US" baseline="0" dirty="0" smtClean="0">
                <a:sym typeface="Wingdings" panose="05000000000000000000" pitchFamily="2" charset="2"/>
              </a:rPr>
              <a:t> </a:t>
            </a:r>
            <a:r>
              <a:rPr lang="en-US" baseline="0" dirty="0" err="1" smtClean="0">
                <a:sym typeface="Wingdings" panose="05000000000000000000" pitchFamily="2" charset="2"/>
              </a:rPr>
              <a:t>dán</a:t>
            </a:r>
            <a:r>
              <a:rPr lang="en-US" baseline="0" dirty="0" smtClean="0">
                <a:sym typeface="Wingdings" panose="05000000000000000000" pitchFamily="2" charset="2"/>
              </a:rPr>
              <a:t> </a:t>
            </a:r>
            <a:r>
              <a:rPr lang="en-US" baseline="0" dirty="0" err="1" smtClean="0">
                <a:sym typeface="Wingdings" panose="05000000000000000000" pitchFamily="2" charset="2"/>
              </a:rPr>
              <a:t>nhãn</a:t>
            </a:r>
            <a:r>
              <a:rPr lang="en-US" baseline="0" dirty="0" smtClean="0">
                <a:sym typeface="Wingdings" panose="05000000000000000000" pitchFamily="2" charset="2"/>
              </a:rPr>
              <a:t> </a:t>
            </a:r>
            <a:r>
              <a:rPr lang="en-US" baseline="0" dirty="0" err="1" smtClean="0">
                <a:sym typeface="Wingdings" panose="05000000000000000000" pitchFamily="2" charset="2"/>
              </a:rPr>
              <a:t>trên</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a:t>
            </a:r>
            <a:r>
              <a:rPr lang="en-US" baseline="0" dirty="0" err="1" smtClean="0">
                <a:sym typeface="Wingdings" panose="05000000000000000000" pitchFamily="2" charset="2"/>
              </a:rPr>
              <a:t>với</a:t>
            </a:r>
            <a:r>
              <a:rPr lang="en-US" baseline="0" dirty="0" smtClean="0">
                <a:sym typeface="Wingdings" panose="05000000000000000000" pitchFamily="2" charset="2"/>
              </a:rPr>
              <a:t> chai </a:t>
            </a:r>
            <a:r>
              <a:rPr lang="en-US" baseline="0" dirty="0" err="1" smtClean="0">
                <a:sym typeface="Wingdings" panose="05000000000000000000" pitchFamily="2" charset="2"/>
              </a:rPr>
              <a:t>nước</a:t>
            </a:r>
            <a:r>
              <a:rPr lang="en-US" baseline="0" dirty="0" smtClean="0">
                <a:sym typeface="Wingdings" panose="05000000000000000000" pitchFamily="2" charset="2"/>
              </a:rPr>
              <a:t> </a:t>
            </a:r>
            <a:r>
              <a:rPr lang="en-US" baseline="0" dirty="0" err="1" smtClean="0">
                <a:sym typeface="Wingdings" panose="05000000000000000000" pitchFamily="2" charset="2"/>
              </a:rPr>
              <a:t>ngọt</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kiểu</a:t>
            </a:r>
            <a:r>
              <a:rPr lang="en-US" baseline="0" dirty="0" smtClean="0">
                <a:sym typeface="Wingdings" panose="05000000000000000000" pitchFamily="2" charset="2"/>
              </a:rPr>
              <a:t> </a:t>
            </a:r>
            <a:r>
              <a:rPr lang="en-US" baseline="0" dirty="0" err="1" smtClean="0">
                <a:sym typeface="Wingdings" panose="05000000000000000000" pitchFamily="2" charset="2"/>
              </a:rPr>
              <a:t>dáng</a:t>
            </a:r>
            <a:r>
              <a:rPr lang="en-US" baseline="0" dirty="0" smtClean="0">
                <a:sym typeface="Wingdings" panose="05000000000000000000" pitchFamily="2" charset="2"/>
              </a:rPr>
              <a:t> </a:t>
            </a:r>
            <a:r>
              <a:rPr lang="en-US" baseline="0" dirty="0" err="1" smtClean="0">
                <a:sym typeface="Wingdings" panose="05000000000000000000" pitchFamily="2" charset="2"/>
              </a:rPr>
              <a:t>thu</a:t>
            </a:r>
            <a:r>
              <a:rPr lang="en-US" baseline="0" dirty="0" smtClean="0">
                <a:sym typeface="Wingdings" panose="05000000000000000000" pitchFamily="2" charset="2"/>
              </a:rPr>
              <a:t> </a:t>
            </a:r>
            <a:r>
              <a:rPr lang="en-US" baseline="0" dirty="0" err="1" smtClean="0">
                <a:sym typeface="Wingdings" panose="05000000000000000000" pitchFamily="2" charset="2"/>
              </a:rPr>
              <a:t>hút</a:t>
            </a:r>
            <a:r>
              <a:rPr lang="en-US" baseline="0" dirty="0" smtClean="0">
                <a:sym typeface="Wingdings" panose="05000000000000000000" pitchFamily="2" charset="2"/>
              </a:rPr>
              <a:t> </a:t>
            </a:r>
            <a:r>
              <a:rPr lang="en-US" baseline="0" dirty="0" err="1" smtClean="0">
                <a:sym typeface="Wingdings" panose="05000000000000000000" pitchFamily="2" charset="2"/>
              </a:rPr>
              <a:t>kèm</a:t>
            </a:r>
            <a:r>
              <a:rPr lang="en-US" baseline="0" dirty="0" smtClean="0">
                <a:sym typeface="Wingdings" panose="05000000000000000000" pitchFamily="2" charset="2"/>
              </a:rPr>
              <a:t> </a:t>
            </a:r>
            <a:r>
              <a:rPr lang="en-US" baseline="0" dirty="0" err="1" smtClean="0">
                <a:sym typeface="Wingdings" panose="05000000000000000000" pitchFamily="2" charset="2"/>
              </a:rPr>
              <a:t>mẫu</a:t>
            </a:r>
            <a:r>
              <a:rPr lang="en-US" baseline="0" dirty="0" smtClean="0">
                <a:sym typeface="Wingdings" panose="05000000000000000000" pitchFamily="2" charset="2"/>
              </a:rPr>
              <a:t> </a:t>
            </a:r>
            <a:r>
              <a:rPr lang="en-US" baseline="0" dirty="0" err="1" smtClean="0">
                <a:sym typeface="Wingdings" panose="05000000000000000000" pitchFamily="2" charset="2"/>
              </a:rPr>
              <a:t>mã</a:t>
            </a:r>
            <a:r>
              <a:rPr lang="en-US" baseline="0" dirty="0" smtClean="0">
                <a:sym typeface="Wingdings" panose="05000000000000000000" pitchFamily="2" charset="2"/>
              </a:rPr>
              <a:t> </a:t>
            </a:r>
            <a:r>
              <a:rPr lang="en-US" baseline="0" dirty="0" err="1" smtClean="0">
                <a:sym typeface="Wingdings" panose="05000000000000000000" pitchFamily="2" charset="2"/>
              </a:rPr>
              <a:t>dán</a:t>
            </a:r>
            <a:r>
              <a:rPr lang="en-US" baseline="0" dirty="0" smtClean="0">
                <a:sym typeface="Wingdings" panose="05000000000000000000" pitchFamily="2" charset="2"/>
              </a:rPr>
              <a:t> </a:t>
            </a:r>
            <a:r>
              <a:rPr lang="en-US" baseline="0" dirty="0" err="1" smtClean="0">
                <a:sym typeface="Wingdings" panose="05000000000000000000" pitchFamily="2" charset="2"/>
              </a:rPr>
              <a:t>nhãn</a:t>
            </a:r>
            <a:r>
              <a:rPr lang="en-US" baseline="0" dirty="0" smtClean="0">
                <a:sym typeface="Wingdings" panose="05000000000000000000" pitchFamily="2" charset="2"/>
              </a:rPr>
              <a:t> </a:t>
            </a:r>
            <a:r>
              <a:rPr lang="en-US" baseline="0" dirty="0" err="1" smtClean="0">
                <a:sym typeface="Wingdings" panose="05000000000000000000" pitchFamily="2" charset="2"/>
              </a:rPr>
              <a:t>bắt</a:t>
            </a:r>
            <a:r>
              <a:rPr lang="en-US" baseline="0" dirty="0" smtClean="0">
                <a:sym typeface="Wingdings" panose="05000000000000000000" pitchFamily="2" charset="2"/>
              </a:rPr>
              <a:t> </a:t>
            </a:r>
            <a:r>
              <a:rPr lang="en-US" baseline="0" dirty="0" err="1" smtClean="0">
                <a:sym typeface="Wingdings" panose="05000000000000000000" pitchFamily="2" charset="2"/>
              </a:rPr>
              <a:t>mắt</a:t>
            </a:r>
            <a:r>
              <a:rPr lang="en-US" baseline="0" dirty="0" smtClean="0">
                <a:sym typeface="Wingdings" panose="05000000000000000000" pitchFamily="2" charset="2"/>
              </a:rPr>
              <a:t>  </a:t>
            </a:r>
            <a:r>
              <a:rPr lang="en-US" baseline="0" dirty="0" err="1" smtClean="0">
                <a:sym typeface="Wingdings" panose="05000000000000000000" pitchFamily="2" charset="2"/>
              </a:rPr>
              <a:t>Cách</a:t>
            </a:r>
            <a:r>
              <a:rPr lang="en-US" baseline="0" dirty="0" smtClean="0">
                <a:sym typeface="Wingdings" panose="05000000000000000000" pitchFamily="2" charset="2"/>
              </a:rPr>
              <a:t> </a:t>
            </a:r>
            <a:r>
              <a:rPr lang="en-US" baseline="0" dirty="0" err="1" smtClean="0">
                <a:sym typeface="Wingdings" panose="05000000000000000000" pitchFamily="2" charset="2"/>
              </a:rPr>
              <a:t>nào</a:t>
            </a:r>
            <a:r>
              <a:rPr lang="en-US" baseline="0" dirty="0" smtClean="0">
                <a:sym typeface="Wingdings" panose="05000000000000000000" pitchFamily="2" charset="2"/>
              </a:rPr>
              <a:t> </a:t>
            </a:r>
            <a:r>
              <a:rPr lang="en-US" baseline="0" dirty="0" err="1" smtClean="0">
                <a:sym typeface="Wingdings" panose="05000000000000000000" pitchFamily="2" charset="2"/>
              </a:rPr>
              <a:t>làm</a:t>
            </a:r>
            <a:r>
              <a:rPr lang="en-US" baseline="0" dirty="0" smtClean="0">
                <a:sym typeface="Wingdings" panose="05000000000000000000" pitchFamily="2" charset="2"/>
              </a:rPr>
              <a:t> </a:t>
            </a:r>
            <a:r>
              <a:rPr lang="en-US" baseline="0" dirty="0" err="1" smtClean="0">
                <a:sym typeface="Wingdings" panose="05000000000000000000" pitchFamily="2" charset="2"/>
              </a:rPr>
              <a:t>tăng</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trị</a:t>
            </a:r>
            <a:r>
              <a:rPr lang="en-US" baseline="0" dirty="0" smtClean="0">
                <a:sym typeface="Wingdings" panose="05000000000000000000" pitchFamily="2" charset="2"/>
              </a:rPr>
              <a:t> </a:t>
            </a:r>
            <a:r>
              <a:rPr lang="en-US" baseline="0" dirty="0" err="1" smtClean="0">
                <a:sym typeface="Wingdings" panose="05000000000000000000" pitchFamily="2" charset="2"/>
              </a:rPr>
              <a:t>sp</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em</a:t>
            </a:r>
            <a:r>
              <a:rPr lang="en-US" baseline="0" dirty="0" smtClean="0">
                <a:sym typeface="Wingdings" panose="05000000000000000000" pitchFamily="2" charset="2"/>
              </a:rPr>
              <a:t> ?</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GIỒNG</a:t>
            </a:r>
            <a:r>
              <a:rPr lang="en-US" sz="1200" b="1" kern="1200" baseline="0" dirty="0" smtClean="0">
                <a:solidFill>
                  <a:schemeClr val="tx1"/>
                </a:solidFill>
                <a:effectLst/>
                <a:latin typeface="+mn-lt"/>
                <a:ea typeface="+mn-ea"/>
                <a:cs typeface="+mn-cs"/>
              </a:rPr>
              <a:t> NHAU: </a:t>
            </a:r>
            <a:r>
              <a:rPr lang="en-US" sz="1200" b="1" kern="1200" dirty="0" err="1" smtClean="0">
                <a:solidFill>
                  <a:schemeClr val="tx1"/>
                </a:solidFill>
                <a:effectLst/>
                <a:latin typeface="+mn-lt"/>
                <a:ea typeface="+mn-ea"/>
                <a:cs typeface="+mn-cs"/>
              </a:rPr>
              <a:t>Cả</a:t>
            </a:r>
            <a:r>
              <a:rPr lang="en-US" sz="1200" b="1" kern="1200" dirty="0" smtClean="0">
                <a:solidFill>
                  <a:schemeClr val="tx1"/>
                </a:solidFill>
                <a:effectLst/>
                <a:latin typeface="+mn-lt"/>
                <a:ea typeface="+mn-ea"/>
                <a:cs typeface="+mn-cs"/>
              </a:rPr>
              <a:t> 2 </a:t>
            </a:r>
            <a:r>
              <a:rPr lang="en-US" sz="1200" b="1" kern="1200" dirty="0" err="1" smtClean="0">
                <a:solidFill>
                  <a:schemeClr val="tx1"/>
                </a:solidFill>
                <a:effectLst/>
                <a:latin typeface="+mn-lt"/>
                <a:ea typeface="+mn-ea"/>
                <a:cs typeface="+mn-cs"/>
              </a:rPr>
              <a:t>mạng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lưới</a:t>
            </a:r>
            <a:r>
              <a:rPr lang="en-US" sz="1200" b="1" kern="1200" dirty="0" smtClean="0">
                <a:solidFill>
                  <a:schemeClr val="tx1"/>
                </a:solidFill>
                <a:effectLst/>
                <a:latin typeface="+mn-lt"/>
                <a:ea typeface="+mn-ea"/>
                <a:cs typeface="+mn-cs"/>
              </a:rPr>
              <a:t> (network) </a:t>
            </a:r>
            <a:r>
              <a:rPr lang="en-US" sz="1200" b="1" kern="1200" dirty="0" err="1" smtClean="0">
                <a:solidFill>
                  <a:schemeClr val="tx1"/>
                </a:solidFill>
                <a:effectLst/>
                <a:latin typeface="+mn-lt"/>
                <a:ea typeface="+mn-ea"/>
                <a:cs typeface="+mn-cs"/>
              </a:rPr>
              <a:t>này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đều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giúp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lượng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tay</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với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giá</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cả</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hợp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lý</a:t>
            </a:r>
            <a:r>
              <a:rPr lang="en-US" sz="1200" b="1"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a:t>
            </a:r>
            <a:r>
              <a:rPr lang="en-US" sz="1200" b="1" kern="1200" dirty="0" smtClean="0">
                <a:solidFill>
                  <a:schemeClr val="tx1"/>
                </a:solidFill>
                <a:effectLst/>
                <a:latin typeface="+mn-lt"/>
                <a:ea typeface="+mn-ea"/>
                <a:cs typeface="+mn-cs"/>
                <a:sym typeface="Wingdings" panose="05000000000000000000" pitchFamily="2" charset="2"/>
              </a:rPr>
              <a:t> TỨC</a:t>
            </a:r>
            <a:r>
              <a:rPr lang="en-US" sz="1200" b="1" kern="1200" baseline="0" dirty="0" smtClean="0">
                <a:solidFill>
                  <a:schemeClr val="tx1"/>
                </a:solidFill>
                <a:effectLst/>
                <a:latin typeface="+mn-lt"/>
                <a:ea typeface="+mn-ea"/>
                <a:cs typeface="+mn-cs"/>
                <a:sym typeface="Wingdings" panose="05000000000000000000" pitchFamily="2" charset="2"/>
              </a:rPr>
              <a:t> LÀ THỎA MÃN NHU CẦU KHÁCH HÀNG</a:t>
            </a:r>
            <a:endParaRPr lang="en-US"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sym typeface="Wingdings" panose="05000000000000000000" pitchFamily="2" charset="2"/>
              </a:rPr>
              <a:t> </a:t>
            </a:r>
            <a:r>
              <a:rPr lang="en-US" sz="1200" kern="1200" dirty="0" err="1" smtClean="0">
                <a:solidFill>
                  <a:schemeClr val="tx1"/>
                </a:solidFill>
                <a:effectLst/>
                <a:latin typeface="+mn-lt"/>
                <a:ea typeface="+mn-ea"/>
                <a:cs typeface="+mn-cs"/>
              </a:rPr>
              <a:t>Vì</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Supply Chain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Value Chain </a:t>
            </a:r>
            <a:r>
              <a:rPr lang="en-US" sz="1200" b="1" kern="1200" dirty="0" err="1" smtClean="0">
                <a:solidFill>
                  <a:schemeClr val="tx1"/>
                </a:solidFill>
                <a:effectLst/>
                <a:latin typeface="+mn-lt"/>
                <a:ea typeface="+mn-ea"/>
                <a:cs typeface="+mn-cs"/>
              </a:rPr>
              <a:t>thường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được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đặt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cạnh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nhau</a:t>
            </a:r>
            <a:r>
              <a:rPr lang="en-US" sz="1200" b="1" kern="1200" dirty="0" smtClean="0">
                <a:solidFill>
                  <a:schemeClr val="tx1"/>
                </a:solidFill>
                <a:effectLst/>
                <a:latin typeface="+mn-lt"/>
                <a:ea typeface="+mn-ea"/>
                <a:cs typeface="+mn-cs"/>
              </a:rPr>
              <a:t>.</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KHÁC</a:t>
            </a:r>
            <a:r>
              <a:rPr lang="en-US" sz="1200" b="1" kern="1200" baseline="0" dirty="0" smtClean="0">
                <a:solidFill>
                  <a:schemeClr val="tx1"/>
                </a:solidFill>
                <a:effectLst/>
                <a:latin typeface="+mn-lt"/>
                <a:ea typeface="+mn-ea"/>
                <a:cs typeface="+mn-cs"/>
              </a:rPr>
              <a:t> NHAU: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là</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các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hoạt</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đông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hữu</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hình</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để</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tạo</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ra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sự</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thay</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đổi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trạng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thái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của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sp</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và</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tạo</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ra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sự</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lưu</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thông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đến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tay</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khác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hàng</a:t>
            </a:r>
            <a:endParaRPr lang="en-US" sz="1200" b="1"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baseline="0" dirty="0" err="1" smtClean="0">
                <a:solidFill>
                  <a:schemeClr val="tx1"/>
                </a:solidFill>
                <a:effectLst/>
                <a:latin typeface="+mn-lt"/>
                <a:ea typeface="+mn-ea"/>
                <a:cs typeface="+mn-cs"/>
              </a:rPr>
              <a:t>Chuỗi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giá</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trị</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là</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vô</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là</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hình</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vì</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nó</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được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lồng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ghép</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vào</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các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hoạt</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động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giá</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trị</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gia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tăng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của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chuỗi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cung</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ứng</a:t>
            </a:r>
            <a:endParaRPr lang="en-US"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SỰ</a:t>
            </a:r>
            <a:r>
              <a:rPr lang="en-US" sz="1200" b="1" kern="1200" baseline="0" dirty="0" smtClean="0">
                <a:solidFill>
                  <a:schemeClr val="tx1"/>
                </a:solidFill>
                <a:effectLst/>
                <a:latin typeface="+mn-lt"/>
                <a:ea typeface="+mn-ea"/>
                <a:cs typeface="+mn-cs"/>
              </a:rPr>
              <a:t> KHÁC NHAU SC GIỮA </a:t>
            </a:r>
            <a:r>
              <a:rPr lang="en-US" sz="1200" b="1" kern="1200" baseline="0" dirty="0" err="1" smtClean="0">
                <a:solidFill>
                  <a:schemeClr val="tx1"/>
                </a:solidFill>
                <a:effectLst/>
                <a:latin typeface="+mn-lt"/>
                <a:ea typeface="+mn-ea"/>
                <a:cs typeface="+mn-cs"/>
              </a:rPr>
              <a:t>việc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bán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sp</a:t>
            </a:r>
            <a:r>
              <a:rPr lang="en-US" sz="1200" b="1" kern="1200" baseline="0" dirty="0" smtClean="0">
                <a:solidFill>
                  <a:schemeClr val="tx1"/>
                </a:solidFill>
                <a:effectLst/>
                <a:latin typeface="+mn-lt"/>
                <a:ea typeface="+mn-ea"/>
                <a:cs typeface="+mn-cs"/>
              </a:rPr>
              <a:t> coca coal </a:t>
            </a:r>
            <a:r>
              <a:rPr lang="en-US" sz="1200" b="1" kern="1200" baseline="0" dirty="0" err="1" smtClean="0">
                <a:solidFill>
                  <a:schemeClr val="tx1"/>
                </a:solidFill>
                <a:effectLst/>
                <a:latin typeface="+mn-lt"/>
                <a:ea typeface="+mn-ea"/>
                <a:cs typeface="+mn-cs"/>
              </a:rPr>
              <a:t>với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việc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bán</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nước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giải</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khát</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vỉa</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hè</a:t>
            </a:r>
            <a:endParaRPr lang="en-US" sz="1200" b="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err="1" smtClean="0">
                <a:solidFill>
                  <a:schemeClr val="tx1"/>
                </a:solidFill>
                <a:effectLst/>
                <a:latin typeface="+mn-lt"/>
                <a:ea typeface="+mn-ea"/>
                <a:cs typeface="+mn-cs"/>
              </a:rPr>
              <a:t>Sự</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nhau</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đó</a:t>
            </a:r>
            <a:r>
              <a:rPr lang="en-US" sz="1200" b="1" kern="1200" baseline="0" dirty="0" smtClean="0">
                <a:solidFill>
                  <a:schemeClr val="tx1"/>
                </a:solidFill>
                <a:effectLst/>
                <a:latin typeface="+mn-lt"/>
                <a:ea typeface="+mn-ea"/>
                <a:cs typeface="+mn-cs"/>
              </a:rPr>
              <a:t> </a:t>
            </a:r>
            <a:r>
              <a:rPr lang="en-US" sz="1200" b="1" kern="1200" baseline="0" dirty="0" err="1" smtClean="0">
                <a:solidFill>
                  <a:schemeClr val="tx1"/>
                </a:solidFill>
                <a:effectLst/>
                <a:latin typeface="+mn-lt"/>
                <a:ea typeface="+mn-ea"/>
                <a:cs typeface="+mn-cs"/>
              </a:rPr>
              <a:t>là</a:t>
            </a:r>
            <a:r>
              <a:rPr lang="en-US" sz="1200" b="1" kern="1200" baseline="0" dirty="0" smtClean="0">
                <a:solidFill>
                  <a:schemeClr val="tx1"/>
                </a:solidFill>
                <a:effectLst/>
                <a:latin typeface="+mn-lt"/>
                <a:ea typeface="+mn-ea"/>
                <a:cs typeface="+mn-cs"/>
              </a:rPr>
              <a:t> :</a:t>
            </a:r>
            <a:endParaRPr lang="en-US" sz="1200" b="1"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en-US" baseline="0" dirty="0" err="1" smtClean="0"/>
              <a:t>Khâu</a:t>
            </a:r>
            <a:r>
              <a:rPr lang="en-US" baseline="0" dirty="0" smtClean="0"/>
              <a:t> </a:t>
            </a:r>
            <a:r>
              <a:rPr lang="en-US" baseline="0" dirty="0" err="1" smtClean="0"/>
              <a:t>nghiên</a:t>
            </a:r>
            <a:r>
              <a:rPr lang="en-US" baseline="0" dirty="0" smtClean="0"/>
              <a:t> </a:t>
            </a:r>
            <a:r>
              <a:rPr lang="en-US" baseline="0" dirty="0" err="1" smtClean="0"/>
              <a:t>cứu</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dự</a:t>
            </a:r>
            <a:r>
              <a:rPr lang="en-US" baseline="0" dirty="0" smtClean="0">
                <a:sym typeface="Wingdings" panose="05000000000000000000" pitchFamily="2" charset="2"/>
              </a:rPr>
              <a:t> </a:t>
            </a:r>
            <a:r>
              <a:rPr lang="en-US" baseline="0" dirty="0" err="1" smtClean="0">
                <a:sym typeface="Wingdings" panose="05000000000000000000" pitchFamily="2" charset="2"/>
              </a:rPr>
              <a:t>báo</a:t>
            </a:r>
            <a:r>
              <a:rPr lang="en-US" baseline="0" dirty="0" smtClean="0">
                <a:sym typeface="Wingdings" panose="05000000000000000000" pitchFamily="2" charset="2"/>
              </a:rPr>
              <a:t>  </a:t>
            </a:r>
            <a:r>
              <a:rPr lang="en-US" baseline="0" dirty="0" err="1" smtClean="0">
                <a:sym typeface="Wingdings" panose="05000000000000000000" pitchFamily="2" charset="2"/>
              </a:rPr>
              <a:t>lập</a:t>
            </a:r>
            <a:r>
              <a:rPr lang="en-US" baseline="0" dirty="0" smtClean="0">
                <a:sym typeface="Wingdings" panose="05000000000000000000" pitchFamily="2" charset="2"/>
              </a:rPr>
              <a:t> </a:t>
            </a:r>
            <a:r>
              <a:rPr lang="en-US" baseline="0" dirty="0" err="1" smtClean="0">
                <a:sym typeface="Wingdings" panose="05000000000000000000" pitchFamily="2" charset="2"/>
              </a:rPr>
              <a:t>kế</a:t>
            </a:r>
            <a:r>
              <a:rPr lang="en-US" baseline="0" dirty="0" smtClean="0">
                <a:sym typeface="Wingdings" panose="05000000000000000000" pitchFamily="2" charset="2"/>
              </a:rPr>
              <a:t> </a:t>
            </a:r>
            <a:r>
              <a:rPr lang="en-US" baseline="0" dirty="0" err="1" smtClean="0">
                <a:sym typeface="Wingdings" panose="05000000000000000000" pitchFamily="2" charset="2"/>
              </a:rPr>
              <a:t>hoạch</a:t>
            </a:r>
            <a:r>
              <a:rPr lang="en-US" baseline="0" dirty="0" smtClean="0">
                <a:sym typeface="Wingdings" panose="05000000000000000000" pitchFamily="2" charset="2"/>
              </a:rPr>
              <a:t> SX,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ứng</a:t>
            </a:r>
            <a:endParaRPr lang="en-US" baseline="0" dirty="0" smtClean="0">
              <a:sym typeface="Wingdings" panose="05000000000000000000" pitchFamily="2" charset="2"/>
            </a:endParaRPr>
          </a:p>
          <a:p>
            <a:pPr marL="171450" indent="-171450">
              <a:buFont typeface="Wingdings" panose="05000000000000000000" pitchFamily="2" charset="2"/>
              <a:buChar char="v"/>
            </a:pPr>
            <a:r>
              <a:rPr lang="en-US" baseline="0" dirty="0" err="1" smtClean="0">
                <a:sym typeface="Wingdings" panose="05000000000000000000" pitchFamily="2" charset="2"/>
              </a:rPr>
              <a:t>Sự</a:t>
            </a:r>
            <a:r>
              <a:rPr lang="en-US" baseline="0" dirty="0" smtClean="0">
                <a:sym typeface="Wingdings" panose="05000000000000000000" pitchFamily="2" charset="2"/>
              </a:rPr>
              <a:t> </a:t>
            </a:r>
            <a:r>
              <a:rPr lang="en-US" baseline="0" dirty="0" err="1" smtClean="0">
                <a:sym typeface="Wingdings" panose="05000000000000000000" pitchFamily="2" charset="2"/>
              </a:rPr>
              <a:t>kết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thông</a:t>
            </a:r>
            <a:r>
              <a:rPr lang="en-US" baseline="0" dirty="0" smtClean="0">
                <a:sym typeface="Wingdings" panose="05000000000000000000" pitchFamily="2" charset="2"/>
              </a:rPr>
              <a:t> tin </a:t>
            </a:r>
            <a:r>
              <a:rPr lang="en-US" baseline="0" dirty="0" err="1" smtClean="0">
                <a:sym typeface="Wingdings" panose="05000000000000000000" pitchFamily="2" charset="2"/>
              </a:rPr>
              <a:t>giữa</a:t>
            </a:r>
            <a:r>
              <a:rPr lang="en-US" baseline="0" dirty="0" smtClean="0">
                <a:sym typeface="Wingdings" panose="05000000000000000000" pitchFamily="2" charset="2"/>
              </a:rPr>
              <a:t>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bên</a:t>
            </a:r>
            <a:r>
              <a:rPr lang="en-US" baseline="0" dirty="0" smtClean="0">
                <a:sym typeface="Wingdings" panose="05000000000000000000" pitchFamily="2" charset="2"/>
              </a:rPr>
              <a:t> </a:t>
            </a:r>
            <a:r>
              <a:rPr lang="en-US" baseline="0" dirty="0" err="1" smtClean="0">
                <a:sym typeface="Wingdings" panose="05000000000000000000" pitchFamily="2" charset="2"/>
              </a:rPr>
              <a:t>trong</a:t>
            </a:r>
            <a:r>
              <a:rPr lang="en-US" baseline="0" dirty="0" smtClean="0">
                <a:sym typeface="Wingdings" panose="05000000000000000000" pitchFamily="2" charset="2"/>
              </a:rPr>
              <a:t> SC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kết</a:t>
            </a:r>
            <a:r>
              <a:rPr lang="en-US" baseline="0" dirty="0" smtClean="0">
                <a:sym typeface="Wingdings" panose="05000000000000000000" pitchFamily="2" charset="2"/>
              </a:rPr>
              <a:t> </a:t>
            </a:r>
            <a:r>
              <a:rPr lang="en-US" baseline="0" dirty="0" err="1" smtClean="0">
                <a:sym typeface="Wingdings" panose="05000000000000000000" pitchFamily="2" charset="2"/>
              </a:rPr>
              <a:t>nối</a:t>
            </a:r>
            <a:r>
              <a:rPr lang="en-US" baseline="0" dirty="0" smtClean="0">
                <a:sym typeface="Wingdings" panose="05000000000000000000" pitchFamily="2" charset="2"/>
              </a:rPr>
              <a:t> </a:t>
            </a:r>
            <a:r>
              <a:rPr lang="en-US" baseline="0" dirty="0" err="1" smtClean="0">
                <a:sym typeface="Wingdings" panose="05000000000000000000" pitchFamily="2" charset="2"/>
              </a:rPr>
              <a:t>bộ</a:t>
            </a:r>
            <a:r>
              <a:rPr lang="en-US" baseline="0" dirty="0" smtClean="0">
                <a:sym typeface="Wingdings" panose="05000000000000000000" pitchFamily="2" charset="2"/>
              </a:rPr>
              <a:t> </a:t>
            </a:r>
            <a:r>
              <a:rPr lang="en-US" baseline="0" dirty="0" err="1" smtClean="0">
                <a:sym typeface="Wingdings" panose="05000000000000000000" pitchFamily="2" charset="2"/>
              </a:rPr>
              <a:t>phận</a:t>
            </a:r>
            <a:r>
              <a:rPr lang="en-US" baseline="0" dirty="0" smtClean="0">
                <a:sym typeface="Wingdings" panose="05000000000000000000" pitchFamily="2" charset="2"/>
              </a:rPr>
              <a:t> </a:t>
            </a:r>
            <a:r>
              <a:rPr lang="en-US" baseline="0" dirty="0" err="1" smtClean="0">
                <a:sym typeface="Wingdings" panose="05000000000000000000" pitchFamily="2" charset="2"/>
              </a:rPr>
              <a:t>trong</a:t>
            </a:r>
            <a:r>
              <a:rPr lang="en-US" baseline="0" dirty="0" smtClean="0">
                <a:sym typeface="Wingdings" panose="05000000000000000000" pitchFamily="2" charset="2"/>
              </a:rPr>
              <a:t> DN </a:t>
            </a:r>
            <a:r>
              <a:rPr lang="en-US" baseline="0" dirty="0" err="1" smtClean="0">
                <a:sym typeface="Wingdings" panose="05000000000000000000" pitchFamily="2" charset="2"/>
              </a:rPr>
              <a:t>cung</a:t>
            </a:r>
            <a:r>
              <a:rPr lang="en-US" baseline="0" dirty="0" smtClean="0">
                <a:sym typeface="Wingdings" panose="05000000000000000000" pitchFamily="2" charset="2"/>
              </a:rPr>
              <a:t> </a:t>
            </a:r>
            <a:r>
              <a:rPr lang="en-US" baseline="0" dirty="0" err="1" smtClean="0">
                <a:sym typeface="Wingdings" panose="05000000000000000000" pitchFamily="2" charset="2"/>
              </a:rPr>
              <a:t>ứng</a:t>
            </a:r>
            <a:r>
              <a:rPr lang="en-US" baseline="0" dirty="0" smtClean="0">
                <a:sym typeface="Wingdings" panose="05000000000000000000" pitchFamily="2" charset="2"/>
              </a:rPr>
              <a:t> (</a:t>
            </a:r>
            <a:r>
              <a:rPr lang="en-US" baseline="0" dirty="0" err="1" smtClean="0">
                <a:sym typeface="Wingdings" panose="05000000000000000000" pitchFamily="2" charset="2"/>
              </a:rPr>
              <a:t>sự</a:t>
            </a:r>
            <a:r>
              <a:rPr lang="en-US" baseline="0" dirty="0" smtClean="0">
                <a:sym typeface="Wingdings" panose="05000000000000000000" pitchFamily="2" charset="2"/>
              </a:rPr>
              <a:t> chia </a:t>
            </a:r>
            <a:r>
              <a:rPr lang="en-US" baseline="0" dirty="0" err="1" smtClean="0">
                <a:sym typeface="Wingdings" panose="05000000000000000000" pitchFamily="2" charset="2"/>
              </a:rPr>
              <a:t>sẻ</a:t>
            </a:r>
            <a:r>
              <a:rPr lang="en-US" baseline="0" dirty="0" smtClean="0">
                <a:sym typeface="Wingdings" panose="05000000000000000000" pitchFamily="2" charset="2"/>
              </a:rPr>
              <a:t> </a:t>
            </a:r>
            <a:r>
              <a:rPr lang="en-US" baseline="0" dirty="0" err="1" smtClean="0">
                <a:sym typeface="Wingdings" panose="05000000000000000000" pitchFamily="2" charset="2"/>
              </a:rPr>
              <a:t>thông</a:t>
            </a:r>
            <a:r>
              <a:rPr lang="en-US" baseline="0" dirty="0" smtClean="0">
                <a:sym typeface="Wingdings" panose="05000000000000000000" pitchFamily="2" charset="2"/>
              </a:rPr>
              <a:t> tin)</a:t>
            </a:r>
          </a:p>
          <a:p>
            <a:pPr marL="171450" indent="-171450">
              <a:buFont typeface="Wingdings" panose="05000000000000000000" pitchFamily="2" charset="2"/>
              <a:buChar char="v"/>
            </a:pP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chuỗi</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trị</a:t>
            </a:r>
            <a:r>
              <a:rPr lang="en-US" baseline="0" dirty="0" smtClean="0">
                <a:sym typeface="Wingdings" panose="05000000000000000000" pitchFamily="2" charset="2"/>
              </a:rPr>
              <a:t> </a:t>
            </a:r>
            <a:r>
              <a:rPr lang="en-US" baseline="0" dirty="0" err="1" smtClean="0">
                <a:sym typeface="Wingdings" panose="05000000000000000000" pitchFamily="2" charset="2"/>
              </a:rPr>
              <a:t>thông</a:t>
            </a:r>
            <a:r>
              <a:rPr lang="en-US" baseline="0" dirty="0" smtClean="0">
                <a:sym typeface="Wingdings" panose="05000000000000000000" pitchFamily="2" charset="2"/>
              </a:rPr>
              <a:t> qua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hoạt</a:t>
            </a:r>
            <a:r>
              <a:rPr lang="en-US" baseline="0" dirty="0" smtClean="0">
                <a:sym typeface="Wingdings" panose="05000000000000000000" pitchFamily="2" charset="2"/>
              </a:rPr>
              <a:t> </a:t>
            </a:r>
            <a:r>
              <a:rPr lang="en-US" baseline="0" dirty="0" err="1" smtClean="0">
                <a:sym typeface="Wingdings" panose="05000000000000000000" pitchFamily="2" charset="2"/>
              </a:rPr>
              <a:t>động</a:t>
            </a:r>
            <a:r>
              <a:rPr lang="en-US" baseline="0" dirty="0" smtClean="0">
                <a:sym typeface="Wingdings" panose="05000000000000000000" pitchFamily="2" charset="2"/>
              </a:rPr>
              <a:t> </a:t>
            </a:r>
            <a:r>
              <a:rPr lang="en-US" baseline="0" dirty="0" err="1" smtClean="0">
                <a:sym typeface="Wingdings" panose="05000000000000000000" pitchFamily="2" charset="2"/>
              </a:rPr>
              <a:t>giá</a:t>
            </a:r>
            <a:r>
              <a:rPr lang="en-US" baseline="0" dirty="0" smtClean="0">
                <a:sym typeface="Wingdings" panose="05000000000000000000" pitchFamily="2" charset="2"/>
              </a:rPr>
              <a:t> </a:t>
            </a:r>
            <a:r>
              <a:rPr lang="en-US" baseline="0" dirty="0" err="1" smtClean="0">
                <a:sym typeface="Wingdings" panose="05000000000000000000" pitchFamily="2" charset="2"/>
              </a:rPr>
              <a:t>trị</a:t>
            </a:r>
            <a:r>
              <a:rPr lang="en-US" baseline="0" dirty="0" smtClean="0">
                <a:sym typeface="Wingdings" panose="05000000000000000000" pitchFamily="2" charset="2"/>
              </a:rPr>
              <a:t> </a:t>
            </a:r>
            <a:r>
              <a:rPr lang="en-US" baseline="0" dirty="0" err="1" smtClean="0">
                <a:sym typeface="Wingdings" panose="05000000000000000000" pitchFamily="2" charset="2"/>
              </a:rPr>
              <a:t>gia</a:t>
            </a:r>
            <a:r>
              <a:rPr lang="en-US" baseline="0" dirty="0" smtClean="0">
                <a:sym typeface="Wingdings" panose="05000000000000000000" pitchFamily="2" charset="2"/>
              </a:rPr>
              <a:t> </a:t>
            </a:r>
            <a:r>
              <a:rPr lang="en-US" baseline="0" dirty="0" err="1" smtClean="0">
                <a:sym typeface="Wingdings" panose="05000000000000000000" pitchFamily="2" charset="2"/>
              </a:rPr>
              <a:t>tăng</a:t>
            </a:r>
            <a:endParaRPr lang="en-US" baseline="0" dirty="0" smtClean="0">
              <a:sym typeface="Wingdings" panose="05000000000000000000" pitchFamily="2" charset="2"/>
            </a:endParaRPr>
          </a:p>
          <a:p>
            <a:r>
              <a:rPr lang="en-US" b="1" dirty="0" err="1" smtClean="0"/>
              <a:t>Còn</a:t>
            </a:r>
            <a:r>
              <a:rPr lang="en-US" b="1" baseline="0" dirty="0" smtClean="0"/>
              <a:t> </a:t>
            </a:r>
            <a:r>
              <a:rPr lang="en-US" b="1" baseline="0" dirty="0" err="1" smtClean="0"/>
              <a:t>hình</a:t>
            </a:r>
            <a:r>
              <a:rPr lang="en-US" b="1" baseline="0" dirty="0" smtClean="0"/>
              <a:t> </a:t>
            </a:r>
            <a:r>
              <a:rPr lang="en-US" b="1" baseline="0" dirty="0" err="1" smtClean="0"/>
              <a:t>ảnh</a:t>
            </a:r>
            <a:r>
              <a:rPr lang="en-US" b="1" baseline="0" dirty="0" smtClean="0"/>
              <a:t> </a:t>
            </a:r>
            <a:r>
              <a:rPr lang="en-US" b="1" baseline="0" dirty="0" err="1" smtClean="0"/>
              <a:t>của</a:t>
            </a:r>
            <a:r>
              <a:rPr lang="en-US" b="1" baseline="0" dirty="0" smtClean="0"/>
              <a:t> </a:t>
            </a:r>
            <a:r>
              <a:rPr lang="en-US" b="1" baseline="0" dirty="0" err="1" smtClean="0"/>
              <a:t>bà</a:t>
            </a:r>
            <a:r>
              <a:rPr lang="en-US" b="1" baseline="0" dirty="0" smtClean="0"/>
              <a:t> </a:t>
            </a:r>
            <a:r>
              <a:rPr lang="en-US" b="1" baseline="0" dirty="0" err="1" smtClean="0"/>
              <a:t>bán</a:t>
            </a:r>
            <a:r>
              <a:rPr lang="en-US" b="1" baseline="0" dirty="0" smtClean="0"/>
              <a:t> </a:t>
            </a:r>
            <a:r>
              <a:rPr lang="en-US" b="1" baseline="0" dirty="0" err="1" smtClean="0"/>
              <a:t>nước</a:t>
            </a:r>
            <a:r>
              <a:rPr lang="en-US" b="1" baseline="0" dirty="0" smtClean="0"/>
              <a:t> cam </a:t>
            </a:r>
            <a:r>
              <a:rPr lang="en-US" b="1" baseline="0" dirty="0" err="1" smtClean="0"/>
              <a:t>đơn</a:t>
            </a:r>
            <a:r>
              <a:rPr lang="en-US" b="1" baseline="0" dirty="0" smtClean="0"/>
              <a:t> </a:t>
            </a:r>
            <a:r>
              <a:rPr lang="en-US" b="1" baseline="0" dirty="0" err="1" smtClean="0"/>
              <a:t>giản</a:t>
            </a:r>
            <a:r>
              <a:rPr lang="en-US" b="1" baseline="0" dirty="0" smtClean="0"/>
              <a:t> </a:t>
            </a:r>
            <a:r>
              <a:rPr lang="en-US" b="1" baseline="0" dirty="0" err="1" smtClean="0"/>
              <a:t>chỉ</a:t>
            </a:r>
            <a:r>
              <a:rPr lang="en-US" b="1" baseline="0" dirty="0" smtClean="0"/>
              <a:t> </a:t>
            </a:r>
            <a:r>
              <a:rPr lang="en-US" b="1" baseline="0" dirty="0" err="1" smtClean="0"/>
              <a:t>phản</a:t>
            </a:r>
            <a:r>
              <a:rPr lang="en-US" b="1" baseline="0" dirty="0" smtClean="0"/>
              <a:t> </a:t>
            </a:r>
            <a:r>
              <a:rPr lang="en-US" b="1" baseline="0" dirty="0" err="1" smtClean="0"/>
              <a:t>ánh</a:t>
            </a:r>
            <a:r>
              <a:rPr lang="en-US" b="1" baseline="0" dirty="0" smtClean="0"/>
              <a:t> “</a:t>
            </a:r>
            <a:r>
              <a:rPr lang="en-US" b="1" baseline="0" dirty="0" err="1" smtClean="0"/>
              <a:t>chuỗi</a:t>
            </a:r>
            <a:r>
              <a:rPr lang="en-US" b="1" baseline="0" dirty="0" smtClean="0"/>
              <a:t> </a:t>
            </a:r>
            <a:r>
              <a:rPr lang="en-US" b="1" baseline="0" dirty="0" err="1" smtClean="0"/>
              <a:t>bán</a:t>
            </a:r>
            <a:r>
              <a:rPr lang="en-US" b="1" baseline="0" dirty="0" smtClean="0"/>
              <a:t> </a:t>
            </a:r>
            <a:r>
              <a:rPr lang="en-US" b="1" baseline="0" dirty="0" err="1" smtClean="0"/>
              <a:t>hàng</a:t>
            </a:r>
            <a:r>
              <a:rPr lang="en-US" b="1" baseline="0" dirty="0" smtClean="0"/>
              <a:t>” </a:t>
            </a:r>
            <a:r>
              <a:rPr lang="en-US" b="1" baseline="0" dirty="0" err="1" smtClean="0"/>
              <a:t>ko</a:t>
            </a:r>
            <a:r>
              <a:rPr lang="en-US" b="1" baseline="0" dirty="0" smtClean="0"/>
              <a:t> </a:t>
            </a:r>
            <a:r>
              <a:rPr lang="en-US" b="1" baseline="0" dirty="0" err="1" smtClean="0"/>
              <a:t>có</a:t>
            </a:r>
            <a:r>
              <a:rPr lang="en-US" b="1" baseline="0" dirty="0" smtClean="0"/>
              <a:t> </a:t>
            </a:r>
            <a:r>
              <a:rPr lang="en-US" b="1" baseline="0" dirty="0" err="1" smtClean="0"/>
              <a:t>hoạt</a:t>
            </a:r>
            <a:r>
              <a:rPr lang="en-US" b="1" baseline="0" dirty="0" smtClean="0"/>
              <a:t> </a:t>
            </a:r>
            <a:r>
              <a:rPr lang="en-US" b="1" baseline="0" dirty="0" err="1" smtClean="0"/>
              <a:t>động</a:t>
            </a:r>
            <a:r>
              <a:rPr lang="en-US" b="1" baseline="0" dirty="0" smtClean="0"/>
              <a:t> </a:t>
            </a:r>
            <a:r>
              <a:rPr lang="en-US" b="1" baseline="0" dirty="0" err="1" smtClean="0"/>
              <a:t>tạo</a:t>
            </a:r>
            <a:r>
              <a:rPr lang="en-US" b="1" baseline="0" dirty="0" smtClean="0"/>
              <a:t> </a:t>
            </a:r>
            <a:r>
              <a:rPr lang="en-US" b="1" baseline="0" dirty="0" err="1" smtClean="0"/>
              <a:t>ra</a:t>
            </a:r>
            <a:r>
              <a:rPr lang="en-US" b="1" baseline="0" dirty="0" smtClean="0"/>
              <a:t> </a:t>
            </a:r>
            <a:r>
              <a:rPr lang="en-US" b="1" baseline="0" dirty="0" err="1" smtClean="0"/>
              <a:t>gia</a:t>
            </a:r>
            <a:r>
              <a:rPr lang="en-US" b="1" baseline="0" dirty="0" smtClean="0"/>
              <a:t> </a:t>
            </a:r>
            <a:r>
              <a:rPr lang="en-US" b="1" baseline="0" dirty="0" err="1" smtClean="0"/>
              <a:t>giá</a:t>
            </a:r>
            <a:r>
              <a:rPr lang="en-US" b="1" baseline="0" dirty="0" smtClean="0"/>
              <a:t> </a:t>
            </a:r>
            <a:r>
              <a:rPr lang="en-US" b="1" baseline="0" dirty="0" err="1" smtClean="0"/>
              <a:t>trị</a:t>
            </a:r>
            <a:r>
              <a:rPr lang="en-US" b="1" baseline="0" dirty="0" smtClean="0"/>
              <a:t> </a:t>
            </a:r>
            <a:r>
              <a:rPr lang="en-US" b="1" baseline="0" dirty="0" err="1" smtClean="0"/>
              <a:t>gia</a:t>
            </a:r>
            <a:r>
              <a:rPr lang="en-US" b="1" baseline="0" dirty="0" smtClean="0"/>
              <a:t> </a:t>
            </a:r>
            <a:r>
              <a:rPr lang="en-US" b="1" baseline="0" dirty="0" err="1" smtClean="0"/>
              <a:t>tăng</a:t>
            </a:r>
            <a:r>
              <a:rPr lang="en-US" b="1" baseline="0" dirty="0" smtClean="0"/>
              <a:t>, hay </a:t>
            </a:r>
            <a:r>
              <a:rPr lang="en-US" b="1" baseline="0" dirty="0" err="1" smtClean="0"/>
              <a:t>hoạt</a:t>
            </a:r>
            <a:r>
              <a:rPr lang="en-US" b="1" baseline="0" dirty="0" smtClean="0"/>
              <a:t> </a:t>
            </a:r>
            <a:r>
              <a:rPr lang="en-US" b="1" baseline="0" dirty="0" err="1" smtClean="0"/>
              <a:t>động</a:t>
            </a:r>
            <a:r>
              <a:rPr lang="en-US" b="1" baseline="0" dirty="0" smtClean="0"/>
              <a:t> </a:t>
            </a:r>
            <a:r>
              <a:rPr lang="en-US" b="1" baseline="0" dirty="0" err="1" smtClean="0"/>
              <a:t>hậu</a:t>
            </a:r>
            <a:r>
              <a:rPr lang="en-US" b="1" baseline="0" dirty="0" smtClean="0"/>
              <a:t> </a:t>
            </a:r>
            <a:r>
              <a:rPr lang="en-US" b="1" baseline="0" dirty="0" err="1" smtClean="0"/>
              <a:t>cần</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18</a:t>
            </a:fld>
            <a:endParaRPr lang="en-US"/>
          </a:p>
        </p:txBody>
      </p:sp>
    </p:spTree>
    <p:extLst>
      <p:ext uri="{BB962C8B-B14F-4D97-AF65-F5344CB8AC3E}">
        <p14:creationId xmlns:p14="http://schemas.microsoft.com/office/powerpoint/2010/main" val="3447583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19</a:t>
            </a:fld>
            <a:endParaRPr lang="en-US"/>
          </a:p>
        </p:txBody>
      </p:sp>
    </p:spTree>
    <p:extLst>
      <p:ext uri="{BB962C8B-B14F-4D97-AF65-F5344CB8AC3E}">
        <p14:creationId xmlns:p14="http://schemas.microsoft.com/office/powerpoint/2010/main" val="19275616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effectLst/>
            </a:endParaRPr>
          </a:p>
          <a:p>
            <a:r>
              <a:rPr lang="en-US" dirty="0" smtClean="0">
                <a:effectLst/>
              </a:rPr>
              <a:t>Inbound </a:t>
            </a:r>
            <a:r>
              <a:rPr lang="en-US" b="1" dirty="0" smtClean="0">
                <a:effectLst/>
              </a:rPr>
              <a:t>logistics</a:t>
            </a:r>
            <a:r>
              <a:rPr lang="en-US" dirty="0" smtClean="0">
                <a:effectLst/>
              </a:rPr>
              <a:t> includes the receiving, storage, and inventory control of input materials. </a:t>
            </a:r>
            <a:r>
              <a:rPr lang="en-US" b="1" dirty="0" smtClean="0">
                <a:effectLst/>
              </a:rPr>
              <a:t>Operations</a:t>
            </a:r>
            <a:r>
              <a:rPr lang="en-US" dirty="0" smtClean="0">
                <a:effectLst/>
              </a:rPr>
              <a:t> are the value-creating activities that transform the inputs into the final product. Outbound </a:t>
            </a:r>
            <a:r>
              <a:rPr lang="en-US" b="1" dirty="0" smtClean="0">
                <a:effectLst/>
              </a:rPr>
              <a:t>logistics</a:t>
            </a:r>
            <a:r>
              <a:rPr lang="en-US" dirty="0" smtClean="0">
                <a:effectLst/>
              </a:rPr>
              <a:t> are the activities required to get the finished product to the customer, including storage and order fulfillment.</a:t>
            </a: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20</a:t>
            </a:fld>
            <a:endParaRPr lang="en-US"/>
          </a:p>
        </p:txBody>
      </p:sp>
    </p:spTree>
    <p:extLst>
      <p:ext uri="{BB962C8B-B14F-4D97-AF65-F5344CB8AC3E}">
        <p14:creationId xmlns:p14="http://schemas.microsoft.com/office/powerpoint/2010/main" val="206540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 Đảm bảo rằng </a:t>
            </a:r>
            <a:r>
              <a:rPr lang="en-US" dirty="0" err="1" smtClean="0"/>
              <a:t>nguyên</a:t>
            </a:r>
            <a:r>
              <a:rPr lang="en-US" baseline="0" dirty="0" smtClean="0"/>
              <a:t> </a:t>
            </a:r>
            <a:r>
              <a:rPr lang="en-US" baseline="0" dirty="0" err="1" smtClean="0"/>
              <a:t>vật</a:t>
            </a:r>
            <a:r>
              <a:rPr lang="en-US" baseline="0" dirty="0" smtClean="0"/>
              <a:t> </a:t>
            </a:r>
            <a:r>
              <a:rPr lang="en-US" baseline="0" dirty="0" err="1" smtClean="0"/>
              <a:t>liệu</a:t>
            </a:r>
            <a:r>
              <a:rPr lang="en-US" baseline="0" dirty="0" smtClean="0"/>
              <a:t> n</a:t>
            </a:r>
            <a:r>
              <a:rPr lang="vi-VN" dirty="0" smtClean="0"/>
              <a:t>hận được và thông tin liên quan được xử lý và cung cấp kịp thời cho sản xuất, cửa hàng và các bộ phận khác.</a:t>
            </a:r>
            <a:endParaRPr lang="en-US" dirty="0" smtClean="0"/>
          </a:p>
          <a:p>
            <a:r>
              <a:rPr lang="vi-VN" dirty="0" smtClean="0"/>
              <a:t> • Chứng từ đầy đủ và chính xác hàng hoá đã nhận và hàng hoá trả lại. </a:t>
            </a:r>
            <a:endParaRPr lang="en-US" dirty="0" smtClean="0"/>
          </a:p>
          <a:p>
            <a:r>
              <a:rPr lang="vi-VN" dirty="0" smtClean="0"/>
              <a:t>Chính xác </a:t>
            </a:r>
            <a:endParaRPr lang="en-US" dirty="0" smtClean="0"/>
          </a:p>
          <a:p>
            <a:r>
              <a:rPr lang="vi-VN" dirty="0" smtClean="0"/>
              <a:t>• Chỉ chấp nhận các mặt hàng đã được đặt hàng đúng cách. </a:t>
            </a:r>
            <a:endParaRPr lang="en-US" dirty="0" smtClean="0"/>
          </a:p>
          <a:p>
            <a:r>
              <a:rPr lang="vi-VN" dirty="0" smtClean="0"/>
              <a:t>–Chỉ chấp nhận các vật liệu đáp ứng yêu cầu kỹ thuật của đơn đặt hàng. </a:t>
            </a:r>
            <a:endParaRPr lang="en-US" dirty="0" smtClean="0"/>
          </a:p>
          <a:p>
            <a:pPr marL="171450" indent="-171450">
              <a:buFontTx/>
              <a:buChar char="-"/>
            </a:pPr>
            <a:r>
              <a:rPr lang="vi-VN" dirty="0" smtClean="0"/>
              <a:t>Bảo </a:t>
            </a:r>
            <a:r>
              <a:rPr lang="en-US" dirty="0" err="1" smtClean="0"/>
              <a:t>quản</a:t>
            </a:r>
            <a:r>
              <a:rPr lang="en-US" baseline="0" dirty="0" smtClean="0"/>
              <a:t> </a:t>
            </a:r>
            <a:r>
              <a:rPr lang="en-US" baseline="0" dirty="0" err="1" smtClean="0"/>
              <a:t>đóng</a:t>
            </a:r>
            <a:r>
              <a:rPr lang="en-US" baseline="0" dirty="0" smtClean="0"/>
              <a:t> </a:t>
            </a:r>
            <a:r>
              <a:rPr lang="vi-VN" dirty="0" smtClean="0"/>
              <a:t>hàng hóa </a:t>
            </a:r>
            <a:r>
              <a:rPr lang="en-US" dirty="0" err="1" smtClean="0"/>
              <a:t>vận</a:t>
            </a:r>
            <a:r>
              <a:rPr lang="en-US" baseline="0" dirty="0" smtClean="0"/>
              <a:t> </a:t>
            </a:r>
            <a:r>
              <a:rPr lang="en-US" baseline="0" dirty="0" err="1" smtClean="0"/>
              <a:t>chuyển</a:t>
            </a:r>
            <a:endParaRPr lang="en-US" baseline="0" dirty="0" smtClean="0"/>
          </a:p>
          <a:p>
            <a:pPr marL="171450" indent="-171450">
              <a:buFontTx/>
              <a:buChar char="-"/>
            </a:pPr>
            <a:r>
              <a:rPr lang="en-US" dirty="0" smtClean="0"/>
              <a:t>Expediting: </a:t>
            </a:r>
            <a:r>
              <a:rPr lang="en-US" dirty="0" err="1" smtClean="0"/>
              <a:t>xúc</a:t>
            </a:r>
            <a:r>
              <a:rPr lang="en-US" baseline="0" dirty="0" smtClean="0"/>
              <a:t> </a:t>
            </a:r>
            <a:r>
              <a:rPr lang="en-US" baseline="0" dirty="0" err="1" smtClean="0"/>
              <a:t>tiến</a:t>
            </a:r>
            <a:r>
              <a:rPr lang="en-US" baseline="0" dirty="0" smtClean="0"/>
              <a:t> –disseminating: </a:t>
            </a:r>
            <a:r>
              <a:rPr lang="en-US" baseline="0" dirty="0" err="1" smtClean="0"/>
              <a:t>phân</a:t>
            </a:r>
            <a:r>
              <a:rPr lang="en-US" baseline="0" dirty="0" smtClean="0"/>
              <a:t> </a:t>
            </a:r>
            <a:r>
              <a:rPr lang="en-US" baseline="0" dirty="0" err="1" smtClean="0"/>
              <a:t>phối</a:t>
            </a:r>
            <a:endParaRPr lang="en-US" baseline="0" dirty="0" smtClean="0"/>
          </a:p>
          <a:p>
            <a:r>
              <a:rPr lang="vi-VN" dirty="0" smtClean="0">
                <a:effectLst/>
              </a:rPr>
              <a:t>- Trucking: Vận tải kéo container</a:t>
            </a:r>
          </a:p>
          <a:p>
            <a:r>
              <a:rPr lang="vi-VN" dirty="0" smtClean="0">
                <a:effectLst/>
              </a:rPr>
              <a:t>- Pick up: Vận tải xe cở nhỏ</a:t>
            </a:r>
          </a:p>
          <a:p>
            <a:r>
              <a:rPr lang="vi-VN" b="1" dirty="0" smtClean="0">
                <a:effectLst/>
              </a:rPr>
              <a:t>- Vendor: Người khai thác xe – chủ yếu là xe tải</a:t>
            </a:r>
            <a:endParaRPr lang="en-US" b="1" baseline="0" dirty="0" smtClean="0"/>
          </a:p>
          <a:p>
            <a:r>
              <a:rPr lang="vi-VN" b="1" i="1" dirty="0" smtClean="0">
                <a:effectLst/>
              </a:rPr>
              <a:t>Vendor</a:t>
            </a:r>
            <a:r>
              <a:rPr lang="vi-VN" dirty="0" smtClean="0">
                <a:effectLst/>
              </a:rPr>
              <a:t> (nhà cung cấp) – là cá nhân/ tổ chức bán hàng hóa – dịch vụ cho cá nhân hoặc tổ chức khác trong chuỗi sản xuất kinh tế; với mục đích của sản phẩm – dịch vụ được Vendor cung cấp là để tiêu dùng. </a:t>
            </a:r>
            <a:r>
              <a:rPr lang="vi-VN" b="1" dirty="0" smtClean="0">
                <a:effectLst/>
              </a:rPr>
              <a:t>Vendor có thể bán hàng hóa theo hình thức B2B (doanh nghiệp cho doanh nghiệp), B2C (doanh nghiệp cho người tiêu dùng) hoặc B2G (doanh nghiệp cho chính phủ). Đây là một thuật ngữ nằm trong quy trình quản lý chuỗi cung ứng.</a:t>
            </a:r>
            <a:endParaRPr lang="vi-VN" b="1" dirty="0" smtClean="0"/>
          </a:p>
          <a:p>
            <a:r>
              <a:rPr lang="vi-VN" dirty="0" smtClean="0">
                <a:effectLst/>
              </a:rPr>
              <a:t>Ví dụ </a:t>
            </a:r>
            <a:r>
              <a:rPr lang="vi-VN" b="1" dirty="0" smtClean="0">
                <a:effectLst/>
              </a:rPr>
              <a:t>nhà sản xuất linh kiện, phụ tùng xe máy là vendor cung cấp hàng cho những nhà sản xuất khác</a:t>
            </a:r>
            <a:r>
              <a:rPr lang="vi-VN" dirty="0" smtClean="0">
                <a:effectLst/>
              </a:rPr>
              <a:t>, lắp ráp các bộ phận trở thành xe máy - rồi bán cho nhà bán buôn hoặc bán lẻ.​ Các siêu thị cũng là một dạng vendor mua sản phẩm từ nhà sản xuất và bán cho người tiêu dùng.​</a:t>
            </a:r>
            <a:endParaRPr lang="en-US" dirty="0" smtClean="0">
              <a:effectLst/>
            </a:endParaRPr>
          </a:p>
          <a:p>
            <a:r>
              <a:rPr lang="en-US" b="1" dirty="0" smtClean="0"/>
              <a:t>https://tuyencongnhan.vn/tin-tuc/vendor-la-gi-5-diem-khac-biet-giua-vendor-va-supplier</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21</a:t>
            </a:fld>
            <a:endParaRPr lang="en-US"/>
          </a:p>
        </p:txBody>
      </p:sp>
    </p:spTree>
    <p:extLst>
      <p:ext uri="{BB962C8B-B14F-4D97-AF65-F5344CB8AC3E}">
        <p14:creationId xmlns:p14="http://schemas.microsoft.com/office/powerpoint/2010/main" val="2811018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xuất</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tiêu</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dùng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nhanh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nước</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uống</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ăn</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trái</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cây</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rau</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củ</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quả</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rPr>
              <a:t>thịt</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22</a:t>
            </a:fld>
            <a:endParaRPr lang="en-US"/>
          </a:p>
        </p:txBody>
      </p:sp>
    </p:spTree>
    <p:extLst>
      <p:ext uri="{BB962C8B-B14F-4D97-AF65-F5344CB8AC3E}">
        <p14:creationId xmlns:p14="http://schemas.microsoft.com/office/powerpoint/2010/main" val="14859718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b="1" dirty="0" smtClean="0"/>
              <a:t>marketing</a:t>
            </a:r>
            <a:r>
              <a:rPr lang="en-US" dirty="0" smtClean="0"/>
              <a:t>, </a:t>
            </a:r>
            <a:r>
              <a:rPr lang="en-US" b="1" dirty="0" smtClean="0"/>
              <a:t>sales</a:t>
            </a:r>
            <a:r>
              <a:rPr lang="en-US" dirty="0" smtClean="0"/>
              <a:t> and </a:t>
            </a:r>
            <a:r>
              <a:rPr lang="en-US" b="1" dirty="0" smtClean="0"/>
              <a:t>logistics</a:t>
            </a:r>
            <a:r>
              <a:rPr lang="en-US" dirty="0" smtClean="0"/>
              <a:t> planning processes attempt to answer such questions as: “Into what markets does the firm plan to sell its products?” “What products and services does it expect to sell?”; “What resources are required to meet </a:t>
            </a:r>
            <a:r>
              <a:rPr lang="en-US" b="1" dirty="0" smtClean="0"/>
              <a:t>sales</a:t>
            </a:r>
            <a:r>
              <a:rPr lang="en-US" dirty="0" smtClean="0"/>
              <a:t> and inventory objectives?”</a:t>
            </a:r>
          </a:p>
          <a:p>
            <a:r>
              <a:rPr lang="vi-VN" b="1" dirty="0" smtClean="0"/>
              <a:t>2.2. Cấp độ 2- People (Con người):</a:t>
            </a:r>
            <a:r>
              <a:rPr lang="vi-VN" dirty="0" smtClean="0"/>
              <a:t> Ở đây doanh nghiệp hưởng tới </a:t>
            </a:r>
            <a:r>
              <a:rPr lang="vi-VN" b="1" dirty="0" smtClean="0"/>
              <a:t>con người cả khách hàng mục tiêu và cả</a:t>
            </a:r>
            <a:r>
              <a:rPr lang="en-US" b="1" dirty="0" smtClean="0"/>
              <a:t> </a:t>
            </a:r>
            <a:r>
              <a:rPr lang="vi-VN" b="1" dirty="0" smtClean="0"/>
              <a:t>những người trực tiếp tham gia cung cấp dịch vụ trong doanh nghiệp</a:t>
            </a:r>
            <a:r>
              <a:rPr lang="vi-VN" dirty="0" smtClean="0"/>
              <a:t>.</a:t>
            </a:r>
            <a:endParaRPr lang="en-US" dirty="0" smtClean="0"/>
          </a:p>
          <a:p>
            <a:r>
              <a:rPr lang="vi-VN" dirty="0" smtClean="0"/>
              <a:t>Thực hiện các hoạt động nghiên cứu khách hàng, thông các các cuộc khảo sát nhỏ về đánh giá</a:t>
            </a:r>
            <a:r>
              <a:rPr lang="en-US" dirty="0" smtClean="0"/>
              <a:t> </a:t>
            </a:r>
            <a:r>
              <a:rPr lang="vi-VN" dirty="0" smtClean="0"/>
              <a:t>khách hàng về công dụng sản phẩm, khả năng đáp ứng nhu cầu của sản phẩm từ đó có những điều</a:t>
            </a:r>
            <a:r>
              <a:rPr lang="en-US" dirty="0" smtClean="0"/>
              <a:t> </a:t>
            </a:r>
            <a:r>
              <a:rPr lang="vi-VN" dirty="0" smtClean="0"/>
              <a:t>chỉnh phù hợp vào dịch vụ cung ứng. </a:t>
            </a:r>
            <a:endParaRPr lang="en-US" dirty="0" smtClean="0"/>
          </a:p>
          <a:p>
            <a:r>
              <a:rPr lang="vi-VN" dirty="0" smtClean="0"/>
              <a:t>Nếu cần thiết có thể tiến hành cải tiến hoặc lên ý tưởng sảnphẩm mới phục vụ nhu cầu ngày càng cao của khách hàng.</a:t>
            </a:r>
            <a:endParaRPr lang="en-US" dirty="0" smtClean="0"/>
          </a:p>
          <a:p>
            <a:r>
              <a:rPr lang="vi-VN" b="1" i="1" dirty="0" smtClean="0"/>
              <a:t>Đối tượng là người tham gia trực tiếp vào hoạt động tạo ra dịch vụ đóng vai trò vô cùng quan trọngbởi họ chính là người tạo ra dịch vụ cho khách hàng sử dụng. Tác động tới đối tượng này chính là cần</a:t>
            </a:r>
            <a:r>
              <a:rPr lang="en-US" b="1" i="1" dirty="0" smtClean="0"/>
              <a:t> </a:t>
            </a:r>
            <a:r>
              <a:rPr lang="vi-VN" b="1" i="1" dirty="0" smtClean="0"/>
              <a:t>nhắc thật k</a:t>
            </a:r>
            <a:r>
              <a:rPr lang="en-US" b="1" i="1" dirty="0" smtClean="0"/>
              <a:t>ỹ</a:t>
            </a:r>
            <a:r>
              <a:rPr lang="vi-VN" b="1" i="1" dirty="0" smtClean="0"/>
              <a:t> việc tuyển dụng, lựa chọn nhân viên cho các vị trí, với công việc phù hợp với năng lực,</a:t>
            </a:r>
            <a:endParaRPr lang="en-US" b="1" i="1" dirty="0" smtClean="0"/>
          </a:p>
          <a:p>
            <a:pPr marL="171450" indent="-171450">
              <a:buFontTx/>
              <a:buChar char="-"/>
            </a:pPr>
            <a:r>
              <a:rPr lang="vi-VN" b="1" dirty="0" smtClean="0"/>
              <a:t>Process (Quy trình): </a:t>
            </a:r>
            <a:r>
              <a:rPr lang="vi-VN" dirty="0" smtClean="0"/>
              <a:t>Là hệ thống quy trình giúp doanh nghiệp có thể cung ứng dịch vụ ra ngoài</a:t>
            </a:r>
            <a:r>
              <a:rPr lang="en-US" dirty="0" smtClean="0"/>
              <a:t> </a:t>
            </a:r>
            <a:r>
              <a:rPr lang="vi-VN" dirty="0" smtClean="0"/>
              <a:t>thị trường, </a:t>
            </a:r>
            <a:r>
              <a:rPr lang="vi-VN" b="1" dirty="0" smtClean="0"/>
              <a:t>có thể là quy trình thanh toán, quy trình phân phối sản phẩm, quy trinh Logistics,</a:t>
            </a:r>
            <a:r>
              <a:rPr lang="vi-VN" dirty="0" smtClean="0"/>
              <a:t>... Tất cảnhưng quy trình này cần được đảm bảo bài bản để doanh nghiệp giảm thiểu chi phí trong việc đưa</a:t>
            </a:r>
            <a:r>
              <a:rPr lang="en-US" dirty="0" smtClean="0"/>
              <a:t> </a:t>
            </a:r>
            <a:r>
              <a:rPr lang="vi-VN" dirty="0" smtClean="0"/>
              <a:t>dịch vụ tới khách hàng.</a:t>
            </a:r>
            <a:endParaRPr lang="en-US" dirty="0" smtClean="0"/>
          </a:p>
          <a:p>
            <a:pPr marL="0" indent="0">
              <a:buFontTx/>
              <a:buNone/>
            </a:pPr>
            <a:r>
              <a:rPr lang="vi-VN" b="1" dirty="0" smtClean="0"/>
              <a:t>2.3. Cấp độ 3</a:t>
            </a:r>
            <a:r>
              <a:rPr lang="en-US" b="1" dirty="0" smtClean="0"/>
              <a:t> </a:t>
            </a:r>
            <a:r>
              <a:rPr lang="vi-VN" dirty="0" smtClean="0"/>
              <a:t>Physical Evidence - </a:t>
            </a:r>
            <a:r>
              <a:rPr lang="vi-VN" b="1" dirty="0" smtClean="0"/>
              <a:t>trải nghiệm thực tế dựa xây dựng dựa</a:t>
            </a:r>
            <a:r>
              <a:rPr lang="en-US" b="1" dirty="0" smtClean="0"/>
              <a:t> </a:t>
            </a:r>
            <a:r>
              <a:rPr lang="vi-VN" b="1" dirty="0" smtClean="0"/>
              <a:t>trên đặc trưng cơ bản của sản phẩm vô hình là dịch vụ. </a:t>
            </a:r>
            <a:endParaRPr lang="en-US" b="1" dirty="0" smtClean="0"/>
          </a:p>
          <a:p>
            <a:pPr marL="0" indent="0">
              <a:buFontTx/>
              <a:buNone/>
            </a:pPr>
            <a:r>
              <a:rPr lang="vi-VN" b="1" dirty="0" smtClean="0"/>
              <a:t>Physical Evidence ở đây chính là những bằngchứng hữu hình để khách hàng dễ hình dung về dịch vụ đã cung cấp chẳng hạn đó </a:t>
            </a:r>
            <a:r>
              <a:rPr lang="vi-VN" dirty="0" smtClean="0"/>
              <a:t>là không gian nội</a:t>
            </a:r>
            <a:r>
              <a:rPr lang="en-US" dirty="0" smtClean="0"/>
              <a:t> </a:t>
            </a:r>
            <a:r>
              <a:rPr lang="vi-VN" dirty="0" smtClean="0"/>
              <a:t>thất của một quán cafe, hay sự hỗ trợ chăm sóc khách đang....</a:t>
            </a:r>
            <a:r>
              <a:rPr lang="vi-VN" b="1" dirty="0" smtClean="0"/>
              <a:t>Physical Evidence đem lại lợi thế cạnh tranh cho doanh nghiệp giúp họ nổi bật hơn đối thủ cạnhTranh tro</a:t>
            </a:r>
            <a:r>
              <a:rPr lang="en-US" b="1" dirty="0" smtClean="0"/>
              <a:t>n</a:t>
            </a:r>
            <a:r>
              <a:rPr lang="vi-VN" b="1" dirty="0" smtClean="0"/>
              <a:t>g mất khách hàng. Vì thế đầu tư cho thành tố này cũng là một khoản đầu tư thông minh </a:t>
            </a:r>
            <a:r>
              <a:rPr lang="en-US" b="1" dirty="0" err="1" smtClean="0"/>
              <a:t>có</a:t>
            </a:r>
            <a:r>
              <a:rPr lang="en-US" b="1" baseline="0" dirty="0" smtClean="0"/>
              <a:t> </a:t>
            </a:r>
            <a:r>
              <a:rPr lang="en-US" b="1" baseline="0" dirty="0" err="1" smtClean="0"/>
              <a:t>lời</a:t>
            </a:r>
            <a:endParaRPr lang="en-US" b="1" baseline="0" dirty="0" smtClean="0"/>
          </a:p>
          <a:p>
            <a:pPr marL="0" indent="0">
              <a:buFontTx/>
              <a:buNone/>
            </a:pPr>
            <a:r>
              <a:rPr lang="en-US" b="1" dirty="0" smtClean="0"/>
              <a:t>http://www.tapchigiaothong.vn/nghien-cuu-moi-quan-he-giua-marketing-van-tai-va-logistics-d29365.html</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23</a:t>
            </a:fld>
            <a:endParaRPr lang="en-US"/>
          </a:p>
        </p:txBody>
      </p:sp>
    </p:spTree>
    <p:extLst>
      <p:ext uri="{BB962C8B-B14F-4D97-AF65-F5344CB8AC3E}">
        <p14:creationId xmlns:p14="http://schemas.microsoft.com/office/powerpoint/2010/main" val="17048801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dirty="0" smtClean="0">
                <a:solidFill>
                  <a:srgbClr val="002060"/>
                </a:solidFill>
                <a:latin typeface="Times New Roman" panose="02020603050405020304" pitchFamily="18" charset="0"/>
                <a:cs typeface="Times New Roman" panose="02020603050405020304" pitchFamily="18" charset="0"/>
              </a:rPr>
              <a:t> + </a:t>
            </a:r>
            <a:r>
              <a:rPr lang="vi-VN" sz="1200" b="1" dirty="0" smtClean="0">
                <a:solidFill>
                  <a:srgbClr val="002060"/>
                </a:solidFill>
                <a:latin typeface="Times New Roman" panose="02020603050405020304" pitchFamily="18" charset="0"/>
                <a:cs typeface="Times New Roman" panose="02020603050405020304" pitchFamily="18" charset="0"/>
              </a:rPr>
              <a:t>Hoạt động bổ trợ – Support Activities</a:t>
            </a:r>
            <a:r>
              <a:rPr lang="vi-VN" sz="1200" dirty="0" smtClean="0">
                <a:solidFill>
                  <a:srgbClr val="002060"/>
                </a:solidFill>
                <a:latin typeface="Times New Roman" panose="02020603050405020304" pitchFamily="18" charset="0"/>
                <a:cs typeface="Times New Roman" panose="02020603050405020304" pitchFamily="18" charset="0"/>
              </a:rPr>
              <a:t>: Các hoạt động này sẽ hỗ trợ cho các Hoạt động chủ yếu, bao gồm: Thu mua, Công nghệ, HR, Cơ sở hạ tầng.</a:t>
            </a:r>
            <a:endParaRPr lang="en-US" sz="1200" dirty="0" smtClean="0">
              <a:solidFill>
                <a:srgbClr val="002060"/>
              </a:solidFill>
              <a:latin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ea typeface="Times New Roman" panose="02020603050405020304" pitchFamily="18" charset="0"/>
              </a:rPr>
              <a:t>Đây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chính</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lý</a:t>
            </a:r>
            <a:r>
              <a:rPr lang="en-US" sz="1200" b="1" dirty="0" smtClean="0">
                <a:latin typeface="Times New Roman" panose="02020603050405020304" pitchFamily="18" charset="0"/>
                <a:ea typeface="Times New Roman" panose="02020603050405020304" pitchFamily="18" charset="0"/>
              </a:rPr>
              <a:t> do </a:t>
            </a:r>
            <a:r>
              <a:rPr lang="en-US" sz="1200" b="1" dirty="0" err="1" smtClean="0">
                <a:latin typeface="Times New Roman" panose="02020603050405020304" pitchFamily="18" charset="0"/>
                <a:ea typeface="Times New Roman" panose="02020603050405020304" pitchFamily="18" charset="0"/>
              </a:rPr>
              <a:t>khiếnPorter</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nhân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loại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thu</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mua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như</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một</a:t>
            </a:r>
            <a:r>
              <a:rPr lang="en-US" sz="1200" b="1" dirty="0" smtClean="0">
                <a:latin typeface="Times New Roman" panose="02020603050405020304" pitchFamily="18" charset="0"/>
                <a:ea typeface="Times New Roman" panose="02020603050405020304" pitchFamily="18" charset="0"/>
              </a:rPr>
              <a:t> ho1t </a:t>
            </a:r>
            <a:r>
              <a:rPr lang="en-US" sz="1200" b="1" dirty="0" err="1" smtClean="0">
                <a:latin typeface="Times New Roman" panose="02020603050405020304" pitchFamily="18" charset="0"/>
                <a:ea typeface="Times New Roman" panose="02020603050405020304" pitchFamily="18" charset="0"/>
              </a:rPr>
              <a:t>động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bổ</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trợ</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chứ</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không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phải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hoa</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đồng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chính</a:t>
            </a:r>
            <a:endParaRPr lang="en-US" sz="1200" b="1" dirty="0" smtClean="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25</a:t>
            </a:fld>
            <a:endParaRPr lang="en-US"/>
          </a:p>
        </p:txBody>
      </p:sp>
    </p:spTree>
    <p:extLst>
      <p:ext uri="{BB962C8B-B14F-4D97-AF65-F5344CB8AC3E}">
        <p14:creationId xmlns:p14="http://schemas.microsoft.com/office/powerpoint/2010/main" val="6084950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Technology in Logistics and Supply chain</a:t>
            </a:r>
          </a:p>
          <a:p>
            <a:r>
              <a:rPr lang="en-US" dirty="0" smtClean="0"/>
              <a:t>https://www.linkedin.com/pulse/technology-logistics-supply-chain-narendra-patil</a:t>
            </a:r>
          </a:p>
          <a:p>
            <a:r>
              <a:rPr lang="en-US" b="1" dirty="0" err="1" smtClean="0"/>
              <a:t>Công</a:t>
            </a:r>
            <a:r>
              <a:rPr lang="en-US" b="1" baseline="0" dirty="0" smtClean="0"/>
              <a:t> </a:t>
            </a:r>
            <a:r>
              <a:rPr lang="en-US" b="1" baseline="0" dirty="0" err="1" smtClean="0"/>
              <a:t>nghệ</a:t>
            </a:r>
            <a:r>
              <a:rPr lang="en-US" b="1" baseline="0" dirty="0" smtClean="0"/>
              <a:t> </a:t>
            </a:r>
            <a:r>
              <a:rPr lang="en-US" b="1" baseline="0" dirty="0" err="1" smtClean="0"/>
              <a:t>đặt</a:t>
            </a:r>
            <a:r>
              <a:rPr lang="en-US" b="1" baseline="0" dirty="0" smtClean="0"/>
              <a:t> </a:t>
            </a:r>
            <a:r>
              <a:rPr lang="en-US" b="1" baseline="0" dirty="0" err="1" smtClean="0"/>
              <a:t>lại</a:t>
            </a:r>
            <a:r>
              <a:rPr lang="en-US" b="1" baseline="0" dirty="0" smtClean="0"/>
              <a:t> </a:t>
            </a:r>
            <a:r>
              <a:rPr lang="en-US" b="1" baseline="0" dirty="0" err="1" smtClean="0"/>
              <a:t>vỏ</a:t>
            </a:r>
            <a:r>
              <a:rPr lang="en-US" b="1" baseline="0" dirty="0" smtClean="0"/>
              <a:t> container  </a:t>
            </a:r>
            <a:r>
              <a:rPr lang="en-US" b="1" baseline="0" dirty="0" err="1" smtClean="0"/>
              <a:t>của</a:t>
            </a:r>
            <a:r>
              <a:rPr lang="en-US" b="1" baseline="0" dirty="0" smtClean="0"/>
              <a:t> </a:t>
            </a:r>
            <a:r>
              <a:rPr lang="en-US" b="1" baseline="0" dirty="0" err="1" smtClean="0"/>
              <a:t>hãng</a:t>
            </a:r>
            <a:r>
              <a:rPr lang="en-US" b="1" baseline="0" dirty="0" smtClean="0"/>
              <a:t> </a:t>
            </a:r>
            <a:r>
              <a:rPr lang="en-US" b="1" baseline="0" dirty="0" err="1" smtClean="0"/>
              <a:t>tàu</a:t>
            </a:r>
            <a:r>
              <a:rPr lang="en-US" b="1" baseline="0" dirty="0" smtClean="0"/>
              <a:t> CMA- CGM</a:t>
            </a: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dirty="0" smtClean="0"/>
              <a:t>Radio Frequency Identification (RFID) </a:t>
            </a:r>
            <a:r>
              <a:rPr lang="en-US" b="1" dirty="0" smtClean="0">
                <a:sym typeface="Wingdings" panose="05000000000000000000" pitchFamily="2" charset="2"/>
              </a:rPr>
              <a:t> </a:t>
            </a:r>
            <a:r>
              <a:rPr lang="en-US" b="1" dirty="0" err="1" smtClean="0">
                <a:sym typeface="Wingdings" panose="05000000000000000000" pitchFamily="2" charset="2"/>
              </a:rPr>
              <a:t>giám</a:t>
            </a:r>
            <a:r>
              <a:rPr lang="en-US" b="1" baseline="0" dirty="0" smtClean="0">
                <a:sym typeface="Wingdings" panose="05000000000000000000" pitchFamily="2" charset="2"/>
              </a:rPr>
              <a:t> </a:t>
            </a:r>
            <a:r>
              <a:rPr lang="en-US" b="1" baseline="0" dirty="0" err="1" smtClean="0">
                <a:sym typeface="Wingdings" panose="05000000000000000000" pitchFamily="2" charset="2"/>
              </a:rPr>
              <a:t>sát</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 </a:t>
            </a:r>
            <a:r>
              <a:rPr lang="en-US" b="1" baseline="0" dirty="0" err="1" smtClean="0">
                <a:sym typeface="Wingdings" panose="05000000000000000000" pitchFamily="2" charset="2"/>
              </a:rPr>
              <a:t>điểm</a:t>
            </a:r>
            <a:r>
              <a:rPr lang="en-US" b="1" baseline="0" dirty="0" smtClean="0">
                <a:sym typeface="Wingdings" panose="05000000000000000000" pitchFamily="2" charset="2"/>
              </a:rPr>
              <a:t> </a:t>
            </a:r>
            <a:r>
              <a:rPr lang="en-US" b="1" baseline="0" dirty="0" err="1" smtClean="0">
                <a:sym typeface="Wingdings" panose="05000000000000000000" pitchFamily="2" charset="2"/>
              </a:rPr>
              <a:t>đầu</a:t>
            </a:r>
            <a:r>
              <a:rPr lang="en-US" b="1" baseline="0" dirty="0" smtClean="0">
                <a:sym typeface="Wingdings" panose="05000000000000000000" pitchFamily="2" charset="2"/>
              </a:rPr>
              <a:t> </a:t>
            </a:r>
            <a:r>
              <a:rPr lang="en-US" b="1" baseline="0" dirty="0" err="1" smtClean="0">
                <a:sym typeface="Wingdings" panose="05000000000000000000" pitchFamily="2" charset="2"/>
              </a:rPr>
              <a:t>đến</a:t>
            </a:r>
            <a:r>
              <a:rPr lang="en-US" b="1" baseline="0" dirty="0" smtClean="0">
                <a:sym typeface="Wingdings" panose="05000000000000000000" pitchFamily="2" charset="2"/>
              </a:rPr>
              <a:t> </a:t>
            </a:r>
            <a:r>
              <a:rPr lang="en-US" b="1" baseline="0" dirty="0" err="1" smtClean="0">
                <a:sym typeface="Wingdings" panose="05000000000000000000" pitchFamily="2" charset="2"/>
              </a:rPr>
              <a:t>điểm</a:t>
            </a:r>
            <a:r>
              <a:rPr lang="en-US" b="1" baseline="0" dirty="0" smtClean="0">
                <a:sym typeface="Wingdings" panose="05000000000000000000" pitchFamily="2" charset="2"/>
              </a:rPr>
              <a:t> </a:t>
            </a:r>
            <a:r>
              <a:rPr lang="en-US" b="1" baseline="0" dirty="0" err="1" smtClean="0">
                <a:sym typeface="Wingdings" panose="05000000000000000000" pitchFamily="2" charset="2"/>
              </a:rPr>
              <a:t>cuối</a:t>
            </a:r>
            <a:endParaRPr lang="en-US" b="1" baseline="0" dirty="0" smtClean="0">
              <a:sym typeface="Wingdings" panose="05000000000000000000" pitchFamily="2" charset="2"/>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baseline="0" dirty="0" err="1" smtClean="0">
                <a:sym typeface="Wingdings" panose="05000000000000000000" pitchFamily="2" charset="2"/>
              </a:rPr>
              <a:t>Định</a:t>
            </a:r>
            <a:r>
              <a:rPr lang="en-US" b="1" baseline="0" dirty="0" smtClean="0">
                <a:sym typeface="Wingdings" panose="05000000000000000000" pitchFamily="2" charset="2"/>
              </a:rPr>
              <a:t> </a:t>
            </a:r>
            <a:r>
              <a:rPr lang="en-US" b="1" baseline="0" dirty="0" err="1" smtClean="0">
                <a:sym typeface="Wingdings" panose="05000000000000000000" pitchFamily="2" charset="2"/>
              </a:rPr>
              <a:t>vị</a:t>
            </a:r>
            <a:r>
              <a:rPr lang="en-US" b="1" baseline="0" dirty="0" smtClean="0">
                <a:sym typeface="Wingdings" panose="05000000000000000000" pitchFamily="2" charset="2"/>
              </a:rPr>
              <a:t> GPS   </a:t>
            </a:r>
            <a:r>
              <a:rPr lang="en-US" b="1" baseline="0" dirty="0" err="1" smtClean="0">
                <a:sym typeface="Wingdings" panose="05000000000000000000" pitchFamily="2" charset="2"/>
              </a:rPr>
              <a:t>giám</a:t>
            </a:r>
            <a:r>
              <a:rPr lang="en-US" b="1" baseline="0" dirty="0" smtClean="0">
                <a:sym typeface="Wingdings" panose="05000000000000000000" pitchFamily="2" charset="2"/>
              </a:rPr>
              <a:t> </a:t>
            </a:r>
            <a:r>
              <a:rPr lang="en-US" b="1" baseline="0" dirty="0" err="1" smtClean="0">
                <a:sym typeface="Wingdings" panose="05000000000000000000" pitchFamily="2" charset="2"/>
              </a:rPr>
              <a:t>sát</a:t>
            </a:r>
            <a:r>
              <a:rPr lang="en-US" b="1" baseline="0" dirty="0" smtClean="0">
                <a:sym typeface="Wingdings" panose="05000000000000000000" pitchFamily="2" charset="2"/>
              </a:rPr>
              <a:t> </a:t>
            </a:r>
            <a:r>
              <a:rPr lang="en-US" b="1" baseline="0" dirty="0" err="1" smtClean="0">
                <a:sym typeface="Wingdings" panose="05000000000000000000" pitchFamily="2" charset="2"/>
              </a:rPr>
              <a:t>phương</a:t>
            </a:r>
            <a:r>
              <a:rPr lang="en-US" b="1" baseline="0" dirty="0" smtClean="0">
                <a:sym typeface="Wingdings" panose="05000000000000000000" pitchFamily="2" charset="2"/>
              </a:rPr>
              <a:t> </a:t>
            </a:r>
            <a:r>
              <a:rPr lang="en-US" b="1" baseline="0" dirty="0" err="1" smtClean="0">
                <a:sym typeface="Wingdings" panose="05000000000000000000" pitchFamily="2" charset="2"/>
              </a:rPr>
              <a:t>tiện</a:t>
            </a:r>
            <a:r>
              <a:rPr lang="en-US" b="1" baseline="0" dirty="0" smtClean="0">
                <a:sym typeface="Wingdings" panose="05000000000000000000" pitchFamily="2" charset="2"/>
              </a:rPr>
              <a:t> </a:t>
            </a:r>
            <a:r>
              <a:rPr lang="en-US" b="1" baseline="0" dirty="0" err="1" smtClean="0">
                <a:sym typeface="Wingdings" panose="05000000000000000000" pitchFamily="2" charset="2"/>
              </a:rPr>
              <a:t>lúc</a:t>
            </a:r>
            <a:r>
              <a:rPr lang="en-US" b="1" baseline="0" dirty="0" smtClean="0">
                <a:sym typeface="Wingdings" panose="05000000000000000000" pitchFamily="2" charset="2"/>
              </a:rPr>
              <a:t> </a:t>
            </a:r>
            <a:r>
              <a:rPr lang="en-US" b="1" baseline="0" dirty="0" err="1" smtClean="0">
                <a:sym typeface="Wingdings" panose="05000000000000000000" pitchFamily="2" charset="2"/>
              </a:rPr>
              <a:t>vận</a:t>
            </a:r>
            <a:r>
              <a:rPr lang="en-US" b="1" baseline="0" dirty="0" smtClean="0">
                <a:sym typeface="Wingdings" panose="05000000000000000000" pitchFamily="2" charset="2"/>
              </a:rPr>
              <a:t> </a:t>
            </a:r>
            <a:r>
              <a:rPr lang="en-US" b="1" baseline="0" dirty="0" err="1" smtClean="0">
                <a:sym typeface="Wingdings" panose="05000000000000000000" pitchFamily="2" charset="2"/>
              </a:rPr>
              <a:t>chuyển</a:t>
            </a:r>
            <a:endParaRPr lang="en-US" b="1"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dirty="0" smtClean="0"/>
              <a:t>Robotics </a:t>
            </a:r>
            <a:r>
              <a:rPr lang="en-US" b="1" dirty="0" smtClean="0">
                <a:sym typeface="Wingdings" panose="05000000000000000000" pitchFamily="2" charset="2"/>
              </a:rPr>
              <a:t> </a:t>
            </a:r>
            <a:r>
              <a:rPr lang="en-US" b="1" dirty="0" err="1" smtClean="0">
                <a:sym typeface="Wingdings" panose="05000000000000000000" pitchFamily="2" charset="2"/>
              </a:rPr>
              <a:t>lấy</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baseline="0" dirty="0" smtClean="0">
                <a:sym typeface="Wingdings" panose="05000000000000000000" pitchFamily="2" charset="2"/>
              </a:rPr>
              <a:t> </a:t>
            </a:r>
            <a:r>
              <a:rPr lang="en-US" b="1" baseline="0" dirty="0" err="1" smtClean="0">
                <a:sym typeface="Wingdings" panose="05000000000000000000" pitchFamily="2" charset="2"/>
              </a:rPr>
              <a:t>tự</a:t>
            </a:r>
            <a:r>
              <a:rPr lang="en-US" b="1" baseline="0" dirty="0" smtClean="0">
                <a:sym typeface="Wingdings" panose="05000000000000000000" pitchFamily="2" charset="2"/>
              </a:rPr>
              <a:t> </a:t>
            </a:r>
            <a:r>
              <a:rPr lang="en-US" b="1" baseline="0" dirty="0" err="1" smtClean="0">
                <a:sym typeface="Wingdings" panose="05000000000000000000" pitchFamily="2" charset="2"/>
              </a:rPr>
              <a:t>động</a:t>
            </a:r>
            <a:r>
              <a:rPr lang="en-US" b="1" baseline="0" dirty="0" smtClean="0">
                <a:sym typeface="Wingdings" panose="05000000000000000000" pitchFamily="2" charset="2"/>
              </a:rPr>
              <a:t> + </a:t>
            </a:r>
            <a:r>
              <a:rPr lang="en-US" b="1" baseline="0" dirty="0" err="1" smtClean="0">
                <a:sym typeface="Wingdings" panose="05000000000000000000" pitchFamily="2" charset="2"/>
              </a:rPr>
              <a:t>kết</a:t>
            </a:r>
            <a:r>
              <a:rPr lang="en-US" b="1" baseline="0" dirty="0" smtClean="0">
                <a:sym typeface="Wingdings" panose="05000000000000000000" pitchFamily="2" charset="2"/>
              </a:rPr>
              <a:t> </a:t>
            </a:r>
            <a:r>
              <a:rPr lang="en-US" b="1" baseline="0" dirty="0" err="1" smtClean="0">
                <a:sym typeface="Wingdings" panose="05000000000000000000" pitchFamily="2" charset="2"/>
              </a:rPr>
              <a:t>nối</a:t>
            </a:r>
            <a:r>
              <a:rPr lang="en-US" b="1" baseline="0" dirty="0" smtClean="0">
                <a:sym typeface="Wingdings" panose="05000000000000000000" pitchFamily="2" charset="2"/>
              </a:rPr>
              <a:t> </a:t>
            </a:r>
            <a:r>
              <a:rPr lang="en-US" b="1" baseline="0" dirty="0" err="1" smtClean="0">
                <a:sym typeface="Wingdings" panose="05000000000000000000" pitchFamily="2" charset="2"/>
              </a:rPr>
              <a:t>hệ</a:t>
            </a:r>
            <a:r>
              <a:rPr lang="en-US" b="1" baseline="0" dirty="0" smtClean="0">
                <a:sym typeface="Wingdings" panose="05000000000000000000" pitchFamily="2" charset="2"/>
              </a:rPr>
              <a:t> </a:t>
            </a:r>
            <a:r>
              <a:rPr lang="en-US" b="1" baseline="0" dirty="0" err="1" smtClean="0">
                <a:sym typeface="Wingdings" panose="05000000000000000000" pitchFamily="2" charset="2"/>
              </a:rPr>
              <a:t>thống</a:t>
            </a:r>
            <a:r>
              <a:rPr lang="en-US" b="1" baseline="0" dirty="0" smtClean="0">
                <a:sym typeface="Wingdings" panose="05000000000000000000" pitchFamily="2" charset="2"/>
              </a:rPr>
              <a:t> </a:t>
            </a:r>
            <a:r>
              <a:rPr lang="en-US" b="1" baseline="0" dirty="0" err="1" smtClean="0">
                <a:sym typeface="Wingdings" panose="05000000000000000000" pitchFamily="2" charset="2"/>
              </a:rPr>
              <a:t>dữ</a:t>
            </a:r>
            <a:r>
              <a:rPr lang="en-US" b="1" baseline="0" dirty="0" smtClean="0">
                <a:sym typeface="Wingdings" panose="05000000000000000000" pitchFamily="2" charset="2"/>
              </a:rPr>
              <a:t> </a:t>
            </a:r>
            <a:r>
              <a:rPr lang="en-US" b="1" baseline="0" dirty="0" err="1" smtClean="0">
                <a:sym typeface="Wingdings" panose="05000000000000000000" pitchFamily="2" charset="2"/>
              </a:rPr>
              <a:t>liệu</a:t>
            </a:r>
            <a:r>
              <a:rPr lang="en-US" b="1" baseline="0" dirty="0" smtClean="0">
                <a:sym typeface="Wingdings" panose="05000000000000000000" pitchFamily="2" charset="2"/>
              </a:rPr>
              <a:t> </a:t>
            </a:r>
            <a:r>
              <a:rPr lang="en-US" b="1" baseline="0" dirty="0" err="1" smtClean="0">
                <a:sym typeface="Wingdings" panose="05000000000000000000" pitchFamily="2" charset="2"/>
              </a:rPr>
              <a:t>cập</a:t>
            </a:r>
            <a:r>
              <a:rPr lang="en-US" b="1" baseline="0" dirty="0" smtClean="0">
                <a:sym typeface="Wingdings" panose="05000000000000000000" pitchFamily="2" charset="2"/>
              </a:rPr>
              <a:t> </a:t>
            </a:r>
            <a:r>
              <a:rPr lang="en-US" b="1" baseline="0" dirty="0" err="1" smtClean="0">
                <a:sym typeface="Wingdings" panose="05000000000000000000" pitchFamily="2" charset="2"/>
              </a:rPr>
              <a:t>nhật</a:t>
            </a:r>
            <a:r>
              <a:rPr lang="en-US" b="1" baseline="0" dirty="0" smtClean="0">
                <a:sym typeface="Wingdings" panose="05000000000000000000" pitchFamily="2" charset="2"/>
              </a:rPr>
              <a:t> </a:t>
            </a:r>
            <a:r>
              <a:rPr lang="en-US" b="1" baseline="0" dirty="0" err="1" smtClean="0">
                <a:sym typeface="Wingdings" panose="05000000000000000000" pitchFamily="2" charset="2"/>
              </a:rPr>
              <a:t>liên</a:t>
            </a:r>
            <a:r>
              <a:rPr lang="en-US" b="1" baseline="0" dirty="0" smtClean="0">
                <a:sym typeface="Wingdings" panose="05000000000000000000" pitchFamily="2" charset="2"/>
              </a:rPr>
              <a:t> </a:t>
            </a:r>
            <a:r>
              <a:rPr lang="en-US" b="1" baseline="0" dirty="0" err="1" smtClean="0">
                <a:sym typeface="Wingdings" panose="05000000000000000000" pitchFamily="2" charset="2"/>
              </a:rPr>
              <a:t>tục</a:t>
            </a:r>
            <a:endParaRPr lang="en-US" b="1" baseline="0" dirty="0" smtClean="0">
              <a:sym typeface="Wingdings" panose="05000000000000000000" pitchFamily="2" charset="2"/>
            </a:endParaRPr>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baseline="0" dirty="0" err="1" smtClean="0">
                <a:sym typeface="Wingdings" panose="05000000000000000000" pitchFamily="2" charset="2"/>
              </a:rPr>
              <a:t>Phần</a:t>
            </a:r>
            <a:r>
              <a:rPr lang="en-US" b="1" baseline="0" dirty="0" smtClean="0">
                <a:sym typeface="Wingdings" panose="05000000000000000000" pitchFamily="2" charset="2"/>
              </a:rPr>
              <a:t> </a:t>
            </a:r>
            <a:r>
              <a:rPr lang="en-US" b="1" baseline="0" dirty="0" err="1" smtClean="0">
                <a:sym typeface="Wingdings" panose="05000000000000000000" pitchFamily="2" charset="2"/>
              </a:rPr>
              <a:t>mềm</a:t>
            </a:r>
            <a:r>
              <a:rPr lang="en-US" b="1" baseline="0" dirty="0" smtClean="0">
                <a:sym typeface="Wingdings" panose="05000000000000000000" pitchFamily="2" charset="2"/>
              </a:rPr>
              <a:t> WHS : </a:t>
            </a:r>
            <a:r>
              <a:rPr lang="en-US" b="1" baseline="0" dirty="0" err="1" smtClean="0">
                <a:sym typeface="Wingdings" panose="05000000000000000000" pitchFamily="2" charset="2"/>
              </a:rPr>
              <a:t>quản</a:t>
            </a:r>
            <a:r>
              <a:rPr lang="en-US" b="1" baseline="0" dirty="0" smtClean="0">
                <a:sym typeface="Wingdings" panose="05000000000000000000" pitchFamily="2" charset="2"/>
              </a:rPr>
              <a:t> </a:t>
            </a:r>
            <a:r>
              <a:rPr lang="en-US" b="1" baseline="0" dirty="0" err="1" smtClean="0">
                <a:sym typeface="Wingdings" panose="05000000000000000000" pitchFamily="2" charset="2"/>
              </a:rPr>
              <a:t>trị</a:t>
            </a:r>
            <a:r>
              <a:rPr lang="en-US" b="1" baseline="0" dirty="0" smtClean="0">
                <a:sym typeface="Wingdings" panose="05000000000000000000" pitchFamily="2" charset="2"/>
              </a:rPr>
              <a:t> </a:t>
            </a:r>
            <a:r>
              <a:rPr lang="en-US" b="1" baseline="0" dirty="0" err="1" smtClean="0">
                <a:sym typeface="Wingdings" panose="05000000000000000000" pitchFamily="2" charset="2"/>
              </a:rPr>
              <a:t>kho</a:t>
            </a:r>
            <a:r>
              <a:rPr lang="en-US" b="1" baseline="0" dirty="0" smtClean="0">
                <a:sym typeface="Wingdings" panose="05000000000000000000" pitchFamily="2" charset="2"/>
              </a:rPr>
              <a:t> </a:t>
            </a:r>
            <a:r>
              <a:rPr lang="en-US" b="1" baseline="0" dirty="0" err="1" smtClean="0">
                <a:sym typeface="Wingdings" panose="05000000000000000000" pitchFamily="2" charset="2"/>
              </a:rPr>
              <a:t>hàng</a:t>
            </a:r>
            <a:r>
              <a:rPr lang="en-US" b="1" dirty="0" smtClean="0"/>
              <a:t> </a:t>
            </a:r>
          </a:p>
          <a:p>
            <a:pPr marL="171450" indent="-171450">
              <a:buFont typeface="Wingdings" panose="05000000000000000000" pitchFamily="2" charset="2"/>
              <a:buChar char="v"/>
            </a:pPr>
            <a:r>
              <a:rPr lang="en-US" b="1" dirty="0" smtClean="0"/>
              <a:t>Autonomous transports: </a:t>
            </a:r>
            <a:r>
              <a:rPr lang="en-US" b="0" baseline="0" dirty="0" smtClean="0"/>
              <a:t> </a:t>
            </a:r>
            <a:r>
              <a:rPr lang="en-US" dirty="0" err="1" smtClean="0"/>
              <a:t>Vận</a:t>
            </a:r>
            <a:r>
              <a:rPr lang="en-US" dirty="0" smtClean="0"/>
              <a:t> </a:t>
            </a:r>
            <a:r>
              <a:rPr lang="en-US" dirty="0" err="1" smtClean="0"/>
              <a:t>tải</a:t>
            </a:r>
            <a:r>
              <a:rPr lang="en-US" dirty="0" smtClean="0"/>
              <a:t> </a:t>
            </a:r>
            <a:r>
              <a:rPr lang="en-US" dirty="0" err="1" smtClean="0"/>
              <a:t>tự</a:t>
            </a:r>
            <a:r>
              <a:rPr lang="en-US" dirty="0" smtClean="0"/>
              <a:t> </a:t>
            </a:r>
            <a:r>
              <a:rPr lang="en-US" dirty="0" err="1" smtClean="0"/>
              <a:t>động</a:t>
            </a:r>
            <a:r>
              <a:rPr lang="en-US" dirty="0" smtClean="0"/>
              <a:t>: </a:t>
            </a:r>
            <a:r>
              <a:rPr lang="vi-VN" dirty="0" smtClean="0"/>
              <a:t>công nghệ giao thông tự động là một xu hướng đã phát triển trong vài năm gần đây</a:t>
            </a:r>
            <a:r>
              <a:rPr lang="en-US" dirty="0" smtClean="0"/>
              <a:t>;</a:t>
            </a:r>
            <a:r>
              <a:rPr lang="en-US" baseline="0" dirty="0" smtClean="0"/>
              <a:t> </a:t>
            </a:r>
            <a:r>
              <a:rPr lang="vi-VN" dirty="0" smtClean="0"/>
              <a:t>xe tải chở hàng tự hành được sử dụng như một phần của hậu cần trên đường cao tốc của các quốc gia.</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 </a:t>
            </a:r>
          </a:p>
          <a:p>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26</a:t>
            </a:fld>
            <a:endParaRPr lang="en-US"/>
          </a:p>
        </p:txBody>
      </p:sp>
    </p:spTree>
    <p:extLst>
      <p:ext uri="{BB962C8B-B14F-4D97-AF65-F5344CB8AC3E}">
        <p14:creationId xmlns:p14="http://schemas.microsoft.com/office/powerpoint/2010/main" val="22774046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Xây</a:t>
            </a:r>
            <a:r>
              <a:rPr lang="en-US" baseline="0" dirty="0" smtClean="0"/>
              <a:t> </a:t>
            </a:r>
            <a:r>
              <a:rPr lang="en-US" baseline="0" dirty="0" err="1" smtClean="0"/>
              <a:t>dựng</a:t>
            </a:r>
            <a:r>
              <a:rPr lang="en-US" baseline="0" dirty="0" smtClean="0"/>
              <a:t> KPI </a:t>
            </a:r>
            <a:r>
              <a:rPr lang="en-US" baseline="0" dirty="0" err="1" smtClean="0"/>
              <a:t>lao</a:t>
            </a:r>
            <a:r>
              <a:rPr lang="en-US" baseline="0" dirty="0" smtClean="0"/>
              <a:t> </a:t>
            </a:r>
            <a:r>
              <a:rPr lang="en-US" baseline="0" dirty="0" err="1" smtClean="0"/>
              <a:t>động</a:t>
            </a:r>
            <a:r>
              <a:rPr lang="en-US" baseline="0" dirty="0" smtClean="0"/>
              <a:t> </a:t>
            </a:r>
            <a:r>
              <a:rPr lang="en-US" baseline="0" dirty="0" err="1" smtClean="0"/>
              <a:t>cho</a:t>
            </a:r>
            <a:r>
              <a:rPr lang="en-US" baseline="0" dirty="0" smtClean="0"/>
              <a:t> </a:t>
            </a:r>
            <a:r>
              <a:rPr lang="en-US" baseline="0" dirty="0" err="1" smtClean="0"/>
              <a:t>nhân</a:t>
            </a:r>
            <a:r>
              <a:rPr lang="en-US" baseline="0" dirty="0" smtClean="0"/>
              <a:t> </a:t>
            </a:r>
            <a:r>
              <a:rPr lang="en-US" baseline="0" dirty="0" err="1" smtClean="0"/>
              <a:t>viên</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27</a:t>
            </a:fld>
            <a:endParaRPr lang="en-US"/>
          </a:p>
        </p:txBody>
      </p:sp>
    </p:spTree>
    <p:extLst>
      <p:ext uri="{BB962C8B-B14F-4D97-AF65-F5344CB8AC3E}">
        <p14:creationId xmlns:p14="http://schemas.microsoft.com/office/powerpoint/2010/main" val="23186296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dirty="0" smtClean="0">
                <a:latin typeface="Times New Roman" panose="02020603050405020304" pitchFamily="18" charset="0"/>
                <a:ea typeface="Times New Roman" panose="02020603050405020304" pitchFamily="18" charset="0"/>
              </a:rPr>
              <a:t>.</a:t>
            </a:r>
            <a:r>
              <a:rPr lang="en-US" sz="1200" b="1" dirty="0" err="1" smtClean="0">
                <a:latin typeface="Times New Roman" panose="02020603050405020304" pitchFamily="18" charset="0"/>
                <a:ea typeface="Times New Roman" panose="02020603050405020304" pitchFamily="18" charset="0"/>
              </a:rPr>
              <a:t>Cơ</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sở</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hạ</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tầng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chính</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đề</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tài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được</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bàn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cải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nhiềunhất</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về</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lý</a:t>
            </a:r>
            <a:r>
              <a:rPr lang="en-US" sz="1200" b="1" dirty="0" smtClean="0">
                <a:latin typeface="Times New Roman" panose="02020603050405020304" pitchFamily="18" charset="0"/>
                <a:ea typeface="Times New Roman" panose="02020603050405020304" pitchFamily="18" charset="0"/>
              </a:rPr>
              <a:t> do </a:t>
            </a:r>
            <a:r>
              <a:rPr lang="en-US" sz="1200" b="1" dirty="0" err="1" smtClean="0">
                <a:latin typeface="Times New Roman" panose="02020603050405020304" pitchFamily="18" charset="0"/>
                <a:ea typeface="Times New Roman" panose="02020603050405020304" pitchFamily="18" charset="0"/>
              </a:rPr>
              <a:t>tại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sao</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nó</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thay</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đổi</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quá</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thường</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xuyên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đến</a:t>
            </a:r>
            <a:r>
              <a:rPr lang="en-US" sz="1200" b="1" dirty="0" smtClean="0">
                <a:latin typeface="Times New Roman" panose="02020603050405020304" pitchFamily="18" charset="0"/>
                <a:ea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rPr>
              <a:t>vậy</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28</a:t>
            </a:fld>
            <a:endParaRPr lang="en-US"/>
          </a:p>
        </p:txBody>
      </p:sp>
    </p:spTree>
    <p:extLst>
      <p:ext uri="{BB962C8B-B14F-4D97-AF65-F5344CB8AC3E}">
        <p14:creationId xmlns:p14="http://schemas.microsoft.com/office/powerpoint/2010/main" val="11521891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https://quantricungungnhom1tiet34.weebly.com/</a:t>
            </a:r>
          </a:p>
          <a:p>
            <a:r>
              <a:rPr lang="en-US" dirty="0" err="1" smtClean="0"/>
              <a:t>Quản</a:t>
            </a:r>
            <a:r>
              <a:rPr lang="en-US" dirty="0" smtClean="0"/>
              <a:t> </a:t>
            </a:r>
            <a:r>
              <a:rPr lang="en-US" dirty="0" err="1" smtClean="0"/>
              <a:t>trị</a:t>
            </a:r>
            <a:r>
              <a:rPr lang="en-US" baseline="0" dirty="0" smtClean="0"/>
              <a:t> </a:t>
            </a:r>
            <a:r>
              <a:rPr lang="en-US" baseline="0" dirty="0" err="1" smtClean="0"/>
              <a:t>chuỗi</a:t>
            </a:r>
            <a:r>
              <a:rPr lang="en-US" baseline="0" dirty="0" smtClean="0"/>
              <a:t> </a:t>
            </a:r>
            <a:r>
              <a:rPr lang="en-US" baseline="0" dirty="0" err="1" smtClean="0"/>
              <a:t>cứng</a:t>
            </a:r>
            <a:r>
              <a:rPr lang="en-US" baseline="0" dirty="0" smtClean="0"/>
              <a:t> </a:t>
            </a:r>
            <a:r>
              <a:rPr lang="en-US" baseline="0" dirty="0" err="1" smtClean="0"/>
              <a:t>cà</a:t>
            </a:r>
            <a:r>
              <a:rPr lang="en-US" baseline="0" dirty="0" smtClean="0"/>
              <a:t> </a:t>
            </a:r>
            <a:r>
              <a:rPr lang="en-US" baseline="0" dirty="0" err="1" smtClean="0"/>
              <a:t>phê</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29</a:t>
            </a:fld>
            <a:endParaRPr lang="en-US"/>
          </a:p>
        </p:txBody>
      </p:sp>
    </p:spTree>
    <p:extLst>
      <p:ext uri="{BB962C8B-B14F-4D97-AF65-F5344CB8AC3E}">
        <p14:creationId xmlns:p14="http://schemas.microsoft.com/office/powerpoint/2010/main" val="3132566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https://supplychenmanagement.com/2017/01/21/supply-chains-omnipresence/</a:t>
            </a:r>
          </a:p>
          <a:p>
            <a:r>
              <a:rPr lang="en-US" b="1" dirty="0" smtClean="0"/>
              <a:t>https://www.slideserve.com/nicki/supply-chain-management</a:t>
            </a:r>
          </a:p>
          <a:p>
            <a:r>
              <a:rPr lang="en-US" b="1" dirty="0" smtClean="0"/>
              <a:t>CHUỖI</a:t>
            </a:r>
            <a:r>
              <a:rPr lang="en-US" b="1" baseline="0" dirty="0" smtClean="0"/>
              <a:t> CUNG ƯNG ĐƠN GIẢN</a:t>
            </a:r>
            <a:r>
              <a:rPr lang="en-US" baseline="0" dirty="0" smtClean="0"/>
              <a:t>: </a:t>
            </a:r>
            <a:r>
              <a:rPr lang="en-US" baseline="0" dirty="0" err="1" smtClean="0"/>
              <a:t>sản</a:t>
            </a:r>
            <a:r>
              <a:rPr lang="en-US" baseline="0" dirty="0" smtClean="0"/>
              <a:t> </a:t>
            </a:r>
            <a:r>
              <a:rPr lang="en-US" baseline="0" dirty="0" err="1" smtClean="0"/>
              <a:t>phẩm</a:t>
            </a:r>
            <a:r>
              <a:rPr lang="en-US" baseline="0" dirty="0" smtClean="0"/>
              <a:t> </a:t>
            </a:r>
            <a:r>
              <a:rPr lang="en-US" baseline="0" dirty="0" err="1" smtClean="0"/>
              <a:t>của</a:t>
            </a:r>
            <a:r>
              <a:rPr lang="en-US" baseline="0" dirty="0" smtClean="0"/>
              <a:t> DN </a:t>
            </a:r>
            <a:r>
              <a:rPr lang="en-US" baseline="0" dirty="0" err="1" smtClean="0"/>
              <a:t>sẽ</a:t>
            </a:r>
            <a:r>
              <a:rPr lang="en-US" baseline="0" dirty="0" smtClean="0"/>
              <a:t> </a:t>
            </a:r>
            <a:r>
              <a:rPr lang="en-US" baseline="0" dirty="0" err="1" smtClean="0"/>
              <a:t>đến</a:t>
            </a:r>
            <a:r>
              <a:rPr lang="en-US" baseline="0" dirty="0" smtClean="0"/>
              <a:t> </a:t>
            </a:r>
            <a:r>
              <a:rPr lang="en-US" baseline="0" dirty="0" err="1" smtClean="0"/>
              <a:t>từ</a:t>
            </a:r>
            <a:r>
              <a:rPr lang="en-US" baseline="0" dirty="0" smtClean="0"/>
              <a:t> </a:t>
            </a:r>
            <a:r>
              <a:rPr lang="en-US" baseline="0" dirty="0" err="1" smtClean="0"/>
              <a:t>nhà</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chuyên</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a:t>
            </a:r>
            <a:r>
              <a:rPr lang="en-US" baseline="0" dirty="0" err="1" smtClean="0"/>
              <a:t>nhà</a:t>
            </a:r>
            <a:r>
              <a:rPr lang="en-US" baseline="0" dirty="0" smtClean="0"/>
              <a:t> SX </a:t>
            </a:r>
            <a:r>
              <a:rPr lang="en-US" baseline="0" dirty="0" err="1" smtClean="0"/>
              <a:t>đó</a:t>
            </a:r>
            <a:r>
              <a:rPr lang="en-US" baseline="0" dirty="0" smtClean="0"/>
              <a:t> </a:t>
            </a:r>
            <a:r>
              <a:rPr lang="en-US" baseline="0" dirty="0" err="1" smtClean="0"/>
              <a:t>và</a:t>
            </a:r>
            <a:r>
              <a:rPr lang="en-US" baseline="0" dirty="0" smtClean="0"/>
              <a:t> </a:t>
            </a:r>
            <a:r>
              <a:rPr lang="en-US" baseline="0" dirty="0" err="1" smtClean="0"/>
              <a:t>bao</a:t>
            </a:r>
            <a:r>
              <a:rPr lang="en-US" baseline="0" dirty="0" smtClean="0"/>
              <a:t> </a:t>
            </a:r>
            <a:r>
              <a:rPr lang="en-US" baseline="0" dirty="0" err="1" smtClean="0"/>
              <a:t>gồm</a:t>
            </a:r>
            <a:r>
              <a:rPr lang="en-US" baseline="0" dirty="0" smtClean="0"/>
              <a:t> </a:t>
            </a:r>
            <a:r>
              <a:rPr lang="en-US" baseline="0" dirty="0" err="1" smtClean="0"/>
              <a:t>các</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của</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phân</a:t>
            </a:r>
            <a:r>
              <a:rPr lang="en-US" baseline="0" dirty="0" smtClean="0"/>
              <a:t> </a:t>
            </a:r>
            <a:r>
              <a:rPr lang="en-US" baseline="0" dirty="0" err="1" smtClean="0"/>
              <a:t>phối</a:t>
            </a:r>
            <a:r>
              <a:rPr lang="en-US" baseline="0" dirty="0" smtClean="0"/>
              <a:t>, </a:t>
            </a:r>
            <a:r>
              <a:rPr lang="en-US" baseline="0" dirty="0" err="1" smtClean="0"/>
              <a:t>lưu</a:t>
            </a:r>
            <a:r>
              <a:rPr lang="en-US" baseline="0" dirty="0" smtClean="0"/>
              <a:t> </a:t>
            </a:r>
            <a:r>
              <a:rPr lang="en-US" baseline="0" dirty="0" err="1" smtClean="0"/>
              <a:t>trữ</a:t>
            </a:r>
            <a:r>
              <a:rPr lang="en-US" baseline="0" dirty="0" smtClean="0"/>
              <a:t> </a:t>
            </a:r>
            <a:r>
              <a:rPr lang="en-US" baseline="0" dirty="0" err="1" smtClean="0"/>
              <a:t>cho</a:t>
            </a:r>
            <a:r>
              <a:rPr lang="en-US" baseline="0" dirty="0" smtClean="0"/>
              <a:t> </a:t>
            </a:r>
            <a:r>
              <a:rPr lang="en-US" baseline="0" dirty="0" err="1" smtClean="0"/>
              <a:t>chính</a:t>
            </a:r>
            <a:r>
              <a:rPr lang="en-US" baseline="0" dirty="0" smtClean="0"/>
              <a:t> DN SX </a:t>
            </a:r>
            <a:r>
              <a:rPr lang="en-US" baseline="0" dirty="0" err="1" smtClean="0"/>
              <a:t>đó</a:t>
            </a:r>
            <a:r>
              <a:rPr lang="en-US" baseline="0" dirty="0" smtClean="0"/>
              <a:t> </a:t>
            </a:r>
            <a:r>
              <a:rPr lang="en-US" baseline="0" dirty="0" err="1" smtClean="0"/>
              <a:t>để</a:t>
            </a:r>
            <a:r>
              <a:rPr lang="en-US" baseline="0" dirty="0" smtClean="0"/>
              <a:t> </a:t>
            </a:r>
            <a:r>
              <a:rPr lang="en-US" baseline="0" dirty="0" err="1" smtClean="0"/>
              <a:t>đến</a:t>
            </a:r>
            <a:r>
              <a:rPr lang="en-US" baseline="0" dirty="0" smtClean="0"/>
              <a:t> </a:t>
            </a:r>
            <a:r>
              <a:rPr lang="en-US" baseline="0" dirty="0" err="1" smtClean="0"/>
              <a:t>tay</a:t>
            </a:r>
            <a:r>
              <a:rPr lang="en-US" baseline="0" dirty="0" smtClean="0"/>
              <a:t> </a:t>
            </a:r>
            <a:r>
              <a:rPr lang="en-US" baseline="0" dirty="0" err="1" smtClean="0"/>
              <a:t>người</a:t>
            </a:r>
            <a:r>
              <a:rPr lang="en-US" baseline="0" dirty="0" smtClean="0"/>
              <a:t> </a:t>
            </a:r>
            <a:r>
              <a:rPr lang="en-US" baseline="0" dirty="0" err="1" smtClean="0"/>
              <a:t>tiêu</a:t>
            </a:r>
            <a:r>
              <a:rPr lang="en-US" baseline="0" dirty="0" smtClean="0"/>
              <a:t> </a:t>
            </a:r>
            <a:r>
              <a:rPr lang="en-US" baseline="0" dirty="0" err="1" smtClean="0"/>
              <a:t>dùng</a:t>
            </a:r>
            <a:r>
              <a:rPr lang="en-US" baseline="0" dirty="0" smtClean="0"/>
              <a:t> </a:t>
            </a:r>
            <a:r>
              <a:rPr lang="en-US" baseline="0" dirty="0" smtClean="0">
                <a:sym typeface="Wingdings" panose="05000000000000000000" pitchFamily="2" charset="2"/>
              </a:rPr>
              <a:t> </a:t>
            </a:r>
            <a:r>
              <a:rPr lang="en-US" b="1" baseline="0" dirty="0" err="1" smtClean="0">
                <a:sym typeface="Wingdings" panose="05000000000000000000" pitchFamily="2" charset="2"/>
              </a:rPr>
              <a:t>chức</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và</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lực</a:t>
            </a:r>
            <a:r>
              <a:rPr lang="en-US" b="1" baseline="0" dirty="0" smtClean="0">
                <a:sym typeface="Wingdings" panose="05000000000000000000" pitchFamily="2" charset="2"/>
              </a:rPr>
              <a:t> </a:t>
            </a:r>
            <a:r>
              <a:rPr lang="en-US" b="1" baseline="0" dirty="0" err="1" smtClean="0">
                <a:sym typeface="Wingdings" panose="05000000000000000000" pitchFamily="2" charset="2"/>
              </a:rPr>
              <a:t>đều</a:t>
            </a:r>
            <a:r>
              <a:rPr lang="en-US" b="1" baseline="0" dirty="0" smtClean="0">
                <a:sym typeface="Wingdings" panose="05000000000000000000" pitchFamily="2" charset="2"/>
              </a:rPr>
              <a:t> </a:t>
            </a:r>
            <a:r>
              <a:rPr lang="en-US" b="1" baseline="0" dirty="0" err="1" smtClean="0">
                <a:sym typeface="Wingdings" panose="05000000000000000000" pitchFamily="2" charset="2"/>
              </a:rPr>
              <a:t>tập</a:t>
            </a:r>
            <a:r>
              <a:rPr lang="en-US" b="1" baseline="0" dirty="0" smtClean="0">
                <a:sym typeface="Wingdings" panose="05000000000000000000" pitchFamily="2" charset="2"/>
              </a:rPr>
              <a:t> </a:t>
            </a:r>
            <a:r>
              <a:rPr lang="en-US" b="1" baseline="0" dirty="0" err="1" smtClean="0">
                <a:sym typeface="Wingdings" panose="05000000000000000000" pitchFamily="2" charset="2"/>
              </a:rPr>
              <a:t>trung</a:t>
            </a:r>
            <a:r>
              <a:rPr lang="en-US" b="1" baseline="0" dirty="0" smtClean="0">
                <a:sym typeface="Wingdings" panose="05000000000000000000" pitchFamily="2" charset="2"/>
              </a:rPr>
              <a:t> </a:t>
            </a:r>
            <a:r>
              <a:rPr lang="en-US" b="1" baseline="0" dirty="0" err="1" smtClean="0">
                <a:sym typeface="Wingdings" panose="05000000000000000000" pitchFamily="2" charset="2"/>
              </a:rPr>
              <a:t>hướng</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quả</a:t>
            </a:r>
            <a:r>
              <a:rPr lang="en-US" b="1" baseline="0" dirty="0" smtClean="0">
                <a:sym typeface="Wingdings" panose="05000000000000000000" pitchFamily="2" charset="2"/>
              </a:rPr>
              <a:t> SP </a:t>
            </a:r>
            <a:r>
              <a:rPr lang="en-US" b="1" baseline="0" dirty="0" err="1" smtClean="0">
                <a:sym typeface="Wingdings" panose="05000000000000000000" pitchFamily="2" charset="2"/>
              </a:rPr>
              <a:t>của</a:t>
            </a:r>
            <a:r>
              <a:rPr lang="en-US" b="1" baseline="0" dirty="0" smtClean="0">
                <a:sym typeface="Wingdings" panose="05000000000000000000" pitchFamily="2" charset="2"/>
              </a:rPr>
              <a:t> DN </a:t>
            </a:r>
            <a:r>
              <a:rPr lang="en-US" b="1" baseline="0" dirty="0" err="1" smtClean="0">
                <a:sym typeface="Wingdings" panose="05000000000000000000" pitchFamily="2" charset="2"/>
              </a:rPr>
              <a:t>đó</a:t>
            </a:r>
            <a:r>
              <a:rPr lang="en-US" b="1" baseline="0" dirty="0" smtClean="0">
                <a:sym typeface="Wingdings" panose="05000000000000000000" pitchFamily="2" charset="2"/>
              </a:rPr>
              <a:t> </a:t>
            </a:r>
            <a:r>
              <a:rPr lang="en-US" b="1" baseline="0" dirty="0" err="1" smtClean="0">
                <a:sym typeface="Wingdings" panose="05000000000000000000" pitchFamily="2" charset="2"/>
              </a:rPr>
              <a:t>nếu</a:t>
            </a:r>
            <a:r>
              <a:rPr lang="en-US" b="1" baseline="0" dirty="0" smtClean="0">
                <a:sym typeface="Wingdings" panose="05000000000000000000" pitchFamily="2" charset="2"/>
              </a:rPr>
              <a:t> SP </a:t>
            </a:r>
            <a:r>
              <a:rPr lang="en-US" b="1" baseline="0" dirty="0" err="1" smtClean="0">
                <a:sym typeface="Wingdings" panose="05000000000000000000" pitchFamily="2" charset="2"/>
              </a:rPr>
              <a:t>đó</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a:t>
            </a:r>
            <a:r>
              <a:rPr lang="en-US" b="1" baseline="0" dirty="0" err="1" smtClean="0">
                <a:sym typeface="Wingdings" panose="05000000000000000000" pitchFamily="2" charset="2"/>
              </a:rPr>
              <a:t>thị</a:t>
            </a:r>
            <a:r>
              <a:rPr lang="en-US" b="1" baseline="0" dirty="0" smtClean="0">
                <a:sym typeface="Wingdings" panose="05000000000000000000" pitchFamily="2" charset="2"/>
              </a:rPr>
              <a:t> </a:t>
            </a:r>
            <a:r>
              <a:rPr lang="en-US" b="1" baseline="0" dirty="0" err="1" smtClean="0">
                <a:sym typeface="Wingdings" panose="05000000000000000000" pitchFamily="2" charset="2"/>
              </a:rPr>
              <a:t>trường</a:t>
            </a:r>
            <a:r>
              <a:rPr lang="en-US" b="1" baseline="0" dirty="0" smtClean="0">
                <a:sym typeface="Wingdings" panose="05000000000000000000" pitchFamily="2" charset="2"/>
              </a:rPr>
              <a:t> </a:t>
            </a:r>
            <a:r>
              <a:rPr lang="en-US" b="1" baseline="0" dirty="0" err="1" smtClean="0">
                <a:sym typeface="Wingdings" panose="05000000000000000000" pitchFamily="2" charset="2"/>
              </a:rPr>
              <a:t>ưa</a:t>
            </a:r>
            <a:r>
              <a:rPr lang="en-US" b="1" baseline="0" dirty="0" smtClean="0">
                <a:sym typeface="Wingdings" panose="05000000000000000000" pitchFamily="2" charset="2"/>
              </a:rPr>
              <a:t> </a:t>
            </a:r>
            <a:r>
              <a:rPr lang="en-US" b="1" baseline="0" dirty="0" err="1" smtClean="0">
                <a:sym typeface="Wingdings" panose="05000000000000000000" pitchFamily="2" charset="2"/>
              </a:rPr>
              <a:t>chuộng</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chuỗi</a:t>
            </a:r>
            <a:r>
              <a:rPr lang="en-US" b="1" baseline="0" dirty="0" smtClean="0">
                <a:sym typeface="Wingdings" panose="05000000000000000000" pitchFamily="2" charset="2"/>
              </a:rPr>
              <a:t> </a:t>
            </a:r>
            <a:r>
              <a:rPr lang="en-US" b="1" baseline="0" dirty="0" err="1" smtClean="0">
                <a:sym typeface="Wingdings" panose="05000000000000000000" pitchFamily="2" charset="2"/>
              </a:rPr>
              <a:t>cung</a:t>
            </a:r>
            <a:r>
              <a:rPr lang="en-US" b="1" baseline="0" dirty="0" smtClean="0">
                <a:sym typeface="Wingdings" panose="05000000000000000000" pitchFamily="2" charset="2"/>
              </a:rPr>
              <a:t> </a:t>
            </a:r>
            <a:r>
              <a:rPr lang="en-US" b="1" baseline="0" dirty="0" err="1" smtClean="0">
                <a:sym typeface="Wingdings" panose="05000000000000000000" pitchFamily="2" charset="2"/>
              </a:rPr>
              <a:t>ứng</a:t>
            </a:r>
            <a:r>
              <a:rPr lang="en-US" b="1" baseline="0" dirty="0" smtClean="0">
                <a:sym typeface="Wingdings" panose="05000000000000000000" pitchFamily="2" charset="2"/>
              </a:rPr>
              <a:t> </a:t>
            </a:r>
            <a:r>
              <a:rPr lang="en-US" b="1" baseline="0" dirty="0" err="1" smtClean="0">
                <a:sym typeface="Wingdings" panose="05000000000000000000" pitchFamily="2" charset="2"/>
              </a:rPr>
              <a:t>nó</a:t>
            </a:r>
            <a:r>
              <a:rPr lang="en-US" b="1" baseline="0" dirty="0" smtClean="0">
                <a:sym typeface="Wingdings" panose="05000000000000000000" pitchFamily="2" charset="2"/>
              </a:rPr>
              <a:t> </a:t>
            </a:r>
            <a:r>
              <a:rPr lang="en-US" b="1" baseline="0" dirty="0" err="1" smtClean="0">
                <a:sym typeface="Wingdings" panose="05000000000000000000" pitchFamily="2" charset="2"/>
              </a:rPr>
              <a:t>gây</a:t>
            </a:r>
            <a:r>
              <a:rPr lang="en-US" b="1" baseline="0" dirty="0" smtClean="0">
                <a:sym typeface="Wingdings" panose="05000000000000000000" pitchFamily="2" charset="2"/>
              </a:rPr>
              <a:t> </a:t>
            </a:r>
            <a:r>
              <a:rPr lang="en-US" b="1" baseline="0" dirty="0" err="1" smtClean="0">
                <a:sym typeface="Wingdings" panose="05000000000000000000" pitchFamily="2" charset="2"/>
              </a:rPr>
              <a:t>lãng</a:t>
            </a:r>
            <a:r>
              <a:rPr lang="en-US" b="1" baseline="0" dirty="0" smtClean="0">
                <a:sym typeface="Wingdings" panose="05000000000000000000" pitchFamily="2" charset="2"/>
              </a:rPr>
              <a:t> </a:t>
            </a:r>
            <a:r>
              <a:rPr lang="en-US" b="1" baseline="0" dirty="0" err="1" smtClean="0">
                <a:sym typeface="Wingdings" panose="05000000000000000000" pitchFamily="2" charset="2"/>
              </a:rPr>
              <a:t>phí</a:t>
            </a:r>
            <a:r>
              <a:rPr lang="en-US" b="1" baseline="0" dirty="0" smtClean="0">
                <a:sym typeface="Wingdings" panose="05000000000000000000" pitchFamily="2" charset="2"/>
              </a:rPr>
              <a:t> </a:t>
            </a:r>
            <a:r>
              <a:rPr lang="en-US" b="1" baseline="0" dirty="0" err="1" smtClean="0">
                <a:sym typeface="Wingdings" panose="05000000000000000000" pitchFamily="2" charset="2"/>
              </a:rPr>
              <a:t>nặng</a:t>
            </a:r>
            <a:r>
              <a:rPr lang="en-US" b="1" baseline="0" dirty="0" smtClean="0">
                <a:sym typeface="Wingdings" panose="05000000000000000000" pitchFamily="2" charset="2"/>
              </a:rPr>
              <a:t> </a:t>
            </a:r>
            <a:r>
              <a:rPr lang="en-US" b="1" baseline="0" dirty="0" err="1" smtClean="0">
                <a:sym typeface="Wingdings" panose="05000000000000000000" pitchFamily="2" charset="2"/>
              </a:rPr>
              <a:t>nề</a:t>
            </a:r>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CHUỖI</a:t>
            </a:r>
            <a:r>
              <a:rPr lang="en-US" b="1" baseline="0" dirty="0" smtClean="0"/>
              <a:t> CUNG ƯNG MỞ RỘNG</a:t>
            </a:r>
            <a:r>
              <a:rPr lang="en-US" baseline="0" dirty="0" smtClean="0"/>
              <a:t>: </a:t>
            </a:r>
            <a:r>
              <a:rPr lang="en-US" baseline="0" dirty="0" err="1" smtClean="0"/>
              <a:t>sản</a:t>
            </a:r>
            <a:r>
              <a:rPr lang="en-US" baseline="0" dirty="0" smtClean="0"/>
              <a:t> </a:t>
            </a:r>
            <a:r>
              <a:rPr lang="en-US" baseline="0" dirty="0" err="1" smtClean="0"/>
              <a:t>phẩm</a:t>
            </a:r>
            <a:r>
              <a:rPr lang="en-US" baseline="0" dirty="0" smtClean="0"/>
              <a:t> </a:t>
            </a:r>
            <a:r>
              <a:rPr lang="en-US" baseline="0" dirty="0" err="1" smtClean="0"/>
              <a:t>của</a:t>
            </a:r>
            <a:r>
              <a:rPr lang="en-US" baseline="0" dirty="0" smtClean="0"/>
              <a:t> DN </a:t>
            </a:r>
            <a:r>
              <a:rPr lang="en-US" baseline="0" dirty="0" err="1" smtClean="0"/>
              <a:t>sẽ</a:t>
            </a:r>
            <a:r>
              <a:rPr lang="en-US" baseline="0" dirty="0" smtClean="0"/>
              <a:t> </a:t>
            </a:r>
            <a:r>
              <a:rPr lang="en-US" baseline="0" dirty="0" err="1" smtClean="0"/>
              <a:t>đến</a:t>
            </a:r>
            <a:r>
              <a:rPr lang="en-US" baseline="0" dirty="0" smtClean="0"/>
              <a:t> </a:t>
            </a:r>
            <a:r>
              <a:rPr lang="en-US" baseline="0" dirty="0" err="1" smtClean="0"/>
              <a:t>từ</a:t>
            </a:r>
            <a:r>
              <a:rPr lang="en-US" baseline="0" dirty="0" smtClean="0"/>
              <a:t>  </a:t>
            </a:r>
            <a:r>
              <a:rPr lang="en-US" baseline="0" dirty="0" err="1" smtClean="0"/>
              <a:t>nhiều</a:t>
            </a:r>
            <a:r>
              <a:rPr lang="en-US" baseline="0" dirty="0" smtClean="0"/>
              <a:t> </a:t>
            </a:r>
            <a:r>
              <a:rPr lang="en-US" baseline="0" dirty="0" err="1" smtClean="0"/>
              <a:t>nhà</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và</a:t>
            </a:r>
            <a:r>
              <a:rPr lang="en-US" baseline="0" dirty="0" smtClean="0"/>
              <a:t> </a:t>
            </a:r>
            <a:r>
              <a:rPr lang="en-US" baseline="0" dirty="0" err="1" smtClean="0"/>
              <a:t>các</a:t>
            </a:r>
            <a:r>
              <a:rPr lang="en-US" baseline="0" dirty="0" smtClean="0"/>
              <a:t> </a:t>
            </a:r>
            <a:r>
              <a:rPr lang="en-US" baseline="0" dirty="0" err="1" smtClean="0"/>
              <a:t>nhà</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này</a:t>
            </a:r>
            <a:r>
              <a:rPr lang="en-US" baseline="0" dirty="0" smtClean="0"/>
              <a:t> </a:t>
            </a:r>
            <a:r>
              <a:rPr lang="en-US" baseline="0" dirty="0" err="1" smtClean="0"/>
              <a:t>là</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a:t>
            </a:r>
            <a:r>
              <a:rPr lang="en-US" baseline="0" dirty="0" err="1" smtClean="0"/>
              <a:t>nhiều</a:t>
            </a:r>
            <a:r>
              <a:rPr lang="en-US" baseline="0" dirty="0" smtClean="0"/>
              <a:t> </a:t>
            </a:r>
            <a:r>
              <a:rPr lang="en-US" baseline="0" dirty="0" err="1" smtClean="0"/>
              <a:t>cho</a:t>
            </a:r>
            <a:r>
              <a:rPr lang="en-US" baseline="0" dirty="0" smtClean="0"/>
              <a:t> </a:t>
            </a:r>
            <a:r>
              <a:rPr lang="en-US" baseline="0" dirty="0" err="1" smtClean="0"/>
              <a:t>nhà</a:t>
            </a:r>
            <a:r>
              <a:rPr lang="en-US" baseline="0" dirty="0" smtClean="0"/>
              <a:t> SX </a:t>
            </a:r>
            <a:r>
              <a:rPr lang="en-US" baseline="0" dirty="0" err="1" smtClean="0"/>
              <a:t>đó</a:t>
            </a:r>
            <a:r>
              <a:rPr lang="en-US" baseline="0" dirty="0" smtClean="0"/>
              <a:t> </a:t>
            </a:r>
            <a:r>
              <a:rPr lang="en-US" baseline="0" dirty="0" err="1" smtClean="0"/>
              <a:t>và</a:t>
            </a:r>
            <a:r>
              <a:rPr lang="en-US" baseline="0" dirty="0" smtClean="0"/>
              <a:t> </a:t>
            </a:r>
            <a:r>
              <a:rPr lang="en-US" baseline="0" dirty="0" err="1" smtClean="0"/>
              <a:t>bao</a:t>
            </a:r>
            <a:r>
              <a:rPr lang="en-US" baseline="0" dirty="0" smtClean="0"/>
              <a:t> </a:t>
            </a:r>
            <a:r>
              <a:rPr lang="en-US" baseline="0" dirty="0" err="1" smtClean="0"/>
              <a:t>gồm</a:t>
            </a:r>
            <a:r>
              <a:rPr lang="en-US" baseline="0" dirty="0" smtClean="0"/>
              <a:t> </a:t>
            </a:r>
            <a:r>
              <a:rPr lang="en-US" baseline="0" dirty="0" err="1" smtClean="0"/>
              <a:t>các</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của</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phân</a:t>
            </a:r>
            <a:r>
              <a:rPr lang="en-US" baseline="0" dirty="0" smtClean="0"/>
              <a:t> </a:t>
            </a:r>
            <a:r>
              <a:rPr lang="en-US" baseline="0" dirty="0" err="1" smtClean="0"/>
              <a:t>phối</a:t>
            </a:r>
            <a:r>
              <a:rPr lang="en-US" baseline="0" dirty="0" smtClean="0"/>
              <a:t>, </a:t>
            </a:r>
            <a:r>
              <a:rPr lang="en-US" baseline="0" dirty="0" err="1" smtClean="0"/>
              <a:t>lưu</a:t>
            </a:r>
            <a:r>
              <a:rPr lang="en-US" baseline="0" dirty="0" smtClean="0"/>
              <a:t> </a:t>
            </a:r>
            <a:r>
              <a:rPr lang="en-US" baseline="0" dirty="0" err="1" smtClean="0"/>
              <a:t>trữ</a:t>
            </a:r>
            <a:r>
              <a:rPr lang="en-US" baseline="0" dirty="0" smtClean="0"/>
              <a:t> </a:t>
            </a:r>
            <a:r>
              <a:rPr lang="en-US" baseline="0" dirty="0" err="1" smtClean="0"/>
              <a:t>ko</a:t>
            </a:r>
            <a:r>
              <a:rPr lang="en-US" baseline="0" dirty="0" smtClean="0"/>
              <a:t> </a:t>
            </a:r>
            <a:r>
              <a:rPr lang="en-US" baseline="0" dirty="0" err="1" smtClean="0"/>
              <a:t>chỉ</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1 DN SX </a:t>
            </a:r>
            <a:r>
              <a:rPr lang="en-US" baseline="0" dirty="0" err="1" smtClean="0"/>
              <a:t>mà</a:t>
            </a:r>
            <a:r>
              <a:rPr lang="en-US" baseline="0" dirty="0" smtClean="0"/>
              <a:t> </a:t>
            </a:r>
            <a:r>
              <a:rPr lang="en-US" baseline="0" dirty="0" err="1" smtClean="0"/>
              <a:t>còn</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a:t>
            </a:r>
            <a:r>
              <a:rPr lang="en-US" baseline="0" dirty="0" err="1" smtClean="0"/>
              <a:t>nhiều</a:t>
            </a:r>
            <a:r>
              <a:rPr lang="en-US" baseline="0" dirty="0" smtClean="0"/>
              <a:t> </a:t>
            </a:r>
            <a:r>
              <a:rPr lang="en-US" baseline="0" dirty="0" err="1" smtClean="0"/>
              <a:t>nhà</a:t>
            </a:r>
            <a:r>
              <a:rPr lang="en-US" baseline="0" dirty="0" smtClean="0"/>
              <a:t> SX </a:t>
            </a:r>
            <a:r>
              <a:rPr lang="en-US" baseline="0" dirty="0" err="1" smtClean="0"/>
              <a:t>để</a:t>
            </a:r>
            <a:r>
              <a:rPr lang="en-US" baseline="0" dirty="0" smtClean="0"/>
              <a:t> </a:t>
            </a:r>
            <a:r>
              <a:rPr lang="en-US" baseline="0" dirty="0" err="1" smtClean="0"/>
              <a:t>đưa</a:t>
            </a:r>
            <a:r>
              <a:rPr lang="en-US" baseline="0" dirty="0" smtClean="0"/>
              <a:t> </a:t>
            </a:r>
            <a:r>
              <a:rPr lang="en-US" baseline="0" dirty="0" err="1" smtClean="0"/>
              <a:t>nhiều</a:t>
            </a:r>
            <a:r>
              <a:rPr lang="en-US" baseline="0" dirty="0" smtClean="0"/>
              <a:t> </a:t>
            </a:r>
            <a:r>
              <a:rPr lang="en-US" baseline="0" dirty="0" err="1" smtClean="0"/>
              <a:t>loại</a:t>
            </a:r>
            <a:r>
              <a:rPr lang="en-US" baseline="0" dirty="0" smtClean="0"/>
              <a:t> </a:t>
            </a:r>
            <a:r>
              <a:rPr lang="en-US" baseline="0" dirty="0" err="1" smtClean="0"/>
              <a:t>sp</a:t>
            </a:r>
            <a:r>
              <a:rPr lang="en-US" baseline="0" dirty="0" smtClean="0"/>
              <a:t> </a:t>
            </a:r>
            <a:r>
              <a:rPr lang="en-US" baseline="0" dirty="0" err="1" smtClean="0"/>
              <a:t>đến</a:t>
            </a:r>
            <a:r>
              <a:rPr lang="en-US" baseline="0" dirty="0" smtClean="0"/>
              <a:t> </a:t>
            </a:r>
            <a:r>
              <a:rPr lang="en-US" baseline="0" dirty="0" err="1" smtClean="0"/>
              <a:t>tay</a:t>
            </a:r>
            <a:r>
              <a:rPr lang="en-US" baseline="0" dirty="0" smtClean="0"/>
              <a:t> </a:t>
            </a:r>
            <a:r>
              <a:rPr lang="en-US" baseline="0" dirty="0" err="1" smtClean="0"/>
              <a:t>người</a:t>
            </a:r>
            <a:r>
              <a:rPr lang="en-US" baseline="0" dirty="0" smtClean="0"/>
              <a:t> </a:t>
            </a:r>
            <a:r>
              <a:rPr lang="en-US" baseline="0" dirty="0" err="1" smtClean="0"/>
              <a:t>tiêu</a:t>
            </a:r>
            <a:r>
              <a:rPr lang="en-US" baseline="0" dirty="0" smtClean="0"/>
              <a:t> </a:t>
            </a:r>
            <a:r>
              <a:rPr lang="en-US" baseline="0" dirty="0" err="1" smtClean="0"/>
              <a:t>dùng</a:t>
            </a:r>
            <a:r>
              <a:rPr lang="en-US" baseline="0" dirty="0" smtClean="0"/>
              <a:t> </a:t>
            </a:r>
            <a:r>
              <a:rPr lang="en-US" baseline="0" dirty="0" smtClean="0">
                <a:sym typeface="Wingdings" panose="05000000000000000000" pitchFamily="2" charset="2"/>
              </a:rPr>
              <a:t>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công</a:t>
            </a:r>
            <a:r>
              <a:rPr lang="en-US" b="1" baseline="0" dirty="0" smtClean="0">
                <a:sym typeface="Wingdings" panose="05000000000000000000" pitchFamily="2" charset="2"/>
              </a:rPr>
              <a:t> ty </a:t>
            </a:r>
            <a:r>
              <a:rPr lang="en-US" b="1" baseline="0" dirty="0" err="1" smtClean="0">
                <a:sym typeface="Wingdings" panose="05000000000000000000" pitchFamily="2" charset="2"/>
              </a:rPr>
              <a:t>phát</a:t>
            </a:r>
            <a:r>
              <a:rPr lang="en-US" b="1" baseline="0" dirty="0" smtClean="0">
                <a:sym typeface="Wingdings" panose="05000000000000000000" pitchFamily="2" charset="2"/>
              </a:rPr>
              <a:t> </a:t>
            </a:r>
            <a:r>
              <a:rPr lang="en-US" b="1" baseline="0" dirty="0" err="1" smtClean="0">
                <a:sym typeface="Wingdings" panose="05000000000000000000" pitchFamily="2" charset="2"/>
              </a:rPr>
              <a:t>huy</a:t>
            </a:r>
            <a:r>
              <a:rPr lang="en-US" b="1" baseline="0" dirty="0" smtClean="0">
                <a:sym typeface="Wingdings" panose="05000000000000000000" pitchFamily="2" charset="2"/>
              </a:rPr>
              <a:t> </a:t>
            </a:r>
            <a:r>
              <a:rPr lang="en-US" b="1" baseline="0" dirty="0" err="1" smtClean="0">
                <a:sym typeface="Wingdings" panose="05000000000000000000" pitchFamily="2" charset="2"/>
              </a:rPr>
              <a:t>tốt</a:t>
            </a:r>
            <a:r>
              <a:rPr lang="en-US" b="1" baseline="0" dirty="0" smtClean="0">
                <a:sym typeface="Wingdings" panose="05000000000000000000" pitchFamily="2" charset="2"/>
              </a:rPr>
              <a:t> </a:t>
            </a:r>
            <a:r>
              <a:rPr lang="en-US" b="1" baseline="0" dirty="0" err="1" smtClean="0">
                <a:sym typeface="Wingdings" panose="05000000000000000000" pitchFamily="2" charset="2"/>
              </a:rPr>
              <a:t>nhất</a:t>
            </a:r>
            <a:r>
              <a:rPr lang="en-US" b="1" baseline="0" dirty="0" smtClean="0">
                <a:sym typeface="Wingdings" panose="05000000000000000000" pitchFamily="2" charset="2"/>
              </a:rPr>
              <a:t> </a:t>
            </a:r>
            <a:r>
              <a:rPr lang="en-US" b="1" baseline="0" dirty="0" err="1" smtClean="0">
                <a:sym typeface="Wingdings" panose="05000000000000000000" pitchFamily="2" charset="2"/>
              </a:rPr>
              <a:t>chức</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và</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quả</a:t>
            </a:r>
            <a:r>
              <a:rPr lang="en-US" b="1" baseline="0" dirty="0" smtClean="0">
                <a:sym typeface="Wingdings" panose="05000000000000000000" pitchFamily="2" charset="2"/>
              </a:rPr>
              <a:t> </a:t>
            </a:r>
            <a:r>
              <a:rPr lang="en-US" b="1" baseline="0" dirty="0" err="1" smtClean="0">
                <a:sym typeface="Wingdings" panose="05000000000000000000" pitchFamily="2" charset="2"/>
              </a:rPr>
              <a:t>phục</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mình</a:t>
            </a:r>
            <a:r>
              <a:rPr lang="en-US" b="1" baseline="0" dirty="0" smtClean="0">
                <a:sym typeface="Wingdings" panose="05000000000000000000" pitchFamily="2" charset="2"/>
              </a:rPr>
              <a:t> </a:t>
            </a:r>
            <a:r>
              <a:rPr lang="en-US" b="1" baseline="0" dirty="0" err="1" smtClean="0">
                <a:sym typeface="Wingdings" panose="05000000000000000000" pitchFamily="2" charset="2"/>
              </a:rPr>
              <a:t>để</a:t>
            </a:r>
            <a:r>
              <a:rPr lang="en-US" b="1" baseline="0" dirty="0" smtClean="0">
                <a:sym typeface="Wingdings" panose="05000000000000000000" pitchFamily="2" charset="2"/>
              </a:rPr>
              <a:t> </a:t>
            </a:r>
            <a:r>
              <a:rPr lang="en-US" b="1" baseline="0" dirty="0" err="1" smtClean="0">
                <a:sym typeface="Wingdings" panose="05000000000000000000" pitchFamily="2" charset="2"/>
              </a:rPr>
              <a:t>khai</a:t>
            </a:r>
            <a:r>
              <a:rPr lang="en-US" b="1" baseline="0" dirty="0" smtClean="0">
                <a:sym typeface="Wingdings" panose="05000000000000000000" pitchFamily="2" charset="2"/>
              </a:rPr>
              <a:t> </a:t>
            </a:r>
            <a:r>
              <a:rPr lang="en-US" b="1" baseline="0" dirty="0" err="1" smtClean="0">
                <a:sym typeface="Wingdings" panose="05000000000000000000" pitchFamily="2" charset="2"/>
              </a:rPr>
              <a:t>thác</a:t>
            </a:r>
            <a:r>
              <a:rPr lang="en-US" b="1" baseline="0" dirty="0" smtClean="0">
                <a:sym typeface="Wingdings" panose="05000000000000000000" pitchFamily="2" charset="2"/>
              </a:rPr>
              <a:t> </a:t>
            </a:r>
            <a:r>
              <a:rPr lang="en-US" b="1" baseline="0" dirty="0" err="1" smtClean="0">
                <a:sym typeface="Wingdings" panose="05000000000000000000" pitchFamily="2" charset="2"/>
              </a:rPr>
              <a:t>tối</a:t>
            </a:r>
            <a:r>
              <a:rPr lang="en-US" b="1" baseline="0" dirty="0" smtClean="0">
                <a:sym typeface="Wingdings" panose="05000000000000000000" pitchFamily="2" charset="2"/>
              </a:rPr>
              <a:t> </a:t>
            </a:r>
            <a:r>
              <a:rPr lang="en-US" b="1" baseline="0" dirty="0" err="1" smtClean="0">
                <a:sym typeface="Wingdings" panose="05000000000000000000" pitchFamily="2" charset="2"/>
              </a:rPr>
              <a:t>đa</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lực</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chính</a:t>
            </a:r>
            <a:r>
              <a:rPr lang="en-US" b="1" baseline="0" dirty="0" smtClean="0">
                <a:sym typeface="Wingdings" panose="05000000000000000000" pitchFamily="2" charset="2"/>
              </a:rPr>
              <a:t> </a:t>
            </a:r>
            <a:r>
              <a:rPr lang="en-US" b="1" baseline="0" dirty="0" err="1" smtClean="0">
                <a:sym typeface="Wingdings" panose="05000000000000000000" pitchFamily="2" charset="2"/>
              </a:rPr>
              <a:t>mình</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30</a:t>
            </a:fld>
            <a:endParaRPr lang="en-US"/>
          </a:p>
        </p:txBody>
      </p:sp>
    </p:spTree>
    <p:extLst>
      <p:ext uri="{BB962C8B-B14F-4D97-AF65-F5344CB8AC3E}">
        <p14:creationId xmlns:p14="http://schemas.microsoft.com/office/powerpoint/2010/main" val="20714388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b="1" dirty="0" smtClean="0"/>
              <a:t>Trong nửa đầu những năm 1900 Công ty Ford Motor đã</a:t>
            </a:r>
            <a:r>
              <a:rPr lang="en-US" b="1" dirty="0" smtClean="0"/>
              <a:t> </a:t>
            </a:r>
            <a:r>
              <a:rPr lang="vi-VN" b="1" dirty="0" smtClean="0"/>
              <a:t>sở hữu đa số những gì nó cần để xây dựng các nhà máy xehơi</a:t>
            </a:r>
            <a:r>
              <a:rPr lang="vi-VN" dirty="0" smtClean="0"/>
              <a:t>. </a:t>
            </a:r>
            <a:endParaRPr lang="en-US" dirty="0" smtClean="0"/>
          </a:p>
          <a:p>
            <a:pPr marL="171450" indent="-171450">
              <a:buFont typeface="Wingdings" panose="05000000000000000000" pitchFamily="2" charset="2"/>
              <a:buChar char="v"/>
            </a:pPr>
            <a:r>
              <a:rPr lang="vi-VN" dirty="0" smtClean="0"/>
              <a:t>Công ty làm chủ và khai thác </a:t>
            </a:r>
            <a:r>
              <a:rPr lang="vi-VN" b="1" dirty="0" smtClean="0"/>
              <a:t>các mỏ sắt, các nhà máy</a:t>
            </a:r>
            <a:r>
              <a:rPr lang="en-US" b="1" dirty="0" smtClean="0"/>
              <a:t> </a:t>
            </a:r>
            <a:r>
              <a:rPr lang="vi-VN" b="1" dirty="0" smtClean="0"/>
              <a:t>luyện kim </a:t>
            </a:r>
            <a:r>
              <a:rPr lang="vi-VN" dirty="0" smtClean="0"/>
              <a:t>để biến </a:t>
            </a:r>
            <a:r>
              <a:rPr lang="vi-VN" b="1" dirty="0" smtClean="0"/>
              <a:t>quặng sắt thành sản phẩm thép,</a:t>
            </a:r>
            <a:r>
              <a:rPr lang="vi-VN" dirty="0" smtClean="0"/>
              <a:t> các nhà</a:t>
            </a:r>
            <a:r>
              <a:rPr lang="en-US" dirty="0" smtClean="0"/>
              <a:t> </a:t>
            </a:r>
            <a:r>
              <a:rPr lang="vi-VN" dirty="0" smtClean="0"/>
              <a:t>máy sản xuất phụ tùng xe hơi và các nhà máy lắp ráp hoàn</a:t>
            </a:r>
            <a:r>
              <a:rPr lang="en-US" dirty="0" smtClean="0"/>
              <a:t> </a:t>
            </a:r>
            <a:r>
              <a:rPr lang="vi-VN" dirty="0" smtClean="0"/>
              <a:t>tất xe hơi thành phẩm.</a:t>
            </a:r>
            <a:endParaRPr lang="en-US" dirty="0" smtClean="0"/>
          </a:p>
          <a:p>
            <a:pPr marL="171450" indent="-171450">
              <a:buFont typeface="Wingdings" panose="05000000000000000000" pitchFamily="2" charset="2"/>
              <a:buChar char="v"/>
            </a:pPr>
            <a:r>
              <a:rPr lang="vi-VN" dirty="0" smtClean="0"/>
              <a:t> Thêm vào đó, </a:t>
            </a:r>
            <a:r>
              <a:rPr lang="vi-VN" b="1" dirty="0" smtClean="0"/>
              <a:t>công ty sở hữu các</a:t>
            </a:r>
            <a:r>
              <a:rPr lang="en-US" b="1" dirty="0" smtClean="0"/>
              <a:t> </a:t>
            </a:r>
            <a:r>
              <a:rPr lang="vi-VN" b="1" dirty="0" smtClean="0"/>
              <a:t>nông trại nơi họ phát triển cây lanh </a:t>
            </a:r>
            <a:r>
              <a:rPr lang="vi-VN" dirty="0" smtClean="0"/>
              <a:t>để làm ra phần trên xe</a:t>
            </a:r>
            <a:r>
              <a:rPr lang="en-US" dirty="0" smtClean="0"/>
              <a:t> </a:t>
            </a:r>
            <a:r>
              <a:rPr lang="vi-VN" dirty="0" smtClean="0"/>
              <a:t>hơi bằng vải lanh </a:t>
            </a:r>
            <a:endParaRPr lang="en-US" dirty="0" smtClean="0"/>
          </a:p>
          <a:p>
            <a:pPr marL="171450" indent="-171450">
              <a:buFont typeface="Wingdings" panose="05000000000000000000" pitchFamily="2" charset="2"/>
              <a:buChar char="v"/>
            </a:pPr>
            <a:r>
              <a:rPr lang="vi-VN" dirty="0" smtClean="0"/>
              <a:t>và các </a:t>
            </a:r>
            <a:r>
              <a:rPr lang="vi-VN" b="1" dirty="0" smtClean="0"/>
              <a:t>cánh rừng nơi họ đốn gỗ và các nhà</a:t>
            </a:r>
            <a:r>
              <a:rPr lang="en-US" b="1" dirty="0" smtClean="0"/>
              <a:t> </a:t>
            </a:r>
            <a:r>
              <a:rPr lang="vi-VN" b="1" dirty="0" smtClean="0"/>
              <a:t>máy cưa nơi họ cắt cây </a:t>
            </a:r>
            <a:r>
              <a:rPr lang="vi-VN" dirty="0" smtClean="0"/>
              <a:t>gỗ thành gỗ xẻ để sản xuất các phụ</a:t>
            </a:r>
            <a:r>
              <a:rPr lang="en-US" dirty="0" smtClean="0"/>
              <a:t> </a:t>
            </a:r>
            <a:r>
              <a:rPr lang="vi-VN" dirty="0" smtClean="0"/>
              <a:t>tùng xe hơi bằng gỗ. </a:t>
            </a:r>
            <a:endParaRPr lang="en-US" dirty="0" smtClean="0"/>
          </a:p>
          <a:p>
            <a:r>
              <a:rPr lang="vi-VN" b="1" dirty="0" smtClean="0"/>
              <a:t>Nhà máy River Rough nổi tiếng củaFord là tượng đài cho cách tích hợp chiều dọc – quặng sắt đi</a:t>
            </a:r>
            <a:r>
              <a:rPr lang="en-US" b="1" dirty="0" smtClean="0"/>
              <a:t> </a:t>
            </a:r>
            <a:r>
              <a:rPr lang="vi-VN" b="1" dirty="0" smtClean="0"/>
              <a:t>vào một đầu và xe hơi xuất ra ở đầu khác. </a:t>
            </a:r>
            <a:endParaRPr lang="en-US" b="1" dirty="0" smtClean="0"/>
          </a:p>
          <a:p>
            <a:r>
              <a:rPr lang="vi-VN" b="1" dirty="0" smtClean="0"/>
              <a:t>Henry Ford trong</a:t>
            </a:r>
            <a:r>
              <a:rPr lang="en-US" b="1" dirty="0" smtClean="0"/>
              <a:t> </a:t>
            </a:r>
            <a:r>
              <a:rPr lang="vi-VN" b="1" dirty="0" smtClean="0"/>
              <a:t>cuốn tự thuật năm 1926, Today and Tomorrow, đã khoe rằngcông ty của ông ta có thể lấy quặng sắt từ mỏ và 81 tiếng</a:t>
            </a:r>
            <a:r>
              <a:rPr lang="en-US" b="1" dirty="0" smtClean="0"/>
              <a:t> </a:t>
            </a:r>
            <a:r>
              <a:rPr lang="vi-VN" b="1" dirty="0" smtClean="0"/>
              <a:t>đầu hồ sau làm ra chiếc xe hơi</a:t>
            </a:r>
            <a:endParaRPr lang="en-US" b="1" dirty="0" smtClean="0"/>
          </a:p>
          <a:p>
            <a:pPr marL="171450" indent="-171450">
              <a:buFont typeface="Wingdings" panose="05000000000000000000" pitchFamily="2" charset="2"/>
              <a:buChar char="v"/>
            </a:pPr>
            <a:r>
              <a:rPr lang="en-US" b="1" dirty="0" err="1" smtClean="0"/>
              <a:t>Đây</a:t>
            </a:r>
            <a:r>
              <a:rPr lang="en-US" b="1" dirty="0" smtClean="0"/>
              <a:t> </a:t>
            </a:r>
            <a:r>
              <a:rPr lang="en-US" b="1" dirty="0" err="1" smtClean="0"/>
              <a:t>là</a:t>
            </a:r>
            <a:r>
              <a:rPr lang="en-US" b="1" dirty="0" smtClean="0"/>
              <a:t> </a:t>
            </a:r>
            <a:r>
              <a:rPr lang="en-US" b="1" dirty="0" err="1" smtClean="0"/>
              <a:t>cách</a:t>
            </a:r>
            <a:r>
              <a:rPr lang="en-US" b="1" dirty="0" smtClean="0"/>
              <a:t> </a:t>
            </a:r>
            <a:r>
              <a:rPr lang="en-US" b="1" dirty="0" err="1" smtClean="0"/>
              <a:t>kinh</a:t>
            </a:r>
            <a:r>
              <a:rPr lang="en-US" b="1" dirty="0" smtClean="0"/>
              <a:t> </a:t>
            </a:r>
            <a:r>
              <a:rPr lang="en-US" b="1" dirty="0" err="1" smtClean="0"/>
              <a:t>doanh</a:t>
            </a:r>
            <a:r>
              <a:rPr lang="en-US" b="1" dirty="0" smtClean="0"/>
              <a:t> </a:t>
            </a:r>
            <a:r>
              <a:rPr lang="en-US" b="1" dirty="0" err="1" smtClean="0"/>
              <a:t>sinh</a:t>
            </a:r>
            <a:r>
              <a:rPr lang="en-US" b="1" dirty="0" smtClean="0"/>
              <a:t> </a:t>
            </a:r>
            <a:r>
              <a:rPr lang="en-US" b="1" dirty="0" err="1" smtClean="0"/>
              <a:t>lợi</a:t>
            </a:r>
            <a:r>
              <a:rPr lang="en-US" b="1" dirty="0" smtClean="0"/>
              <a:t> </a:t>
            </a:r>
            <a:r>
              <a:rPr lang="en-US" b="1" dirty="0" err="1" smtClean="0"/>
              <a:t>trong</a:t>
            </a:r>
            <a:r>
              <a:rPr lang="en-US" b="1" dirty="0" smtClean="0"/>
              <a:t> </a:t>
            </a:r>
            <a:r>
              <a:rPr lang="en-US" b="1" dirty="0" err="1" smtClean="0"/>
              <a:t>nền</a:t>
            </a:r>
            <a:r>
              <a:rPr lang="en-US" b="1" dirty="0" smtClean="0"/>
              <a:t> </a:t>
            </a:r>
            <a:r>
              <a:rPr lang="en-US" b="1" dirty="0" err="1" smtClean="0"/>
              <a:t>kinh</a:t>
            </a:r>
            <a:r>
              <a:rPr lang="en-US" b="1" dirty="0" smtClean="0"/>
              <a:t> </a:t>
            </a:r>
            <a:r>
              <a:rPr lang="en-US" b="1" dirty="0" err="1" smtClean="0"/>
              <a:t>tế</a:t>
            </a:r>
            <a:r>
              <a:rPr lang="en-US" b="1" dirty="0" smtClean="0"/>
              <a:t> </a:t>
            </a:r>
            <a:r>
              <a:rPr lang="en-US" b="1" dirty="0" err="1" smtClean="0"/>
              <a:t>côngnghiệp</a:t>
            </a:r>
            <a:r>
              <a:rPr lang="en-US" b="1" dirty="0" smtClean="0"/>
              <a:t> </a:t>
            </a:r>
            <a:r>
              <a:rPr lang="en-US" b="1" dirty="0" err="1" smtClean="0"/>
              <a:t>theo</a:t>
            </a:r>
            <a:r>
              <a:rPr lang="en-US" b="1" dirty="0" smtClean="0"/>
              <a:t> </a:t>
            </a:r>
            <a:r>
              <a:rPr lang="en-US" b="1" dirty="0" err="1" smtClean="0"/>
              <a:t>kiểu</a:t>
            </a:r>
            <a:r>
              <a:rPr lang="en-US" b="1" dirty="0" smtClean="0"/>
              <a:t> </a:t>
            </a:r>
            <a:r>
              <a:rPr lang="en-US" b="1" dirty="0" err="1" smtClean="0"/>
              <a:t>tất</a:t>
            </a:r>
            <a:r>
              <a:rPr lang="en-US" b="1" dirty="0" smtClean="0"/>
              <a:t> </a:t>
            </a:r>
            <a:r>
              <a:rPr lang="en-US" b="1" dirty="0" err="1" smtClean="0"/>
              <a:t>cả</a:t>
            </a:r>
            <a:r>
              <a:rPr lang="en-US" b="1" dirty="0" smtClean="0"/>
              <a:t> </a:t>
            </a:r>
            <a:r>
              <a:rPr lang="en-US" b="1" dirty="0" err="1" smtClean="0"/>
              <a:t>đều</a:t>
            </a:r>
            <a:r>
              <a:rPr lang="en-US" b="1" dirty="0" smtClean="0"/>
              <a:t> </a:t>
            </a:r>
            <a:r>
              <a:rPr lang="en-US" b="1" dirty="0" err="1" smtClean="0"/>
              <a:t>trong</a:t>
            </a:r>
            <a:r>
              <a:rPr lang="en-US" b="1" dirty="0" smtClean="0"/>
              <a:t> </a:t>
            </a:r>
            <a:r>
              <a:rPr lang="en-US" b="1" dirty="0" err="1" smtClean="0"/>
              <a:t>một</a:t>
            </a:r>
            <a:r>
              <a:rPr lang="en-US" b="1" dirty="0" smtClean="0"/>
              <a:t>, </a:t>
            </a:r>
            <a:r>
              <a:rPr lang="en-US" b="1" dirty="0" err="1" smtClean="0"/>
              <a:t>tồn</a:t>
            </a:r>
            <a:r>
              <a:rPr lang="en-US" b="1" dirty="0" smtClean="0"/>
              <a:t> </a:t>
            </a:r>
            <a:r>
              <a:rPr lang="en-US" b="1" dirty="0" err="1" smtClean="0"/>
              <a:t>tại</a:t>
            </a:r>
            <a:r>
              <a:rPr lang="en-US" b="1" dirty="0" smtClean="0"/>
              <a:t> </a:t>
            </a:r>
            <a:r>
              <a:rPr lang="en-US" b="1" dirty="0" err="1" smtClean="0"/>
              <a:t>vào</a:t>
            </a:r>
            <a:r>
              <a:rPr lang="en-US" b="1" dirty="0" smtClean="0"/>
              <a:t> </a:t>
            </a:r>
            <a:r>
              <a:rPr lang="en-US" b="1" dirty="0" err="1" smtClean="0"/>
              <a:t>đầu</a:t>
            </a:r>
            <a:r>
              <a:rPr lang="en-US" b="1" dirty="0" smtClean="0"/>
              <a:t> </a:t>
            </a:r>
            <a:r>
              <a:rPr lang="en-US" b="1" dirty="0" err="1" smtClean="0"/>
              <a:t>những</a:t>
            </a:r>
            <a:r>
              <a:rPr lang="en-US" b="1" dirty="0" smtClean="0"/>
              <a:t> </a:t>
            </a:r>
            <a:r>
              <a:rPr lang="en-US" b="1" dirty="0" err="1" smtClean="0"/>
              <a:t>năm</a:t>
            </a:r>
            <a:r>
              <a:rPr lang="en-US" b="1" dirty="0" smtClean="0"/>
              <a:t> 1900.</a:t>
            </a:r>
          </a:p>
          <a:p>
            <a:pPr marL="171450" indent="-171450">
              <a:buFont typeface="Wingdings" panose="05000000000000000000" pitchFamily="2" charset="2"/>
              <a:buChar char="v"/>
            </a:pPr>
            <a:r>
              <a:rPr lang="en-US" b="1" dirty="0" smtClean="0"/>
              <a:t>F</a:t>
            </a:r>
            <a:r>
              <a:rPr lang="vi-VN" b="1" dirty="0" smtClean="0"/>
              <a:t>ord và các công ty kinh doanh sản xuất ra nhiều</a:t>
            </a:r>
            <a:r>
              <a:rPr lang="en-US" b="1" dirty="0" smtClean="0"/>
              <a:t> </a:t>
            </a:r>
            <a:r>
              <a:rPr lang="vi-VN" b="1" dirty="0" smtClean="0"/>
              <a:t>sản phẩm cơ bản mà ít quan tâm đến chất lượng. Tuy nhiên</a:t>
            </a:r>
            <a:r>
              <a:rPr lang="en-US" b="1" dirty="0" smtClean="0"/>
              <a:t> </a:t>
            </a:r>
            <a:r>
              <a:rPr lang="vi-VN" b="1" dirty="0" smtClean="0"/>
              <a:t>khi thị trường phát triển và khách hàng trở nên k</a:t>
            </a:r>
            <a:endParaRPr lang="en-US" b="1" dirty="0" smtClean="0"/>
          </a:p>
          <a:p>
            <a:r>
              <a:rPr lang="en-US" b="1" u="sng" dirty="0" smtClean="0"/>
              <a:t>CHUỖI</a:t>
            </a:r>
            <a:r>
              <a:rPr lang="en-US" b="1" u="sng" baseline="0" dirty="0" smtClean="0"/>
              <a:t> CUNG ƯNG ĐƠN GIẢN</a:t>
            </a:r>
            <a:r>
              <a:rPr lang="en-US" baseline="0" dirty="0" smtClean="0"/>
              <a:t>: </a:t>
            </a:r>
            <a:r>
              <a:rPr lang="en-US" baseline="0" dirty="0" err="1" smtClean="0"/>
              <a:t>sản</a:t>
            </a:r>
            <a:r>
              <a:rPr lang="en-US" baseline="0" dirty="0" smtClean="0"/>
              <a:t> </a:t>
            </a:r>
            <a:r>
              <a:rPr lang="en-US" baseline="0" dirty="0" err="1" smtClean="0"/>
              <a:t>phẩm</a:t>
            </a:r>
            <a:r>
              <a:rPr lang="en-US" baseline="0" dirty="0" smtClean="0"/>
              <a:t> </a:t>
            </a:r>
            <a:r>
              <a:rPr lang="en-US" baseline="0" dirty="0" err="1" smtClean="0"/>
              <a:t>của</a:t>
            </a:r>
            <a:r>
              <a:rPr lang="en-US" baseline="0" dirty="0" smtClean="0"/>
              <a:t> DN </a:t>
            </a:r>
            <a:r>
              <a:rPr lang="en-US" baseline="0" dirty="0" err="1" smtClean="0"/>
              <a:t>sẽ</a:t>
            </a:r>
            <a:r>
              <a:rPr lang="en-US" baseline="0" dirty="0" smtClean="0"/>
              <a:t> </a:t>
            </a:r>
            <a:r>
              <a:rPr lang="en-US" baseline="0" dirty="0" err="1" smtClean="0"/>
              <a:t>đến</a:t>
            </a:r>
            <a:r>
              <a:rPr lang="en-US" baseline="0" dirty="0" smtClean="0"/>
              <a:t> </a:t>
            </a:r>
            <a:r>
              <a:rPr lang="en-US" baseline="0" dirty="0" err="1" smtClean="0"/>
              <a:t>từ</a:t>
            </a:r>
            <a:r>
              <a:rPr lang="en-US" baseline="0" dirty="0" smtClean="0"/>
              <a:t> </a:t>
            </a:r>
            <a:r>
              <a:rPr lang="en-US" baseline="0" dirty="0" err="1" smtClean="0"/>
              <a:t>nhà</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chuyên</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a:t>
            </a:r>
            <a:r>
              <a:rPr lang="en-US" baseline="0" dirty="0" err="1" smtClean="0"/>
              <a:t>nhà</a:t>
            </a:r>
            <a:r>
              <a:rPr lang="en-US" baseline="0" dirty="0" smtClean="0"/>
              <a:t> SX </a:t>
            </a:r>
            <a:r>
              <a:rPr lang="en-US" baseline="0" dirty="0" err="1" smtClean="0"/>
              <a:t>đó</a:t>
            </a:r>
            <a:r>
              <a:rPr lang="en-US" baseline="0" dirty="0" smtClean="0"/>
              <a:t> </a:t>
            </a:r>
            <a:r>
              <a:rPr lang="en-US" baseline="0" dirty="0" err="1" smtClean="0"/>
              <a:t>và</a:t>
            </a:r>
            <a:r>
              <a:rPr lang="en-US" baseline="0" dirty="0" smtClean="0"/>
              <a:t> </a:t>
            </a:r>
            <a:r>
              <a:rPr lang="en-US" baseline="0" dirty="0" err="1" smtClean="0"/>
              <a:t>bao</a:t>
            </a:r>
            <a:r>
              <a:rPr lang="en-US" baseline="0" dirty="0" smtClean="0"/>
              <a:t> </a:t>
            </a:r>
            <a:r>
              <a:rPr lang="en-US" baseline="0" dirty="0" err="1" smtClean="0"/>
              <a:t>gồm</a:t>
            </a:r>
            <a:r>
              <a:rPr lang="en-US" baseline="0" dirty="0" smtClean="0"/>
              <a:t> </a:t>
            </a:r>
            <a:r>
              <a:rPr lang="en-US" baseline="0" dirty="0" err="1" smtClean="0"/>
              <a:t>các</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của</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phân</a:t>
            </a:r>
            <a:r>
              <a:rPr lang="en-US" baseline="0" dirty="0" smtClean="0"/>
              <a:t> </a:t>
            </a:r>
            <a:r>
              <a:rPr lang="en-US" baseline="0" dirty="0" err="1" smtClean="0"/>
              <a:t>phối</a:t>
            </a:r>
            <a:r>
              <a:rPr lang="en-US" baseline="0" dirty="0" smtClean="0"/>
              <a:t>, </a:t>
            </a:r>
            <a:r>
              <a:rPr lang="en-US" baseline="0" dirty="0" err="1" smtClean="0"/>
              <a:t>lưu</a:t>
            </a:r>
            <a:r>
              <a:rPr lang="en-US" baseline="0" dirty="0" smtClean="0"/>
              <a:t> </a:t>
            </a:r>
            <a:r>
              <a:rPr lang="en-US" baseline="0" dirty="0" err="1" smtClean="0"/>
              <a:t>trữ</a:t>
            </a:r>
            <a:r>
              <a:rPr lang="en-US" baseline="0" dirty="0" smtClean="0"/>
              <a:t> </a:t>
            </a:r>
            <a:r>
              <a:rPr lang="en-US" baseline="0" dirty="0" err="1" smtClean="0"/>
              <a:t>cho</a:t>
            </a:r>
            <a:r>
              <a:rPr lang="en-US" baseline="0" dirty="0" smtClean="0"/>
              <a:t> </a:t>
            </a:r>
            <a:r>
              <a:rPr lang="en-US" baseline="0" dirty="0" err="1" smtClean="0"/>
              <a:t>chính</a:t>
            </a:r>
            <a:r>
              <a:rPr lang="en-US" baseline="0" dirty="0" smtClean="0"/>
              <a:t> DN SX </a:t>
            </a:r>
            <a:r>
              <a:rPr lang="en-US" baseline="0" dirty="0" err="1" smtClean="0"/>
              <a:t>đó</a:t>
            </a:r>
            <a:r>
              <a:rPr lang="en-US" baseline="0" dirty="0" smtClean="0"/>
              <a:t> </a:t>
            </a:r>
            <a:r>
              <a:rPr lang="en-US" baseline="0" dirty="0" err="1" smtClean="0"/>
              <a:t>để</a:t>
            </a:r>
            <a:r>
              <a:rPr lang="en-US" baseline="0" dirty="0" smtClean="0"/>
              <a:t> </a:t>
            </a:r>
            <a:r>
              <a:rPr lang="en-US" baseline="0" dirty="0" err="1" smtClean="0"/>
              <a:t>đến</a:t>
            </a:r>
            <a:r>
              <a:rPr lang="en-US" baseline="0" dirty="0" smtClean="0"/>
              <a:t> </a:t>
            </a:r>
            <a:r>
              <a:rPr lang="en-US" baseline="0" dirty="0" err="1" smtClean="0"/>
              <a:t>tay</a:t>
            </a:r>
            <a:r>
              <a:rPr lang="en-US" baseline="0" dirty="0" smtClean="0"/>
              <a:t> </a:t>
            </a:r>
            <a:r>
              <a:rPr lang="en-US" baseline="0" dirty="0" err="1" smtClean="0"/>
              <a:t>người</a:t>
            </a:r>
            <a:r>
              <a:rPr lang="en-US" baseline="0" dirty="0" smtClean="0"/>
              <a:t> </a:t>
            </a:r>
            <a:r>
              <a:rPr lang="en-US" baseline="0" dirty="0" err="1" smtClean="0"/>
              <a:t>tiêu</a:t>
            </a:r>
            <a:r>
              <a:rPr lang="en-US" baseline="0" dirty="0" smtClean="0"/>
              <a:t> </a:t>
            </a:r>
            <a:r>
              <a:rPr lang="en-US" baseline="0" dirty="0" err="1" smtClean="0"/>
              <a:t>dùng</a:t>
            </a:r>
            <a:r>
              <a:rPr lang="en-US" baseline="0" dirty="0" smtClean="0"/>
              <a:t> </a:t>
            </a:r>
            <a:r>
              <a:rPr lang="en-US" baseline="0" dirty="0" smtClean="0">
                <a:sym typeface="Wingdings" panose="05000000000000000000" pitchFamily="2" charset="2"/>
              </a:rPr>
              <a:t> </a:t>
            </a:r>
            <a:r>
              <a:rPr lang="en-US" b="1" baseline="0" dirty="0" err="1" smtClean="0">
                <a:sym typeface="Wingdings" panose="05000000000000000000" pitchFamily="2" charset="2"/>
              </a:rPr>
              <a:t>chức</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và</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lực</a:t>
            </a:r>
            <a:r>
              <a:rPr lang="en-US" b="1" baseline="0" dirty="0" smtClean="0">
                <a:sym typeface="Wingdings" panose="05000000000000000000" pitchFamily="2" charset="2"/>
              </a:rPr>
              <a:t> </a:t>
            </a:r>
            <a:r>
              <a:rPr lang="en-US" b="1" baseline="0" dirty="0" err="1" smtClean="0">
                <a:sym typeface="Wingdings" panose="05000000000000000000" pitchFamily="2" charset="2"/>
              </a:rPr>
              <a:t>đều</a:t>
            </a:r>
            <a:r>
              <a:rPr lang="en-US" b="1" baseline="0" dirty="0" smtClean="0">
                <a:sym typeface="Wingdings" panose="05000000000000000000" pitchFamily="2" charset="2"/>
              </a:rPr>
              <a:t> </a:t>
            </a:r>
            <a:r>
              <a:rPr lang="en-US" b="1" baseline="0" dirty="0" err="1" smtClean="0">
                <a:sym typeface="Wingdings" panose="05000000000000000000" pitchFamily="2" charset="2"/>
              </a:rPr>
              <a:t>tập</a:t>
            </a:r>
            <a:r>
              <a:rPr lang="en-US" b="1" baseline="0" dirty="0" smtClean="0">
                <a:sym typeface="Wingdings" panose="05000000000000000000" pitchFamily="2" charset="2"/>
              </a:rPr>
              <a:t> </a:t>
            </a:r>
            <a:r>
              <a:rPr lang="en-US" b="1" baseline="0" dirty="0" err="1" smtClean="0">
                <a:sym typeface="Wingdings" panose="05000000000000000000" pitchFamily="2" charset="2"/>
              </a:rPr>
              <a:t>trung</a:t>
            </a:r>
            <a:r>
              <a:rPr lang="en-US" b="1" baseline="0" dirty="0" smtClean="0">
                <a:sym typeface="Wingdings" panose="05000000000000000000" pitchFamily="2" charset="2"/>
              </a:rPr>
              <a:t> </a:t>
            </a:r>
            <a:r>
              <a:rPr lang="en-US" b="1" baseline="0" dirty="0" err="1" smtClean="0">
                <a:sym typeface="Wingdings" panose="05000000000000000000" pitchFamily="2" charset="2"/>
              </a:rPr>
              <a:t>hướng</a:t>
            </a:r>
            <a:r>
              <a:rPr lang="en-US" b="1" baseline="0" dirty="0" smtClean="0">
                <a:sym typeface="Wingdings" panose="05000000000000000000" pitchFamily="2" charset="2"/>
              </a:rPr>
              <a:t>  </a:t>
            </a:r>
            <a:r>
              <a:rPr lang="en-US" b="1" baseline="0" dirty="0" err="1" smtClean="0">
                <a:sym typeface="Wingdings" panose="05000000000000000000" pitchFamily="2" charset="2"/>
              </a:rPr>
              <a:t>vào</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quả</a:t>
            </a:r>
            <a:r>
              <a:rPr lang="en-US" b="1" baseline="0" dirty="0" smtClean="0">
                <a:sym typeface="Wingdings" panose="05000000000000000000" pitchFamily="2" charset="2"/>
              </a:rPr>
              <a:t> SP </a:t>
            </a:r>
            <a:r>
              <a:rPr lang="en-US" b="1" baseline="0" dirty="0" err="1" smtClean="0">
                <a:sym typeface="Wingdings" panose="05000000000000000000" pitchFamily="2" charset="2"/>
              </a:rPr>
              <a:t>của</a:t>
            </a:r>
            <a:r>
              <a:rPr lang="en-US" b="1" baseline="0" dirty="0" smtClean="0">
                <a:sym typeface="Wingdings" panose="05000000000000000000" pitchFamily="2" charset="2"/>
              </a:rPr>
              <a:t> DN </a:t>
            </a:r>
            <a:r>
              <a:rPr lang="en-US" b="1" baseline="0" dirty="0" err="1" smtClean="0">
                <a:sym typeface="Wingdings" panose="05000000000000000000" pitchFamily="2" charset="2"/>
              </a:rPr>
              <a:t>đó</a:t>
            </a:r>
            <a:r>
              <a:rPr lang="en-US" b="1" baseline="0" dirty="0" smtClean="0">
                <a:sym typeface="Wingdings" panose="05000000000000000000" pitchFamily="2" charset="2"/>
              </a:rPr>
              <a:t> </a:t>
            </a:r>
            <a:r>
              <a:rPr lang="en-US" b="1" baseline="0" dirty="0" err="1" smtClean="0">
                <a:sym typeface="Wingdings" panose="05000000000000000000" pitchFamily="2" charset="2"/>
              </a:rPr>
              <a:t>nếu</a:t>
            </a:r>
            <a:r>
              <a:rPr lang="en-US" b="1" baseline="0" dirty="0" smtClean="0">
                <a:sym typeface="Wingdings" panose="05000000000000000000" pitchFamily="2" charset="2"/>
              </a:rPr>
              <a:t> SP </a:t>
            </a:r>
            <a:r>
              <a:rPr lang="en-US" b="1" baseline="0" dirty="0" err="1" smtClean="0">
                <a:sym typeface="Wingdings" panose="05000000000000000000" pitchFamily="2" charset="2"/>
              </a:rPr>
              <a:t>đó</a:t>
            </a:r>
            <a:r>
              <a:rPr lang="en-US" b="1" baseline="0" dirty="0" smtClean="0">
                <a:sym typeface="Wingdings" panose="05000000000000000000" pitchFamily="2" charset="2"/>
              </a:rPr>
              <a:t> </a:t>
            </a:r>
            <a:r>
              <a:rPr lang="en-US" b="1" baseline="0" dirty="0" err="1" smtClean="0">
                <a:sym typeface="Wingdings" panose="05000000000000000000" pitchFamily="2" charset="2"/>
              </a:rPr>
              <a:t>ko</a:t>
            </a:r>
            <a:r>
              <a:rPr lang="en-US" b="1" baseline="0" dirty="0" smtClean="0">
                <a:sym typeface="Wingdings" panose="05000000000000000000" pitchFamily="2" charset="2"/>
              </a:rPr>
              <a:t> </a:t>
            </a:r>
            <a:r>
              <a:rPr lang="en-US" b="1" baseline="0" dirty="0" err="1" smtClean="0">
                <a:sym typeface="Wingdings" panose="05000000000000000000" pitchFamily="2" charset="2"/>
              </a:rPr>
              <a:t>đc</a:t>
            </a:r>
            <a:r>
              <a:rPr lang="en-US" b="1" baseline="0" dirty="0" smtClean="0">
                <a:sym typeface="Wingdings" panose="05000000000000000000" pitchFamily="2" charset="2"/>
              </a:rPr>
              <a:t> </a:t>
            </a:r>
            <a:r>
              <a:rPr lang="en-US" b="1" baseline="0" dirty="0" err="1" smtClean="0">
                <a:sym typeface="Wingdings" panose="05000000000000000000" pitchFamily="2" charset="2"/>
              </a:rPr>
              <a:t>thị</a:t>
            </a:r>
            <a:r>
              <a:rPr lang="en-US" b="1" baseline="0" dirty="0" smtClean="0">
                <a:sym typeface="Wingdings" panose="05000000000000000000" pitchFamily="2" charset="2"/>
              </a:rPr>
              <a:t> </a:t>
            </a:r>
            <a:r>
              <a:rPr lang="en-US" b="1" baseline="0" dirty="0" err="1" smtClean="0">
                <a:sym typeface="Wingdings" panose="05000000000000000000" pitchFamily="2" charset="2"/>
              </a:rPr>
              <a:t>trường</a:t>
            </a:r>
            <a:r>
              <a:rPr lang="en-US" b="1" baseline="0" dirty="0" smtClean="0">
                <a:sym typeface="Wingdings" panose="05000000000000000000" pitchFamily="2" charset="2"/>
              </a:rPr>
              <a:t> </a:t>
            </a:r>
            <a:r>
              <a:rPr lang="en-US" b="1" baseline="0" dirty="0" err="1" smtClean="0">
                <a:sym typeface="Wingdings" panose="05000000000000000000" pitchFamily="2" charset="2"/>
              </a:rPr>
              <a:t>ưa</a:t>
            </a:r>
            <a:r>
              <a:rPr lang="en-US" b="1" baseline="0" dirty="0" smtClean="0">
                <a:sym typeface="Wingdings" panose="05000000000000000000" pitchFamily="2" charset="2"/>
              </a:rPr>
              <a:t> </a:t>
            </a:r>
            <a:r>
              <a:rPr lang="en-US" b="1" baseline="0" dirty="0" err="1" smtClean="0">
                <a:sym typeface="Wingdings" panose="05000000000000000000" pitchFamily="2" charset="2"/>
              </a:rPr>
              <a:t>chuộng</a:t>
            </a:r>
            <a:r>
              <a:rPr lang="en-US" b="1" baseline="0" dirty="0" smtClean="0">
                <a:sym typeface="Wingdings" panose="05000000000000000000" pitchFamily="2" charset="2"/>
              </a:rPr>
              <a:t> </a:t>
            </a:r>
            <a:r>
              <a:rPr lang="en-US" b="1" baseline="0" dirty="0" err="1" smtClean="0">
                <a:sym typeface="Wingdings" panose="05000000000000000000" pitchFamily="2" charset="2"/>
              </a:rPr>
              <a:t>thì</a:t>
            </a:r>
            <a:r>
              <a:rPr lang="en-US" b="1" baseline="0" dirty="0" smtClean="0">
                <a:sym typeface="Wingdings" panose="05000000000000000000" pitchFamily="2" charset="2"/>
              </a:rPr>
              <a:t> </a:t>
            </a:r>
            <a:r>
              <a:rPr lang="en-US" b="1" baseline="0" dirty="0" err="1" smtClean="0">
                <a:sym typeface="Wingdings" panose="05000000000000000000" pitchFamily="2" charset="2"/>
              </a:rPr>
              <a:t>chuỗi</a:t>
            </a:r>
            <a:r>
              <a:rPr lang="en-US" b="1" baseline="0" dirty="0" smtClean="0">
                <a:sym typeface="Wingdings" panose="05000000000000000000" pitchFamily="2" charset="2"/>
              </a:rPr>
              <a:t> </a:t>
            </a:r>
            <a:r>
              <a:rPr lang="en-US" b="1" baseline="0" dirty="0" err="1" smtClean="0">
                <a:sym typeface="Wingdings" panose="05000000000000000000" pitchFamily="2" charset="2"/>
              </a:rPr>
              <a:t>cung</a:t>
            </a:r>
            <a:r>
              <a:rPr lang="en-US" b="1" baseline="0" dirty="0" smtClean="0">
                <a:sym typeface="Wingdings" panose="05000000000000000000" pitchFamily="2" charset="2"/>
              </a:rPr>
              <a:t> </a:t>
            </a:r>
            <a:r>
              <a:rPr lang="en-US" b="1" baseline="0" dirty="0" err="1" smtClean="0">
                <a:sym typeface="Wingdings" panose="05000000000000000000" pitchFamily="2" charset="2"/>
              </a:rPr>
              <a:t>ứng</a:t>
            </a:r>
            <a:r>
              <a:rPr lang="en-US" b="1" baseline="0" dirty="0" smtClean="0">
                <a:sym typeface="Wingdings" panose="05000000000000000000" pitchFamily="2" charset="2"/>
              </a:rPr>
              <a:t> </a:t>
            </a:r>
            <a:r>
              <a:rPr lang="en-US" b="1" baseline="0" dirty="0" err="1" smtClean="0">
                <a:sym typeface="Wingdings" panose="05000000000000000000" pitchFamily="2" charset="2"/>
              </a:rPr>
              <a:t>nó</a:t>
            </a:r>
            <a:r>
              <a:rPr lang="en-US" b="1" baseline="0" dirty="0" smtClean="0">
                <a:sym typeface="Wingdings" panose="05000000000000000000" pitchFamily="2" charset="2"/>
              </a:rPr>
              <a:t> </a:t>
            </a:r>
            <a:r>
              <a:rPr lang="en-US" b="1" baseline="0" dirty="0" err="1" smtClean="0">
                <a:sym typeface="Wingdings" panose="05000000000000000000" pitchFamily="2" charset="2"/>
              </a:rPr>
              <a:t>gây</a:t>
            </a:r>
            <a:r>
              <a:rPr lang="en-US" b="1" baseline="0" dirty="0" smtClean="0">
                <a:sym typeface="Wingdings" panose="05000000000000000000" pitchFamily="2" charset="2"/>
              </a:rPr>
              <a:t> </a:t>
            </a:r>
            <a:r>
              <a:rPr lang="en-US" b="1" baseline="0" dirty="0" err="1" smtClean="0">
                <a:sym typeface="Wingdings" panose="05000000000000000000" pitchFamily="2" charset="2"/>
              </a:rPr>
              <a:t>lãng</a:t>
            </a:r>
            <a:r>
              <a:rPr lang="en-US" b="1" baseline="0" dirty="0" smtClean="0">
                <a:sym typeface="Wingdings" panose="05000000000000000000" pitchFamily="2" charset="2"/>
              </a:rPr>
              <a:t> </a:t>
            </a:r>
            <a:r>
              <a:rPr lang="en-US" b="1" baseline="0" dirty="0" err="1" smtClean="0">
                <a:sym typeface="Wingdings" panose="05000000000000000000" pitchFamily="2" charset="2"/>
              </a:rPr>
              <a:t>phí</a:t>
            </a:r>
            <a:r>
              <a:rPr lang="en-US" b="1" baseline="0" dirty="0" smtClean="0">
                <a:sym typeface="Wingdings" panose="05000000000000000000" pitchFamily="2" charset="2"/>
              </a:rPr>
              <a:t> </a:t>
            </a:r>
            <a:r>
              <a:rPr lang="en-US" b="1" baseline="0" dirty="0" err="1" smtClean="0">
                <a:sym typeface="Wingdings" panose="05000000000000000000" pitchFamily="2" charset="2"/>
              </a:rPr>
              <a:t>nặng</a:t>
            </a:r>
            <a:r>
              <a:rPr lang="en-US" b="1" baseline="0" dirty="0" smtClean="0">
                <a:sym typeface="Wingdings" panose="05000000000000000000" pitchFamily="2" charset="2"/>
              </a:rPr>
              <a:t> </a:t>
            </a:r>
            <a:r>
              <a:rPr lang="en-US" b="1" baseline="0" dirty="0" err="1" smtClean="0">
                <a:sym typeface="Wingdings" panose="05000000000000000000" pitchFamily="2" charset="2"/>
              </a:rPr>
              <a:t>nề</a:t>
            </a:r>
            <a:endParaRPr lang="en-US" b="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u="sng" dirty="0" smtClean="0"/>
              <a:t>CHUỖI</a:t>
            </a:r>
            <a:r>
              <a:rPr lang="en-US" b="1" u="sng" baseline="0" dirty="0" smtClean="0"/>
              <a:t> CUNG ƯNG MỞ RỘNG</a:t>
            </a:r>
            <a:r>
              <a:rPr lang="en-US" baseline="0" dirty="0" smtClean="0"/>
              <a:t>: </a:t>
            </a:r>
            <a:r>
              <a:rPr lang="en-US" baseline="0" dirty="0" err="1" smtClean="0"/>
              <a:t>sản</a:t>
            </a:r>
            <a:r>
              <a:rPr lang="en-US" baseline="0" dirty="0" smtClean="0"/>
              <a:t> </a:t>
            </a:r>
            <a:r>
              <a:rPr lang="en-US" baseline="0" dirty="0" err="1" smtClean="0"/>
              <a:t>phẩm</a:t>
            </a:r>
            <a:r>
              <a:rPr lang="en-US" baseline="0" dirty="0" smtClean="0"/>
              <a:t> </a:t>
            </a:r>
            <a:r>
              <a:rPr lang="en-US" baseline="0" dirty="0" err="1" smtClean="0"/>
              <a:t>của</a:t>
            </a:r>
            <a:r>
              <a:rPr lang="en-US" baseline="0" dirty="0" smtClean="0"/>
              <a:t> DN </a:t>
            </a:r>
            <a:r>
              <a:rPr lang="en-US" baseline="0" dirty="0" err="1" smtClean="0"/>
              <a:t>sẽ</a:t>
            </a:r>
            <a:r>
              <a:rPr lang="en-US" baseline="0" dirty="0" smtClean="0"/>
              <a:t> </a:t>
            </a:r>
            <a:r>
              <a:rPr lang="en-US" baseline="0" dirty="0" err="1" smtClean="0"/>
              <a:t>đến</a:t>
            </a:r>
            <a:r>
              <a:rPr lang="en-US" baseline="0" dirty="0" smtClean="0"/>
              <a:t> </a:t>
            </a:r>
            <a:r>
              <a:rPr lang="en-US" baseline="0" dirty="0" err="1" smtClean="0"/>
              <a:t>từ</a:t>
            </a:r>
            <a:r>
              <a:rPr lang="en-US" baseline="0" dirty="0" smtClean="0"/>
              <a:t>  </a:t>
            </a:r>
            <a:r>
              <a:rPr lang="en-US" baseline="0" dirty="0" err="1" smtClean="0"/>
              <a:t>nhiều</a:t>
            </a:r>
            <a:r>
              <a:rPr lang="en-US" baseline="0" dirty="0" smtClean="0"/>
              <a:t> </a:t>
            </a:r>
            <a:r>
              <a:rPr lang="en-US" baseline="0" dirty="0" err="1" smtClean="0"/>
              <a:t>nhà</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và</a:t>
            </a:r>
            <a:r>
              <a:rPr lang="en-US" baseline="0" dirty="0" smtClean="0"/>
              <a:t> </a:t>
            </a:r>
            <a:r>
              <a:rPr lang="en-US" baseline="0" dirty="0" err="1" smtClean="0"/>
              <a:t>các</a:t>
            </a:r>
            <a:r>
              <a:rPr lang="en-US" baseline="0" dirty="0" smtClean="0"/>
              <a:t> </a:t>
            </a:r>
            <a:r>
              <a:rPr lang="en-US" baseline="0" dirty="0" err="1" smtClean="0"/>
              <a:t>nhà</a:t>
            </a:r>
            <a:r>
              <a:rPr lang="en-US" baseline="0" dirty="0" smtClean="0"/>
              <a:t> </a:t>
            </a:r>
            <a:r>
              <a:rPr lang="en-US" baseline="0" dirty="0" err="1" smtClean="0"/>
              <a:t>cung</a:t>
            </a:r>
            <a:r>
              <a:rPr lang="en-US" baseline="0" dirty="0" smtClean="0"/>
              <a:t> </a:t>
            </a:r>
            <a:r>
              <a:rPr lang="en-US" baseline="0" dirty="0" err="1" smtClean="0"/>
              <a:t>cấp</a:t>
            </a:r>
            <a:r>
              <a:rPr lang="en-US" baseline="0" dirty="0" smtClean="0"/>
              <a:t> </a:t>
            </a:r>
            <a:r>
              <a:rPr lang="en-US" baseline="0" dirty="0" err="1" smtClean="0"/>
              <a:t>này</a:t>
            </a:r>
            <a:r>
              <a:rPr lang="en-US" baseline="0" dirty="0" smtClean="0"/>
              <a:t> </a:t>
            </a:r>
            <a:r>
              <a:rPr lang="en-US" baseline="0" dirty="0" err="1" smtClean="0"/>
              <a:t>là</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a:t>
            </a:r>
            <a:r>
              <a:rPr lang="en-US" baseline="0" dirty="0" err="1" smtClean="0"/>
              <a:t>nhiều</a:t>
            </a:r>
            <a:r>
              <a:rPr lang="en-US" baseline="0" dirty="0" smtClean="0"/>
              <a:t> </a:t>
            </a:r>
            <a:r>
              <a:rPr lang="en-US" baseline="0" dirty="0" err="1" smtClean="0"/>
              <a:t>cho</a:t>
            </a:r>
            <a:r>
              <a:rPr lang="en-US" baseline="0" dirty="0" smtClean="0"/>
              <a:t> </a:t>
            </a:r>
            <a:r>
              <a:rPr lang="en-US" baseline="0" dirty="0" err="1" smtClean="0"/>
              <a:t>nhà</a:t>
            </a:r>
            <a:r>
              <a:rPr lang="en-US" baseline="0" dirty="0" smtClean="0"/>
              <a:t> SX </a:t>
            </a:r>
            <a:r>
              <a:rPr lang="en-US" baseline="0" dirty="0" err="1" smtClean="0"/>
              <a:t>đó</a:t>
            </a:r>
            <a:r>
              <a:rPr lang="en-US" baseline="0" dirty="0" smtClean="0"/>
              <a:t> </a:t>
            </a:r>
            <a:r>
              <a:rPr lang="en-US" baseline="0" dirty="0" err="1" smtClean="0"/>
              <a:t>và</a:t>
            </a:r>
            <a:r>
              <a:rPr lang="en-US" baseline="0" dirty="0" smtClean="0"/>
              <a:t> </a:t>
            </a:r>
            <a:r>
              <a:rPr lang="en-US" baseline="0" dirty="0" err="1" smtClean="0"/>
              <a:t>bao</a:t>
            </a:r>
            <a:r>
              <a:rPr lang="en-US" baseline="0" dirty="0" smtClean="0"/>
              <a:t> </a:t>
            </a:r>
            <a:r>
              <a:rPr lang="en-US" baseline="0" dirty="0" err="1" smtClean="0"/>
              <a:t>gồm</a:t>
            </a:r>
            <a:r>
              <a:rPr lang="en-US" baseline="0" dirty="0" smtClean="0"/>
              <a:t> </a:t>
            </a:r>
            <a:r>
              <a:rPr lang="en-US" baseline="0" dirty="0" err="1" smtClean="0"/>
              <a:t>các</a:t>
            </a:r>
            <a:r>
              <a:rPr lang="en-US" baseline="0" dirty="0" smtClean="0"/>
              <a:t> </a:t>
            </a:r>
            <a:r>
              <a:rPr lang="en-US" baseline="0" dirty="0" err="1" smtClean="0"/>
              <a:t>dịch</a:t>
            </a:r>
            <a:r>
              <a:rPr lang="en-US" baseline="0" dirty="0" smtClean="0"/>
              <a:t> </a:t>
            </a:r>
            <a:r>
              <a:rPr lang="en-US" baseline="0" dirty="0" err="1" smtClean="0"/>
              <a:t>vụ</a:t>
            </a:r>
            <a:r>
              <a:rPr lang="en-US" baseline="0" dirty="0" smtClean="0"/>
              <a:t> </a:t>
            </a:r>
            <a:r>
              <a:rPr lang="en-US" baseline="0" dirty="0" err="1" smtClean="0"/>
              <a:t>của</a:t>
            </a:r>
            <a:r>
              <a:rPr lang="en-US" baseline="0" dirty="0" smtClean="0"/>
              <a:t> </a:t>
            </a:r>
            <a:r>
              <a:rPr lang="en-US" baseline="0" dirty="0" err="1" smtClean="0"/>
              <a:t>vận</a:t>
            </a:r>
            <a:r>
              <a:rPr lang="en-US" baseline="0" dirty="0" smtClean="0"/>
              <a:t> </a:t>
            </a:r>
            <a:r>
              <a:rPr lang="en-US" baseline="0" dirty="0" err="1" smtClean="0"/>
              <a:t>tải</a:t>
            </a:r>
            <a:r>
              <a:rPr lang="en-US" baseline="0" dirty="0" smtClean="0"/>
              <a:t>, </a:t>
            </a:r>
            <a:r>
              <a:rPr lang="en-US" baseline="0" dirty="0" err="1" smtClean="0"/>
              <a:t>phân</a:t>
            </a:r>
            <a:r>
              <a:rPr lang="en-US" baseline="0" dirty="0" smtClean="0"/>
              <a:t> </a:t>
            </a:r>
            <a:r>
              <a:rPr lang="en-US" baseline="0" dirty="0" err="1" smtClean="0"/>
              <a:t>phối</a:t>
            </a:r>
            <a:r>
              <a:rPr lang="en-US" baseline="0" dirty="0" smtClean="0"/>
              <a:t>, </a:t>
            </a:r>
            <a:r>
              <a:rPr lang="en-US" baseline="0" dirty="0" err="1" smtClean="0"/>
              <a:t>lưu</a:t>
            </a:r>
            <a:r>
              <a:rPr lang="en-US" baseline="0" dirty="0" smtClean="0"/>
              <a:t> </a:t>
            </a:r>
            <a:r>
              <a:rPr lang="en-US" baseline="0" dirty="0" err="1" smtClean="0"/>
              <a:t>trữ</a:t>
            </a:r>
            <a:r>
              <a:rPr lang="en-US" baseline="0" dirty="0" smtClean="0"/>
              <a:t> </a:t>
            </a:r>
            <a:r>
              <a:rPr lang="en-US" baseline="0" dirty="0" err="1" smtClean="0"/>
              <a:t>ko</a:t>
            </a:r>
            <a:r>
              <a:rPr lang="en-US" baseline="0" dirty="0" smtClean="0"/>
              <a:t> </a:t>
            </a:r>
            <a:r>
              <a:rPr lang="en-US" baseline="0" dirty="0" err="1" smtClean="0"/>
              <a:t>chỉ</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1 DN SX </a:t>
            </a:r>
            <a:r>
              <a:rPr lang="en-US" baseline="0" dirty="0" err="1" smtClean="0"/>
              <a:t>mà</a:t>
            </a:r>
            <a:r>
              <a:rPr lang="en-US" baseline="0" dirty="0" smtClean="0"/>
              <a:t> </a:t>
            </a:r>
            <a:r>
              <a:rPr lang="en-US" baseline="0" dirty="0" err="1" smtClean="0"/>
              <a:t>còn</a:t>
            </a:r>
            <a:r>
              <a:rPr lang="en-US" baseline="0" dirty="0" smtClean="0"/>
              <a:t> </a:t>
            </a:r>
            <a:r>
              <a:rPr lang="en-US" baseline="0" dirty="0" err="1" smtClean="0"/>
              <a:t>phục</a:t>
            </a:r>
            <a:r>
              <a:rPr lang="en-US" baseline="0" dirty="0" smtClean="0"/>
              <a:t> </a:t>
            </a:r>
            <a:r>
              <a:rPr lang="en-US" baseline="0" dirty="0" err="1" smtClean="0"/>
              <a:t>vụ</a:t>
            </a:r>
            <a:r>
              <a:rPr lang="en-US" baseline="0" dirty="0" smtClean="0"/>
              <a:t> </a:t>
            </a:r>
            <a:r>
              <a:rPr lang="en-US" baseline="0" dirty="0" err="1" smtClean="0"/>
              <a:t>cho</a:t>
            </a:r>
            <a:r>
              <a:rPr lang="en-US" baseline="0" dirty="0" smtClean="0"/>
              <a:t> </a:t>
            </a:r>
            <a:r>
              <a:rPr lang="en-US" baseline="0" dirty="0" err="1" smtClean="0"/>
              <a:t>nhiều</a:t>
            </a:r>
            <a:r>
              <a:rPr lang="en-US" baseline="0" dirty="0" smtClean="0"/>
              <a:t> </a:t>
            </a:r>
            <a:r>
              <a:rPr lang="en-US" baseline="0" dirty="0" err="1" smtClean="0"/>
              <a:t>nhà</a:t>
            </a:r>
            <a:r>
              <a:rPr lang="en-US" baseline="0" dirty="0" smtClean="0"/>
              <a:t> SX </a:t>
            </a:r>
            <a:r>
              <a:rPr lang="en-US" baseline="0" dirty="0" err="1" smtClean="0"/>
              <a:t>để</a:t>
            </a:r>
            <a:r>
              <a:rPr lang="en-US" baseline="0" dirty="0" smtClean="0"/>
              <a:t> </a:t>
            </a:r>
            <a:r>
              <a:rPr lang="en-US" baseline="0" dirty="0" err="1" smtClean="0"/>
              <a:t>đưa</a:t>
            </a:r>
            <a:r>
              <a:rPr lang="en-US" baseline="0" dirty="0" smtClean="0"/>
              <a:t> </a:t>
            </a:r>
            <a:r>
              <a:rPr lang="en-US" baseline="0" dirty="0" err="1" smtClean="0"/>
              <a:t>nhiều</a:t>
            </a:r>
            <a:r>
              <a:rPr lang="en-US" baseline="0" dirty="0" smtClean="0"/>
              <a:t> </a:t>
            </a:r>
            <a:r>
              <a:rPr lang="en-US" baseline="0" dirty="0" err="1" smtClean="0"/>
              <a:t>loại</a:t>
            </a:r>
            <a:r>
              <a:rPr lang="en-US" baseline="0" dirty="0" smtClean="0"/>
              <a:t> </a:t>
            </a:r>
            <a:r>
              <a:rPr lang="en-US" baseline="0" dirty="0" err="1" smtClean="0"/>
              <a:t>sp</a:t>
            </a:r>
            <a:r>
              <a:rPr lang="en-US" baseline="0" dirty="0" smtClean="0"/>
              <a:t> </a:t>
            </a:r>
            <a:r>
              <a:rPr lang="en-US" baseline="0" dirty="0" err="1" smtClean="0"/>
              <a:t>đến</a:t>
            </a:r>
            <a:r>
              <a:rPr lang="en-US" baseline="0" dirty="0" smtClean="0"/>
              <a:t> </a:t>
            </a:r>
            <a:r>
              <a:rPr lang="en-US" baseline="0" dirty="0" err="1" smtClean="0"/>
              <a:t>tay</a:t>
            </a:r>
            <a:r>
              <a:rPr lang="en-US" baseline="0" dirty="0" smtClean="0"/>
              <a:t> </a:t>
            </a:r>
            <a:r>
              <a:rPr lang="en-US" baseline="0" dirty="0" err="1" smtClean="0"/>
              <a:t>người</a:t>
            </a:r>
            <a:r>
              <a:rPr lang="en-US" baseline="0" dirty="0" smtClean="0"/>
              <a:t> </a:t>
            </a:r>
            <a:r>
              <a:rPr lang="en-US" baseline="0" dirty="0" err="1" smtClean="0"/>
              <a:t>tiêu</a:t>
            </a:r>
            <a:r>
              <a:rPr lang="en-US" baseline="0" dirty="0" smtClean="0"/>
              <a:t> </a:t>
            </a:r>
            <a:r>
              <a:rPr lang="en-US" baseline="0" dirty="0" err="1" smtClean="0"/>
              <a:t>dùng</a:t>
            </a:r>
            <a:r>
              <a:rPr lang="en-US" baseline="0" dirty="0" smtClean="0"/>
              <a:t> </a:t>
            </a:r>
            <a:r>
              <a:rPr lang="en-US" baseline="0" dirty="0" smtClean="0">
                <a:sym typeface="Wingdings" panose="05000000000000000000" pitchFamily="2" charset="2"/>
              </a:rPr>
              <a:t>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công</a:t>
            </a:r>
            <a:r>
              <a:rPr lang="en-US" b="1" baseline="0" dirty="0" smtClean="0">
                <a:sym typeface="Wingdings" panose="05000000000000000000" pitchFamily="2" charset="2"/>
              </a:rPr>
              <a:t> ty </a:t>
            </a:r>
            <a:r>
              <a:rPr lang="en-US" b="1" baseline="0" dirty="0" err="1" smtClean="0">
                <a:sym typeface="Wingdings" panose="05000000000000000000" pitchFamily="2" charset="2"/>
              </a:rPr>
              <a:t>phát</a:t>
            </a:r>
            <a:r>
              <a:rPr lang="en-US" b="1" baseline="0" dirty="0" smtClean="0">
                <a:sym typeface="Wingdings" panose="05000000000000000000" pitchFamily="2" charset="2"/>
              </a:rPr>
              <a:t> </a:t>
            </a:r>
            <a:r>
              <a:rPr lang="en-US" b="1" baseline="0" dirty="0" err="1" smtClean="0">
                <a:sym typeface="Wingdings" panose="05000000000000000000" pitchFamily="2" charset="2"/>
              </a:rPr>
              <a:t>huy</a:t>
            </a:r>
            <a:r>
              <a:rPr lang="en-US" b="1" baseline="0" dirty="0" smtClean="0">
                <a:sym typeface="Wingdings" panose="05000000000000000000" pitchFamily="2" charset="2"/>
              </a:rPr>
              <a:t> </a:t>
            </a:r>
            <a:r>
              <a:rPr lang="en-US" b="1" baseline="0" dirty="0" err="1" smtClean="0">
                <a:sym typeface="Wingdings" panose="05000000000000000000" pitchFamily="2" charset="2"/>
              </a:rPr>
              <a:t>tốt</a:t>
            </a:r>
            <a:r>
              <a:rPr lang="en-US" b="1" baseline="0" dirty="0" smtClean="0">
                <a:sym typeface="Wingdings" panose="05000000000000000000" pitchFamily="2" charset="2"/>
              </a:rPr>
              <a:t> </a:t>
            </a:r>
            <a:r>
              <a:rPr lang="en-US" b="1" baseline="0" dirty="0" err="1" smtClean="0">
                <a:sym typeface="Wingdings" panose="05000000000000000000" pitchFamily="2" charset="2"/>
              </a:rPr>
              <a:t>nhất</a:t>
            </a:r>
            <a:r>
              <a:rPr lang="en-US" b="1" baseline="0" dirty="0" smtClean="0">
                <a:sym typeface="Wingdings" panose="05000000000000000000" pitchFamily="2" charset="2"/>
              </a:rPr>
              <a:t> </a:t>
            </a:r>
            <a:r>
              <a:rPr lang="en-US" b="1" baseline="0" dirty="0" err="1" smtClean="0">
                <a:sym typeface="Wingdings" panose="05000000000000000000" pitchFamily="2" charset="2"/>
              </a:rPr>
              <a:t>chức</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và</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quả</a:t>
            </a:r>
            <a:r>
              <a:rPr lang="en-US" b="1" baseline="0" dirty="0" smtClean="0">
                <a:sym typeface="Wingdings" panose="05000000000000000000" pitchFamily="2" charset="2"/>
              </a:rPr>
              <a:t> </a:t>
            </a:r>
            <a:r>
              <a:rPr lang="en-US" b="1" baseline="0" dirty="0" err="1" smtClean="0">
                <a:sym typeface="Wingdings" panose="05000000000000000000" pitchFamily="2" charset="2"/>
              </a:rPr>
              <a:t>phục</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mình</a:t>
            </a:r>
            <a:r>
              <a:rPr lang="en-US" b="1" baseline="0" dirty="0" smtClean="0">
                <a:sym typeface="Wingdings" panose="05000000000000000000" pitchFamily="2" charset="2"/>
              </a:rPr>
              <a:t> </a:t>
            </a:r>
            <a:r>
              <a:rPr lang="en-US" b="1" baseline="0" dirty="0" err="1" smtClean="0">
                <a:sym typeface="Wingdings" panose="05000000000000000000" pitchFamily="2" charset="2"/>
              </a:rPr>
              <a:t>để</a:t>
            </a:r>
            <a:r>
              <a:rPr lang="en-US" b="1" baseline="0" dirty="0" smtClean="0">
                <a:sym typeface="Wingdings" panose="05000000000000000000" pitchFamily="2" charset="2"/>
              </a:rPr>
              <a:t> </a:t>
            </a:r>
            <a:r>
              <a:rPr lang="en-US" b="1" baseline="0" dirty="0" err="1" smtClean="0">
                <a:sym typeface="Wingdings" panose="05000000000000000000" pitchFamily="2" charset="2"/>
              </a:rPr>
              <a:t>khai</a:t>
            </a:r>
            <a:r>
              <a:rPr lang="en-US" b="1" baseline="0" dirty="0" smtClean="0">
                <a:sym typeface="Wingdings" panose="05000000000000000000" pitchFamily="2" charset="2"/>
              </a:rPr>
              <a:t> </a:t>
            </a:r>
            <a:r>
              <a:rPr lang="en-US" b="1" baseline="0" dirty="0" err="1" smtClean="0">
                <a:sym typeface="Wingdings" panose="05000000000000000000" pitchFamily="2" charset="2"/>
              </a:rPr>
              <a:t>thác</a:t>
            </a:r>
            <a:r>
              <a:rPr lang="en-US" b="1" baseline="0" dirty="0" smtClean="0">
                <a:sym typeface="Wingdings" panose="05000000000000000000" pitchFamily="2" charset="2"/>
              </a:rPr>
              <a:t> </a:t>
            </a:r>
            <a:r>
              <a:rPr lang="en-US" b="1" baseline="0" dirty="0" err="1" smtClean="0">
                <a:sym typeface="Wingdings" panose="05000000000000000000" pitchFamily="2" charset="2"/>
              </a:rPr>
              <a:t>tối</a:t>
            </a:r>
            <a:r>
              <a:rPr lang="en-US" b="1" baseline="0" dirty="0" smtClean="0">
                <a:sym typeface="Wingdings" panose="05000000000000000000" pitchFamily="2" charset="2"/>
              </a:rPr>
              <a:t> </a:t>
            </a:r>
            <a:r>
              <a:rPr lang="en-US" b="1" baseline="0" dirty="0" err="1" smtClean="0">
                <a:sym typeface="Wingdings" panose="05000000000000000000" pitchFamily="2" charset="2"/>
              </a:rPr>
              <a:t>đa</a:t>
            </a:r>
            <a:r>
              <a:rPr lang="en-US" b="1" baseline="0" dirty="0" smtClean="0">
                <a:sym typeface="Wingdings" panose="05000000000000000000" pitchFamily="2" charset="2"/>
              </a:rPr>
              <a:t> </a:t>
            </a:r>
            <a:r>
              <a:rPr lang="en-US" b="1" baseline="0" dirty="0" err="1" smtClean="0">
                <a:sym typeface="Wingdings" panose="05000000000000000000" pitchFamily="2" charset="2"/>
              </a:rPr>
              <a:t>năng</a:t>
            </a:r>
            <a:r>
              <a:rPr lang="en-US" b="1" baseline="0" dirty="0" smtClean="0">
                <a:sym typeface="Wingdings" panose="05000000000000000000" pitchFamily="2" charset="2"/>
              </a:rPr>
              <a:t> </a:t>
            </a:r>
            <a:r>
              <a:rPr lang="en-US" b="1" baseline="0" dirty="0" err="1" smtClean="0">
                <a:sym typeface="Wingdings" panose="05000000000000000000" pitchFamily="2" charset="2"/>
              </a:rPr>
              <a:t>lực</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chính</a:t>
            </a:r>
            <a:r>
              <a:rPr lang="en-US" b="1" baseline="0" dirty="0" smtClean="0">
                <a:sym typeface="Wingdings" panose="05000000000000000000" pitchFamily="2" charset="2"/>
              </a:rPr>
              <a:t> </a:t>
            </a:r>
            <a:r>
              <a:rPr lang="en-US" b="1" baseline="0" dirty="0" err="1" smtClean="0">
                <a:sym typeface="Wingdings" panose="05000000000000000000" pitchFamily="2" charset="2"/>
              </a:rPr>
              <a:t>mình</a:t>
            </a:r>
            <a:endParaRPr lang="en-US" b="1" dirty="0" smtClean="0"/>
          </a:p>
          <a:p>
            <a:pPr marL="0" indent="0">
              <a:buFont typeface="Wingdings" panose="05000000000000000000" pitchFamily="2" charset="2"/>
              <a:buNone/>
            </a:pP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31</a:t>
            </a:fld>
            <a:endParaRPr lang="en-US"/>
          </a:p>
        </p:txBody>
      </p:sp>
    </p:spTree>
    <p:extLst>
      <p:ext uri="{BB962C8B-B14F-4D97-AF65-F5344CB8AC3E}">
        <p14:creationId xmlns:p14="http://schemas.microsoft.com/office/powerpoint/2010/main" val="34063236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Như</a:t>
            </a:r>
            <a:r>
              <a:rPr lang="en-US" b="1" baseline="0" dirty="0" smtClean="0"/>
              <a:t> </a:t>
            </a:r>
            <a:r>
              <a:rPr lang="en-US" b="1" baseline="0" dirty="0" err="1" smtClean="0"/>
              <a:t>vậy</a:t>
            </a:r>
            <a:r>
              <a:rPr lang="en-US" b="1" baseline="0" dirty="0" smtClean="0"/>
              <a:t>  </a:t>
            </a:r>
            <a:r>
              <a:rPr lang="en-US" b="1" baseline="0" dirty="0" err="1" smtClean="0"/>
              <a:t>với</a:t>
            </a:r>
            <a:r>
              <a:rPr lang="en-US" b="1" baseline="0" dirty="0" smtClean="0"/>
              <a:t> </a:t>
            </a:r>
            <a:r>
              <a:rPr lang="en-US" b="1" baseline="0" dirty="0" err="1" smtClean="0"/>
              <a:t>phương</a:t>
            </a:r>
            <a:r>
              <a:rPr lang="en-US" b="1" baseline="0" dirty="0" smtClean="0"/>
              <a:t> </a:t>
            </a:r>
            <a:r>
              <a:rPr lang="en-US" b="1" baseline="0" dirty="0" err="1" smtClean="0"/>
              <a:t>thức</a:t>
            </a:r>
            <a:r>
              <a:rPr lang="en-US" b="1" baseline="0" dirty="0" smtClean="0"/>
              <a:t> </a:t>
            </a:r>
            <a:r>
              <a:rPr lang="en-US" b="1" baseline="0" dirty="0" err="1" smtClean="0"/>
              <a:t>vận</a:t>
            </a:r>
            <a:r>
              <a:rPr lang="en-US" b="1" baseline="0" dirty="0" smtClean="0"/>
              <a:t> </a:t>
            </a:r>
            <a:r>
              <a:rPr lang="en-US" b="1" baseline="0" dirty="0" err="1" smtClean="0"/>
              <a:t>hành</a:t>
            </a:r>
            <a:r>
              <a:rPr lang="en-US" b="1" baseline="0" dirty="0" smtClean="0"/>
              <a:t> </a:t>
            </a:r>
            <a:r>
              <a:rPr lang="en-US" b="1" baseline="0" dirty="0" err="1" smtClean="0"/>
              <a:t>chuỗi</a:t>
            </a:r>
            <a:r>
              <a:rPr lang="en-US" b="1" baseline="0" dirty="0" smtClean="0"/>
              <a:t> </a:t>
            </a:r>
            <a:r>
              <a:rPr lang="en-US" b="1" baseline="0" dirty="0" err="1" smtClean="0"/>
              <a:t>đơn</a:t>
            </a:r>
            <a:r>
              <a:rPr lang="en-US" b="1" baseline="0" dirty="0" smtClean="0"/>
              <a:t> </a:t>
            </a:r>
            <a:r>
              <a:rPr lang="en-US" b="1" baseline="0" dirty="0" err="1" smtClean="0"/>
              <a:t>giản</a:t>
            </a:r>
            <a:r>
              <a:rPr lang="en-US" b="1" baseline="0" dirty="0" smtClean="0"/>
              <a:t> </a:t>
            </a:r>
            <a:r>
              <a:rPr lang="en-US" b="1" baseline="0" dirty="0" err="1" smtClean="0"/>
              <a:t>này</a:t>
            </a:r>
            <a:r>
              <a:rPr lang="en-US" b="1" baseline="0" dirty="0" smtClean="0"/>
              <a:t>: </a:t>
            </a:r>
            <a:r>
              <a:rPr lang="en-US" b="1" baseline="0" dirty="0" err="1" smtClean="0"/>
              <a:t>thì</a:t>
            </a:r>
            <a:r>
              <a:rPr lang="en-US" b="1" baseline="0" dirty="0" smtClean="0"/>
              <a:t> </a:t>
            </a:r>
            <a:r>
              <a:rPr lang="en-US" b="1" baseline="0" dirty="0" err="1" smtClean="0"/>
              <a:t>tất</a:t>
            </a:r>
            <a:r>
              <a:rPr lang="en-US" b="1" baseline="0" dirty="0" smtClean="0"/>
              <a:t> </a:t>
            </a:r>
            <a:r>
              <a:rPr lang="en-US" b="1" baseline="0" dirty="0" err="1" smtClean="0"/>
              <a:t>cả</a:t>
            </a:r>
            <a:r>
              <a:rPr lang="en-US" b="1" baseline="0" dirty="0" smtClean="0"/>
              <a:t> </a:t>
            </a:r>
            <a:r>
              <a:rPr lang="en-US" b="1" baseline="0" dirty="0" err="1" smtClean="0"/>
              <a:t>thành</a:t>
            </a:r>
            <a:r>
              <a:rPr lang="en-US" b="1" baseline="0" dirty="0" smtClean="0"/>
              <a:t> </a:t>
            </a:r>
            <a:r>
              <a:rPr lang="en-US" b="1" baseline="0" dirty="0" err="1" smtClean="0"/>
              <a:t>viên</a:t>
            </a:r>
            <a:r>
              <a:rPr lang="en-US" b="1" baseline="0" dirty="0" smtClean="0"/>
              <a:t> </a:t>
            </a:r>
            <a:r>
              <a:rPr lang="en-US" b="1" baseline="0" dirty="0" err="1" smtClean="0"/>
              <a:t>trong</a:t>
            </a:r>
            <a:r>
              <a:rPr lang="en-US" b="1" baseline="0" dirty="0" smtClean="0"/>
              <a:t> </a:t>
            </a:r>
            <a:r>
              <a:rPr lang="en-US" b="1" baseline="0" dirty="0" err="1" smtClean="0"/>
              <a:t>chuỗi</a:t>
            </a:r>
            <a:r>
              <a:rPr lang="en-US" b="1" baseline="0" dirty="0" smtClean="0"/>
              <a:t> </a:t>
            </a:r>
            <a:r>
              <a:rPr lang="en-US" b="1" baseline="0" dirty="0" err="1" smtClean="0"/>
              <a:t>đều</a:t>
            </a:r>
            <a:r>
              <a:rPr lang="en-US" b="1" baseline="0" dirty="0" smtClean="0"/>
              <a:t> </a:t>
            </a:r>
            <a:r>
              <a:rPr lang="en-US" b="1" baseline="0" dirty="0" err="1" smtClean="0"/>
              <a:t>đc</a:t>
            </a:r>
            <a:r>
              <a:rPr lang="en-US" b="1" baseline="0" dirty="0" smtClean="0"/>
              <a:t> </a:t>
            </a:r>
            <a:r>
              <a:rPr lang="en-US" b="1" baseline="0" dirty="0" err="1" smtClean="0"/>
              <a:t>kiểm</a:t>
            </a:r>
            <a:r>
              <a:rPr lang="en-US" b="1" baseline="0" dirty="0" smtClean="0"/>
              <a:t> </a:t>
            </a:r>
            <a:r>
              <a:rPr lang="en-US" b="1" baseline="0" dirty="0" err="1" smtClean="0"/>
              <a:t>soát</a:t>
            </a:r>
            <a:r>
              <a:rPr lang="en-US" b="1" baseline="0" dirty="0" smtClean="0"/>
              <a:t> </a:t>
            </a:r>
            <a:r>
              <a:rPr lang="en-US" b="1" baseline="0" dirty="0" err="1" smtClean="0"/>
              <a:t>bởi</a:t>
            </a:r>
            <a:r>
              <a:rPr lang="en-US" b="1" baseline="0" dirty="0" smtClean="0"/>
              <a:t> 1 </a:t>
            </a:r>
            <a:r>
              <a:rPr lang="en-US" b="1" baseline="0" dirty="0" err="1" smtClean="0"/>
              <a:t>nhà</a:t>
            </a:r>
            <a:r>
              <a:rPr lang="en-US" b="1" baseline="0" dirty="0" smtClean="0"/>
              <a:t> </a:t>
            </a:r>
            <a:r>
              <a:rPr lang="en-US" b="1" baseline="0" dirty="0" err="1" smtClean="0"/>
              <a:t>sx</a:t>
            </a:r>
            <a:r>
              <a:rPr lang="en-US" b="1" baseline="0" dirty="0" smtClean="0"/>
              <a:t> </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tập</a:t>
            </a:r>
            <a:r>
              <a:rPr lang="en-US" baseline="0" dirty="0" smtClean="0">
                <a:sym typeface="Wingdings" panose="05000000000000000000" pitchFamily="2" charset="2"/>
              </a:rPr>
              <a:t> </a:t>
            </a:r>
            <a:r>
              <a:rPr lang="en-US" baseline="0" dirty="0" err="1" smtClean="0">
                <a:sym typeface="Wingdings" panose="05000000000000000000" pitchFamily="2" charset="2"/>
              </a:rPr>
              <a:t>trung</a:t>
            </a:r>
            <a:r>
              <a:rPr lang="en-US" baseline="0" dirty="0" smtClean="0">
                <a:sym typeface="Wingdings" panose="05000000000000000000" pitchFamily="2" charset="2"/>
              </a:rPr>
              <a:t> </a:t>
            </a:r>
            <a:r>
              <a:rPr lang="en-US" baseline="0" dirty="0" err="1" smtClean="0">
                <a:sym typeface="Wingdings" panose="05000000000000000000" pitchFamily="2" charset="2"/>
              </a:rPr>
              <a:t>khai</a:t>
            </a:r>
            <a:r>
              <a:rPr lang="en-US" baseline="0" dirty="0" smtClean="0">
                <a:sym typeface="Wingdings" panose="05000000000000000000" pitchFamily="2" charset="2"/>
              </a:rPr>
              <a:t> </a:t>
            </a:r>
            <a:r>
              <a:rPr lang="en-US" baseline="0" dirty="0" err="1" smtClean="0">
                <a:sym typeface="Wingdings" panose="05000000000000000000" pitchFamily="2" charset="2"/>
              </a:rPr>
              <a:t>thác</a:t>
            </a:r>
            <a:r>
              <a:rPr lang="en-US" baseline="0" dirty="0" smtClean="0">
                <a:sym typeface="Wingdings" panose="05000000000000000000" pitchFamily="2" charset="2"/>
              </a:rPr>
              <a:t> </a:t>
            </a:r>
            <a:r>
              <a:rPr lang="en-US" baseline="0" dirty="0" err="1" smtClean="0">
                <a:sym typeface="Wingdings" panose="05000000000000000000" pitchFamily="2" charset="2"/>
              </a:rPr>
              <a:t>hết</a:t>
            </a:r>
            <a:r>
              <a:rPr lang="en-US" baseline="0" dirty="0" smtClean="0">
                <a:sym typeface="Wingdings" panose="05000000000000000000" pitchFamily="2" charset="2"/>
              </a:rPr>
              <a:t> </a:t>
            </a:r>
            <a:r>
              <a:rPr lang="en-US" baseline="0" dirty="0" err="1" smtClean="0">
                <a:sym typeface="Wingdings" panose="05000000000000000000" pitchFamily="2" charset="2"/>
              </a:rPr>
              <a:t>năng</a:t>
            </a:r>
            <a:r>
              <a:rPr lang="en-US" baseline="0" dirty="0" smtClean="0">
                <a:sym typeface="Wingdings" panose="05000000000000000000" pitchFamily="2" charset="2"/>
              </a:rPr>
              <a:t> </a:t>
            </a:r>
            <a:r>
              <a:rPr lang="en-US" baseline="0" dirty="0" err="1" smtClean="0">
                <a:sym typeface="Wingdings" panose="05000000000000000000" pitchFamily="2" charset="2"/>
              </a:rPr>
              <a:t>lực</a:t>
            </a:r>
            <a:r>
              <a:rPr lang="en-US" baseline="0" dirty="0" smtClean="0">
                <a:sym typeface="Wingdings" panose="05000000000000000000" pitchFamily="2" charset="2"/>
              </a:rPr>
              <a:t> </a:t>
            </a:r>
            <a:r>
              <a:rPr lang="en-US" baseline="0" dirty="0" err="1" smtClean="0">
                <a:sym typeface="Wingdings" panose="05000000000000000000" pitchFamily="2" charset="2"/>
              </a:rPr>
              <a:t>của</a:t>
            </a:r>
            <a:r>
              <a:rPr lang="en-US" baseline="0" dirty="0" smtClean="0">
                <a:sym typeface="Wingdings" panose="05000000000000000000" pitchFamily="2" charset="2"/>
              </a:rPr>
              <a:t>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thành</a:t>
            </a:r>
            <a:r>
              <a:rPr lang="en-US" baseline="0" dirty="0" smtClean="0">
                <a:sym typeface="Wingdings" panose="05000000000000000000" pitchFamily="2" charset="2"/>
              </a:rPr>
              <a:t> </a:t>
            </a:r>
            <a:r>
              <a:rPr lang="en-US" baseline="0" dirty="0" err="1" smtClean="0">
                <a:sym typeface="Wingdings" panose="05000000000000000000" pitchFamily="2" charset="2"/>
              </a:rPr>
              <a:t>viên</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mục</a:t>
            </a:r>
            <a:r>
              <a:rPr lang="en-US" baseline="0" dirty="0" smtClean="0">
                <a:sym typeface="Wingdings" panose="05000000000000000000" pitchFamily="2" charset="2"/>
              </a:rPr>
              <a:t> </a:t>
            </a:r>
            <a:r>
              <a:rPr lang="en-US" baseline="0" dirty="0" err="1" smtClean="0">
                <a:sym typeface="Wingdings" panose="05000000000000000000" pitchFamily="2" charset="2"/>
              </a:rPr>
              <a:t>tiêu</a:t>
            </a:r>
            <a:r>
              <a:rPr lang="en-US" baseline="0" dirty="0" smtClean="0">
                <a:sym typeface="Wingdings" panose="05000000000000000000" pitchFamily="2" charset="2"/>
              </a:rPr>
              <a:t> </a:t>
            </a:r>
            <a:r>
              <a:rPr lang="en-US" baseline="0" dirty="0" err="1" smtClean="0">
                <a:sym typeface="Wingdings" panose="05000000000000000000" pitchFamily="2" charset="2"/>
              </a:rPr>
              <a:t>phân</a:t>
            </a:r>
            <a:r>
              <a:rPr lang="en-US" baseline="0" dirty="0" smtClean="0">
                <a:sym typeface="Wingdings" panose="05000000000000000000" pitchFamily="2" charset="2"/>
              </a:rPr>
              <a:t> </a:t>
            </a:r>
            <a:r>
              <a:rPr lang="en-US" baseline="0" dirty="0" err="1" smtClean="0">
                <a:sym typeface="Wingdings" panose="05000000000000000000" pitchFamily="2" charset="2"/>
              </a:rPr>
              <a:t>phối</a:t>
            </a:r>
            <a:r>
              <a:rPr lang="en-US" baseline="0" dirty="0" smtClean="0">
                <a:sym typeface="Wingdings" panose="05000000000000000000" pitchFamily="2" charset="2"/>
              </a:rPr>
              <a:t> </a:t>
            </a:r>
            <a:r>
              <a:rPr lang="en-US" baseline="0" dirty="0" err="1" smtClean="0">
                <a:sym typeface="Wingdings" panose="05000000000000000000" pitchFamily="2" charset="2"/>
              </a:rPr>
              <a:t>sản</a:t>
            </a:r>
            <a:r>
              <a:rPr lang="en-US" baseline="0" dirty="0" smtClean="0">
                <a:sym typeface="Wingdings" panose="05000000000000000000" pitchFamily="2" charset="2"/>
              </a:rPr>
              <a:t> </a:t>
            </a:r>
            <a:r>
              <a:rPr lang="en-US" baseline="0" dirty="0" err="1" smtClean="0">
                <a:sym typeface="Wingdings" panose="05000000000000000000" pitchFamily="2" charset="2"/>
              </a:rPr>
              <a:t>phẩm</a:t>
            </a:r>
            <a:r>
              <a:rPr lang="en-US" baseline="0" dirty="0" smtClean="0">
                <a:sym typeface="Wingdings" panose="05000000000000000000" pitchFamily="2" charset="2"/>
              </a:rPr>
              <a:t> </a:t>
            </a:r>
            <a:r>
              <a:rPr lang="en-US" baseline="0" dirty="0" err="1" smtClean="0">
                <a:sym typeface="Wingdings" panose="05000000000000000000" pitchFamily="2" charset="2"/>
              </a:rPr>
              <a:t>đến</a:t>
            </a:r>
            <a:r>
              <a:rPr lang="en-US" baseline="0" dirty="0" smtClean="0">
                <a:sym typeface="Wingdings" panose="05000000000000000000" pitchFamily="2" charset="2"/>
              </a:rPr>
              <a:t> </a:t>
            </a:r>
            <a:r>
              <a:rPr lang="en-US" baseline="0" dirty="0" err="1" smtClean="0">
                <a:sym typeface="Wingdings" panose="05000000000000000000" pitchFamily="2" charset="2"/>
              </a:rPr>
              <a:t>với</a:t>
            </a:r>
            <a:r>
              <a:rPr lang="en-US" baseline="0" dirty="0" smtClean="0">
                <a:sym typeface="Wingdings" panose="05000000000000000000" pitchFamily="2" charset="2"/>
              </a:rPr>
              <a:t> K/H   </a:t>
            </a:r>
            <a:r>
              <a:rPr lang="en-US" baseline="0" dirty="0" err="1" smtClean="0">
                <a:sym typeface="Wingdings" panose="05000000000000000000" pitchFamily="2" charset="2"/>
              </a:rPr>
              <a:t>nhược</a:t>
            </a:r>
            <a:r>
              <a:rPr lang="en-US" baseline="0" dirty="0" smtClean="0">
                <a:sym typeface="Wingdings" panose="05000000000000000000" pitchFamily="2" charset="2"/>
              </a:rPr>
              <a:t> </a:t>
            </a:r>
            <a:r>
              <a:rPr lang="en-US" baseline="0" dirty="0" err="1" smtClean="0">
                <a:sym typeface="Wingdings" panose="05000000000000000000" pitchFamily="2" charset="2"/>
              </a:rPr>
              <a:t>điểm</a:t>
            </a:r>
            <a:r>
              <a:rPr lang="en-US" baseline="0" dirty="0" smtClean="0">
                <a:sym typeface="Wingdings" panose="05000000000000000000" pitchFamily="2" charset="2"/>
              </a:rPr>
              <a:t> </a:t>
            </a:r>
            <a:r>
              <a:rPr lang="en-US" baseline="0" dirty="0" err="1" smtClean="0">
                <a:sym typeface="Wingdings" panose="05000000000000000000" pitchFamily="2" charset="2"/>
              </a:rPr>
              <a:t>lớn</a:t>
            </a:r>
            <a:r>
              <a:rPr lang="en-US" baseline="0" dirty="0" smtClean="0">
                <a:sym typeface="Wingdings" panose="05000000000000000000" pitchFamily="2" charset="2"/>
              </a:rPr>
              <a:t> </a:t>
            </a:r>
            <a:r>
              <a:rPr lang="en-US" baseline="0" dirty="0" err="1" smtClean="0">
                <a:sym typeface="Wingdings" panose="05000000000000000000" pitchFamily="2" charset="2"/>
              </a:rPr>
              <a:t>nhất</a:t>
            </a:r>
            <a:r>
              <a:rPr lang="en-US" baseline="0" dirty="0" smtClean="0">
                <a:sym typeface="Wingdings" panose="05000000000000000000" pitchFamily="2" charset="2"/>
              </a:rPr>
              <a:t> </a:t>
            </a:r>
            <a:r>
              <a:rPr lang="en-US" baseline="0" dirty="0" err="1" smtClean="0">
                <a:sym typeface="Wingdings" panose="05000000000000000000" pitchFamily="2" charset="2"/>
              </a:rPr>
              <a:t>là</a:t>
            </a:r>
            <a:r>
              <a:rPr lang="en-US" baseline="0" dirty="0" smtClean="0">
                <a:sym typeface="Wingdings" panose="05000000000000000000" pitchFamily="2" charset="2"/>
              </a:rPr>
              <a:t> </a:t>
            </a:r>
            <a:r>
              <a:rPr lang="en-US" baseline="0" dirty="0" err="1" smtClean="0">
                <a:sym typeface="Wingdings" panose="05000000000000000000" pitchFamily="2" charset="2"/>
              </a:rPr>
              <a:t>các</a:t>
            </a:r>
            <a:r>
              <a:rPr lang="en-US" baseline="0" dirty="0" smtClean="0">
                <a:sym typeface="Wingdings" panose="05000000000000000000" pitchFamily="2" charset="2"/>
              </a:rPr>
              <a:t> </a:t>
            </a:r>
            <a:r>
              <a:rPr lang="en-US" baseline="0" dirty="0" err="1" smtClean="0">
                <a:sym typeface="Wingdings" panose="05000000000000000000" pitchFamily="2" charset="2"/>
              </a:rPr>
              <a:t>thành</a:t>
            </a:r>
            <a:r>
              <a:rPr lang="en-US" baseline="0" dirty="0" smtClean="0">
                <a:sym typeface="Wingdings" panose="05000000000000000000" pitchFamily="2" charset="2"/>
              </a:rPr>
              <a:t>  </a:t>
            </a:r>
            <a:r>
              <a:rPr lang="en-US" baseline="0" dirty="0" err="1" smtClean="0">
                <a:sym typeface="Wingdings" panose="05000000000000000000" pitchFamily="2" charset="2"/>
              </a:rPr>
              <a:t>viên</a:t>
            </a:r>
            <a:r>
              <a:rPr lang="en-US" baseline="0" dirty="0" smtClean="0">
                <a:sym typeface="Wingdings" panose="05000000000000000000" pitchFamily="2" charset="2"/>
              </a:rPr>
              <a:t>  </a:t>
            </a:r>
            <a:r>
              <a:rPr lang="en-US" baseline="0" dirty="0" err="1" smtClean="0">
                <a:sym typeface="Wingdings" panose="05000000000000000000" pitchFamily="2" charset="2"/>
              </a:rPr>
              <a:t>không</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thể</a:t>
            </a:r>
            <a:r>
              <a:rPr lang="en-US" baseline="0" dirty="0" smtClean="0">
                <a:sym typeface="Wingdings" panose="05000000000000000000" pitchFamily="2" charset="2"/>
              </a:rPr>
              <a:t> </a:t>
            </a:r>
            <a:r>
              <a:rPr lang="en-US" baseline="0" dirty="0" err="1" smtClean="0">
                <a:sym typeface="Wingdings" panose="05000000000000000000" pitchFamily="2" charset="2"/>
              </a:rPr>
              <a:t>phục</a:t>
            </a:r>
            <a:r>
              <a:rPr lang="en-US" baseline="0" dirty="0" smtClean="0">
                <a:sym typeface="Wingdings" panose="05000000000000000000" pitchFamily="2" charset="2"/>
              </a:rPr>
              <a:t> </a:t>
            </a:r>
            <a:r>
              <a:rPr lang="en-US" baseline="0" dirty="0" err="1" smtClean="0">
                <a:sym typeface="Wingdings" panose="05000000000000000000" pitchFamily="2" charset="2"/>
              </a:rPr>
              <a:t>vụ</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những</a:t>
            </a:r>
            <a:r>
              <a:rPr lang="en-US" baseline="0" dirty="0" smtClean="0">
                <a:sym typeface="Wingdings" panose="05000000000000000000" pitchFamily="2" charset="2"/>
              </a:rPr>
              <a:t> </a:t>
            </a:r>
            <a:r>
              <a:rPr lang="en-US" baseline="0" dirty="0" err="1" smtClean="0">
                <a:sym typeface="Wingdings" panose="05000000000000000000" pitchFamily="2" charset="2"/>
              </a:rPr>
              <a:t>nhà</a:t>
            </a:r>
            <a:r>
              <a:rPr lang="en-US" baseline="0" dirty="0" smtClean="0">
                <a:sym typeface="Wingdings" panose="05000000000000000000" pitchFamily="2" charset="2"/>
              </a:rPr>
              <a:t> </a:t>
            </a:r>
            <a:r>
              <a:rPr lang="en-US" baseline="0" dirty="0" err="1" smtClean="0">
                <a:sym typeface="Wingdings" panose="05000000000000000000" pitchFamily="2" charset="2"/>
              </a:rPr>
              <a:t>sx</a:t>
            </a:r>
            <a:r>
              <a:rPr lang="en-US" baseline="0" dirty="0" smtClean="0">
                <a:sym typeface="Wingdings" panose="05000000000000000000" pitchFamily="2" charset="2"/>
              </a:rPr>
              <a:t> </a:t>
            </a:r>
            <a:r>
              <a:rPr lang="en-US" baseline="0" dirty="0" err="1" smtClean="0">
                <a:sym typeface="Wingdings" panose="05000000000000000000" pitchFamily="2" charset="2"/>
              </a:rPr>
              <a:t>khác</a:t>
            </a:r>
            <a:r>
              <a:rPr lang="en-US" baseline="0" dirty="0" smtClean="0">
                <a:sym typeface="Wingdings" panose="05000000000000000000" pitchFamily="2" charset="2"/>
              </a:rPr>
              <a:t>  </a:t>
            </a:r>
            <a:r>
              <a:rPr lang="en-US" baseline="0" dirty="0" err="1" smtClean="0">
                <a:sym typeface="Wingdings" panose="05000000000000000000" pitchFamily="2" charset="2"/>
              </a:rPr>
              <a:t>dễ</a:t>
            </a:r>
            <a:r>
              <a:rPr lang="en-US" baseline="0" dirty="0" smtClean="0">
                <a:sym typeface="Wingdings" panose="05000000000000000000" pitchFamily="2" charset="2"/>
              </a:rPr>
              <a:t> </a:t>
            </a:r>
            <a:r>
              <a:rPr lang="en-US" baseline="0" dirty="0" err="1" smtClean="0">
                <a:sym typeface="Wingdings" panose="05000000000000000000" pitchFamily="2" charset="2"/>
              </a:rPr>
              <a:t>bị</a:t>
            </a:r>
            <a:r>
              <a:rPr lang="en-US" baseline="0" dirty="0" smtClean="0">
                <a:sym typeface="Wingdings" panose="05000000000000000000" pitchFamily="2" charset="2"/>
              </a:rPr>
              <a:t> </a:t>
            </a:r>
            <a:r>
              <a:rPr lang="en-US" baseline="0" dirty="0" err="1" smtClean="0">
                <a:sym typeface="Wingdings" panose="05000000000000000000" pitchFamily="2" charset="2"/>
              </a:rPr>
              <a:t>lãng</a:t>
            </a:r>
            <a:r>
              <a:rPr lang="en-US" baseline="0" dirty="0" smtClean="0">
                <a:sym typeface="Wingdings" panose="05000000000000000000" pitchFamily="2" charset="2"/>
              </a:rPr>
              <a:t> </a:t>
            </a:r>
            <a:r>
              <a:rPr lang="en-US" baseline="0" dirty="0" err="1" smtClean="0">
                <a:sym typeface="Wingdings" panose="05000000000000000000" pitchFamily="2" charset="2"/>
              </a:rPr>
              <a:t>phí</a:t>
            </a:r>
            <a:r>
              <a:rPr lang="en-US" baseline="0" dirty="0" smtClean="0">
                <a:sym typeface="Wingdings" panose="05000000000000000000" pitchFamily="2" charset="2"/>
              </a:rPr>
              <a:t> + </a:t>
            </a:r>
            <a:r>
              <a:rPr lang="en-US" baseline="0" dirty="0" err="1" smtClean="0">
                <a:sym typeface="Wingdings" panose="05000000000000000000" pitchFamily="2" charset="2"/>
              </a:rPr>
              <a:t>dư</a:t>
            </a:r>
            <a:r>
              <a:rPr lang="en-US" baseline="0" dirty="0" smtClean="0">
                <a:sym typeface="Wingdings" panose="05000000000000000000" pitchFamily="2" charset="2"/>
              </a:rPr>
              <a:t> </a:t>
            </a:r>
            <a:r>
              <a:rPr lang="en-US" baseline="0" dirty="0" err="1" smtClean="0">
                <a:sym typeface="Wingdings" panose="05000000000000000000" pitchFamily="2" charset="2"/>
              </a:rPr>
              <a:t>thừa</a:t>
            </a:r>
            <a:r>
              <a:rPr lang="en-US" baseline="0" dirty="0" smtClean="0">
                <a:sym typeface="Wingdings" panose="05000000000000000000" pitchFamily="2" charset="2"/>
              </a:rPr>
              <a:t> </a:t>
            </a:r>
            <a:r>
              <a:rPr lang="en-US" baseline="0" dirty="0" err="1" smtClean="0">
                <a:sym typeface="Wingdings" panose="05000000000000000000" pitchFamily="2" charset="2"/>
              </a:rPr>
              <a:t>nguồn</a:t>
            </a:r>
            <a:r>
              <a:rPr lang="en-US" baseline="0" dirty="0" smtClean="0">
                <a:sym typeface="Wingdings" panose="05000000000000000000" pitchFamily="2" charset="2"/>
              </a:rPr>
              <a:t> </a:t>
            </a:r>
            <a:r>
              <a:rPr lang="en-US" baseline="0" dirty="0" err="1" smtClean="0">
                <a:sym typeface="Wingdings" panose="05000000000000000000" pitchFamily="2" charset="2"/>
              </a:rPr>
              <a:t>lưc</a:t>
            </a:r>
            <a:r>
              <a:rPr lang="en-US" baseline="0" dirty="0" smtClean="0">
                <a:sym typeface="Wingdings" panose="05000000000000000000" pitchFamily="2" charset="2"/>
              </a:rPr>
              <a:t> </a:t>
            </a:r>
          </a:p>
          <a:p>
            <a:r>
              <a:rPr lang="en-US" baseline="0" dirty="0" smtClean="0">
                <a:sym typeface="Wingdings" panose="05000000000000000000" pitchFamily="2" charset="2"/>
              </a:rPr>
              <a:t> </a:t>
            </a:r>
            <a:r>
              <a:rPr lang="en-US" b="1" baseline="0" dirty="0" err="1" smtClean="0">
                <a:sym typeface="Wingdings" panose="05000000000000000000" pitchFamily="2" charset="2"/>
              </a:rPr>
              <a:t>nhà</a:t>
            </a:r>
            <a:r>
              <a:rPr lang="en-US" b="1" baseline="0" dirty="0" smtClean="0">
                <a:sym typeface="Wingdings" panose="05000000000000000000" pitchFamily="2" charset="2"/>
              </a:rPr>
              <a:t> </a:t>
            </a:r>
            <a:r>
              <a:rPr lang="en-US" b="1" baseline="0" dirty="0" err="1" smtClean="0">
                <a:sym typeface="Wingdings" panose="05000000000000000000" pitchFamily="2" charset="2"/>
              </a:rPr>
              <a:t>sx</a:t>
            </a:r>
            <a:r>
              <a:rPr lang="en-US" b="1" baseline="0" dirty="0" smtClean="0">
                <a:sym typeface="Wingdings" panose="05000000000000000000" pitchFamily="2" charset="2"/>
              </a:rPr>
              <a:t> </a:t>
            </a:r>
            <a:r>
              <a:rPr lang="en-US" b="1" baseline="0" dirty="0" err="1" smtClean="0">
                <a:sym typeface="Wingdings" panose="05000000000000000000" pitchFamily="2" charset="2"/>
              </a:rPr>
              <a:t>sẽ</a:t>
            </a:r>
            <a:r>
              <a:rPr lang="en-US" b="1" baseline="0" dirty="0" smtClean="0">
                <a:sym typeface="Wingdings" panose="05000000000000000000" pitchFamily="2" charset="2"/>
              </a:rPr>
              <a:t> </a:t>
            </a:r>
            <a:r>
              <a:rPr lang="en-US" b="1" baseline="0" dirty="0" err="1" smtClean="0">
                <a:sym typeface="Wingdings" panose="05000000000000000000" pitchFamily="2" charset="2"/>
              </a:rPr>
              <a:t>sx</a:t>
            </a:r>
            <a:r>
              <a:rPr lang="en-US" b="1" baseline="0" dirty="0" smtClean="0">
                <a:sym typeface="Wingdings" panose="05000000000000000000" pitchFamily="2" charset="2"/>
              </a:rPr>
              <a:t> </a:t>
            </a:r>
            <a:r>
              <a:rPr lang="en-US" b="1" baseline="0" dirty="0" err="1" smtClean="0">
                <a:sym typeface="Wingdings" panose="05000000000000000000" pitchFamily="2" charset="2"/>
              </a:rPr>
              <a:t>tối</a:t>
            </a:r>
            <a:r>
              <a:rPr lang="en-US" b="1" baseline="0" dirty="0" smtClean="0">
                <a:sym typeface="Wingdings" panose="05000000000000000000" pitchFamily="2" charset="2"/>
              </a:rPr>
              <a:t> </a:t>
            </a:r>
            <a:r>
              <a:rPr lang="en-US" b="1" baseline="0" dirty="0" err="1" smtClean="0">
                <a:sym typeface="Wingdings" panose="05000000000000000000" pitchFamily="2" charset="2"/>
              </a:rPr>
              <a:t>đa</a:t>
            </a:r>
            <a:r>
              <a:rPr lang="en-US" b="1" baseline="0" dirty="0" smtClean="0">
                <a:sym typeface="Wingdings" panose="05000000000000000000" pitchFamily="2" charset="2"/>
              </a:rPr>
              <a:t> </a:t>
            </a:r>
            <a:r>
              <a:rPr lang="en-US" b="1" baseline="0" dirty="0" err="1" smtClean="0">
                <a:sym typeface="Wingdings" panose="05000000000000000000" pitchFamily="2" charset="2"/>
              </a:rPr>
              <a:t>với</a:t>
            </a:r>
            <a:r>
              <a:rPr lang="en-US" b="1" baseline="0" dirty="0" smtClean="0">
                <a:sym typeface="Wingdings" panose="05000000000000000000" pitchFamily="2" charset="2"/>
              </a:rPr>
              <a:t> </a:t>
            </a:r>
            <a:r>
              <a:rPr lang="en-US" b="1" baseline="0" dirty="0" err="1" smtClean="0">
                <a:sym typeface="Wingdings" panose="05000000000000000000" pitchFamily="2" charset="2"/>
              </a:rPr>
              <a:t>nguồn</a:t>
            </a:r>
            <a:r>
              <a:rPr lang="en-US" b="1" baseline="0" dirty="0" smtClean="0">
                <a:sym typeface="Wingdings" panose="05000000000000000000" pitchFamily="2" charset="2"/>
              </a:rPr>
              <a:t> </a:t>
            </a:r>
            <a:r>
              <a:rPr lang="en-US" b="1" baseline="0" dirty="0" err="1" smtClean="0">
                <a:sym typeface="Wingdings" panose="05000000000000000000" pitchFamily="2" charset="2"/>
              </a:rPr>
              <a:t>lực</a:t>
            </a:r>
            <a:r>
              <a:rPr lang="en-US" b="1" baseline="0" dirty="0" smtClean="0">
                <a:sym typeface="Wingdings" panose="05000000000000000000" pitchFamily="2" charset="2"/>
              </a:rPr>
              <a:t> ở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nhà</a:t>
            </a:r>
            <a:r>
              <a:rPr lang="en-US" b="1" baseline="0" dirty="0" smtClean="0">
                <a:sym typeface="Wingdings" panose="05000000000000000000" pitchFamily="2" charset="2"/>
              </a:rPr>
              <a:t> </a:t>
            </a:r>
            <a:r>
              <a:rPr lang="en-US" b="1" baseline="0" dirty="0" err="1" smtClean="0">
                <a:sym typeface="Wingdings" panose="05000000000000000000" pitchFamily="2" charset="2"/>
              </a:rPr>
              <a:t>cung</a:t>
            </a:r>
            <a:r>
              <a:rPr lang="en-US" b="1" baseline="0" dirty="0" smtClean="0">
                <a:sym typeface="Wingdings" panose="05000000000000000000" pitchFamily="2" charset="2"/>
              </a:rPr>
              <a:t> </a:t>
            </a:r>
            <a:r>
              <a:rPr lang="en-US" b="1" baseline="0" dirty="0" err="1" smtClean="0">
                <a:sym typeface="Wingdings" panose="05000000000000000000" pitchFamily="2" charset="2"/>
              </a:rPr>
              <a:t>cấp</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mình</a:t>
            </a:r>
            <a:r>
              <a:rPr lang="en-US" b="1" baseline="0" dirty="0" smtClean="0">
                <a:sym typeface="Wingdings" panose="05000000000000000000" pitchFamily="2" charset="2"/>
              </a:rPr>
              <a:t>/ </a:t>
            </a:r>
            <a:r>
              <a:rPr lang="en-US" b="1" baseline="0" dirty="0" err="1" smtClean="0">
                <a:sym typeface="Wingdings" panose="05000000000000000000" pitchFamily="2" charset="2"/>
              </a:rPr>
              <a:t>chỉ</a:t>
            </a:r>
            <a:r>
              <a:rPr lang="en-US" b="1" baseline="0" dirty="0" smtClean="0">
                <a:sym typeface="Wingdings" panose="05000000000000000000" pitchFamily="2" charset="2"/>
              </a:rPr>
              <a:t> </a:t>
            </a:r>
            <a:r>
              <a:rPr lang="en-US" b="1" baseline="0" dirty="0" err="1" smtClean="0">
                <a:sym typeface="Wingdings" panose="05000000000000000000" pitchFamily="2" charset="2"/>
              </a:rPr>
              <a:t>tập</a:t>
            </a:r>
            <a:r>
              <a:rPr lang="en-US" b="1" baseline="0" dirty="0" smtClean="0">
                <a:sym typeface="Wingdings" panose="05000000000000000000" pitchFamily="2" charset="2"/>
              </a:rPr>
              <a:t> </a:t>
            </a:r>
            <a:r>
              <a:rPr lang="en-US" b="1" baseline="0" dirty="0" err="1" smtClean="0">
                <a:sym typeface="Wingdings" panose="05000000000000000000" pitchFamily="2" charset="2"/>
              </a:rPr>
              <a:t>trung</a:t>
            </a:r>
            <a:r>
              <a:rPr lang="en-US" b="1" baseline="0" dirty="0" smtClean="0">
                <a:sym typeface="Wingdings" panose="05000000000000000000" pitchFamily="2" charset="2"/>
              </a:rPr>
              <a:t> </a:t>
            </a:r>
            <a:r>
              <a:rPr lang="en-US" b="1" baseline="0" dirty="0" err="1" smtClean="0">
                <a:sym typeface="Wingdings" panose="05000000000000000000" pitchFamily="2" charset="2"/>
              </a:rPr>
              <a:t>đáp</a:t>
            </a:r>
            <a:r>
              <a:rPr lang="en-US" b="1" baseline="0" dirty="0" smtClean="0">
                <a:sym typeface="Wingdings" panose="05000000000000000000" pitchFamily="2" charset="2"/>
              </a:rPr>
              <a:t> </a:t>
            </a:r>
            <a:r>
              <a:rPr lang="en-US" b="1" baseline="0" dirty="0" err="1" smtClean="0">
                <a:sym typeface="Wingdings" panose="05000000000000000000" pitchFamily="2" charset="2"/>
              </a:rPr>
              <a:t>ứng</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quả</a:t>
            </a:r>
            <a:r>
              <a:rPr lang="en-US" b="1" baseline="0" dirty="0" smtClean="0">
                <a:sym typeface="Wingdings" panose="05000000000000000000" pitchFamily="2" charset="2"/>
              </a:rPr>
              <a:t> </a:t>
            </a:r>
            <a:r>
              <a:rPr lang="en-US" b="1" baseline="0" dirty="0" err="1" smtClean="0">
                <a:sym typeface="Wingdings" panose="05000000000000000000" pitchFamily="2" charset="2"/>
              </a:rPr>
              <a:t>mà</a:t>
            </a:r>
            <a:r>
              <a:rPr lang="en-US" b="1" baseline="0" dirty="0" smtClean="0">
                <a:sym typeface="Wingdings" panose="05000000000000000000" pitchFamily="2" charset="2"/>
              </a:rPr>
              <a:t> </a:t>
            </a:r>
            <a:r>
              <a:rPr lang="en-US" b="1" baseline="0" dirty="0" err="1" smtClean="0">
                <a:sym typeface="Wingdings" panose="05000000000000000000" pitchFamily="2" charset="2"/>
              </a:rPr>
              <a:t>xem</a:t>
            </a:r>
            <a:r>
              <a:rPr lang="en-US" b="1" baseline="0" dirty="0" smtClean="0">
                <a:sym typeface="Wingdings" panose="05000000000000000000" pitchFamily="2" charset="2"/>
              </a:rPr>
              <a:t> </a:t>
            </a:r>
            <a:r>
              <a:rPr lang="en-US" b="1" baseline="0" dirty="0" err="1" smtClean="0">
                <a:sym typeface="Wingdings" panose="05000000000000000000" pitchFamily="2" charset="2"/>
              </a:rPr>
              <a:t>nhẹ</a:t>
            </a:r>
            <a:r>
              <a:rPr lang="en-US" b="1" baseline="0" dirty="0" smtClean="0">
                <a:sym typeface="Wingdings" panose="05000000000000000000" pitchFamily="2" charset="2"/>
              </a:rPr>
              <a:t> </a:t>
            </a:r>
            <a:r>
              <a:rPr lang="en-US" b="1" baseline="0" dirty="0" err="1" smtClean="0">
                <a:sym typeface="Wingdings" panose="05000000000000000000" pitchFamily="2" charset="2"/>
              </a:rPr>
              <a:t>nhu</a:t>
            </a:r>
            <a:r>
              <a:rPr lang="en-US" b="1" baseline="0" dirty="0" smtClean="0">
                <a:sym typeface="Wingdings" panose="05000000000000000000" pitchFamily="2" charset="2"/>
              </a:rPr>
              <a:t> </a:t>
            </a:r>
            <a:r>
              <a:rPr lang="en-US" b="1" baseline="0" dirty="0" err="1" smtClean="0">
                <a:sym typeface="Wingdings" panose="05000000000000000000" pitchFamily="2" charset="2"/>
              </a:rPr>
              <a:t>cầu</a:t>
            </a:r>
            <a:r>
              <a:rPr lang="en-US" b="1" baseline="0" dirty="0" smtClean="0">
                <a:sym typeface="Wingdings" panose="05000000000000000000" pitchFamily="2" charset="2"/>
              </a:rPr>
              <a:t> </a:t>
            </a:r>
            <a:r>
              <a:rPr lang="en-US" b="1" baseline="0" dirty="0" err="1" smtClean="0">
                <a:sym typeface="Wingdings" panose="05000000000000000000" pitchFamily="2" charset="2"/>
              </a:rPr>
              <a:t>thị</a:t>
            </a:r>
            <a:r>
              <a:rPr lang="en-US" b="1" baseline="0" dirty="0" smtClean="0">
                <a:sym typeface="Wingdings" panose="05000000000000000000" pitchFamily="2" charset="2"/>
              </a:rPr>
              <a:t> </a:t>
            </a:r>
            <a:r>
              <a:rPr lang="en-US" b="1" baseline="0" dirty="0" err="1" smtClean="0">
                <a:sym typeface="Wingdings" panose="05000000000000000000" pitchFamily="2" charset="2"/>
              </a:rPr>
              <a:t>hiếu</a:t>
            </a:r>
            <a:r>
              <a:rPr lang="en-US" b="1" baseline="0" dirty="0" smtClean="0">
                <a:sym typeface="Wingdings" panose="05000000000000000000" pitchFamily="2" charset="2"/>
              </a:rPr>
              <a:t> </a:t>
            </a:r>
            <a:r>
              <a:rPr lang="en-US" b="1" baseline="0" dirty="0" err="1" smtClean="0">
                <a:sym typeface="Wingdings" panose="05000000000000000000" pitchFamily="2" charset="2"/>
              </a:rPr>
              <a:t>của</a:t>
            </a:r>
            <a:r>
              <a:rPr lang="en-US" b="1" baseline="0" dirty="0" smtClean="0">
                <a:sym typeface="Wingdings" panose="05000000000000000000" pitchFamily="2" charset="2"/>
              </a:rPr>
              <a:t> </a:t>
            </a:r>
            <a:r>
              <a:rPr lang="en-US" b="1" baseline="0" dirty="0" err="1" smtClean="0">
                <a:sym typeface="Wingdings" panose="05000000000000000000" pitchFamily="2" charset="2"/>
              </a:rPr>
              <a:t>người</a:t>
            </a:r>
            <a:r>
              <a:rPr lang="en-US" b="1" baseline="0" dirty="0" smtClean="0">
                <a:sym typeface="Wingdings" panose="05000000000000000000" pitchFamily="2" charset="2"/>
              </a:rPr>
              <a:t> </a:t>
            </a:r>
            <a:r>
              <a:rPr lang="en-US" b="1" baseline="0" dirty="0" err="1" smtClean="0">
                <a:sym typeface="Wingdings" panose="05000000000000000000" pitchFamily="2" charset="2"/>
              </a:rPr>
              <a:t>tiêu</a:t>
            </a:r>
            <a:r>
              <a:rPr lang="en-US" b="1" baseline="0" dirty="0" smtClean="0">
                <a:sym typeface="Wingdings" panose="05000000000000000000" pitchFamily="2" charset="2"/>
              </a:rPr>
              <a:t> </a:t>
            </a:r>
            <a:r>
              <a:rPr lang="en-US" b="1" baseline="0" dirty="0" err="1" smtClean="0">
                <a:sym typeface="Wingdings" panose="05000000000000000000" pitchFamily="2" charset="2"/>
              </a:rPr>
              <a:t>dùng</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32</a:t>
            </a:fld>
            <a:endParaRPr lang="en-US"/>
          </a:p>
        </p:txBody>
      </p:sp>
    </p:spTree>
    <p:extLst>
      <p:ext uri="{BB962C8B-B14F-4D97-AF65-F5344CB8AC3E}">
        <p14:creationId xmlns:p14="http://schemas.microsoft.com/office/powerpoint/2010/main" val="17007530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thứ</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nhất</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hay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cuối</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cùng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ở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vị</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trí</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bắt</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đầu</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chuỗi</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ứng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mở</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rộng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chuỗi</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cung</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ứng</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đầu</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vào</a:t>
            </a:r>
            <a:endPar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thứ</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hai</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hay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cuối</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cùng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ở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vị</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trí</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kết</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thúc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chuỗi</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ứng</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chuỗi</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cung</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ứng</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đầu</a:t>
            </a:r>
            <a:r>
              <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1200" baseline="0" dirty="0" err="1"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ra</a:t>
            </a:r>
            <a:endParaRPr lang="en-US" sz="1200"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thứ</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ba</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tổng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dịch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vụ</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khác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chuỗi</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ứng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Đây</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dịch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vụ</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về</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hậu</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cần</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tài</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chính</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tiếp</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thị</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công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nghệ</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dirty="0" err="1" smtClean="0">
                <a:latin typeface="Times New Roman" panose="02020603050405020304" pitchFamily="18" charset="0"/>
                <a:ea typeface="Times New Roman" panose="02020603050405020304" pitchFamily="18" charset="0"/>
                <a:cs typeface="Times New Roman" panose="02020603050405020304" pitchFamily="18" charset="0"/>
              </a:rPr>
              <a:t>thông</a:t>
            </a: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tin.</a:t>
            </a:r>
            <a:endParaRPr lang="en-US" sz="1200" dirty="0" smtClean="0">
              <a:latin typeface=".VnTime"/>
              <a:ea typeface="Times New Roman" panose="02020603050405020304" pitchFamily="18" charset="0"/>
              <a:cs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1" i="0" kern="1200" dirty="0" err="1" smtClean="0">
                <a:solidFill>
                  <a:schemeClr val="tx1"/>
                </a:solidFill>
                <a:effectLst/>
                <a:latin typeface="+mn-lt"/>
                <a:ea typeface="+mn-ea"/>
                <a:cs typeface="+mn-cs"/>
              </a:rPr>
              <a:t>Đây</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là</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cách</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kinh</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doanh</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sinh</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lợi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trong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nền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kinh</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tế</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công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nghiệp</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theo</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kiểu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tất</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cả</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đều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trong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một</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tồn</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tại</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vào</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đầu</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những</a:t>
            </a:r>
            <a:r>
              <a:rPr lang="en-US" sz="1200" b="1" i="0" kern="1200" dirty="0" smtClean="0">
                <a:solidFill>
                  <a:schemeClr val="tx1"/>
                </a:solidFill>
                <a:effectLst/>
                <a:latin typeface="+mn-lt"/>
                <a:ea typeface="+mn-ea"/>
                <a:cs typeface="+mn-cs"/>
              </a:rPr>
              <a:t> </a:t>
            </a:r>
            <a:r>
              <a:rPr lang="en-US" sz="1200" b="1" i="0" kern="1200" dirty="0" err="1" smtClean="0">
                <a:solidFill>
                  <a:schemeClr val="tx1"/>
                </a:solidFill>
                <a:effectLst/>
                <a:latin typeface="+mn-lt"/>
                <a:ea typeface="+mn-ea"/>
                <a:cs typeface="+mn-cs"/>
              </a:rPr>
              <a:t>năm</a:t>
            </a:r>
            <a:r>
              <a:rPr lang="en-US" sz="1200" b="1" i="0" kern="1200" dirty="0" smtClean="0">
                <a:solidFill>
                  <a:schemeClr val="tx1"/>
                </a:solidFill>
                <a:effectLst/>
                <a:latin typeface="+mn-lt"/>
                <a:ea typeface="+mn-ea"/>
                <a:cs typeface="+mn-cs"/>
              </a:rPr>
              <a:t> 1900.</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33</a:t>
            </a:fld>
            <a:endParaRPr lang="en-US"/>
          </a:p>
        </p:txBody>
      </p:sp>
    </p:spTree>
    <p:extLst>
      <p:ext uri="{BB962C8B-B14F-4D97-AF65-F5344CB8AC3E}">
        <p14:creationId xmlns:p14="http://schemas.microsoft.com/office/powerpoint/2010/main" val="42909338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1" i="0" kern="1200" dirty="0" smtClean="0">
                <a:solidFill>
                  <a:schemeClr val="tx1"/>
                </a:solidFill>
                <a:effectLst/>
                <a:latin typeface="+mn-lt"/>
                <a:ea typeface="+mn-ea"/>
                <a:cs typeface="+mn-cs"/>
              </a:rPr>
              <a:t>Toàn cầu hóa, các thị trường cạnh tranh cao, và tốc độ thay đổi kỹ thuật chóng mặt ngày nay đang điều khiển sự phát triển các chuỗi cung ứng, nơi nhiều công ty cùng làm việc, mỗi công ty tập trung vào các hoạt động mà nó làm tốt nhất. </a:t>
            </a:r>
            <a:endParaRPr lang="en-US" sz="1200" b="1" i="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vi-VN" sz="1200" b="1" i="0" kern="1200" dirty="0" smtClean="0">
                <a:solidFill>
                  <a:schemeClr val="tx1"/>
                </a:solidFill>
                <a:effectLst/>
                <a:latin typeface="+mn-lt"/>
                <a:ea typeface="+mn-ea"/>
                <a:cs typeface="+mn-cs"/>
              </a:rPr>
              <a:t>Các công ty khai thác mỏ tập trung vào khai thác mỏ</a:t>
            </a:r>
            <a:r>
              <a:rPr lang="vi-VN" sz="1200" b="0" i="0" kern="1200" dirty="0" smtClean="0">
                <a:solidFill>
                  <a:schemeClr val="tx1"/>
                </a:solidFill>
                <a:effectLst/>
                <a:latin typeface="+mn-lt"/>
                <a:ea typeface="+mn-ea"/>
                <a:cs typeface="+mn-cs"/>
              </a:rPr>
              <a:t>, </a:t>
            </a:r>
            <a:endParaRPr lang="en-US" sz="1200" b="0" i="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vi-VN" sz="1200" b="1" i="0" kern="1200" dirty="0" smtClean="0">
                <a:solidFill>
                  <a:schemeClr val="tx1"/>
                </a:solidFill>
                <a:effectLst/>
                <a:latin typeface="+mn-lt"/>
                <a:ea typeface="+mn-ea"/>
                <a:cs typeface="+mn-cs"/>
              </a:rPr>
              <a:t>các công ty gỗ tập trung vào việc khai thác gỗ</a:t>
            </a:r>
            <a:r>
              <a:rPr lang="vi-VN" sz="1200" b="0" i="0" kern="1200" dirty="0" smtClean="0">
                <a:solidFill>
                  <a:schemeClr val="tx1"/>
                </a:solidFill>
                <a:effectLst/>
                <a:latin typeface="+mn-lt"/>
                <a:ea typeface="+mn-ea"/>
                <a:cs typeface="+mn-cs"/>
              </a:rPr>
              <a:t>, </a:t>
            </a:r>
            <a:endParaRPr lang="en-US" sz="1200" b="0" i="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vi-VN" sz="1200" b="0" i="0" kern="1200" dirty="0" smtClean="0">
                <a:solidFill>
                  <a:schemeClr val="tx1"/>
                </a:solidFill>
                <a:effectLst/>
                <a:latin typeface="+mn-lt"/>
                <a:ea typeface="+mn-ea"/>
                <a:cs typeface="+mn-cs"/>
              </a:rPr>
              <a:t>và </a:t>
            </a:r>
            <a:r>
              <a:rPr lang="vi-VN" sz="1200" b="1" i="0" kern="1200" dirty="0" smtClean="0">
                <a:solidFill>
                  <a:schemeClr val="tx1"/>
                </a:solidFill>
                <a:effectLst/>
                <a:latin typeface="+mn-lt"/>
                <a:ea typeface="+mn-ea"/>
                <a:cs typeface="+mn-cs"/>
              </a:rPr>
              <a:t>các công ty sản xuất tập trung vào các hình thức sản xuất khác nhau từ việc sản xuất phụ tùng cho đến lắp ráp sau cùng</a:t>
            </a:r>
            <a:r>
              <a:rPr lang="vi-VN" sz="1200" b="0" i="0" kern="1200" dirty="0" smtClean="0">
                <a:solidFill>
                  <a:schemeClr val="tx1"/>
                </a:solidFill>
                <a:effectLst/>
                <a:latin typeface="+mn-lt"/>
                <a:ea typeface="+mn-ea"/>
                <a:cs typeface="+mn-cs"/>
              </a:rPr>
              <a:t>. </a:t>
            </a:r>
            <a:endParaRPr lang="en-US" sz="1200" b="0" i="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vi-VN" sz="1200" b="0" i="0" kern="1200" dirty="0" smtClean="0">
                <a:solidFill>
                  <a:schemeClr val="tx1"/>
                </a:solidFill>
                <a:effectLst/>
                <a:latin typeface="+mn-lt"/>
                <a:ea typeface="+mn-ea"/>
                <a:cs typeface="+mn-cs"/>
              </a:rPr>
              <a:t>Bằng cách này nhân công trong mỗi công ty có thể đạt được tỷ lệ thay đổi cao và tiếp tục học hỏi các kỹ năng mới để cạnh tranh kinh doanh đặc thù của họ.</a:t>
            </a:r>
            <a:endParaRPr lang="en-US" sz="1200" b="0" i="0" kern="1200" dirty="0" smtClean="0">
              <a:solidFill>
                <a:schemeClr val="tx1"/>
              </a:solidFill>
              <a:effectLst/>
              <a:latin typeface="+mn-lt"/>
              <a:ea typeface="+mn-ea"/>
              <a:cs typeface="+mn-cs"/>
            </a:endParaRPr>
          </a:p>
          <a:p>
            <a:pPr marL="171450" indent="-171450">
              <a:buFont typeface="Wingdings" panose="05000000000000000000" pitchFamily="2" charset="2"/>
              <a:buChar char="v"/>
            </a:pPr>
            <a:r>
              <a:rPr lang="en-US" sz="1200" b="0" i="0" kern="1200" dirty="0" err="1" smtClean="0">
                <a:solidFill>
                  <a:schemeClr val="tx1"/>
                </a:solidFill>
                <a:effectLst/>
                <a:latin typeface="+mn-lt"/>
                <a:ea typeface="+mn-ea"/>
                <a:cs typeface="+mn-cs"/>
              </a:rPr>
              <a:t>Các</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thành</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viên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trong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chuỗi</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sẽ</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là</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những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bên</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cung</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cấp</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dvu</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cho</a:t>
            </a:r>
            <a:r>
              <a:rPr lang="en-US" sz="1200" b="0" i="0" kern="1200" baseline="0" dirty="0" smtClean="0">
                <a:solidFill>
                  <a:schemeClr val="tx1"/>
                </a:solidFill>
                <a:effectLst/>
                <a:latin typeface="+mn-lt"/>
                <a:ea typeface="+mn-ea"/>
                <a:cs typeface="+mn-cs"/>
              </a:rPr>
              <a:t> </a:t>
            </a:r>
            <a:r>
              <a:rPr lang="en-US" sz="1200" b="0" i="0" kern="1200" baseline="0" dirty="0" err="1" smtClean="0">
                <a:solidFill>
                  <a:schemeClr val="tx1"/>
                </a:solidFill>
                <a:effectLst/>
                <a:latin typeface="+mn-lt"/>
                <a:ea typeface="+mn-ea"/>
                <a:cs typeface="+mn-cs"/>
              </a:rPr>
              <a:t>nhau</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34</a:t>
            </a:fld>
            <a:endParaRPr lang="en-US"/>
          </a:p>
        </p:txBody>
      </p:sp>
    </p:spTree>
    <p:extLst>
      <p:ext uri="{BB962C8B-B14F-4D97-AF65-F5344CB8AC3E}">
        <p14:creationId xmlns:p14="http://schemas.microsoft.com/office/powerpoint/2010/main" val="2777020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vi-VN" b="1" dirty="0" smtClean="0"/>
              <a:t>tính kinh tế nhờ quy mô</a:t>
            </a:r>
            <a:r>
              <a:rPr lang="en-US" b="1" dirty="0" smtClean="0"/>
              <a:t>:</a:t>
            </a:r>
            <a:r>
              <a:rPr lang="en-US" b="1" baseline="0" dirty="0" smtClean="0"/>
              <a:t> </a:t>
            </a:r>
            <a:r>
              <a:rPr lang="en-US" b="1" baseline="0" dirty="0" err="1" smtClean="0"/>
              <a:t>tốc</a:t>
            </a:r>
            <a:r>
              <a:rPr lang="en-US" b="1" baseline="0" dirty="0" smtClean="0"/>
              <a:t> </a:t>
            </a:r>
            <a:r>
              <a:rPr lang="en-US" b="1" baseline="0" dirty="0" err="1" smtClean="0"/>
              <a:t>độ</a:t>
            </a:r>
            <a:r>
              <a:rPr lang="en-US" b="1" baseline="0" dirty="0" smtClean="0"/>
              <a:t> </a:t>
            </a:r>
            <a:r>
              <a:rPr lang="en-US" b="1" baseline="0" dirty="0" err="1" smtClean="0"/>
              <a:t>tăng</a:t>
            </a:r>
            <a:r>
              <a:rPr lang="en-US" b="1" baseline="0" dirty="0" smtClean="0"/>
              <a:t> </a:t>
            </a:r>
            <a:r>
              <a:rPr lang="en-US" b="1" baseline="0" dirty="0" err="1" smtClean="0"/>
              <a:t>trưởng</a:t>
            </a:r>
            <a:r>
              <a:rPr lang="en-US" b="1" baseline="0" dirty="0" smtClean="0"/>
              <a:t> </a:t>
            </a:r>
            <a:r>
              <a:rPr lang="en-US" b="1" baseline="0" dirty="0" err="1" smtClean="0"/>
              <a:t>của</a:t>
            </a:r>
            <a:r>
              <a:rPr lang="en-US" b="1" baseline="0" dirty="0" smtClean="0"/>
              <a:t> </a:t>
            </a:r>
            <a:r>
              <a:rPr lang="en-US" b="1" baseline="0" dirty="0" err="1" smtClean="0"/>
              <a:t>sản</a:t>
            </a:r>
            <a:r>
              <a:rPr lang="en-US" b="1" baseline="0" dirty="0" smtClean="0"/>
              <a:t> </a:t>
            </a:r>
            <a:r>
              <a:rPr lang="en-US" b="1" baseline="0" dirty="0" err="1" smtClean="0"/>
              <a:t>lượng</a:t>
            </a:r>
            <a:r>
              <a:rPr lang="en-US" b="1" baseline="0" dirty="0" smtClean="0"/>
              <a:t> </a:t>
            </a:r>
            <a:r>
              <a:rPr lang="en-US" b="1" baseline="0" dirty="0" err="1" smtClean="0"/>
              <a:t>sẽ</a:t>
            </a:r>
            <a:r>
              <a:rPr lang="en-US" b="1" baseline="0" dirty="0" smtClean="0"/>
              <a:t> </a:t>
            </a:r>
            <a:r>
              <a:rPr lang="en-US" b="1" baseline="0" dirty="0" err="1" smtClean="0"/>
              <a:t>lớn</a:t>
            </a:r>
            <a:r>
              <a:rPr lang="en-US" b="1" baseline="0" dirty="0" smtClean="0"/>
              <a:t> </a:t>
            </a:r>
            <a:r>
              <a:rPr lang="en-US" b="1" baseline="0" dirty="0" err="1" smtClean="0"/>
              <a:t>hơn</a:t>
            </a:r>
            <a:r>
              <a:rPr lang="en-US" b="1" baseline="0" dirty="0" smtClean="0"/>
              <a:t> </a:t>
            </a:r>
            <a:r>
              <a:rPr lang="en-US" b="1" baseline="0" dirty="0" err="1" smtClean="0"/>
              <a:t>tốc</a:t>
            </a:r>
            <a:r>
              <a:rPr lang="en-US" b="1" baseline="0" dirty="0" smtClean="0"/>
              <a:t> </a:t>
            </a:r>
            <a:r>
              <a:rPr lang="en-US" b="1" baseline="0" dirty="0" err="1" smtClean="0"/>
              <a:t>độ</a:t>
            </a:r>
            <a:r>
              <a:rPr lang="en-US" b="1" baseline="0" dirty="0" smtClean="0"/>
              <a:t> </a:t>
            </a:r>
            <a:r>
              <a:rPr lang="en-US" b="1" baseline="0" dirty="0" err="1" smtClean="0"/>
              <a:t>tăng</a:t>
            </a:r>
            <a:r>
              <a:rPr lang="en-US" b="1" baseline="0" dirty="0" smtClean="0"/>
              <a:t> </a:t>
            </a:r>
            <a:r>
              <a:rPr lang="en-US" b="1" baseline="0" dirty="0" err="1" smtClean="0"/>
              <a:t>trưởng</a:t>
            </a:r>
            <a:r>
              <a:rPr lang="en-US" b="1" baseline="0" dirty="0" smtClean="0"/>
              <a:t> </a:t>
            </a:r>
            <a:r>
              <a:rPr lang="en-US" b="1" baseline="0" dirty="0" err="1" smtClean="0"/>
              <a:t>của</a:t>
            </a:r>
            <a:r>
              <a:rPr lang="en-US" b="1" baseline="0" dirty="0" smtClean="0"/>
              <a:t> </a:t>
            </a:r>
            <a:r>
              <a:rPr lang="en-US" b="1" baseline="0" dirty="0" err="1" smtClean="0"/>
              <a:t>nguyên</a:t>
            </a:r>
            <a:r>
              <a:rPr lang="en-US" b="1" baseline="0" dirty="0" smtClean="0"/>
              <a:t> </a:t>
            </a:r>
            <a:r>
              <a:rPr lang="en-US" b="1" baseline="0" dirty="0" err="1" smtClean="0"/>
              <a:t>vật</a:t>
            </a:r>
            <a:r>
              <a:rPr lang="en-US" b="1" baseline="0" dirty="0" smtClean="0"/>
              <a:t> </a:t>
            </a:r>
            <a:r>
              <a:rPr lang="en-US" b="1" baseline="0" dirty="0" err="1" smtClean="0"/>
              <a:t>liệu</a:t>
            </a:r>
            <a:endParaRPr lang="en-US" b="1" baseline="0" dirty="0" smtClean="0"/>
          </a:p>
          <a:p>
            <a:pPr marL="171450" marR="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lang="en-US" b="1" baseline="0" dirty="0" err="1" smtClean="0"/>
              <a:t>Ví</a:t>
            </a:r>
            <a:r>
              <a:rPr lang="en-US" b="1" baseline="0" dirty="0" smtClean="0"/>
              <a:t> </a:t>
            </a:r>
            <a:r>
              <a:rPr lang="en-US" b="1" baseline="0" dirty="0" err="1" smtClean="0"/>
              <a:t>dụ</a:t>
            </a:r>
            <a:r>
              <a:rPr lang="en-US" b="1" baseline="0" dirty="0" smtClean="0"/>
              <a:t> </a:t>
            </a:r>
            <a:r>
              <a:rPr lang="en-US" b="1" baseline="0" dirty="0" err="1" smtClean="0"/>
              <a:t>nếu</a:t>
            </a:r>
            <a:r>
              <a:rPr lang="en-US" b="1" baseline="0" dirty="0" smtClean="0"/>
              <a:t> </a:t>
            </a:r>
            <a:r>
              <a:rPr lang="en-US" b="1" baseline="0" dirty="0" err="1" smtClean="0"/>
              <a:t>các</a:t>
            </a:r>
            <a:r>
              <a:rPr lang="en-US" b="1" baseline="0" dirty="0" smtClean="0"/>
              <a:t> </a:t>
            </a:r>
            <a:r>
              <a:rPr lang="en-US" b="1" baseline="0" dirty="0" err="1" smtClean="0"/>
              <a:t>nguyên</a:t>
            </a:r>
            <a:r>
              <a:rPr lang="en-US" b="1" baseline="0" dirty="0" smtClean="0"/>
              <a:t> </a:t>
            </a:r>
            <a:r>
              <a:rPr lang="en-US" b="1" baseline="0" dirty="0" err="1" smtClean="0"/>
              <a:t>vật</a:t>
            </a:r>
            <a:r>
              <a:rPr lang="en-US" b="1" baseline="0" dirty="0" smtClean="0"/>
              <a:t> </a:t>
            </a:r>
            <a:r>
              <a:rPr lang="en-US" b="1" baseline="0" dirty="0" err="1" smtClean="0"/>
              <a:t>liệ</a:t>
            </a:r>
            <a:r>
              <a:rPr lang="en-US" b="1" baseline="0" dirty="0" smtClean="0"/>
              <a:t> A,B,C, </a:t>
            </a:r>
            <a:r>
              <a:rPr lang="en-US" b="1" baseline="0" dirty="0" err="1" smtClean="0"/>
              <a:t>tăng</a:t>
            </a:r>
            <a:r>
              <a:rPr lang="en-US" b="1" baseline="0" dirty="0" smtClean="0"/>
              <a:t> 10% </a:t>
            </a:r>
            <a:r>
              <a:rPr lang="en-US" b="1" baseline="0" dirty="0" err="1" smtClean="0"/>
              <a:t>thì</a:t>
            </a:r>
            <a:r>
              <a:rPr lang="en-US" b="1" baseline="0" dirty="0" smtClean="0"/>
              <a:t> </a:t>
            </a:r>
            <a:r>
              <a:rPr lang="en-US" b="1" baseline="0" dirty="0" err="1" smtClean="0"/>
              <a:t>sản</a:t>
            </a:r>
            <a:r>
              <a:rPr lang="en-US" b="1" baseline="0" dirty="0" smtClean="0"/>
              <a:t> </a:t>
            </a:r>
            <a:r>
              <a:rPr lang="en-US" b="1" baseline="0" dirty="0" err="1" smtClean="0"/>
              <a:t>lượng</a:t>
            </a:r>
            <a:r>
              <a:rPr lang="en-US" b="1" baseline="0" dirty="0" smtClean="0"/>
              <a:t> </a:t>
            </a:r>
            <a:r>
              <a:rPr lang="en-US" b="1" baseline="0" dirty="0" err="1" smtClean="0"/>
              <a:t>tạo</a:t>
            </a:r>
            <a:r>
              <a:rPr lang="en-US" b="1" baseline="0" dirty="0" smtClean="0"/>
              <a:t> </a:t>
            </a:r>
            <a:r>
              <a:rPr lang="en-US" b="1" baseline="0" dirty="0" err="1" smtClean="0"/>
              <a:t>ra</a:t>
            </a:r>
            <a:r>
              <a:rPr lang="en-US" b="1" baseline="0" dirty="0" smtClean="0"/>
              <a:t> </a:t>
            </a:r>
            <a:r>
              <a:rPr lang="en-US" b="1" baseline="0" dirty="0" err="1" smtClean="0"/>
              <a:t>phải</a:t>
            </a:r>
            <a:r>
              <a:rPr lang="en-US" b="1" baseline="0" dirty="0" smtClean="0"/>
              <a:t> </a:t>
            </a:r>
            <a:r>
              <a:rPr lang="en-US" b="1" baseline="0" dirty="0" err="1" smtClean="0"/>
              <a:t>tăng</a:t>
            </a:r>
            <a:r>
              <a:rPr lang="en-US" b="1" baseline="0" dirty="0" smtClean="0"/>
              <a:t> </a:t>
            </a:r>
            <a:r>
              <a:rPr lang="en-US" b="1" baseline="0" dirty="0" err="1" smtClean="0"/>
              <a:t>lên</a:t>
            </a:r>
            <a:r>
              <a:rPr lang="en-US" b="1" baseline="0" dirty="0" smtClean="0"/>
              <a:t> 20%  </a:t>
            </a:r>
            <a:r>
              <a:rPr lang="en-US" b="1" baseline="0" dirty="0" smtClean="0">
                <a:sym typeface="Wingdings" panose="05000000000000000000" pitchFamily="2" charset="2"/>
              </a:rPr>
              <a:t> </a:t>
            </a:r>
            <a:r>
              <a:rPr lang="en-US" b="1" baseline="0" dirty="0" err="1" smtClean="0">
                <a:sym typeface="Wingdings" panose="05000000000000000000" pitchFamily="2" charset="2"/>
              </a:rPr>
              <a:t>trong</a:t>
            </a:r>
            <a:r>
              <a:rPr lang="en-US" b="1" baseline="0" dirty="0" smtClean="0">
                <a:sym typeface="Wingdings" panose="05000000000000000000" pitchFamily="2" charset="2"/>
              </a:rPr>
              <a:t> </a:t>
            </a:r>
            <a:r>
              <a:rPr lang="en-US" b="1" baseline="0" dirty="0" err="1" smtClean="0">
                <a:sym typeface="Wingdings" panose="05000000000000000000" pitchFamily="2" charset="2"/>
              </a:rPr>
              <a:t>môn</a:t>
            </a:r>
            <a:r>
              <a:rPr lang="en-US" b="1" baseline="0" dirty="0" smtClean="0">
                <a:sym typeface="Wingdings" panose="05000000000000000000" pitchFamily="2" charset="2"/>
              </a:rPr>
              <a:t> </a:t>
            </a:r>
            <a:r>
              <a:rPr lang="en-US" b="1" baseline="0" dirty="0" err="1" smtClean="0">
                <a:sym typeface="Wingdings" panose="05000000000000000000" pitchFamily="2" charset="2"/>
              </a:rPr>
              <a:t>ktvm</a:t>
            </a:r>
            <a:r>
              <a:rPr lang="en-US" b="1" baseline="0" dirty="0" smtClean="0">
                <a:sym typeface="Wingdings" panose="05000000000000000000" pitchFamily="2" charset="2"/>
              </a:rPr>
              <a:t> </a:t>
            </a:r>
            <a:r>
              <a:rPr lang="en-US" b="1" baseline="0" dirty="0" err="1" smtClean="0">
                <a:sym typeface="Wingdings" panose="05000000000000000000" pitchFamily="2" charset="2"/>
              </a:rPr>
              <a:t>hướng</a:t>
            </a:r>
            <a:r>
              <a:rPr lang="en-US" b="1" baseline="0" dirty="0" smtClean="0">
                <a:sym typeface="Wingdings" panose="05000000000000000000" pitchFamily="2" charset="2"/>
              </a:rPr>
              <a:t> </a:t>
            </a:r>
            <a:r>
              <a:rPr lang="en-US" b="1" baseline="0" dirty="0" err="1" smtClean="0">
                <a:sym typeface="Wingdings" panose="05000000000000000000" pitchFamily="2" charset="2"/>
              </a:rPr>
              <a:t>tới</a:t>
            </a:r>
            <a:r>
              <a:rPr lang="en-US" b="1" baseline="0" dirty="0" smtClean="0">
                <a:sym typeface="Wingdings" panose="05000000000000000000" pitchFamily="2" charset="2"/>
              </a:rPr>
              <a:t> </a:t>
            </a:r>
            <a:r>
              <a:rPr lang="en-US" b="1" baseline="0" dirty="0" err="1" smtClean="0">
                <a:sym typeface="Wingdings" panose="05000000000000000000" pitchFamily="2" charset="2"/>
              </a:rPr>
              <a:t>khai</a:t>
            </a:r>
            <a:r>
              <a:rPr lang="en-US" b="1" baseline="0" dirty="0" smtClean="0">
                <a:sym typeface="Wingdings" panose="05000000000000000000" pitchFamily="2" charset="2"/>
              </a:rPr>
              <a:t> </a:t>
            </a:r>
            <a:r>
              <a:rPr lang="en-US" b="1" baseline="0" dirty="0" err="1" smtClean="0">
                <a:sym typeface="Wingdings" panose="05000000000000000000" pitchFamily="2" charset="2"/>
              </a:rPr>
              <a:t>thác</a:t>
            </a:r>
            <a:r>
              <a:rPr lang="en-US" b="1" baseline="0" dirty="0" smtClean="0">
                <a:sym typeface="Wingdings" panose="05000000000000000000" pitchFamily="2" charset="2"/>
              </a:rPr>
              <a:t> </a:t>
            </a:r>
            <a:r>
              <a:rPr lang="en-US" b="1" baseline="0" dirty="0" err="1" smtClean="0">
                <a:sym typeface="Wingdings" panose="05000000000000000000" pitchFamily="2" charset="2"/>
              </a:rPr>
              <a:t>hiệu</a:t>
            </a:r>
            <a:r>
              <a:rPr lang="en-US" b="1" baseline="0" dirty="0" smtClean="0">
                <a:sym typeface="Wingdings" panose="05000000000000000000" pitchFamily="2" charset="2"/>
              </a:rPr>
              <a:t> </a:t>
            </a:r>
            <a:r>
              <a:rPr lang="en-US" b="1" baseline="0" dirty="0" err="1" smtClean="0">
                <a:sym typeface="Wingdings" panose="05000000000000000000" pitchFamily="2" charset="2"/>
              </a:rPr>
              <a:t>quả</a:t>
            </a:r>
            <a:r>
              <a:rPr lang="en-US" b="1" baseline="0" dirty="0" smtClean="0">
                <a:sym typeface="Wingdings" panose="05000000000000000000" pitchFamily="2" charset="2"/>
              </a:rPr>
              <a:t> </a:t>
            </a:r>
            <a:r>
              <a:rPr lang="en-US" b="1" baseline="0" dirty="0" err="1" smtClean="0">
                <a:sym typeface="Wingdings" panose="05000000000000000000" pitchFamily="2" charset="2"/>
              </a:rPr>
              <a:t>tối</a:t>
            </a:r>
            <a:r>
              <a:rPr lang="en-US" b="1" baseline="0" dirty="0" smtClean="0">
                <a:sym typeface="Wingdings" panose="05000000000000000000" pitchFamily="2" charset="2"/>
              </a:rPr>
              <a:t> </a:t>
            </a:r>
            <a:r>
              <a:rPr lang="en-US" b="1" baseline="0" dirty="0" err="1" smtClean="0">
                <a:sym typeface="Wingdings" panose="05000000000000000000" pitchFamily="2" charset="2"/>
              </a:rPr>
              <a:t>đa</a:t>
            </a:r>
            <a:r>
              <a:rPr lang="en-US" b="1" baseline="0" dirty="0" smtClean="0">
                <a:sym typeface="Wingdings" panose="05000000000000000000" pitchFamily="2" charset="2"/>
              </a:rPr>
              <a:t> </a:t>
            </a:r>
            <a:r>
              <a:rPr lang="en-US" b="1" baseline="0" dirty="0" err="1" smtClean="0">
                <a:sym typeface="Wingdings" panose="05000000000000000000" pitchFamily="2" charset="2"/>
              </a:rPr>
              <a:t>các</a:t>
            </a:r>
            <a:r>
              <a:rPr lang="en-US" b="1" baseline="0" dirty="0" smtClean="0">
                <a:sym typeface="Wingdings" panose="05000000000000000000" pitchFamily="2" charset="2"/>
              </a:rPr>
              <a:t> </a:t>
            </a:r>
            <a:r>
              <a:rPr lang="en-US" b="1" baseline="0" dirty="0" err="1" smtClean="0">
                <a:sym typeface="Wingdings" panose="05000000000000000000" pitchFamily="2" charset="2"/>
              </a:rPr>
              <a:t>yếu</a:t>
            </a:r>
            <a:r>
              <a:rPr lang="en-US" b="1" baseline="0" dirty="0" smtClean="0">
                <a:sym typeface="Wingdings" panose="05000000000000000000" pitchFamily="2" charset="2"/>
              </a:rPr>
              <a:t> </a:t>
            </a:r>
            <a:r>
              <a:rPr lang="en-US" b="1" baseline="0" dirty="0" err="1" smtClean="0">
                <a:sym typeface="Wingdings" panose="05000000000000000000" pitchFamily="2" charset="2"/>
              </a:rPr>
              <a:t>tổ</a:t>
            </a:r>
            <a:r>
              <a:rPr lang="en-US" b="1" baseline="0" dirty="0" smtClean="0">
                <a:sym typeface="Wingdings" panose="05000000000000000000" pitchFamily="2" charset="2"/>
              </a:rPr>
              <a:t> </a:t>
            </a:r>
            <a:r>
              <a:rPr lang="en-US" b="1" baseline="0" dirty="0" err="1" smtClean="0">
                <a:sym typeface="Wingdings" panose="05000000000000000000" pitchFamily="2" charset="2"/>
              </a:rPr>
              <a:t>sản</a:t>
            </a:r>
            <a:r>
              <a:rPr lang="en-US" b="1" baseline="0" dirty="0" smtClean="0">
                <a:sym typeface="Wingdings" panose="05000000000000000000" pitchFamily="2" charset="2"/>
              </a:rPr>
              <a:t> </a:t>
            </a:r>
            <a:r>
              <a:rPr lang="en-US" b="1" baseline="0" dirty="0" err="1" smtClean="0">
                <a:sym typeface="Wingdings" panose="05000000000000000000" pitchFamily="2" charset="2"/>
              </a:rPr>
              <a:t>xuất</a:t>
            </a:r>
            <a:r>
              <a:rPr lang="en-US" b="1" baseline="0" dirty="0" smtClean="0">
                <a:sym typeface="Wingdings" panose="05000000000000000000" pitchFamily="2" charset="2"/>
              </a:rPr>
              <a:t> </a:t>
            </a:r>
            <a:endParaRPr lang="en-US" b="1" dirty="0" smtClean="0"/>
          </a:p>
          <a:p>
            <a:pPr marL="171450" indent="-171450">
              <a:buFont typeface="Wingdings" panose="05000000000000000000" pitchFamily="2" charset="2"/>
              <a:buChar char="v"/>
            </a:pPr>
            <a:r>
              <a:rPr lang="vi-VN" dirty="0" smtClean="0"/>
              <a:t>Xu hướng hiện nay là các doanh nghiệp xây dựng </a:t>
            </a:r>
            <a:r>
              <a:rPr lang="vi-VN" b="1" dirty="0" smtClean="0"/>
              <a:t>“liên kết ảo”</a:t>
            </a:r>
            <a:r>
              <a:rPr lang="vi-VN" dirty="0" smtClean="0"/>
              <a:t> thay vì liên kết dọc. </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35</a:t>
            </a:fld>
            <a:endParaRPr lang="en-US"/>
          </a:p>
        </p:txBody>
      </p:sp>
    </p:spTree>
    <p:extLst>
      <p:ext uri="{BB962C8B-B14F-4D97-AF65-F5344CB8AC3E}">
        <p14:creationId xmlns:p14="http://schemas.microsoft.com/office/powerpoint/2010/main" val="217169920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36</a:t>
            </a:fld>
            <a:endParaRPr lang="en-US"/>
          </a:p>
        </p:txBody>
      </p:sp>
    </p:spTree>
    <p:extLst>
      <p:ext uri="{BB962C8B-B14F-4D97-AF65-F5344CB8AC3E}">
        <p14:creationId xmlns:p14="http://schemas.microsoft.com/office/powerpoint/2010/main" val="25753798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37</a:t>
            </a:fld>
            <a:endParaRPr lang="en-US"/>
          </a:p>
        </p:txBody>
      </p:sp>
    </p:spTree>
    <p:extLst>
      <p:ext uri="{BB962C8B-B14F-4D97-AF65-F5344CB8AC3E}">
        <p14:creationId xmlns:p14="http://schemas.microsoft.com/office/powerpoint/2010/main" val="87641915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Wingdings" panose="05000000000000000000" pitchFamily="2" charset="2"/>
              <a:buChar char="v"/>
            </a:pPr>
            <a:r>
              <a:rPr lang="en-US" b="1" dirty="0" smtClean="0"/>
              <a:t>https://xevinfastthanglong.com/xe-vinfast/</a:t>
            </a:r>
          </a:p>
          <a:p>
            <a:pPr marL="228600" indent="-228600">
              <a:buFont typeface="Wingdings" panose="05000000000000000000" pitchFamily="2" charset="2"/>
              <a:buChar char="v"/>
            </a:pPr>
            <a:r>
              <a:rPr lang="vi-VN" dirty="0" smtClean="0"/>
              <a:t>VinFast là một Công ty con của Tập đoàn Vingroup. Doanh nghiệp tư nhân lớn nhất Việt Nam. Thừa hưởng những công nghệ tiêu chuẩn Châu Âu và Mỹ. Cùng đội ngũ chuyên gia hàng đầu thế giới, VINFAST mở ra tương lai mới cho ngành công nghiệp cơ giới tại Việt Nam.</a:t>
            </a:r>
            <a:endParaRPr lang="en-US" dirty="0" smtClean="0"/>
          </a:p>
          <a:p>
            <a:pPr marL="228600" indent="-228600">
              <a:buFont typeface="Wingdings" panose="05000000000000000000" pitchFamily="2" charset="2"/>
              <a:buChar char="v"/>
            </a:pPr>
            <a:r>
              <a:rPr lang="vi-VN" b="1" dirty="0" smtClean="0"/>
              <a:t>Nhà máy sản xuất ô tô – xe máy điện VinFast được đặt tại Hải Phòng. Trên quy mô 335 ha, gồm 5 phân xưởng chính. Phân xưởng ép. Phân xưởng thân xe. Phân xưởng sơn. Phân xưởng sản xuất động cơ. Phân xưởng lắp ráp.</a:t>
            </a:r>
            <a:endParaRPr lang="en-US" b="1" dirty="0" smtClean="0"/>
          </a:p>
          <a:p>
            <a:pPr marL="228600" indent="-228600">
              <a:buFont typeface="Wingdings" panose="05000000000000000000" pitchFamily="2" charset="2"/>
              <a:buChar char="v"/>
            </a:pPr>
            <a:r>
              <a:rPr lang="en-US" b="1" dirty="0" err="1" smtClean="0"/>
              <a:t>Có</a:t>
            </a:r>
            <a:r>
              <a:rPr lang="en-US" b="1" baseline="0" dirty="0" smtClean="0"/>
              <a:t> </a:t>
            </a:r>
            <a:r>
              <a:rPr lang="en-US" b="1" baseline="0" dirty="0" err="1" smtClean="0"/>
              <a:t>đầy</a:t>
            </a:r>
            <a:r>
              <a:rPr lang="en-US" b="1" baseline="0" dirty="0" smtClean="0"/>
              <a:t> </a:t>
            </a:r>
            <a:r>
              <a:rPr lang="en-US" b="1" baseline="0" dirty="0" err="1" smtClean="0"/>
              <a:t>đủ</a:t>
            </a:r>
            <a:r>
              <a:rPr lang="en-US" b="1" baseline="0" dirty="0" smtClean="0"/>
              <a:t> </a:t>
            </a:r>
            <a:r>
              <a:rPr lang="en-US" b="1" baseline="0" dirty="0" err="1" smtClean="0"/>
              <a:t>các</a:t>
            </a:r>
            <a:r>
              <a:rPr lang="en-US" b="1" baseline="0" dirty="0" smtClean="0"/>
              <a:t> ĐL </a:t>
            </a:r>
            <a:r>
              <a:rPr lang="en-US" b="1" baseline="0" dirty="0" err="1" smtClean="0"/>
              <a:t>từ</a:t>
            </a:r>
            <a:r>
              <a:rPr lang="en-US" b="1" baseline="0" dirty="0" smtClean="0"/>
              <a:t> </a:t>
            </a:r>
            <a:r>
              <a:rPr lang="en-US" b="1" baseline="0" dirty="0" err="1" smtClean="0"/>
              <a:t>Bắc</a:t>
            </a:r>
            <a:r>
              <a:rPr lang="en-US" b="1" baseline="0" dirty="0" smtClean="0"/>
              <a:t> </a:t>
            </a:r>
            <a:r>
              <a:rPr lang="en-US" b="1" baseline="0" dirty="0" err="1" smtClean="0"/>
              <a:t>tới</a:t>
            </a:r>
            <a:r>
              <a:rPr lang="en-US" b="1" baseline="0" dirty="0" smtClean="0"/>
              <a:t> Nam  (</a:t>
            </a:r>
            <a:r>
              <a:rPr lang="en-US" b="1" baseline="0" dirty="0" err="1" smtClean="0"/>
              <a:t>Hà</a:t>
            </a:r>
            <a:r>
              <a:rPr lang="en-US" b="1" baseline="0" dirty="0" smtClean="0"/>
              <a:t> </a:t>
            </a:r>
            <a:r>
              <a:rPr lang="en-US" b="1" baseline="0" dirty="0" err="1" smtClean="0"/>
              <a:t>Nội</a:t>
            </a:r>
            <a:r>
              <a:rPr lang="en-US" b="1" baseline="0" dirty="0" smtClean="0"/>
              <a:t>, </a:t>
            </a:r>
            <a:r>
              <a:rPr lang="en-US" b="1" baseline="0" dirty="0" err="1" smtClean="0"/>
              <a:t>Bình</a:t>
            </a:r>
            <a:r>
              <a:rPr lang="en-US" b="1" baseline="0" dirty="0" smtClean="0"/>
              <a:t> </a:t>
            </a:r>
            <a:r>
              <a:rPr lang="en-US" b="1" baseline="0" dirty="0" err="1" smtClean="0"/>
              <a:t>Dương</a:t>
            </a:r>
            <a:r>
              <a:rPr lang="en-US" b="1" baseline="0" dirty="0" smtClean="0"/>
              <a:t>, HCM,…)</a:t>
            </a: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38</a:t>
            </a:fld>
            <a:endParaRPr lang="en-US"/>
          </a:p>
        </p:txBody>
      </p:sp>
    </p:spTree>
    <p:extLst>
      <p:ext uri="{BB962C8B-B14F-4D97-AF65-F5344CB8AC3E}">
        <p14:creationId xmlns:p14="http://schemas.microsoft.com/office/powerpoint/2010/main" val="27990778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bán</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lẻ</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coi</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khách</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ở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tầng</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đầu</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tiên</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người</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baseline="0"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1</a:t>
            </a:r>
            <a:r>
              <a:rPr lang="en-US" sz="12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st</a:t>
            </a:r>
            <a:r>
              <a:rPr lang="en-US" sz="1200" b="1" baseline="0" dirty="0" smtClean="0">
                <a:latin typeface="Times New Roman" panose="02020603050405020304" pitchFamily="18" charset="0"/>
                <a:ea typeface="Times New Roman" panose="02020603050405020304" pitchFamily="18" charset="0"/>
                <a:cs typeface="Times New Roman" panose="02020603050405020304" pitchFamily="18" charset="0"/>
              </a:rPr>
              <a:t> customer</a:t>
            </a:r>
            <a:endParaRPr lang="en-US" sz="1200" b="1" dirty="0" smtClean="0">
              <a:latin typeface=".VnTime"/>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39</a:t>
            </a:fld>
            <a:endParaRPr lang="en-US"/>
          </a:p>
        </p:txBody>
      </p:sp>
    </p:spTree>
    <p:extLst>
      <p:ext uri="{BB962C8B-B14F-4D97-AF65-F5344CB8AC3E}">
        <p14:creationId xmlns:p14="http://schemas.microsoft.com/office/powerpoint/2010/main" val="13283182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b="1" dirty="0" err="1" smtClean="0">
                <a:latin typeface="Times New Roman" panose="02020603050405020304" pitchFamily="18" charset="0"/>
                <a:cs typeface="Times New Roman" panose="02020603050405020304" pitchFamily="18" charset="0"/>
              </a:rPr>
              <a:t>Khác</a:t>
            </a:r>
            <a:r>
              <a:rPr lang="en-US" b="1" baseline="0" dirty="0" err="1" smtClean="0">
                <a:latin typeface="Times New Roman" panose="02020603050405020304" pitchFamily="18" charset="0"/>
                <a:cs typeface="Times New Roman" panose="02020603050405020304" pitchFamily="18" charset="0"/>
              </a:rPr>
              <a:t>h</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hàng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trong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chuỗi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có</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thể</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người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tiêu</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dùng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cuối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cùng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trong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chuỗi</a:t>
            </a:r>
            <a:r>
              <a:rPr lang="en-US" b="1" baseline="0" dirty="0" smtClean="0">
                <a:latin typeface="Times New Roman" panose="02020603050405020304" pitchFamily="18" charset="0"/>
                <a:cs typeface="Times New Roman" panose="02020603050405020304" pitchFamily="18" charset="0"/>
              </a:rPr>
              <a:t> </a:t>
            </a:r>
          </a:p>
          <a:p>
            <a:pPr marL="171450" indent="-171450">
              <a:buFont typeface="Wingdings" panose="05000000000000000000" pitchFamily="2" charset="2"/>
              <a:buChar char="v"/>
            </a:pPr>
            <a:r>
              <a:rPr lang="en-US" b="1" baseline="0" dirty="0" err="1" smtClean="0">
                <a:latin typeface="Times New Roman" panose="02020603050405020304" pitchFamily="18" charset="0"/>
                <a:cs typeface="Times New Roman" panose="02020603050405020304" pitchFamily="18" charset="0"/>
              </a:rPr>
              <a:t>Hoặc</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nếu</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khách</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hàng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tổ</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chức</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thì</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thường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DN SX </a:t>
            </a:r>
            <a:r>
              <a:rPr lang="en-US" b="1" baseline="0" dirty="0" err="1" smtClean="0">
                <a:latin typeface="Times New Roman" panose="02020603050405020304" pitchFamily="18" charset="0"/>
                <a:cs typeface="Times New Roman" panose="02020603050405020304" pitchFamily="18" charset="0"/>
              </a:rPr>
              <a:t>đối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với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sp</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nguyên</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liệu</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đầu</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vào</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cho</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sx</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hoặc</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DN </a:t>
            </a:r>
            <a:r>
              <a:rPr lang="en-US" b="1" baseline="0" dirty="0" err="1" smtClean="0">
                <a:latin typeface="Times New Roman" panose="02020603050405020304" pitchFamily="18" charset="0"/>
                <a:cs typeface="Times New Roman" panose="02020603050405020304" pitchFamily="18" charset="0"/>
              </a:rPr>
              <a:t>mua</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đi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bán</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lại</a:t>
            </a:r>
            <a:r>
              <a:rPr lang="en-US" b="1" baseline="0" dirty="0" smtClean="0">
                <a:latin typeface="Times New Roman" panose="02020603050405020304" pitchFamily="18" charset="0"/>
                <a:cs typeface="Times New Roman" panose="02020603050405020304" pitchFamily="18" charset="0"/>
              </a:rPr>
              <a:t> ở </a:t>
            </a:r>
            <a:r>
              <a:rPr lang="en-US" b="1" baseline="0" dirty="0" err="1" smtClean="0">
                <a:latin typeface="Times New Roman" panose="02020603050405020304" pitchFamily="18" charset="0"/>
                <a:cs typeface="Times New Roman" panose="02020603050405020304" pitchFamily="18" charset="0"/>
              </a:rPr>
              <a:t>vai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trò</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khách</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hàng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của</a:t>
            </a:r>
            <a:r>
              <a:rPr lang="en-US" b="1" baseline="0" dirty="0" smtClean="0">
                <a:latin typeface="Times New Roman" panose="02020603050405020304" pitchFamily="18" charset="0"/>
                <a:cs typeface="Times New Roman" panose="02020603050405020304" pitchFamily="18" charset="0"/>
              </a:rPr>
              <a:t> DN </a:t>
            </a:r>
            <a:r>
              <a:rPr lang="en-US" b="1" baseline="0" dirty="0" err="1" smtClean="0">
                <a:latin typeface="Times New Roman" panose="02020603050405020304" pitchFamily="18" charset="0"/>
                <a:cs typeface="Times New Roman" panose="02020603050405020304" pitchFamily="18" charset="0"/>
              </a:rPr>
              <a:t>này</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lại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supplier </a:t>
            </a:r>
            <a:r>
              <a:rPr lang="en-US" b="1" baseline="0" dirty="0" err="1" smtClean="0">
                <a:latin typeface="Times New Roman" panose="02020603050405020304" pitchFamily="18" charset="0"/>
                <a:cs typeface="Times New Roman" panose="02020603050405020304" pitchFamily="18" charset="0"/>
              </a:rPr>
              <a:t>của</a:t>
            </a:r>
            <a:r>
              <a:rPr lang="en-US" b="1" baseline="0" dirty="0" smtClean="0">
                <a:latin typeface="Times New Roman" panose="02020603050405020304" pitchFamily="18" charset="0"/>
                <a:cs typeface="Times New Roman" panose="02020603050405020304" pitchFamily="18" charset="0"/>
              </a:rPr>
              <a:t> DN </a:t>
            </a:r>
            <a:r>
              <a:rPr lang="en-US" b="1" baseline="0" dirty="0" err="1" smtClean="0">
                <a:latin typeface="Times New Roman" panose="02020603050405020304" pitchFamily="18" charset="0"/>
                <a:cs typeface="Times New Roman" panose="02020603050405020304" pitchFamily="18" charset="0"/>
              </a:rPr>
              <a:t>khác</a:t>
            </a:r>
            <a:r>
              <a:rPr lang="en-US" b="1" baseline="0" dirty="0" smtClean="0">
                <a:latin typeface="Times New Roman" panose="02020603050405020304" pitchFamily="18" charset="0"/>
                <a:cs typeface="Times New Roman" panose="02020603050405020304" pitchFamily="18" charset="0"/>
              </a:rPr>
              <a:t> </a:t>
            </a:r>
          </a:p>
          <a:p>
            <a:pPr marL="171450" indent="-171450">
              <a:buFont typeface="Wingdings" panose="05000000000000000000" pitchFamily="2" charset="2"/>
              <a:buChar char="v"/>
            </a:pPr>
            <a:r>
              <a:rPr lang="en-US" b="1" baseline="0" dirty="0" err="1" smtClean="0">
                <a:latin typeface="Times New Roman" panose="02020603050405020304" pitchFamily="18" charset="0"/>
                <a:cs typeface="Times New Roman" panose="02020603050405020304" pitchFamily="18" charset="0"/>
              </a:rPr>
              <a:t>Các</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bên</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trong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chuỗi</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vừa</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khách</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hàng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của</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nhau</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mà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cũng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là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nhà</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cung</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cấp</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của</a:t>
            </a:r>
            <a:r>
              <a:rPr lang="en-US" b="1" baseline="0" dirty="0" smtClean="0">
                <a:latin typeface="Times New Roman" panose="02020603050405020304" pitchFamily="18" charset="0"/>
                <a:cs typeface="Times New Roman" panose="02020603050405020304" pitchFamily="18" charset="0"/>
              </a:rPr>
              <a:t> </a:t>
            </a:r>
            <a:r>
              <a:rPr lang="en-US" b="1" baseline="0" dirty="0" err="1" smtClean="0">
                <a:latin typeface="Times New Roman" panose="02020603050405020304" pitchFamily="18" charset="0"/>
                <a:cs typeface="Times New Roman" panose="02020603050405020304" pitchFamily="18" charset="0"/>
              </a:rPr>
              <a:t>nhau</a:t>
            </a:r>
            <a:r>
              <a:rPr lang="en-US" b="1" baseline="0" dirty="0" smtClean="0">
                <a:latin typeface="Times New Roman" panose="02020603050405020304" pitchFamily="18" charset="0"/>
                <a:cs typeface="Times New Roman" panose="02020603050405020304" pitchFamily="18" charset="0"/>
              </a:rPr>
              <a:t> </a:t>
            </a:r>
            <a:endParaRPr lang="en-US" b="1"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FED7D822-ED34-4F19-9015-6E13E2DC8F07}" type="slidenum">
              <a:rPr lang="en-US" smtClean="0"/>
              <a:t>40</a:t>
            </a:fld>
            <a:endParaRPr lang="en-US"/>
          </a:p>
        </p:txBody>
      </p:sp>
    </p:spTree>
    <p:extLst>
      <p:ext uri="{BB962C8B-B14F-4D97-AF65-F5344CB8AC3E}">
        <p14:creationId xmlns:p14="http://schemas.microsoft.com/office/powerpoint/2010/main" val="9370817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Damco</a:t>
            </a:r>
            <a:r>
              <a:rPr lang="en-US" baseline="0" dirty="0" smtClean="0"/>
              <a:t>  : </a:t>
            </a:r>
            <a:r>
              <a:rPr lang="en-US" baseline="0" dirty="0" err="1" smtClean="0"/>
              <a:t>Hà</a:t>
            </a:r>
            <a:r>
              <a:rPr lang="en-US" baseline="0" dirty="0" smtClean="0"/>
              <a:t> Lan; DHL logistics: ĐỨC, NIPPON EXPRESS logistics: JAPAN, </a:t>
            </a:r>
            <a:r>
              <a:rPr lang="en-US" baseline="0" dirty="0" err="1" smtClean="0"/>
              <a:t>nhật</a:t>
            </a:r>
            <a:r>
              <a:rPr lang="en-US" baseline="0" dirty="0" smtClean="0"/>
              <a:t>, </a:t>
            </a:r>
            <a:r>
              <a:rPr lang="en-US" b="1" dirty="0" smtClean="0"/>
              <a:t>FedEx Logistics</a:t>
            </a:r>
            <a:r>
              <a:rPr lang="en-US" b="0" dirty="0" smtClean="0"/>
              <a:t>:</a:t>
            </a:r>
            <a:r>
              <a:rPr lang="en-US" b="0" baseline="0" dirty="0" smtClean="0"/>
              <a:t> </a:t>
            </a:r>
            <a:r>
              <a:rPr lang="en-US" b="1" i="1" dirty="0" smtClean="0">
                <a:hlinkClick r:id="rId3"/>
              </a:rPr>
              <a:t>expeditor</a:t>
            </a:r>
            <a:r>
              <a:rPr lang="en-US" dirty="0" smtClean="0">
                <a:hlinkClick r:id="rId3"/>
              </a:rPr>
              <a:t> logistics</a:t>
            </a:r>
            <a:r>
              <a:rPr lang="en-US" dirty="0" smtClean="0"/>
              <a:t>: </a:t>
            </a:r>
            <a:r>
              <a:rPr lang="en-US" b="0" baseline="0" dirty="0" err="1" smtClean="0"/>
              <a:t>Hoa</a:t>
            </a:r>
            <a:r>
              <a:rPr lang="en-US" b="0" baseline="0" dirty="0" smtClean="0"/>
              <a:t> </a:t>
            </a:r>
            <a:r>
              <a:rPr lang="en-US" b="0" baseline="0" dirty="0" err="1" smtClean="0"/>
              <a:t>Kỳ</a:t>
            </a:r>
            <a:r>
              <a:rPr lang="en-US" b="0"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Yusen Logistics Co., Ltd. (in </a:t>
            </a:r>
            <a:r>
              <a:rPr lang="en-US" b="1" dirty="0" smtClean="0"/>
              <a:t>Japan</a:t>
            </a:r>
            <a:r>
              <a:rPr lang="en-US" dirty="0" smtClean="0"/>
              <a:t>) and Yusen Global Freight Management Limited (in </a:t>
            </a:r>
            <a:r>
              <a:rPr lang="en-US" b="1" dirty="0" smtClean="0"/>
              <a:t>Hong Kong)</a:t>
            </a:r>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APL Logistics Ltd. (APLL): Singapore</a:t>
            </a:r>
          </a:p>
        </p:txBody>
      </p:sp>
      <p:sp>
        <p:nvSpPr>
          <p:cNvPr id="4" name="Slide Number Placeholder 3"/>
          <p:cNvSpPr>
            <a:spLocks noGrp="1"/>
          </p:cNvSpPr>
          <p:nvPr>
            <p:ph type="sldNum" sz="quarter" idx="10"/>
          </p:nvPr>
        </p:nvSpPr>
        <p:spPr/>
        <p:txBody>
          <a:bodyPr/>
          <a:lstStyle/>
          <a:p>
            <a:fld id="{FED7D822-ED34-4F19-9015-6E13E2DC8F07}" type="slidenum">
              <a:rPr lang="en-US" smtClean="0"/>
              <a:t>41</a:t>
            </a:fld>
            <a:endParaRPr lang="en-US"/>
          </a:p>
        </p:txBody>
      </p:sp>
    </p:spTree>
    <p:extLst>
      <p:ext uri="{BB962C8B-B14F-4D97-AF65-F5344CB8AC3E}">
        <p14:creationId xmlns:p14="http://schemas.microsoft.com/office/powerpoint/2010/main" val="39501152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Công</a:t>
            </a:r>
            <a:r>
              <a:rPr lang="en-US" baseline="0" dirty="0" smtClean="0"/>
              <a:t> ty VNM, </a:t>
            </a:r>
            <a:r>
              <a:rPr lang="en-US" baseline="0" dirty="0" err="1" smtClean="0"/>
              <a:t>công</a:t>
            </a:r>
            <a:r>
              <a:rPr lang="en-US" baseline="0" dirty="0" smtClean="0"/>
              <a:t> ty Coca cola, , </a:t>
            </a:r>
            <a:r>
              <a:rPr lang="en-US" baseline="0" dirty="0" err="1" smtClean="0"/>
              <a:t>công</a:t>
            </a:r>
            <a:r>
              <a:rPr lang="en-US" baseline="0" dirty="0" smtClean="0"/>
              <a:t> ty </a:t>
            </a:r>
            <a:r>
              <a:rPr lang="en-US" baseline="0" dirty="0" err="1" smtClean="0"/>
              <a:t>pepsi</a:t>
            </a:r>
            <a:r>
              <a:rPr lang="en-US" baseline="0" dirty="0" smtClean="0"/>
              <a:t>, </a:t>
            </a:r>
            <a:r>
              <a:rPr lang="en-US" baseline="0" dirty="0" err="1" smtClean="0"/>
              <a:t>công</a:t>
            </a:r>
            <a:r>
              <a:rPr lang="en-US" baseline="0" dirty="0" smtClean="0"/>
              <a:t> ty TH, </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42</a:t>
            </a:fld>
            <a:endParaRPr lang="en-US"/>
          </a:p>
        </p:txBody>
      </p:sp>
    </p:spTree>
    <p:extLst>
      <p:ext uri="{BB962C8B-B14F-4D97-AF65-F5344CB8AC3E}">
        <p14:creationId xmlns:p14="http://schemas.microsoft.com/office/powerpoint/2010/main" val="30102196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lý</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nhằm</a:t>
            </a:r>
            <a:r>
              <a:rPr lang="en-US" sz="1200" kern="1200" dirty="0" smtClean="0">
                <a:solidFill>
                  <a:schemeClr val="tx1"/>
                </a:solidFill>
                <a:effectLst/>
                <a:latin typeface="+mn-lt"/>
                <a:ea typeface="+mn-ea"/>
                <a:cs typeface="+mn-cs"/>
              </a:rPr>
              <a:t>:</a:t>
            </a:r>
            <a:endParaRPr lang="en-US" dirty="0" smtClean="0">
              <a:effectLst/>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a:t>
            </a:r>
            <a:endParaRPr lang="en-US" dirty="0" smtClean="0">
              <a:effectLst/>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nhiêu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endParaRPr lang="en-US" dirty="0" smtClean="0">
              <a:effectLst/>
            </a:endParaRPr>
          </a:p>
          <a:p>
            <a:pPr marL="171450" indent="-171450">
              <a:buFontTx/>
              <a:buChar char="-"/>
            </a:pP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p>
          <a:p>
            <a:r>
              <a:rPr lang="en-US" sz="1200" b="1" kern="1200" dirty="0" err="1" smtClean="0">
                <a:solidFill>
                  <a:schemeClr val="tx1"/>
                </a:solidFill>
                <a:effectLst/>
                <a:latin typeface="+mn-lt"/>
                <a:ea typeface="+mn-ea"/>
                <a:cs typeface="+mn-cs"/>
              </a:rPr>
              <a:t>Nhu</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cầu</a:t>
            </a:r>
            <a:r>
              <a:rPr lang="en-US" sz="1200" b="1" kern="1200" dirty="0" smtClean="0">
                <a:solidFill>
                  <a:schemeClr val="tx1"/>
                </a:solidFill>
                <a:effectLst/>
                <a:latin typeface="+mn-lt"/>
                <a:ea typeface="+mn-ea"/>
                <a:cs typeface="+mn-cs"/>
              </a:rPr>
              <a:t>:</a:t>
            </a:r>
            <a:endParaRPr lang="en-US" dirty="0" smtClean="0">
              <a:effectLst/>
            </a:endParaRPr>
          </a:p>
          <a:p>
            <a:r>
              <a:rPr lang="en-US" sz="1200" kern="1200" dirty="0" err="1" smtClean="0">
                <a:solidFill>
                  <a:schemeClr val="tx1"/>
                </a:solidFill>
                <a:effectLst/>
                <a:latin typeface="+mn-lt"/>
                <a:ea typeface="+mn-ea"/>
                <a:cs typeface="+mn-cs"/>
              </a:rPr>
              <a:t>Nhu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nhóm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a:t>
            </a:r>
            <a:endParaRPr lang="en-US" dirty="0" smtClean="0">
              <a:effectLst/>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tăng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trưởng</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suy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thoái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quý</a:t>
            </a:r>
            <a:r>
              <a:rPr lang="en-US" sz="1200" kern="1200" dirty="0" smtClean="0">
                <a:solidFill>
                  <a:schemeClr val="tx1"/>
                </a:solidFill>
                <a:effectLst/>
                <a:latin typeface="+mn-lt"/>
                <a:ea typeface="+mn-ea"/>
                <a:cs typeface="+mn-cs"/>
              </a:rPr>
              <a:t> ?</a:t>
            </a:r>
            <a:endParaRPr lang="en-US" dirty="0" smtClean="0">
              <a:effectLst/>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đang</a:t>
            </a:r>
            <a:r>
              <a:rPr lang="en-US" sz="1200" kern="1200" dirty="0" smtClean="0">
                <a:solidFill>
                  <a:schemeClr val="tx1"/>
                </a:solidFill>
                <a:effectLst/>
                <a:latin typeface="+mn-lt"/>
                <a:ea typeface="+mn-ea"/>
                <a:cs typeface="+mn-cs"/>
              </a:rPr>
              <a:t> ở </a:t>
            </a:r>
            <a:r>
              <a:rPr lang="en-US" sz="1200" kern="1200" dirty="0" err="1" smtClean="0">
                <a:solidFill>
                  <a:schemeClr val="tx1"/>
                </a:solidFill>
                <a:effectLst/>
                <a:latin typeface="+mn-lt"/>
                <a:ea typeface="+mn-ea"/>
                <a:cs typeface="+mn-cs"/>
              </a:rPr>
              <a:t>mức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hòa</a:t>
            </a:r>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nhu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ổn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suy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được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năm</a:t>
            </a:r>
            <a:r>
              <a:rPr lang="en-US" sz="1200" kern="1200" dirty="0" smtClean="0">
                <a:solidFill>
                  <a:schemeClr val="tx1"/>
                </a:solidFill>
                <a:effectLst/>
                <a:latin typeface="+mn-lt"/>
                <a:ea typeface="+mn-ea"/>
                <a:cs typeface="+mn-cs"/>
              </a:rPr>
              <a:t>? </a:t>
            </a:r>
            <a:endParaRPr lang="en-US" dirty="0" smtClean="0">
              <a:effectLst/>
            </a:endParaRPr>
          </a:p>
          <a:p>
            <a:r>
              <a:rPr lang="en-US" sz="1200" kern="1200" dirty="0" smtClean="0">
                <a:solidFill>
                  <a:schemeClr val="tx1"/>
                </a:solidFill>
                <a:effectLst/>
                <a:latin typeface="+mn-lt"/>
                <a:ea typeface="+mn-ea"/>
                <a:cs typeface="+mn-cs"/>
              </a:rPr>
              <a:t>- Hay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theo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mùa</a:t>
            </a:r>
            <a:r>
              <a:rPr lang="en-US" sz="1200" kern="1200" dirty="0" smtClean="0">
                <a:solidFill>
                  <a:schemeClr val="tx1"/>
                </a:solidFill>
                <a:effectLst/>
                <a:latin typeface="+mn-lt"/>
                <a:ea typeface="+mn-ea"/>
                <a:cs typeface="+mn-cs"/>
              </a:rPr>
              <a:t> ?</a:t>
            </a:r>
            <a:endParaRPr lang="en-US" dirty="0" smtClean="0">
              <a:effectLst/>
            </a:endParaRPr>
          </a:p>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Thị</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đang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vừa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dữ</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liệu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khứ</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a:t>
            </a:r>
            <a:endParaRPr lang="en-US" dirty="0" smtClean="0">
              <a:effectLst/>
            </a:endParaRPr>
          </a:p>
          <a:p>
            <a:pPr marL="171450" indent="-171450">
              <a:buFontTx/>
              <a:buChar char="-"/>
            </a:pP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44</a:t>
            </a:fld>
            <a:endParaRPr lang="en-US"/>
          </a:p>
        </p:txBody>
      </p:sp>
    </p:spTree>
    <p:extLst>
      <p:ext uri="{BB962C8B-B14F-4D97-AF65-F5344CB8AC3E}">
        <p14:creationId xmlns:p14="http://schemas.microsoft.com/office/powerpoint/2010/main" val="339141064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46</a:t>
            </a:fld>
            <a:endParaRPr lang="en-US"/>
          </a:p>
        </p:txBody>
      </p:sp>
    </p:spTree>
    <p:extLst>
      <p:ext uri="{BB962C8B-B14F-4D97-AF65-F5344CB8AC3E}">
        <p14:creationId xmlns:p14="http://schemas.microsoft.com/office/powerpoint/2010/main" val="31563322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Hầu</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hết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ô</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đ</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ều</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đó</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li</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ê</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từng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nhau</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đưa</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í</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đ</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ể</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ô</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ó</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à</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đ</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ộng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cụ</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nghi</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ê</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cứu</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thấy</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rằng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à</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í</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duy</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1200" b="1" dirty="0" err="1" smtClean="0">
                <a:solidFill>
                  <a:prstClr val="black"/>
                </a:solidFill>
                <a:latin typeface="Times New Roman" panose="02020603050405020304" pitchFamily="18" charset="0"/>
                <a:ea typeface="Times New Roman" panose="02020603050405020304" pitchFamily="18" charset="0"/>
                <a:cs typeface="VNI-Times"/>
              </a:rPr>
              <a:t>á</a:t>
            </a:r>
            <a:r>
              <a:rPr lang="en-US" sz="12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12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1200" b="1" dirty="0" smtClean="0">
              <a:solidFill>
                <a:prstClr val="black"/>
              </a:solidFill>
              <a:latin typeface=".VnTime"/>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48</a:t>
            </a:fld>
            <a:endParaRPr lang="en-US"/>
          </a:p>
        </p:txBody>
      </p:sp>
    </p:spTree>
    <p:extLst>
      <p:ext uri="{BB962C8B-B14F-4D97-AF65-F5344CB8AC3E}">
        <p14:creationId xmlns:p14="http://schemas.microsoft.com/office/powerpoint/2010/main" val="10275568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err="1" smtClean="0"/>
              <a:t>Định</a:t>
            </a:r>
            <a:r>
              <a:rPr lang="en-US" b="1" dirty="0" smtClean="0"/>
              <a:t> </a:t>
            </a:r>
            <a:r>
              <a:rPr lang="en-US" b="1" dirty="0" err="1" smtClean="0"/>
              <a:t>giá</a:t>
            </a:r>
            <a:r>
              <a:rPr lang="en-US" b="1" baseline="0" dirty="0" smtClean="0"/>
              <a:t> </a:t>
            </a:r>
            <a:r>
              <a:rPr lang="en-US" b="1" baseline="0" dirty="0" err="1" smtClean="0"/>
              <a:t>thấp</a:t>
            </a:r>
            <a:r>
              <a:rPr lang="en-US" b="1" baseline="0" dirty="0" smtClean="0"/>
              <a:t> </a:t>
            </a:r>
            <a:r>
              <a:rPr lang="en-US" b="1" baseline="0" dirty="0" err="1" smtClean="0"/>
              <a:t>để</a:t>
            </a:r>
            <a:r>
              <a:rPr lang="en-US" b="1" baseline="0" dirty="0" smtClean="0"/>
              <a:t> </a:t>
            </a:r>
            <a:r>
              <a:rPr lang="en-US" b="1" baseline="0" dirty="0" err="1" smtClean="0"/>
              <a:t>kích</a:t>
            </a:r>
            <a:r>
              <a:rPr lang="en-US" b="1" baseline="0" dirty="0" smtClean="0"/>
              <a:t> </a:t>
            </a:r>
            <a:r>
              <a:rPr lang="en-US" b="1" baseline="0" dirty="0" err="1" smtClean="0"/>
              <a:t>cầu</a:t>
            </a:r>
            <a:r>
              <a:rPr lang="en-US" b="1"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đảm</a:t>
            </a:r>
            <a:r>
              <a:rPr lang="en-US" baseline="0" dirty="0" smtClean="0">
                <a:sym typeface="Wingdings" panose="05000000000000000000" pitchFamily="2" charset="2"/>
              </a:rPr>
              <a:t> </a:t>
            </a:r>
            <a:r>
              <a:rPr lang="en-US" baseline="0" dirty="0" err="1" smtClean="0">
                <a:sym typeface="Wingdings" panose="05000000000000000000" pitchFamily="2" charset="2"/>
              </a:rPr>
              <a:t>bảo</a:t>
            </a:r>
            <a:r>
              <a:rPr lang="en-US" baseline="0" dirty="0" smtClean="0">
                <a:sym typeface="Wingdings" panose="05000000000000000000" pitchFamily="2" charset="2"/>
              </a:rPr>
              <a:t> </a:t>
            </a:r>
            <a:r>
              <a:rPr lang="en-US" baseline="0" dirty="0" err="1" smtClean="0">
                <a:sym typeface="Wingdings" panose="05000000000000000000" pitchFamily="2" charset="2"/>
              </a:rPr>
              <a:t>lợi</a:t>
            </a:r>
            <a:r>
              <a:rPr lang="en-US" baseline="0" dirty="0" smtClean="0">
                <a:sym typeface="Wingdings" panose="05000000000000000000" pitchFamily="2" charset="2"/>
              </a:rPr>
              <a:t> </a:t>
            </a:r>
            <a:r>
              <a:rPr lang="en-US" baseline="0" dirty="0" err="1" smtClean="0">
                <a:sym typeface="Wingdings" panose="05000000000000000000" pitchFamily="2" charset="2"/>
              </a:rPr>
              <a:t>nhuận</a:t>
            </a:r>
            <a:r>
              <a:rPr lang="en-US" baseline="0" dirty="0" smtClean="0">
                <a:sym typeface="Wingdings" panose="05000000000000000000" pitchFamily="2" charset="2"/>
              </a:rPr>
              <a:t>   </a:t>
            </a:r>
            <a:r>
              <a:rPr lang="en-US" baseline="0" dirty="0" err="1" smtClean="0">
                <a:sym typeface="Wingdings" panose="05000000000000000000" pitchFamily="2" charset="2"/>
              </a:rPr>
              <a:t>cấu</a:t>
            </a:r>
            <a:r>
              <a:rPr lang="en-US" baseline="0" dirty="0" smtClean="0">
                <a:sym typeface="Wingdings" panose="05000000000000000000" pitchFamily="2" charset="2"/>
              </a:rPr>
              <a:t> </a:t>
            </a:r>
            <a:r>
              <a:rPr lang="en-US" baseline="0" dirty="0" err="1" smtClean="0">
                <a:sym typeface="Wingdings" panose="05000000000000000000" pitchFamily="2" charset="2"/>
              </a:rPr>
              <a:t>trúc</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có</a:t>
            </a:r>
            <a:r>
              <a:rPr lang="en-US" baseline="0" dirty="0" smtClean="0">
                <a:sym typeface="Wingdings" panose="05000000000000000000" pitchFamily="2" charset="2"/>
              </a:rPr>
              <a:t> </a:t>
            </a:r>
            <a:r>
              <a:rPr lang="en-US" baseline="0" dirty="0" err="1" smtClean="0">
                <a:sym typeface="Wingdings" panose="05000000000000000000" pitchFamily="2" charset="2"/>
              </a:rPr>
              <a:t>thay</a:t>
            </a:r>
            <a:r>
              <a:rPr lang="en-US" baseline="0" dirty="0" smtClean="0">
                <a:sym typeface="Wingdings" panose="05000000000000000000" pitchFamily="2" charset="2"/>
              </a:rPr>
              <a:t> </a:t>
            </a:r>
            <a:r>
              <a:rPr lang="en-US" baseline="0" dirty="0" err="1" smtClean="0">
                <a:sym typeface="Wingdings" panose="05000000000000000000" pitchFamily="2" charset="2"/>
              </a:rPr>
              <a:t>đổi</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lương</a:t>
            </a:r>
            <a:r>
              <a:rPr lang="en-US" baseline="0" dirty="0" smtClean="0">
                <a:sym typeface="Wingdings" panose="05000000000000000000" pitchFamily="2" charset="2"/>
              </a:rPr>
              <a:t> </a:t>
            </a:r>
            <a:r>
              <a:rPr lang="en-US" baseline="0" dirty="0" err="1" smtClean="0">
                <a:sym typeface="Wingdings" panose="05000000000000000000" pitchFamily="2" charset="2"/>
              </a:rPr>
              <a:t>giảm</a:t>
            </a:r>
            <a:r>
              <a:rPr lang="en-US" baseline="0" dirty="0" smtClean="0">
                <a:sym typeface="Wingdings" panose="05000000000000000000" pitchFamily="2" charset="2"/>
              </a:rPr>
              <a:t> ,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cho</a:t>
            </a:r>
            <a:r>
              <a:rPr lang="en-US" baseline="0" dirty="0" smtClean="0">
                <a:sym typeface="Wingdings" panose="05000000000000000000" pitchFamily="2" charset="2"/>
              </a:rPr>
              <a:t> </a:t>
            </a:r>
            <a:r>
              <a:rPr lang="en-US" baseline="0" dirty="0" err="1" smtClean="0">
                <a:sym typeface="Wingdings" panose="05000000000000000000" pitchFamily="2" charset="2"/>
              </a:rPr>
              <a:t>hoạt</a:t>
            </a:r>
            <a:r>
              <a:rPr lang="en-US" baseline="0" dirty="0" smtClean="0">
                <a:sym typeface="Wingdings" panose="05000000000000000000" pitchFamily="2" charset="2"/>
              </a:rPr>
              <a:t> </a:t>
            </a:r>
            <a:r>
              <a:rPr lang="en-US" baseline="0" dirty="0" err="1" smtClean="0">
                <a:sym typeface="Wingdings" panose="05000000000000000000" pitchFamily="2" charset="2"/>
              </a:rPr>
              <a:t>động</a:t>
            </a:r>
            <a:r>
              <a:rPr lang="en-US" baseline="0" dirty="0" smtClean="0">
                <a:sym typeface="Wingdings" panose="05000000000000000000" pitchFamily="2" charset="2"/>
              </a:rPr>
              <a:t> </a:t>
            </a:r>
            <a:r>
              <a:rPr lang="en-US" baseline="0" dirty="0" err="1" smtClean="0">
                <a:sym typeface="Wingdings" panose="05000000000000000000" pitchFamily="2" charset="2"/>
              </a:rPr>
              <a:t>khuyến</a:t>
            </a:r>
            <a:r>
              <a:rPr lang="en-US" baseline="0" dirty="0" smtClean="0">
                <a:sym typeface="Wingdings" panose="05000000000000000000" pitchFamily="2" charset="2"/>
              </a:rPr>
              <a:t> </a:t>
            </a:r>
            <a:r>
              <a:rPr lang="en-US" baseline="0" dirty="0" err="1" smtClean="0">
                <a:sym typeface="Wingdings" panose="05000000000000000000" pitchFamily="2" charset="2"/>
              </a:rPr>
              <a:t>mãi</a:t>
            </a:r>
            <a:r>
              <a:rPr lang="en-US" baseline="0" dirty="0" smtClean="0">
                <a:sym typeface="Wingdings" panose="05000000000000000000" pitchFamily="2" charset="2"/>
              </a:rPr>
              <a:t> </a:t>
            </a:r>
            <a:r>
              <a:rPr lang="en-US" baseline="0" dirty="0" err="1" smtClean="0">
                <a:sym typeface="Wingdings" panose="05000000000000000000" pitchFamily="2" charset="2"/>
              </a:rPr>
              <a:t>sẽ</a:t>
            </a:r>
            <a:r>
              <a:rPr lang="en-US" baseline="0" dirty="0" smtClean="0">
                <a:sym typeface="Wingdings" panose="05000000000000000000" pitchFamily="2" charset="2"/>
              </a:rPr>
              <a:t> </a:t>
            </a:r>
            <a:r>
              <a:rPr lang="en-US" baseline="0" dirty="0" err="1" smtClean="0">
                <a:sym typeface="Wingdings" panose="05000000000000000000" pitchFamily="2" charset="2"/>
              </a:rPr>
              <a:t>giảm</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hoa</a:t>
            </a:r>
            <a:r>
              <a:rPr lang="en-US" baseline="0" dirty="0" smtClean="0">
                <a:sym typeface="Wingdings" panose="05000000000000000000" pitchFamily="2" charset="2"/>
              </a:rPr>
              <a:t> </a:t>
            </a:r>
            <a:r>
              <a:rPr lang="en-US" baseline="0" dirty="0" err="1" smtClean="0">
                <a:sym typeface="Wingdings" panose="05000000000000000000" pitchFamily="2" charset="2"/>
              </a:rPr>
              <a:t>hồng</a:t>
            </a:r>
            <a:r>
              <a:rPr lang="en-US" baseline="0" dirty="0" smtClean="0">
                <a:sym typeface="Wingdings" panose="05000000000000000000" pitchFamily="2" charset="2"/>
              </a:rPr>
              <a:t>  </a:t>
            </a:r>
            <a:r>
              <a:rPr lang="en-US" baseline="0" dirty="0" err="1" smtClean="0">
                <a:sym typeface="Wingdings" panose="05000000000000000000" pitchFamily="2" charset="2"/>
              </a:rPr>
              <a:t>sẽ</a:t>
            </a:r>
            <a:r>
              <a:rPr lang="en-US" baseline="0" dirty="0" smtClean="0">
                <a:sym typeface="Wingdings" panose="05000000000000000000" pitchFamily="2" charset="2"/>
              </a:rPr>
              <a:t> </a:t>
            </a:r>
            <a:r>
              <a:rPr lang="en-US" baseline="0" dirty="0" err="1" smtClean="0">
                <a:sym typeface="Wingdings" panose="05000000000000000000" pitchFamily="2" charset="2"/>
              </a:rPr>
              <a:t>giảm</a:t>
            </a:r>
            <a:r>
              <a:rPr lang="en-US" baseline="0" dirty="0" smtClean="0">
                <a:sym typeface="Wingdings" panose="05000000000000000000" pitchFamily="2" charset="2"/>
              </a:rPr>
              <a:t>,….</a:t>
            </a:r>
          </a:p>
          <a:p>
            <a:r>
              <a:rPr lang="en-US" b="1" baseline="0" dirty="0" err="1" smtClean="0">
                <a:sym typeface="Wingdings" panose="05000000000000000000" pitchFamily="2" charset="2"/>
              </a:rPr>
              <a:t>Định</a:t>
            </a:r>
            <a:r>
              <a:rPr lang="en-US" b="1" baseline="0" dirty="0" smtClean="0">
                <a:sym typeface="Wingdings" panose="05000000000000000000" pitchFamily="2" charset="2"/>
              </a:rPr>
              <a:t> </a:t>
            </a:r>
            <a:r>
              <a:rPr lang="en-US" b="1" baseline="0" dirty="0" err="1" smtClean="0">
                <a:sym typeface="Wingdings" panose="05000000000000000000" pitchFamily="2" charset="2"/>
              </a:rPr>
              <a:t>giá</a:t>
            </a:r>
            <a:r>
              <a:rPr lang="en-US" b="1" baseline="0" dirty="0" smtClean="0">
                <a:sym typeface="Wingdings" panose="05000000000000000000" pitchFamily="2" charset="2"/>
              </a:rPr>
              <a:t> </a:t>
            </a:r>
            <a:r>
              <a:rPr lang="en-US" b="1" baseline="0" dirty="0" err="1" smtClean="0">
                <a:sym typeface="Wingdings" panose="05000000000000000000" pitchFamily="2" charset="2"/>
              </a:rPr>
              <a:t>cao</a:t>
            </a:r>
            <a:r>
              <a:rPr lang="en-US" b="1" baseline="0" dirty="0" smtClean="0">
                <a:sym typeface="Wingdings" panose="05000000000000000000" pitchFamily="2" charset="2"/>
              </a:rPr>
              <a:t> </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đảm</a:t>
            </a:r>
            <a:r>
              <a:rPr lang="en-US" baseline="0" dirty="0" smtClean="0">
                <a:sym typeface="Wingdings" panose="05000000000000000000" pitchFamily="2" charset="2"/>
              </a:rPr>
              <a:t> </a:t>
            </a:r>
            <a:r>
              <a:rPr lang="en-US" baseline="0" dirty="0" err="1" smtClean="0">
                <a:sym typeface="Wingdings" panose="05000000000000000000" pitchFamily="2" charset="2"/>
              </a:rPr>
              <a:t>bảo</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a:t>
            </a:r>
            <a:r>
              <a:rPr lang="en-US" baseline="0" dirty="0" err="1" smtClean="0">
                <a:sym typeface="Wingdings" panose="05000000000000000000" pitchFamily="2" charset="2"/>
              </a:rPr>
              <a:t>đc</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 </a:t>
            </a:r>
            <a:r>
              <a:rPr lang="en-US" baseline="0" dirty="0" err="1" smtClean="0">
                <a:sym typeface="Wingdings" panose="05000000000000000000" pitchFamily="2" charset="2"/>
              </a:rPr>
              <a:t>cấu</a:t>
            </a:r>
            <a:r>
              <a:rPr lang="en-US" baseline="0" dirty="0" smtClean="0">
                <a:sym typeface="Wingdings" panose="05000000000000000000" pitchFamily="2" charset="2"/>
              </a:rPr>
              <a:t> </a:t>
            </a:r>
            <a:r>
              <a:rPr lang="en-US" baseline="0" dirty="0" err="1" smtClean="0">
                <a:sym typeface="Wingdings" panose="05000000000000000000" pitchFamily="2" charset="2"/>
              </a:rPr>
              <a:t>trúc</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hoa</a:t>
            </a:r>
            <a:r>
              <a:rPr lang="en-US" baseline="0" dirty="0" smtClean="0">
                <a:sym typeface="Wingdings" panose="05000000000000000000" pitchFamily="2" charset="2"/>
              </a:rPr>
              <a:t> </a:t>
            </a:r>
            <a:r>
              <a:rPr lang="en-US" baseline="0" dirty="0" err="1" smtClean="0">
                <a:sym typeface="Wingdings" panose="05000000000000000000" pitchFamily="2" charset="2"/>
              </a:rPr>
              <a:t>hồng</a:t>
            </a:r>
            <a:r>
              <a:rPr lang="en-US" baseline="0" dirty="0" smtClean="0">
                <a:sym typeface="Wingdings" panose="05000000000000000000" pitchFamily="2" charset="2"/>
              </a:rPr>
              <a:t> </a:t>
            </a:r>
            <a:r>
              <a:rPr lang="en-US" baseline="0" dirty="0" err="1" smtClean="0">
                <a:sym typeface="Wingdings" panose="05000000000000000000" pitchFamily="2" charset="2"/>
              </a:rPr>
              <a:t>cao</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kích</a:t>
            </a:r>
            <a:r>
              <a:rPr lang="en-US" baseline="0" dirty="0" smtClean="0">
                <a:sym typeface="Wingdings" panose="05000000000000000000" pitchFamily="2" charset="2"/>
              </a:rPr>
              <a:t> </a:t>
            </a:r>
            <a:r>
              <a:rPr lang="en-US" baseline="0" dirty="0" err="1" smtClean="0">
                <a:sym typeface="Wingdings" panose="05000000000000000000" pitchFamily="2" charset="2"/>
              </a:rPr>
              <a:t>thích</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a:t>
            </a:r>
            <a:r>
              <a:rPr lang="en-US" baseline="0" dirty="0" err="1" smtClean="0">
                <a:sym typeface="Wingdings" panose="05000000000000000000" pitchFamily="2" charset="2"/>
              </a:rPr>
              <a:t>hàng</a:t>
            </a:r>
            <a:r>
              <a:rPr lang="en-US" baseline="0" dirty="0" smtClean="0">
                <a:sym typeface="Wingdings" panose="05000000000000000000" pitchFamily="2" charset="2"/>
              </a:rPr>
              <a:t> </a:t>
            </a:r>
            <a:r>
              <a:rPr lang="en-US" baseline="0" dirty="0" err="1" smtClean="0">
                <a:sym typeface="Wingdings" panose="05000000000000000000" pitchFamily="2" charset="2"/>
              </a:rPr>
              <a:t>cao</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đẩy</a:t>
            </a:r>
            <a:r>
              <a:rPr lang="en-US" baseline="0" dirty="0" smtClean="0">
                <a:sym typeface="Wingdings" panose="05000000000000000000" pitchFamily="2" charset="2"/>
              </a:rPr>
              <a:t> </a:t>
            </a:r>
            <a:r>
              <a:rPr lang="en-US" baseline="0" dirty="0" err="1" smtClean="0">
                <a:sym typeface="Wingdings" panose="05000000000000000000" pitchFamily="2" charset="2"/>
              </a:rPr>
              <a:t>mạnh</a:t>
            </a:r>
            <a:r>
              <a:rPr lang="en-US" baseline="0" dirty="0" smtClean="0">
                <a:sym typeface="Wingdings" panose="05000000000000000000" pitchFamily="2" charset="2"/>
              </a:rPr>
              <a:t> </a:t>
            </a:r>
            <a:r>
              <a:rPr lang="en-US" baseline="0" dirty="0" err="1" smtClean="0">
                <a:sym typeface="Wingdings" panose="05000000000000000000" pitchFamily="2" charset="2"/>
              </a:rPr>
              <a:t>việc</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chi </a:t>
            </a:r>
            <a:r>
              <a:rPr lang="en-US" baseline="0" dirty="0" err="1" smtClean="0">
                <a:sym typeface="Wingdings" panose="05000000000000000000" pitchFamily="2" charset="2"/>
              </a:rPr>
              <a:t>phí</a:t>
            </a:r>
            <a:r>
              <a:rPr lang="en-US" baseline="0" dirty="0" smtClean="0">
                <a:sym typeface="Wingdings" panose="05000000000000000000" pitchFamily="2" charset="2"/>
              </a:rPr>
              <a:t> </a:t>
            </a:r>
            <a:r>
              <a:rPr lang="en-US" baseline="0" dirty="0" err="1" smtClean="0">
                <a:sym typeface="Wingdings" panose="05000000000000000000" pitchFamily="2" charset="2"/>
              </a:rPr>
              <a:t>khuyến</a:t>
            </a:r>
            <a:r>
              <a:rPr lang="en-US" baseline="0" dirty="0" smtClean="0">
                <a:sym typeface="Wingdings" panose="05000000000000000000" pitchFamily="2" charset="2"/>
              </a:rPr>
              <a:t> </a:t>
            </a:r>
            <a:r>
              <a:rPr lang="en-US" baseline="0" dirty="0" err="1" smtClean="0">
                <a:sym typeface="Wingdings" panose="05000000000000000000" pitchFamily="2" charset="2"/>
              </a:rPr>
              <a:t>mãi</a:t>
            </a:r>
            <a:r>
              <a:rPr lang="en-US" baseline="0" dirty="0" smtClean="0">
                <a:sym typeface="Wingdings" panose="05000000000000000000" pitchFamily="2" charset="2"/>
              </a:rPr>
              <a:t> </a:t>
            </a:r>
            <a:r>
              <a:rPr lang="en-US" baseline="0" dirty="0" err="1" smtClean="0">
                <a:sym typeface="Wingdings" panose="05000000000000000000" pitchFamily="2" charset="2"/>
              </a:rPr>
              <a:t>sẽ</a:t>
            </a:r>
            <a:r>
              <a:rPr lang="en-US" baseline="0" dirty="0" smtClean="0">
                <a:sym typeface="Wingdings" panose="05000000000000000000" pitchFamily="2" charset="2"/>
              </a:rPr>
              <a:t> </a:t>
            </a:r>
            <a:r>
              <a:rPr lang="en-US" baseline="0" dirty="0" err="1" smtClean="0">
                <a:sym typeface="Wingdings" panose="05000000000000000000" pitchFamily="2" charset="2"/>
              </a:rPr>
              <a:t>cao</a:t>
            </a:r>
            <a:r>
              <a:rPr lang="en-US" baseline="0" dirty="0" smtClean="0">
                <a:sym typeface="Wingdings" panose="05000000000000000000" pitchFamily="2" charset="2"/>
              </a:rPr>
              <a:t> </a:t>
            </a:r>
            <a:r>
              <a:rPr lang="en-US" baseline="0" dirty="0" err="1" smtClean="0">
                <a:sym typeface="Wingdings" panose="05000000000000000000" pitchFamily="2" charset="2"/>
              </a:rPr>
              <a:t>để</a:t>
            </a:r>
            <a:r>
              <a:rPr lang="en-US" baseline="0" dirty="0" smtClean="0">
                <a:sym typeface="Wingdings" panose="05000000000000000000" pitchFamily="2" charset="2"/>
              </a:rPr>
              <a:t> </a:t>
            </a:r>
            <a:r>
              <a:rPr lang="en-US" baseline="0" dirty="0" err="1" smtClean="0">
                <a:sym typeface="Wingdings" panose="05000000000000000000" pitchFamily="2" charset="2"/>
              </a:rPr>
              <a:t>tạo</a:t>
            </a:r>
            <a:r>
              <a:rPr lang="en-US" baseline="0" dirty="0" smtClean="0">
                <a:sym typeface="Wingdings" panose="05000000000000000000" pitchFamily="2" charset="2"/>
              </a:rPr>
              <a:t> </a:t>
            </a:r>
            <a:r>
              <a:rPr lang="en-US" baseline="0" dirty="0" err="1" smtClean="0">
                <a:sym typeface="Wingdings" panose="05000000000000000000" pitchFamily="2" charset="2"/>
              </a:rPr>
              <a:t>sự</a:t>
            </a:r>
            <a:r>
              <a:rPr lang="en-US" baseline="0" dirty="0" smtClean="0">
                <a:sym typeface="Wingdings" panose="05000000000000000000" pitchFamily="2" charset="2"/>
              </a:rPr>
              <a:t> </a:t>
            </a:r>
            <a:r>
              <a:rPr lang="en-US" baseline="0" dirty="0" err="1" smtClean="0">
                <a:sym typeface="Wingdings" panose="05000000000000000000" pitchFamily="2" charset="2"/>
              </a:rPr>
              <a:t>ưu</a:t>
            </a:r>
            <a:r>
              <a:rPr lang="en-US" baseline="0" dirty="0" smtClean="0">
                <a:sym typeface="Wingdings" panose="05000000000000000000" pitchFamily="2" charset="2"/>
              </a:rPr>
              <a:t> </a:t>
            </a:r>
            <a:r>
              <a:rPr lang="en-US" baseline="0" dirty="0" err="1" smtClean="0">
                <a:sym typeface="Wingdings" panose="05000000000000000000" pitchFamily="2" charset="2"/>
              </a:rPr>
              <a:t>đãi</a:t>
            </a:r>
            <a:r>
              <a:rPr lang="en-US" baseline="0" dirty="0" smtClean="0">
                <a:sym typeface="Wingdings" panose="05000000000000000000" pitchFamily="2" charset="2"/>
              </a:rPr>
              <a:t> </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49</a:t>
            </a:fld>
            <a:endParaRPr lang="en-US"/>
          </a:p>
        </p:txBody>
      </p:sp>
    </p:spTree>
    <p:extLst>
      <p:ext uri="{BB962C8B-B14F-4D97-AF65-F5344CB8AC3E}">
        <p14:creationId xmlns:p14="http://schemas.microsoft.com/office/powerpoint/2010/main" val="224916961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Nhóm</a:t>
            </a:r>
            <a:r>
              <a:rPr lang="en-US" baseline="0" dirty="0" smtClean="0"/>
              <a:t> A: </a:t>
            </a:r>
            <a:r>
              <a:rPr lang="en-US" baseline="0" dirty="0" err="1" smtClean="0"/>
              <a:t>chiếm</a:t>
            </a:r>
            <a:r>
              <a:rPr lang="en-US" baseline="0" dirty="0" smtClean="0"/>
              <a:t> 10 -20% </a:t>
            </a:r>
            <a:r>
              <a:rPr lang="en-US" baseline="0" dirty="0" err="1" smtClean="0"/>
              <a:t>số</a:t>
            </a:r>
            <a:r>
              <a:rPr lang="en-US" baseline="0" dirty="0" smtClean="0"/>
              <a:t> </a:t>
            </a:r>
            <a:r>
              <a:rPr lang="en-US" baseline="0" dirty="0" err="1" smtClean="0"/>
              <a:t>lương</a:t>
            </a:r>
            <a:r>
              <a:rPr lang="en-US" baseline="0" dirty="0" smtClean="0"/>
              <a:t>, </a:t>
            </a:r>
            <a:r>
              <a:rPr lang="en-US" baseline="0" dirty="0" err="1" smtClean="0"/>
              <a:t>giá</a:t>
            </a:r>
            <a:r>
              <a:rPr lang="en-US" baseline="0" dirty="0" smtClean="0"/>
              <a:t> </a:t>
            </a:r>
            <a:r>
              <a:rPr lang="en-US" baseline="0" dirty="0" err="1" smtClean="0"/>
              <a:t>trị</a:t>
            </a:r>
            <a:r>
              <a:rPr lang="en-US" baseline="0" dirty="0" smtClean="0"/>
              <a:t>  50 – 70% </a:t>
            </a:r>
            <a:r>
              <a:rPr lang="en-US" baseline="0" dirty="0" err="1" smtClean="0"/>
              <a:t>doanh</a:t>
            </a:r>
            <a:r>
              <a:rPr lang="en-US" baseline="0" dirty="0" smtClean="0"/>
              <a:t> </a:t>
            </a:r>
            <a:r>
              <a:rPr lang="en-US" baseline="0" dirty="0" err="1" smtClean="0"/>
              <a:t>số</a:t>
            </a:r>
            <a:r>
              <a:rPr lang="en-US" baseline="0" dirty="0" smtClean="0"/>
              <a:t> </a:t>
            </a:r>
            <a:r>
              <a:rPr lang="en-US" baseline="0" dirty="0" err="1" smtClean="0"/>
              <a:t>dự</a:t>
            </a:r>
            <a:r>
              <a:rPr lang="en-US" baseline="0" dirty="0" smtClean="0"/>
              <a:t> </a:t>
            </a:r>
            <a:r>
              <a:rPr lang="en-US" baseline="0" dirty="0" err="1" smtClean="0"/>
              <a:t>toán</a:t>
            </a:r>
            <a:endParaRPr lang="en-US" baseline="0" dirty="0" smtClean="0"/>
          </a:p>
          <a:p>
            <a:r>
              <a:rPr lang="en-US" sz="1200" b="1" spc="-15" dirty="0" err="1" smtClean="0">
                <a:latin typeface="Times New Roman" panose="02020603050405020304" pitchFamily="18" charset="0"/>
              </a:rPr>
              <a:t>Nhóm</a:t>
            </a:r>
            <a:r>
              <a:rPr lang="en-US" sz="1200" b="1" spc="-15" dirty="0" smtClean="0">
                <a:latin typeface="Times New Roman" panose="02020603050405020304" pitchFamily="18" charset="0"/>
              </a:rPr>
              <a:t> B: </a:t>
            </a:r>
            <a:r>
              <a:rPr lang="en-US" sz="1200" spc="-15" dirty="0" err="1" smtClean="0">
                <a:latin typeface="Times New Roman" panose="02020603050405020304" pitchFamily="18" charset="0"/>
              </a:rPr>
              <a:t>thường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chiếm</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khoảng</a:t>
            </a:r>
            <a:r>
              <a:rPr lang="en-US" sz="1200" spc="-15" dirty="0" smtClean="0">
                <a:latin typeface="Times New Roman" panose="02020603050405020304" pitchFamily="18" charset="0"/>
              </a:rPr>
              <a:t> 30% </a:t>
            </a:r>
            <a:r>
              <a:rPr lang="en-US" sz="1200" spc="-15" dirty="0" err="1" smtClean="0">
                <a:latin typeface="Times New Roman" panose="02020603050405020304" pitchFamily="18" charset="0"/>
              </a:rPr>
              <a:t>tổng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lượng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h</a:t>
            </a:r>
            <a:r>
              <a:rPr lang="en-US" sz="1200" spc="-15" dirty="0" err="1" smtClean="0">
                <a:latin typeface="Times New Roman" panose="02020603050405020304" pitchFamily="18" charset="0"/>
                <a:cs typeface="VNI-Times"/>
              </a:rPr>
              <a:t>à</a:t>
            </a:r>
            <a:r>
              <a:rPr lang="en-US" sz="1200" spc="-15" dirty="0" err="1" smtClean="0">
                <a:latin typeface="Times New Roman" panose="02020603050405020304" pitchFamily="18" charset="0"/>
              </a:rPr>
              <a:t>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tồn</a:t>
            </a:r>
            <a:r>
              <a:rPr lang="en-US" sz="1200" spc="-15" dirty="0" smtClean="0">
                <a:latin typeface="Times New Roman" panose="02020603050405020304" pitchFamily="18" charset="0"/>
              </a:rPr>
              <a:t>,</a:t>
            </a:r>
            <a:r>
              <a:rPr lang="en-US" sz="1200" spc="-15" baseline="0" dirty="0" smtClean="0">
                <a:latin typeface="Times New Roman" panose="02020603050405020304" pitchFamily="18" charset="0"/>
              </a:rPr>
              <a:t> </a:t>
            </a:r>
            <a:r>
              <a:rPr lang="en-US" sz="1200" spc="-15" baseline="0" dirty="0" err="1" smtClean="0">
                <a:latin typeface="Times New Roman" panose="02020603050405020304" pitchFamily="18" charset="0"/>
              </a:rPr>
              <a:t>chiếm</a:t>
            </a:r>
            <a:r>
              <a:rPr lang="en-US" sz="1200" spc="-15" baseline="0" dirty="0" smtClean="0">
                <a:latin typeface="Times New Roman" panose="02020603050405020304" pitchFamily="18" charset="0"/>
              </a:rPr>
              <a:t> 30% </a:t>
            </a:r>
            <a:r>
              <a:rPr lang="en-US" sz="1200" spc="-15" baseline="0" dirty="0" err="1" smtClean="0">
                <a:latin typeface="Times New Roman" panose="02020603050405020304" pitchFamily="18" charset="0"/>
              </a:rPr>
              <a:t>doanh</a:t>
            </a:r>
            <a:r>
              <a:rPr lang="en-US" sz="1200" spc="-15" baseline="0" dirty="0" smtClean="0">
                <a:latin typeface="Times New Roman" panose="02020603050405020304" pitchFamily="18" charset="0"/>
              </a:rPr>
              <a:t> </a:t>
            </a:r>
            <a:r>
              <a:rPr lang="en-US" sz="1200" spc="-15" baseline="0" dirty="0" err="1" smtClean="0">
                <a:latin typeface="Times New Roman" panose="02020603050405020304" pitchFamily="18" charset="0"/>
              </a:rPr>
              <a:t>số</a:t>
            </a:r>
            <a:endParaRPr lang="en-US" sz="1200" spc="-15" baseline="0" dirty="0" smtClean="0">
              <a:latin typeface="Times New Roman" panose="02020603050405020304" pitchFamily="18"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spc="-15" dirty="0" err="1" smtClean="0">
                <a:latin typeface="Times New Roman" panose="02020603050405020304" pitchFamily="18" charset="0"/>
              </a:rPr>
              <a:t>nh</a:t>
            </a:r>
            <a:r>
              <a:rPr lang="en-US" sz="1200" spc="-15" dirty="0" err="1" smtClean="0">
                <a:latin typeface="Times New Roman" panose="02020603050405020304" pitchFamily="18" charset="0"/>
                <a:cs typeface="VNI-Times"/>
              </a:rPr>
              <a:t>ó</a:t>
            </a:r>
            <a:r>
              <a:rPr lang="en-US" sz="1200" spc="-15" dirty="0" err="1" smtClean="0">
                <a:latin typeface="Times New Roman" panose="02020603050405020304" pitchFamily="18" charset="0"/>
              </a:rPr>
              <a:t>m</a:t>
            </a:r>
            <a:r>
              <a:rPr lang="en-US" sz="1200" spc="-15" dirty="0" smtClean="0">
                <a:latin typeface="Times New Roman" panose="02020603050405020304" pitchFamily="18" charset="0"/>
              </a:rPr>
              <a:t> C: </a:t>
            </a:r>
            <a:r>
              <a:rPr lang="en-US" sz="1200" spc="-15" dirty="0" err="1" smtClean="0">
                <a:latin typeface="Times New Roman" panose="02020603050405020304" pitchFamily="18" charset="0"/>
              </a:rPr>
              <a:t>thường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chiếm</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khoảng</a:t>
            </a:r>
            <a:r>
              <a:rPr lang="en-US" sz="1200" spc="-15" dirty="0" smtClean="0">
                <a:latin typeface="Times New Roman" panose="02020603050405020304" pitchFamily="18" charset="0"/>
              </a:rPr>
              <a:t> 60</a:t>
            </a:r>
            <a:r>
              <a:rPr lang="en-US" sz="1200" spc="-15" baseline="0" dirty="0" smtClean="0">
                <a:latin typeface="Times New Roman" panose="02020603050405020304" pitchFamily="18" charset="0"/>
              </a:rPr>
              <a:t> -70 </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tổng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lượng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h</a:t>
            </a:r>
            <a:r>
              <a:rPr lang="en-US" sz="1200" spc="-15" dirty="0" err="1" smtClean="0">
                <a:latin typeface="Times New Roman" panose="02020603050405020304" pitchFamily="18" charset="0"/>
                <a:cs typeface="VNI-Times"/>
              </a:rPr>
              <a:t>à</a:t>
            </a:r>
            <a:r>
              <a:rPr lang="en-US" sz="1200" spc="-15" dirty="0" err="1" smtClean="0">
                <a:latin typeface="Times New Roman" panose="02020603050405020304" pitchFamily="18" charset="0"/>
              </a:rPr>
              <a:t>ng</a:t>
            </a:r>
            <a:r>
              <a:rPr lang="en-US" sz="1200" spc="-15" dirty="0" smtClean="0">
                <a:latin typeface="Times New Roman" panose="02020603050405020304" pitchFamily="18" charset="0"/>
              </a:rPr>
              <a:t> </a:t>
            </a:r>
            <a:r>
              <a:rPr lang="en-US" sz="1200" spc="-15" dirty="0" err="1" smtClean="0">
                <a:latin typeface="Times New Roman" panose="02020603050405020304" pitchFamily="18" charset="0"/>
              </a:rPr>
              <a:t>tồn</a:t>
            </a:r>
            <a:r>
              <a:rPr lang="en-US" sz="1200" spc="-15" dirty="0" smtClean="0">
                <a:latin typeface="Times New Roman" panose="02020603050405020304" pitchFamily="18" charset="0"/>
              </a:rPr>
              <a:t>,</a:t>
            </a:r>
            <a:r>
              <a:rPr lang="en-US" sz="1200" spc="-15" baseline="0" dirty="0" smtClean="0">
                <a:latin typeface="Times New Roman" panose="02020603050405020304" pitchFamily="18" charset="0"/>
              </a:rPr>
              <a:t> </a:t>
            </a:r>
            <a:r>
              <a:rPr lang="en-US" sz="1200" spc="-15" baseline="0" dirty="0" err="1" smtClean="0">
                <a:latin typeface="Times New Roman" panose="02020603050405020304" pitchFamily="18" charset="0"/>
              </a:rPr>
              <a:t>chiếm</a:t>
            </a:r>
            <a:r>
              <a:rPr lang="en-US" sz="1200" spc="-15" baseline="0" dirty="0" smtClean="0">
                <a:latin typeface="Times New Roman" panose="02020603050405020304" pitchFamily="18" charset="0"/>
              </a:rPr>
              <a:t> 10 - 30% </a:t>
            </a:r>
            <a:r>
              <a:rPr lang="en-US" sz="1200" spc="-15" baseline="0" dirty="0" err="1" smtClean="0">
                <a:latin typeface="Times New Roman" panose="02020603050405020304" pitchFamily="18" charset="0"/>
              </a:rPr>
              <a:t>doanh</a:t>
            </a:r>
            <a:r>
              <a:rPr lang="en-US" sz="1200" spc="-15" baseline="0" dirty="0" smtClean="0">
                <a:latin typeface="Times New Roman" panose="02020603050405020304" pitchFamily="18" charset="0"/>
              </a:rPr>
              <a:t> </a:t>
            </a:r>
            <a:r>
              <a:rPr lang="en-US" sz="1200" spc="-15" baseline="0" dirty="0" err="1" smtClean="0">
                <a:latin typeface="Times New Roman" panose="02020603050405020304" pitchFamily="18" charset="0"/>
              </a:rPr>
              <a:t>số</a:t>
            </a:r>
            <a:endParaRPr lang="en-US" sz="1200" spc="-15" baseline="0" dirty="0" smtClean="0">
              <a:latin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51</a:t>
            </a:fld>
            <a:endParaRPr lang="en-US"/>
          </a:p>
        </p:txBody>
      </p:sp>
    </p:spTree>
    <p:extLst>
      <p:ext uri="{BB962C8B-B14F-4D97-AF65-F5344CB8AC3E}">
        <p14:creationId xmlns:p14="http://schemas.microsoft.com/office/powerpoint/2010/main" val="166190364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Ưu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EOQ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giúp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thiểu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chi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đáp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nhiều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thuyết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mới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(D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L </a:t>
            </a:r>
            <a:r>
              <a:rPr lang="en-US" sz="1200" kern="1200" dirty="0" err="1" smtClean="0">
                <a:solidFill>
                  <a:schemeClr val="tx1"/>
                </a:solidFill>
                <a:effectLst/>
                <a:latin typeface="+mn-lt"/>
                <a:ea typeface="+mn-ea"/>
                <a:cs typeface="+mn-cs"/>
              </a:rPr>
              <a:t>phải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ổn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định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đổi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tiếp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một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chuyến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khấu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chỉ</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2 </a:t>
            </a:r>
            <a:r>
              <a:rPr lang="en-US" sz="1200" kern="1200" dirty="0" err="1" smtClean="0">
                <a:solidFill>
                  <a:schemeClr val="tx1"/>
                </a:solidFill>
                <a:effectLst/>
                <a:latin typeface="+mn-lt"/>
                <a:ea typeface="+mn-ea"/>
                <a:cs typeface="+mn-cs"/>
              </a:rPr>
              <a:t>loại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phí</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tồn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S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H,…), </a:t>
            </a:r>
            <a:r>
              <a:rPr lang="en-US" sz="1200" kern="1200" dirty="0" err="1" smtClean="0">
                <a:solidFill>
                  <a:schemeClr val="tx1"/>
                </a:solidFill>
                <a:effectLst/>
                <a:latin typeface="+mn-lt"/>
                <a:ea typeface="+mn-ea"/>
                <a:cs typeface="+mn-cs"/>
              </a:rPr>
              <a:t>dễ</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chênh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lệch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Vậy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nhắc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dụng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a:t>
            </a: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52</a:t>
            </a:fld>
            <a:endParaRPr lang="en-US"/>
          </a:p>
        </p:txBody>
      </p:sp>
    </p:spTree>
    <p:extLst>
      <p:ext uri="{BB962C8B-B14F-4D97-AF65-F5344CB8AC3E}">
        <p14:creationId xmlns:p14="http://schemas.microsoft.com/office/powerpoint/2010/main" val="92274576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rPr>
              <a:t>Phải</a:t>
            </a:r>
            <a:r>
              <a:rPr lang="en-US" sz="1200" dirty="0" smtClean="0">
                <a:latin typeface="Times New Roman" panose="02020603050405020304" pitchFamily="18" charset="0"/>
              </a:rPr>
              <a:t> </a:t>
            </a:r>
            <a:r>
              <a:rPr lang="en-US" sz="1200" dirty="0" err="1" smtClean="0">
                <a:latin typeface="Times New Roman" panose="02020603050405020304" pitchFamily="18" charset="0"/>
              </a:rPr>
              <a:t>bắt</a:t>
            </a:r>
            <a:r>
              <a:rPr lang="en-US" sz="1200" dirty="0" smtClean="0">
                <a:latin typeface="Times New Roman" panose="02020603050405020304" pitchFamily="18" charset="0"/>
              </a:rPr>
              <a:t> </a:t>
            </a:r>
            <a:r>
              <a:rPr lang="en-US" sz="1200" dirty="0" err="1" smtClean="0">
                <a:latin typeface="Times New Roman" panose="02020603050405020304" pitchFamily="18" charset="0"/>
              </a:rPr>
              <a:t>đầu</a:t>
            </a:r>
            <a:r>
              <a:rPr lang="en-US" sz="1200" dirty="0" smtClean="0">
                <a:latin typeface="Times New Roman" panose="02020603050405020304" pitchFamily="18" charset="0"/>
              </a:rPr>
              <a:t> </a:t>
            </a:r>
            <a:r>
              <a:rPr lang="en-US" sz="1200" dirty="0" err="1" smtClean="0">
                <a:latin typeface="Times New Roman" panose="02020603050405020304" pitchFamily="18" charset="0"/>
              </a:rPr>
              <a:t>từ</a:t>
            </a:r>
            <a:r>
              <a:rPr lang="en-US" sz="1200" dirty="0" smtClean="0">
                <a:latin typeface="Times New Roman" panose="02020603050405020304" pitchFamily="18" charset="0"/>
              </a:rPr>
              <a:t> </a:t>
            </a:r>
            <a:r>
              <a:rPr lang="en-US" sz="1200" dirty="0" err="1" smtClean="0">
                <a:latin typeface="Times New Roman" panose="02020603050405020304" pitchFamily="18" charset="0"/>
              </a:rPr>
              <a:t>việc</a:t>
            </a:r>
            <a:r>
              <a:rPr lang="en-US" sz="1200" dirty="0" smtClean="0">
                <a:latin typeface="Times New Roman" panose="02020603050405020304" pitchFamily="18" charset="0"/>
              </a:rPr>
              <a:t> </a:t>
            </a:r>
            <a:r>
              <a:rPr lang="en-US" sz="1200" dirty="0" err="1" smtClean="0">
                <a:latin typeface="Times New Roman" panose="02020603050405020304" pitchFamily="18" charset="0"/>
              </a:rPr>
              <a:t>tìm</a:t>
            </a:r>
            <a:r>
              <a:rPr lang="en-US" sz="1200" dirty="0" smtClean="0">
                <a:latin typeface="Times New Roman" panose="02020603050405020304" pitchFamily="18" charset="0"/>
              </a:rPr>
              <a:t> </a:t>
            </a:r>
            <a:r>
              <a:rPr lang="en-US" sz="1200" dirty="0" err="1" smtClean="0">
                <a:latin typeface="Times New Roman" panose="02020603050405020304" pitchFamily="18" charset="0"/>
              </a:rPr>
              <a:t>kiếm</a:t>
            </a:r>
            <a:r>
              <a:rPr lang="en-US" sz="1200" dirty="0" smtClean="0">
                <a:latin typeface="Times New Roman" panose="02020603050405020304" pitchFamily="18" charset="0"/>
              </a:rPr>
              <a:t>, </a:t>
            </a:r>
            <a:r>
              <a:rPr lang="en-US" sz="1200" dirty="0" err="1" smtClean="0">
                <a:latin typeface="Times New Roman" panose="02020603050405020304" pitchFamily="18" charset="0"/>
              </a:rPr>
              <a:t>khảo</a:t>
            </a:r>
            <a:r>
              <a:rPr lang="en-US" sz="1200" dirty="0" smtClean="0">
                <a:latin typeface="Times New Roman" panose="02020603050405020304" pitchFamily="18" charset="0"/>
              </a:rPr>
              <a:t> </a:t>
            </a:r>
            <a:r>
              <a:rPr lang="en-US" sz="1200" dirty="0" err="1" smtClean="0">
                <a:latin typeface="Times New Roman" panose="02020603050405020304" pitchFamily="18" charset="0"/>
              </a:rPr>
              <a:t>sát</a:t>
            </a:r>
            <a:r>
              <a:rPr lang="en-US" sz="1200" dirty="0" smtClean="0">
                <a:latin typeface="Times New Roman" panose="02020603050405020304" pitchFamily="18" charset="0"/>
              </a:rPr>
              <a:t> </a:t>
            </a:r>
            <a:r>
              <a:rPr lang="en-US" sz="1200" dirty="0" err="1" smtClean="0">
                <a:latin typeface="Times New Roman" panose="02020603050405020304" pitchFamily="18" charset="0"/>
              </a:rPr>
              <a:t>các</a:t>
            </a:r>
            <a:r>
              <a:rPr lang="en-US" sz="1200" dirty="0" smtClean="0">
                <a:latin typeface="Times New Roman" panose="02020603050405020304" pitchFamily="18" charset="0"/>
              </a:rPr>
              <a:t> </a:t>
            </a:r>
            <a:r>
              <a:rPr lang="en-US" sz="1200" dirty="0" err="1" smtClean="0">
                <a:latin typeface="Times New Roman" panose="02020603050405020304" pitchFamily="18" charset="0"/>
              </a:rPr>
              <a:t>nhà</a:t>
            </a:r>
            <a:r>
              <a:rPr lang="en-US" sz="1200" dirty="0" smtClean="0">
                <a:latin typeface="Times New Roman" panose="02020603050405020304" pitchFamily="18" charset="0"/>
              </a:rPr>
              <a:t> </a:t>
            </a:r>
            <a:r>
              <a:rPr lang="en-US" sz="1200" dirty="0" err="1" smtClean="0">
                <a:latin typeface="Times New Roman" panose="02020603050405020304" pitchFamily="18" charset="0"/>
              </a:rPr>
              <a:t>cung</a:t>
            </a:r>
            <a:r>
              <a:rPr lang="en-US" sz="1200" dirty="0" smtClean="0">
                <a:latin typeface="Times New Roman" panose="02020603050405020304" pitchFamily="18" charset="0"/>
              </a:rPr>
              <a:t> </a:t>
            </a:r>
            <a:r>
              <a:rPr lang="en-US" sz="1200" dirty="0" err="1" smtClean="0">
                <a:latin typeface="Times New Roman" panose="02020603050405020304" pitchFamily="18" charset="0"/>
              </a:rPr>
              <a:t>cấp</a:t>
            </a:r>
            <a:r>
              <a:rPr lang="en-US" sz="1200" dirty="0" smtClean="0">
                <a:latin typeface="Times New Roman" panose="02020603050405020304" pitchFamily="18" charset="0"/>
              </a:rPr>
              <a:t>, </a:t>
            </a:r>
            <a:r>
              <a:rPr lang="en-US" sz="1200" dirty="0" err="1" smtClean="0">
                <a:latin typeface="Times New Roman" panose="02020603050405020304" pitchFamily="18" charset="0"/>
              </a:rPr>
              <a:t>mục</a:t>
            </a:r>
            <a:r>
              <a:rPr lang="en-US" sz="1200" dirty="0" smtClean="0">
                <a:latin typeface="Times New Roman" panose="02020603050405020304" pitchFamily="18" charset="0"/>
              </a:rPr>
              <a:t> </a:t>
            </a:r>
            <a:r>
              <a:rPr lang="en-US" sz="1200" dirty="0" err="1" smtClean="0">
                <a:latin typeface="Times New Roman" panose="02020603050405020304" pitchFamily="18" charset="0"/>
              </a:rPr>
              <a:t>đích</a:t>
            </a:r>
            <a:r>
              <a:rPr lang="en-US" sz="1200" dirty="0" smtClean="0">
                <a:latin typeface="Times New Roman" panose="02020603050405020304" pitchFamily="18" charset="0"/>
              </a:rPr>
              <a:t> </a:t>
            </a:r>
            <a:r>
              <a:rPr lang="en-US" sz="1200" dirty="0" err="1" smtClean="0">
                <a:latin typeface="Times New Roman" panose="02020603050405020304" pitchFamily="18" charset="0"/>
              </a:rPr>
              <a:t>của</a:t>
            </a:r>
            <a:r>
              <a:rPr lang="en-US" sz="1200" dirty="0" smtClean="0">
                <a:latin typeface="Times New Roman" panose="02020603050405020304" pitchFamily="18" charset="0"/>
              </a:rPr>
              <a:t> </a:t>
            </a:r>
            <a:r>
              <a:rPr lang="en-US" sz="1200" dirty="0" err="1" smtClean="0">
                <a:latin typeface="Times New Roman" panose="02020603050405020304" pitchFamily="18" charset="0"/>
              </a:rPr>
              <a:t>hoạt</a:t>
            </a:r>
            <a:r>
              <a:rPr lang="en-US" sz="1200" dirty="0" smtClean="0">
                <a:latin typeface="Times New Roman" panose="02020603050405020304" pitchFamily="18" charset="0"/>
              </a:rPr>
              <a:t> </a:t>
            </a:r>
            <a:r>
              <a:rPr lang="en-US" sz="1200" dirty="0" err="1" smtClean="0">
                <a:latin typeface="Times New Roman" panose="02020603050405020304" pitchFamily="18" charset="0"/>
              </a:rPr>
              <a:t>động</a:t>
            </a:r>
            <a:r>
              <a:rPr lang="en-US" sz="1200" dirty="0" smtClean="0">
                <a:latin typeface="Times New Roman" panose="02020603050405020304" pitchFamily="18" charset="0"/>
              </a:rPr>
              <a:t> </a:t>
            </a:r>
            <a:r>
              <a:rPr lang="en-US" sz="1200" dirty="0" err="1" smtClean="0">
                <a:latin typeface="Times New Roman" panose="02020603050405020304" pitchFamily="18" charset="0"/>
              </a:rPr>
              <a:t>này</a:t>
            </a:r>
            <a:r>
              <a:rPr lang="en-US" sz="1200" dirty="0" smtClean="0">
                <a:latin typeface="Times New Roman" panose="02020603050405020304" pitchFamily="18" charset="0"/>
              </a:rPr>
              <a:t> </a:t>
            </a:r>
            <a:r>
              <a:rPr lang="en-US" sz="1200" dirty="0" err="1" smtClean="0">
                <a:latin typeface="Times New Roman" panose="02020603050405020304" pitchFamily="18" charset="0"/>
              </a:rPr>
              <a:t>nhằm</a:t>
            </a:r>
            <a:r>
              <a:rPr lang="en-US" sz="1200" dirty="0" smtClean="0">
                <a:latin typeface="Times New Roman" panose="02020603050405020304" pitchFamily="18" charset="0"/>
              </a:rPr>
              <a:t> </a:t>
            </a:r>
            <a:r>
              <a:rPr lang="en-US" sz="1200" dirty="0" err="1" smtClean="0">
                <a:latin typeface="Times New Roman" panose="02020603050405020304" pitchFamily="18" charset="0"/>
              </a:rPr>
              <a:t>giúp</a:t>
            </a:r>
            <a:r>
              <a:rPr lang="en-US" sz="1200" dirty="0" smtClean="0">
                <a:latin typeface="Times New Roman" panose="02020603050405020304" pitchFamily="18" charset="0"/>
              </a:rPr>
              <a:t> </a:t>
            </a:r>
            <a:r>
              <a:rPr lang="en-US" sz="1200" dirty="0" err="1" smtClean="0">
                <a:latin typeface="Times New Roman" panose="02020603050405020304" pitchFamily="18" charset="0"/>
              </a:rPr>
              <a:t>cho</a:t>
            </a:r>
            <a:r>
              <a:rPr lang="en-US" sz="1200" dirty="0" smtClean="0">
                <a:latin typeface="Times New Roman" panose="02020603050405020304" pitchFamily="18" charset="0"/>
              </a:rPr>
              <a:t> </a:t>
            </a:r>
            <a:r>
              <a:rPr lang="en-US" sz="1200" dirty="0" err="1" smtClean="0">
                <a:latin typeface="Times New Roman" panose="02020603050405020304" pitchFamily="18" charset="0"/>
              </a:rPr>
              <a:t>doanh</a:t>
            </a:r>
            <a:r>
              <a:rPr lang="en-US" sz="1200" dirty="0" smtClean="0">
                <a:latin typeface="Times New Roman" panose="02020603050405020304" pitchFamily="18" charset="0"/>
              </a:rPr>
              <a:t> </a:t>
            </a:r>
            <a:r>
              <a:rPr lang="en-US" sz="1200" dirty="0" err="1" smtClean="0">
                <a:latin typeface="Times New Roman" panose="02020603050405020304" pitchFamily="18" charset="0"/>
              </a:rPr>
              <a:t>nghiệp</a:t>
            </a:r>
            <a:r>
              <a:rPr lang="en-US" sz="1200" dirty="0" smtClean="0">
                <a:latin typeface="Times New Roman" panose="02020603050405020304" pitchFamily="18" charset="0"/>
              </a:rPr>
              <a:t> </a:t>
            </a:r>
            <a:r>
              <a:rPr lang="en-US" sz="1200" dirty="0" err="1" smtClean="0">
                <a:latin typeface="Times New Roman" panose="02020603050405020304" pitchFamily="18" charset="0"/>
              </a:rPr>
              <a:t>có</a:t>
            </a:r>
            <a:r>
              <a:rPr lang="en-US" sz="1200" dirty="0" smtClean="0">
                <a:latin typeface="Times New Roman" panose="02020603050405020304" pitchFamily="18" charset="0"/>
              </a:rPr>
              <a:t> </a:t>
            </a:r>
            <a:r>
              <a:rPr lang="en-US" sz="1200" dirty="0" err="1" smtClean="0">
                <a:latin typeface="Times New Roman" panose="02020603050405020304" pitchFamily="18" charset="0"/>
              </a:rPr>
              <a:t>thể</a:t>
            </a:r>
            <a:r>
              <a:rPr lang="en-US" sz="1200" dirty="0" smtClean="0">
                <a:latin typeface="Times New Roman" panose="02020603050405020304" pitchFamily="18" charset="0"/>
              </a:rPr>
              <a:t> so </a:t>
            </a:r>
            <a:r>
              <a:rPr lang="en-US" sz="1200" dirty="0" err="1" smtClean="0">
                <a:latin typeface="Times New Roman" panose="02020603050405020304" pitchFamily="18" charset="0"/>
              </a:rPr>
              <a:t>sánh</a:t>
            </a:r>
            <a:r>
              <a:rPr lang="en-US" sz="1200" dirty="0" smtClean="0">
                <a:latin typeface="Times New Roman" panose="02020603050405020304" pitchFamily="18" charset="0"/>
              </a:rPr>
              <a:t> </a:t>
            </a:r>
            <a:r>
              <a:rPr lang="en-US" sz="1200" dirty="0" err="1" smtClean="0">
                <a:latin typeface="Times New Roman" panose="02020603050405020304" pitchFamily="18" charset="0"/>
              </a:rPr>
              <a:t>được</a:t>
            </a:r>
            <a:r>
              <a:rPr lang="en-US" sz="1200" dirty="0" smtClean="0">
                <a:latin typeface="Times New Roman" panose="02020603050405020304" pitchFamily="18" charset="0"/>
              </a:rPr>
              <a:t> </a:t>
            </a:r>
            <a:r>
              <a:rPr lang="en-US" sz="1200" dirty="0" err="1" smtClean="0">
                <a:latin typeface="Times New Roman" panose="02020603050405020304" pitchFamily="18" charset="0"/>
              </a:rPr>
              <a:t>điểm</a:t>
            </a:r>
            <a:r>
              <a:rPr lang="en-US" sz="1200" dirty="0" smtClean="0">
                <a:latin typeface="Times New Roman" panose="02020603050405020304" pitchFamily="18" charset="0"/>
              </a:rPr>
              <a:t> </a:t>
            </a:r>
            <a:r>
              <a:rPr lang="en-US" sz="1200" dirty="0" err="1" smtClean="0">
                <a:latin typeface="Times New Roman" panose="02020603050405020304" pitchFamily="18" charset="0"/>
              </a:rPr>
              <a:t>mạnh</a:t>
            </a:r>
            <a:r>
              <a:rPr lang="en-US" sz="1200" dirty="0" smtClean="0">
                <a:latin typeface="Times New Roman" panose="02020603050405020304" pitchFamily="18" charset="0"/>
              </a:rPr>
              <a:t> </a:t>
            </a:r>
            <a:r>
              <a:rPr lang="en-US" sz="1200" dirty="0" err="1" smtClean="0">
                <a:latin typeface="Times New Roman" panose="02020603050405020304" pitchFamily="18" charset="0"/>
              </a:rPr>
              <a:t>hoặc</a:t>
            </a:r>
            <a:r>
              <a:rPr lang="en-US" sz="1200" dirty="0" smtClean="0">
                <a:latin typeface="Times New Roman" panose="02020603050405020304" pitchFamily="18" charset="0"/>
              </a:rPr>
              <a:t> </a:t>
            </a:r>
            <a:r>
              <a:rPr lang="en-US" sz="1200" dirty="0" err="1" smtClean="0">
                <a:latin typeface="Times New Roman" panose="02020603050405020304" pitchFamily="18" charset="0"/>
              </a:rPr>
              <a:t>điểm</a:t>
            </a:r>
            <a:r>
              <a:rPr lang="en-US" sz="1200" dirty="0" smtClean="0">
                <a:latin typeface="Times New Roman" panose="02020603050405020304" pitchFamily="18" charset="0"/>
              </a:rPr>
              <a:t> </a:t>
            </a:r>
            <a:r>
              <a:rPr lang="en-US" sz="1200" dirty="0" err="1" smtClean="0">
                <a:latin typeface="Times New Roman" panose="02020603050405020304" pitchFamily="18" charset="0"/>
              </a:rPr>
              <a:t>yếu</a:t>
            </a:r>
            <a:r>
              <a:rPr lang="en-US" sz="1200" dirty="0" smtClean="0">
                <a:latin typeface="Times New Roman" panose="02020603050405020304" pitchFamily="18" charset="0"/>
              </a:rPr>
              <a:t> </a:t>
            </a:r>
            <a:r>
              <a:rPr lang="en-US" sz="1200" dirty="0" err="1" smtClean="0">
                <a:latin typeface="Times New Roman" panose="02020603050405020304" pitchFamily="18" charset="0"/>
              </a:rPr>
              <a:t>của</a:t>
            </a:r>
            <a:r>
              <a:rPr lang="en-US" sz="1200" dirty="0" smtClean="0">
                <a:latin typeface="Times New Roman" panose="02020603050405020304" pitchFamily="18" charset="0"/>
              </a:rPr>
              <a:t> </a:t>
            </a:r>
            <a:r>
              <a:rPr lang="en-US" sz="1200" dirty="0" err="1" smtClean="0">
                <a:latin typeface="Times New Roman" panose="02020603050405020304" pitchFamily="18" charset="0"/>
              </a:rPr>
              <a:t>các</a:t>
            </a:r>
            <a:r>
              <a:rPr lang="en-US" sz="1200" dirty="0" smtClean="0">
                <a:latin typeface="Times New Roman" panose="02020603050405020304" pitchFamily="18" charset="0"/>
              </a:rPr>
              <a:t> </a:t>
            </a:r>
            <a:r>
              <a:rPr lang="en-US" sz="1200" dirty="0" err="1" smtClean="0">
                <a:latin typeface="Times New Roman" panose="02020603050405020304" pitchFamily="18" charset="0"/>
              </a:rPr>
              <a:t>nhà</a:t>
            </a:r>
            <a:r>
              <a:rPr lang="en-US" sz="1200" dirty="0" smtClean="0">
                <a:latin typeface="Times New Roman" panose="02020603050405020304" pitchFamily="18" charset="0"/>
              </a:rPr>
              <a:t> </a:t>
            </a:r>
            <a:r>
              <a:rPr lang="en-US" sz="1200" dirty="0" err="1" smtClean="0">
                <a:latin typeface="Times New Roman" panose="02020603050405020304" pitchFamily="18" charset="0"/>
              </a:rPr>
              <a:t>cung</a:t>
            </a:r>
            <a:r>
              <a:rPr lang="en-US" sz="1200" dirty="0" smtClean="0">
                <a:latin typeface="Times New Roman" panose="02020603050405020304" pitchFamily="18" charset="0"/>
              </a:rPr>
              <a:t> </a:t>
            </a:r>
            <a:r>
              <a:rPr lang="en-US" sz="1200" dirty="0" err="1" smtClean="0">
                <a:latin typeface="Times New Roman" panose="02020603050405020304" pitchFamily="18" charset="0"/>
              </a:rPr>
              <a:t>cấp</a:t>
            </a:r>
            <a:r>
              <a:rPr lang="en-US" sz="1200" dirty="0" smtClean="0">
                <a:latin typeface="Times New Roman" panose="02020603050405020304" pitchFamily="18" charset="0"/>
              </a:rPr>
              <a:t> </a:t>
            </a:r>
            <a:r>
              <a:rPr lang="en-US" sz="1200" dirty="0" err="1" smtClean="0">
                <a:latin typeface="Times New Roman" panose="02020603050405020304" pitchFamily="18" charset="0"/>
              </a:rPr>
              <a:t>khác</a:t>
            </a:r>
            <a:r>
              <a:rPr lang="en-US" sz="1200" dirty="0" smtClean="0">
                <a:latin typeface="Times New Roman" panose="02020603050405020304" pitchFamily="18" charset="0"/>
              </a:rPr>
              <a:t> </a:t>
            </a:r>
            <a:r>
              <a:rPr lang="en-US" sz="1200" dirty="0" err="1" smtClean="0">
                <a:latin typeface="Times New Roman" panose="02020603050405020304" pitchFamily="18" charset="0"/>
              </a:rPr>
              <a:t>nhau</a:t>
            </a:r>
            <a:r>
              <a:rPr lang="en-US" sz="1200" dirty="0" smtClean="0">
                <a:latin typeface="Times New Roman" panose="02020603050405020304" pitchFamily="18" charset="0"/>
              </a:rPr>
              <a:t>, </a:t>
            </a:r>
            <a:r>
              <a:rPr lang="en-US" sz="1200" dirty="0" err="1" smtClean="0">
                <a:latin typeface="Times New Roman" panose="02020603050405020304" pitchFamily="18" charset="0"/>
              </a:rPr>
              <a:t>từ</a:t>
            </a:r>
            <a:r>
              <a:rPr lang="en-US" sz="1200" dirty="0" smtClean="0">
                <a:latin typeface="Times New Roman" panose="02020603050405020304" pitchFamily="18" charset="0"/>
              </a:rPr>
              <a:t> </a:t>
            </a:r>
            <a:r>
              <a:rPr lang="en-US" sz="1200" dirty="0" err="1" smtClean="0">
                <a:latin typeface="Times New Roman" panose="02020603050405020304" pitchFamily="18" charset="0"/>
              </a:rPr>
              <a:t>đó</a:t>
            </a:r>
            <a:r>
              <a:rPr lang="en-US" sz="1200" dirty="0" smtClean="0">
                <a:latin typeface="Times New Roman" panose="02020603050405020304" pitchFamily="18" charset="0"/>
              </a:rPr>
              <a:t> </a:t>
            </a:r>
            <a:r>
              <a:rPr lang="en-US" sz="1200" dirty="0" err="1" smtClean="0">
                <a:latin typeface="Times New Roman" panose="02020603050405020304" pitchFamily="18" charset="0"/>
              </a:rPr>
              <a:t>làm</a:t>
            </a:r>
            <a:r>
              <a:rPr lang="en-US" sz="1200" dirty="0" smtClean="0">
                <a:latin typeface="Times New Roman" panose="02020603050405020304" pitchFamily="18" charset="0"/>
              </a:rPr>
              <a:t> </a:t>
            </a:r>
            <a:r>
              <a:rPr lang="en-US" sz="1200" dirty="0" err="1" smtClean="0">
                <a:latin typeface="Times New Roman" panose="02020603050405020304" pitchFamily="18" charset="0"/>
              </a:rPr>
              <a:t>cơ</a:t>
            </a:r>
            <a:r>
              <a:rPr lang="en-US" sz="1200" dirty="0" smtClean="0">
                <a:latin typeface="Times New Roman" panose="02020603050405020304" pitchFamily="18" charset="0"/>
              </a:rPr>
              <a:t> </a:t>
            </a:r>
            <a:r>
              <a:rPr lang="en-US" sz="1200" dirty="0" err="1" smtClean="0">
                <a:latin typeface="Times New Roman" panose="02020603050405020304" pitchFamily="18" charset="0"/>
              </a:rPr>
              <a:t>sở</a:t>
            </a:r>
            <a:r>
              <a:rPr lang="en-US" sz="1200" dirty="0" smtClean="0">
                <a:latin typeface="Times New Roman" panose="02020603050405020304" pitchFamily="18" charset="0"/>
              </a:rPr>
              <a:t> </a:t>
            </a:r>
            <a:r>
              <a:rPr lang="en-US" sz="1200" dirty="0" err="1" smtClean="0">
                <a:latin typeface="Times New Roman" panose="02020603050405020304" pitchFamily="18" charset="0"/>
              </a:rPr>
              <a:t>để</a:t>
            </a:r>
            <a:r>
              <a:rPr lang="en-US" sz="1200" dirty="0" smtClean="0">
                <a:latin typeface="Times New Roman" panose="02020603050405020304" pitchFamily="18" charset="0"/>
              </a:rPr>
              <a:t> </a:t>
            </a:r>
            <a:r>
              <a:rPr lang="en-US" sz="1200" dirty="0" err="1" smtClean="0">
                <a:latin typeface="Times New Roman" panose="02020603050405020304" pitchFamily="18" charset="0"/>
              </a:rPr>
              <a:t>chọn</a:t>
            </a:r>
            <a:r>
              <a:rPr lang="en-US" sz="1200" dirty="0" smtClean="0">
                <a:latin typeface="Times New Roman" panose="02020603050405020304" pitchFamily="18" charset="0"/>
              </a:rPr>
              <a:t> </a:t>
            </a:r>
            <a:r>
              <a:rPr lang="en-US" sz="1200" dirty="0" err="1" smtClean="0">
                <a:latin typeface="Times New Roman" panose="02020603050405020304" pitchFamily="18" charset="0"/>
              </a:rPr>
              <a:t>ra</a:t>
            </a:r>
            <a:r>
              <a:rPr lang="en-US" sz="1200" dirty="0" smtClean="0">
                <a:latin typeface="Times New Roman" panose="02020603050405020304" pitchFamily="18" charset="0"/>
              </a:rPr>
              <a:t> </a:t>
            </a:r>
            <a:r>
              <a:rPr lang="en-US" sz="1200" dirty="0" err="1" smtClean="0">
                <a:latin typeface="Times New Roman" panose="02020603050405020304" pitchFamily="18" charset="0"/>
              </a:rPr>
              <a:t>nhà</a:t>
            </a:r>
            <a:r>
              <a:rPr lang="en-US" sz="1200" dirty="0" smtClean="0">
                <a:latin typeface="Times New Roman" panose="02020603050405020304" pitchFamily="18" charset="0"/>
              </a:rPr>
              <a:t> </a:t>
            </a:r>
            <a:r>
              <a:rPr lang="en-US" sz="1200" dirty="0" err="1" smtClean="0">
                <a:latin typeface="Times New Roman" panose="02020603050405020304" pitchFamily="18" charset="0"/>
              </a:rPr>
              <a:t>cung</a:t>
            </a:r>
            <a:r>
              <a:rPr lang="en-US" sz="1200" dirty="0" smtClean="0">
                <a:latin typeface="Times New Roman" panose="02020603050405020304" pitchFamily="18" charset="0"/>
              </a:rPr>
              <a:t> </a:t>
            </a:r>
            <a:r>
              <a:rPr lang="en-US" sz="1200" dirty="0" err="1" smtClean="0">
                <a:latin typeface="Times New Roman" panose="02020603050405020304" pitchFamily="18" charset="0"/>
              </a:rPr>
              <a:t>cấp</a:t>
            </a:r>
            <a:r>
              <a:rPr lang="en-US" sz="1200" dirty="0" smtClean="0">
                <a:latin typeface="Times New Roman" panose="02020603050405020304" pitchFamily="18" charset="0"/>
              </a:rPr>
              <a:t> </a:t>
            </a:r>
            <a:r>
              <a:rPr lang="en-US" sz="1200" dirty="0" err="1" smtClean="0">
                <a:latin typeface="Times New Roman" panose="02020603050405020304" pitchFamily="18" charset="0"/>
              </a:rPr>
              <a:t>hoàn</a:t>
            </a:r>
            <a:r>
              <a:rPr lang="en-US" sz="1200" dirty="0" smtClean="0">
                <a:latin typeface="Times New Roman" panose="02020603050405020304" pitchFamily="18" charset="0"/>
              </a:rPr>
              <a:t> </a:t>
            </a:r>
            <a:r>
              <a:rPr lang="en-US" sz="1200" dirty="0" err="1" smtClean="0">
                <a:latin typeface="Times New Roman" panose="02020603050405020304" pitchFamily="18" charset="0"/>
              </a:rPr>
              <a:t>hảo</a:t>
            </a:r>
            <a:r>
              <a:rPr lang="en-US" sz="1200" dirty="0" smtClean="0">
                <a:latin typeface="Times New Roman" panose="02020603050405020304" pitchFamily="18" charset="0"/>
              </a:rPr>
              <a:t> </a:t>
            </a:r>
            <a:r>
              <a:rPr lang="en-US" sz="1200" dirty="0" err="1" smtClean="0">
                <a:latin typeface="Times New Roman" panose="02020603050405020304" pitchFamily="18" charset="0"/>
              </a:rPr>
              <a:t>nhất</a:t>
            </a:r>
            <a:r>
              <a:rPr lang="en-US" sz="1200" dirty="0" smtClean="0">
                <a:latin typeface="Times New Roman" panose="02020603050405020304" pitchFamily="18" charset="0"/>
              </a:rPr>
              <a:t> </a:t>
            </a:r>
            <a:r>
              <a:rPr lang="en-US" sz="1200" dirty="0" err="1" smtClean="0">
                <a:latin typeface="Times New Roman" panose="02020603050405020304" pitchFamily="18" charset="0"/>
              </a:rPr>
              <a:t>cho</a:t>
            </a:r>
            <a:r>
              <a:rPr lang="en-US" sz="1200" dirty="0" smtClean="0">
                <a:latin typeface="Times New Roman" panose="02020603050405020304" pitchFamily="18" charset="0"/>
              </a:rPr>
              <a:t> </a:t>
            </a:r>
            <a:r>
              <a:rPr lang="en-US" sz="1200" dirty="0" err="1" smtClean="0">
                <a:latin typeface="Times New Roman" panose="02020603050405020304" pitchFamily="18" charset="0"/>
              </a:rPr>
              <a:t>doanh</a:t>
            </a:r>
            <a:r>
              <a:rPr lang="en-US" sz="1200" dirty="0" smtClean="0">
                <a:latin typeface="Times New Roman" panose="02020603050405020304" pitchFamily="18" charset="0"/>
              </a:rPr>
              <a:t> </a:t>
            </a:r>
            <a:r>
              <a:rPr lang="en-US" sz="1200" dirty="0" err="1" smtClean="0">
                <a:latin typeface="Times New Roman" panose="02020603050405020304" pitchFamily="18" charset="0"/>
              </a:rPr>
              <a:t>nghiệp</a:t>
            </a:r>
            <a:r>
              <a:rPr lang="en-US" sz="1200" dirty="0" smtClean="0">
                <a:latin typeface="Times New Roman" panose="02020603050405020304" pitchFamily="18" charset="0"/>
              </a:rPr>
              <a:t> </a:t>
            </a:r>
            <a:r>
              <a:rPr lang="en-US" sz="1200" dirty="0" err="1" smtClean="0">
                <a:latin typeface="Times New Roman" panose="02020603050405020304" pitchFamily="18" charset="0"/>
              </a:rPr>
              <a:t>của</a:t>
            </a:r>
            <a:r>
              <a:rPr lang="en-US" sz="1200" dirty="0" smtClean="0">
                <a:latin typeface="Times New Roman" panose="02020603050405020304" pitchFamily="18" charset="0"/>
              </a:rPr>
              <a:t> </a:t>
            </a:r>
            <a:r>
              <a:rPr lang="en-US" sz="1200" dirty="0" err="1" smtClean="0">
                <a:latin typeface="Times New Roman" panose="02020603050405020304" pitchFamily="18" charset="0"/>
              </a:rPr>
              <a:t>mình</a:t>
            </a:r>
            <a:r>
              <a:rPr lang="en-US" sz="1200" dirty="0" smtClean="0">
                <a:latin typeface="Times New Roman" panose="02020603050405020304" pitchFamily="18" charset="0"/>
              </a:rPr>
              <a:t>.</a:t>
            </a:r>
            <a:endParaRPr lang="en-US" sz="1200" dirty="0" smtClean="0"/>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53</a:t>
            </a:fld>
            <a:endParaRPr lang="en-US"/>
          </a:p>
        </p:txBody>
      </p:sp>
    </p:spTree>
    <p:extLst>
      <p:ext uri="{BB962C8B-B14F-4D97-AF65-F5344CB8AC3E}">
        <p14:creationId xmlns:p14="http://schemas.microsoft.com/office/powerpoint/2010/main" val="11528317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dạng</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song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phương</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trực</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tiếp</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như</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bị</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văn</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a:t>
            </a:r>
            <a:r>
              <a:rPr lang="en-US" sz="1200" b="1" spc="-15" dirty="0" err="1" smtClean="0">
                <a:latin typeface="Times New Roman" panose="02020603050405020304" pitchFamily="18" charset="0"/>
                <a:ea typeface="Times New Roman" panose="02020603050405020304" pitchFamily="18" charset="0"/>
                <a:cs typeface="VNI-Times"/>
              </a:rPr>
              <a:t>ò</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lau</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ch</a:t>
            </a:r>
            <a:r>
              <a:rPr lang="en-US" sz="1200" b="1" spc="-15" dirty="0" err="1" smtClean="0">
                <a:latin typeface="Times New Roman" panose="02020603050405020304" pitchFamily="18" charset="0"/>
                <a:ea typeface="Times New Roman" panose="02020603050405020304" pitchFamily="18" charset="0"/>
                <a:cs typeface="VNI-Times"/>
              </a:rPr>
              <a:t>ù</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i</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bảo</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tr</a:t>
            </a:r>
            <a:r>
              <a:rPr lang="en-US" sz="1200" b="1" spc="-15" dirty="0" err="1" smtClean="0">
                <a:latin typeface="Times New Roman" panose="02020603050405020304" pitchFamily="18" charset="0"/>
                <a:ea typeface="Times New Roman" panose="02020603050405020304" pitchFamily="18" charset="0"/>
                <a:cs typeface="VNI-Times"/>
              </a:rPr>
              <a:t>ì</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a:t>
            </a:r>
            <a:r>
              <a:rPr lang="en-US" sz="1200" b="1" spc="-15" dirty="0" err="1" smtClean="0">
                <a:latin typeface="Times New Roman" panose="02020603050405020304" pitchFamily="18" charset="0"/>
                <a:ea typeface="Times New Roman" panose="02020603050405020304" pitchFamily="18" charset="0"/>
                <a:cs typeface="VNI-Times"/>
              </a:rPr>
              <a:t>á</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a:t>
            </a:r>
            <a:r>
              <a:rPr lang="en-US" sz="1200" b="1" spc="-15" dirty="0" err="1" smtClean="0">
                <a:latin typeface="Times New Roman" panose="02020603050405020304" pitchFamily="18" charset="0"/>
                <a:ea typeface="Times New Roman" panose="02020603050405020304" pitchFamily="18" charset="0"/>
                <a:cs typeface="VNI-Times"/>
              </a:rPr>
              <a:t>ó</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1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bị</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trở</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1200" spc="-15" dirty="0" err="1" smtClean="0">
                <a:latin typeface="Times New Roman" panose="02020603050405020304" pitchFamily="18" charset="0"/>
                <a:ea typeface="Times New Roman" panose="02020603050405020304" pitchFamily="18" charset="0"/>
                <a:cs typeface="VNI-Times"/>
              </a:rPr>
              <a:t>ê</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phức</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tạp</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hơn</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do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tất</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cả</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bị</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cắt</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giảm</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hoạch</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tổng</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1200" spc="-15" dirty="0" err="1" smtClean="0">
                <a:latin typeface="Times New Roman" panose="02020603050405020304" pitchFamily="18" charset="0"/>
                <a:ea typeface="Times New Roman" panose="02020603050405020304" pitchFamily="18" charset="0"/>
                <a:cs typeface="VNI-Times"/>
              </a:rPr>
              <a:t>ô</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nhằm</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tăng</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quả</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h</a:t>
            </a:r>
            <a:r>
              <a:rPr lang="en-US" sz="1200" spc="-15" dirty="0" err="1" smtClean="0">
                <a:latin typeface="Times New Roman" panose="02020603050405020304" pitchFamily="18" charset="0"/>
                <a:ea typeface="Times New Roman" panose="02020603050405020304" pitchFamily="18" charset="0"/>
                <a:cs typeface="VNI-Times"/>
              </a:rPr>
              <a:t>à</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v</a:t>
            </a:r>
            <a:r>
              <a:rPr lang="en-US" sz="1200" spc="-15" dirty="0" err="1" smtClean="0">
                <a:latin typeface="Times New Roman" panose="02020603050405020304" pitchFamily="18" charset="0"/>
                <a:ea typeface="Times New Roman" panose="02020603050405020304" pitchFamily="18" charset="0"/>
                <a:cs typeface="VNI-Times"/>
              </a:rPr>
              <a:t>à</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quản</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l</a:t>
            </a:r>
            <a:r>
              <a:rPr lang="en-US" sz="1200" spc="-15" dirty="0" err="1" smtClean="0">
                <a:latin typeface="Times New Roman" panose="02020603050405020304" pitchFamily="18" charset="0"/>
                <a:ea typeface="Times New Roman" panose="02020603050405020304" pitchFamily="18" charset="0"/>
                <a:cs typeface="VNI-Times"/>
              </a:rPr>
              <a:t>ý</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tồn</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15" dirty="0" err="1" smtClean="0">
                <a:latin typeface="Times New Roman" panose="02020603050405020304" pitchFamily="18" charset="0"/>
                <a:ea typeface="Times New Roman" panose="02020603050405020304" pitchFamily="18" charset="0"/>
                <a:cs typeface="Times New Roman" panose="02020603050405020304" pitchFamily="18" charset="0"/>
              </a:rPr>
              <a:t>kho</a:t>
            </a:r>
            <a:r>
              <a:rPr lang="en-US" sz="1200" spc="-1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smtClean="0">
              <a:latin typeface=".VnTime"/>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57</a:t>
            </a:fld>
            <a:endParaRPr lang="en-US"/>
          </a:p>
        </p:txBody>
      </p:sp>
    </p:spTree>
    <p:extLst>
      <p:ext uri="{BB962C8B-B14F-4D97-AF65-F5344CB8AC3E}">
        <p14:creationId xmlns:p14="http://schemas.microsoft.com/office/powerpoint/2010/main" val="17917041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Wingdings" panose="05000000000000000000" pitchFamily="2" charset="2"/>
              <a:buChar char="v"/>
            </a:pPr>
            <a:r>
              <a:rPr lang="en-US" b="0" dirty="0" smtClean="0">
                <a:effectLst/>
              </a:rPr>
              <a:t>ĐỢT</a:t>
            </a:r>
            <a:r>
              <a:rPr lang="en-US" b="0" baseline="0" dirty="0" smtClean="0">
                <a:effectLst/>
              </a:rPr>
              <a:t> COVID 19 </a:t>
            </a:r>
            <a:r>
              <a:rPr lang="en-US" b="0" baseline="0" dirty="0" err="1" smtClean="0">
                <a:effectLst/>
              </a:rPr>
              <a:t>vừa</a:t>
            </a:r>
            <a:r>
              <a:rPr lang="en-US" b="0" baseline="0" dirty="0" smtClean="0">
                <a:effectLst/>
              </a:rPr>
              <a:t> </a:t>
            </a:r>
            <a:r>
              <a:rPr lang="en-US" b="0" baseline="0" dirty="0" err="1" smtClean="0">
                <a:effectLst/>
              </a:rPr>
              <a:t>rùi</a:t>
            </a:r>
            <a:r>
              <a:rPr lang="en-US" b="0" baseline="0" dirty="0" smtClean="0">
                <a:effectLst/>
              </a:rPr>
              <a:t> VN </a:t>
            </a:r>
            <a:r>
              <a:rPr lang="en-US" b="0" baseline="0" dirty="0" err="1" smtClean="0">
                <a:effectLst/>
              </a:rPr>
              <a:t>bị</a:t>
            </a:r>
            <a:r>
              <a:rPr lang="en-US" b="0" baseline="0" dirty="0" smtClean="0">
                <a:effectLst/>
              </a:rPr>
              <a:t> </a:t>
            </a:r>
            <a:r>
              <a:rPr lang="en-US" b="0" baseline="0" dirty="0" err="1" smtClean="0">
                <a:effectLst/>
              </a:rPr>
              <a:t>thiếu</a:t>
            </a:r>
            <a:r>
              <a:rPr lang="en-US" b="0" baseline="0" dirty="0" smtClean="0">
                <a:effectLst/>
              </a:rPr>
              <a:t> </a:t>
            </a:r>
            <a:r>
              <a:rPr lang="en-US" b="0" baseline="0" dirty="0" err="1" smtClean="0">
                <a:effectLst/>
              </a:rPr>
              <a:t>trầm</a:t>
            </a:r>
            <a:r>
              <a:rPr lang="en-US" b="0" baseline="0" dirty="0" smtClean="0">
                <a:effectLst/>
              </a:rPr>
              <a:t> </a:t>
            </a:r>
            <a:r>
              <a:rPr lang="en-US" b="0" baseline="0" dirty="0" err="1" smtClean="0">
                <a:effectLst/>
              </a:rPr>
              <a:t>trọng</a:t>
            </a:r>
            <a:r>
              <a:rPr lang="en-US" b="0" baseline="0" dirty="0" smtClean="0">
                <a:effectLst/>
              </a:rPr>
              <a:t> </a:t>
            </a:r>
            <a:r>
              <a:rPr lang="en-US" b="0" baseline="0" dirty="0" err="1" smtClean="0">
                <a:effectLst/>
              </a:rPr>
              <a:t>khẩu</a:t>
            </a:r>
            <a:r>
              <a:rPr lang="en-US" b="0" baseline="0" dirty="0" smtClean="0">
                <a:effectLst/>
              </a:rPr>
              <a:t> </a:t>
            </a:r>
            <a:r>
              <a:rPr lang="en-US" b="0" baseline="0" dirty="0" err="1" smtClean="0">
                <a:effectLst/>
              </a:rPr>
              <a:t>trang</a:t>
            </a:r>
            <a:r>
              <a:rPr lang="en-US" b="0" baseline="0" dirty="0" smtClean="0">
                <a:effectLst/>
              </a:rPr>
              <a:t> </a:t>
            </a:r>
            <a:r>
              <a:rPr lang="en-US" b="0" baseline="0" dirty="0" err="1" smtClean="0">
                <a:effectLst/>
              </a:rPr>
              <a:t>vải</a:t>
            </a:r>
            <a:r>
              <a:rPr lang="en-US" b="0" baseline="0" dirty="0" smtClean="0">
                <a:effectLst/>
              </a:rPr>
              <a:t> </a:t>
            </a:r>
            <a:r>
              <a:rPr lang="en-US" b="0" baseline="0" dirty="0" err="1" smtClean="0">
                <a:effectLst/>
              </a:rPr>
              <a:t>đặc</a:t>
            </a:r>
            <a:r>
              <a:rPr lang="en-US" b="0" baseline="0" dirty="0" smtClean="0">
                <a:effectLst/>
              </a:rPr>
              <a:t> </a:t>
            </a:r>
            <a:r>
              <a:rPr lang="en-US" b="0" baseline="0" dirty="0" err="1" smtClean="0">
                <a:effectLst/>
              </a:rPr>
              <a:t>biệt</a:t>
            </a:r>
            <a:r>
              <a:rPr lang="en-US" b="0" baseline="0" dirty="0" smtClean="0">
                <a:effectLst/>
              </a:rPr>
              <a:t> </a:t>
            </a:r>
            <a:r>
              <a:rPr lang="en-US" b="0" baseline="0" dirty="0" err="1" smtClean="0">
                <a:effectLst/>
              </a:rPr>
              <a:t>là</a:t>
            </a:r>
            <a:r>
              <a:rPr lang="en-US" b="0" baseline="0" dirty="0" smtClean="0">
                <a:effectLst/>
              </a:rPr>
              <a:t> </a:t>
            </a:r>
            <a:r>
              <a:rPr lang="en-US" b="0" baseline="0" dirty="0" err="1" smtClean="0">
                <a:effectLst/>
              </a:rPr>
              <a:t>khẩu</a:t>
            </a:r>
            <a:r>
              <a:rPr lang="en-US" b="0" baseline="0" dirty="0" smtClean="0">
                <a:effectLst/>
              </a:rPr>
              <a:t> </a:t>
            </a:r>
            <a:r>
              <a:rPr lang="en-US" b="0" baseline="0" dirty="0" err="1" smtClean="0">
                <a:effectLst/>
              </a:rPr>
              <a:t>trang</a:t>
            </a:r>
            <a:r>
              <a:rPr lang="en-US" b="0" baseline="0" dirty="0" smtClean="0">
                <a:effectLst/>
              </a:rPr>
              <a:t> </a:t>
            </a:r>
            <a:r>
              <a:rPr lang="en-US" b="0" baseline="0" dirty="0" err="1" smtClean="0">
                <a:effectLst/>
              </a:rPr>
              <a:t>có</a:t>
            </a:r>
            <a:r>
              <a:rPr lang="en-US" b="0" baseline="0" dirty="0" smtClean="0">
                <a:effectLst/>
              </a:rPr>
              <a:t> than </a:t>
            </a:r>
            <a:r>
              <a:rPr lang="en-US" b="0" baseline="0" dirty="0" err="1" smtClean="0">
                <a:effectLst/>
              </a:rPr>
              <a:t>hoạt</a:t>
            </a:r>
            <a:r>
              <a:rPr lang="en-US" b="0" baseline="0" dirty="0" smtClean="0">
                <a:effectLst/>
              </a:rPr>
              <a:t> </a:t>
            </a:r>
            <a:r>
              <a:rPr lang="en-US" b="0" baseline="0" dirty="0" err="1" smtClean="0">
                <a:effectLst/>
              </a:rPr>
              <a:t>tính</a:t>
            </a:r>
            <a:r>
              <a:rPr lang="en-US" b="0" baseline="0" dirty="0" smtClean="0">
                <a:effectLst/>
              </a:rPr>
              <a:t> (</a:t>
            </a:r>
            <a:r>
              <a:rPr lang="en-US" b="0" baseline="0" dirty="0" err="1" smtClean="0">
                <a:effectLst/>
              </a:rPr>
              <a:t>loại</a:t>
            </a:r>
            <a:r>
              <a:rPr lang="en-US" b="0" baseline="0" dirty="0" smtClean="0">
                <a:effectLst/>
              </a:rPr>
              <a:t> SP </a:t>
            </a:r>
            <a:r>
              <a:rPr lang="en-US" b="0" baseline="0" dirty="0" err="1" smtClean="0">
                <a:effectLst/>
              </a:rPr>
              <a:t>mà</a:t>
            </a:r>
            <a:r>
              <a:rPr lang="en-US" b="0" baseline="0" dirty="0" smtClean="0">
                <a:effectLst/>
              </a:rPr>
              <a:t> </a:t>
            </a:r>
            <a:r>
              <a:rPr lang="en-US" b="0" baseline="0" dirty="0" err="1" smtClean="0">
                <a:effectLst/>
              </a:rPr>
              <a:t>các</a:t>
            </a:r>
            <a:r>
              <a:rPr lang="en-US" b="0" baseline="0" dirty="0" smtClean="0">
                <a:effectLst/>
              </a:rPr>
              <a:t> </a:t>
            </a:r>
            <a:r>
              <a:rPr lang="en-US" b="0" baseline="0" dirty="0" err="1" smtClean="0">
                <a:effectLst/>
              </a:rPr>
              <a:t>bệnh</a:t>
            </a:r>
            <a:r>
              <a:rPr lang="en-US" b="0" baseline="0" dirty="0" smtClean="0">
                <a:effectLst/>
              </a:rPr>
              <a:t> </a:t>
            </a:r>
            <a:r>
              <a:rPr lang="en-US" b="0" baseline="0" dirty="0" err="1" smtClean="0">
                <a:effectLst/>
              </a:rPr>
              <a:t>viên</a:t>
            </a:r>
            <a:r>
              <a:rPr lang="en-US" b="0" baseline="0" dirty="0" smtClean="0">
                <a:effectLst/>
              </a:rPr>
              <a:t> y </a:t>
            </a:r>
            <a:r>
              <a:rPr lang="en-US" b="0" baseline="0" dirty="0" err="1" smtClean="0">
                <a:effectLst/>
              </a:rPr>
              <a:t>tá</a:t>
            </a:r>
            <a:r>
              <a:rPr lang="en-US" b="0" baseline="0" dirty="0" smtClean="0">
                <a:effectLst/>
              </a:rPr>
              <a:t> </a:t>
            </a:r>
            <a:r>
              <a:rPr lang="en-US" b="0" baseline="0" dirty="0" err="1" smtClean="0">
                <a:effectLst/>
              </a:rPr>
              <a:t>bác</a:t>
            </a:r>
            <a:r>
              <a:rPr lang="en-US" b="0" baseline="0" dirty="0" smtClean="0">
                <a:effectLst/>
              </a:rPr>
              <a:t> </a:t>
            </a:r>
            <a:r>
              <a:rPr lang="en-US" b="0" baseline="0" dirty="0" err="1" smtClean="0">
                <a:effectLst/>
              </a:rPr>
              <a:t>sĩ</a:t>
            </a:r>
            <a:r>
              <a:rPr lang="en-US" b="0" baseline="0" dirty="0" smtClean="0">
                <a:effectLst/>
              </a:rPr>
              <a:t> </a:t>
            </a:r>
            <a:r>
              <a:rPr lang="en-US" b="0" baseline="0" dirty="0" err="1" smtClean="0">
                <a:effectLst/>
              </a:rPr>
              <a:t>rất</a:t>
            </a:r>
            <a:r>
              <a:rPr lang="en-US" b="0" baseline="0" dirty="0" smtClean="0">
                <a:effectLst/>
              </a:rPr>
              <a:t> </a:t>
            </a:r>
            <a:r>
              <a:rPr lang="en-US" b="0" baseline="0" dirty="0" err="1" smtClean="0">
                <a:effectLst/>
              </a:rPr>
              <a:t>cần</a:t>
            </a:r>
            <a:r>
              <a:rPr lang="en-US" b="0" baseline="0" dirty="0" smtClean="0">
                <a:effectLst/>
              </a:rPr>
              <a:t> </a:t>
            </a:r>
            <a:r>
              <a:rPr lang="en-US" b="0" baseline="0" dirty="0" err="1" smtClean="0">
                <a:effectLst/>
              </a:rPr>
              <a:t>để</a:t>
            </a:r>
            <a:r>
              <a:rPr lang="en-US" b="0" baseline="0" dirty="0" smtClean="0">
                <a:effectLst/>
              </a:rPr>
              <a:t> </a:t>
            </a:r>
            <a:r>
              <a:rPr lang="en-US" b="0" baseline="0" dirty="0" err="1" smtClean="0">
                <a:effectLst/>
              </a:rPr>
              <a:t>hạn</a:t>
            </a:r>
            <a:r>
              <a:rPr lang="en-US" b="0" baseline="0" dirty="0" smtClean="0">
                <a:effectLst/>
              </a:rPr>
              <a:t> </a:t>
            </a:r>
            <a:r>
              <a:rPr lang="en-US" b="0" baseline="0" dirty="0" err="1" smtClean="0">
                <a:effectLst/>
              </a:rPr>
              <a:t>chế</a:t>
            </a:r>
            <a:r>
              <a:rPr lang="en-US" b="0" baseline="0" dirty="0" smtClean="0">
                <a:effectLst/>
              </a:rPr>
              <a:t> </a:t>
            </a:r>
            <a:r>
              <a:rPr lang="en-US" b="0" baseline="0" dirty="0" err="1" smtClean="0">
                <a:effectLst/>
              </a:rPr>
              <a:t>bị</a:t>
            </a:r>
            <a:r>
              <a:rPr lang="en-US" b="0" baseline="0" dirty="0" smtClean="0">
                <a:effectLst/>
              </a:rPr>
              <a:t> </a:t>
            </a:r>
            <a:r>
              <a:rPr lang="en-US" b="0" baseline="0" dirty="0" err="1" smtClean="0">
                <a:effectLst/>
              </a:rPr>
              <a:t>lây</a:t>
            </a:r>
            <a:r>
              <a:rPr lang="en-US" b="0" baseline="0" dirty="0" smtClean="0">
                <a:effectLst/>
              </a:rPr>
              <a:t> </a:t>
            </a:r>
            <a:r>
              <a:rPr lang="en-US" b="0" baseline="0" dirty="0" err="1" smtClean="0">
                <a:effectLst/>
              </a:rPr>
              <a:t>nhiễm</a:t>
            </a:r>
            <a:r>
              <a:rPr lang="en-US" b="0" baseline="0" dirty="0" smtClean="0">
                <a:effectLst/>
              </a:rPr>
              <a:t> </a:t>
            </a:r>
            <a:r>
              <a:rPr lang="en-US" b="0" baseline="0" dirty="0" err="1" smtClean="0">
                <a:effectLst/>
              </a:rPr>
              <a:t>và</a:t>
            </a:r>
            <a:r>
              <a:rPr lang="en-US" b="0" baseline="0" dirty="0" smtClean="0">
                <a:effectLst/>
              </a:rPr>
              <a:t> </a:t>
            </a:r>
            <a:r>
              <a:rPr lang="en-US" b="0" baseline="0" dirty="0" err="1" smtClean="0">
                <a:effectLst/>
              </a:rPr>
              <a:t>phụ</a:t>
            </a:r>
            <a:r>
              <a:rPr lang="en-US" b="0" baseline="0" dirty="0" smtClean="0">
                <a:effectLst/>
              </a:rPr>
              <a:t> </a:t>
            </a:r>
            <a:r>
              <a:rPr lang="en-US" b="0" baseline="0" dirty="0" err="1" smtClean="0">
                <a:effectLst/>
              </a:rPr>
              <a:t>vụ</a:t>
            </a:r>
            <a:r>
              <a:rPr lang="en-US" b="0" baseline="0" dirty="0" smtClean="0">
                <a:effectLst/>
              </a:rPr>
              <a:t> </a:t>
            </a:r>
            <a:r>
              <a:rPr lang="en-US" b="0" baseline="0" dirty="0" err="1" smtClean="0">
                <a:effectLst/>
              </a:rPr>
              <a:t>công</a:t>
            </a:r>
            <a:r>
              <a:rPr lang="en-US" b="0" baseline="0" dirty="0" smtClean="0">
                <a:effectLst/>
              </a:rPr>
              <a:t> </a:t>
            </a:r>
            <a:r>
              <a:rPr lang="en-US" b="0" baseline="0" dirty="0" err="1" smtClean="0">
                <a:effectLst/>
              </a:rPr>
              <a:t>tác</a:t>
            </a:r>
            <a:r>
              <a:rPr lang="en-US" b="0" baseline="0" dirty="0" smtClean="0">
                <a:effectLst/>
              </a:rPr>
              <a:t> </a:t>
            </a:r>
            <a:r>
              <a:rPr lang="en-US" b="0" baseline="0" dirty="0" err="1" smtClean="0">
                <a:effectLst/>
              </a:rPr>
              <a:t>chống</a:t>
            </a:r>
            <a:r>
              <a:rPr lang="en-US" b="0" baseline="0" dirty="0" smtClean="0">
                <a:effectLst/>
              </a:rPr>
              <a:t> </a:t>
            </a:r>
            <a:r>
              <a:rPr lang="en-US" b="0" baseline="0" dirty="0" err="1" smtClean="0">
                <a:effectLst/>
              </a:rPr>
              <a:t>dịch</a:t>
            </a:r>
            <a:r>
              <a:rPr lang="en-US" b="0" baseline="0" dirty="0" smtClean="0">
                <a:effectLst/>
              </a:rPr>
              <a:t>) </a:t>
            </a:r>
            <a:r>
              <a:rPr lang="en-US" b="0" baseline="0" dirty="0" smtClean="0">
                <a:effectLst/>
                <a:sym typeface="Wingdings" panose="05000000000000000000" pitchFamily="2" charset="2"/>
              </a:rPr>
              <a:t> </a:t>
            </a:r>
            <a:r>
              <a:rPr lang="en-US" b="1" baseline="0" dirty="0" err="1" smtClean="0">
                <a:effectLst/>
                <a:sym typeface="Wingdings" panose="05000000000000000000" pitchFamily="2" charset="2"/>
              </a:rPr>
              <a:t>nguồn</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cung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bị</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đứt</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quãng</a:t>
            </a:r>
            <a:r>
              <a:rPr lang="en-US" b="1" baseline="0" dirty="0" smtClean="0">
                <a:effectLst/>
                <a:sym typeface="Wingdings" panose="05000000000000000000" pitchFamily="2" charset="2"/>
              </a:rPr>
              <a:t> ở TQ do TQ </a:t>
            </a:r>
            <a:r>
              <a:rPr lang="en-US" b="1" baseline="0" dirty="0" err="1" smtClean="0">
                <a:effectLst/>
                <a:sym typeface="Wingdings" panose="05000000000000000000" pitchFamily="2" charset="2"/>
              </a:rPr>
              <a:t>cũng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bị</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dịch</a:t>
            </a:r>
            <a:r>
              <a:rPr lang="en-US" b="1" baseline="0" dirty="0" smtClean="0">
                <a:effectLst/>
                <a:sym typeface="Wingdings" panose="05000000000000000000" pitchFamily="2" charset="2"/>
              </a:rPr>
              <a:t> + </a:t>
            </a:r>
            <a:r>
              <a:rPr lang="en-US" b="1" baseline="0" dirty="0" err="1" smtClean="0">
                <a:effectLst/>
                <a:sym typeface="Wingdings" panose="05000000000000000000" pitchFamily="2" charset="2"/>
              </a:rPr>
              <a:t>nguồn</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cung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trong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nước</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ko</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đủ</a:t>
            </a:r>
            <a:r>
              <a:rPr lang="en-US" b="1" baseline="0" dirty="0" smtClean="0">
                <a:effectLst/>
                <a:sym typeface="Wingdings" panose="05000000000000000000" pitchFamily="2" charset="2"/>
              </a:rPr>
              <a:t> </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hàng</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hóa</a:t>
            </a:r>
            <a:r>
              <a:rPr lang="en-US" b="0" baseline="0" dirty="0" smtClean="0">
                <a:effectLst/>
                <a:sym typeface="Wingdings" panose="05000000000000000000" pitchFamily="2" charset="2"/>
              </a:rPr>
              <a:t> TQ </a:t>
            </a:r>
            <a:r>
              <a:rPr lang="en-US" b="0" baseline="0" dirty="0" err="1" smtClean="0">
                <a:effectLst/>
                <a:sym typeface="Wingdings" panose="05000000000000000000" pitchFamily="2" charset="2"/>
              </a:rPr>
              <a:t>ko</a:t>
            </a:r>
            <a:r>
              <a:rPr lang="en-US" b="0" baseline="0" dirty="0" smtClean="0">
                <a:effectLst/>
                <a:sym typeface="Wingdings" panose="05000000000000000000" pitchFamily="2" charset="2"/>
              </a:rPr>
              <a:t> qua </a:t>
            </a:r>
            <a:r>
              <a:rPr lang="en-US" b="0" baseline="0" dirty="0" err="1" smtClean="0">
                <a:effectLst/>
                <a:sym typeface="Wingdings" panose="05000000000000000000" pitchFamily="2" charset="2"/>
              </a:rPr>
              <a:t>đc</a:t>
            </a:r>
            <a:r>
              <a:rPr lang="en-US" b="0" baseline="0" dirty="0" smtClean="0">
                <a:effectLst/>
                <a:sym typeface="Wingdings" panose="05000000000000000000" pitchFamily="2" charset="2"/>
              </a:rPr>
              <a:t>  VN </a:t>
            </a:r>
            <a:r>
              <a:rPr lang="en-US" b="0" baseline="0" dirty="0" err="1" smtClean="0">
                <a:effectLst/>
                <a:sym typeface="Wingdings" panose="05000000000000000000" pitchFamily="2" charset="2"/>
              </a:rPr>
              <a:t>bị</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lệ</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thuộc</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nguồn</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cung</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ứng</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như</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thế</a:t>
            </a:r>
            <a:r>
              <a:rPr lang="en-US" b="0" baseline="0" dirty="0" smtClean="0">
                <a:effectLst/>
                <a:sym typeface="Wingdings" panose="05000000000000000000" pitchFamily="2" charset="2"/>
              </a:rPr>
              <a:t> </a:t>
            </a:r>
            <a:r>
              <a:rPr lang="en-US" b="0" baseline="0" dirty="0" err="1" smtClean="0">
                <a:effectLst/>
                <a:sym typeface="Wingdings" panose="05000000000000000000" pitchFamily="2" charset="2"/>
              </a:rPr>
              <a:t>nào</a:t>
            </a:r>
            <a:r>
              <a:rPr lang="en-US" b="0" baseline="0" dirty="0" smtClean="0">
                <a:effectLst/>
                <a:sym typeface="Wingdings" panose="05000000000000000000" pitchFamily="2" charset="2"/>
              </a:rPr>
              <a:t> ?</a:t>
            </a:r>
          </a:p>
          <a:p>
            <a:pPr marL="0" indent="0">
              <a:buFont typeface="Wingdings" panose="05000000000000000000" pitchFamily="2" charset="2"/>
              <a:buNone/>
            </a:pPr>
            <a:endParaRPr lang="en-US" b="0" dirty="0" smtClean="0">
              <a:effectLst/>
            </a:endParaRPr>
          </a:p>
          <a:p>
            <a:pPr marL="171450" indent="-171450">
              <a:buFont typeface="Wingdings" panose="05000000000000000000" pitchFamily="2" charset="2"/>
              <a:buChar char="v"/>
            </a:pPr>
            <a:r>
              <a:rPr lang="en-US" b="0" dirty="0" err="1" smtClean="0">
                <a:effectLst/>
              </a:rPr>
              <a:t>Vải</a:t>
            </a:r>
            <a:r>
              <a:rPr lang="en-US" b="0" dirty="0" smtClean="0">
                <a:effectLst/>
              </a:rPr>
              <a:t> </a:t>
            </a:r>
            <a:r>
              <a:rPr lang="en-US" b="0" dirty="0" err="1" smtClean="0">
                <a:effectLst/>
              </a:rPr>
              <a:t>không</a:t>
            </a:r>
            <a:r>
              <a:rPr lang="en-US" b="0" dirty="0" smtClean="0">
                <a:effectLst/>
              </a:rPr>
              <a:t> </a:t>
            </a:r>
            <a:r>
              <a:rPr lang="en-US" b="0" dirty="0" err="1" smtClean="0">
                <a:effectLst/>
              </a:rPr>
              <a:t>dệt</a:t>
            </a:r>
            <a:r>
              <a:rPr lang="en-US" b="0" dirty="0" smtClean="0">
                <a:effectLst/>
              </a:rPr>
              <a:t> (Non – woven fabric) </a:t>
            </a:r>
            <a:r>
              <a:rPr lang="vi-VN" dirty="0" smtClean="0"/>
              <a:t>là loại vải được tạo thành từ hạt nhựa Polypropylene ( PP) nung nóng ở nhiệt độ cao và thông qua một quy trình sản xuất khép kín.</a:t>
            </a:r>
            <a:endParaRPr lang="en-US" b="0" dirty="0" smtClean="0">
              <a:effectLst/>
            </a:endParaRPr>
          </a:p>
          <a:p>
            <a:r>
              <a:rPr lang="vi-VN" dirty="0" smtClean="0">
                <a:effectLst/>
              </a:rPr>
              <a:t>Sản phẩm vải không dệt được làm từ nguyên liệu PP (polypropylene) </a:t>
            </a:r>
            <a:r>
              <a:rPr lang="vi-VN" b="1" dirty="0" smtClean="0">
                <a:effectLst/>
              </a:rPr>
              <a:t>nguyên chất, không chứa các chất độc hại, có tính thẩm mỹ cao, có thể giặt rửa, sử dụng được nhiều lần. Vải không dệt được lấy làm nguyên liệu chế tác nhiều sản phẩm có tính ứng dụng cao, phổ biến rộng rãi trong cuộc sống như:</a:t>
            </a:r>
          </a:p>
          <a:p>
            <a:pPr marL="0" marR="0" indent="0" algn="l" defTabSz="914400" rtl="0" eaLnBrk="1" fontAlgn="auto" latinLnBrk="0" hangingPunct="1">
              <a:lnSpc>
                <a:spcPct val="100000"/>
              </a:lnSpc>
              <a:spcBef>
                <a:spcPts val="0"/>
              </a:spcBef>
              <a:spcAft>
                <a:spcPts val="0"/>
              </a:spcAft>
              <a:buClrTx/>
              <a:buSzTx/>
              <a:buFontTx/>
              <a:buNone/>
              <a:tabLst/>
              <a:defRPr/>
            </a:pPr>
            <a:r>
              <a:rPr lang="vi-VN" b="1" dirty="0" smtClean="0">
                <a:effectLst/>
              </a:rPr>
              <a:t>Làm túi vải không dệt sử dụng trong thương mại, mua sắm hàng hóa thay thế cho túi nylon</a:t>
            </a:r>
            <a:r>
              <a:rPr lang="en-US" b="1" dirty="0" smtClean="0">
                <a:effectLst/>
              </a:rPr>
              <a:t> </a:t>
            </a:r>
            <a:r>
              <a:rPr lang="en-US" b="0" baseline="0" dirty="0" smtClean="0">
                <a:effectLst/>
                <a:sym typeface="Wingdings" panose="05000000000000000000" pitchFamily="2" charset="2"/>
              </a:rPr>
              <a:t> </a:t>
            </a:r>
            <a:r>
              <a:rPr lang="en-US" b="1" baseline="0" dirty="0" err="1" smtClean="0">
                <a:effectLst/>
                <a:sym typeface="Wingdings" panose="05000000000000000000" pitchFamily="2" charset="2"/>
              </a:rPr>
              <a:t>phụ</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thuôc</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vào</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Trung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Quốc</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vì</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nguồn</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nguyên</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liệu</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và</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công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nghệ</a:t>
            </a:r>
            <a:r>
              <a:rPr lang="en-US" b="1" baseline="0" dirty="0" smtClean="0">
                <a:effectLst/>
                <a:sym typeface="Wingdings" panose="05000000000000000000" pitchFamily="2" charset="2"/>
              </a:rPr>
              <a:t> SX</a:t>
            </a:r>
            <a:endParaRPr lang="vi-VN" b="1" dirty="0" smtClean="0">
              <a:effectLst/>
            </a:endParaRPr>
          </a:p>
          <a:p>
            <a:pPr marL="0" indent="0">
              <a:buFont typeface="Wingdings" panose="05000000000000000000" pitchFamily="2" charset="2"/>
              <a:buNone/>
            </a:pPr>
            <a:endParaRPr lang="en-US" b="0" dirty="0" smtClean="0">
              <a:effectLst/>
            </a:endParaRPr>
          </a:p>
          <a:p>
            <a:pPr marL="171450" indent="-171450">
              <a:buFont typeface="Wingdings" panose="05000000000000000000" pitchFamily="2" charset="2"/>
              <a:buChar char="v"/>
            </a:pPr>
            <a:r>
              <a:rPr lang="en-US" b="0" dirty="0" err="1" smtClean="0">
                <a:effectLst/>
              </a:rPr>
              <a:t>Lớp</a:t>
            </a:r>
            <a:r>
              <a:rPr lang="en-US" b="0" dirty="0" smtClean="0">
                <a:effectLst/>
              </a:rPr>
              <a:t> than </a:t>
            </a:r>
            <a:r>
              <a:rPr lang="en-US" b="0" dirty="0" err="1" smtClean="0">
                <a:effectLst/>
              </a:rPr>
              <a:t>hoạt</a:t>
            </a:r>
            <a:r>
              <a:rPr lang="en-US" b="0" baseline="0" dirty="0" smtClean="0">
                <a:effectLst/>
              </a:rPr>
              <a:t> </a:t>
            </a:r>
            <a:r>
              <a:rPr lang="en-US" b="0" baseline="0" dirty="0" err="1" smtClean="0">
                <a:effectLst/>
              </a:rPr>
              <a:t>tính</a:t>
            </a:r>
            <a:r>
              <a:rPr lang="en-US" b="0" baseline="0" dirty="0" smtClean="0">
                <a:effectLst/>
              </a:rPr>
              <a:t> ở </a:t>
            </a:r>
            <a:r>
              <a:rPr lang="en-US" b="0" baseline="0" dirty="0" err="1" smtClean="0">
                <a:effectLst/>
              </a:rPr>
              <a:t>lớp</a:t>
            </a:r>
            <a:r>
              <a:rPr lang="en-US" b="0" baseline="0" dirty="0" smtClean="0">
                <a:effectLst/>
              </a:rPr>
              <a:t> </a:t>
            </a:r>
            <a:r>
              <a:rPr lang="en-US" b="0" baseline="0" dirty="0" err="1" smtClean="0">
                <a:effectLst/>
              </a:rPr>
              <a:t>giữa</a:t>
            </a:r>
            <a:r>
              <a:rPr lang="en-US" b="0" baseline="0" dirty="0" smtClean="0">
                <a:effectLst/>
              </a:rPr>
              <a:t> </a:t>
            </a:r>
            <a:r>
              <a:rPr lang="en-US" b="0" baseline="0" dirty="0" err="1" smtClean="0">
                <a:effectLst/>
              </a:rPr>
              <a:t>ko</a:t>
            </a:r>
            <a:r>
              <a:rPr lang="en-US" b="0" baseline="0" dirty="0" smtClean="0">
                <a:effectLst/>
              </a:rPr>
              <a:t> </a:t>
            </a:r>
            <a:r>
              <a:rPr lang="en-US" b="0" baseline="0" dirty="0" err="1" smtClean="0">
                <a:effectLst/>
              </a:rPr>
              <a:t>tiếp</a:t>
            </a:r>
            <a:r>
              <a:rPr lang="en-US" b="0" baseline="0" dirty="0" smtClean="0">
                <a:effectLst/>
              </a:rPr>
              <a:t> </a:t>
            </a:r>
            <a:r>
              <a:rPr lang="en-US" b="0" baseline="0" dirty="0" err="1" smtClean="0">
                <a:effectLst/>
              </a:rPr>
              <a:t>xúc</a:t>
            </a:r>
            <a:r>
              <a:rPr lang="en-US" b="0" baseline="0" dirty="0" smtClean="0">
                <a:effectLst/>
              </a:rPr>
              <a:t> </a:t>
            </a:r>
            <a:r>
              <a:rPr lang="en-US" b="0" baseline="0" dirty="0" err="1" smtClean="0">
                <a:effectLst/>
              </a:rPr>
              <a:t>trực</a:t>
            </a:r>
            <a:r>
              <a:rPr lang="en-US" b="0" baseline="0" dirty="0" smtClean="0">
                <a:effectLst/>
              </a:rPr>
              <a:t> </a:t>
            </a:r>
            <a:r>
              <a:rPr lang="en-US" b="0" baseline="0" dirty="0" err="1" smtClean="0">
                <a:effectLst/>
              </a:rPr>
              <a:t>tiếp</a:t>
            </a:r>
            <a:r>
              <a:rPr lang="en-US" b="0" baseline="0" dirty="0" smtClean="0">
                <a:effectLst/>
              </a:rPr>
              <a:t> </a:t>
            </a:r>
            <a:r>
              <a:rPr lang="en-US" b="0" baseline="0" dirty="0" err="1" smtClean="0">
                <a:effectLst/>
              </a:rPr>
              <a:t>với</a:t>
            </a:r>
            <a:r>
              <a:rPr lang="en-US" b="0" baseline="0" dirty="0" smtClean="0">
                <a:effectLst/>
              </a:rPr>
              <a:t> da </a:t>
            </a:r>
            <a:r>
              <a:rPr lang="en-US" b="0" baseline="0" dirty="0" err="1" smtClean="0">
                <a:effectLst/>
              </a:rPr>
              <a:t>mặt</a:t>
            </a:r>
            <a:r>
              <a:rPr lang="en-US" b="0" baseline="0" dirty="0" smtClean="0">
                <a:effectLst/>
              </a:rPr>
              <a:t>  </a:t>
            </a:r>
            <a:r>
              <a:rPr lang="en-US" b="0" baseline="0" dirty="0" smtClean="0">
                <a:effectLst/>
                <a:sym typeface="Wingdings" panose="05000000000000000000" pitchFamily="2" charset="2"/>
              </a:rPr>
              <a:t> </a:t>
            </a:r>
            <a:r>
              <a:rPr lang="en-US" b="1" baseline="0" dirty="0" err="1" smtClean="0">
                <a:effectLst/>
                <a:sym typeface="Wingdings" panose="05000000000000000000" pitchFamily="2" charset="2"/>
              </a:rPr>
              <a:t>phụ</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thuôc</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vào</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Trung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Quốc</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vì</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nguồn</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nguyên</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liệu</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và</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công</a:t>
            </a:r>
            <a:r>
              <a:rPr lang="en-US" b="1" baseline="0" dirty="0" smtClean="0">
                <a:effectLst/>
                <a:sym typeface="Wingdings" panose="05000000000000000000" pitchFamily="2" charset="2"/>
              </a:rPr>
              <a:t> </a:t>
            </a:r>
            <a:r>
              <a:rPr lang="en-US" b="1" baseline="0" dirty="0" err="1" smtClean="0">
                <a:effectLst/>
                <a:sym typeface="Wingdings" panose="05000000000000000000" pitchFamily="2" charset="2"/>
              </a:rPr>
              <a:t>nghệ</a:t>
            </a:r>
            <a:r>
              <a:rPr lang="en-US" b="1" baseline="0" dirty="0" smtClean="0">
                <a:effectLst/>
                <a:sym typeface="Wingdings" panose="05000000000000000000" pitchFamily="2" charset="2"/>
              </a:rPr>
              <a:t> SX</a:t>
            </a:r>
          </a:p>
          <a:p>
            <a:pPr marL="0" indent="0">
              <a:buFont typeface="Wingdings" panose="05000000000000000000" pitchFamily="2" charset="2"/>
              <a:buNone/>
            </a:pPr>
            <a:endParaRPr lang="en-US" b="1" dirty="0"/>
          </a:p>
        </p:txBody>
      </p:sp>
      <p:sp>
        <p:nvSpPr>
          <p:cNvPr id="4" name="Slide Number Placeholder 3"/>
          <p:cNvSpPr>
            <a:spLocks noGrp="1"/>
          </p:cNvSpPr>
          <p:nvPr>
            <p:ph type="sldNum" sz="quarter" idx="10"/>
          </p:nvPr>
        </p:nvSpPr>
        <p:spPr/>
        <p:txBody>
          <a:bodyPr/>
          <a:lstStyle/>
          <a:p>
            <a:fld id="{FED7D822-ED34-4F19-9015-6E13E2DC8F07}" type="slidenum">
              <a:rPr lang="en-US" smtClean="0"/>
              <a:t>60</a:t>
            </a:fld>
            <a:endParaRPr lang="en-US"/>
          </a:p>
        </p:txBody>
      </p:sp>
    </p:spTree>
    <p:extLst>
      <p:ext uri="{BB962C8B-B14F-4D97-AF65-F5344CB8AC3E}">
        <p14:creationId xmlns:p14="http://schemas.microsoft.com/office/powerpoint/2010/main" val="2951029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err="1" smtClean="0">
                <a:solidFill>
                  <a:schemeClr val="tx1"/>
                </a:solidFill>
                <a:effectLst/>
                <a:latin typeface="+mn-lt"/>
                <a:ea typeface="+mn-ea"/>
                <a:cs typeface="+mn-cs"/>
              </a:rPr>
              <a:t>Đây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nhằm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cấp</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Những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hoạt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động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cần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thiết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thiết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kế</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phẩm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máy</a:t>
            </a:r>
            <a:r>
              <a:rPr lang="en-US" sz="1200" kern="1200" dirty="0" smtClean="0">
                <a:solidFill>
                  <a:schemeClr val="tx1"/>
                </a:solidFill>
                <a:effectLst/>
                <a:latin typeface="+mn-lt"/>
                <a:ea typeface="+mn-ea"/>
                <a:cs typeface="+mn-cs"/>
              </a:rPr>
              <a:t>. </a:t>
            </a:r>
          </a:p>
          <a:p>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hình</a:t>
            </a:r>
            <a:r>
              <a:rPr lang="en-US" sz="1200" kern="1200" dirty="0" smtClean="0">
                <a:solidFill>
                  <a:schemeClr val="tx1"/>
                </a:solidFill>
                <a:effectLst/>
                <a:latin typeface="+mn-lt"/>
                <a:ea typeface="+mn-ea"/>
                <a:cs typeface="+mn-cs"/>
              </a:rPr>
              <a:t> SCOR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hướng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triển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còn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hướng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dẫn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tích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xuất</a:t>
            </a:r>
            <a:r>
              <a:rPr lang="en-US" sz="1200" kern="1200" dirty="0" smtClean="0">
                <a:solidFill>
                  <a:schemeClr val="tx1"/>
                </a:solidFill>
                <a:effectLst/>
                <a:latin typeface="+mn-lt"/>
                <a:ea typeface="+mn-ea"/>
                <a:cs typeface="+mn-cs"/>
              </a:rPr>
              <a:t>.</a:t>
            </a:r>
            <a:endParaRPr lang="en-US" dirty="0" smtClean="0">
              <a:effectLst/>
            </a:endParaRPr>
          </a:p>
          <a:p>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thể</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đây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trọng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nhất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toàn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bộ</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chuỗi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cung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đoạn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thật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giúp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doanh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nghiệp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ra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lợi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nhuận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họ</a:t>
            </a: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61</a:t>
            </a:fld>
            <a:endParaRPr lang="en-US"/>
          </a:p>
        </p:txBody>
      </p:sp>
    </p:spTree>
    <p:extLst>
      <p:ext uri="{BB962C8B-B14F-4D97-AF65-F5344CB8AC3E}">
        <p14:creationId xmlns:p14="http://schemas.microsoft.com/office/powerpoint/2010/main" val="19900774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Bán</a:t>
            </a:r>
            <a:r>
              <a:rPr lang="en-US" baseline="0" dirty="0" smtClean="0"/>
              <a:t>  </a:t>
            </a:r>
            <a:r>
              <a:rPr lang="en-US" baseline="0" dirty="0" err="1" smtClean="0"/>
              <a:t>nhiều</a:t>
            </a:r>
            <a:r>
              <a:rPr lang="en-US" baseline="0" dirty="0" smtClean="0"/>
              <a:t> </a:t>
            </a:r>
            <a:r>
              <a:rPr lang="en-US" baseline="0" dirty="0" err="1" smtClean="0"/>
              <a:t>loại</a:t>
            </a:r>
            <a:r>
              <a:rPr lang="en-US" baseline="0" dirty="0" smtClean="0"/>
              <a:t> laptop </a:t>
            </a:r>
            <a:r>
              <a:rPr lang="en-US" baseline="0" dirty="0" err="1" smtClean="0"/>
              <a:t>theo</a:t>
            </a:r>
            <a:r>
              <a:rPr lang="en-US" baseline="0" dirty="0" smtClean="0"/>
              <a:t> </a:t>
            </a:r>
            <a:r>
              <a:rPr lang="en-US" baseline="0" dirty="0" err="1" smtClean="0"/>
              <a:t>yêu</a:t>
            </a:r>
            <a:r>
              <a:rPr lang="en-US" baseline="0" dirty="0" smtClean="0"/>
              <a:t> </a:t>
            </a:r>
            <a:r>
              <a:rPr lang="en-US" baseline="0" dirty="0" err="1" smtClean="0"/>
              <a:t>cầu</a:t>
            </a:r>
            <a:r>
              <a:rPr lang="en-US" baseline="0" dirty="0" smtClean="0"/>
              <a:t> </a:t>
            </a:r>
            <a:r>
              <a:rPr lang="en-US" baseline="0" dirty="0" err="1" smtClean="0"/>
              <a:t>lắp</a:t>
            </a:r>
            <a:r>
              <a:rPr lang="en-US" baseline="0" dirty="0" smtClean="0"/>
              <a:t> </a:t>
            </a:r>
            <a:r>
              <a:rPr lang="en-US" baseline="0" dirty="0" err="1" smtClean="0"/>
              <a:t>ráp</a:t>
            </a:r>
            <a:r>
              <a:rPr lang="en-US" baseline="0" dirty="0" smtClean="0"/>
              <a:t>: </a:t>
            </a:r>
            <a:r>
              <a:rPr lang="en-US" baseline="0" dirty="0" err="1" smtClean="0"/>
              <a:t>cấu</a:t>
            </a:r>
            <a:r>
              <a:rPr lang="en-US" baseline="0" dirty="0" smtClean="0"/>
              <a:t> </a:t>
            </a:r>
            <a:r>
              <a:rPr lang="en-US" baseline="0" dirty="0" err="1" smtClean="0"/>
              <a:t>hình</a:t>
            </a:r>
            <a:r>
              <a:rPr lang="en-US" baseline="0" dirty="0" smtClean="0"/>
              <a:t> </a:t>
            </a:r>
            <a:r>
              <a:rPr lang="en-US" baseline="0" dirty="0" err="1" smtClean="0"/>
              <a:t>màn</a:t>
            </a:r>
            <a:r>
              <a:rPr lang="en-US" baseline="0" dirty="0" smtClean="0"/>
              <a:t> </a:t>
            </a:r>
            <a:r>
              <a:rPr lang="en-US" baseline="0" dirty="0" err="1" smtClean="0"/>
              <a:t>hình</a:t>
            </a:r>
            <a:r>
              <a:rPr lang="en-US" baseline="0" dirty="0" smtClean="0"/>
              <a:t>, </a:t>
            </a:r>
            <a:r>
              <a:rPr lang="en-US" baseline="0" dirty="0" err="1" smtClean="0"/>
              <a:t>bộ</a:t>
            </a:r>
            <a:r>
              <a:rPr lang="en-US" baseline="0" dirty="0" smtClean="0"/>
              <a:t> </a:t>
            </a:r>
            <a:r>
              <a:rPr lang="en-US" baseline="0" dirty="0" err="1" smtClean="0"/>
              <a:t>nhớ</a:t>
            </a:r>
            <a:r>
              <a:rPr lang="en-US" baseline="0" dirty="0" smtClean="0"/>
              <a:t> (RAM) </a:t>
            </a:r>
            <a:r>
              <a:rPr lang="en-US" baseline="0" dirty="0" err="1" smtClean="0"/>
              <a:t>bo</a:t>
            </a:r>
            <a:r>
              <a:rPr lang="en-US" baseline="0" dirty="0" smtClean="0"/>
              <a:t> </a:t>
            </a:r>
            <a:r>
              <a:rPr lang="en-US" baseline="0" dirty="0" err="1" smtClean="0"/>
              <a:t>mạch</a:t>
            </a:r>
            <a:r>
              <a:rPr lang="en-US" baseline="0" dirty="0" smtClean="0"/>
              <a:t> </a:t>
            </a:r>
            <a:r>
              <a:rPr lang="en-US" baseline="0" dirty="0" err="1" smtClean="0"/>
              <a:t>chủ</a:t>
            </a:r>
            <a:r>
              <a:rPr lang="en-US" baseline="0" dirty="0" smtClean="0"/>
              <a:t>,…. </a:t>
            </a:r>
            <a:r>
              <a:rPr lang="en-US" baseline="0" dirty="0" smtClean="0">
                <a:sym typeface="Wingdings" panose="05000000000000000000" pitchFamily="2" charset="2"/>
              </a:rPr>
              <a:t> </a:t>
            </a:r>
            <a:r>
              <a:rPr lang="en-US" baseline="0" dirty="0" err="1" smtClean="0">
                <a:sym typeface="Wingdings" panose="05000000000000000000" pitchFamily="2" charset="2"/>
              </a:rPr>
              <a:t>ko</a:t>
            </a:r>
            <a:r>
              <a:rPr lang="en-US" baseline="0" dirty="0" smtClean="0">
                <a:sym typeface="Wingdings" panose="05000000000000000000" pitchFamily="2" charset="2"/>
              </a:rPr>
              <a:t>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sx</a:t>
            </a:r>
            <a:r>
              <a:rPr lang="en-US" baseline="0" dirty="0" smtClean="0">
                <a:sym typeface="Wingdings" panose="05000000000000000000" pitchFamily="2" charset="2"/>
              </a:rPr>
              <a:t> </a:t>
            </a:r>
            <a:r>
              <a:rPr lang="en-US" baseline="0" dirty="0" err="1" smtClean="0">
                <a:sym typeface="Wingdings" panose="05000000000000000000" pitchFamily="2" charset="2"/>
              </a:rPr>
              <a:t>thành</a:t>
            </a:r>
            <a:r>
              <a:rPr lang="en-US" baseline="0" dirty="0" smtClean="0">
                <a:sym typeface="Wingdings" panose="05000000000000000000" pitchFamily="2" charset="2"/>
              </a:rPr>
              <a:t> </a:t>
            </a:r>
            <a:r>
              <a:rPr lang="en-US" baseline="0" dirty="0" err="1" smtClean="0">
                <a:sym typeface="Wingdings" panose="05000000000000000000" pitchFamily="2" charset="2"/>
              </a:rPr>
              <a:t>phẩm</a:t>
            </a:r>
            <a:r>
              <a:rPr lang="en-US" baseline="0" dirty="0" smtClean="0">
                <a:sym typeface="Wingdings" panose="05000000000000000000" pitchFamily="2" charset="2"/>
              </a:rPr>
              <a:t> </a:t>
            </a:r>
            <a:r>
              <a:rPr lang="en-US" baseline="0" dirty="0" err="1" smtClean="0">
                <a:sym typeface="Wingdings" panose="05000000000000000000" pitchFamily="2" charset="2"/>
              </a:rPr>
              <a:t>chỉ</a:t>
            </a:r>
            <a:r>
              <a:rPr lang="en-US" baseline="0" dirty="0" smtClean="0">
                <a:sym typeface="Wingdings" panose="05000000000000000000" pitchFamily="2" charset="2"/>
              </a:rPr>
              <a:t> </a:t>
            </a:r>
            <a:r>
              <a:rPr lang="en-US" baseline="0" dirty="0" err="1" smtClean="0">
                <a:sym typeface="Wingdings" panose="05000000000000000000" pitchFamily="2" charset="2"/>
              </a:rPr>
              <a:t>cần</a:t>
            </a:r>
            <a:r>
              <a:rPr lang="en-US" baseline="0" dirty="0" smtClean="0">
                <a:sym typeface="Wingdings" panose="05000000000000000000" pitchFamily="2" charset="2"/>
              </a:rPr>
              <a:t> </a:t>
            </a:r>
            <a:r>
              <a:rPr lang="en-US" baseline="0" dirty="0" err="1" smtClean="0">
                <a:sym typeface="Wingdings" panose="05000000000000000000" pitchFamily="2" charset="2"/>
              </a:rPr>
              <a:t>sx</a:t>
            </a:r>
            <a:r>
              <a:rPr lang="en-US" baseline="0" dirty="0" smtClean="0">
                <a:sym typeface="Wingdings" panose="05000000000000000000" pitchFamily="2" charset="2"/>
              </a:rPr>
              <a:t> </a:t>
            </a:r>
            <a:r>
              <a:rPr lang="en-US" baseline="0" dirty="0" err="1" smtClean="0">
                <a:sym typeface="Wingdings" panose="05000000000000000000" pitchFamily="2" charset="2"/>
              </a:rPr>
              <a:t>và</a:t>
            </a:r>
            <a:r>
              <a:rPr lang="en-US" baseline="0" dirty="0" smtClean="0">
                <a:sym typeface="Wingdings" panose="05000000000000000000" pitchFamily="2" charset="2"/>
              </a:rPr>
              <a:t> </a:t>
            </a:r>
            <a:r>
              <a:rPr lang="en-US" baseline="0" dirty="0" err="1" smtClean="0">
                <a:sym typeface="Wingdings" panose="05000000000000000000" pitchFamily="2" charset="2"/>
              </a:rPr>
              <a:t>tồn</a:t>
            </a:r>
            <a:r>
              <a:rPr lang="en-US" baseline="0" dirty="0" smtClean="0">
                <a:sym typeface="Wingdings" panose="05000000000000000000" pitchFamily="2" charset="2"/>
              </a:rPr>
              <a:t> </a:t>
            </a:r>
            <a:r>
              <a:rPr lang="en-US" baseline="0" dirty="0" err="1" smtClean="0">
                <a:sym typeface="Wingdings" panose="05000000000000000000" pitchFamily="2" charset="2"/>
              </a:rPr>
              <a:t>kho</a:t>
            </a:r>
            <a:r>
              <a:rPr lang="en-US" baseline="0" dirty="0" smtClean="0">
                <a:sym typeface="Wingdings" panose="05000000000000000000" pitchFamily="2" charset="2"/>
              </a:rPr>
              <a:t> </a:t>
            </a:r>
            <a:r>
              <a:rPr lang="en-US" baseline="0" dirty="0" err="1" smtClean="0">
                <a:sym typeface="Wingdings" panose="05000000000000000000" pitchFamily="2" charset="2"/>
              </a:rPr>
              <a:t>bán</a:t>
            </a:r>
            <a:r>
              <a:rPr lang="en-US" baseline="0" dirty="0" smtClean="0">
                <a:sym typeface="Wingdings" panose="05000000000000000000" pitchFamily="2" charset="2"/>
              </a:rPr>
              <a:t> </a:t>
            </a:r>
            <a:r>
              <a:rPr lang="en-US" baseline="0" dirty="0" err="1" smtClean="0">
                <a:sym typeface="Wingdings" panose="05000000000000000000" pitchFamily="2" charset="2"/>
              </a:rPr>
              <a:t>thành</a:t>
            </a:r>
            <a:r>
              <a:rPr lang="en-US" baseline="0" dirty="0" smtClean="0">
                <a:sym typeface="Wingdings" panose="05000000000000000000" pitchFamily="2" charset="2"/>
              </a:rPr>
              <a:t> </a:t>
            </a:r>
            <a:r>
              <a:rPr lang="en-US" baseline="0" dirty="0" err="1" smtClean="0">
                <a:sym typeface="Wingdings" panose="05000000000000000000" pitchFamily="2" charset="2"/>
              </a:rPr>
              <a:t>phẩm</a:t>
            </a:r>
            <a:r>
              <a:rPr lang="en-US" baseline="0" dirty="0" smtClean="0">
                <a:sym typeface="Wingdings" panose="05000000000000000000" pitchFamily="2" charset="2"/>
              </a:rPr>
              <a:t>  k/h </a:t>
            </a:r>
            <a:r>
              <a:rPr lang="en-US" baseline="0" dirty="0" err="1" smtClean="0">
                <a:sym typeface="Wingdings" panose="05000000000000000000" pitchFamily="2" charset="2"/>
              </a:rPr>
              <a:t>yêu</a:t>
            </a:r>
            <a:r>
              <a:rPr lang="en-US" baseline="0" dirty="0" smtClean="0">
                <a:sym typeface="Wingdings" panose="05000000000000000000" pitchFamily="2" charset="2"/>
              </a:rPr>
              <a:t> </a:t>
            </a:r>
            <a:r>
              <a:rPr lang="en-US" baseline="0" dirty="0" err="1" smtClean="0">
                <a:sym typeface="Wingdings" panose="05000000000000000000" pitchFamily="2" charset="2"/>
              </a:rPr>
              <a:t>cầu</a:t>
            </a:r>
            <a:r>
              <a:rPr lang="en-US" baseline="0" dirty="0" smtClean="0">
                <a:sym typeface="Wingdings" panose="05000000000000000000" pitchFamily="2" charset="2"/>
              </a:rPr>
              <a:t> </a:t>
            </a:r>
            <a:r>
              <a:rPr lang="en-US" baseline="0" dirty="0" err="1" smtClean="0">
                <a:sym typeface="Wingdings" panose="05000000000000000000" pitchFamily="2" charset="2"/>
              </a:rPr>
              <a:t>cái</a:t>
            </a:r>
            <a:r>
              <a:rPr lang="en-US" baseline="0" dirty="0" smtClean="0">
                <a:sym typeface="Wingdings" panose="05000000000000000000" pitchFamily="2" charset="2"/>
              </a:rPr>
              <a:t> </a:t>
            </a:r>
            <a:r>
              <a:rPr lang="en-US" baseline="0" dirty="0" err="1" smtClean="0">
                <a:sym typeface="Wingdings" panose="05000000000000000000" pitchFamily="2" charset="2"/>
              </a:rPr>
              <a:t>ji</a:t>
            </a:r>
            <a:r>
              <a:rPr lang="en-US" baseline="0" dirty="0" smtClean="0">
                <a:sym typeface="Wingdings" panose="05000000000000000000" pitchFamily="2" charset="2"/>
              </a:rPr>
              <a:t> </a:t>
            </a:r>
            <a:r>
              <a:rPr lang="en-US" baseline="0" dirty="0" err="1" smtClean="0">
                <a:sym typeface="Wingdings" panose="05000000000000000000" pitchFamily="2" charset="2"/>
              </a:rPr>
              <a:t>thì</a:t>
            </a:r>
            <a:r>
              <a:rPr lang="en-US" baseline="0" dirty="0" smtClean="0">
                <a:sym typeface="Wingdings" panose="05000000000000000000" pitchFamily="2" charset="2"/>
              </a:rPr>
              <a:t> </a:t>
            </a:r>
            <a:r>
              <a:rPr lang="en-US" baseline="0" dirty="0" err="1" smtClean="0">
                <a:sym typeface="Wingdings" panose="05000000000000000000" pitchFamily="2" charset="2"/>
              </a:rPr>
              <a:t>lắp</a:t>
            </a:r>
            <a:r>
              <a:rPr lang="en-US" baseline="0" dirty="0" smtClean="0">
                <a:sym typeface="Wingdings" panose="05000000000000000000" pitchFamily="2" charset="2"/>
              </a:rPr>
              <a:t> </a:t>
            </a:r>
            <a:r>
              <a:rPr lang="en-US" baseline="0" dirty="0" err="1" smtClean="0">
                <a:sym typeface="Wingdings" panose="05000000000000000000" pitchFamily="2" charset="2"/>
              </a:rPr>
              <a:t>rắp</a:t>
            </a:r>
            <a:r>
              <a:rPr lang="en-US" baseline="0" dirty="0" smtClean="0">
                <a:sym typeface="Wingdings" panose="05000000000000000000" pitchFamily="2" charset="2"/>
              </a:rPr>
              <a:t> </a:t>
            </a:r>
            <a:r>
              <a:rPr lang="en-US" baseline="0" dirty="0" err="1" smtClean="0">
                <a:sym typeface="Wingdings" panose="05000000000000000000" pitchFamily="2" charset="2"/>
              </a:rPr>
              <a:t>theo</a:t>
            </a:r>
            <a:r>
              <a:rPr lang="en-US" baseline="0" dirty="0" smtClean="0">
                <a:sym typeface="Wingdings" panose="05000000000000000000" pitchFamily="2" charset="2"/>
              </a:rPr>
              <a:t> </a:t>
            </a:r>
            <a:r>
              <a:rPr lang="en-US" baseline="0" dirty="0" err="1" smtClean="0">
                <a:sym typeface="Wingdings" panose="05000000000000000000" pitchFamily="2" charset="2"/>
              </a:rPr>
              <a:t>yêu</a:t>
            </a:r>
            <a:r>
              <a:rPr lang="en-US" baseline="0" dirty="0" smtClean="0">
                <a:sym typeface="Wingdings" panose="05000000000000000000" pitchFamily="2" charset="2"/>
              </a:rPr>
              <a:t> </a:t>
            </a:r>
            <a:r>
              <a:rPr lang="en-US" baseline="0" dirty="0" err="1" smtClean="0">
                <a:sym typeface="Wingdings" panose="05000000000000000000" pitchFamily="2" charset="2"/>
              </a:rPr>
              <a:t>cầu</a:t>
            </a:r>
            <a:r>
              <a:rPr lang="en-US" baseline="0" dirty="0" smtClean="0">
                <a:sym typeface="Wingdings" panose="05000000000000000000" pitchFamily="2" charset="2"/>
              </a:rPr>
              <a:t> </a:t>
            </a:r>
            <a:r>
              <a:rPr lang="en-US" baseline="0" dirty="0" err="1" smtClean="0">
                <a:sym typeface="Wingdings" panose="05000000000000000000" pitchFamily="2" charset="2"/>
              </a:rPr>
              <a:t>đó</a:t>
            </a:r>
            <a:endParaRPr lang="en-US" baseline="0" dirty="0" smtClean="0"/>
          </a:p>
        </p:txBody>
      </p:sp>
      <p:sp>
        <p:nvSpPr>
          <p:cNvPr id="4" name="Slide Number Placeholder 3"/>
          <p:cNvSpPr>
            <a:spLocks noGrp="1"/>
          </p:cNvSpPr>
          <p:nvPr>
            <p:ph type="sldNum" sz="quarter" idx="10"/>
          </p:nvPr>
        </p:nvSpPr>
        <p:spPr/>
        <p:txBody>
          <a:bodyPr/>
          <a:lstStyle/>
          <a:p>
            <a:fld id="{FED7D822-ED34-4F19-9015-6E13E2DC8F07}" type="slidenum">
              <a:rPr lang="en-US" smtClean="0"/>
              <a:t>62</a:t>
            </a:fld>
            <a:endParaRPr lang="en-US"/>
          </a:p>
        </p:txBody>
      </p:sp>
    </p:spTree>
    <p:extLst>
      <p:ext uri="{BB962C8B-B14F-4D97-AF65-F5344CB8AC3E}">
        <p14:creationId xmlns:p14="http://schemas.microsoft.com/office/powerpoint/2010/main" val="90853883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err="1" smtClean="0">
                <a:solidFill>
                  <a:prstClr val="black"/>
                </a:solidFill>
                <a:latin typeface="Times New Roman" panose="02020603050405020304" pitchFamily="18" charset="0"/>
              </a:rPr>
              <a:t>Chuỗi</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cung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ứng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cũng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cs typeface="VNI-Times"/>
              </a:rPr>
              <a:t>đ</a:t>
            </a:r>
            <a:r>
              <a:rPr lang="en-US" sz="1200" dirty="0" err="1" smtClean="0">
                <a:solidFill>
                  <a:prstClr val="black"/>
                </a:solidFill>
                <a:latin typeface="Times New Roman" panose="02020603050405020304" pitchFamily="18" charset="0"/>
              </a:rPr>
              <a:t>ược</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y</a:t>
            </a:r>
            <a:r>
              <a:rPr lang="en-US" sz="1200" dirty="0" err="1" smtClean="0">
                <a:solidFill>
                  <a:prstClr val="black"/>
                </a:solidFill>
                <a:latin typeface="Times New Roman" panose="02020603050405020304" pitchFamily="18" charset="0"/>
                <a:cs typeface="VNI-Times"/>
              </a:rPr>
              <a:t>ê</a:t>
            </a:r>
            <a:r>
              <a:rPr lang="en-US" sz="1200" dirty="0" err="1" smtClean="0">
                <a:solidFill>
                  <a:prstClr val="black"/>
                </a:solidFill>
                <a:latin typeface="Times New Roman" panose="02020603050405020304" pitchFamily="18" charset="0"/>
              </a:rPr>
              <a:t>u</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cầu</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hỗ</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trợ</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phẩm</a:t>
            </a:r>
            <a:r>
              <a:rPr lang="en-US" sz="1200" dirty="0" smtClean="0">
                <a:solidFill>
                  <a:prstClr val="black"/>
                </a:solidFill>
                <a:latin typeface="Times New Roman" panose="02020603050405020304" pitchFamily="18" charset="0"/>
              </a:rPr>
              <a:t> module </a:t>
            </a:r>
            <a:r>
              <a:rPr lang="en-US" sz="1200" dirty="0" err="1" smtClean="0">
                <a:solidFill>
                  <a:prstClr val="black"/>
                </a:solidFill>
                <a:latin typeface="Times New Roman" panose="02020603050405020304" pitchFamily="18" charset="0"/>
              </a:rPr>
              <a:t>h</a:t>
            </a:r>
            <a:r>
              <a:rPr lang="en-US" sz="1200" dirty="0" err="1" smtClean="0">
                <a:solidFill>
                  <a:prstClr val="black"/>
                </a:solidFill>
                <a:latin typeface="Times New Roman" panose="02020603050405020304" pitchFamily="18" charset="0"/>
                <a:cs typeface="VNI-Times"/>
              </a:rPr>
              <a:t>ó</a:t>
            </a:r>
            <a:r>
              <a:rPr lang="en-US" sz="1200" dirty="0" err="1" smtClean="0">
                <a:solidFill>
                  <a:prstClr val="black"/>
                </a:solidFill>
                <a:latin typeface="Times New Roman" panose="02020603050405020304" pitchFamily="18" charset="0"/>
              </a:rPr>
              <a:t>a</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a:t>
            </a:r>
            <a:r>
              <a:rPr lang="en-US" sz="1200" dirty="0" err="1" smtClean="0">
                <a:solidFill>
                  <a:prstClr val="black"/>
                </a:solidFill>
                <a:latin typeface="Times New Roman" panose="02020603050405020304" pitchFamily="18" charset="0"/>
                <a:cs typeface="VNI-Times"/>
              </a:rPr>
              <a:t>ô</a:t>
            </a:r>
            <a:r>
              <a:rPr lang="en-US" sz="1200" dirty="0" err="1" smtClean="0">
                <a:solidFill>
                  <a:prstClr val="black"/>
                </a:solidFill>
                <a:latin typeface="Times New Roman" panose="02020603050405020304" pitchFamily="18" charset="0"/>
              </a:rPr>
              <a:t>ng</a:t>
            </a:r>
            <a:r>
              <a:rPr lang="en-US" sz="1200" dirty="0" smtClean="0">
                <a:solidFill>
                  <a:prstClr val="black"/>
                </a:solidFill>
                <a:latin typeface="Times New Roman" panose="02020603050405020304" pitchFamily="18" charset="0"/>
              </a:rPr>
              <a:t> qua </a:t>
            </a:r>
            <a:r>
              <a:rPr lang="en-US" sz="1200" dirty="0" err="1" smtClean="0">
                <a:solidFill>
                  <a:prstClr val="black"/>
                </a:solidFill>
                <a:latin typeface="Times New Roman" panose="02020603050405020304" pitchFamily="18" charset="0"/>
              </a:rPr>
              <a:t>việc</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thiết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kế</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phẩm</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a:t>
            </a:r>
            <a:r>
              <a:rPr lang="en-US" sz="1200" dirty="0" err="1" smtClean="0">
                <a:solidFill>
                  <a:prstClr val="black"/>
                </a:solidFill>
                <a:latin typeface="Times New Roman" panose="02020603050405020304" pitchFamily="18" charset="0"/>
                <a:cs typeface="VNI-Times"/>
              </a:rPr>
              <a:t>í</a:t>
            </a:r>
            <a:r>
              <a:rPr lang="en-US" sz="1200" dirty="0" err="1" smtClean="0">
                <a:solidFill>
                  <a:prstClr val="black"/>
                </a:solidFill>
                <a:latin typeface="Times New Roman" panose="02020603050405020304" pitchFamily="18" charset="0"/>
              </a:rPr>
              <a:t>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linh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hoạt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phản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ứng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nhanh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v</a:t>
            </a:r>
            <a:r>
              <a:rPr lang="en-US" sz="1200" dirty="0" err="1" smtClean="0">
                <a:solidFill>
                  <a:prstClr val="black"/>
                </a:solidFill>
                <a:latin typeface="Times New Roman" panose="02020603050405020304" pitchFamily="18" charset="0"/>
                <a:cs typeface="VNI-Times"/>
              </a:rPr>
              <a:t>à</a:t>
            </a:r>
            <a:r>
              <a:rPr lang="en-US" sz="1200" dirty="0" smtClean="0">
                <a:solidFill>
                  <a:prstClr val="black"/>
                </a:solidFill>
                <a:latin typeface="Times New Roman" panose="02020603050405020304" pitchFamily="18" charset="0"/>
              </a:rPr>
              <a:t> chi </a:t>
            </a:r>
            <a:r>
              <a:rPr lang="en-US" sz="1200" dirty="0" err="1" smtClean="0">
                <a:solidFill>
                  <a:prstClr val="black"/>
                </a:solidFill>
                <a:latin typeface="Times New Roman" panose="02020603050405020304" pitchFamily="18" charset="0"/>
              </a:rPr>
              <a:t>ph</a:t>
            </a:r>
            <a:r>
              <a:rPr lang="en-US" sz="1200" dirty="0" err="1" smtClean="0">
                <a:solidFill>
                  <a:prstClr val="black"/>
                </a:solidFill>
                <a:latin typeface="Times New Roman" panose="02020603050405020304" pitchFamily="18" charset="0"/>
                <a:cs typeface="VNI-Times"/>
              </a:rPr>
              <a:t>í</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hiệu</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quả</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sẽ</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gi</a:t>
            </a:r>
            <a:r>
              <a:rPr lang="en-US" sz="1200" dirty="0" err="1" smtClean="0">
                <a:solidFill>
                  <a:prstClr val="black"/>
                </a:solidFill>
                <a:latin typeface="Times New Roman" panose="02020603050405020304" pitchFamily="18" charset="0"/>
                <a:cs typeface="VNI-Times"/>
              </a:rPr>
              <a:t>ú</a:t>
            </a:r>
            <a:r>
              <a:rPr lang="en-US" sz="1200" dirty="0" err="1" smtClean="0">
                <a:solidFill>
                  <a:prstClr val="black"/>
                </a:solidFill>
                <a:latin typeface="Times New Roman" panose="02020603050405020304" pitchFamily="18" charset="0"/>
              </a:rPr>
              <a:t>p</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a:t>
            </a:r>
            <a:r>
              <a:rPr lang="en-US" sz="1200" dirty="0" err="1" smtClean="0">
                <a:solidFill>
                  <a:prstClr val="black"/>
                </a:solidFill>
                <a:latin typeface="Times New Roman" panose="02020603050405020304" pitchFamily="18" charset="0"/>
                <a:cs typeface="VNI-Times"/>
              </a:rPr>
              <a:t>ô</a:t>
            </a:r>
            <a:r>
              <a:rPr lang="en-US" sz="1200" dirty="0" err="1" smtClean="0">
                <a:solidFill>
                  <a:prstClr val="black"/>
                </a:solidFill>
                <a:latin typeface="Times New Roman" panose="02020603050405020304" pitchFamily="18" charset="0"/>
              </a:rPr>
              <a:t>ng</a:t>
            </a:r>
            <a:r>
              <a:rPr lang="en-US" sz="1200" dirty="0" smtClean="0">
                <a:solidFill>
                  <a:prstClr val="black"/>
                </a:solidFill>
                <a:latin typeface="Times New Roman" panose="02020603050405020304" pitchFamily="18" charset="0"/>
              </a:rPr>
              <a:t> ty </a:t>
            </a:r>
            <a:r>
              <a:rPr lang="en-US" sz="1200" dirty="0" err="1" smtClean="0">
                <a:solidFill>
                  <a:prstClr val="black"/>
                </a:solidFill>
                <a:latin typeface="Times New Roman" panose="02020603050405020304" pitchFamily="18" charset="0"/>
              </a:rPr>
              <a:t>c</a:t>
            </a:r>
            <a:r>
              <a:rPr lang="en-US" sz="1200" dirty="0" err="1" smtClean="0">
                <a:solidFill>
                  <a:prstClr val="black"/>
                </a:solidFill>
                <a:latin typeface="Times New Roman" panose="02020603050405020304" pitchFamily="18" charset="0"/>
                <a:cs typeface="VNI-Times"/>
              </a:rPr>
              <a:t>ó</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nhiều</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a:t>
            </a:r>
            <a:r>
              <a:rPr lang="en-US" sz="1200" dirty="0" err="1" smtClean="0">
                <a:solidFill>
                  <a:prstClr val="black"/>
                </a:solidFill>
                <a:latin typeface="Times New Roman" panose="02020603050405020304" pitchFamily="18" charset="0"/>
                <a:cs typeface="VNI-Times"/>
              </a:rPr>
              <a:t>à</a:t>
            </a:r>
            <a:r>
              <a:rPr lang="en-US" sz="1200" dirty="0" err="1" smtClean="0">
                <a:solidFill>
                  <a:prstClr val="black"/>
                </a:solidFill>
                <a:latin typeface="Times New Roman" panose="02020603050405020304" pitchFamily="18" charset="0"/>
              </a:rPr>
              <a:t>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a:t>
            </a:r>
            <a:r>
              <a:rPr lang="en-US" sz="1200" dirty="0" err="1" smtClean="0">
                <a:solidFill>
                  <a:prstClr val="black"/>
                </a:solidFill>
                <a:latin typeface="Times New Roman" panose="02020603050405020304" pitchFamily="18" charset="0"/>
                <a:cs typeface="VNI-Times"/>
              </a:rPr>
              <a:t>ô</a:t>
            </a:r>
            <a:r>
              <a:rPr lang="en-US" sz="1200" dirty="0" err="1" smtClean="0">
                <a:solidFill>
                  <a:prstClr val="black"/>
                </a:solidFill>
                <a:latin typeface="Times New Roman" panose="02020603050405020304" pitchFamily="18" charset="0"/>
              </a:rPr>
              <a:t>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hơn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trên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thị</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trường</a:t>
            </a:r>
            <a:r>
              <a:rPr lang="en-US" sz="1200" dirty="0" smtClean="0">
                <a:solidFill>
                  <a:prstClr val="black"/>
                </a:solidFill>
                <a:latin typeface="Times New Roman" panose="02020603050405020304" pitchFamily="18" charset="0"/>
              </a:rPr>
              <a:t>.</a:t>
            </a:r>
            <a:endParaRPr lang="en-US" sz="1200" dirty="0" smtClean="0">
              <a:solidFill>
                <a:prstClr val="black"/>
              </a:solidFill>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63</a:t>
            </a:fld>
            <a:endParaRPr lang="en-US"/>
          </a:p>
        </p:txBody>
      </p:sp>
    </p:spTree>
    <p:extLst>
      <p:ext uri="{BB962C8B-B14F-4D97-AF65-F5344CB8AC3E}">
        <p14:creationId xmlns:p14="http://schemas.microsoft.com/office/powerpoint/2010/main" val="335399750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64</a:t>
            </a:fld>
            <a:endParaRPr lang="en-US"/>
          </a:p>
        </p:txBody>
      </p:sp>
    </p:spTree>
    <p:extLst>
      <p:ext uri="{BB962C8B-B14F-4D97-AF65-F5344CB8AC3E}">
        <p14:creationId xmlns:p14="http://schemas.microsoft.com/office/powerpoint/2010/main" val="147331717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err="1" smtClean="0">
                <a:solidFill>
                  <a:prstClr val="black"/>
                </a:solidFill>
                <a:latin typeface="Times New Roman" panose="02020603050405020304" pitchFamily="18" charset="0"/>
              </a:rPr>
              <a:t>Điều</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này</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cũng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giống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như</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tính</a:t>
            </a:r>
            <a:r>
              <a:rPr lang="en-US" sz="1200" dirty="0" smtClean="0">
                <a:solidFill>
                  <a:prstClr val="black"/>
                </a:solidFill>
                <a:latin typeface="Times New Roman" panose="02020603050405020304" pitchFamily="18" charset="0"/>
              </a:rPr>
              <a:t> EOQ </a:t>
            </a:r>
            <a:r>
              <a:rPr lang="en-US" sz="1200" dirty="0" err="1" smtClean="0">
                <a:solidFill>
                  <a:prstClr val="black"/>
                </a:solidFill>
                <a:latin typeface="Times New Roman" panose="02020603050405020304" pitchFamily="18" charset="0"/>
              </a:rPr>
              <a:t>trong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quy</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trình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kiểm</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sốt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hàng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tồn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kho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Tính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tốn</a:t>
            </a:r>
            <a:r>
              <a:rPr lang="en-US" sz="1200" dirty="0" smtClean="0">
                <a:solidFill>
                  <a:prstClr val="black"/>
                </a:solidFill>
                <a:latin typeface="Times New Roman" panose="02020603050405020304" pitchFamily="18" charset="0"/>
              </a:rPr>
              <a:t> qui </a:t>
            </a:r>
            <a:r>
              <a:rPr lang="en-US" sz="1200" dirty="0" err="1" smtClean="0">
                <a:solidFill>
                  <a:prstClr val="black"/>
                </a:solidFill>
                <a:latin typeface="Times New Roman" panose="02020603050405020304" pitchFamily="18" charset="0"/>
              </a:rPr>
              <a:t>mô</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của</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đơn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hàng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bao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gồm</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quy</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trình</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cân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đối</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giữa</a:t>
            </a:r>
            <a:r>
              <a:rPr lang="en-US" sz="1200" dirty="0" smtClean="0">
                <a:solidFill>
                  <a:prstClr val="black"/>
                </a:solidFill>
                <a:latin typeface="Times New Roman" panose="02020603050405020304" pitchFamily="18" charset="0"/>
              </a:rPr>
              <a:t> chi </a:t>
            </a:r>
            <a:r>
              <a:rPr lang="en-US" sz="1200" dirty="0" err="1" smtClean="0">
                <a:solidFill>
                  <a:prstClr val="black"/>
                </a:solidFill>
                <a:latin typeface="Times New Roman" panose="02020603050405020304" pitchFamily="18" charset="0"/>
              </a:rPr>
              <a:t>phí</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xuất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phẩm</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và</a:t>
            </a:r>
            <a:r>
              <a:rPr lang="en-US" sz="1200" dirty="0" smtClean="0">
                <a:solidFill>
                  <a:prstClr val="black"/>
                </a:solidFill>
                <a:latin typeface="Times New Roman" panose="02020603050405020304" pitchFamily="18" charset="0"/>
              </a:rPr>
              <a:t> chi </a:t>
            </a:r>
            <a:r>
              <a:rPr lang="en-US" sz="1200" dirty="0" err="1" smtClean="0">
                <a:solidFill>
                  <a:prstClr val="black"/>
                </a:solidFill>
                <a:latin typeface="Times New Roman" panose="02020603050405020304" pitchFamily="18" charset="0"/>
              </a:rPr>
              <a:t>phí</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vận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chuyển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phẩm</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tồn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kho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Nếu</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hoạt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động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xuất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thường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xuyên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thực</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hiện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theo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những</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lô</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nhỏ</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thì</a:t>
            </a:r>
            <a:r>
              <a:rPr lang="en-US" sz="1200" dirty="0" smtClean="0">
                <a:solidFill>
                  <a:prstClr val="black"/>
                </a:solidFill>
                <a:latin typeface="Times New Roman" panose="02020603050405020304" pitchFamily="18" charset="0"/>
              </a:rPr>
              <a:t> chi </a:t>
            </a:r>
            <a:r>
              <a:rPr lang="en-US" sz="1200" dirty="0" err="1" smtClean="0">
                <a:solidFill>
                  <a:prstClr val="black"/>
                </a:solidFill>
                <a:latin typeface="Times New Roman" panose="02020603050405020304" pitchFamily="18" charset="0"/>
              </a:rPr>
              <a:t>phí</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xuất</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sẽ</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cao</a:t>
            </a:r>
            <a:r>
              <a:rPr lang="en-US" sz="1200" dirty="0" smtClean="0">
                <a:solidFill>
                  <a:prstClr val="black"/>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và</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mức</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tồn</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kho</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thấp</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Nếu</a:t>
            </a:r>
            <a:r>
              <a:rPr lang="en-US" sz="1200" dirty="0" smtClean="0">
                <a:solidFill>
                  <a:srgbClr val="FF0000"/>
                </a:solidFill>
                <a:latin typeface="Times New Roman" panose="02020603050405020304" pitchFamily="18" charset="0"/>
              </a:rPr>
              <a:t> chi </a:t>
            </a:r>
            <a:r>
              <a:rPr lang="en-US" sz="1200" dirty="0" err="1" smtClean="0">
                <a:solidFill>
                  <a:srgbClr val="FF0000"/>
                </a:solidFill>
                <a:latin typeface="Times New Roman" panose="02020603050405020304" pitchFamily="18" charset="0"/>
              </a:rPr>
              <a:t>phí</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sản</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xuất</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thấp</a:t>
            </a:r>
            <a:r>
              <a:rPr lang="en-US" sz="1200" dirty="0" smtClean="0">
                <a:solidFill>
                  <a:srgbClr val="FF0000"/>
                </a:solidFill>
                <a:latin typeface="Times New Roman" panose="02020603050405020304" pitchFamily="18" charset="0"/>
              </a:rPr>
              <a:t> do </a:t>
            </a:r>
            <a:r>
              <a:rPr lang="en-US" sz="1200" dirty="0" err="1" smtClean="0">
                <a:solidFill>
                  <a:srgbClr val="FF0000"/>
                </a:solidFill>
                <a:latin typeface="Times New Roman" panose="02020603050405020304" pitchFamily="18" charset="0"/>
              </a:rPr>
              <a:t>hoạt</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động</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sản</a:t>
            </a:r>
            <a:r>
              <a:rPr lang="en-US" sz="1200" dirty="0" smtClean="0">
                <a:solidFill>
                  <a:srgbClr val="FF0000"/>
                </a:solidFill>
                <a:latin typeface="Times New Roman" panose="02020603050405020304" pitchFamily="18" charset="0"/>
              </a:rPr>
              <a:t> </a:t>
            </a:r>
            <a:r>
              <a:rPr lang="en-US" sz="1200" dirty="0" err="1" smtClean="0">
                <a:solidFill>
                  <a:srgbClr val="FF0000"/>
                </a:solidFill>
                <a:latin typeface="Times New Roman" panose="02020603050405020304" pitchFamily="18" charset="0"/>
              </a:rPr>
              <a:t>xuất</a:t>
            </a:r>
            <a:r>
              <a:rPr lang="en-US" sz="1200" dirty="0" smtClean="0">
                <a:solidFill>
                  <a:srgbClr val="FF0000"/>
                </a:solidFill>
                <a:latin typeface="Times New Roman" panose="02020603050405020304" pitchFamily="18" charset="0"/>
              </a:rPr>
              <a:t> di</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thì</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mức</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tồn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kho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sẽ</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cao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và</a:t>
            </a:r>
            <a:r>
              <a:rPr lang="en-US" sz="1200" dirty="0" smtClean="0">
                <a:solidFill>
                  <a:prstClr val="black"/>
                </a:solidFill>
                <a:latin typeface="Times New Roman" panose="02020603050405020304" pitchFamily="18" charset="0"/>
              </a:rPr>
              <a:t> chi </a:t>
            </a:r>
            <a:r>
              <a:rPr lang="en-US" sz="1200" dirty="0" err="1" smtClean="0">
                <a:solidFill>
                  <a:prstClr val="black"/>
                </a:solidFill>
                <a:latin typeface="Times New Roman" panose="02020603050405020304" pitchFamily="18" charset="0"/>
              </a:rPr>
              <a:t>phí</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vận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chuyển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sản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phẩm</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tồn</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kho</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sẽ</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gia</a:t>
            </a:r>
            <a:r>
              <a:rPr lang="en-US" sz="1200" dirty="0" smtClean="0">
                <a:solidFill>
                  <a:prstClr val="black"/>
                </a:solidFill>
                <a:latin typeface="Times New Roman" panose="02020603050405020304" pitchFamily="18" charset="0"/>
              </a:rPr>
              <a:t> </a:t>
            </a:r>
            <a:r>
              <a:rPr lang="en-US" sz="1200" dirty="0" err="1" smtClean="0">
                <a:solidFill>
                  <a:prstClr val="black"/>
                </a:solidFill>
                <a:latin typeface="Times New Roman" panose="02020603050405020304" pitchFamily="18" charset="0"/>
              </a:rPr>
              <a:t>tăng</a:t>
            </a:r>
            <a:r>
              <a:rPr lang="en-US" sz="1200" dirty="0" smtClean="0">
                <a:solidFill>
                  <a:prstClr val="black"/>
                </a:solidFill>
                <a:latin typeface="Times New Roman" panose="02020603050405020304" pitchFamily="18" charset="0"/>
              </a:rPr>
              <a:t>.</a:t>
            </a:r>
            <a:endParaRPr lang="en-US" sz="1200" dirty="0" smtClean="0">
              <a:solidFill>
                <a:prstClr val="black"/>
              </a:solidFill>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65</a:t>
            </a:fld>
            <a:endParaRPr lang="en-US"/>
          </a:p>
        </p:txBody>
      </p:sp>
    </p:spTree>
    <p:extLst>
      <p:ext uri="{BB962C8B-B14F-4D97-AF65-F5344CB8AC3E}">
        <p14:creationId xmlns:p14="http://schemas.microsoft.com/office/powerpoint/2010/main" val="52994604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R: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hết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tồn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a:t>
            </a:r>
            <a:endParaRPr lang="en-US" dirty="0" smtClean="0">
              <a:effectLst/>
            </a:endParaRPr>
          </a:p>
          <a:p>
            <a:r>
              <a:rPr lang="en-US" sz="1200" kern="1200" dirty="0" smtClean="0">
                <a:solidFill>
                  <a:schemeClr val="tx1"/>
                </a:solidFill>
                <a:effectLst/>
                <a:latin typeface="+mn-lt"/>
                <a:ea typeface="+mn-ea"/>
                <a:cs typeface="+mn-cs"/>
              </a:rPr>
              <a:t>+ P: </a:t>
            </a:r>
            <a:r>
              <a:rPr lang="en-US" sz="1200" kern="1200" dirty="0" err="1" smtClean="0">
                <a:solidFill>
                  <a:schemeClr val="tx1"/>
                </a:solidFill>
                <a:effectLst/>
                <a:latin typeface="+mn-lt"/>
                <a:ea typeface="+mn-ea"/>
                <a:cs typeface="+mn-cs"/>
              </a:rPr>
              <a:t>Số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lượng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tại</a:t>
            </a:r>
            <a:r>
              <a:rPr lang="en-US" sz="1200" kern="1200" dirty="0" smtClean="0">
                <a:solidFill>
                  <a:schemeClr val="tx1"/>
                </a:solidFill>
                <a:effectLst/>
                <a:latin typeface="+mn-lt"/>
                <a:ea typeface="+mn-ea"/>
                <a:cs typeface="+mn-cs"/>
              </a:rPr>
              <a:t>.</a:t>
            </a:r>
            <a:endParaRPr lang="en-US" dirty="0" smtClean="0">
              <a:effectLst/>
            </a:endParaRPr>
          </a:p>
          <a:p>
            <a:r>
              <a:rPr lang="en-US" sz="1200" kern="1200" dirty="0" smtClean="0">
                <a:solidFill>
                  <a:schemeClr val="tx1"/>
                </a:solidFill>
                <a:effectLst/>
                <a:latin typeface="+mn-lt"/>
                <a:ea typeface="+mn-ea"/>
                <a:cs typeface="+mn-cs"/>
              </a:rPr>
              <a:t>+ D: </a:t>
            </a:r>
            <a:r>
              <a:rPr lang="en-US" sz="1200" kern="1200" dirty="0" err="1" smtClean="0">
                <a:solidFill>
                  <a:schemeClr val="tx1"/>
                </a:solidFill>
                <a:effectLst/>
                <a:latin typeface="+mn-lt"/>
                <a:ea typeface="+mn-ea"/>
                <a:cs typeface="+mn-cs"/>
              </a:rPr>
              <a:t>Nhu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cầu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66</a:t>
            </a:fld>
            <a:endParaRPr lang="en-US"/>
          </a:p>
        </p:txBody>
      </p:sp>
    </p:spTree>
    <p:extLst>
      <p:ext uri="{BB962C8B-B14F-4D97-AF65-F5344CB8AC3E}">
        <p14:creationId xmlns:p14="http://schemas.microsoft.com/office/powerpoint/2010/main" val="10120637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err="1" smtClean="0">
                <a:latin typeface="Times New Roman" panose="02020603050405020304" pitchFamily="18" charset="0"/>
              </a:rPr>
              <a:t>Địa</a:t>
            </a:r>
            <a:r>
              <a:rPr lang="en-US" sz="1200" dirty="0" smtClean="0">
                <a:latin typeface="Times New Roman" panose="02020603050405020304" pitchFamily="18" charset="0"/>
              </a:rPr>
              <a:t> </a:t>
            </a:r>
            <a:r>
              <a:rPr lang="en-US" sz="1200" dirty="0" err="1" smtClean="0">
                <a:latin typeface="Times New Roman" panose="02020603050405020304" pitchFamily="18" charset="0"/>
              </a:rPr>
              <a:t>điểm</a:t>
            </a:r>
            <a:r>
              <a:rPr lang="en-US" sz="1200" dirty="0" smtClean="0">
                <a:latin typeface="Times New Roman" panose="02020603050405020304" pitchFamily="18" charset="0"/>
              </a:rPr>
              <a:t> </a:t>
            </a:r>
            <a:r>
              <a:rPr lang="en-US" sz="1200" dirty="0" err="1" smtClean="0">
                <a:latin typeface="Times New Roman" panose="02020603050405020304" pitchFamily="18" charset="0"/>
              </a:rPr>
              <a:t>như</a:t>
            </a:r>
            <a:r>
              <a:rPr lang="en-US" sz="1200" dirty="0" smtClean="0">
                <a:latin typeface="Times New Roman" panose="02020603050405020304" pitchFamily="18" charset="0"/>
              </a:rPr>
              <a:t> </a:t>
            </a:r>
            <a:r>
              <a:rPr lang="en-US" sz="1200" dirty="0" err="1" smtClean="0">
                <a:latin typeface="Times New Roman" panose="02020603050405020304" pitchFamily="18" charset="0"/>
              </a:rPr>
              <a:t>đã</a:t>
            </a:r>
            <a:r>
              <a:rPr lang="en-US" sz="1200" dirty="0" smtClean="0">
                <a:latin typeface="Times New Roman" panose="02020603050405020304" pitchFamily="18" charset="0"/>
              </a:rPr>
              <a:t> </a:t>
            </a:r>
            <a:r>
              <a:rPr lang="en-US" sz="1200" dirty="0" err="1" smtClean="0">
                <a:latin typeface="Times New Roman" panose="02020603050405020304" pitchFamily="18" charset="0"/>
              </a:rPr>
              <a:t>đề</a:t>
            </a:r>
            <a:r>
              <a:rPr lang="en-US" sz="1200" dirty="0" smtClean="0">
                <a:latin typeface="Times New Roman" panose="02020603050405020304" pitchFamily="18" charset="0"/>
              </a:rPr>
              <a:t> </a:t>
            </a:r>
            <a:r>
              <a:rPr lang="en-US" sz="1200" dirty="0" err="1" smtClean="0">
                <a:latin typeface="Times New Roman" panose="02020603050405020304" pitchFamily="18" charset="0"/>
              </a:rPr>
              <a:t>cập</a:t>
            </a:r>
            <a:r>
              <a:rPr lang="en-US" sz="1200" dirty="0" smtClean="0">
                <a:latin typeface="Times New Roman" panose="02020603050405020304" pitchFamily="18" charset="0"/>
              </a:rPr>
              <a:t> ở </a:t>
            </a:r>
            <a:r>
              <a:rPr lang="en-US" sz="1200" dirty="0" err="1" smtClean="0">
                <a:latin typeface="Times New Roman" panose="02020603050405020304" pitchFamily="18" charset="0"/>
              </a:rPr>
              <a:t>bài</a:t>
            </a:r>
            <a:r>
              <a:rPr lang="en-US" sz="1200" dirty="0" smtClean="0">
                <a:latin typeface="Times New Roman" panose="02020603050405020304" pitchFamily="18" charset="0"/>
              </a:rPr>
              <a:t> 1, </a:t>
            </a:r>
            <a:r>
              <a:rPr lang="en-US" sz="1200" dirty="0" err="1" smtClean="0">
                <a:latin typeface="Times New Roman" panose="02020603050405020304" pitchFamily="18" charset="0"/>
              </a:rPr>
              <a:t>là</a:t>
            </a:r>
            <a:r>
              <a:rPr lang="en-US" sz="1200" dirty="0" smtClean="0">
                <a:latin typeface="Times New Roman" panose="02020603050405020304" pitchFamily="18" charset="0"/>
              </a:rPr>
              <a:t> </a:t>
            </a:r>
            <a:r>
              <a:rPr lang="en-US" sz="1200" dirty="0" err="1" smtClean="0">
                <a:latin typeface="Times New Roman" panose="02020603050405020304" pitchFamily="18" charset="0"/>
              </a:rPr>
              <a:t>một</a:t>
            </a:r>
            <a:r>
              <a:rPr lang="en-US" sz="1200" dirty="0" smtClean="0">
                <a:latin typeface="Times New Roman" panose="02020603050405020304" pitchFamily="18" charset="0"/>
              </a:rPr>
              <a:t> </a:t>
            </a:r>
            <a:r>
              <a:rPr lang="en-US" sz="1200" dirty="0" err="1" smtClean="0">
                <a:latin typeface="Times New Roman" panose="02020603050405020304" pitchFamily="18" charset="0"/>
              </a:rPr>
              <a:t>trong</a:t>
            </a:r>
            <a:r>
              <a:rPr lang="en-US" sz="1200" dirty="0" smtClean="0">
                <a:latin typeface="Times New Roman" panose="02020603050405020304" pitchFamily="18" charset="0"/>
              </a:rPr>
              <a:t> 5 </a:t>
            </a:r>
            <a:r>
              <a:rPr lang="en-US" sz="1200" dirty="0" err="1" smtClean="0">
                <a:latin typeface="Times New Roman" panose="02020603050405020304" pitchFamily="18" charset="0"/>
              </a:rPr>
              <a:t>yếu</a:t>
            </a:r>
            <a:r>
              <a:rPr lang="en-US" sz="1200" dirty="0" smtClean="0">
                <a:latin typeface="Times New Roman" panose="02020603050405020304" pitchFamily="18" charset="0"/>
              </a:rPr>
              <a:t> </a:t>
            </a:r>
            <a:r>
              <a:rPr lang="en-US" sz="1200" dirty="0" err="1" smtClean="0">
                <a:latin typeface="Times New Roman" panose="02020603050405020304" pitchFamily="18" charset="0"/>
              </a:rPr>
              <a:t>tố</a:t>
            </a:r>
            <a:r>
              <a:rPr lang="en-US" sz="1200" dirty="0" smtClean="0">
                <a:latin typeface="Times New Roman" panose="02020603050405020304" pitchFamily="18" charset="0"/>
              </a:rPr>
              <a:t> </a:t>
            </a:r>
            <a:r>
              <a:rPr lang="en-US" sz="1200" dirty="0" err="1" smtClean="0">
                <a:latin typeface="Times New Roman" panose="02020603050405020304" pitchFamily="18" charset="0"/>
              </a:rPr>
              <a:t>chính</a:t>
            </a:r>
            <a:r>
              <a:rPr lang="en-US" sz="1200" dirty="0" smtClean="0">
                <a:latin typeface="Times New Roman" panose="02020603050405020304" pitchFamily="18" charset="0"/>
              </a:rPr>
              <a:t> </a:t>
            </a:r>
            <a:r>
              <a:rPr lang="en-US" sz="1200" dirty="0" err="1" smtClean="0">
                <a:latin typeface="Times New Roman" panose="02020603050405020304" pitchFamily="18" charset="0"/>
              </a:rPr>
              <a:t>hình</a:t>
            </a:r>
            <a:r>
              <a:rPr lang="en-US" sz="1200" dirty="0" smtClean="0">
                <a:latin typeface="Times New Roman" panose="02020603050405020304" pitchFamily="18" charset="0"/>
              </a:rPr>
              <a:t> </a:t>
            </a:r>
            <a:r>
              <a:rPr lang="en-US" sz="1200" dirty="0" err="1" smtClean="0">
                <a:latin typeface="Times New Roman" panose="02020603050405020304" pitchFamily="18" charset="0"/>
              </a:rPr>
              <a:t>thành</a:t>
            </a:r>
            <a:r>
              <a:rPr lang="en-US" sz="1200" dirty="0" smtClean="0">
                <a:latin typeface="Times New Roman" panose="02020603050405020304" pitchFamily="18" charset="0"/>
              </a:rPr>
              <a:t> </a:t>
            </a:r>
            <a:r>
              <a:rPr lang="en-US" sz="1200" dirty="0" err="1" smtClean="0">
                <a:latin typeface="Times New Roman" panose="02020603050405020304" pitchFamily="18" charset="0"/>
              </a:rPr>
              <a:t>nên</a:t>
            </a:r>
            <a:r>
              <a:rPr lang="en-US" sz="1200" dirty="0" smtClean="0">
                <a:latin typeface="Times New Roman" panose="02020603050405020304" pitchFamily="18" charset="0"/>
              </a:rPr>
              <a:t> </a:t>
            </a:r>
            <a:r>
              <a:rPr lang="en-US" sz="1200" dirty="0" err="1" smtClean="0">
                <a:latin typeface="Times New Roman" panose="02020603050405020304" pitchFamily="18" charset="0"/>
              </a:rPr>
              <a:t>chuỗi</a:t>
            </a:r>
            <a:r>
              <a:rPr lang="en-US" sz="1200" dirty="0" smtClean="0">
                <a:latin typeface="Times New Roman" panose="02020603050405020304" pitchFamily="18" charset="0"/>
              </a:rPr>
              <a:t> </a:t>
            </a:r>
            <a:r>
              <a:rPr lang="en-US" sz="1200" dirty="0" err="1" smtClean="0">
                <a:latin typeface="Times New Roman" panose="02020603050405020304" pitchFamily="18" charset="0"/>
              </a:rPr>
              <a:t>cung</a:t>
            </a:r>
            <a:r>
              <a:rPr lang="en-US" sz="1200" dirty="0" smtClean="0">
                <a:latin typeface="Times New Roman" panose="02020603050405020304" pitchFamily="18" charset="0"/>
              </a:rPr>
              <a:t> </a:t>
            </a:r>
            <a:r>
              <a:rPr lang="en-US" sz="1200" dirty="0" err="1" smtClean="0">
                <a:latin typeface="Times New Roman" panose="02020603050405020304" pitchFamily="18" charset="0"/>
              </a:rPr>
              <a:t>ứng</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67</a:t>
            </a:fld>
            <a:endParaRPr lang="en-US"/>
          </a:p>
        </p:txBody>
      </p:sp>
    </p:spTree>
    <p:extLst>
      <p:ext uri="{BB962C8B-B14F-4D97-AF65-F5344CB8AC3E}">
        <p14:creationId xmlns:p14="http://schemas.microsoft.com/office/powerpoint/2010/main" val="382912902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Tức</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bổ</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đầu</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vào</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mỗi</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máy</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sx</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ra</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bao</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nhiêu</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bổ</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nhu</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cầu</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thị</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trường</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12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b="1" dirty="0" err="1" smtClean="0">
                <a:latin typeface="Times New Roman" panose="02020603050405020304" pitchFamily="18" charset="0"/>
                <a:ea typeface="Times New Roman" panose="02020603050405020304" pitchFamily="18" charset="0"/>
                <a:cs typeface="Times New Roman" panose="02020603050405020304" pitchFamily="18" charset="0"/>
              </a:rPr>
              <a:t>máy</a:t>
            </a:r>
            <a:endParaRPr lang="en-US" sz="800" dirty="0" smtClean="0">
              <a:effectLst/>
              <a:latin typeface=".VnTime"/>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68</a:t>
            </a:fld>
            <a:endParaRPr lang="en-US"/>
          </a:p>
        </p:txBody>
      </p:sp>
    </p:spTree>
    <p:extLst>
      <p:ext uri="{BB962C8B-B14F-4D97-AF65-F5344CB8AC3E}">
        <p14:creationId xmlns:p14="http://schemas.microsoft.com/office/powerpoint/2010/main" val="341476404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tổng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gồm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nhận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đã</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Hai </a:t>
            </a:r>
            <a:r>
              <a:rPr lang="en-US" sz="1200" kern="1200" dirty="0" err="1" smtClean="0">
                <a:solidFill>
                  <a:schemeClr val="tx1"/>
                </a:solidFill>
                <a:effectLst/>
                <a:latin typeface="+mn-lt"/>
                <a:ea typeface="+mn-ea"/>
                <a:cs typeface="+mn-cs"/>
              </a:rPr>
              <a:t>hoạt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động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chính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yếu</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tố</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phân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a:t>
            </a:r>
            <a:r>
              <a:rPr lang="en-US" sz="1200" kern="1200" dirty="0" err="1" smtClean="0">
                <a:solidFill>
                  <a:schemeClr val="tx1"/>
                </a:solidFill>
                <a:effectLst/>
                <a:latin typeface="+mn-lt"/>
                <a:ea typeface="+mn-ea"/>
                <a:cs typeface="+mn-cs"/>
              </a:rPr>
              <a:t>dịch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vụ</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a:t>
            </a:r>
            <a:endParaRPr lang="en-US" dirty="0" smtClean="0">
              <a:effectLst/>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69</a:t>
            </a:fld>
            <a:endParaRPr lang="en-US"/>
          </a:p>
        </p:txBody>
      </p:sp>
    </p:spTree>
    <p:extLst>
      <p:ext uri="{BB962C8B-B14F-4D97-AF65-F5344CB8AC3E}">
        <p14:creationId xmlns:p14="http://schemas.microsoft.com/office/powerpoint/2010/main" val="412311465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err="1" smtClean="0">
                <a:solidFill>
                  <a:schemeClr val="tx1"/>
                </a:solidFill>
                <a:effectLst/>
                <a:latin typeface="+mn-lt"/>
                <a:ea typeface="+mn-ea"/>
                <a:cs typeface="+mn-cs"/>
              </a:rPr>
              <a:t>Trong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chuỗi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ứng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lý</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quá</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trình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duyệt</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thông</a:t>
            </a:r>
            <a:r>
              <a:rPr lang="en-US" sz="1200" b="1" kern="1200" dirty="0" smtClean="0">
                <a:solidFill>
                  <a:schemeClr val="tx1"/>
                </a:solidFill>
                <a:effectLst/>
                <a:latin typeface="+mn-lt"/>
                <a:ea typeface="+mn-ea"/>
                <a:cs typeface="+mn-cs"/>
              </a:rPr>
              <a:t> tin </a:t>
            </a:r>
            <a:r>
              <a:rPr lang="en-US" sz="1200" b="1" kern="1200" dirty="0" err="1" smtClean="0">
                <a:solidFill>
                  <a:schemeClr val="tx1"/>
                </a:solidFill>
                <a:effectLst/>
                <a:latin typeface="+mn-lt"/>
                <a:ea typeface="+mn-ea"/>
                <a:cs typeface="+mn-cs"/>
              </a:rPr>
              <a:t>của</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khách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hàng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từ</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bán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lẻ</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đến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phân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phối</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nhằm</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mục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đích</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phục</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vụ</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cho</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cung</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cấp</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và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nhà</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sản</a:t>
            </a:r>
            <a:r>
              <a:rPr lang="en-US" sz="1200" b="1"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xuất</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đồng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thời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duyệt</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thông</a:t>
            </a:r>
            <a:r>
              <a:rPr lang="en-US" sz="1200" kern="1200" dirty="0" smtClean="0">
                <a:solidFill>
                  <a:schemeClr val="tx1"/>
                </a:solidFill>
                <a:effectLst/>
                <a:latin typeface="+mn-lt"/>
                <a:ea typeface="+mn-ea"/>
                <a:cs typeface="+mn-cs"/>
              </a:rPr>
              <a:t> tin </a:t>
            </a:r>
            <a:r>
              <a:rPr lang="en-US" sz="1200" kern="1200" dirty="0" err="1" smtClean="0">
                <a:solidFill>
                  <a:schemeClr val="tx1"/>
                </a:solidFill>
                <a:effectLst/>
                <a:latin typeface="+mn-lt"/>
                <a:ea typeface="+mn-ea"/>
                <a:cs typeface="+mn-cs"/>
              </a:rPr>
              <a:t>về</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ngày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giao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sản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phẩm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thế</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những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thực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trước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của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Quá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trình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này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dựa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điện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thọai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và</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các</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từ</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có</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liên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quan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thay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đổi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bảng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báo</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giá</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hóa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bán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hàng</a:t>
            </a:r>
            <a:r>
              <a:rPr lang="en-US" sz="1200" kern="1200" dirty="0" smtClean="0">
                <a:solidFill>
                  <a:schemeClr val="tx1"/>
                </a:solidFill>
                <a:effectLst/>
                <a:latin typeface="+mn-lt"/>
                <a:ea typeface="+mn-ea"/>
                <a:cs typeface="+mn-cs"/>
              </a:rPr>
              <a:t>. . .</a:t>
            </a: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70</a:t>
            </a:fld>
            <a:endParaRPr lang="en-US"/>
          </a:p>
        </p:txBody>
      </p:sp>
    </p:spTree>
    <p:extLst>
      <p:ext uri="{BB962C8B-B14F-4D97-AF65-F5344CB8AC3E}">
        <p14:creationId xmlns:p14="http://schemas.microsoft.com/office/powerpoint/2010/main" val="65638964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err="1" smtClean="0">
                <a:latin typeface="Times New Roman" panose="02020603050405020304" pitchFamily="18" charset="0"/>
              </a:rPr>
              <a:t>Ví</a:t>
            </a:r>
            <a:r>
              <a:rPr lang="en-US" sz="1200" dirty="0" smtClean="0">
                <a:latin typeface="Times New Roman" panose="02020603050405020304" pitchFamily="18" charset="0"/>
              </a:rPr>
              <a:t> </a:t>
            </a:r>
            <a:r>
              <a:rPr lang="en-US" sz="1200" dirty="0" err="1" smtClean="0">
                <a:latin typeface="Times New Roman" panose="02020603050405020304" pitchFamily="18" charset="0"/>
              </a:rPr>
              <a:t>dụ</a:t>
            </a:r>
            <a:r>
              <a:rPr lang="en-US" sz="1200" dirty="0" smtClean="0">
                <a:latin typeface="Times New Roman" panose="02020603050405020304" pitchFamily="18" charset="0"/>
              </a:rPr>
              <a:t> </a:t>
            </a:r>
            <a:r>
              <a:rPr lang="en-US" sz="1200" dirty="0" err="1" smtClean="0">
                <a:latin typeface="Times New Roman" panose="02020603050405020304" pitchFamily="18" charset="0"/>
              </a:rPr>
              <a:t>nếu</a:t>
            </a:r>
            <a:r>
              <a:rPr lang="en-US" sz="1200" dirty="0" smtClean="0">
                <a:latin typeface="Times New Roman" panose="02020603050405020304" pitchFamily="18" charset="0"/>
              </a:rPr>
              <a:t> </a:t>
            </a:r>
            <a:r>
              <a:rPr lang="en-US" sz="1200" dirty="0" err="1" smtClean="0">
                <a:latin typeface="Times New Roman" panose="02020603050405020304" pitchFamily="18" charset="0"/>
              </a:rPr>
              <a:t>điểm</a:t>
            </a:r>
            <a:r>
              <a:rPr lang="en-US" sz="1200" dirty="0" smtClean="0">
                <a:latin typeface="Times New Roman" panose="02020603050405020304" pitchFamily="18" charset="0"/>
              </a:rPr>
              <a:t> </a:t>
            </a:r>
            <a:r>
              <a:rPr lang="en-US" sz="1200" dirty="0" err="1" smtClean="0">
                <a:latin typeface="Times New Roman" panose="02020603050405020304" pitchFamily="18" charset="0"/>
              </a:rPr>
              <a:t>nhận</a:t>
            </a:r>
            <a:r>
              <a:rPr lang="en-US" sz="1200" dirty="0" smtClean="0">
                <a:latin typeface="Times New Roman" panose="02020603050405020304" pitchFamily="18" charset="0"/>
              </a:rPr>
              <a:t> </a:t>
            </a:r>
            <a:r>
              <a:rPr lang="en-US" sz="1200" dirty="0" err="1" smtClean="0">
                <a:latin typeface="Times New Roman" panose="02020603050405020304" pitchFamily="18" charset="0"/>
              </a:rPr>
              <a:t>hàng</a:t>
            </a:r>
            <a:r>
              <a:rPr lang="en-US" sz="1200" dirty="0" smtClean="0">
                <a:latin typeface="Times New Roman" panose="02020603050405020304" pitchFamily="18" charset="0"/>
              </a:rPr>
              <a:t> </a:t>
            </a:r>
            <a:r>
              <a:rPr lang="en-US" sz="1200" dirty="0" err="1" smtClean="0">
                <a:latin typeface="Times New Roman" panose="02020603050405020304" pitchFamily="18" charset="0"/>
              </a:rPr>
              <a:t>phân</a:t>
            </a:r>
            <a:r>
              <a:rPr lang="en-US" sz="1200" dirty="0" smtClean="0">
                <a:latin typeface="Times New Roman" panose="02020603050405020304" pitchFamily="18" charset="0"/>
              </a:rPr>
              <a:t> </a:t>
            </a:r>
            <a:r>
              <a:rPr lang="en-US" sz="1200" dirty="0" err="1" smtClean="0">
                <a:latin typeface="Times New Roman" panose="02020603050405020304" pitchFamily="18" charset="0"/>
              </a:rPr>
              <a:t>phối</a:t>
            </a:r>
            <a:r>
              <a:rPr lang="en-US" sz="1200" dirty="0" smtClean="0">
                <a:latin typeface="Times New Roman" panose="02020603050405020304" pitchFamily="18" charset="0"/>
              </a:rPr>
              <a:t> </a:t>
            </a:r>
            <a:r>
              <a:rPr lang="en-US" sz="1200" dirty="0" err="1" smtClean="0">
                <a:latin typeface="Times New Roman" panose="02020603050405020304" pitchFamily="18" charset="0"/>
              </a:rPr>
              <a:t>bằng</a:t>
            </a:r>
            <a:r>
              <a:rPr lang="en-US" sz="1200" dirty="0" smtClean="0">
                <a:latin typeface="Times New Roman" panose="02020603050405020304" pitchFamily="18" charset="0"/>
              </a:rPr>
              <a:t> </a:t>
            </a:r>
            <a:r>
              <a:rPr lang="en-US" sz="1200" dirty="0" err="1" smtClean="0">
                <a:latin typeface="Times New Roman" panose="02020603050405020304" pitchFamily="18" charset="0"/>
              </a:rPr>
              <a:t>xe</a:t>
            </a:r>
            <a:r>
              <a:rPr lang="en-US" sz="1200" dirty="0" smtClean="0">
                <a:latin typeface="Times New Roman" panose="02020603050405020304" pitchFamily="18" charset="0"/>
              </a:rPr>
              <a:t> </a:t>
            </a:r>
            <a:r>
              <a:rPr lang="en-US" sz="1200" dirty="0" err="1" smtClean="0">
                <a:latin typeface="Times New Roman" panose="02020603050405020304" pitchFamily="18" charset="0"/>
              </a:rPr>
              <a:t>tải</a:t>
            </a:r>
            <a:r>
              <a:rPr lang="en-US" sz="1200" dirty="0" smtClean="0">
                <a:latin typeface="Times New Roman" panose="02020603050405020304" pitchFamily="18" charset="0"/>
              </a:rPr>
              <a:t> </a:t>
            </a:r>
            <a:r>
              <a:rPr lang="en-US" sz="1200" dirty="0" err="1" smtClean="0">
                <a:latin typeface="Times New Roman" panose="02020603050405020304" pitchFamily="18" charset="0"/>
              </a:rPr>
              <a:t>và</a:t>
            </a:r>
            <a:r>
              <a:rPr lang="en-US" sz="1200" dirty="0" smtClean="0">
                <a:latin typeface="Times New Roman" panose="02020603050405020304" pitchFamily="18" charset="0"/>
              </a:rPr>
              <a:t> </a:t>
            </a:r>
            <a:r>
              <a:rPr lang="en-US" sz="1200" dirty="0" err="1" smtClean="0">
                <a:latin typeface="Times New Roman" panose="02020603050405020304" pitchFamily="18" charset="0"/>
              </a:rPr>
              <a:t>áp</a:t>
            </a:r>
            <a:r>
              <a:rPr lang="en-US" sz="1200" dirty="0" smtClean="0">
                <a:latin typeface="Times New Roman" panose="02020603050405020304" pitchFamily="18" charset="0"/>
              </a:rPr>
              <a:t> </a:t>
            </a:r>
            <a:r>
              <a:rPr lang="en-US" sz="1200" dirty="0" err="1" smtClean="0">
                <a:latin typeface="Times New Roman" panose="02020603050405020304" pitchFamily="18" charset="0"/>
              </a:rPr>
              <a:t>dụng</a:t>
            </a:r>
            <a:r>
              <a:rPr lang="en-US" sz="1200" dirty="0" smtClean="0">
                <a:latin typeface="Times New Roman" panose="02020603050405020304" pitchFamily="18" charset="0"/>
              </a:rPr>
              <a:t> </a:t>
            </a:r>
            <a:r>
              <a:rPr lang="en-US" sz="1200" dirty="0" err="1" smtClean="0">
                <a:latin typeface="Times New Roman" panose="02020603050405020304" pitchFamily="18" charset="0"/>
              </a:rPr>
              <a:t>mô</a:t>
            </a:r>
            <a:r>
              <a:rPr lang="en-US" sz="1200" dirty="0" smtClean="0">
                <a:latin typeface="Times New Roman" panose="02020603050405020304" pitchFamily="18" charset="0"/>
              </a:rPr>
              <a:t> </a:t>
            </a:r>
            <a:r>
              <a:rPr lang="en-US" sz="1200" dirty="0" err="1" smtClean="0">
                <a:latin typeface="Times New Roman" panose="02020603050405020304" pitchFamily="18" charset="0"/>
              </a:rPr>
              <a:t>hình</a:t>
            </a:r>
            <a:r>
              <a:rPr lang="en-US" sz="1200" dirty="0" smtClean="0">
                <a:latin typeface="Times New Roman" panose="02020603050405020304" pitchFamily="18" charset="0"/>
              </a:rPr>
              <a:t> EOQ </a:t>
            </a:r>
            <a:r>
              <a:rPr lang="en-US" sz="1200" dirty="0" err="1" smtClean="0">
                <a:latin typeface="Times New Roman" panose="02020603050405020304" pitchFamily="18" charset="0"/>
              </a:rPr>
              <a:t>có</a:t>
            </a:r>
            <a:r>
              <a:rPr lang="en-US" sz="1200" dirty="0" smtClean="0">
                <a:latin typeface="Times New Roman" panose="02020603050405020304" pitchFamily="18" charset="0"/>
              </a:rPr>
              <a:t> </a:t>
            </a:r>
            <a:r>
              <a:rPr lang="en-US" sz="1200" dirty="0" err="1" smtClean="0">
                <a:latin typeface="Times New Roman" panose="02020603050405020304" pitchFamily="18" charset="0"/>
              </a:rPr>
              <a:t>nguyên</a:t>
            </a:r>
            <a:r>
              <a:rPr lang="en-US" sz="1200" dirty="0" smtClean="0">
                <a:latin typeface="Times New Roman" panose="02020603050405020304" pitchFamily="18" charset="0"/>
              </a:rPr>
              <a:t> </a:t>
            </a:r>
            <a:r>
              <a:rPr lang="en-US" sz="1200" dirty="0" err="1" smtClean="0">
                <a:latin typeface="Times New Roman" panose="02020603050405020304" pitchFamily="18" charset="0"/>
              </a:rPr>
              <a:t>xe</a:t>
            </a:r>
            <a:r>
              <a:rPr lang="en-US" sz="1200" dirty="0" smtClean="0">
                <a:latin typeface="Times New Roman" panose="02020603050405020304" pitchFamily="18" charset="0"/>
              </a:rPr>
              <a:t> (</a:t>
            </a:r>
            <a:r>
              <a:rPr lang="en-US" sz="1200" dirty="0" err="1" smtClean="0">
                <a:latin typeface="Times New Roman" panose="02020603050405020304" pitchFamily="18" charset="0"/>
              </a:rPr>
              <a:t>tải</a:t>
            </a:r>
            <a:r>
              <a:rPr lang="en-US" sz="1200" dirty="0" smtClean="0">
                <a:latin typeface="Times New Roman" panose="02020603050405020304" pitchFamily="18" charset="0"/>
              </a:rPr>
              <a:t>) -TL (Truck Load) </a:t>
            </a:r>
            <a:r>
              <a:rPr lang="en-US" sz="1200" dirty="0" err="1" smtClean="0">
                <a:latin typeface="Times New Roman" panose="02020603050405020304" pitchFamily="18" charset="0"/>
              </a:rPr>
              <a:t>thì</a:t>
            </a:r>
            <a:r>
              <a:rPr lang="en-US" sz="1200" dirty="0" smtClean="0">
                <a:latin typeface="Times New Roman" panose="02020603050405020304" pitchFamily="18" charset="0"/>
              </a:rPr>
              <a:t> </a:t>
            </a:r>
            <a:r>
              <a:rPr lang="en-US" sz="1200" dirty="0" err="1" smtClean="0">
                <a:latin typeface="Times New Roman" panose="02020603050405020304" pitchFamily="18" charset="0"/>
              </a:rPr>
              <a:t>phương</a:t>
            </a:r>
            <a:r>
              <a:rPr lang="en-US" sz="1200" dirty="0" smtClean="0">
                <a:latin typeface="Times New Roman" panose="02020603050405020304" pitchFamily="18" charset="0"/>
              </a:rPr>
              <a:t> </a:t>
            </a:r>
            <a:r>
              <a:rPr lang="en-US" sz="1200" dirty="0" err="1" smtClean="0">
                <a:latin typeface="Times New Roman" panose="02020603050405020304" pitchFamily="18" charset="0"/>
              </a:rPr>
              <a:t>pháp</a:t>
            </a:r>
            <a:r>
              <a:rPr lang="en-US" sz="1200" dirty="0" smtClean="0">
                <a:latin typeface="Times New Roman" panose="02020603050405020304" pitchFamily="18" charset="0"/>
              </a:rPr>
              <a:t> </a:t>
            </a:r>
            <a:r>
              <a:rPr lang="en-US" sz="1200" dirty="0" err="1" smtClean="0">
                <a:latin typeface="Times New Roman" panose="02020603050405020304" pitchFamily="18" charset="0"/>
              </a:rPr>
              <a:t>này</a:t>
            </a:r>
            <a:r>
              <a:rPr lang="en-US" sz="1200" dirty="0" smtClean="0">
                <a:latin typeface="Times New Roman" panose="02020603050405020304" pitchFamily="18" charset="0"/>
              </a:rPr>
              <a:t> </a:t>
            </a:r>
            <a:r>
              <a:rPr lang="en-US" sz="1200" dirty="0" err="1" smtClean="0">
                <a:latin typeface="Times New Roman" panose="02020603050405020304" pitchFamily="18" charset="0"/>
              </a:rPr>
              <a:t>thật</a:t>
            </a:r>
            <a:r>
              <a:rPr lang="en-US" sz="1200" dirty="0" smtClean="0">
                <a:latin typeface="Times New Roman" panose="02020603050405020304" pitchFamily="18" charset="0"/>
              </a:rPr>
              <a:t> </a:t>
            </a:r>
            <a:r>
              <a:rPr lang="en-US" sz="1200" dirty="0" err="1" smtClean="0">
                <a:latin typeface="Times New Roman" panose="02020603050405020304" pitchFamily="18" charset="0"/>
              </a:rPr>
              <a:t>sự</a:t>
            </a:r>
            <a:r>
              <a:rPr lang="en-US" sz="1200" dirty="0" smtClean="0">
                <a:latin typeface="Times New Roman" panose="02020603050405020304" pitchFamily="18" charset="0"/>
              </a:rPr>
              <a:t> </a:t>
            </a:r>
            <a:r>
              <a:rPr lang="en-US" sz="1200" dirty="0" err="1" smtClean="0">
                <a:latin typeface="Times New Roman" panose="02020603050405020304" pitchFamily="18" charset="0"/>
              </a:rPr>
              <a:t>hiệu</a:t>
            </a:r>
            <a:r>
              <a:rPr lang="en-US" sz="1200" dirty="0" smtClean="0">
                <a:latin typeface="Times New Roman" panose="02020603050405020304" pitchFamily="18" charset="0"/>
              </a:rPr>
              <a:t> </a:t>
            </a:r>
            <a:r>
              <a:rPr lang="en-US" sz="1200" dirty="0" err="1" smtClean="0">
                <a:latin typeface="Times New Roman" panose="02020603050405020304" pitchFamily="18" charset="0"/>
              </a:rPr>
              <a:t>quả</a:t>
            </a:r>
            <a:r>
              <a:rPr lang="en-US" sz="1200" dirty="0" smtClean="0">
                <a:latin typeface="Times New Roman" panose="02020603050405020304" pitchFamily="18" charset="0"/>
              </a:rPr>
              <a:t>. </a:t>
            </a:r>
            <a:r>
              <a:rPr lang="en-US" sz="1200" dirty="0" err="1" smtClean="0">
                <a:latin typeface="Times New Roman" panose="02020603050405020304" pitchFamily="18" charset="0"/>
              </a:rPr>
              <a:t>Nếu</a:t>
            </a:r>
            <a:r>
              <a:rPr lang="en-US" sz="1200" dirty="0" smtClean="0">
                <a:latin typeface="Times New Roman" panose="02020603050405020304" pitchFamily="18" charset="0"/>
              </a:rPr>
              <a:t> </a:t>
            </a:r>
            <a:r>
              <a:rPr lang="en-US" sz="1200" dirty="0" err="1" smtClean="0">
                <a:latin typeface="Times New Roman" panose="02020603050405020304" pitchFamily="18" charset="0"/>
              </a:rPr>
              <a:t>như</a:t>
            </a:r>
            <a:r>
              <a:rPr lang="en-US" sz="1200" dirty="0" smtClean="0">
                <a:latin typeface="Times New Roman" panose="02020603050405020304" pitchFamily="18" charset="0"/>
              </a:rPr>
              <a:t> EOQ </a:t>
            </a:r>
            <a:r>
              <a:rPr lang="en-US" sz="1200" dirty="0" err="1" smtClean="0">
                <a:latin typeface="Times New Roman" panose="02020603050405020304" pitchFamily="18" charset="0"/>
              </a:rPr>
              <a:t>tại</a:t>
            </a:r>
            <a:r>
              <a:rPr lang="en-US" sz="1200" dirty="0" smtClean="0">
                <a:latin typeface="Times New Roman" panose="02020603050405020304" pitchFamily="18" charset="0"/>
              </a:rPr>
              <a:t> </a:t>
            </a:r>
            <a:r>
              <a:rPr lang="en-US" sz="1200" dirty="0" err="1" smtClean="0">
                <a:latin typeface="Times New Roman" panose="02020603050405020304" pitchFamily="18" charset="0"/>
              </a:rPr>
              <a:t>nơi</a:t>
            </a:r>
            <a:r>
              <a:rPr lang="en-US" sz="1200" dirty="0" smtClean="0">
                <a:latin typeface="Times New Roman" panose="02020603050405020304" pitchFamily="18" charset="0"/>
              </a:rPr>
              <a:t> </a:t>
            </a:r>
            <a:r>
              <a:rPr lang="en-US" sz="1200" dirty="0" err="1" smtClean="0">
                <a:latin typeface="Times New Roman" panose="02020603050405020304" pitchFamily="18" charset="0"/>
              </a:rPr>
              <a:t>nhận</a:t>
            </a:r>
            <a:r>
              <a:rPr lang="en-US" sz="1200" dirty="0" smtClean="0">
                <a:latin typeface="Times New Roman" panose="02020603050405020304" pitchFamily="18" charset="0"/>
              </a:rPr>
              <a:t> </a:t>
            </a:r>
            <a:r>
              <a:rPr lang="en-US" sz="1200" dirty="0" err="1" smtClean="0">
                <a:latin typeface="Times New Roman" panose="02020603050405020304" pitchFamily="18" charset="0"/>
              </a:rPr>
              <a:t>hàng</a:t>
            </a:r>
            <a:r>
              <a:rPr lang="en-US" sz="1200" dirty="0" smtClean="0">
                <a:latin typeface="Times New Roman" panose="02020603050405020304" pitchFamily="18" charset="0"/>
              </a:rPr>
              <a:t> </a:t>
            </a:r>
            <a:r>
              <a:rPr lang="en-US" sz="1200" dirty="0" err="1" smtClean="0">
                <a:latin typeface="Times New Roman" panose="02020603050405020304" pitchFamily="18" charset="0"/>
              </a:rPr>
              <a:t>không</a:t>
            </a:r>
            <a:r>
              <a:rPr lang="en-US" sz="1200" dirty="0" smtClean="0">
                <a:latin typeface="Times New Roman" panose="02020603050405020304" pitchFamily="18" charset="0"/>
              </a:rPr>
              <a:t> </a:t>
            </a:r>
            <a:r>
              <a:rPr lang="en-US" sz="1200" dirty="0" err="1" smtClean="0">
                <a:latin typeface="Times New Roman" panose="02020603050405020304" pitchFamily="18" charset="0"/>
              </a:rPr>
              <a:t>bằng</a:t>
            </a:r>
            <a:r>
              <a:rPr lang="en-US" sz="1200" dirty="0" smtClean="0">
                <a:latin typeface="Times New Roman" panose="02020603050405020304" pitchFamily="18" charset="0"/>
              </a:rPr>
              <a:t> </a:t>
            </a:r>
            <a:r>
              <a:rPr lang="en-US" sz="1200" dirty="0" err="1" smtClean="0">
                <a:latin typeface="Times New Roman" panose="02020603050405020304" pitchFamily="18" charset="0"/>
              </a:rPr>
              <a:t>với</a:t>
            </a:r>
            <a:r>
              <a:rPr lang="en-US" sz="1200" dirty="0" smtClean="0">
                <a:latin typeface="Times New Roman" panose="02020603050405020304" pitchFamily="18" charset="0"/>
              </a:rPr>
              <a:t> TL </a:t>
            </a:r>
            <a:r>
              <a:rPr lang="en-US" sz="1200" dirty="0" err="1" smtClean="0">
                <a:latin typeface="Times New Roman" panose="02020603050405020304" pitchFamily="18" charset="0"/>
              </a:rPr>
              <a:t>thì</a:t>
            </a:r>
            <a:r>
              <a:rPr lang="en-US" sz="1200" dirty="0" smtClean="0">
                <a:latin typeface="Times New Roman" panose="02020603050405020304" pitchFamily="18" charset="0"/>
              </a:rPr>
              <a:t> </a:t>
            </a:r>
            <a:r>
              <a:rPr lang="en-US" sz="1200" dirty="0" err="1" smtClean="0">
                <a:latin typeface="Times New Roman" panose="02020603050405020304" pitchFamily="18" charset="0"/>
              </a:rPr>
              <a:t>phương</a:t>
            </a:r>
            <a:r>
              <a:rPr lang="en-US" sz="1200" dirty="0" smtClean="0">
                <a:latin typeface="Times New Roman" panose="02020603050405020304" pitchFamily="18" charset="0"/>
              </a:rPr>
              <a:t> </a:t>
            </a:r>
            <a:r>
              <a:rPr lang="en-US" sz="1200" dirty="0" err="1" smtClean="0">
                <a:latin typeface="Times New Roman" panose="02020603050405020304" pitchFamily="18" charset="0"/>
              </a:rPr>
              <a:t>pháp</a:t>
            </a:r>
            <a:r>
              <a:rPr lang="en-US" sz="1200" dirty="0" smtClean="0">
                <a:latin typeface="Times New Roman" panose="02020603050405020304" pitchFamily="18" charset="0"/>
              </a:rPr>
              <a:t> </a:t>
            </a:r>
            <a:r>
              <a:rPr lang="en-US" sz="1200" dirty="0" err="1" smtClean="0">
                <a:latin typeface="Times New Roman" panose="02020603050405020304" pitchFamily="18" charset="0"/>
              </a:rPr>
              <a:t>này</a:t>
            </a:r>
            <a:r>
              <a:rPr lang="en-US" sz="1200" dirty="0" smtClean="0">
                <a:latin typeface="Times New Roman" panose="02020603050405020304" pitchFamily="18" charset="0"/>
              </a:rPr>
              <a:t> </a:t>
            </a:r>
            <a:r>
              <a:rPr lang="en-US" sz="1200" dirty="0" err="1" smtClean="0">
                <a:latin typeface="Times New Roman" panose="02020603050405020304" pitchFamily="18" charset="0"/>
              </a:rPr>
              <a:t>kém</a:t>
            </a:r>
            <a:r>
              <a:rPr lang="en-US" sz="1200" dirty="0" smtClean="0">
                <a:latin typeface="Times New Roman" panose="02020603050405020304" pitchFamily="18" charset="0"/>
              </a:rPr>
              <a:t> </a:t>
            </a:r>
            <a:r>
              <a:rPr lang="en-US" sz="1200" dirty="0" err="1" smtClean="0">
                <a:latin typeface="Times New Roman" panose="02020603050405020304" pitchFamily="18" charset="0"/>
              </a:rPr>
              <a:t>hiệu</a:t>
            </a:r>
            <a:r>
              <a:rPr lang="en-US" sz="1200" dirty="0" smtClean="0">
                <a:latin typeface="Times New Roman" panose="02020603050405020304" pitchFamily="18" charset="0"/>
              </a:rPr>
              <a:t> </a:t>
            </a:r>
            <a:r>
              <a:rPr lang="en-US" sz="1200" dirty="0" err="1" smtClean="0">
                <a:latin typeface="Times New Roman" panose="02020603050405020304" pitchFamily="18" charset="0"/>
              </a:rPr>
              <a:t>quả</a:t>
            </a:r>
            <a:r>
              <a:rPr lang="en-US" sz="1200" dirty="0" smtClean="0">
                <a:latin typeface="Times New Roman" panose="02020603050405020304" pitchFamily="18" charset="0"/>
              </a:rPr>
              <a:t>. </a:t>
            </a:r>
            <a:r>
              <a:rPr lang="en-US" sz="1200" dirty="0" err="1" smtClean="0">
                <a:latin typeface="Times New Roman" panose="02020603050405020304" pitchFamily="18" charset="0"/>
              </a:rPr>
              <a:t>Điều</a:t>
            </a:r>
            <a:r>
              <a:rPr lang="en-US" sz="1200" dirty="0" smtClean="0">
                <a:latin typeface="Times New Roman" panose="02020603050405020304" pitchFamily="18" charset="0"/>
              </a:rPr>
              <a:t> </a:t>
            </a:r>
            <a:r>
              <a:rPr lang="en-US" sz="1200" dirty="0" err="1" smtClean="0">
                <a:latin typeface="Times New Roman" panose="02020603050405020304" pitchFamily="18" charset="0"/>
              </a:rPr>
              <a:t>này</a:t>
            </a:r>
            <a:r>
              <a:rPr lang="en-US" sz="1200" dirty="0" smtClean="0">
                <a:latin typeface="Times New Roman" panose="02020603050405020304" pitchFamily="18" charset="0"/>
              </a:rPr>
              <a:t> </a:t>
            </a:r>
            <a:r>
              <a:rPr lang="en-US" sz="1200" dirty="0" err="1" smtClean="0">
                <a:latin typeface="Times New Roman" panose="02020603050405020304" pitchFamily="18" charset="0"/>
              </a:rPr>
              <a:t>cũng</a:t>
            </a:r>
            <a:r>
              <a:rPr lang="en-US" sz="1200" dirty="0" smtClean="0">
                <a:latin typeface="Times New Roman" panose="02020603050405020304" pitchFamily="18" charset="0"/>
              </a:rPr>
              <a:t> </a:t>
            </a:r>
            <a:r>
              <a:rPr lang="en-US" sz="1200" dirty="0" err="1" smtClean="0">
                <a:latin typeface="Times New Roman" panose="02020603050405020304" pitchFamily="18" charset="0"/>
              </a:rPr>
              <a:t>phát</a:t>
            </a:r>
            <a:r>
              <a:rPr lang="en-US" sz="1200" dirty="0" smtClean="0">
                <a:latin typeface="Times New Roman" panose="02020603050405020304" pitchFamily="18" charset="0"/>
              </a:rPr>
              <a:t> </a:t>
            </a:r>
            <a:r>
              <a:rPr lang="en-US" sz="1200" dirty="0" err="1" smtClean="0">
                <a:latin typeface="Times New Roman" panose="02020603050405020304" pitchFamily="18" charset="0"/>
              </a:rPr>
              <a:t>sinh</a:t>
            </a:r>
            <a:r>
              <a:rPr lang="en-US" sz="1200" dirty="0" smtClean="0">
                <a:latin typeface="Times New Roman" panose="02020603050405020304" pitchFamily="18" charset="0"/>
              </a:rPr>
              <a:t> chi </a:t>
            </a:r>
            <a:r>
              <a:rPr lang="en-US" sz="1200" dirty="0" err="1" smtClean="0">
                <a:latin typeface="Times New Roman" panose="02020603050405020304" pitchFamily="18" charset="0"/>
              </a:rPr>
              <a:t>phí</a:t>
            </a:r>
            <a:r>
              <a:rPr lang="en-US" sz="1200" dirty="0" smtClean="0">
                <a:latin typeface="Times New Roman" panose="02020603050405020304" pitchFamily="18" charset="0"/>
              </a:rPr>
              <a:t> do </a:t>
            </a:r>
            <a:r>
              <a:rPr lang="en-US" sz="1200" dirty="0" err="1" smtClean="0">
                <a:latin typeface="Times New Roman" panose="02020603050405020304" pitchFamily="18" charset="0"/>
              </a:rPr>
              <a:t>sử</a:t>
            </a:r>
            <a:r>
              <a:rPr lang="en-US" sz="1200" dirty="0" smtClean="0">
                <a:latin typeface="Times New Roman" panose="02020603050405020304" pitchFamily="18" charset="0"/>
              </a:rPr>
              <a:t> </a:t>
            </a:r>
            <a:r>
              <a:rPr lang="en-US" sz="1200" dirty="0" err="1" smtClean="0">
                <a:latin typeface="Times New Roman" panose="02020603050405020304" pitchFamily="18" charset="0"/>
              </a:rPr>
              <a:t>dụng</a:t>
            </a:r>
            <a:r>
              <a:rPr lang="en-US" sz="1200" dirty="0" smtClean="0">
                <a:latin typeface="Times New Roman" panose="02020603050405020304" pitchFamily="18" charset="0"/>
              </a:rPr>
              <a:t> </a:t>
            </a:r>
            <a:r>
              <a:rPr lang="en-US" sz="1200" dirty="0" err="1" smtClean="0">
                <a:latin typeface="Times New Roman" panose="02020603050405020304" pitchFamily="18" charset="0"/>
              </a:rPr>
              <a:t>sản</a:t>
            </a:r>
            <a:r>
              <a:rPr lang="en-US" sz="1200" dirty="0" smtClean="0">
                <a:latin typeface="Times New Roman" panose="02020603050405020304" pitchFamily="18" charset="0"/>
              </a:rPr>
              <a:t> </a:t>
            </a:r>
            <a:r>
              <a:rPr lang="en-US" sz="1200" dirty="0" err="1" smtClean="0">
                <a:latin typeface="Times New Roman" panose="02020603050405020304" pitchFamily="18" charset="0"/>
              </a:rPr>
              <a:t>phẩm</a:t>
            </a:r>
            <a:r>
              <a:rPr lang="en-US" sz="1200" dirty="0" smtClean="0">
                <a:latin typeface="Times New Roman" panose="02020603050405020304" pitchFamily="18" charset="0"/>
              </a:rPr>
              <a:t> </a:t>
            </a:r>
            <a:r>
              <a:rPr lang="en-US" sz="1200" dirty="0" err="1" smtClean="0">
                <a:latin typeface="Times New Roman" panose="02020603050405020304" pitchFamily="18" charset="0"/>
              </a:rPr>
              <a:t>từ</a:t>
            </a:r>
            <a:r>
              <a:rPr lang="en-US" sz="1200" dirty="0" smtClean="0">
                <a:latin typeface="Times New Roman" panose="02020603050405020304" pitchFamily="18" charset="0"/>
              </a:rPr>
              <a:t> </a:t>
            </a:r>
            <a:r>
              <a:rPr lang="en-US" sz="1200" dirty="0" err="1" smtClean="0">
                <a:latin typeface="Times New Roman" panose="02020603050405020304" pitchFamily="18" charset="0"/>
              </a:rPr>
              <a:t>nhiều</a:t>
            </a:r>
            <a:r>
              <a:rPr lang="en-US" sz="1200" dirty="0" smtClean="0">
                <a:latin typeface="Times New Roman" panose="02020603050405020304" pitchFamily="18" charset="0"/>
              </a:rPr>
              <a:t> </a:t>
            </a:r>
            <a:r>
              <a:rPr lang="en-US" sz="1200" dirty="0" err="1" smtClean="0">
                <a:latin typeface="Times New Roman" panose="02020603050405020304" pitchFamily="18" charset="0"/>
              </a:rPr>
              <a:t>nhà</a:t>
            </a:r>
            <a:r>
              <a:rPr lang="en-US" sz="1200" dirty="0" smtClean="0">
                <a:latin typeface="Times New Roman" panose="02020603050405020304" pitchFamily="18" charset="0"/>
              </a:rPr>
              <a:t> </a:t>
            </a:r>
            <a:r>
              <a:rPr lang="en-US" sz="1200" dirty="0" err="1" smtClean="0">
                <a:latin typeface="Times New Roman" panose="02020603050405020304" pitchFamily="18" charset="0"/>
              </a:rPr>
              <a:t>cung</a:t>
            </a:r>
            <a:r>
              <a:rPr lang="en-US" sz="1200" dirty="0" smtClean="0">
                <a:latin typeface="Times New Roman" panose="02020603050405020304" pitchFamily="18" charset="0"/>
              </a:rPr>
              <a:t> </a:t>
            </a:r>
            <a:r>
              <a:rPr lang="en-US" sz="1200" dirty="0" err="1" smtClean="0">
                <a:latin typeface="Times New Roman" panose="02020603050405020304" pitchFamily="18" charset="0"/>
              </a:rPr>
              <a:t>cấp</a:t>
            </a:r>
            <a:r>
              <a:rPr lang="en-US" sz="1200" dirty="0" smtClean="0">
                <a:latin typeface="Times New Roman" panose="02020603050405020304" pitchFamily="18" charset="0"/>
              </a:rPr>
              <a:t> </a:t>
            </a:r>
            <a:r>
              <a:rPr lang="en-US" sz="1200" dirty="0" err="1" smtClean="0">
                <a:latin typeface="Times New Roman" panose="02020603050405020304" pitchFamily="18" charset="0"/>
              </a:rPr>
              <a:t>khác</a:t>
            </a:r>
            <a:r>
              <a:rPr lang="en-US" sz="1200" dirty="0" smtClean="0">
                <a:latin typeface="Times New Roman" panose="02020603050405020304" pitchFamily="18" charset="0"/>
              </a:rPr>
              <a:t> </a:t>
            </a:r>
            <a:r>
              <a:rPr lang="en-US" sz="1200" dirty="0" err="1" smtClean="0">
                <a:latin typeface="Times New Roman" panose="02020603050405020304" pitchFamily="18" charset="0"/>
              </a:rPr>
              <a:t>nhau</a:t>
            </a:r>
            <a:r>
              <a:rPr lang="en-US" sz="1200" dirty="0" smtClean="0">
                <a:latin typeface="Times New Roman" panose="02020603050405020304" pitchFamily="18" charset="0"/>
              </a:rPr>
              <a:t>.</a:t>
            </a:r>
            <a:endParaRPr lang="en-US" sz="1200" dirty="0" smtClean="0">
              <a:effectLst/>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72</a:t>
            </a:fld>
            <a:endParaRPr lang="en-US"/>
          </a:p>
        </p:txBody>
      </p:sp>
    </p:spTree>
    <p:extLst>
      <p:ext uri="{BB962C8B-B14F-4D97-AF65-F5344CB8AC3E}">
        <p14:creationId xmlns:p14="http://schemas.microsoft.com/office/powerpoint/2010/main" val="333436612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Nếu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EOQ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khác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nhau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tại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nhận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là</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không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đầy</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xe</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tải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–LTL (Less than Truck Load),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phương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pháp</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này</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phép</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tất</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cả</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đơn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khác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nhau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được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kết</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đến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khối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bốc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EOQ.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Nếu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nhiều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địa</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nhận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mà</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mỗi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địa</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cần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khối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ít</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hơn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thì</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địa</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này</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được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phục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vụ</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xe</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tải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nhỏ</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hơn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khối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lượng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bằng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TL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xe</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tải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1200" dirty="0" smtClean="0">
              <a:effectLst/>
              <a:latin typeface=".VnTime"/>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73</a:t>
            </a:fld>
            <a:endParaRPr lang="en-US"/>
          </a:p>
        </p:txBody>
      </p:sp>
    </p:spTree>
    <p:extLst>
      <p:ext uri="{BB962C8B-B14F-4D97-AF65-F5344CB8AC3E}">
        <p14:creationId xmlns:p14="http://schemas.microsoft.com/office/powerpoint/2010/main" val="103364871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Mỗi</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kỹ</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thuật</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đều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ưu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nhược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riêng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quả</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tùy</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thuộc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vào</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tình</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huống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sử</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dụng</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độ</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chính</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xác</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dữ</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liệu</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sẵn</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200" spc="-5" dirty="0" err="1" smtClean="0">
                <a:latin typeface="Times New Roman" panose="02020603050405020304" pitchFamily="18" charset="0"/>
                <a:ea typeface="Times New Roman" panose="02020603050405020304" pitchFamily="18" charset="0"/>
                <a:cs typeface="Times New Roman" panose="02020603050405020304" pitchFamily="18" charset="0"/>
              </a:rPr>
              <a:t>có</a:t>
            </a:r>
            <a:r>
              <a:rPr lang="en-US" sz="1200" spc="-5"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74</a:t>
            </a:fld>
            <a:endParaRPr lang="en-US"/>
          </a:p>
        </p:txBody>
      </p:sp>
    </p:spTree>
    <p:extLst>
      <p:ext uri="{BB962C8B-B14F-4D97-AF65-F5344CB8AC3E}">
        <p14:creationId xmlns:p14="http://schemas.microsoft.com/office/powerpoint/2010/main" val="331680477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spc="-5" dirty="0" err="1" smtClean="0">
                <a:solidFill>
                  <a:prstClr val="black"/>
                </a:solidFill>
                <a:latin typeface="Times New Roman" panose="02020603050405020304" pitchFamily="18" charset="0"/>
              </a:rPr>
              <a:t>Trung</a:t>
            </a:r>
            <a:r>
              <a:rPr lang="en-US" sz="1200" b="1" spc="-5" dirty="0" smtClean="0">
                <a:solidFill>
                  <a:prstClr val="black"/>
                </a:solidFill>
                <a:latin typeface="Times New Roman" panose="02020603050405020304" pitchFamily="18" charset="0"/>
              </a:rPr>
              <a:t> </a:t>
            </a:r>
            <a:r>
              <a:rPr lang="en-US" sz="1200" b="1" spc="-5" dirty="0" err="1" smtClean="0">
                <a:solidFill>
                  <a:prstClr val="black"/>
                </a:solidFill>
                <a:latin typeface="Times New Roman" panose="02020603050405020304" pitchFamily="18" charset="0"/>
              </a:rPr>
              <a:t>tâm</a:t>
            </a:r>
            <a:r>
              <a:rPr lang="en-US" sz="1200" b="1" spc="-5" dirty="0" smtClean="0">
                <a:solidFill>
                  <a:prstClr val="black"/>
                </a:solidFill>
                <a:latin typeface="Times New Roman" panose="02020603050405020304" pitchFamily="18" charset="0"/>
              </a:rPr>
              <a:t> </a:t>
            </a:r>
            <a:r>
              <a:rPr lang="en-US" sz="1200" b="1" spc="-5" dirty="0" err="1" smtClean="0">
                <a:solidFill>
                  <a:prstClr val="black"/>
                </a:solidFill>
                <a:latin typeface="Times New Roman" panose="02020603050405020304" pitchFamily="18" charset="0"/>
              </a:rPr>
              <a:t>phân</a:t>
            </a:r>
            <a:r>
              <a:rPr lang="en-US" sz="1200" b="1" spc="-5" dirty="0" smtClean="0">
                <a:solidFill>
                  <a:prstClr val="black"/>
                </a:solidFill>
                <a:latin typeface="Times New Roman" panose="02020603050405020304" pitchFamily="18" charset="0"/>
              </a:rPr>
              <a:t> </a:t>
            </a:r>
            <a:r>
              <a:rPr lang="en-US" sz="1200" b="1" spc="-5" dirty="0" err="1" smtClean="0">
                <a:solidFill>
                  <a:prstClr val="black"/>
                </a:solidFill>
                <a:latin typeface="Times New Roman" panose="02020603050405020304" pitchFamily="18" charset="0"/>
              </a:rPr>
              <a:t>phối</a:t>
            </a:r>
            <a:r>
              <a:rPr lang="en-US" sz="1200" b="1"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là</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nơi</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tồn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trữ</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sản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phẩm</a:t>
            </a:r>
            <a:r>
              <a:rPr lang="en-US" sz="1200" spc="-5" dirty="0" smtClean="0">
                <a:solidFill>
                  <a:prstClr val="black"/>
                </a:solidFill>
                <a:latin typeface="Times New Roman" panose="02020603050405020304" pitchFamily="18" charset="0"/>
              </a:rPr>
              <a:t> hay </a:t>
            </a:r>
            <a:r>
              <a:rPr lang="en-US" sz="1200" spc="-5" dirty="0" err="1" smtClean="0">
                <a:solidFill>
                  <a:prstClr val="black"/>
                </a:solidFill>
                <a:latin typeface="Times New Roman" panose="02020603050405020304" pitchFamily="18" charset="0"/>
              </a:rPr>
              <a:t>sử</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dụng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duy</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nhất</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cho</a:t>
            </a:r>
            <a:r>
              <a:rPr lang="en-US" sz="1200" spc="-5" dirty="0" smtClean="0">
                <a:solidFill>
                  <a:prstClr val="black"/>
                </a:solidFill>
                <a:latin typeface="Times New Roman" panose="02020603050405020304" pitchFamily="18" charset="0"/>
              </a:rPr>
              <a:t> Cross-docking. Cross-docking </a:t>
            </a:r>
            <a:r>
              <a:rPr lang="en-US" sz="1200" spc="-5" dirty="0" err="1" smtClean="0">
                <a:solidFill>
                  <a:prstClr val="black"/>
                </a:solidFill>
                <a:latin typeface="Times New Roman" panose="02020603050405020304" pitchFamily="18" charset="0"/>
              </a:rPr>
              <a:t>là</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kỹ</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thuật</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được</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Wal</a:t>
            </a:r>
            <a:r>
              <a:rPr lang="en-US" sz="1200" spc="-5" dirty="0" smtClean="0">
                <a:solidFill>
                  <a:prstClr val="black"/>
                </a:solidFill>
                <a:latin typeface="Times New Roman" panose="02020603050405020304" pitchFamily="18" charset="0"/>
              </a:rPr>
              <a:t>–Mart </a:t>
            </a:r>
            <a:r>
              <a:rPr lang="en-US" sz="1200" spc="-5" dirty="0" err="1" smtClean="0">
                <a:solidFill>
                  <a:prstClr val="black"/>
                </a:solidFill>
                <a:latin typeface="Times New Roman" panose="02020603050405020304" pitchFamily="18" charset="0"/>
              </a:rPr>
              <a:t>áp</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dụng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lần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đầu</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tiên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Trung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tâm</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phân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phối</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sử</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dụng</a:t>
            </a:r>
            <a:r>
              <a:rPr lang="en-US" sz="1200" spc="-5" dirty="0" smtClean="0">
                <a:solidFill>
                  <a:prstClr val="black"/>
                </a:solidFill>
                <a:latin typeface="Times New Roman" panose="02020603050405020304" pitchFamily="18" charset="0"/>
              </a:rPr>
              <a:t> Cross-docking </a:t>
            </a:r>
            <a:r>
              <a:rPr lang="en-US" sz="1200" spc="-5" dirty="0" err="1" smtClean="0">
                <a:solidFill>
                  <a:prstClr val="black"/>
                </a:solidFill>
                <a:latin typeface="Times New Roman" panose="02020603050405020304" pitchFamily="18" charset="0"/>
              </a:rPr>
              <a:t>mang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lại</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nhiều</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lợi</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ích</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Thứ</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nhất</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dòng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vận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chuyển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sản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phẩm</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trong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chuỗi</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cung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ứng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nhanh</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hơn</a:t>
            </a:r>
            <a:r>
              <a:rPr lang="en-US" sz="1200" spc="-5" dirty="0" smtClean="0">
                <a:solidFill>
                  <a:prstClr val="black"/>
                </a:solidFill>
                <a:latin typeface="Times New Roman" panose="02020603050405020304" pitchFamily="18" charset="0"/>
              </a:rPr>
              <a:t> do </a:t>
            </a:r>
            <a:r>
              <a:rPr lang="en-US" sz="1200" spc="-5" dirty="0" err="1" smtClean="0">
                <a:solidFill>
                  <a:prstClr val="black"/>
                </a:solidFill>
                <a:latin typeface="Times New Roman" panose="02020603050405020304" pitchFamily="18" charset="0"/>
              </a:rPr>
              <a:t>có</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sự</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hỗ</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trợ</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hàng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tồn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kho</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Thứ</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hai</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chí</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phí</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tồn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trữ</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ít</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tốn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kém</a:t>
            </a:r>
            <a:r>
              <a:rPr lang="en-US" sz="1200" spc="-5" dirty="0" smtClean="0">
                <a:solidFill>
                  <a:prstClr val="black"/>
                </a:solidFill>
                <a:latin typeface="Times New Roman" panose="02020603050405020304" pitchFamily="18" charset="0"/>
              </a:rPr>
              <a:t> do </a:t>
            </a:r>
            <a:r>
              <a:rPr lang="en-US" sz="1200" spc="-5" dirty="0" err="1" smtClean="0">
                <a:solidFill>
                  <a:prstClr val="black"/>
                </a:solidFill>
                <a:latin typeface="Times New Roman" panose="02020603050405020304" pitchFamily="18" charset="0"/>
              </a:rPr>
              <a:t>sản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phẩm</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sử</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dụng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nhanh</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mà</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không</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lưu</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vào</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kho</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Tuy</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nhiên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kỹ</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thuật</a:t>
            </a:r>
            <a:r>
              <a:rPr lang="en-US" sz="1200" spc="-5" dirty="0" smtClean="0">
                <a:solidFill>
                  <a:prstClr val="black"/>
                </a:solidFill>
                <a:latin typeface="Times New Roman" panose="02020603050405020304" pitchFamily="18" charset="0"/>
              </a:rPr>
              <a:t> Cross-docking </a:t>
            </a:r>
            <a:r>
              <a:rPr lang="en-US" sz="1200" spc="-5" dirty="0" err="1" smtClean="0">
                <a:solidFill>
                  <a:prstClr val="black"/>
                </a:solidFill>
                <a:latin typeface="Times New Roman" panose="02020603050405020304" pitchFamily="18" charset="0"/>
              </a:rPr>
              <a:t>yêu</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cầu</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về</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mức</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độ</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hợp</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tác</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chặc</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chẽ</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giữa</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xuất</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và</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nhập</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sản</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phẩm</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là</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rất</a:t>
            </a:r>
            <a:r>
              <a:rPr lang="en-US" sz="1200" spc="-5" dirty="0" smtClean="0">
                <a:solidFill>
                  <a:prstClr val="black"/>
                </a:solidFill>
                <a:latin typeface="Times New Roman" panose="02020603050405020304" pitchFamily="18" charset="0"/>
              </a:rPr>
              <a:t> </a:t>
            </a:r>
            <a:r>
              <a:rPr lang="en-US" sz="1200" spc="-5" dirty="0" err="1" smtClean="0">
                <a:solidFill>
                  <a:prstClr val="black"/>
                </a:solidFill>
                <a:latin typeface="Times New Roman" panose="02020603050405020304" pitchFamily="18" charset="0"/>
              </a:rPr>
              <a:t>cao</a:t>
            </a:r>
            <a:r>
              <a:rPr lang="en-US" sz="1200" spc="-5" dirty="0" smtClean="0">
                <a:solidFill>
                  <a:prstClr val="black"/>
                </a:solidFill>
                <a:latin typeface="Times New Roman" panose="02020603050405020304" pitchFamily="18" charset="0"/>
              </a:rPr>
              <a:t>.</a:t>
            </a:r>
            <a:endParaRPr lang="en-US" sz="1200" dirty="0" smtClean="0">
              <a:solidFill>
                <a:prstClr val="black"/>
              </a:solidFill>
            </a:endParaRPr>
          </a:p>
          <a:p>
            <a:endParaRPr lang="en-US" dirty="0"/>
          </a:p>
        </p:txBody>
      </p:sp>
      <p:sp>
        <p:nvSpPr>
          <p:cNvPr id="4" name="Slide Number Placeholder 3"/>
          <p:cNvSpPr>
            <a:spLocks noGrp="1"/>
          </p:cNvSpPr>
          <p:nvPr>
            <p:ph type="sldNum" sz="quarter" idx="10"/>
          </p:nvPr>
        </p:nvSpPr>
        <p:spPr/>
        <p:txBody>
          <a:bodyPr/>
          <a:lstStyle/>
          <a:p>
            <a:fld id="{FED7D822-ED34-4F19-9015-6E13E2DC8F07}" type="slidenum">
              <a:rPr lang="en-US" smtClean="0"/>
              <a:t>77</a:t>
            </a:fld>
            <a:endParaRPr lang="en-US"/>
          </a:p>
        </p:txBody>
      </p:sp>
    </p:spTree>
    <p:extLst>
      <p:ext uri="{BB962C8B-B14F-4D97-AF65-F5344CB8AC3E}">
        <p14:creationId xmlns:p14="http://schemas.microsoft.com/office/powerpoint/2010/main" val="2852022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76B2817-AC08-489F-981B-05A993450D8F}" type="datetimeFigureOut">
              <a:rPr lang="en-US" smtClean="0"/>
              <a:t>2/17/2021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31476447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6B2817-AC08-489F-981B-05A993450D8F}" type="datetimeFigureOut">
              <a:rPr lang="en-US" smtClean="0"/>
              <a:t>2/17/2021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3507376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76B2817-AC08-489F-981B-05A993450D8F}" type="datetimeFigureOut">
              <a:rPr lang="en-US" smtClean="0"/>
              <a:t>2/17/2021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1196050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6B2817-AC08-489F-981B-05A993450D8F}" type="datetimeFigureOut">
              <a:rPr lang="en-US" smtClean="0"/>
              <a:t>2/17/2021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2621511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76B2817-AC08-489F-981B-05A993450D8F}" type="datetimeFigureOut">
              <a:rPr lang="en-US" smtClean="0"/>
              <a:t>2/17/2021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1951796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76B2817-AC08-489F-981B-05A993450D8F}" type="datetimeFigureOut">
              <a:rPr lang="en-US" smtClean="0"/>
              <a:t>2/17/2021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2260330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6B2817-AC08-489F-981B-05A993450D8F}" type="datetimeFigureOut">
              <a:rPr lang="en-US" smtClean="0"/>
              <a:t>2/17/2021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3762354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76B2817-AC08-489F-981B-05A993450D8F}" type="datetimeFigureOut">
              <a:rPr lang="en-US" smtClean="0"/>
              <a:t>2/17/2021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357252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76B2817-AC08-489F-981B-05A993450D8F}" type="datetimeFigureOut">
              <a:rPr lang="en-US" smtClean="0"/>
              <a:t>2/17/2021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744282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6B2817-AC08-489F-981B-05A993450D8F}" type="datetimeFigureOut">
              <a:rPr lang="en-US" smtClean="0"/>
              <a:t>2/17/2021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3159033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6B2817-AC08-489F-981B-05A993450D8F}" type="datetimeFigureOut">
              <a:rPr lang="en-US" smtClean="0"/>
              <a:t>2/17/2021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540652-68AC-4BAE-BDB6-E02BDF282949}" type="slidenum">
              <a:rPr lang="en-US" smtClean="0"/>
              <a:t>‹#›</a:t>
            </a:fld>
            <a:endParaRPr lang="en-US"/>
          </a:p>
        </p:txBody>
      </p:sp>
    </p:spTree>
    <p:extLst>
      <p:ext uri="{BB962C8B-B14F-4D97-AF65-F5344CB8AC3E}">
        <p14:creationId xmlns:p14="http://schemas.microsoft.com/office/powerpoint/2010/main" val="2150614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6B2817-AC08-489F-981B-05A993450D8F}" type="datetimeFigureOut">
              <a:rPr lang="en-US" smtClean="0"/>
              <a:t>2/17/2021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540652-68AC-4BAE-BDB6-E02BDF282949}" type="slidenum">
              <a:rPr lang="en-US" smtClean="0"/>
              <a:t>‹#›</a:t>
            </a:fld>
            <a:endParaRPr lang="en-US"/>
          </a:p>
        </p:txBody>
      </p:sp>
    </p:spTree>
    <p:extLst>
      <p:ext uri="{BB962C8B-B14F-4D97-AF65-F5344CB8AC3E}">
        <p14:creationId xmlns:p14="http://schemas.microsoft.com/office/powerpoint/2010/main" val="2080992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4.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2.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5.png"/><Relationship Id="rId4"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microsoft.com/office/2007/relationships/hdphoto" Target="../media/hdphoto4.wdp"/></Relationships>
</file>

<file path=ppt/slides/_rels/slide2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 Id="rId14"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49.png"/><Relationship Id="rId4" Type="http://schemas.openxmlformats.org/officeDocument/2006/relationships/image" Target="../media/image48.png"/></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1.png"/></Relationships>
</file>

<file path=ppt/slides/_rels/slide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5.xml"/><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3.png"/></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https://sec-warehouse.vn/wp-content/uploads/2019/05/cong_thuc_mo_hinh_EOQ.jpg" TargetMode="Externa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62.xml"/><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67.png"/></Relationships>
</file>

<file path=ppt/slides/_rels/slide7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Lst>
          </a:blip>
          <a:srcRect b="15545"/>
          <a:stretch/>
        </p:blipFill>
        <p:spPr>
          <a:xfrm>
            <a:off x="1" y="730764"/>
            <a:ext cx="12101688" cy="6062096"/>
          </a:xfrm>
          <a:prstGeom prst="rect">
            <a:avLst/>
          </a:prstGeom>
        </p:spPr>
      </p:pic>
      <p:sp>
        <p:nvSpPr>
          <p:cNvPr id="3" name="Rectangle 2"/>
          <p:cNvSpPr/>
          <p:nvPr/>
        </p:nvSpPr>
        <p:spPr>
          <a:xfrm>
            <a:off x="434087" y="3329083"/>
            <a:ext cx="5476179" cy="2123658"/>
          </a:xfrm>
          <a:prstGeom prst="rect">
            <a:avLst/>
          </a:prstGeom>
        </p:spPr>
        <p:txBody>
          <a:bodyPr wrap="none">
            <a:spAutoFit/>
          </a:bodyPr>
          <a:lstStyle/>
          <a:p>
            <a:pPr algn="ctr">
              <a:lnSpc>
                <a:spcPct val="150000"/>
              </a:lnSpc>
            </a:pPr>
            <a:r>
              <a:rPr lang="en-GB" sz="4400" b="1" cap="all"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4400" b="1" cap="all"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4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4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GB" sz="4400" b="1" cap="all"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50000"/>
              </a:lnSpc>
            </a:pPr>
            <a:r>
              <a:rPr lang="en-GB" sz="4400" b="1" cap="all"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4400" b="1" cap="all"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4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4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4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4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4400" cap="all" dirty="0">
              <a:solidFill>
                <a:srgbClr val="002060"/>
              </a:solidFill>
              <a:latin typeface=".VnTime"/>
              <a:ea typeface="Times New Roman" panose="02020603050405020304" pitchFamily="18" charset="0"/>
              <a:cs typeface="Times New Roman" panose="02020603050405020304" pitchFamily="18" charset="0"/>
            </a:endParaRPr>
          </a:p>
        </p:txBody>
      </p:sp>
      <p:sp>
        <p:nvSpPr>
          <p:cNvPr id="4" name="Rectangle 3"/>
          <p:cNvSpPr/>
          <p:nvPr/>
        </p:nvSpPr>
        <p:spPr>
          <a:xfrm>
            <a:off x="0" y="0"/>
            <a:ext cx="12191999" cy="923330"/>
          </a:xfrm>
          <a:prstGeom prst="rect">
            <a:avLst/>
          </a:prstGeom>
          <a:solidFill>
            <a:srgbClr val="FFFF00"/>
          </a:solidFill>
        </p:spPr>
        <p:txBody>
          <a:bodyPr wrap="square">
            <a:spAutoFit/>
          </a:bodyPr>
          <a:lstStyle/>
          <a:p>
            <a:pPr algn="ctr"/>
            <a:r>
              <a:rPr lang="en-US" sz="5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Chương</a:t>
            </a:r>
            <a:r>
              <a:rPr lang="en-US" sz="5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5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a:t>
            </a:r>
            <a:endParaRPr lang="en-US" sz="5400" dirty="0"/>
          </a:p>
        </p:txBody>
      </p:sp>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217234"/>
            <a:ext cx="2793274" cy="1457872"/>
          </a:xfrm>
          <a:prstGeom prst="rect">
            <a:avLst/>
          </a:prstGeom>
        </p:spPr>
      </p:pic>
    </p:spTree>
    <p:extLst>
      <p:ext uri="{BB962C8B-B14F-4D97-AF65-F5344CB8AC3E}">
        <p14:creationId xmlns:p14="http://schemas.microsoft.com/office/powerpoint/2010/main" val="34141898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a:fillRect/>
          </a:stretch>
        </p:blipFill>
        <p:spPr>
          <a:xfrm>
            <a:off x="597961" y="3309257"/>
            <a:ext cx="5341756" cy="3554695"/>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17234"/>
            <a:ext cx="2793274" cy="1457872"/>
          </a:xfrm>
          <a:prstGeom prst="rect">
            <a:avLst/>
          </a:prstGeom>
        </p:spPr>
      </p:pic>
      <p:sp>
        <p:nvSpPr>
          <p:cNvPr id="3" name="Rectangle 2"/>
          <p:cNvSpPr/>
          <p:nvPr/>
        </p:nvSpPr>
        <p:spPr>
          <a:xfrm>
            <a:off x="4283655" y="-135449"/>
            <a:ext cx="3312125" cy="1067600"/>
          </a:xfrm>
          <a:prstGeom prst="rect">
            <a:avLst/>
          </a:prstGeom>
        </p:spPr>
        <p:txBody>
          <a:bodyPr wrap="none">
            <a:spAutoFit/>
          </a:bodyPr>
          <a:lstStyle/>
          <a:p>
            <a:pPr algn="ctr">
              <a:lnSpc>
                <a:spcPct val="150000"/>
              </a:lnSpc>
              <a:spcBef>
                <a:spcPts val="600"/>
              </a:spcBef>
              <a:spcAft>
                <a:spcPts val="600"/>
              </a:spcAft>
            </a:pPr>
            <a:r>
              <a:rPr lang="en-US" sz="4800" b="1" u="sng" cap="all" dirty="0">
                <a:solidFill>
                  <a:srgbClr val="002060"/>
                </a:solidFill>
                <a:latin typeface="Times New Roman" panose="02020603050405020304" pitchFamily="18" charset="0"/>
                <a:cs typeface="Times New Roman" panose="02020603050405020304" pitchFamily="18" charset="0"/>
              </a:rPr>
              <a:t>NỘI DUNG</a:t>
            </a:r>
            <a:endParaRPr lang="vi-VN" sz="4800" b="1" u="sng" cap="all" dirty="0">
              <a:solidFill>
                <a:srgbClr val="002060"/>
              </a:solidFill>
              <a:latin typeface="Times New Roman" panose="02020603050405020304" pitchFamily="18" charset="0"/>
              <a:cs typeface="Times New Roman" panose="02020603050405020304" pitchFamily="18" charset="0"/>
            </a:endParaRPr>
          </a:p>
        </p:txBody>
      </p:sp>
      <p:sp>
        <p:nvSpPr>
          <p:cNvPr id="4" name="Rectangle 3"/>
          <p:cNvSpPr/>
          <p:nvPr/>
        </p:nvSpPr>
        <p:spPr>
          <a:xfrm>
            <a:off x="1445741" y="932151"/>
            <a:ext cx="10254413" cy="2308324"/>
          </a:xfrm>
          <a:prstGeom prst="rect">
            <a:avLst/>
          </a:prstGeom>
        </p:spPr>
        <p:txBody>
          <a:bodyPr wrap="square">
            <a:spAutoFit/>
          </a:bodyPr>
          <a:lstStyle/>
          <a:p>
            <a:pPr algn="just">
              <a:lnSpc>
                <a:spcPct val="150000"/>
              </a:lnSpc>
            </a:pPr>
            <a:r>
              <a:rPr lang="en-GB" sz="2400"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4.1</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srgbClr val="FF0000"/>
              </a:solidFill>
              <a:latin typeface=".VnTime"/>
              <a:ea typeface="Times New Roman" panose="02020603050405020304" pitchFamily="18" charset="0"/>
              <a:cs typeface="Times New Roman" panose="02020603050405020304" pitchFamily="18" charset="0"/>
            </a:endParaRPr>
          </a:p>
          <a:p>
            <a:pPr algn="just">
              <a:lnSpc>
                <a:spcPct val="150000"/>
              </a:lnSpc>
            </a:pP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srgbClr val="FF0000"/>
              </a:solidFill>
              <a:latin typeface=".VnTime"/>
              <a:ea typeface="Times New Roman" panose="02020603050405020304" pitchFamily="18" charset="0"/>
              <a:cs typeface="Times New Roman" panose="02020603050405020304" pitchFamily="18" charset="0"/>
            </a:endParaRPr>
          </a:p>
          <a:p>
            <a:pPr algn="just">
              <a:lnSpc>
                <a:spcPct val="150000"/>
              </a:lnSpc>
            </a:pP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srgbClr val="FF0000"/>
              </a:solidFill>
              <a:latin typeface=".VnTime"/>
              <a:ea typeface="Times New Roman" panose="02020603050405020304" pitchFamily="18" charset="0"/>
              <a:cs typeface="Times New Roman" panose="02020603050405020304" pitchFamily="18" charset="0"/>
            </a:endParaRPr>
          </a:p>
          <a:p>
            <a:pPr>
              <a:lnSpc>
                <a:spcPct val="150000"/>
              </a:lnSpc>
            </a:pPr>
            <a:r>
              <a:rPr lang="en-GB" sz="2400" b="1" cap="all" dirty="0">
                <a:solidFill>
                  <a:srgbClr val="FF0000"/>
                </a:solidFill>
                <a:latin typeface="Times New Roman" panose="02020603050405020304" pitchFamily="18" charset="0"/>
                <a:ea typeface="Calibri" panose="020F0502020204030204" pitchFamily="34" charset="0"/>
              </a:rPr>
              <a:t>4.4	</a:t>
            </a:r>
            <a:r>
              <a:rPr lang="en-GB" sz="2400" b="1" cap="all" dirty="0" err="1">
                <a:solidFill>
                  <a:srgbClr val="FF0000"/>
                </a:solidFill>
                <a:latin typeface="Times New Roman" panose="02020603050405020304" pitchFamily="18" charset="0"/>
                <a:ea typeface="Calibri" panose="020F0502020204030204" pitchFamily="34" charset="0"/>
              </a:rPr>
              <a:t>Các</a:t>
            </a:r>
            <a:r>
              <a:rPr lang="en-GB" sz="2400" b="1" cap="all" dirty="0">
                <a:solidFill>
                  <a:srgbClr val="FF0000"/>
                </a:solidFill>
                <a:latin typeface="Times New Roman" panose="02020603050405020304" pitchFamily="18" charset="0"/>
                <a:ea typeface="Calibri" panose="020F0502020204030204" pitchFamily="34" charset="0"/>
              </a:rPr>
              <a:t> </a:t>
            </a:r>
            <a:r>
              <a:rPr lang="en-GB" sz="2400" b="1" cap="all" dirty="0" err="1">
                <a:solidFill>
                  <a:srgbClr val="FF0000"/>
                </a:solidFill>
                <a:latin typeface="Times New Roman" panose="02020603050405020304" pitchFamily="18" charset="0"/>
                <a:ea typeface="Calibri" panose="020F0502020204030204" pitchFamily="34" charset="0"/>
              </a:rPr>
              <a:t>Quy</a:t>
            </a:r>
            <a:r>
              <a:rPr lang="en-GB" sz="2400" b="1" cap="all" dirty="0">
                <a:solidFill>
                  <a:srgbClr val="FF0000"/>
                </a:solidFill>
                <a:latin typeface="Times New Roman" panose="02020603050405020304" pitchFamily="18" charset="0"/>
                <a:ea typeface="Calibri" panose="020F0502020204030204" pitchFamily="34" charset="0"/>
              </a:rPr>
              <a:t> </a:t>
            </a:r>
            <a:r>
              <a:rPr lang="en-GB" sz="2400" b="1" cap="all" dirty="0" err="1">
                <a:solidFill>
                  <a:srgbClr val="FF0000"/>
                </a:solidFill>
                <a:latin typeface="Times New Roman" panose="02020603050405020304" pitchFamily="18" charset="0"/>
                <a:ea typeface="Calibri" panose="020F0502020204030204" pitchFamily="34" charset="0"/>
              </a:rPr>
              <a:t>trình</a:t>
            </a:r>
            <a:r>
              <a:rPr lang="en-GB" sz="2400" b="1" cap="all" dirty="0">
                <a:solidFill>
                  <a:srgbClr val="FF0000"/>
                </a:solidFill>
                <a:latin typeface="Times New Roman" panose="02020603050405020304" pitchFamily="18" charset="0"/>
                <a:ea typeface="Calibri" panose="020F0502020204030204" pitchFamily="34" charset="0"/>
              </a:rPr>
              <a:t> </a:t>
            </a:r>
            <a:r>
              <a:rPr lang="en-GB" sz="2400" b="1" cap="all" dirty="0" err="1">
                <a:solidFill>
                  <a:srgbClr val="FF0000"/>
                </a:solidFill>
                <a:latin typeface="Times New Roman" panose="02020603050405020304" pitchFamily="18" charset="0"/>
                <a:ea typeface="Calibri" panose="020F0502020204030204" pitchFamily="34" charset="0"/>
              </a:rPr>
              <a:t>hoạt</a:t>
            </a:r>
            <a:r>
              <a:rPr lang="en-GB" sz="2400" b="1" cap="all" dirty="0">
                <a:solidFill>
                  <a:srgbClr val="FF0000"/>
                </a:solidFill>
                <a:latin typeface="Times New Roman" panose="02020603050405020304" pitchFamily="18" charset="0"/>
                <a:ea typeface="Calibri" panose="020F0502020204030204" pitchFamily="34" charset="0"/>
              </a:rPr>
              <a:t> </a:t>
            </a:r>
            <a:r>
              <a:rPr lang="en-GB" sz="2400" b="1" cap="all" dirty="0" err="1">
                <a:solidFill>
                  <a:srgbClr val="FF0000"/>
                </a:solidFill>
                <a:latin typeface="Times New Roman" panose="02020603050405020304" pitchFamily="18" charset="0"/>
                <a:ea typeface="Calibri" panose="020F0502020204030204" pitchFamily="34" charset="0"/>
              </a:rPr>
              <a:t>động</a:t>
            </a:r>
            <a:r>
              <a:rPr lang="en-GB" sz="2400" b="1" cap="all" dirty="0">
                <a:solidFill>
                  <a:srgbClr val="FF0000"/>
                </a:solidFill>
                <a:latin typeface="Times New Roman" panose="02020603050405020304" pitchFamily="18" charset="0"/>
                <a:ea typeface="Calibri" panose="020F0502020204030204" pitchFamily="34" charset="0"/>
              </a:rPr>
              <a:t> </a:t>
            </a:r>
            <a:r>
              <a:rPr lang="en-GB" sz="2400" b="1" cap="all" dirty="0" err="1">
                <a:solidFill>
                  <a:srgbClr val="FF0000"/>
                </a:solidFill>
                <a:latin typeface="Times New Roman" panose="02020603050405020304" pitchFamily="18" charset="0"/>
                <a:ea typeface="Calibri" panose="020F0502020204030204" pitchFamily="34" charset="0"/>
              </a:rPr>
              <a:t>chính</a:t>
            </a:r>
            <a:endParaRPr lang="en-US" sz="2400" b="1" cap="all" dirty="0">
              <a:solidFill>
                <a:srgbClr val="FF0000"/>
              </a:solidFill>
            </a:endParaRPr>
          </a:p>
        </p:txBody>
      </p:sp>
      <p:pic>
        <p:nvPicPr>
          <p:cNvPr id="5" name="Picture 4"/>
          <p:cNvPicPr>
            <a:picLocks noChangeAspect="1"/>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Lst>
          </a:blip>
          <a:stretch>
            <a:fillRect/>
          </a:stretch>
        </p:blipFill>
        <p:spPr>
          <a:xfrm>
            <a:off x="5877911" y="3309257"/>
            <a:ext cx="6235712" cy="3278777"/>
          </a:xfrm>
          <a:prstGeom prst="rect">
            <a:avLst/>
          </a:prstGeom>
        </p:spPr>
      </p:pic>
    </p:spTree>
    <p:extLst>
      <p:ext uri="{BB962C8B-B14F-4D97-AF65-F5344CB8AC3E}">
        <p14:creationId xmlns:p14="http://schemas.microsoft.com/office/powerpoint/2010/main" val="41485288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2001" cy="646331"/>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sp>
        <p:nvSpPr>
          <p:cNvPr id="9" name="Pentagon 8"/>
          <p:cNvSpPr/>
          <p:nvPr/>
        </p:nvSpPr>
        <p:spPr>
          <a:xfrm>
            <a:off x="63068" y="4766386"/>
            <a:ext cx="2900856" cy="1970735"/>
          </a:xfrm>
          <a:prstGeom prst="homePlate">
            <a:avLst/>
          </a:prstGeom>
          <a:solidFill>
            <a:schemeClr val="accent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rgbClr val="FF0000"/>
                </a:solidFill>
                <a:latin typeface="Times New Roman" panose="02020603050405020304" pitchFamily="18" charset="0"/>
                <a:cs typeface="Times New Roman" panose="02020603050405020304" pitchFamily="18" charset="0"/>
              </a:rPr>
              <a:t>Các</a:t>
            </a:r>
            <a:r>
              <a:rPr lang="en-US" sz="2000" b="1" dirty="0">
                <a:solidFill>
                  <a:srgbClr val="FF0000"/>
                </a:solidFill>
                <a:latin typeface="Times New Roman" panose="02020603050405020304" pitchFamily="18" charset="0"/>
                <a:cs typeface="Times New Roman" panose="02020603050405020304" pitchFamily="18" charset="0"/>
              </a:rPr>
              <a:t> DN </a:t>
            </a:r>
            <a:r>
              <a:rPr lang="en-US" sz="2000" b="1" dirty="0" err="1">
                <a:solidFill>
                  <a:srgbClr val="FF0000"/>
                </a:solidFill>
                <a:latin typeface="Times New Roman" panose="02020603050405020304" pitchFamily="18" charset="0"/>
                <a:cs typeface="Times New Roman" panose="02020603050405020304" pitchFamily="18" charset="0"/>
              </a:rPr>
              <a:t>khai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thác</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nguyên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vật</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liệu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từ</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đất</a:t>
            </a:r>
            <a:r>
              <a:rPr lang="en-US" sz="2000" b="1"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chẳng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hạn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như</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quặng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sắt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dầu</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mỏ</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gỗ</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và</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lương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thực</a:t>
            </a:r>
            <a:r>
              <a:rPr lang="en-US" sz="2000" dirty="0">
                <a:solidFill>
                  <a:srgbClr val="FF0000"/>
                </a:solidFill>
                <a:latin typeface="Times New Roman" panose="02020603050405020304" pitchFamily="18" charset="0"/>
                <a:cs typeface="Times New Roman" panose="02020603050405020304" pitchFamily="18" charset="0"/>
              </a:rPr>
              <a:t> </a:t>
            </a:r>
          </a:p>
        </p:txBody>
      </p:sp>
      <p:sp>
        <p:nvSpPr>
          <p:cNvPr id="11" name="Chevron 10"/>
          <p:cNvSpPr/>
          <p:nvPr/>
        </p:nvSpPr>
        <p:spPr>
          <a:xfrm>
            <a:off x="1888289" y="4766386"/>
            <a:ext cx="3100866" cy="1970734"/>
          </a:xfrm>
          <a:prstGeom prst="chevron">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a:solidFill>
                  <a:srgbClr val="FF0000"/>
                </a:solidFill>
                <a:latin typeface="Times New Roman" panose="02020603050405020304" pitchFamily="18" charset="0"/>
                <a:cs typeface="Times New Roman" panose="02020603050405020304" pitchFamily="18" charset="0"/>
              </a:rPr>
              <a:t>Các</a:t>
            </a:r>
            <a:r>
              <a:rPr lang="en-US" sz="2000" dirty="0">
                <a:solidFill>
                  <a:srgbClr val="FF0000"/>
                </a:solidFill>
                <a:latin typeface="Times New Roman" panose="02020603050405020304" pitchFamily="18" charset="0"/>
                <a:cs typeface="Times New Roman" panose="02020603050405020304" pitchFamily="18" charset="0"/>
              </a:rPr>
              <a:t> DN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xuất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nguyên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vật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liệu</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2" name="Chevron 11"/>
          <p:cNvSpPr/>
          <p:nvPr/>
        </p:nvSpPr>
        <p:spPr>
          <a:xfrm>
            <a:off x="3589958" y="4785355"/>
            <a:ext cx="3352793" cy="1951765"/>
          </a:xfrm>
          <a:prstGeom prst="chevron">
            <a:avLst/>
          </a:prstGeom>
          <a:solidFill>
            <a:schemeClr val="accent6">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a:solidFill>
                  <a:srgbClr val="FF0000"/>
                </a:solidFill>
                <a:latin typeface="Times New Roman" panose="02020603050405020304" pitchFamily="18" charset="0"/>
                <a:cs typeface="Times New Roman" panose="02020603050405020304" pitchFamily="18" charset="0"/>
              </a:rPr>
              <a:t>Các</a:t>
            </a:r>
            <a:r>
              <a:rPr lang="en-US" sz="2000" dirty="0">
                <a:solidFill>
                  <a:srgbClr val="FF0000"/>
                </a:solidFill>
                <a:latin typeface="Times New Roman" panose="02020603050405020304" pitchFamily="18" charset="0"/>
                <a:cs typeface="Times New Roman" panose="02020603050405020304" pitchFamily="18" charset="0"/>
              </a:rPr>
              <a:t> DN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xuất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linh</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kiện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bán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thành</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phẩm</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3" name="Chevron 12"/>
          <p:cNvSpPr/>
          <p:nvPr/>
        </p:nvSpPr>
        <p:spPr>
          <a:xfrm>
            <a:off x="5474586" y="4766385"/>
            <a:ext cx="3421116" cy="1970735"/>
          </a:xfrm>
          <a:prstGeom prst="chevron">
            <a:avLst/>
          </a:prstGeom>
          <a:solidFill>
            <a:schemeClr val="accent4">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a:solidFill>
                  <a:srgbClr val="FF0000"/>
                </a:solidFill>
                <a:latin typeface="Times New Roman" panose="02020603050405020304" pitchFamily="18" charset="0"/>
                <a:cs typeface="Times New Roman" panose="02020603050405020304" pitchFamily="18" charset="0"/>
              </a:rPr>
              <a:t>Các</a:t>
            </a:r>
            <a:r>
              <a:rPr lang="en-US" sz="2000" dirty="0">
                <a:solidFill>
                  <a:srgbClr val="FF0000"/>
                </a:solidFill>
                <a:latin typeface="Times New Roman" panose="02020603050405020304" pitchFamily="18" charset="0"/>
                <a:cs typeface="Times New Roman" panose="02020603050405020304" pitchFamily="18" charset="0"/>
              </a:rPr>
              <a:t> DN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xuất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phẩm</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cuối</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cùng</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4" name="Chevron 13"/>
          <p:cNvSpPr/>
          <p:nvPr/>
        </p:nvSpPr>
        <p:spPr>
          <a:xfrm>
            <a:off x="7383524" y="4766387"/>
            <a:ext cx="3352793" cy="1970733"/>
          </a:xfrm>
          <a:prstGeom prst="chevron">
            <a:avLst/>
          </a:prstGeom>
          <a:solidFill>
            <a:schemeClr val="accent6">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smtClean="0">
                <a:solidFill>
                  <a:srgbClr val="FF0000"/>
                </a:solidFill>
                <a:latin typeface="Times New Roman" panose="02020603050405020304" pitchFamily="18" charset="0"/>
                <a:cs typeface="Times New Roman" panose="02020603050405020304" pitchFamily="18" charset="0"/>
              </a:rPr>
              <a:t>Đại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lý</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phân</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phối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siêu</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thị</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cửa</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hàng</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bán</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lẻ</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5" name="Chevron 14"/>
          <p:cNvSpPr/>
          <p:nvPr/>
        </p:nvSpPr>
        <p:spPr>
          <a:xfrm>
            <a:off x="9312166" y="4766385"/>
            <a:ext cx="2879834" cy="1970735"/>
          </a:xfrm>
          <a:prstGeom prst="chevron">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smtClean="0">
                <a:solidFill>
                  <a:srgbClr val="FF0000"/>
                </a:solidFill>
                <a:latin typeface="Times New Roman" panose="02020603050405020304" pitchFamily="18" charset="0"/>
                <a:cs typeface="Times New Roman" panose="02020603050405020304" pitchFamily="18" charset="0"/>
              </a:rPr>
              <a:t>Người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tiêu</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dùng</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cuối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cùng</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6" name="Line Callout 1 15"/>
          <p:cNvSpPr/>
          <p:nvPr/>
        </p:nvSpPr>
        <p:spPr>
          <a:xfrm>
            <a:off x="342900" y="3830964"/>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7" name="Line Callout 1 16"/>
          <p:cNvSpPr/>
          <p:nvPr/>
        </p:nvSpPr>
        <p:spPr>
          <a:xfrm>
            <a:off x="2135249" y="3830964"/>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8" name="Line Callout 1 17"/>
          <p:cNvSpPr/>
          <p:nvPr/>
        </p:nvSpPr>
        <p:spPr>
          <a:xfrm>
            <a:off x="4013994" y="3811994"/>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9" name="Line Callout 1 18"/>
          <p:cNvSpPr/>
          <p:nvPr/>
        </p:nvSpPr>
        <p:spPr>
          <a:xfrm>
            <a:off x="5958774" y="3811993"/>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0" name="Line Callout 1 19"/>
          <p:cNvSpPr/>
          <p:nvPr/>
        </p:nvSpPr>
        <p:spPr>
          <a:xfrm>
            <a:off x="7903554" y="3851986"/>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2963920" y="624719"/>
            <a:ext cx="6096000" cy="461665"/>
          </a:xfrm>
          <a:prstGeom prst="rect">
            <a:avLst/>
          </a:prstGeom>
        </p:spPr>
        <p:txBody>
          <a:bodyPr>
            <a:spAutoFit/>
          </a:bodyPr>
          <a:lstStyle/>
          <a:p>
            <a:pPr lvl="0" algn="ctr"/>
            <a:r>
              <a:rPr lang="en-US" sz="2400" b="1" cap="all" dirty="0" smtClean="0">
                <a:solidFill>
                  <a:srgbClr val="002060"/>
                </a:solidFill>
                <a:latin typeface="Times New Roman" panose="02020603050405020304" pitchFamily="18" charset="0"/>
                <a:ea typeface="Times New Roman" panose="02020603050405020304" pitchFamily="18" charset="0"/>
              </a:rPr>
              <a:t>VẬY </a:t>
            </a:r>
            <a:r>
              <a:rPr lang="en-US" sz="2400" b="1" cap="all" dirty="0">
                <a:solidFill>
                  <a:srgbClr val="002060"/>
                </a:solidFill>
                <a:latin typeface="Times New Roman" panose="02020603050405020304" pitchFamily="18" charset="0"/>
                <a:ea typeface="Times New Roman" panose="02020603050405020304" pitchFamily="18" charset="0"/>
              </a:rPr>
              <a:t>CHUỖI CUNG ỨNG LÀ </a:t>
            </a:r>
            <a:r>
              <a:rPr lang="en-US" sz="2400" b="1" cap="all" dirty="0" smtClean="0">
                <a:solidFill>
                  <a:srgbClr val="002060"/>
                </a:solidFill>
                <a:latin typeface="Times New Roman" panose="02020603050405020304" pitchFamily="18" charset="0"/>
                <a:ea typeface="Times New Roman" panose="02020603050405020304" pitchFamily="18" charset="0"/>
              </a:rPr>
              <a:t>GÌ ?</a:t>
            </a:r>
          </a:p>
        </p:txBody>
      </p:sp>
      <p:sp>
        <p:nvSpPr>
          <p:cNvPr id="22" name="Rectangle 21"/>
          <p:cNvSpPr/>
          <p:nvPr/>
        </p:nvSpPr>
        <p:spPr>
          <a:xfrm>
            <a:off x="-108038" y="949720"/>
            <a:ext cx="12300037" cy="2800767"/>
          </a:xfrm>
          <a:prstGeom prst="rect">
            <a:avLst/>
          </a:prstGeom>
        </p:spPr>
        <p:txBody>
          <a:bodyPr wrap="square">
            <a:spAutoFit/>
          </a:bodyPr>
          <a:lstStyle/>
          <a:p>
            <a:pPr marL="342900" lvl="0" indent="-342900" algn="just">
              <a:buFont typeface="Wingdings" panose="05000000000000000000" pitchFamily="2" charset="2"/>
              <a:buChar char="v"/>
            </a:pP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tất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doanh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nghiệp</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tham</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trực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kinh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doanh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đáp</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thỏa</a:t>
            </a:r>
            <a:r>
              <a:rPr lang="en-US" sz="22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mãn</a:t>
            </a:r>
            <a:r>
              <a:rPr lang="en-US" sz="22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nhu</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
              <a:buFont typeface="Wingdings" panose="05000000000000000000" pitchFamily="2" charset="2"/>
              <a:buChar char="v"/>
            </a:pPr>
            <a:r>
              <a:rPr lang="en-US" sz="2200" b="1" dirty="0" err="1">
                <a:solidFill>
                  <a:srgbClr val="002060"/>
                </a:solidFill>
                <a:latin typeface="Times New Roman" panose="02020603050405020304" pitchFamily="18" charset="0"/>
                <a:cs typeface="Times New Roman" panose="02020603050405020304" pitchFamily="18" charset="0"/>
              </a:rPr>
              <a:t>Chuỗi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ứng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không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chỉ</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bao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gồm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sản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xuất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cung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nguyên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vật</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liệu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còn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có</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cs typeface="Times New Roman" panose="02020603050405020304" pitchFamily="18" charset="0"/>
              </a:rPr>
              <a:t> ty </a:t>
            </a:r>
            <a:r>
              <a:rPr lang="en-US" sz="2200" dirty="0" err="1">
                <a:solidFill>
                  <a:srgbClr val="002060"/>
                </a:solidFill>
                <a:latin typeface="Times New Roman" panose="02020603050405020304" pitchFamily="18" charset="0"/>
                <a:cs typeface="Times New Roman" panose="02020603050405020304" pitchFamily="18" charset="0"/>
              </a:rPr>
              <a:t>vận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tải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cs typeface="Times New Roman" panose="02020603050405020304" pitchFamily="18" charset="0"/>
              </a:rPr>
              <a:t> ty </a:t>
            </a:r>
            <a:r>
              <a:rPr lang="en-US" sz="2200" dirty="0" err="1">
                <a:solidFill>
                  <a:srgbClr val="002060"/>
                </a:solidFill>
                <a:latin typeface="Times New Roman" panose="02020603050405020304" pitchFamily="18" charset="0"/>
                <a:cs typeface="Times New Roman" panose="02020603050405020304" pitchFamily="18" charset="0"/>
              </a:rPr>
              <a:t>kho</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trung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tâm</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phân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phối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doanh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nghiệp</a:t>
            </a:r>
            <a:r>
              <a:rPr lang="en-US" sz="2200" dirty="0">
                <a:solidFill>
                  <a:srgbClr val="002060"/>
                </a:solidFill>
                <a:latin typeface="Times New Roman" panose="02020603050405020304" pitchFamily="18" charset="0"/>
                <a:cs typeface="Times New Roman" panose="02020603050405020304" pitchFamily="18" charset="0"/>
              </a:rPr>
              <a:t> logistics </a:t>
            </a:r>
            <a:r>
              <a:rPr lang="en-US" sz="2200" dirty="0" err="1">
                <a:solidFill>
                  <a:srgbClr val="002060"/>
                </a:solidFill>
                <a:latin typeface="Times New Roman" panose="02020603050405020304" pitchFamily="18" charset="0"/>
                <a:cs typeface="Times New Roman" panose="02020603050405020304" pitchFamily="18" charset="0"/>
              </a:rPr>
              <a:t>chuyên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nghiệp</a:t>
            </a:r>
            <a:r>
              <a:rPr lang="en-US" sz="2200" dirty="0">
                <a:solidFill>
                  <a:srgbClr val="002060"/>
                </a:solidFill>
                <a:latin typeface="Times New Roman" panose="02020603050405020304" pitchFamily="18" charset="0"/>
                <a:cs typeface="Times New Roman" panose="02020603050405020304" pitchFamily="18" charset="0"/>
              </a:rPr>
              <a:t> 3PL, 4PL,…</a:t>
            </a:r>
            <a:r>
              <a:rPr lang="en-US" sz="2200" dirty="0" err="1">
                <a:solidFill>
                  <a:srgbClr val="002060"/>
                </a:solidFill>
                <a:latin typeface="Times New Roman" panose="02020603050405020304" pitchFamily="18" charset="0"/>
                <a:cs typeface="Times New Roman" panose="02020603050405020304" pitchFamily="18" charset="0"/>
              </a:rPr>
              <a:t>cùng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với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doanh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nghiệp</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đại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lý</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bán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lẻ</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cửa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tiện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lợi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siêu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thị</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đến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khách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tiêu</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dùng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trực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tiếp</a:t>
            </a:r>
            <a:endParaRPr lang="en-US" sz="2200" dirty="0" smtClean="0">
              <a:solidFill>
                <a:srgbClr val="00206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200" b="1" dirty="0" err="1">
                <a:solidFill>
                  <a:srgbClr val="002060"/>
                </a:solidFill>
                <a:latin typeface="Times New Roman" panose="02020603050405020304" pitchFamily="18" charset="0"/>
                <a:cs typeface="Times New Roman" panose="02020603050405020304" pitchFamily="18" charset="0"/>
              </a:rPr>
              <a:t>M</a:t>
            </a:r>
            <a:r>
              <a:rPr lang="en-US" sz="2200" b="1" dirty="0" err="1" smtClean="0">
                <a:solidFill>
                  <a:srgbClr val="002060"/>
                </a:solidFill>
                <a:latin typeface="Times New Roman" panose="02020603050405020304" pitchFamily="18" charset="0"/>
                <a:cs typeface="Times New Roman" panose="02020603050405020304" pitchFamily="18" charset="0"/>
              </a:rPr>
              <a:t>ột</a:t>
            </a:r>
            <a:r>
              <a:rPr lang="en-US" sz="2200" b="1" dirty="0" smtClean="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chuỗi</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ứng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còn</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được</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gọi</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là</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mạng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lưới</a:t>
            </a:r>
            <a:r>
              <a:rPr lang="en-US" sz="2200" dirty="0">
                <a:solidFill>
                  <a:srgbClr val="002060"/>
                </a:solidFill>
                <a:latin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cs typeface="Times New Roman" panose="02020603050405020304" pitchFamily="18" charset="0"/>
              </a:rPr>
              <a:t>hậu</a:t>
            </a:r>
            <a:r>
              <a:rPr lang="en-US" sz="2200" b="1" dirty="0">
                <a:solidFill>
                  <a:srgbClr val="002060"/>
                </a:solidFill>
                <a:latin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cs typeface="Times New Roman" panose="02020603050405020304" pitchFamily="18" charset="0"/>
              </a:rPr>
              <a:t>cần</a:t>
            </a:r>
            <a:r>
              <a:rPr lang="en-US" sz="2200" b="1" dirty="0" smtClean="0">
                <a:solidFill>
                  <a:srgbClr val="002060"/>
                </a:solidFill>
                <a:latin typeface="Times New Roman" panose="02020603050405020304" pitchFamily="18" charset="0"/>
                <a:cs typeface="Times New Roman" panose="02020603050405020304" pitchFamily="18" charset="0"/>
              </a:rPr>
              <a:t> (logistics)</a:t>
            </a:r>
            <a:endParaRPr lang="en-US" sz="2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2152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fade">
                                      <p:cBhvr>
                                        <p:cTn id="7" dur="1000"/>
                                        <p:tgtEl>
                                          <p:spTgt spid="22">
                                            <p:txEl>
                                              <p:pRg st="0" end="0"/>
                                            </p:txEl>
                                          </p:spTgt>
                                        </p:tgtEl>
                                      </p:cBhvr>
                                    </p:animEffect>
                                    <p:anim calcmode="lin" valueType="num">
                                      <p:cBhvr>
                                        <p:cTn id="8" dur="1000" fill="hold"/>
                                        <p:tgtEl>
                                          <p:spTgt spid="2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2">
                                            <p:txEl>
                                              <p:pRg st="1" end="1"/>
                                            </p:txEl>
                                          </p:spTgt>
                                        </p:tgtEl>
                                        <p:attrNameLst>
                                          <p:attrName>style.visibility</p:attrName>
                                        </p:attrNameLst>
                                      </p:cBhvr>
                                      <p:to>
                                        <p:strVal val="visible"/>
                                      </p:to>
                                    </p:set>
                                    <p:animEffect transition="in" filter="fade">
                                      <p:cBhvr>
                                        <p:cTn id="14" dur="1000"/>
                                        <p:tgtEl>
                                          <p:spTgt spid="22">
                                            <p:txEl>
                                              <p:pRg st="1" end="1"/>
                                            </p:txEl>
                                          </p:spTgt>
                                        </p:tgtEl>
                                      </p:cBhvr>
                                    </p:animEffect>
                                    <p:anim calcmode="lin" valueType="num">
                                      <p:cBhvr>
                                        <p:cTn id="15" dur="1000" fill="hold"/>
                                        <p:tgtEl>
                                          <p:spTgt spid="2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down)">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circle(in)">
                                      <p:cBhvr>
                                        <p:cTn id="41" dur="2000"/>
                                        <p:tgtEl>
                                          <p:spTgt spid="14"/>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circle(in)">
                                      <p:cBhvr>
                                        <p:cTn id="46" dur="200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barn(inVertical)">
                                      <p:cBhvr>
                                        <p:cTn id="56" dur="5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down)">
                                      <p:cBhvr>
                                        <p:cTn id="61" dur="500"/>
                                        <p:tgtEl>
                                          <p:spTgt spid="18"/>
                                        </p:tgtEl>
                                      </p:cBhvr>
                                    </p:animEffect>
                                  </p:childTnLst>
                                </p:cTn>
                              </p:par>
                            </p:childTnLst>
                          </p:cTn>
                        </p:par>
                      </p:childTnLst>
                    </p:cTn>
                  </p:par>
                  <p:par>
                    <p:cTn id="62" fill="hold">
                      <p:stCondLst>
                        <p:cond delay="indefinite"/>
                      </p:stCondLst>
                      <p:childTnLst>
                        <p:par>
                          <p:cTn id="63" fill="hold">
                            <p:stCondLst>
                              <p:cond delay="0"/>
                            </p:stCondLst>
                            <p:childTnLst>
                              <p:par>
                                <p:cTn id="64" presetID="6" presetClass="entr" presetSubtype="16" fill="hold" grpId="0" nodeType="click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circle(in)">
                                      <p:cBhvr>
                                        <p:cTn id="66" dur="2000"/>
                                        <p:tgtEl>
                                          <p:spTgt spid="19"/>
                                        </p:tgtEl>
                                      </p:cBhvr>
                                    </p:animEffect>
                                  </p:childTnLst>
                                </p:cTn>
                              </p:par>
                            </p:childTnLst>
                          </p:cTn>
                        </p:par>
                      </p:childTnLst>
                    </p:cTn>
                  </p:par>
                  <p:par>
                    <p:cTn id="67" fill="hold">
                      <p:stCondLst>
                        <p:cond delay="indefinite"/>
                      </p:stCondLst>
                      <p:childTnLst>
                        <p:par>
                          <p:cTn id="68" fill="hold">
                            <p:stCondLst>
                              <p:cond delay="0"/>
                            </p:stCondLst>
                            <p:childTnLst>
                              <p:par>
                                <p:cTn id="69" presetID="6" presetClass="entr" presetSubtype="16"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circle(in)">
                                      <p:cBhvr>
                                        <p:cTn id="71" dur="20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nodeType="clickEffect">
                                  <p:stCondLst>
                                    <p:cond delay="0"/>
                                  </p:stCondLst>
                                  <p:childTnLst>
                                    <p:set>
                                      <p:cBhvr>
                                        <p:cTn id="75" dur="1" fill="hold">
                                          <p:stCondLst>
                                            <p:cond delay="0"/>
                                          </p:stCondLst>
                                        </p:cTn>
                                        <p:tgtEl>
                                          <p:spTgt spid="22">
                                            <p:txEl>
                                              <p:pRg st="2" end="2"/>
                                            </p:txEl>
                                          </p:spTgt>
                                        </p:tgtEl>
                                        <p:attrNameLst>
                                          <p:attrName>style.visibility</p:attrName>
                                        </p:attrNameLst>
                                      </p:cBhvr>
                                      <p:to>
                                        <p:strVal val="visible"/>
                                      </p:to>
                                    </p:set>
                                    <p:animEffect transition="in" filter="fade">
                                      <p:cBhvr>
                                        <p:cTn id="76" dur="1000"/>
                                        <p:tgtEl>
                                          <p:spTgt spid="22">
                                            <p:txEl>
                                              <p:pRg st="2" end="2"/>
                                            </p:txEl>
                                          </p:spTgt>
                                        </p:tgtEl>
                                      </p:cBhvr>
                                    </p:animEffect>
                                    <p:anim calcmode="lin" valueType="num">
                                      <p:cBhvr>
                                        <p:cTn id="77" dur="1000" fill="hold"/>
                                        <p:tgtEl>
                                          <p:spTgt spid="22">
                                            <p:txEl>
                                              <p:pRg st="2" end="2"/>
                                            </p:txEl>
                                          </p:spTgt>
                                        </p:tgtEl>
                                        <p:attrNameLst>
                                          <p:attrName>ppt_x</p:attrName>
                                        </p:attrNameLst>
                                      </p:cBhvr>
                                      <p:tavLst>
                                        <p:tav tm="0">
                                          <p:val>
                                            <p:strVal val="#ppt_x"/>
                                          </p:val>
                                        </p:tav>
                                        <p:tav tm="100000">
                                          <p:val>
                                            <p:strVal val="#ppt_x"/>
                                          </p:val>
                                        </p:tav>
                                      </p:tavLst>
                                    </p:anim>
                                    <p:anim calcmode="lin" valueType="num">
                                      <p:cBhvr>
                                        <p:cTn id="78" dur="1000" fill="hold"/>
                                        <p:tgtEl>
                                          <p:spTgt spid="2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12978" cy="579582"/>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pic>
        <p:nvPicPr>
          <p:cNvPr id="3" name="Picture 2"/>
          <p:cNvPicPr/>
          <p:nvPr/>
        </p:nvPicPr>
        <p:blipFill>
          <a:blip r:embed="rId3">
            <a:extLst>
              <a:ext uri="{28A0092B-C50C-407E-A947-70E740481C1C}">
                <a14:useLocalDpi xmlns:a14="http://schemas.microsoft.com/office/drawing/2010/main" val="0"/>
              </a:ext>
            </a:extLst>
          </a:blip>
          <a:srcRect/>
          <a:stretch>
            <a:fillRect/>
          </a:stretch>
        </p:blipFill>
        <p:spPr bwMode="auto">
          <a:xfrm>
            <a:off x="857956" y="1524450"/>
            <a:ext cx="10058400" cy="5147733"/>
          </a:xfrm>
          <a:prstGeom prst="rect">
            <a:avLst/>
          </a:prstGeom>
          <a:noFill/>
        </p:spPr>
      </p:pic>
      <p:sp>
        <p:nvSpPr>
          <p:cNvPr id="4" name="Rectangle 3"/>
          <p:cNvSpPr/>
          <p:nvPr/>
        </p:nvSpPr>
        <p:spPr>
          <a:xfrm>
            <a:off x="3437021" y="693453"/>
            <a:ext cx="5238934" cy="742511"/>
          </a:xfrm>
          <a:prstGeom prst="rect">
            <a:avLst/>
          </a:prstGeom>
        </p:spPr>
        <p:txBody>
          <a:bodyPr wrap="none">
            <a:spAutoFit/>
          </a:bodyPr>
          <a:lstStyle/>
          <a:p>
            <a:pPr marR="85725" indent="457200" algn="ctr">
              <a:lnSpc>
                <a:spcPct val="150000"/>
              </a:lnSpc>
            </a:pPr>
            <a:r>
              <a:rPr lang="en-US" sz="3200" b="1" i="1" dirty="0" err="1">
                <a:solidFill>
                  <a:srgbClr val="FF0000"/>
                </a:solidFill>
                <a:latin typeface="Times New Roman" panose="02020603050405020304" pitchFamily="18" charset="0"/>
                <a:cs typeface="Times New Roman" panose="02020603050405020304" pitchFamily="18" charset="0"/>
              </a:rPr>
              <a:t>Chuỗi</a:t>
            </a:r>
            <a:r>
              <a:rPr lang="en-US" sz="3200" b="1" i="1" dirty="0">
                <a:solidFill>
                  <a:srgbClr val="FF0000"/>
                </a:solidFill>
                <a:latin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cs typeface="Times New Roman" panose="02020603050405020304" pitchFamily="18" charset="0"/>
              </a:rPr>
              <a:t>cung</a:t>
            </a:r>
            <a:r>
              <a:rPr lang="en-US" sz="3200" b="1" i="1" dirty="0">
                <a:solidFill>
                  <a:srgbClr val="FF0000"/>
                </a:solidFill>
                <a:latin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cs typeface="Times New Roman" panose="02020603050405020304" pitchFamily="18" charset="0"/>
              </a:rPr>
              <a:t>ứng</a:t>
            </a:r>
            <a:r>
              <a:rPr lang="en-US" sz="3200" b="1" i="1" dirty="0">
                <a:solidFill>
                  <a:srgbClr val="FF0000"/>
                </a:solidFill>
                <a:latin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cs typeface="Times New Roman" panose="02020603050405020304" pitchFamily="18" charset="0"/>
              </a:rPr>
              <a:t>điển</a:t>
            </a:r>
            <a:r>
              <a:rPr lang="en-US" sz="3200" b="1" i="1" dirty="0">
                <a:solidFill>
                  <a:srgbClr val="FF0000"/>
                </a:solidFill>
                <a:latin typeface="Times New Roman" panose="02020603050405020304" pitchFamily="18" charset="0"/>
                <a:cs typeface="Times New Roman" panose="02020603050405020304" pitchFamily="18" charset="0"/>
              </a:rPr>
              <a:t> </a:t>
            </a:r>
            <a:r>
              <a:rPr lang="en-US" sz="3200" b="1" i="1" dirty="0" err="1">
                <a:solidFill>
                  <a:srgbClr val="FF0000"/>
                </a:solidFill>
                <a:latin typeface="Times New Roman" panose="02020603050405020304" pitchFamily="18" charset="0"/>
                <a:cs typeface="Times New Roman" panose="02020603050405020304" pitchFamily="18" charset="0"/>
              </a:rPr>
              <a:t>hình</a:t>
            </a:r>
            <a:endParaRPr lang="en-US" sz="3200" dirty="0">
              <a:solidFill>
                <a:srgbClr val="FF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63463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9472501" y="694716"/>
            <a:ext cx="2719499" cy="1517951"/>
          </a:xfrm>
          <a:prstGeom prst="rect">
            <a:avLst/>
          </a:prstGeom>
        </p:spPr>
      </p:pic>
      <p:sp>
        <p:nvSpPr>
          <p:cNvPr id="3" name="Rectangle 2"/>
          <p:cNvSpPr/>
          <p:nvPr/>
        </p:nvSpPr>
        <p:spPr>
          <a:xfrm>
            <a:off x="-1" y="0"/>
            <a:ext cx="12192001" cy="646331"/>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sp>
        <p:nvSpPr>
          <p:cNvPr id="6" name="Rectangle 5"/>
          <p:cNvSpPr/>
          <p:nvPr/>
        </p:nvSpPr>
        <p:spPr>
          <a:xfrm>
            <a:off x="2663715" y="726555"/>
            <a:ext cx="6753004" cy="461665"/>
          </a:xfrm>
          <a:prstGeom prst="rect">
            <a:avLst/>
          </a:prstGeom>
        </p:spPr>
        <p:txBody>
          <a:bodyPr wrap="none">
            <a:spAutoFit/>
          </a:bodyPr>
          <a:lstStyle/>
          <a:p>
            <a:pPr algn="ctr"/>
            <a:r>
              <a:rPr lang="en-US" sz="2400" b="1" cap="all" dirty="0" err="1">
                <a:latin typeface="Times New Roman" panose="02020603050405020304" pitchFamily="18" charset="0"/>
                <a:ea typeface="Times New Roman" panose="02020603050405020304" pitchFamily="18" charset="0"/>
              </a:rPr>
              <a:t>Trong</a:t>
            </a:r>
            <a:r>
              <a:rPr lang="en-US" sz="2400" b="1" cap="all" dirty="0">
                <a:latin typeface="Times New Roman" panose="02020603050405020304" pitchFamily="18" charset="0"/>
                <a:ea typeface="Times New Roman" panose="02020603050405020304" pitchFamily="18" charset="0"/>
              </a:rPr>
              <a:t> </a:t>
            </a:r>
            <a:r>
              <a:rPr lang="en-US" sz="2400" b="1" cap="all" dirty="0" err="1">
                <a:latin typeface="Times New Roman" panose="02020603050405020304" pitchFamily="18" charset="0"/>
                <a:ea typeface="Times New Roman" panose="02020603050405020304" pitchFamily="18" charset="0"/>
              </a:rPr>
              <a:t>một</a:t>
            </a:r>
            <a:r>
              <a:rPr lang="en-US" sz="2400" b="1" cap="all" dirty="0">
                <a:latin typeface="Times New Roman" panose="02020603050405020304" pitchFamily="18" charset="0"/>
                <a:ea typeface="Times New Roman" panose="02020603050405020304" pitchFamily="18" charset="0"/>
              </a:rPr>
              <a:t> </a:t>
            </a:r>
            <a:r>
              <a:rPr lang="en-US" sz="2400" b="1" cap="all" dirty="0" err="1">
                <a:latin typeface="Times New Roman" panose="02020603050405020304" pitchFamily="18" charset="0"/>
                <a:ea typeface="Times New Roman" panose="02020603050405020304" pitchFamily="18" charset="0"/>
              </a:rPr>
              <a:t>chuỗi</a:t>
            </a:r>
            <a:r>
              <a:rPr lang="en-US" sz="2400" b="1" cap="all" dirty="0">
                <a:latin typeface="Times New Roman" panose="02020603050405020304" pitchFamily="18" charset="0"/>
                <a:ea typeface="Times New Roman" panose="02020603050405020304" pitchFamily="18" charset="0"/>
              </a:rPr>
              <a:t> </a:t>
            </a:r>
            <a:r>
              <a:rPr lang="en-US" sz="2400" b="1" cap="all" dirty="0" err="1">
                <a:latin typeface="Times New Roman" panose="02020603050405020304" pitchFamily="18" charset="0"/>
                <a:ea typeface="Times New Roman" panose="02020603050405020304" pitchFamily="18" charset="0"/>
              </a:rPr>
              <a:t>cung</a:t>
            </a:r>
            <a:r>
              <a:rPr lang="en-US" sz="2400" b="1" cap="all" dirty="0">
                <a:latin typeface="Times New Roman" panose="02020603050405020304" pitchFamily="18" charset="0"/>
                <a:ea typeface="Times New Roman" panose="02020603050405020304" pitchFamily="18" charset="0"/>
              </a:rPr>
              <a:t> </a:t>
            </a:r>
            <a:r>
              <a:rPr lang="en-US" sz="2400" b="1" cap="all" dirty="0" err="1">
                <a:latin typeface="Times New Roman" panose="02020603050405020304" pitchFamily="18" charset="0"/>
                <a:ea typeface="Times New Roman" panose="02020603050405020304" pitchFamily="18" charset="0"/>
              </a:rPr>
              <a:t>ứng</a:t>
            </a:r>
            <a:r>
              <a:rPr lang="en-US" sz="2400" b="1" cap="all" dirty="0">
                <a:latin typeface="Times New Roman" panose="02020603050405020304" pitchFamily="18" charset="0"/>
                <a:ea typeface="Times New Roman" panose="02020603050405020304" pitchFamily="18" charset="0"/>
              </a:rPr>
              <a:t> </a:t>
            </a:r>
            <a:r>
              <a:rPr lang="en-US" sz="2400" b="1" cap="all" dirty="0" err="1">
                <a:latin typeface="Times New Roman" panose="02020603050405020304" pitchFamily="18" charset="0"/>
                <a:ea typeface="Times New Roman" panose="02020603050405020304" pitchFamily="18" charset="0"/>
              </a:rPr>
              <a:t>điển</a:t>
            </a:r>
            <a:r>
              <a:rPr lang="en-US" sz="2400" b="1" cap="all" dirty="0">
                <a:latin typeface="Times New Roman" panose="02020603050405020304" pitchFamily="18" charset="0"/>
                <a:ea typeface="Times New Roman" panose="02020603050405020304" pitchFamily="18" charset="0"/>
              </a:rPr>
              <a:t> </a:t>
            </a:r>
            <a:r>
              <a:rPr lang="en-US" sz="2400" b="1" cap="all" dirty="0" err="1">
                <a:latin typeface="Times New Roman" panose="02020603050405020304" pitchFamily="18" charset="0"/>
                <a:ea typeface="Times New Roman" panose="02020603050405020304" pitchFamily="18" charset="0"/>
              </a:rPr>
              <a:t>hình</a:t>
            </a:r>
            <a:endParaRPr lang="en-US" sz="2400" b="1" cap="all" dirty="0">
              <a:latin typeface="Times New Roman" panose="02020603050405020304" pitchFamily="18" charset="0"/>
              <a:ea typeface="Times New Roman" panose="02020603050405020304" pitchFamily="18" charset="0"/>
            </a:endParaRPr>
          </a:p>
        </p:txBody>
      </p:sp>
      <p:sp>
        <p:nvSpPr>
          <p:cNvPr id="10" name="Rounded Rectangle 9"/>
          <p:cNvSpPr/>
          <p:nvPr/>
        </p:nvSpPr>
        <p:spPr>
          <a:xfrm>
            <a:off x="269000" y="1368350"/>
            <a:ext cx="3465894" cy="1277385"/>
          </a:xfrm>
          <a:prstGeom prst="roundRect">
            <a:avLst/>
          </a:prstGeom>
          <a:solidFill>
            <a:srgbClr val="92D050"/>
          </a:solidFill>
          <a:ln>
            <a:noFill/>
          </a:ln>
          <a:effectLst>
            <a:outerShdw blurRad="50800" dist="38100" dir="13500000" algn="br" rotWithShape="0">
              <a:prstClr val="black">
                <a:alpha val="40000"/>
              </a:prstClr>
            </a:outerShdw>
          </a:effectLst>
          <a:scene3d>
            <a:camera prst="orthographicFront"/>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u="sng" dirty="0" smtClean="0">
              <a:latin typeface="Times New Roman" panose="02020603050405020304" pitchFamily="18" charset="0"/>
              <a:ea typeface="Times New Roman" panose="02020603050405020304" pitchFamily="18" charset="0"/>
            </a:endParaRPr>
          </a:p>
          <a:p>
            <a:pPr algn="ctr"/>
            <a:r>
              <a:rPr lang="en-US" sz="2400" b="1" u="sng" dirty="0" err="1" smtClean="0">
                <a:latin typeface="Times New Roman" panose="02020603050405020304" pitchFamily="18" charset="0"/>
                <a:ea typeface="Times New Roman" panose="02020603050405020304" pitchFamily="18" charset="0"/>
              </a:rPr>
              <a:t>Bước</a:t>
            </a:r>
            <a:r>
              <a:rPr lang="en-US" sz="2400" b="1" u="sng" dirty="0" smtClean="0">
                <a:latin typeface="Times New Roman" panose="02020603050405020304" pitchFamily="18" charset="0"/>
                <a:ea typeface="Times New Roman" panose="02020603050405020304" pitchFamily="18" charset="0"/>
              </a:rPr>
              <a:t> </a:t>
            </a:r>
            <a:r>
              <a:rPr lang="en-US" sz="2400" b="1" u="sng" dirty="0">
                <a:latin typeface="Times New Roman" panose="02020603050405020304" pitchFamily="18" charset="0"/>
                <a:ea typeface="Times New Roman" panose="02020603050405020304" pitchFamily="18" charset="0"/>
              </a:rPr>
              <a:t>1: </a:t>
            </a:r>
            <a:r>
              <a:rPr lang="en-US" sz="2400" dirty="0" err="1">
                <a:latin typeface="Times New Roman" panose="02020603050405020304" pitchFamily="18" charset="0"/>
                <a:ea typeface="Times New Roman" panose="02020603050405020304" pitchFamily="18" charset="0"/>
              </a:rPr>
              <a:t>Nguyên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liệu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mua</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cung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cấp</a:t>
            </a:r>
            <a:r>
              <a:rPr lang="en-US" sz="2400" dirty="0">
                <a:latin typeface="Times New Roman" panose="02020603050405020304" pitchFamily="18" charset="0"/>
                <a:ea typeface="Times New Roman" panose="02020603050405020304" pitchFamily="18" charset="0"/>
              </a:rPr>
              <a:t> </a:t>
            </a:r>
          </a:p>
          <a:p>
            <a:pPr algn="ctr"/>
            <a:endParaRPr lang="en-US" sz="2400" dirty="0"/>
          </a:p>
        </p:txBody>
      </p:sp>
      <p:sp>
        <p:nvSpPr>
          <p:cNvPr id="11" name="Rounded Rectangle 10"/>
          <p:cNvSpPr/>
          <p:nvPr/>
        </p:nvSpPr>
        <p:spPr>
          <a:xfrm>
            <a:off x="2390813" y="2951064"/>
            <a:ext cx="3397711" cy="1277385"/>
          </a:xfrm>
          <a:prstGeom prst="roundRect">
            <a:avLst/>
          </a:prstGeom>
          <a:solidFill>
            <a:schemeClr val="accent4">
              <a:lumMod val="75000"/>
            </a:schemeClr>
          </a:solidFill>
          <a:ln>
            <a:noFill/>
          </a:ln>
          <a:effectLst>
            <a:outerShdw blurRad="50800" dist="38100" dir="13500000" algn="br" rotWithShape="0">
              <a:prstClr val="black">
                <a:alpha val="40000"/>
              </a:prstClr>
            </a:outerShdw>
          </a:effectLst>
          <a:scene3d>
            <a:camera prst="orthographicFront"/>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u="sng" dirty="0" smtClean="0">
              <a:latin typeface="Times New Roman" panose="02020603050405020304" pitchFamily="18" charset="0"/>
              <a:ea typeface="Times New Roman" panose="02020603050405020304" pitchFamily="18" charset="0"/>
            </a:endParaRPr>
          </a:p>
          <a:p>
            <a:pPr algn="just"/>
            <a:r>
              <a:rPr lang="en-US" sz="2400" b="1" u="sng" dirty="0" err="1">
                <a:latin typeface="Times New Roman" panose="02020603050405020304" pitchFamily="18" charset="0"/>
                <a:ea typeface="Times New Roman" panose="02020603050405020304" pitchFamily="18" charset="0"/>
              </a:rPr>
              <a:t>Bước</a:t>
            </a:r>
            <a:r>
              <a:rPr lang="en-US" sz="2400" b="1" u="sng" dirty="0">
                <a:latin typeface="Times New Roman" panose="02020603050405020304" pitchFamily="18" charset="0"/>
                <a:ea typeface="Times New Roman" panose="02020603050405020304" pitchFamily="18" charset="0"/>
              </a:rPr>
              <a:t> 2</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Các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bộ</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xuất</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máy</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nhiều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hơn</a:t>
            </a:r>
            <a:endParaRPr lang="en-US" sz="2400" dirty="0">
              <a:latin typeface="Times New Roman" panose="02020603050405020304" pitchFamily="18" charset="0"/>
              <a:ea typeface="Times New Roman" panose="02020603050405020304" pitchFamily="18" charset="0"/>
            </a:endParaRPr>
          </a:p>
          <a:p>
            <a:pPr algn="ctr"/>
            <a:endParaRPr lang="en-US" sz="2400" dirty="0"/>
          </a:p>
        </p:txBody>
      </p:sp>
      <p:sp>
        <p:nvSpPr>
          <p:cNvPr id="12" name="Rounded Rectangle 11"/>
          <p:cNvSpPr/>
          <p:nvPr/>
        </p:nvSpPr>
        <p:spPr>
          <a:xfrm>
            <a:off x="4953491" y="4266086"/>
            <a:ext cx="3707768" cy="1384334"/>
          </a:xfrm>
          <a:prstGeom prst="roundRect">
            <a:avLst/>
          </a:prstGeom>
          <a:solidFill>
            <a:schemeClr val="accent2">
              <a:lumMod val="75000"/>
            </a:schemeClr>
          </a:solidFill>
          <a:ln>
            <a:noFill/>
          </a:ln>
          <a:effectLst>
            <a:outerShdw blurRad="50800" dist="38100" dir="13500000" algn="br" rotWithShape="0">
              <a:prstClr val="black">
                <a:alpha val="40000"/>
              </a:prstClr>
            </a:outerShdw>
          </a:effectLst>
          <a:scene3d>
            <a:camera prst="orthographicFront"/>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err="1">
                <a:latin typeface="Times New Roman" panose="02020603050405020304" pitchFamily="18" charset="0"/>
                <a:ea typeface="Times New Roman" panose="02020603050405020304" pitchFamily="18" charset="0"/>
              </a:rPr>
              <a:t>Bước</a:t>
            </a:r>
            <a:r>
              <a:rPr lang="en-US" sz="2400" b="1" u="sng" dirty="0">
                <a:latin typeface="Times New Roman" panose="02020603050405020304" pitchFamily="18" charset="0"/>
                <a:ea typeface="Times New Roman" panose="02020603050405020304" pitchFamily="18" charset="0"/>
              </a:rPr>
              <a:t> 3:</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Sau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được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vận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chuyển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kho</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trữ</a:t>
            </a:r>
            <a:r>
              <a:rPr lang="en-US" sz="2400" dirty="0">
                <a:latin typeface="Times New Roman" panose="02020603050405020304" pitchFamily="18" charset="0"/>
                <a:ea typeface="Times New Roman" panose="02020603050405020304" pitchFamily="18" charset="0"/>
              </a:rPr>
              <a:t> ở </a:t>
            </a:r>
            <a:r>
              <a:rPr lang="en-US" sz="2400" dirty="0" err="1">
                <a:latin typeface="Times New Roman" panose="02020603050405020304" pitchFamily="18" charset="0"/>
                <a:ea typeface="Times New Roman" panose="02020603050405020304" pitchFamily="18" charset="0"/>
              </a:rPr>
              <a:t>giai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đoạn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trung</a:t>
            </a:r>
            <a:r>
              <a:rPr lang="en-US" sz="2400" dirty="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gian</a:t>
            </a:r>
            <a:endParaRPr lang="en-US" sz="2400" dirty="0">
              <a:latin typeface="Times New Roman" panose="02020603050405020304" pitchFamily="18" charset="0"/>
              <a:ea typeface="Times New Roman" panose="02020603050405020304" pitchFamily="18" charset="0"/>
            </a:endParaRPr>
          </a:p>
        </p:txBody>
      </p:sp>
      <p:sp>
        <p:nvSpPr>
          <p:cNvPr id="13" name="Rounded Rectangle 12"/>
          <p:cNvSpPr/>
          <p:nvPr/>
        </p:nvSpPr>
        <p:spPr>
          <a:xfrm>
            <a:off x="8720957" y="5484303"/>
            <a:ext cx="3365939" cy="1273849"/>
          </a:xfrm>
          <a:prstGeom prst="roundRect">
            <a:avLst/>
          </a:prstGeom>
          <a:solidFill>
            <a:schemeClr val="bg2">
              <a:lumMod val="25000"/>
            </a:schemeClr>
          </a:solidFill>
          <a:ln>
            <a:noFill/>
          </a:ln>
          <a:effectLst>
            <a:outerShdw blurRad="50800" dist="38100" dir="13500000" algn="br" rotWithShape="0">
              <a:prstClr val="black">
                <a:alpha val="40000"/>
              </a:prstClr>
            </a:outerShdw>
          </a:effectLst>
          <a:scene3d>
            <a:camera prst="orthographicFront"/>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u="sng" dirty="0" err="1">
                <a:latin typeface="Times New Roman" panose="02020603050405020304" pitchFamily="18" charset="0"/>
                <a:ea typeface="Times New Roman" panose="02020603050405020304" pitchFamily="18" charset="0"/>
              </a:rPr>
              <a:t>Bước</a:t>
            </a:r>
            <a:r>
              <a:rPr lang="en-US" sz="2400" b="1" u="sng" dirty="0">
                <a:latin typeface="Times New Roman" panose="02020603050405020304" pitchFamily="18" charset="0"/>
                <a:ea typeface="Times New Roman" panose="02020603050405020304" pitchFamily="18" charset="0"/>
              </a:rPr>
              <a:t> 4</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Cuối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đến</a:t>
            </a:r>
            <a:r>
              <a:rPr lang="en-US" sz="2400"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nhà</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bán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lẻ</a:t>
            </a:r>
            <a:r>
              <a:rPr lang="en-US" sz="2400" b="1"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khách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p>
        </p:txBody>
      </p:sp>
      <p:sp>
        <p:nvSpPr>
          <p:cNvPr id="14" name="Curved Left Arrow 13"/>
          <p:cNvSpPr/>
          <p:nvPr/>
        </p:nvSpPr>
        <p:spPr>
          <a:xfrm rot="18391597">
            <a:off x="4226281" y="1560882"/>
            <a:ext cx="672662" cy="1480910"/>
          </a:xfrm>
          <a:prstGeom prst="curvedLeftArrow">
            <a:avLst/>
          </a:prstGeom>
          <a:solidFill>
            <a:schemeClr val="accent5">
              <a:lumMod val="75000"/>
            </a:schemeClr>
          </a:solidFill>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urved Left Arrow 14"/>
          <p:cNvSpPr/>
          <p:nvPr/>
        </p:nvSpPr>
        <p:spPr>
          <a:xfrm rot="18391597">
            <a:off x="6247392" y="3061504"/>
            <a:ext cx="672662" cy="1480910"/>
          </a:xfrm>
          <a:prstGeom prst="curvedLeftArrow">
            <a:avLst/>
          </a:prstGeom>
          <a:solidFill>
            <a:schemeClr val="accent5">
              <a:lumMod val="75000"/>
            </a:schemeClr>
          </a:solidFill>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urved Left Arrow 15"/>
          <p:cNvSpPr/>
          <p:nvPr/>
        </p:nvSpPr>
        <p:spPr>
          <a:xfrm rot="18391597">
            <a:off x="8849903" y="4198980"/>
            <a:ext cx="672662" cy="1480910"/>
          </a:xfrm>
          <a:prstGeom prst="curvedLeftArrow">
            <a:avLst/>
          </a:prstGeom>
          <a:solidFill>
            <a:schemeClr val="accent5">
              <a:lumMod val="75000"/>
            </a:schemeClr>
          </a:solidFill>
          <a:scene3d>
            <a:camera prst="isometricOffAxis2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Oval Callout 17"/>
          <p:cNvSpPr/>
          <p:nvPr/>
        </p:nvSpPr>
        <p:spPr>
          <a:xfrm>
            <a:off x="-1" y="4649517"/>
            <a:ext cx="3941379" cy="1228939"/>
          </a:xfrm>
          <a:prstGeom prst="wedgeEllipseCallout">
            <a:avLst>
              <a:gd name="adj1" fmla="val -13224"/>
              <a:gd name="adj2" fmla="val -211184"/>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200" b="1" dirty="0" smtClean="0">
                <a:solidFill>
                  <a:srgbClr val="FF0000"/>
                </a:solidFill>
                <a:latin typeface="Times New Roman" panose="02020603050405020304" pitchFamily="18" charset="0"/>
                <a:cs typeface="Times New Roman" panose="02020603050405020304" pitchFamily="18" charset="0"/>
              </a:rPr>
              <a:t>HĐ </a:t>
            </a:r>
            <a:r>
              <a:rPr lang="en-US" sz="2200" b="1" dirty="0" err="1" smtClean="0">
                <a:solidFill>
                  <a:srgbClr val="FF0000"/>
                </a:solidFill>
                <a:latin typeface="Times New Roman" panose="02020603050405020304" pitchFamily="18" charset="0"/>
                <a:cs typeface="Times New Roman" panose="02020603050405020304" pitchFamily="18" charset="0"/>
              </a:rPr>
              <a:t>từ</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nhà</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cung</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cấp</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tài</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chính</a:t>
            </a:r>
            <a:endParaRPr lang="en-US" sz="2200" b="1" dirty="0">
              <a:solidFill>
                <a:srgbClr val="FF0000"/>
              </a:solidFill>
              <a:latin typeface="Times New Roman" panose="02020603050405020304" pitchFamily="18" charset="0"/>
              <a:cs typeface="Times New Roman" panose="02020603050405020304" pitchFamily="18" charset="0"/>
            </a:endParaRPr>
          </a:p>
          <a:p>
            <a:pPr algn="ctr"/>
            <a:r>
              <a:rPr lang="en-US" sz="2200" b="1" dirty="0" smtClean="0">
                <a:solidFill>
                  <a:srgbClr val="FF0000"/>
                </a:solidFill>
                <a:latin typeface="Times New Roman" panose="02020603050405020304" pitchFamily="18" charset="0"/>
                <a:cs typeface="Times New Roman" panose="02020603050405020304" pitchFamily="18" charset="0"/>
              </a:rPr>
              <a:t>HĐ </a:t>
            </a:r>
            <a:r>
              <a:rPr lang="en-US" sz="2200" b="1" dirty="0" err="1" smtClean="0">
                <a:solidFill>
                  <a:srgbClr val="FF0000"/>
                </a:solidFill>
                <a:latin typeface="Times New Roman" panose="02020603050405020304" pitchFamily="18" charset="0"/>
                <a:cs typeface="Times New Roman" panose="02020603050405020304" pitchFamily="18" charset="0"/>
              </a:rPr>
              <a:t>từ</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cung</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cấp</a:t>
            </a:r>
            <a:r>
              <a:rPr lang="en-US" sz="2200" b="1" dirty="0" smtClean="0">
                <a:solidFill>
                  <a:srgbClr val="FF0000"/>
                </a:solidFill>
                <a:latin typeface="Times New Roman" panose="02020603050405020304" pitchFamily="18" charset="0"/>
                <a:cs typeface="Times New Roman" panose="02020603050405020304" pitchFamily="18" charset="0"/>
              </a:rPr>
              <a:t> </a:t>
            </a:r>
            <a:r>
              <a:rPr lang="en-US" sz="2200" b="1" dirty="0" err="1" smtClean="0">
                <a:solidFill>
                  <a:srgbClr val="FF0000"/>
                </a:solidFill>
                <a:latin typeface="Times New Roman" panose="02020603050405020304" pitchFamily="18" charset="0"/>
                <a:cs typeface="Times New Roman" panose="02020603050405020304" pitchFamily="18" charset="0"/>
              </a:rPr>
              <a:t>hàng</a:t>
            </a:r>
            <a:endParaRPr lang="en-US" sz="2200" b="1" dirty="0" smtClean="0">
              <a:solidFill>
                <a:srgbClr val="FF0000"/>
              </a:solidFill>
              <a:latin typeface="Times New Roman" panose="02020603050405020304" pitchFamily="18" charset="0"/>
              <a:cs typeface="Times New Roman" panose="02020603050405020304" pitchFamily="18" charset="0"/>
            </a:endParaRPr>
          </a:p>
        </p:txBody>
      </p:sp>
      <p:sp>
        <p:nvSpPr>
          <p:cNvPr id="19" name="Oval Callout 18"/>
          <p:cNvSpPr/>
          <p:nvPr/>
        </p:nvSpPr>
        <p:spPr>
          <a:xfrm>
            <a:off x="9333186" y="2893559"/>
            <a:ext cx="2858814" cy="1199060"/>
          </a:xfrm>
          <a:prstGeom prst="wedgeEllipseCallout">
            <a:avLst>
              <a:gd name="adj1" fmla="val -17868"/>
              <a:gd name="adj2" fmla="val 167703"/>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HĐ </a:t>
            </a:r>
            <a:r>
              <a:rPr lang="en-US" sz="2400" b="1" dirty="0" err="1" smtClean="0">
                <a:solidFill>
                  <a:srgbClr val="FF0000"/>
                </a:solidFill>
                <a:latin typeface="Times New Roman" panose="02020603050405020304" pitchFamily="18" charset="0"/>
                <a:cs typeface="Times New Roman" panose="02020603050405020304" pitchFamily="18" charset="0"/>
              </a:rPr>
              <a:t>nghiên</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cứu</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thị</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trường</a:t>
            </a:r>
            <a:endParaRPr lang="en-US" sz="2400" b="1" dirty="0">
              <a:solidFill>
                <a:srgbClr val="FF0000"/>
              </a:solidFill>
              <a:latin typeface="Times New Roman" panose="02020603050405020304" pitchFamily="18" charset="0"/>
              <a:cs typeface="Times New Roman" panose="02020603050405020304" pitchFamily="18" charset="0"/>
            </a:endParaRPr>
          </a:p>
        </p:txBody>
      </p:sp>
      <p:grpSp>
        <p:nvGrpSpPr>
          <p:cNvPr id="24" name="Group 23"/>
          <p:cNvGrpSpPr/>
          <p:nvPr/>
        </p:nvGrpSpPr>
        <p:grpSpPr>
          <a:xfrm>
            <a:off x="6095999" y="1247115"/>
            <a:ext cx="3371141" cy="1624231"/>
            <a:chOff x="6095999" y="1251542"/>
            <a:chExt cx="3371141" cy="1624231"/>
          </a:xfrm>
        </p:grpSpPr>
        <p:sp>
          <p:nvSpPr>
            <p:cNvPr id="20" name="Oval Callout 19"/>
            <p:cNvSpPr/>
            <p:nvPr/>
          </p:nvSpPr>
          <p:spPr>
            <a:xfrm>
              <a:off x="6159062" y="1327223"/>
              <a:ext cx="3275559" cy="1548550"/>
            </a:xfrm>
            <a:prstGeom prst="wedgeEllipseCallout">
              <a:avLst>
                <a:gd name="adj1" fmla="val -14980"/>
                <a:gd name="adj2" fmla="val 144824"/>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HĐ </a:t>
              </a:r>
              <a:r>
                <a:rPr lang="en-US" sz="2400" b="1" dirty="0" err="1" smtClean="0">
                  <a:solidFill>
                    <a:srgbClr val="FF0000"/>
                  </a:solidFill>
                  <a:latin typeface="Times New Roman" panose="02020603050405020304" pitchFamily="18" charset="0"/>
                  <a:cs typeface="Times New Roman" panose="02020603050405020304" pitchFamily="18" charset="0"/>
                </a:rPr>
                <a:t>từ</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nhà</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cung</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ứng</a:t>
              </a:r>
              <a:r>
                <a:rPr lang="en-US" sz="2400" b="1" dirty="0" smtClean="0">
                  <a:solidFill>
                    <a:srgbClr val="FF0000"/>
                  </a:solidFill>
                  <a:latin typeface="Times New Roman" panose="02020603050405020304" pitchFamily="18" charset="0"/>
                  <a:cs typeface="Times New Roman" panose="02020603050405020304" pitchFamily="18" charset="0"/>
                </a:rPr>
                <a:t> CNTT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21" name="Oval Callout 20"/>
            <p:cNvSpPr/>
            <p:nvPr/>
          </p:nvSpPr>
          <p:spPr>
            <a:xfrm>
              <a:off x="6095999" y="1305663"/>
              <a:ext cx="3338622" cy="1548550"/>
            </a:xfrm>
            <a:prstGeom prst="wedgeEllipseCallout">
              <a:avLst>
                <a:gd name="adj1" fmla="val 64917"/>
                <a:gd name="adj2" fmla="val 214054"/>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HĐ </a:t>
              </a:r>
              <a:r>
                <a:rPr lang="en-US" sz="2400" b="1" dirty="0" err="1" smtClean="0">
                  <a:solidFill>
                    <a:srgbClr val="FF0000"/>
                  </a:solidFill>
                  <a:latin typeface="Times New Roman" panose="02020603050405020304" pitchFamily="18" charset="0"/>
                  <a:cs typeface="Times New Roman" panose="02020603050405020304" pitchFamily="18" charset="0"/>
                </a:rPr>
                <a:t>từ</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nhà</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cung</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ứng</a:t>
              </a:r>
              <a:r>
                <a:rPr lang="en-US" sz="2400" b="1" dirty="0" smtClean="0">
                  <a:solidFill>
                    <a:srgbClr val="FF0000"/>
                  </a:solidFill>
                  <a:latin typeface="Times New Roman" panose="02020603050405020304" pitchFamily="18" charset="0"/>
                  <a:cs typeface="Times New Roman" panose="02020603050405020304" pitchFamily="18" charset="0"/>
                </a:rPr>
                <a:t> CNTT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22" name="Oval Callout 21"/>
            <p:cNvSpPr/>
            <p:nvPr/>
          </p:nvSpPr>
          <p:spPr>
            <a:xfrm>
              <a:off x="6095999" y="1277699"/>
              <a:ext cx="3338622" cy="1548550"/>
            </a:xfrm>
            <a:prstGeom prst="wedgeEllipseCallout">
              <a:avLst>
                <a:gd name="adj1" fmla="val -59748"/>
                <a:gd name="adj2" fmla="val 66772"/>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HĐ </a:t>
              </a:r>
              <a:r>
                <a:rPr lang="en-US" sz="2400" b="1" dirty="0" err="1" smtClean="0">
                  <a:solidFill>
                    <a:srgbClr val="FF0000"/>
                  </a:solidFill>
                  <a:latin typeface="Times New Roman" panose="02020603050405020304" pitchFamily="18" charset="0"/>
                  <a:cs typeface="Times New Roman" panose="02020603050405020304" pitchFamily="18" charset="0"/>
                </a:rPr>
                <a:t>từ</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nhà</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cung</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ứng</a:t>
              </a:r>
              <a:r>
                <a:rPr lang="en-US" sz="2400" b="1" dirty="0" smtClean="0">
                  <a:solidFill>
                    <a:srgbClr val="FF0000"/>
                  </a:solidFill>
                  <a:latin typeface="Times New Roman" panose="02020603050405020304" pitchFamily="18" charset="0"/>
                  <a:cs typeface="Times New Roman" panose="02020603050405020304" pitchFamily="18" charset="0"/>
                </a:rPr>
                <a:t> CNTT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23" name="Oval Callout 22"/>
            <p:cNvSpPr/>
            <p:nvPr/>
          </p:nvSpPr>
          <p:spPr>
            <a:xfrm>
              <a:off x="6126542" y="1251542"/>
              <a:ext cx="3340598" cy="1600864"/>
            </a:xfrm>
            <a:prstGeom prst="wedgeEllipseCallout">
              <a:avLst>
                <a:gd name="adj1" fmla="val -120226"/>
                <a:gd name="adj2" fmla="val 4329"/>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HĐ </a:t>
              </a:r>
              <a:r>
                <a:rPr lang="en-US" sz="2400" b="1" dirty="0" err="1" smtClean="0">
                  <a:solidFill>
                    <a:srgbClr val="FF0000"/>
                  </a:solidFill>
                  <a:latin typeface="Times New Roman" panose="02020603050405020304" pitchFamily="18" charset="0"/>
                  <a:cs typeface="Times New Roman" panose="02020603050405020304" pitchFamily="18" charset="0"/>
                </a:rPr>
                <a:t>từ</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nhà</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cung</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ứng</a:t>
              </a:r>
              <a:r>
                <a:rPr lang="en-US" sz="2400" b="1" dirty="0" smtClean="0">
                  <a:solidFill>
                    <a:srgbClr val="FF0000"/>
                  </a:solidFill>
                  <a:latin typeface="Times New Roman" panose="02020603050405020304" pitchFamily="18" charset="0"/>
                  <a:cs typeface="Times New Roman" panose="02020603050405020304" pitchFamily="18" charset="0"/>
                </a:rPr>
                <a:t> CNTT</a:t>
              </a:r>
              <a:endParaRPr lang="en-US" sz="2400" b="1" dirty="0">
                <a:solidFill>
                  <a:srgbClr val="FF0000"/>
                </a:solidFill>
                <a:latin typeface="Times New Roman" panose="02020603050405020304" pitchFamily="18" charset="0"/>
                <a:cs typeface="Times New Roman" panose="02020603050405020304" pitchFamily="18" charset="0"/>
              </a:endParaRPr>
            </a:p>
          </p:txBody>
        </p:sp>
      </p:grpSp>
      <p:sp>
        <p:nvSpPr>
          <p:cNvPr id="25" name="Oval Callout 24"/>
          <p:cNvSpPr/>
          <p:nvPr/>
        </p:nvSpPr>
        <p:spPr>
          <a:xfrm>
            <a:off x="2906589" y="5578502"/>
            <a:ext cx="4093804" cy="1192613"/>
          </a:xfrm>
          <a:prstGeom prst="wedgeEllipseCallout">
            <a:avLst>
              <a:gd name="adj1" fmla="val -22267"/>
              <a:gd name="adj2" fmla="val -160866"/>
            </a:avLst>
          </a:prstGeom>
          <a:effectLst>
            <a:softEdge rad="63500"/>
          </a:effectLst>
          <a:scene3d>
            <a:camera prst="orthographicFront"/>
            <a:lightRig rig="threePt" dir="t"/>
          </a:scene3d>
          <a:sp3d>
            <a:bevelT/>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400" b="1" dirty="0" smtClean="0">
                <a:solidFill>
                  <a:srgbClr val="FF0000"/>
                </a:solidFill>
                <a:latin typeface="Times New Roman" panose="02020603050405020304" pitchFamily="18" charset="0"/>
                <a:cs typeface="Times New Roman" panose="02020603050405020304" pitchFamily="18" charset="0"/>
              </a:rPr>
              <a:t>HĐ </a:t>
            </a:r>
            <a:r>
              <a:rPr lang="en-US" sz="2400" b="1" dirty="0" err="1" smtClean="0">
                <a:solidFill>
                  <a:srgbClr val="FF0000"/>
                </a:solidFill>
                <a:latin typeface="Times New Roman" panose="02020603050405020304" pitchFamily="18" charset="0"/>
                <a:cs typeface="Times New Roman" panose="02020603050405020304" pitchFamily="18" charset="0"/>
              </a:rPr>
              <a:t>từ</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nhà</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cung</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ứng</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nhân</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sự</a:t>
            </a:r>
            <a:r>
              <a:rPr lang="en-US" sz="2400" b="1" dirty="0" smtClean="0">
                <a:solidFill>
                  <a:srgbClr val="FF0000"/>
                </a:solidFill>
                <a:latin typeface="Times New Roman" panose="02020603050405020304" pitchFamily="18" charset="0"/>
                <a:cs typeface="Times New Roman" panose="02020603050405020304" pitchFamily="18" charset="0"/>
              </a:rPr>
              <a:t>, MMTB, </a:t>
            </a:r>
            <a:r>
              <a:rPr lang="en-US" sz="2400" b="1" dirty="0" err="1" smtClean="0">
                <a:solidFill>
                  <a:srgbClr val="FF0000"/>
                </a:solidFill>
                <a:latin typeface="Times New Roman" panose="02020603050405020304" pitchFamily="18" charset="0"/>
                <a:cs typeface="Times New Roman" panose="02020603050405020304" pitchFamily="18" charset="0"/>
              </a:rPr>
              <a:t>quản</a:t>
            </a:r>
            <a:r>
              <a:rPr lang="en-US" sz="2400" b="1" dirty="0" smtClean="0">
                <a:solidFill>
                  <a:srgbClr val="FF0000"/>
                </a:solidFill>
                <a:latin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cs typeface="Times New Roman" panose="02020603050405020304" pitchFamily="18" charset="0"/>
              </a:rPr>
              <a:t>lý</a:t>
            </a:r>
            <a:endParaRPr lang="en-US"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652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500"/>
                                        <p:tgtEl>
                                          <p:spTgt spid="14"/>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down)">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wipe(down)">
                                      <p:cBhvr>
                                        <p:cTn id="25" dur="500"/>
                                        <p:tgtEl>
                                          <p:spTgt spid="2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down)">
                                      <p:cBhvr>
                                        <p:cTn id="30" dur="500"/>
                                        <p:tgtEl>
                                          <p:spTgt spid="1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00"/>
                                        <p:tgtEl>
                                          <p:spTgt spid="12"/>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circle(in)">
                                      <p:cBhvr>
                                        <p:cTn id="38" dur="2000"/>
                                        <p:tgtEl>
                                          <p:spTgt spid="16"/>
                                        </p:tgtEl>
                                      </p:cBhvr>
                                    </p:animEffect>
                                  </p:childTnLst>
                                </p:cTn>
                              </p:par>
                              <p:par>
                                <p:cTn id="39" presetID="6" presetClass="entr" presetSubtype="16"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circle(in)">
                                      <p:cBhvr>
                                        <p:cTn id="41" dur="20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down)">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arn(inVertical)">
                                      <p:cBhvr>
                                        <p:cTn id="5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8" grpId="0" animBg="1"/>
      <p:bldP spid="19"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12978" cy="579582"/>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sp>
        <p:nvSpPr>
          <p:cNvPr id="3" name="TextBox 2"/>
          <p:cNvSpPr txBox="1"/>
          <p:nvPr/>
        </p:nvSpPr>
        <p:spPr>
          <a:xfrm>
            <a:off x="2513319" y="579581"/>
            <a:ext cx="9599659" cy="6186309"/>
          </a:xfrm>
          <a:prstGeom prst="rect">
            <a:avLst/>
          </a:prstGeom>
          <a:solidFill>
            <a:schemeClr val="accent1">
              <a:lumMod val="20000"/>
              <a:lumOff val="80000"/>
            </a:schemeClr>
          </a:solidFill>
          <a:ln w="12700"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Dự</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báo</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nhu</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cầu</a:t>
            </a:r>
            <a:endPar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Quản</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trị</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tồn</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kho</a:t>
            </a:r>
            <a:endPar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Lưu</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chuyển</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thông</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tin</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Xếp</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dỡ</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vận</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tải-lưu</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kho</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bảo</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quản-đóng</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gói</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Dịch</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vụ</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khách</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hàng</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trước-trong-sau</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GD)</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Thu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mua</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nguyên</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vật</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liệu</a:t>
            </a:r>
            <a:endPar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Logistics </a:t>
            </a:r>
            <a:r>
              <a:rPr kumimoji="0" lang="en-US" sz="2400" b="0"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ngược</a:t>
            </a:r>
            <a:r>
              <a:rPr kumimoji="0" lang="en-US" sz="2400" b="0"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Hđ</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từ</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nhà</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cung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cấp</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tài</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chính</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Hđ</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từ</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nhà</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quản</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lý</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cung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ứng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nhân</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sự</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mm,t</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bị</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Hđ</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từ</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nhà</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cung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ứng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công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nghệ</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thông</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tin.</a:t>
            </a:r>
          </a:p>
          <a:p>
            <a:pPr marL="514350" marR="0" lvl="0" indent="-514350" defTabSz="914400" eaLnBrk="1" fontAlgn="auto" latinLnBrk="0" hangingPunct="1">
              <a:lnSpc>
                <a:spcPct val="150000"/>
              </a:lnSpc>
              <a:spcBef>
                <a:spcPts val="0"/>
              </a:spcBef>
              <a:spcAft>
                <a:spcPts val="0"/>
              </a:spcAft>
              <a:buClrTx/>
              <a:buSzTx/>
              <a:buFont typeface="+mj-lt"/>
              <a:buAutoNum type="arabicPeriod"/>
              <a:tabLst/>
              <a:defRPr/>
            </a:pP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Hđ</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từ</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nghiên</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cứu</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thị</a:t>
            </a:r>
            <a:r>
              <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trường</a:t>
            </a:r>
            <a:endParaRPr kumimoji="0" 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4" name="Right Brace 3"/>
          <p:cNvSpPr/>
          <p:nvPr/>
        </p:nvSpPr>
        <p:spPr>
          <a:xfrm>
            <a:off x="7881413" y="922604"/>
            <a:ext cx="1524000" cy="3435350"/>
          </a:xfrm>
          <a:prstGeom prst="rightBrace">
            <a:avLst/>
          </a:prstGeom>
          <a:noFill/>
          <a:ln w="25400" cap="flat" cmpd="sng" algn="ctr">
            <a:solidFill>
              <a:srgbClr val="000000"/>
            </a:solidFill>
            <a:prstDash val="solid"/>
          </a:ln>
          <a:effectLst>
            <a:outerShdw blurRad="38100" dist="25400" dir="2700000" algn="br" rotWithShape="0">
              <a:srgbClr val="000000">
                <a:alpha val="60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panose="020F0502020204030204"/>
              <a:ea typeface="+mn-ea"/>
              <a:cs typeface="+mn-cs"/>
            </a:endParaRPr>
          </a:p>
        </p:txBody>
      </p:sp>
      <p:sp>
        <p:nvSpPr>
          <p:cNvPr id="5" name="TextBox 4"/>
          <p:cNvSpPr txBox="1"/>
          <p:nvPr/>
        </p:nvSpPr>
        <p:spPr>
          <a:xfrm>
            <a:off x="8822718" y="2010742"/>
            <a:ext cx="1409701" cy="1107996"/>
          </a:xfrm>
          <a:prstGeom prst="rect">
            <a:avLst/>
          </a:prstGeom>
          <a:gradFill rotWithShape="1">
            <a:gsLst>
              <a:gs pos="0">
                <a:srgbClr val="E48312">
                  <a:tint val="65000"/>
                  <a:shade val="92000"/>
                  <a:satMod val="130000"/>
                </a:srgbClr>
              </a:gs>
              <a:gs pos="45000">
                <a:srgbClr val="E48312">
                  <a:tint val="60000"/>
                  <a:shade val="99000"/>
                  <a:satMod val="120000"/>
                </a:srgbClr>
              </a:gs>
              <a:gs pos="100000">
                <a:srgbClr val="E48312">
                  <a:tint val="55000"/>
                  <a:satMod val="140000"/>
                </a:srgbClr>
              </a:gs>
            </a:gsLst>
            <a:path path="circle">
              <a:fillToRect l="100000" t="100000" r="100000" b="100000"/>
            </a:path>
          </a:gradFill>
          <a:ln w="12700"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CÁC HOẠT ĐỘNG TRONG LOGISTICS</a:t>
            </a:r>
            <a:r>
              <a:rPr kumimoji="0" 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sp>
        <p:nvSpPr>
          <p:cNvPr id="6" name="Right Brace 5"/>
          <p:cNvSpPr/>
          <p:nvPr/>
        </p:nvSpPr>
        <p:spPr>
          <a:xfrm>
            <a:off x="9943539" y="764501"/>
            <a:ext cx="1217356" cy="5816471"/>
          </a:xfrm>
          <a:prstGeom prst="rightBrace">
            <a:avLst/>
          </a:prstGeom>
          <a:noFill/>
          <a:ln w="25400" cap="flat" cmpd="sng" algn="ctr">
            <a:solidFill>
              <a:srgbClr val="000000"/>
            </a:solidFill>
            <a:prstDash val="solid"/>
          </a:ln>
          <a:effectLst>
            <a:outerShdw blurRad="38100" dist="25400" dir="2700000" algn="br" rotWithShape="0">
              <a:srgbClr val="000000">
                <a:alpha val="60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Calibri" panose="020F0502020204030204"/>
              <a:ea typeface="+mn-ea"/>
              <a:cs typeface="+mn-cs"/>
            </a:endParaRPr>
          </a:p>
        </p:txBody>
      </p:sp>
      <p:sp>
        <p:nvSpPr>
          <p:cNvPr id="7" name="TextBox 6"/>
          <p:cNvSpPr txBox="1"/>
          <p:nvPr/>
        </p:nvSpPr>
        <p:spPr>
          <a:xfrm>
            <a:off x="10718637" y="2942182"/>
            <a:ext cx="1394341" cy="1415772"/>
          </a:xfrm>
          <a:prstGeom prst="rect">
            <a:avLst/>
          </a:prstGeom>
          <a:gradFill rotWithShape="1">
            <a:gsLst>
              <a:gs pos="0">
                <a:srgbClr val="E48312">
                  <a:tint val="65000"/>
                  <a:shade val="92000"/>
                  <a:satMod val="130000"/>
                </a:srgbClr>
              </a:gs>
              <a:gs pos="45000">
                <a:srgbClr val="E48312">
                  <a:tint val="60000"/>
                  <a:shade val="99000"/>
                  <a:satMod val="120000"/>
                </a:srgbClr>
              </a:gs>
              <a:gs pos="100000">
                <a:srgbClr val="E48312">
                  <a:tint val="55000"/>
                  <a:satMod val="140000"/>
                </a:srgbClr>
              </a:gs>
            </a:gsLst>
            <a:path path="circle">
              <a:fillToRect l="100000" t="100000" r="100000" b="100000"/>
            </a:path>
          </a:gradFill>
          <a:ln w="12700" cap="flat" cmpd="sng" algn="ctr">
            <a:noFill/>
            <a:prstDash val="soli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CÁC HOẠT ĐỘNG TRONG </a:t>
            </a:r>
            <a:r>
              <a:rPr kumimoji="0" lang="en-US" sz="16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SC</a:t>
            </a:r>
            <a:r>
              <a:rPr kumimoji="0" lang="en-US" sz="1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r>
              <a:rPr kumimoji="0" lang="en-US" sz="18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chuỗi</a:t>
            </a:r>
            <a:r>
              <a:rPr kumimoji="0" lang="en-US" sz="18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cung</a:t>
            </a:r>
            <a:r>
              <a:rPr kumimoji="0" lang="en-US" sz="18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0" cap="none" spc="0" normalizeH="0" baseline="0" noProof="0" dirty="0" err="1" smtClean="0">
                <a:ln>
                  <a:noFill/>
                </a:ln>
                <a:solidFill>
                  <a:srgbClr val="000000"/>
                </a:solidFill>
                <a:effectLst/>
                <a:uLnTx/>
                <a:uFillTx/>
                <a:latin typeface="Times New Roman" panose="02020603050405020304" pitchFamily="18" charset="0"/>
                <a:ea typeface="+mn-ea"/>
                <a:cs typeface="Times New Roman" panose="02020603050405020304" pitchFamily="18" charset="0"/>
              </a:rPr>
              <a:t>ứng</a:t>
            </a:r>
            <a:r>
              <a:rPr kumimoji="0" lang="en-US" sz="1800" b="1" i="0" u="none" strike="noStrike" kern="0" cap="none" spc="0" normalizeH="0" baseline="0" noProof="0" dirty="0" smtClean="0">
                <a:ln>
                  <a:noFill/>
                </a:ln>
                <a:solidFill>
                  <a:srgbClr val="000000"/>
                </a:solidFill>
                <a:effectLst/>
                <a:uLnTx/>
                <a:uFillTx/>
                <a:latin typeface="Times New Roman" panose="02020603050405020304" pitchFamily="18" charset="0"/>
                <a:ea typeface="+mn-ea"/>
                <a:cs typeface="Times New Roman" panose="02020603050405020304" pitchFamily="18" charset="0"/>
              </a:rPr>
              <a:t>)</a:t>
            </a:r>
            <a:endParaRPr kumimoji="0" lang="en-US" sz="1800" b="1"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9" name="Oval 8"/>
          <p:cNvSpPr/>
          <p:nvPr/>
        </p:nvSpPr>
        <p:spPr>
          <a:xfrm>
            <a:off x="-158044" y="1813659"/>
            <a:ext cx="3059289" cy="2393243"/>
          </a:xfrm>
          <a:prstGeom prst="ellipse">
            <a:avLst/>
          </a:prstGeom>
          <a:solidFill>
            <a:schemeClr val="bg1"/>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cap="all" dirty="0" smtClean="0">
              <a:solidFill>
                <a:srgbClr val="002060"/>
              </a:solidFill>
              <a:latin typeface="Times New Roman" panose="02020603050405020304" pitchFamily="18" charset="0"/>
              <a:cs typeface="Times New Roman" panose="02020603050405020304" pitchFamily="18" charset="0"/>
            </a:endParaRPr>
          </a:p>
          <a:p>
            <a:pPr algn="ctr"/>
            <a:r>
              <a:rPr lang="en-US" sz="2400" b="1" cap="all" dirty="0" err="1" smtClean="0">
                <a:solidFill>
                  <a:srgbClr val="002060"/>
                </a:solidFill>
                <a:latin typeface="Times New Roman" panose="02020603050405020304" pitchFamily="18" charset="0"/>
                <a:cs typeface="Times New Roman" panose="02020603050405020304" pitchFamily="18" charset="0"/>
              </a:rPr>
              <a:t>Các</a:t>
            </a:r>
            <a:r>
              <a:rPr lang="en-US" sz="2400" b="1" cap="all" dirty="0" smtClean="0">
                <a:solidFill>
                  <a:srgbClr val="002060"/>
                </a:solidFill>
                <a:latin typeface="Times New Roman" panose="02020603050405020304" pitchFamily="18" charset="0"/>
                <a:cs typeface="Times New Roman" panose="02020603050405020304" pitchFamily="18" charset="0"/>
              </a:rPr>
              <a:t> </a:t>
            </a:r>
            <a:r>
              <a:rPr lang="en-US" sz="2400" b="1" cap="all" dirty="0" err="1">
                <a:solidFill>
                  <a:srgbClr val="002060"/>
                </a:solidFill>
                <a:latin typeface="Times New Roman" panose="02020603050405020304" pitchFamily="18" charset="0"/>
                <a:cs typeface="Times New Roman" panose="02020603050405020304" pitchFamily="18" charset="0"/>
              </a:rPr>
              <a:t>hoạt</a:t>
            </a:r>
            <a:r>
              <a:rPr lang="en-US" sz="2400" b="1" cap="all" dirty="0">
                <a:solidFill>
                  <a:srgbClr val="002060"/>
                </a:solidFill>
                <a:latin typeface="Times New Roman" panose="02020603050405020304" pitchFamily="18" charset="0"/>
                <a:cs typeface="Times New Roman" panose="02020603050405020304" pitchFamily="18" charset="0"/>
              </a:rPr>
              <a:t> </a:t>
            </a:r>
            <a:r>
              <a:rPr lang="en-US" sz="2400" b="1" cap="all" dirty="0" err="1">
                <a:solidFill>
                  <a:srgbClr val="002060"/>
                </a:solidFill>
                <a:latin typeface="Times New Roman" panose="02020603050405020304" pitchFamily="18" charset="0"/>
                <a:cs typeface="Times New Roman" panose="02020603050405020304" pitchFamily="18" charset="0"/>
              </a:rPr>
              <a:t>động</a:t>
            </a:r>
            <a:r>
              <a:rPr lang="en-US" sz="2400" b="1" cap="all" dirty="0">
                <a:solidFill>
                  <a:srgbClr val="002060"/>
                </a:solidFill>
                <a:latin typeface="Times New Roman" panose="02020603050405020304" pitchFamily="18" charset="0"/>
                <a:cs typeface="Times New Roman" panose="02020603050405020304" pitchFamily="18" charset="0"/>
              </a:rPr>
              <a:t> </a:t>
            </a:r>
            <a:r>
              <a:rPr lang="en-US" sz="2400" b="1" cap="all" dirty="0" err="1">
                <a:solidFill>
                  <a:srgbClr val="002060"/>
                </a:solidFill>
                <a:latin typeface="Times New Roman" panose="02020603050405020304" pitchFamily="18" charset="0"/>
                <a:cs typeface="Times New Roman" panose="02020603050405020304" pitchFamily="18" charset="0"/>
              </a:rPr>
              <a:t>trong</a:t>
            </a:r>
            <a:r>
              <a:rPr lang="en-US" sz="2400" b="1" cap="all" dirty="0">
                <a:solidFill>
                  <a:srgbClr val="002060"/>
                </a:solidFill>
                <a:latin typeface="Times New Roman" panose="02020603050405020304" pitchFamily="18" charset="0"/>
                <a:cs typeface="Times New Roman" panose="02020603050405020304" pitchFamily="18" charset="0"/>
              </a:rPr>
              <a:t> </a:t>
            </a:r>
            <a:r>
              <a:rPr lang="en-US" sz="2400" b="1" cap="all" dirty="0" err="1">
                <a:solidFill>
                  <a:srgbClr val="002060"/>
                </a:solidFill>
                <a:latin typeface="Times New Roman" panose="02020603050405020304" pitchFamily="18" charset="0"/>
                <a:cs typeface="Times New Roman" panose="02020603050405020304" pitchFamily="18" charset="0"/>
              </a:rPr>
              <a:t>chuỗi</a:t>
            </a:r>
            <a:r>
              <a:rPr lang="en-US" sz="2400" b="1" cap="all" dirty="0">
                <a:solidFill>
                  <a:srgbClr val="002060"/>
                </a:solidFill>
                <a:latin typeface="Times New Roman" panose="02020603050405020304" pitchFamily="18" charset="0"/>
                <a:cs typeface="Times New Roman" panose="02020603050405020304" pitchFamily="18" charset="0"/>
              </a:rPr>
              <a:t> </a:t>
            </a:r>
            <a:r>
              <a:rPr lang="en-US" sz="2400" b="1" cap="all" dirty="0" err="1">
                <a:solidFill>
                  <a:srgbClr val="002060"/>
                </a:solidFill>
                <a:latin typeface="Times New Roman" panose="02020603050405020304" pitchFamily="18" charset="0"/>
                <a:cs typeface="Times New Roman" panose="02020603050405020304" pitchFamily="18" charset="0"/>
              </a:rPr>
              <a:t>cung</a:t>
            </a:r>
            <a:r>
              <a:rPr lang="en-US" sz="2400" b="1" cap="all" dirty="0">
                <a:solidFill>
                  <a:srgbClr val="002060"/>
                </a:solidFill>
                <a:latin typeface="Times New Roman" panose="02020603050405020304" pitchFamily="18" charset="0"/>
                <a:cs typeface="Times New Roman" panose="02020603050405020304" pitchFamily="18" charset="0"/>
              </a:rPr>
              <a:t> </a:t>
            </a:r>
            <a:r>
              <a:rPr lang="en-US" sz="2400" b="1" cap="all" dirty="0" err="1">
                <a:solidFill>
                  <a:srgbClr val="002060"/>
                </a:solidFill>
                <a:latin typeface="Times New Roman" panose="02020603050405020304" pitchFamily="18" charset="0"/>
                <a:cs typeface="Times New Roman" panose="02020603050405020304" pitchFamily="18" charset="0"/>
              </a:rPr>
              <a:t>ứng</a:t>
            </a:r>
            <a:endParaRPr lang="en-US" sz="2400" b="1" cap="all" dirty="0">
              <a:solidFill>
                <a:srgbClr val="002060"/>
              </a:solidFill>
              <a:latin typeface="Times New Roman" panose="02020603050405020304" pitchFamily="18" charset="0"/>
              <a:cs typeface="Times New Roman" panose="02020603050405020304" pitchFamily="18" charset="0"/>
            </a:endParaRPr>
          </a:p>
          <a:p>
            <a:pPr algn="ctr"/>
            <a:endParaRPr lang="en-US" cap="all" dirty="0">
              <a:solidFill>
                <a:srgbClr val="002060"/>
              </a:solidFill>
            </a:endParaRPr>
          </a:p>
        </p:txBody>
      </p:sp>
    </p:spTree>
    <p:extLst>
      <p:ext uri="{BB962C8B-B14F-4D97-AF65-F5344CB8AC3E}">
        <p14:creationId xmlns:p14="http://schemas.microsoft.com/office/powerpoint/2010/main" val="423452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down)">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down)">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 presetClass="exit" presetSubtype="0" fill="hold" grpId="1" nodeType="clickEffect">
                                  <p:stCondLst>
                                    <p:cond delay="0"/>
                                  </p:stCondLst>
                                  <p:childTnLst>
                                    <p:set>
                                      <p:cBhvr>
                                        <p:cTn id="33" dur="1" fill="hold">
                                          <p:stCondLst>
                                            <p:cond delay="0"/>
                                          </p:stCondLst>
                                        </p:cTn>
                                        <p:tgtEl>
                                          <p:spTgt spid="3"/>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4"/>
                                        </p:tgtEl>
                                        <p:attrNameLst>
                                          <p:attrName>style.visibility</p:attrName>
                                        </p:attrNameLst>
                                      </p:cBhvr>
                                      <p:to>
                                        <p:strVal val="hidden"/>
                                      </p:to>
                                    </p:set>
                                  </p:childTnLst>
                                </p:cTn>
                              </p:par>
                              <p:par>
                                <p:cTn id="36" presetID="1" presetClass="exit" presetSubtype="0" fill="hold" grpId="1" nodeType="withEffect">
                                  <p:stCondLst>
                                    <p:cond delay="0"/>
                                  </p:stCondLst>
                                  <p:childTnLst>
                                    <p:set>
                                      <p:cBhvr>
                                        <p:cTn id="37" dur="1" fill="hold">
                                          <p:stCondLst>
                                            <p:cond delay="0"/>
                                          </p:stCondLst>
                                        </p:cTn>
                                        <p:tgtEl>
                                          <p:spTgt spid="5"/>
                                        </p:tgtEl>
                                        <p:attrNameLst>
                                          <p:attrName>style.visibility</p:attrName>
                                        </p:attrNameLst>
                                      </p:cBhvr>
                                      <p:to>
                                        <p:strVal val="hidden"/>
                                      </p:to>
                                    </p:set>
                                  </p:childTnLst>
                                </p:cTn>
                              </p:par>
                              <p:par>
                                <p:cTn id="38" presetID="1" presetClass="exit" presetSubtype="0" fill="hold" grpId="1" nodeType="withEffect">
                                  <p:stCondLst>
                                    <p:cond delay="0"/>
                                  </p:stCondLst>
                                  <p:childTnLst>
                                    <p:set>
                                      <p:cBhvr>
                                        <p:cTn id="39" dur="1" fill="hold">
                                          <p:stCondLst>
                                            <p:cond delay="0"/>
                                          </p:stCondLst>
                                        </p:cTn>
                                        <p:tgtEl>
                                          <p:spTgt spid="6"/>
                                        </p:tgtEl>
                                        <p:attrNameLst>
                                          <p:attrName>style.visibility</p:attrName>
                                        </p:attrNameLst>
                                      </p:cBhvr>
                                      <p:to>
                                        <p:strVal val="hidden"/>
                                      </p:to>
                                    </p:set>
                                  </p:childTnLst>
                                </p:cTn>
                              </p:par>
                              <p:par>
                                <p:cTn id="40" presetID="1" presetClass="exit" presetSubtype="0" fill="hold" grpId="1" nodeType="withEffect">
                                  <p:stCondLst>
                                    <p:cond delay="0"/>
                                  </p:stCondLst>
                                  <p:childTnLst>
                                    <p:set>
                                      <p:cBhvr>
                                        <p:cTn id="41"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2001" cy="646331"/>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sp>
        <p:nvSpPr>
          <p:cNvPr id="3" name="Cloud Callout 2"/>
          <p:cNvSpPr/>
          <p:nvPr/>
        </p:nvSpPr>
        <p:spPr>
          <a:xfrm>
            <a:off x="-8730" y="609025"/>
            <a:ext cx="4997885" cy="2229632"/>
          </a:xfrm>
          <a:prstGeom prst="cloudCallout">
            <a:avLst>
              <a:gd name="adj1" fmla="val 46595"/>
              <a:gd name="adj2" fmla="val 80181"/>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002060"/>
              </a:solidFill>
              <a:latin typeface="Times New Roman" panose="02020603050405020304" pitchFamily="18" charset="0"/>
              <a:cs typeface="Times New Roman" panose="02020603050405020304" pitchFamily="18" charset="0"/>
            </a:endParaRPr>
          </a:p>
          <a:p>
            <a:pPr algn="ctr"/>
            <a:r>
              <a:rPr lang="en-US" sz="2800" b="1" dirty="0" err="1" smtClean="0">
                <a:solidFill>
                  <a:srgbClr val="002060"/>
                </a:solidFill>
                <a:latin typeface="Times New Roman" panose="02020603050405020304" pitchFamily="18" charset="0"/>
                <a:cs typeface="Times New Roman" panose="02020603050405020304" pitchFamily="18" charset="0"/>
              </a:rPr>
              <a:t>Mấu</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chốt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nào</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thực</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sự</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tạo</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nên</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một</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chuỗi</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cung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ứng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đúng</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nghĩa</a:t>
            </a:r>
            <a:endParaRPr lang="en-US" sz="2800" b="1" dirty="0" smtClean="0">
              <a:solidFill>
                <a:srgbClr val="002060"/>
              </a:solidFill>
              <a:latin typeface="Times New Roman" panose="02020603050405020304" pitchFamily="18" charset="0"/>
              <a:cs typeface="Times New Roman" panose="02020603050405020304" pitchFamily="18" charset="0"/>
            </a:endParaRPr>
          </a:p>
          <a:p>
            <a:pPr algn="ctr"/>
            <a:endParaRPr lang="en-US" sz="2800" dirty="0">
              <a:solidFill>
                <a:srgbClr val="002060"/>
              </a:solidFill>
              <a:latin typeface="Times New Roman" panose="02020603050405020304" pitchFamily="18" charset="0"/>
              <a:cs typeface="Times New Roman" panose="02020603050405020304" pitchFamily="18" charset="0"/>
            </a:endParaRPr>
          </a:p>
        </p:txBody>
      </p:sp>
      <p:sp>
        <p:nvSpPr>
          <p:cNvPr id="5" name="Pentagon 4"/>
          <p:cNvSpPr/>
          <p:nvPr/>
        </p:nvSpPr>
        <p:spPr>
          <a:xfrm>
            <a:off x="63068" y="4766386"/>
            <a:ext cx="2900856" cy="1970735"/>
          </a:xfrm>
          <a:prstGeom prst="homePlate">
            <a:avLst/>
          </a:prstGeom>
          <a:solidFill>
            <a:schemeClr val="accent2">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rgbClr val="FF0000"/>
                </a:solidFill>
                <a:latin typeface="Times New Roman" panose="02020603050405020304" pitchFamily="18" charset="0"/>
                <a:cs typeface="Times New Roman" panose="02020603050405020304" pitchFamily="18" charset="0"/>
              </a:rPr>
              <a:t>Các</a:t>
            </a:r>
            <a:r>
              <a:rPr lang="en-US" sz="2000" b="1" dirty="0">
                <a:solidFill>
                  <a:srgbClr val="FF0000"/>
                </a:solidFill>
                <a:latin typeface="Times New Roman" panose="02020603050405020304" pitchFamily="18" charset="0"/>
                <a:cs typeface="Times New Roman" panose="02020603050405020304" pitchFamily="18" charset="0"/>
              </a:rPr>
              <a:t> DN </a:t>
            </a:r>
            <a:r>
              <a:rPr lang="en-US" sz="2000" b="1" dirty="0" err="1">
                <a:solidFill>
                  <a:srgbClr val="FF0000"/>
                </a:solidFill>
                <a:latin typeface="Times New Roman" panose="02020603050405020304" pitchFamily="18" charset="0"/>
                <a:cs typeface="Times New Roman" panose="02020603050405020304" pitchFamily="18" charset="0"/>
              </a:rPr>
              <a:t>khai</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thác</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nguyên</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vật</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liệu</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từ</a:t>
            </a:r>
            <a:r>
              <a:rPr lang="en-US" sz="2000" b="1" dirty="0">
                <a:solidFill>
                  <a:srgbClr val="FF0000"/>
                </a:solidFill>
                <a:latin typeface="Times New Roman" panose="02020603050405020304" pitchFamily="18" charset="0"/>
                <a:cs typeface="Times New Roman" panose="02020603050405020304" pitchFamily="18" charset="0"/>
              </a:rPr>
              <a:t> </a:t>
            </a:r>
            <a:r>
              <a:rPr lang="en-US" sz="2000" b="1" dirty="0" err="1">
                <a:solidFill>
                  <a:srgbClr val="FF0000"/>
                </a:solidFill>
                <a:latin typeface="Times New Roman" panose="02020603050405020304" pitchFamily="18" charset="0"/>
                <a:cs typeface="Times New Roman" panose="02020603050405020304" pitchFamily="18" charset="0"/>
              </a:rPr>
              <a:t>đất</a:t>
            </a:r>
            <a:r>
              <a:rPr lang="en-US" sz="2000" b="1"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chẳng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hạn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như</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quặng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sắt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dầu</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mỏ</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gỗ</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và</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lương</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thực</a:t>
            </a:r>
            <a:r>
              <a:rPr lang="en-US" sz="2000" dirty="0">
                <a:solidFill>
                  <a:srgbClr val="FF0000"/>
                </a:solidFill>
                <a:latin typeface="Times New Roman" panose="02020603050405020304" pitchFamily="18" charset="0"/>
                <a:cs typeface="Times New Roman" panose="02020603050405020304" pitchFamily="18" charset="0"/>
              </a:rPr>
              <a:t> </a:t>
            </a:r>
          </a:p>
        </p:txBody>
      </p:sp>
      <p:sp>
        <p:nvSpPr>
          <p:cNvPr id="6" name="Chevron 5"/>
          <p:cNvSpPr/>
          <p:nvPr/>
        </p:nvSpPr>
        <p:spPr>
          <a:xfrm>
            <a:off x="1888289" y="4766386"/>
            <a:ext cx="3100866" cy="1970734"/>
          </a:xfrm>
          <a:prstGeom prst="chevron">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a:solidFill>
                  <a:srgbClr val="FF0000"/>
                </a:solidFill>
                <a:latin typeface="Times New Roman" panose="02020603050405020304" pitchFamily="18" charset="0"/>
                <a:cs typeface="Times New Roman" panose="02020603050405020304" pitchFamily="18" charset="0"/>
              </a:rPr>
              <a:t>Các</a:t>
            </a:r>
            <a:r>
              <a:rPr lang="en-US" sz="2000" dirty="0">
                <a:solidFill>
                  <a:srgbClr val="FF0000"/>
                </a:solidFill>
                <a:latin typeface="Times New Roman" panose="02020603050405020304" pitchFamily="18" charset="0"/>
                <a:cs typeface="Times New Roman" panose="02020603050405020304" pitchFamily="18" charset="0"/>
              </a:rPr>
              <a:t> DN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xuất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nguyên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vật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liệu</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7" name="Chevron 6"/>
          <p:cNvSpPr/>
          <p:nvPr/>
        </p:nvSpPr>
        <p:spPr>
          <a:xfrm>
            <a:off x="3589958" y="4785355"/>
            <a:ext cx="3352793" cy="1951765"/>
          </a:xfrm>
          <a:prstGeom prst="chevron">
            <a:avLst/>
          </a:prstGeom>
          <a:solidFill>
            <a:schemeClr val="accent6">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a:solidFill>
                  <a:srgbClr val="FF0000"/>
                </a:solidFill>
                <a:latin typeface="Times New Roman" panose="02020603050405020304" pitchFamily="18" charset="0"/>
                <a:cs typeface="Times New Roman" panose="02020603050405020304" pitchFamily="18" charset="0"/>
              </a:rPr>
              <a:t>Các</a:t>
            </a:r>
            <a:r>
              <a:rPr lang="en-US" sz="2000" dirty="0">
                <a:solidFill>
                  <a:srgbClr val="FF0000"/>
                </a:solidFill>
                <a:latin typeface="Times New Roman" panose="02020603050405020304" pitchFamily="18" charset="0"/>
                <a:cs typeface="Times New Roman" panose="02020603050405020304" pitchFamily="18" charset="0"/>
              </a:rPr>
              <a:t> DN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xuất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linh</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kiện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bán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thành</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phẩm</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8" name="Chevron 7"/>
          <p:cNvSpPr/>
          <p:nvPr/>
        </p:nvSpPr>
        <p:spPr>
          <a:xfrm>
            <a:off x="5474586" y="4766385"/>
            <a:ext cx="3421116" cy="1970735"/>
          </a:xfrm>
          <a:prstGeom prst="chevron">
            <a:avLst/>
          </a:prstGeom>
          <a:solidFill>
            <a:schemeClr val="accent4">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a:solidFill>
                  <a:srgbClr val="FF0000"/>
                </a:solidFill>
                <a:latin typeface="Times New Roman" panose="02020603050405020304" pitchFamily="18" charset="0"/>
                <a:cs typeface="Times New Roman" panose="02020603050405020304" pitchFamily="18" charset="0"/>
              </a:rPr>
              <a:t>Các</a:t>
            </a:r>
            <a:r>
              <a:rPr lang="en-US" sz="2000" dirty="0">
                <a:solidFill>
                  <a:srgbClr val="FF0000"/>
                </a:solidFill>
                <a:latin typeface="Times New Roman" panose="02020603050405020304" pitchFamily="18" charset="0"/>
                <a:cs typeface="Times New Roman" panose="02020603050405020304" pitchFamily="18" charset="0"/>
              </a:rPr>
              <a:t> DN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xuất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sản</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phẩm</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a:solidFill>
                  <a:srgbClr val="FF0000"/>
                </a:solidFill>
                <a:latin typeface="Times New Roman" panose="02020603050405020304" pitchFamily="18" charset="0"/>
                <a:cs typeface="Times New Roman" panose="02020603050405020304" pitchFamily="18" charset="0"/>
              </a:rPr>
              <a:t>cuối</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cùng</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9" name="Chevron 8"/>
          <p:cNvSpPr/>
          <p:nvPr/>
        </p:nvSpPr>
        <p:spPr>
          <a:xfrm>
            <a:off x="7383524" y="4766387"/>
            <a:ext cx="3352793" cy="1970733"/>
          </a:xfrm>
          <a:prstGeom prst="chevron">
            <a:avLst/>
          </a:prstGeom>
          <a:solidFill>
            <a:schemeClr val="accent6">
              <a:lumMod val="60000"/>
              <a:lumOff val="4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smtClean="0">
                <a:solidFill>
                  <a:srgbClr val="FF0000"/>
                </a:solidFill>
                <a:latin typeface="Times New Roman" panose="02020603050405020304" pitchFamily="18" charset="0"/>
                <a:cs typeface="Times New Roman" panose="02020603050405020304" pitchFamily="18" charset="0"/>
              </a:rPr>
              <a:t>Đại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lý</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phân</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phối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siêu</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thị</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cửa</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hàng</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bán</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lẻ</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0" name="Chevron 9"/>
          <p:cNvSpPr/>
          <p:nvPr/>
        </p:nvSpPr>
        <p:spPr>
          <a:xfrm>
            <a:off x="9312166" y="4766385"/>
            <a:ext cx="2879834" cy="1970735"/>
          </a:xfrm>
          <a:prstGeom prst="chevron">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000" dirty="0" err="1" smtClean="0">
                <a:solidFill>
                  <a:srgbClr val="FF0000"/>
                </a:solidFill>
                <a:latin typeface="Times New Roman" panose="02020603050405020304" pitchFamily="18" charset="0"/>
                <a:cs typeface="Times New Roman" panose="02020603050405020304" pitchFamily="18" charset="0"/>
              </a:rPr>
              <a:t>Người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tiêu</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dùng</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cuối</a:t>
            </a:r>
            <a:r>
              <a:rPr lang="en-US" sz="2000" dirty="0" smtClean="0">
                <a:solidFill>
                  <a:srgbClr val="FF0000"/>
                </a:solidFill>
                <a:latin typeface="Times New Roman" panose="02020603050405020304" pitchFamily="18" charset="0"/>
                <a:cs typeface="Times New Roman" panose="02020603050405020304" pitchFamily="18" charset="0"/>
              </a:rPr>
              <a:t> </a:t>
            </a:r>
            <a:r>
              <a:rPr lang="en-US" sz="2000" dirty="0" err="1" smtClean="0">
                <a:solidFill>
                  <a:srgbClr val="FF0000"/>
                </a:solidFill>
                <a:latin typeface="Times New Roman" panose="02020603050405020304" pitchFamily="18" charset="0"/>
                <a:cs typeface="Times New Roman" panose="02020603050405020304" pitchFamily="18" charset="0"/>
              </a:rPr>
              <a:t>cùng</a:t>
            </a:r>
            <a:endParaRPr lang="en-US" sz="2000" dirty="0">
              <a:solidFill>
                <a:srgbClr val="FF0000"/>
              </a:solidFill>
              <a:latin typeface="Times New Roman" panose="02020603050405020304" pitchFamily="18" charset="0"/>
              <a:cs typeface="Times New Roman" panose="02020603050405020304" pitchFamily="18" charset="0"/>
            </a:endParaRPr>
          </a:p>
        </p:txBody>
      </p:sp>
      <p:sp>
        <p:nvSpPr>
          <p:cNvPr id="11" name="Line Callout 1 10"/>
          <p:cNvSpPr/>
          <p:nvPr/>
        </p:nvSpPr>
        <p:spPr>
          <a:xfrm>
            <a:off x="342900" y="3830964"/>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2" name="Line Callout 1 11"/>
          <p:cNvSpPr/>
          <p:nvPr/>
        </p:nvSpPr>
        <p:spPr>
          <a:xfrm>
            <a:off x="2135249" y="3830964"/>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3" name="Line Callout 1 12"/>
          <p:cNvSpPr/>
          <p:nvPr/>
        </p:nvSpPr>
        <p:spPr>
          <a:xfrm>
            <a:off x="4013994" y="3811994"/>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4" name="Line Callout 1 13"/>
          <p:cNvSpPr/>
          <p:nvPr/>
        </p:nvSpPr>
        <p:spPr>
          <a:xfrm>
            <a:off x="5958774" y="3811993"/>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5" name="Line Callout 1 14"/>
          <p:cNvSpPr/>
          <p:nvPr/>
        </p:nvSpPr>
        <p:spPr>
          <a:xfrm>
            <a:off x="7903554" y="3851986"/>
            <a:ext cx="1657350" cy="569585"/>
          </a:xfrm>
          <a:prstGeom prst="borderCallout1">
            <a:avLst>
              <a:gd name="adj1" fmla="val 99019"/>
              <a:gd name="adj2" fmla="val 45115"/>
              <a:gd name="adj3" fmla="val 165177"/>
              <a:gd name="adj4" fmla="val 89253"/>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solidFill>
                  <a:srgbClr val="002060"/>
                </a:solidFill>
                <a:latin typeface="Times New Roman" panose="02020603050405020304" pitchFamily="18" charset="0"/>
                <a:cs typeface="Times New Roman" panose="02020603050405020304" pitchFamily="18" charset="0"/>
              </a:rPr>
              <a:t>Hậu</a:t>
            </a:r>
            <a:r>
              <a:rPr lang="en-US" sz="2400" dirty="0" smtClean="0">
                <a:solidFill>
                  <a:srgbClr val="002060"/>
                </a:solidFill>
                <a:latin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cs typeface="Times New Roman" panose="02020603050405020304" pitchFamily="18" charset="0"/>
              </a:rPr>
              <a:t>cần</a:t>
            </a:r>
            <a:endParaRPr lang="en-US" sz="2400" dirty="0">
              <a:solidFill>
                <a:srgbClr val="002060"/>
              </a:solidFill>
              <a:latin typeface="Times New Roman" panose="02020603050405020304" pitchFamily="18" charset="0"/>
              <a:cs typeface="Times New Roman" panose="02020603050405020304" pitchFamily="18" charset="0"/>
            </a:endParaRPr>
          </a:p>
        </p:txBody>
      </p:sp>
      <p:sp>
        <p:nvSpPr>
          <p:cNvPr id="16" name="Cloud Callout 15"/>
          <p:cNvSpPr/>
          <p:nvPr/>
        </p:nvSpPr>
        <p:spPr>
          <a:xfrm>
            <a:off x="7616124" y="991145"/>
            <a:ext cx="4689074" cy="2262925"/>
          </a:xfrm>
          <a:prstGeom prst="cloudCallout">
            <a:avLst>
              <a:gd name="adj1" fmla="val 16982"/>
              <a:gd name="adj2" fmla="val 110121"/>
            </a:avLst>
          </a:prstGeom>
          <a:solidFill>
            <a:schemeClr val="bg1"/>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002060"/>
              </a:solidFill>
              <a:latin typeface="Times New Roman" panose="02020603050405020304" pitchFamily="18" charset="0"/>
              <a:cs typeface="Times New Roman" panose="02020603050405020304" pitchFamily="18" charset="0"/>
            </a:endParaRPr>
          </a:p>
          <a:p>
            <a:pPr algn="ctr"/>
            <a:r>
              <a:rPr lang="en-US" sz="2800" b="1" dirty="0" err="1" smtClean="0">
                <a:solidFill>
                  <a:srgbClr val="FF0000"/>
                </a:solidFill>
                <a:latin typeface="Times New Roman" panose="02020603050405020304" pitchFamily="18" charset="0"/>
                <a:cs typeface="Times New Roman" panose="02020603050405020304" pitchFamily="18" charset="0"/>
              </a:rPr>
              <a:t>Đối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tượng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nào</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tạo</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nguồn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lợi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nhuận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duy</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nhất</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cho</a:t>
            </a:r>
            <a:r>
              <a:rPr lang="en-US" sz="2800" b="1" dirty="0" smtClean="0">
                <a:solidFill>
                  <a:srgbClr val="FF0000"/>
                </a:solidFill>
                <a:latin typeface="Times New Roman" panose="02020603050405020304" pitchFamily="18" charset="0"/>
                <a:cs typeface="Times New Roman" panose="02020603050405020304" pitchFamily="18" charset="0"/>
              </a:rPr>
              <a:t> 1 </a:t>
            </a:r>
            <a:r>
              <a:rPr lang="en-US" sz="2800" b="1" dirty="0" err="1" smtClean="0">
                <a:solidFill>
                  <a:srgbClr val="FF0000"/>
                </a:solidFill>
                <a:latin typeface="Times New Roman" panose="02020603050405020304" pitchFamily="18" charset="0"/>
                <a:cs typeface="Times New Roman" panose="02020603050405020304" pitchFamily="18" charset="0"/>
              </a:rPr>
              <a:t>chuỗi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cung</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ứng</a:t>
            </a:r>
            <a:endParaRPr lang="en-US" sz="2800" b="1" dirty="0" smtClean="0">
              <a:solidFill>
                <a:srgbClr val="FF0000"/>
              </a:solidFill>
              <a:latin typeface="Times New Roman" panose="02020603050405020304" pitchFamily="18" charset="0"/>
              <a:cs typeface="Times New Roman" panose="02020603050405020304" pitchFamily="18" charset="0"/>
            </a:endParaRPr>
          </a:p>
          <a:p>
            <a:pPr algn="ctr"/>
            <a:endParaRPr lang="en-US"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1969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ircle(in)">
                                      <p:cBhvr>
                                        <p:cTn id="33" dur="20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circle(in)">
                                      <p:cBhvr>
                                        <p:cTn id="38" dur="20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barn(inVertical)">
                                      <p:cBhvr>
                                        <p:cTn id="43" dur="500"/>
                                        <p:tgtEl>
                                          <p:spTgt spid="11"/>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down)">
                                      <p:cBhvr>
                                        <p:cTn id="53" dur="5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circle(in)">
                                      <p:cBhvr>
                                        <p:cTn id="58" dur="20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ntr" presetSubtype="16"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circle(in)">
                                      <p:cBhvr>
                                        <p:cTn id="63" dur="20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fill="hold"/>
                                        <p:tgtEl>
                                          <p:spTgt spid="16"/>
                                        </p:tgtEl>
                                        <p:attrNameLst>
                                          <p:attrName>ppt_x</p:attrName>
                                        </p:attrNameLst>
                                      </p:cBhvr>
                                      <p:tavLst>
                                        <p:tav tm="0">
                                          <p:val>
                                            <p:strVal val="#ppt_x"/>
                                          </p:val>
                                        </p:tav>
                                        <p:tav tm="100000">
                                          <p:val>
                                            <p:strVal val="#ppt_x"/>
                                          </p:val>
                                        </p:tav>
                                      </p:tavLst>
                                    </p:anim>
                                    <p:anim calcmode="lin" valueType="num">
                                      <p:cBhvr additive="base">
                                        <p:cTn id="6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t="11024" b="24936"/>
          <a:stretch/>
        </p:blipFill>
        <p:spPr>
          <a:xfrm>
            <a:off x="596347" y="1895011"/>
            <a:ext cx="11268177" cy="4797337"/>
          </a:xfrm>
          <a:prstGeom prst="rect">
            <a:avLst/>
          </a:prstGeom>
        </p:spPr>
      </p:pic>
      <p:sp>
        <p:nvSpPr>
          <p:cNvPr id="3" name="Rectangle 2"/>
          <p:cNvSpPr/>
          <p:nvPr/>
        </p:nvSpPr>
        <p:spPr>
          <a:xfrm>
            <a:off x="-1" y="0"/>
            <a:ext cx="12192001" cy="646331"/>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sp>
        <p:nvSpPr>
          <p:cNvPr id="4" name="TextBox 3"/>
          <p:cNvSpPr txBox="1"/>
          <p:nvPr/>
        </p:nvSpPr>
        <p:spPr>
          <a:xfrm>
            <a:off x="2181896" y="940904"/>
            <a:ext cx="8097078"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SINH VIÊN TÌM HIỂU VÀ DIỄN TẢ LẠI CHUỖI CUNG ỨNG THEO MÔ HÌNH SAO ĐÂY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763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2001" cy="646331"/>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rotWithShape="1">
          <a:blip r:embed="rId3"/>
          <a:srcRect r="60894" b="52746"/>
          <a:stretch/>
        </p:blipFill>
        <p:spPr>
          <a:xfrm>
            <a:off x="392430" y="858470"/>
            <a:ext cx="3219450" cy="2686051"/>
          </a:xfrm>
          <a:prstGeom prst="rect">
            <a:avLst/>
          </a:prstGeom>
        </p:spPr>
      </p:pic>
      <p:pic>
        <p:nvPicPr>
          <p:cNvPr id="4" name="Picture 3"/>
          <p:cNvPicPr>
            <a:picLocks noChangeAspect="1"/>
          </p:cNvPicPr>
          <p:nvPr/>
        </p:nvPicPr>
        <p:blipFill rotWithShape="1">
          <a:blip r:embed="rId3"/>
          <a:srcRect t="48460" r="60940"/>
          <a:stretch/>
        </p:blipFill>
        <p:spPr>
          <a:xfrm>
            <a:off x="3985260" y="736642"/>
            <a:ext cx="3215640" cy="2929707"/>
          </a:xfrm>
          <a:prstGeom prst="rect">
            <a:avLst/>
          </a:prstGeom>
        </p:spPr>
      </p:pic>
      <p:pic>
        <p:nvPicPr>
          <p:cNvPr id="5" name="Picture 4"/>
          <p:cNvPicPr>
            <a:picLocks noChangeAspect="1"/>
          </p:cNvPicPr>
          <p:nvPr/>
        </p:nvPicPr>
        <p:blipFill rotWithShape="1">
          <a:blip r:embed="rId3"/>
          <a:srcRect l="50953" t="201" r="10311" b="48259"/>
          <a:stretch/>
        </p:blipFill>
        <p:spPr>
          <a:xfrm>
            <a:off x="333375" y="3756660"/>
            <a:ext cx="3188970" cy="2929707"/>
          </a:xfrm>
          <a:prstGeom prst="rect">
            <a:avLst/>
          </a:prstGeom>
        </p:spPr>
      </p:pic>
      <p:pic>
        <p:nvPicPr>
          <p:cNvPr id="6" name="Picture 5"/>
          <p:cNvPicPr>
            <a:picLocks noChangeAspect="1"/>
          </p:cNvPicPr>
          <p:nvPr/>
        </p:nvPicPr>
        <p:blipFill rotWithShape="1">
          <a:blip r:embed="rId3"/>
          <a:srcRect l="40402" t="48460" r="1285"/>
          <a:stretch/>
        </p:blipFill>
        <p:spPr>
          <a:xfrm>
            <a:off x="4114800" y="3627120"/>
            <a:ext cx="4800600" cy="2929707"/>
          </a:xfrm>
          <a:prstGeom prst="rect">
            <a:avLst/>
          </a:prstGeom>
        </p:spPr>
      </p:pic>
      <p:sp>
        <p:nvSpPr>
          <p:cNvPr id="7" name="Cloud Callout 6"/>
          <p:cNvSpPr/>
          <p:nvPr/>
        </p:nvSpPr>
        <p:spPr>
          <a:xfrm>
            <a:off x="8652510" y="1203960"/>
            <a:ext cx="3276600" cy="2423160"/>
          </a:xfrm>
          <a:prstGeom prst="cloudCallout">
            <a:avLst>
              <a:gd name="adj1" fmla="val -96879"/>
              <a:gd name="adj2" fmla="val 40505"/>
            </a:avLst>
          </a:prstGeom>
          <a:solidFill>
            <a:schemeClr val="accent4">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US" sz="2800" dirty="0" smtClean="0">
                <a:solidFill>
                  <a:srgbClr val="FF0000"/>
                </a:solidFill>
              </a:rPr>
              <a:t>CÁC EM THEO TRƯỜNG PHÁI NÀO ?</a:t>
            </a:r>
            <a:endParaRPr lang="en-US" sz="2800" dirty="0">
              <a:solidFill>
                <a:srgbClr val="FF0000"/>
              </a:solidFill>
            </a:endParaRPr>
          </a:p>
        </p:txBody>
      </p:sp>
    </p:spTree>
    <p:extLst>
      <p:ext uri="{BB962C8B-B14F-4D97-AF65-F5344CB8AC3E}">
        <p14:creationId xmlns:p14="http://schemas.microsoft.com/office/powerpoint/2010/main" val="28462357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03070" y="0"/>
            <a:ext cx="9117334" cy="6789783"/>
          </a:xfrm>
          <a:prstGeom prst="rect">
            <a:avLst/>
          </a:prstGeom>
        </p:spPr>
      </p:pic>
    </p:spTree>
    <p:extLst>
      <p:ext uri="{BB962C8B-B14F-4D97-AF65-F5344CB8AC3E}">
        <p14:creationId xmlns:p14="http://schemas.microsoft.com/office/powerpoint/2010/main" val="30849059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80031781"/>
              </p:ext>
            </p:extLst>
          </p:nvPr>
        </p:nvGraphicFramePr>
        <p:xfrm>
          <a:off x="114300" y="284205"/>
          <a:ext cx="12077700" cy="6573795"/>
        </p:xfrm>
        <a:graphic>
          <a:graphicData uri="http://schemas.openxmlformats.org/drawingml/2006/table">
            <a:tbl>
              <a:tblPr/>
              <a:tblGrid>
                <a:gridCol w="4025900">
                  <a:extLst>
                    <a:ext uri="{9D8B030D-6E8A-4147-A177-3AD203B41FA5}">
                      <a16:colId xmlns:a16="http://schemas.microsoft.com/office/drawing/2014/main" val="1187227169"/>
                    </a:ext>
                  </a:extLst>
                </a:gridCol>
                <a:gridCol w="4025900">
                  <a:extLst>
                    <a:ext uri="{9D8B030D-6E8A-4147-A177-3AD203B41FA5}">
                      <a16:colId xmlns:a16="http://schemas.microsoft.com/office/drawing/2014/main" val="4150685098"/>
                    </a:ext>
                  </a:extLst>
                </a:gridCol>
                <a:gridCol w="4025900">
                  <a:extLst>
                    <a:ext uri="{9D8B030D-6E8A-4147-A177-3AD203B41FA5}">
                      <a16:colId xmlns:a16="http://schemas.microsoft.com/office/drawing/2014/main" val="571049144"/>
                    </a:ext>
                  </a:extLst>
                </a:gridCol>
              </a:tblGrid>
              <a:tr h="505676">
                <a:tc>
                  <a:txBody>
                    <a:bodyPr/>
                    <a:lstStyle/>
                    <a:p>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b="1"/>
                        <a:t>Logistics management</a:t>
                      </a:r>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b="1"/>
                        <a:t>Supply chain management</a:t>
                      </a:r>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25909939"/>
                  </a:ext>
                </a:extLst>
              </a:tr>
              <a:tr h="884934">
                <a:tc>
                  <a:txBody>
                    <a:bodyPr/>
                    <a:lstStyle/>
                    <a:p>
                      <a:r>
                        <a:rPr lang="en-US" sz="2000" b="1"/>
                        <a:t>Thời gian ra đời</a:t>
                      </a:r>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err="1"/>
                        <a:t>Khái</a:t>
                      </a:r>
                      <a:r>
                        <a:rPr lang="en-US" sz="2000" dirty="0"/>
                        <a:t> </a:t>
                      </a:r>
                      <a:r>
                        <a:rPr lang="en-US" sz="2000" dirty="0" err="1"/>
                        <a:t>niệm</a:t>
                      </a:r>
                      <a:r>
                        <a:rPr lang="en-US" sz="2000" dirty="0"/>
                        <a:t> logistics </a:t>
                      </a:r>
                      <a:r>
                        <a:rPr lang="en-US" sz="2000" dirty="0" err="1"/>
                        <a:t>có</a:t>
                      </a:r>
                      <a:r>
                        <a:rPr lang="en-US" sz="2000" dirty="0"/>
                        <a:t> </a:t>
                      </a:r>
                      <a:r>
                        <a:rPr lang="en-US" sz="2000" dirty="0" err="1"/>
                        <a:t>từ</a:t>
                      </a:r>
                      <a:r>
                        <a:rPr lang="en-US" sz="2000" dirty="0"/>
                        <a:t> </a:t>
                      </a:r>
                      <a:r>
                        <a:rPr lang="en-US" sz="2000" dirty="0" err="1"/>
                        <a:t>rất</a:t>
                      </a:r>
                      <a:r>
                        <a:rPr lang="en-US" sz="2000" dirty="0"/>
                        <a:t> </a:t>
                      </a:r>
                      <a:r>
                        <a:rPr lang="en-US" sz="2000" dirty="0" err="1"/>
                        <a:t>sớm</a:t>
                      </a:r>
                      <a:endParaRPr lang="en-US" sz="2000" dirty="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Supply chain </a:t>
                      </a:r>
                      <a:r>
                        <a:rPr lang="en-US" sz="2000" dirty="0" err="1"/>
                        <a:t>là</a:t>
                      </a:r>
                      <a:r>
                        <a:rPr lang="en-US" sz="2000" dirty="0"/>
                        <a:t> </a:t>
                      </a:r>
                      <a:r>
                        <a:rPr lang="en-US" sz="2000" dirty="0" err="1"/>
                        <a:t>khái</a:t>
                      </a:r>
                      <a:r>
                        <a:rPr lang="en-US" sz="2000" dirty="0"/>
                        <a:t> </a:t>
                      </a:r>
                      <a:r>
                        <a:rPr lang="en-US" sz="2000" dirty="0" err="1"/>
                        <a:t>niệm</a:t>
                      </a:r>
                      <a:r>
                        <a:rPr lang="en-US" sz="2000" dirty="0"/>
                        <a:t> </a:t>
                      </a:r>
                      <a:r>
                        <a:rPr lang="en-US" sz="2000" dirty="0" err="1"/>
                        <a:t>mới</a:t>
                      </a:r>
                      <a:r>
                        <a:rPr lang="en-US" sz="2000" dirty="0"/>
                        <a:t> </a:t>
                      </a:r>
                      <a:r>
                        <a:rPr lang="en-US" sz="2000" dirty="0" err="1"/>
                        <a:t>ra</a:t>
                      </a:r>
                      <a:r>
                        <a:rPr lang="en-US" sz="2000" dirty="0"/>
                        <a:t> </a:t>
                      </a:r>
                      <a:r>
                        <a:rPr lang="en-US" sz="2000" dirty="0" err="1"/>
                        <a:t>đời</a:t>
                      </a:r>
                      <a:endParaRPr lang="en-US" sz="2000" dirty="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1913700"/>
                  </a:ext>
                </a:extLst>
              </a:tr>
              <a:tr h="884934">
                <a:tc>
                  <a:txBody>
                    <a:bodyPr/>
                    <a:lstStyle/>
                    <a:p>
                      <a:r>
                        <a:rPr lang="en-US" sz="2000" b="1"/>
                        <a:t>Phạm vi</a:t>
                      </a:r>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Chủ yếu quản trị bên trong doanh nghiệp</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Quản trị cả bên trong lẫn bên ngoài doanh nghiệp</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63590689"/>
                  </a:ext>
                </a:extLst>
              </a:tr>
              <a:tr h="884934">
                <a:tc>
                  <a:txBody>
                    <a:bodyPr/>
                    <a:lstStyle/>
                    <a:p>
                      <a:r>
                        <a:rPr lang="vi-VN" sz="2000" b="1"/>
                        <a:t>Số lượng doanh nghiệp liên quan</a:t>
                      </a:r>
                      <a:endParaRPr lang="vi-VN"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a:t>01</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err="1"/>
                        <a:t>Nhiều</a:t>
                      </a:r>
                      <a:r>
                        <a:rPr lang="en-US" sz="2000" dirty="0"/>
                        <a:t> </a:t>
                      </a:r>
                      <a:r>
                        <a:rPr lang="en-US" sz="2000" dirty="0" err="1"/>
                        <a:t>doanh</a:t>
                      </a:r>
                      <a:r>
                        <a:rPr lang="en-US" sz="2000" dirty="0"/>
                        <a:t> </a:t>
                      </a:r>
                      <a:r>
                        <a:rPr lang="en-US" sz="2000" dirty="0" err="1"/>
                        <a:t>nghiệp</a:t>
                      </a:r>
                      <a:endParaRPr lang="en-US" sz="2000" dirty="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71054782"/>
                  </a:ext>
                </a:extLst>
              </a:tr>
              <a:tr h="1643449">
                <a:tc>
                  <a:txBody>
                    <a:bodyPr/>
                    <a:lstStyle/>
                    <a:p>
                      <a:r>
                        <a:rPr lang="en-US" sz="2000" b="1"/>
                        <a:t>Mục tiêu</a:t>
                      </a:r>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vi-VN" sz="2000"/>
                        <a:t>Giảm chi phí</a:t>
                      </a:r>
                    </a:p>
                    <a:p>
                      <a:r>
                        <a:rPr lang="vi-VN" sz="2000"/>
                        <a:t>Tăng chất lượng dịch vụ và sự hài lòng của khách hàng</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vi-VN" sz="2000"/>
                        <a:t>Giảm chi phí toàn thể dựa trên tăng khả năng cộng tác và phối hợp</a:t>
                      </a:r>
                    </a:p>
                    <a:p>
                      <a:r>
                        <a:rPr lang="vi-VN" sz="2000"/>
                        <a:t>Tăng ưu thế cạnh tranh</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50969989"/>
                  </a:ext>
                </a:extLst>
              </a:tr>
              <a:tr h="505676">
                <a:tc>
                  <a:txBody>
                    <a:bodyPr/>
                    <a:lstStyle/>
                    <a:p>
                      <a:r>
                        <a:rPr lang="vi-VN" sz="2000" b="1"/>
                        <a:t>Về tầm ảnh hưởng</a:t>
                      </a:r>
                      <a:endParaRPr lang="vi-VN"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Ngắn/ trung hạn</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a:t>Dài hạn</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39336028"/>
                  </a:ext>
                </a:extLst>
              </a:tr>
              <a:tr h="1264192">
                <a:tc>
                  <a:txBody>
                    <a:bodyPr/>
                    <a:lstStyle/>
                    <a:p>
                      <a:r>
                        <a:rPr lang="en-US" sz="2000" b="1"/>
                        <a:t>Về công việc cụ thể</a:t>
                      </a:r>
                      <a:endParaRPr lang="en-US" sz="2000"/>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vi-VN" sz="2000"/>
                        <a:t>Quản trị hoạt động gồm vận tải, kho bãi, dự báo đơn hàng, giao nhận, dịch vụ khách hàng…</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000" dirty="0" err="1"/>
                        <a:t>Tất</a:t>
                      </a:r>
                      <a:r>
                        <a:rPr lang="en-US" sz="2000" dirty="0"/>
                        <a:t> </a:t>
                      </a:r>
                      <a:r>
                        <a:rPr lang="en-US" sz="2000" dirty="0" err="1"/>
                        <a:t>cả</a:t>
                      </a:r>
                      <a:r>
                        <a:rPr lang="en-US" sz="2000" dirty="0"/>
                        <a:t> </a:t>
                      </a:r>
                      <a:r>
                        <a:rPr lang="en-US" sz="2000" dirty="0" err="1"/>
                        <a:t>hoạt</a:t>
                      </a:r>
                      <a:r>
                        <a:rPr lang="en-US" sz="2000" dirty="0"/>
                        <a:t> </a:t>
                      </a:r>
                      <a:r>
                        <a:rPr lang="en-US" sz="2000" dirty="0" err="1"/>
                        <a:t>động</a:t>
                      </a:r>
                      <a:r>
                        <a:rPr lang="en-US" sz="2000" dirty="0"/>
                        <a:t> </a:t>
                      </a:r>
                      <a:r>
                        <a:rPr lang="en-US" sz="2000" dirty="0" err="1"/>
                        <a:t>của</a:t>
                      </a:r>
                      <a:r>
                        <a:rPr lang="en-US" sz="2000" dirty="0"/>
                        <a:t> logistics</a:t>
                      </a:r>
                    </a:p>
                    <a:p>
                      <a:r>
                        <a:rPr lang="en-US" sz="2000" dirty="0" err="1"/>
                        <a:t>Quản</a:t>
                      </a:r>
                      <a:r>
                        <a:rPr lang="en-US" sz="2000" dirty="0"/>
                        <a:t> </a:t>
                      </a:r>
                      <a:r>
                        <a:rPr lang="en-US" sz="2000" dirty="0" err="1"/>
                        <a:t>trị</a:t>
                      </a:r>
                      <a:r>
                        <a:rPr lang="en-US" sz="2000" dirty="0"/>
                        <a:t> </a:t>
                      </a:r>
                      <a:r>
                        <a:rPr lang="en-US" sz="2000" dirty="0" err="1"/>
                        <a:t>nguồn</a:t>
                      </a:r>
                      <a:r>
                        <a:rPr lang="en-US" sz="2000" dirty="0"/>
                        <a:t> </a:t>
                      </a:r>
                      <a:r>
                        <a:rPr lang="en-US" sz="2000" dirty="0" err="1"/>
                        <a:t>cung</a:t>
                      </a:r>
                      <a:r>
                        <a:rPr lang="en-US" sz="2000" dirty="0"/>
                        <a:t> </a:t>
                      </a:r>
                      <a:r>
                        <a:rPr lang="en-US" sz="2000" dirty="0" err="1"/>
                        <a:t>cấp</a:t>
                      </a:r>
                      <a:r>
                        <a:rPr lang="en-US" sz="2000" dirty="0"/>
                        <a:t>, </a:t>
                      </a:r>
                      <a:r>
                        <a:rPr lang="en-US" sz="2000" dirty="0" err="1"/>
                        <a:t>sản</a:t>
                      </a:r>
                      <a:r>
                        <a:rPr lang="en-US" sz="2000" dirty="0"/>
                        <a:t> </a:t>
                      </a:r>
                      <a:r>
                        <a:rPr lang="en-US" sz="2000" dirty="0" err="1"/>
                        <a:t>xuất</a:t>
                      </a:r>
                      <a:r>
                        <a:rPr lang="en-US" sz="2000" dirty="0"/>
                        <a:t>, </a:t>
                      </a:r>
                      <a:r>
                        <a:rPr lang="en-US" sz="2000" dirty="0" err="1"/>
                        <a:t>hợp</a:t>
                      </a:r>
                      <a:r>
                        <a:rPr lang="en-US" sz="2000" dirty="0"/>
                        <a:t> </a:t>
                      </a:r>
                      <a:r>
                        <a:rPr lang="en-US" sz="2000" dirty="0" err="1"/>
                        <a:t>tác</a:t>
                      </a:r>
                      <a:r>
                        <a:rPr lang="en-US" sz="2000" dirty="0"/>
                        <a:t> </a:t>
                      </a:r>
                      <a:r>
                        <a:rPr lang="en-US" sz="2000" dirty="0" err="1"/>
                        <a:t>với</a:t>
                      </a:r>
                      <a:r>
                        <a:rPr lang="en-US" sz="2000" dirty="0"/>
                        <a:t> </a:t>
                      </a:r>
                      <a:r>
                        <a:rPr lang="en-US" sz="2000" dirty="0" err="1"/>
                        <a:t>đối</a:t>
                      </a:r>
                      <a:r>
                        <a:rPr lang="en-US" sz="2000" dirty="0"/>
                        <a:t> </a:t>
                      </a:r>
                      <a:r>
                        <a:rPr lang="en-US" sz="2000" dirty="0" err="1"/>
                        <a:t>tác</a:t>
                      </a:r>
                      <a:r>
                        <a:rPr lang="en-US" sz="2000" dirty="0"/>
                        <a:t>, </a:t>
                      </a:r>
                      <a:r>
                        <a:rPr lang="en-US" sz="2000" dirty="0" err="1"/>
                        <a:t>khách</a:t>
                      </a:r>
                      <a:r>
                        <a:rPr lang="en-US" sz="2000" dirty="0"/>
                        <a:t> </a:t>
                      </a:r>
                      <a:r>
                        <a:rPr lang="en-US" sz="2000" dirty="0" err="1"/>
                        <a:t>hàng</a:t>
                      </a:r>
                      <a:r>
                        <a:rPr lang="en-US" sz="2000" dirty="0"/>
                        <a:t>…</a:t>
                      </a:r>
                    </a:p>
                  </a:txBody>
                  <a:tcPr marL="83680" marR="83680" marT="41840" marB="4184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5619938"/>
                  </a:ext>
                </a:extLst>
              </a:tr>
            </a:tbl>
          </a:graphicData>
        </a:graphic>
      </p:graphicFrame>
    </p:spTree>
    <p:extLst>
      <p:ext uri="{BB962C8B-B14F-4D97-AF65-F5344CB8AC3E}">
        <p14:creationId xmlns:p14="http://schemas.microsoft.com/office/powerpoint/2010/main" val="27097038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0174" y="1113184"/>
            <a:ext cx="10296940" cy="2800767"/>
          </a:xfrm>
          <a:prstGeom prst="rect">
            <a:avLst/>
          </a:prstGeom>
          <a:noFill/>
        </p:spPr>
        <p:txBody>
          <a:bodyPr wrap="square" rtlCol="0">
            <a:spAutoFit/>
          </a:bodyPr>
          <a:lstStyle/>
          <a:p>
            <a:pPr algn="ctr"/>
            <a:r>
              <a:rPr lang="en-US" sz="4400" b="1" dirty="0" smtClean="0">
                <a:latin typeface="Times New Roman" panose="02020603050405020304" pitchFamily="18" charset="0"/>
                <a:cs typeface="Times New Roman" panose="02020603050405020304" pitchFamily="18" charset="0"/>
              </a:rPr>
              <a:t>TẠI SAO CHUỖI CUNG ỨNG CHO MẶT HÀNG NÔNG SẢN Ở VIỆT NAM LẠI CHẬM PHÁT TRIỂN  VÀ NHIỀU BẤT CẬP ?</a:t>
            </a:r>
            <a:endParaRPr lang="en-US" sz="4400" b="1" dirty="0">
              <a:latin typeface="Times New Roman" panose="02020603050405020304" pitchFamily="18" charset="0"/>
              <a:cs typeface="Times New Roman" panose="02020603050405020304" pitchFamily="18" charset="0"/>
            </a:endParaRPr>
          </a:p>
        </p:txBody>
      </p:sp>
      <p:sp>
        <p:nvSpPr>
          <p:cNvPr id="3" name="Rectangle 2"/>
          <p:cNvSpPr/>
          <p:nvPr/>
        </p:nvSpPr>
        <p:spPr>
          <a:xfrm>
            <a:off x="-1" y="0"/>
            <a:ext cx="12192001" cy="646331"/>
          </a:xfrm>
          <a:prstGeom prst="rect">
            <a:avLst/>
          </a:prstGeom>
          <a:solidFill>
            <a:srgbClr val="FFFF00"/>
          </a:solidFill>
        </p:spPr>
        <p:txBody>
          <a:bodyPr wrap="square">
            <a:spAutoFit/>
          </a:bodyPr>
          <a:lstStyle/>
          <a:p>
            <a:pPr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4.1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latin typeface=".VnTime"/>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1" y="4204971"/>
            <a:ext cx="4717775" cy="2653028"/>
          </a:xfrm>
          <a:prstGeom prst="rect">
            <a:avLst/>
          </a:prstGeom>
          <a:ln>
            <a:noFill/>
          </a:ln>
          <a:effectLst>
            <a:outerShdw blurRad="190500" algn="tl" rotWithShape="0">
              <a:srgbClr val="000000">
                <a:alpha val="70000"/>
              </a:srgbClr>
            </a:outerShdw>
          </a:effectLst>
        </p:spPr>
      </p:pic>
      <p:pic>
        <p:nvPicPr>
          <p:cNvPr id="5" name="Picture 4"/>
          <p:cNvPicPr>
            <a:picLocks noChangeAspect="1"/>
          </p:cNvPicPr>
          <p:nvPr/>
        </p:nvPicPr>
        <p:blipFill>
          <a:blip r:embed="rId4"/>
          <a:stretch>
            <a:fillRect/>
          </a:stretch>
        </p:blipFill>
        <p:spPr>
          <a:xfrm>
            <a:off x="7994695" y="4204971"/>
            <a:ext cx="4197305" cy="2653028"/>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9891543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Màn tranh luận của chị thương lái bắc giang khiến TGĐ FPT và cả hội trường im lặng suy nghĩ">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338470" y="0"/>
            <a:ext cx="9395791" cy="6732103"/>
          </a:xfrm>
          <a:prstGeom prst="rect">
            <a:avLst/>
          </a:prstGeom>
        </p:spPr>
      </p:pic>
    </p:spTree>
    <p:extLst>
      <p:ext uri="{BB962C8B-B14F-4D97-AF65-F5344CB8AC3E}">
        <p14:creationId xmlns:p14="http://schemas.microsoft.com/office/powerpoint/2010/main" val="330957597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50523" y="3394954"/>
            <a:ext cx="12141477" cy="3463046"/>
          </a:xfrm>
          <a:prstGeom prst="rect">
            <a:avLst/>
          </a:prstGeom>
        </p:spPr>
      </p:pic>
      <p:sp>
        <p:nvSpPr>
          <p:cNvPr id="3" name="Rectangle 2"/>
          <p:cNvSpPr/>
          <p:nvPr/>
        </p:nvSpPr>
        <p:spPr>
          <a:xfrm>
            <a:off x="145773" y="697476"/>
            <a:ext cx="11900453" cy="2908489"/>
          </a:xfrm>
          <a:prstGeom prst="rect">
            <a:avLst/>
          </a:prstGeom>
        </p:spPr>
        <p:txBody>
          <a:bodyPr wrap="square">
            <a:spAutoFit/>
          </a:bodyPr>
          <a:lstStyle/>
          <a:p>
            <a:pPr indent="457200" algn="just">
              <a:spcBef>
                <a:spcPts val="600"/>
              </a:spcBef>
            </a:pPr>
            <a:r>
              <a:rPr lang="en-US" sz="2400" dirty="0">
                <a:solidFill>
                  <a:srgbClr val="002060"/>
                </a:solidFill>
                <a:latin typeface="Times New Roman" panose="02020603050405020304" pitchFamily="18" charset="0"/>
                <a:ea typeface="Times New Roman" panose="02020603050405020304" pitchFamily="18" charset="0"/>
              </a:rPr>
              <a:t>Theo </a:t>
            </a:r>
            <a:r>
              <a:rPr lang="en-US" sz="2400" dirty="0" err="1">
                <a:solidFill>
                  <a:srgbClr val="002060"/>
                </a:solidFill>
                <a:latin typeface="Times New Roman" panose="02020603050405020304" pitchFamily="18" charset="0"/>
                <a:ea typeface="Times New Roman" panose="02020603050405020304" pitchFamily="18" charset="0"/>
              </a:rPr>
              <a:t>Viện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mô</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tả</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Quản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chuỗi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ứng</a:t>
            </a:r>
            <a:r>
              <a:rPr lang="en-US" sz="2400" b="1" dirty="0">
                <a:solidFill>
                  <a:srgbClr val="002060"/>
                </a:solidFill>
                <a:latin typeface="Times New Roman" panose="02020603050405020304" pitchFamily="18" charset="0"/>
                <a:ea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dirty="0" err="1" smtClean="0">
                <a:solidFill>
                  <a:srgbClr val="002060"/>
                </a:solidFill>
                <a:latin typeface="Times New Roman" panose="02020603050405020304" pitchFamily="18" charset="0"/>
                <a:ea typeface="Times New Roman" panose="02020603050405020304" pitchFamily="18" charset="0"/>
              </a:rPr>
              <a:t>Là</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thiết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kế</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lý</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tiến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trình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xuyên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suốt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tạo</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ra</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giá</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tổ</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chức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để</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đáp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cầu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thực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sự</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cuối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cùng</a:t>
            </a:r>
            <a:r>
              <a:rPr lang="en-US" sz="2400" dirty="0">
                <a:solidFill>
                  <a:srgbClr val="002060"/>
                </a:solidFill>
                <a:latin typeface="Times New Roman" panose="02020603050405020304" pitchFamily="18" charset="0"/>
                <a:ea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endParaRPr>
          </a:p>
          <a:p>
            <a:pPr marL="342900" indent="-342900" algn="just">
              <a:spcBef>
                <a:spcPts val="600"/>
              </a:spcBef>
              <a:buFont typeface="Wingdings" panose="05000000000000000000" pitchFamily="2" charset="2"/>
              <a:buChar char="v"/>
            </a:pPr>
            <a:r>
              <a:rPr lang="en-US" sz="2400" dirty="0" err="1" smtClean="0">
                <a:solidFill>
                  <a:srgbClr val="002060"/>
                </a:solidFill>
                <a:latin typeface="Times New Roman" panose="02020603050405020304" pitchFamily="18" charset="0"/>
                <a:ea typeface="Times New Roman" panose="02020603050405020304" pitchFamily="18" charset="0"/>
              </a:rPr>
              <a:t>Sự</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triển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tích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hợp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nguồn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lực</a:t>
            </a:r>
            <a:r>
              <a:rPr lang="en-US" sz="2400" dirty="0">
                <a:solidFill>
                  <a:srgbClr val="002060"/>
                </a:solidFill>
                <a:latin typeface="Times New Roman" panose="02020603050405020304" pitchFamily="18" charset="0"/>
                <a:ea typeface="Times New Roman" panose="02020603050405020304" pitchFamily="18" charset="0"/>
              </a:rPr>
              <a:t> con </a:t>
            </a:r>
            <a:r>
              <a:rPr lang="en-US" sz="2400" dirty="0" err="1">
                <a:solidFill>
                  <a:srgbClr val="002060"/>
                </a:solidFill>
                <a:latin typeface="Times New Roman" panose="02020603050405020304" pitchFamily="18" charset="0"/>
                <a:ea typeface="Times New Roman" panose="02020603050405020304" pitchFamily="18" charset="0"/>
              </a:rPr>
              <a:t>người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nghệ</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then </a:t>
            </a:r>
            <a:r>
              <a:rPr lang="en-US" sz="2400" dirty="0" err="1" smtClean="0">
                <a:solidFill>
                  <a:srgbClr val="002060"/>
                </a:solidFill>
                <a:latin typeface="Times New Roman" panose="02020603050405020304" pitchFamily="18" charset="0"/>
                <a:ea typeface="Times New Roman" panose="02020603050405020304" pitchFamily="18" charset="0"/>
              </a:rPr>
              <a:t>chốt</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cho</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tích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hợp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thành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công</a:t>
            </a:r>
            <a:r>
              <a:rPr lang="en-US" sz="2400" b="1" i="1" dirty="0">
                <a:solidFill>
                  <a:srgbClr val="002060"/>
                </a:solidFill>
                <a:latin typeface="Times New Roman" panose="02020603050405020304" pitchFamily="18" charset="0"/>
                <a:ea typeface="Times New Roman" panose="02020603050405020304" pitchFamily="18" charset="0"/>
              </a:rPr>
              <a:t>. </a:t>
            </a:r>
            <a:endParaRPr lang="en-US" sz="2400" b="1" i="1" dirty="0" smtClean="0">
              <a:solidFill>
                <a:srgbClr val="002060"/>
              </a:solidFill>
              <a:latin typeface="Times New Roman" panose="02020603050405020304" pitchFamily="18" charset="0"/>
              <a:ea typeface="Times New Roman" panose="02020603050405020304" pitchFamily="18" charset="0"/>
            </a:endParaRPr>
          </a:p>
          <a:p>
            <a:pPr indent="457200" algn="just">
              <a:spcBef>
                <a:spcPts val="600"/>
              </a:spcBef>
            </a:pPr>
            <a:r>
              <a:rPr lang="en-US" sz="2400" b="1" i="1" dirty="0" smtClean="0">
                <a:solidFill>
                  <a:srgbClr val="002060"/>
                </a:solidFill>
                <a:latin typeface="Times New Roman" panose="02020603050405020304" pitchFamily="18" charset="0"/>
                <a:ea typeface="Times New Roman" panose="02020603050405020304" pitchFamily="18" charset="0"/>
              </a:rPr>
              <a:t>(</a:t>
            </a:r>
            <a:r>
              <a:rPr lang="en-US" sz="2400" b="1" i="1" dirty="0" err="1">
                <a:solidFill>
                  <a:srgbClr val="002060"/>
                </a:solidFill>
                <a:latin typeface="Times New Roman" panose="02020603050405020304" pitchFamily="18" charset="0"/>
                <a:ea typeface="Times New Roman" panose="02020603050405020304" pitchFamily="18" charset="0"/>
              </a:rPr>
              <a:t>theo</a:t>
            </a:r>
            <a:r>
              <a:rPr lang="en-US" sz="2400" b="1" i="1" dirty="0">
                <a:solidFill>
                  <a:srgbClr val="002060"/>
                </a:solidFill>
                <a:latin typeface="Times New Roman" panose="02020603050405020304" pitchFamily="18" charset="0"/>
                <a:ea typeface="Times New Roman" panose="02020603050405020304" pitchFamily="18" charset="0"/>
              </a:rPr>
              <a:t> The Institute for supply management, "Glossary of key purchasing and supply terms", 2000)</a:t>
            </a:r>
            <a:endParaRPr lang="en-US" sz="2400" b="1" i="1"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5026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8117" y="676859"/>
            <a:ext cx="11631533" cy="3493264"/>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en-US" sz="2400" dirty="0">
                <a:solidFill>
                  <a:srgbClr val="002060"/>
                </a:solidFill>
                <a:latin typeface="Times New Roman" panose="02020603050405020304" pitchFamily="18" charset="0"/>
                <a:ea typeface="Times New Roman" panose="02020603050405020304" pitchFamily="18" charset="0"/>
              </a:rPr>
              <a:t>Theo </a:t>
            </a:r>
            <a:r>
              <a:rPr lang="en-US" sz="2400" dirty="0" err="1">
                <a:solidFill>
                  <a:srgbClr val="002060"/>
                </a:solidFill>
                <a:latin typeface="Times New Roman" panose="02020603050405020304" pitchFamily="18" charset="0"/>
                <a:ea typeface="Times New Roman" panose="02020603050405020304" pitchFamily="18" charset="0"/>
              </a:rPr>
              <a:t>Hội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đồng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thì</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Quản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chuỗi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ứng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lý</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cầu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định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nguồn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chi </a:t>
            </a:r>
            <a:r>
              <a:rPr lang="en-US" sz="2400" dirty="0" err="1">
                <a:solidFill>
                  <a:srgbClr val="002060"/>
                </a:solidFill>
                <a:latin typeface="Times New Roman" panose="02020603050405020304" pitchFamily="18" charset="0"/>
                <a:ea typeface="Times New Roman" panose="02020603050405020304" pitchFamily="18" charset="0"/>
              </a:rPr>
              <a:t>tiết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lắp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ráp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kiểm</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tồn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tiếp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nhận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đơn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lý</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đơn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rPr>
              <a:t> qua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kênh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cuối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cùng</a:t>
            </a:r>
            <a:r>
              <a:rPr lang="en-US" sz="2400" dirty="0" smtClean="0">
                <a:solidFill>
                  <a:srgbClr val="002060"/>
                </a:solidFill>
                <a:latin typeface="Times New Roman" panose="02020603050405020304" pitchFamily="18" charset="0"/>
                <a:ea typeface="Times New Roman" panose="02020603050405020304" pitchFamily="18" charset="0"/>
              </a:rPr>
              <a:t>.</a:t>
            </a:r>
          </a:p>
          <a:p>
            <a:pPr marL="342900" indent="-342900" algn="just">
              <a:spcBef>
                <a:spcPts val="600"/>
              </a:spcBef>
              <a:buFont typeface="Wingdings" panose="05000000000000000000" pitchFamily="2" charset="2"/>
              <a:buChar char="v"/>
            </a:pPr>
            <a:r>
              <a:rPr lang="en-US" sz="2400" b="1" dirty="0" err="1">
                <a:solidFill>
                  <a:srgbClr val="002060"/>
                </a:solidFill>
                <a:latin typeface="Times New Roman" panose="02020603050405020304" pitchFamily="18" charset="0"/>
                <a:ea typeface="Times New Roman" panose="02020603050405020304" pitchFamily="18" charset="0"/>
              </a:rPr>
              <a:t>Quản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chuỗi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ứng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tập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hợp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phương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thức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sử</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dụng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tích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hợp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hiệu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cấp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thời</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gian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hệ</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thống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bãi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cửa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nhằm</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hóa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để</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đến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đúng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địa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điểm</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đúng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lúc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với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đúng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yêu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cầu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chất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lượng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mục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đích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giảm</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thiểu</a:t>
            </a:r>
            <a:r>
              <a:rPr lang="en-US" sz="2400" b="1" dirty="0">
                <a:solidFill>
                  <a:srgbClr val="002060"/>
                </a:solidFill>
                <a:latin typeface="Times New Roman" panose="02020603050405020304" pitchFamily="18" charset="0"/>
                <a:ea typeface="Times New Roman" panose="02020603050405020304" pitchFamily="18" charset="0"/>
              </a:rPr>
              <a:t> chi </a:t>
            </a:r>
            <a:r>
              <a:rPr lang="en-US" sz="2400" b="1" dirty="0" err="1">
                <a:solidFill>
                  <a:srgbClr val="002060"/>
                </a:solidFill>
                <a:latin typeface="Times New Roman" panose="02020603050405020304" pitchFamily="18" charset="0"/>
                <a:ea typeface="Times New Roman" panose="02020603050405020304" pitchFamily="18" charset="0"/>
              </a:rPr>
              <a:t>phí</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toàn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hệ</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thống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vẫn</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thỏa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mãn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những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yêu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cầu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về</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mức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độ</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phục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vụ</a:t>
            </a:r>
            <a:r>
              <a:rPr lang="en-US" sz="2400" dirty="0">
                <a:solidFill>
                  <a:srgbClr val="002060"/>
                </a:solidFill>
                <a:latin typeface="Times New Roman" panose="02020603050405020304" pitchFamily="18" charset="0"/>
                <a:ea typeface="Times New Roman" panose="02020603050405020304" pitchFamily="18" charset="0"/>
              </a:rPr>
              <a:t>.</a:t>
            </a:r>
          </a:p>
        </p:txBody>
      </p:sp>
      <p:sp>
        <p:nvSpPr>
          <p:cNvPr id="3" name="Rectangle 2"/>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8117" y="4170123"/>
            <a:ext cx="11568265" cy="2984984"/>
          </a:xfrm>
          <a:prstGeom prst="rect">
            <a:avLst/>
          </a:prstGeom>
        </p:spPr>
      </p:pic>
    </p:spTree>
    <p:extLst>
      <p:ext uri="{BB962C8B-B14F-4D97-AF65-F5344CB8AC3E}">
        <p14:creationId xmlns:p14="http://schemas.microsoft.com/office/powerpoint/2010/main" val="1310839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barn(inVertical)">
                                      <p:cBhvr>
                                        <p:cTn id="14"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Quan tri chuoi cung ung la gi">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52939" y="579582"/>
            <a:ext cx="9886122" cy="6278418"/>
          </a:xfrm>
          <a:prstGeom prst="rect">
            <a:avLst/>
          </a:prstGeom>
        </p:spPr>
      </p:pic>
      <p:sp>
        <p:nvSpPr>
          <p:cNvPr id="4" name="Rectangle 3"/>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55823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397566" y="4376912"/>
            <a:ext cx="2557669" cy="2360925"/>
          </a:xfrm>
          <a:prstGeom prst="rect">
            <a:avLst/>
          </a:prstGeom>
        </p:spPr>
      </p:pic>
      <p:pic>
        <p:nvPicPr>
          <p:cNvPr id="5" name="Picture 4"/>
          <p:cNvPicPr>
            <a:picLocks noChangeAspect="1"/>
          </p:cNvPicPr>
          <p:nvPr/>
        </p:nvPicPr>
        <p:blipFill>
          <a:blip r:embed="rId4"/>
          <a:stretch>
            <a:fillRect/>
          </a:stretch>
        </p:blipFill>
        <p:spPr>
          <a:xfrm>
            <a:off x="4214191" y="1159565"/>
            <a:ext cx="7977809" cy="5698435"/>
          </a:xfrm>
          <a:prstGeom prst="rect">
            <a:avLst/>
          </a:prstGeom>
        </p:spPr>
      </p:pic>
      <p:sp>
        <p:nvSpPr>
          <p:cNvPr id="6" name="Rectangle 5"/>
          <p:cNvSpPr/>
          <p:nvPr/>
        </p:nvSpPr>
        <p:spPr>
          <a:xfrm>
            <a:off x="202095" y="1470022"/>
            <a:ext cx="5506279" cy="2677656"/>
          </a:xfrm>
          <a:prstGeom prst="rect">
            <a:avLst/>
          </a:prstGeom>
        </p:spPr>
        <p:txBody>
          <a:bodyPr wrap="square">
            <a:spAutoFit/>
          </a:bodyPr>
          <a:lstStyle/>
          <a:p>
            <a:pPr algn="just">
              <a:lnSpc>
                <a:spcPct val="150000"/>
              </a:lnSpc>
              <a:spcBef>
                <a:spcPts val="600"/>
              </a:spcBef>
            </a:pPr>
            <a:r>
              <a:rPr lang="en-US" sz="2800" b="1" dirty="0" err="1" smtClean="0">
                <a:solidFill>
                  <a:srgbClr val="002060"/>
                </a:solidFill>
                <a:latin typeface="Times New Roman" panose="02020603050405020304" pitchFamily="18" charset="0"/>
                <a:cs typeface="Times New Roman" panose="02020603050405020304" pitchFamily="18" charset="0"/>
              </a:rPr>
              <a:t>Là</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việc</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thiết</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kế</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lập</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kế</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hoạch</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triển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khai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quản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lý</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các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quy</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trình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tích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hợp</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các</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thành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viên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trong</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chuỗi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nhằm</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tối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đa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hóa</a:t>
            </a:r>
            <a:r>
              <a:rPr lang="en-US" sz="2800"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giá</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trị</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cho</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toàn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chuỗi</a:t>
            </a:r>
            <a:r>
              <a:rPr lang="en-US" sz="2800" b="1" dirty="0">
                <a:solidFill>
                  <a:srgbClr val="002060"/>
                </a:solidFill>
                <a:latin typeface="Times New Roman" panose="02020603050405020304" pitchFamily="18" charset="0"/>
                <a:cs typeface="Times New Roman" panose="02020603050405020304" pitchFamily="18" charset="0"/>
              </a:rPr>
              <a:t> .</a:t>
            </a:r>
          </a:p>
        </p:txBody>
      </p:sp>
      <p:sp>
        <p:nvSpPr>
          <p:cNvPr id="7" name="Rectangle 6"/>
          <p:cNvSpPr/>
          <p:nvPr/>
        </p:nvSpPr>
        <p:spPr>
          <a:xfrm>
            <a:off x="1093304" y="520707"/>
            <a:ext cx="10468941" cy="738664"/>
          </a:xfrm>
          <a:prstGeom prst="rect">
            <a:avLst/>
          </a:prstGeom>
        </p:spPr>
        <p:txBody>
          <a:bodyPr wrap="square">
            <a:spAutoFit/>
          </a:bodyPr>
          <a:lstStyle/>
          <a:p>
            <a:pPr marL="457200" indent="-457200" algn="just">
              <a:lnSpc>
                <a:spcPct val="150000"/>
              </a:lnSpc>
              <a:spcBef>
                <a:spcPts val="600"/>
              </a:spcBef>
              <a:buFont typeface="Wingdings" panose="05000000000000000000" pitchFamily="2" charset="2"/>
              <a:buChar char="v"/>
            </a:pPr>
            <a:r>
              <a:rPr lang="en-US" sz="2800" b="1" dirty="0" err="1">
                <a:solidFill>
                  <a:srgbClr val="002060"/>
                </a:solidFill>
                <a:latin typeface="Times New Roman" panose="02020603050405020304" pitchFamily="18" charset="0"/>
                <a:cs typeface="Times New Roman" panose="02020603050405020304" pitchFamily="18" charset="0"/>
              </a:rPr>
              <a:t>Quản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trị</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chuỗi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cung</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ứng</a:t>
            </a:r>
            <a:r>
              <a:rPr lang="en-US" sz="2800" b="1" dirty="0">
                <a:solidFill>
                  <a:srgbClr val="002060"/>
                </a:solidFill>
                <a:latin typeface="Times New Roman" panose="02020603050405020304" pitchFamily="18" charset="0"/>
                <a:cs typeface="Times New Roman" panose="02020603050405020304" pitchFamily="18" charset="0"/>
              </a:rPr>
              <a:t> (SCM- Supply Chain Management) </a:t>
            </a:r>
          </a:p>
        </p:txBody>
      </p:sp>
    </p:spTree>
    <p:extLst>
      <p:ext uri="{BB962C8B-B14F-4D97-AF65-F5344CB8AC3E}">
        <p14:creationId xmlns:p14="http://schemas.microsoft.com/office/powerpoint/2010/main" val="2010095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3" name="Cloud Callout 2"/>
          <p:cNvSpPr/>
          <p:nvPr/>
        </p:nvSpPr>
        <p:spPr>
          <a:xfrm>
            <a:off x="6380923" y="631702"/>
            <a:ext cx="5811077" cy="1847153"/>
          </a:xfrm>
          <a:prstGeom prst="cloudCallout">
            <a:avLst>
              <a:gd name="adj1" fmla="val -47286"/>
              <a:gd name="adj2" fmla="val 110006"/>
            </a:avLst>
          </a:prstGeom>
          <a:scene3d>
            <a:camera prst="orthographicFront"/>
            <a:lightRig rig="threePt" dir="t"/>
          </a:scene3d>
          <a:sp3d>
            <a:bevelT w="114300" prst="artDeco"/>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400" b="1" dirty="0" smtClean="0">
              <a:latin typeface="Times New Roman" panose="02020603050405020304" pitchFamily="18" charset="0"/>
              <a:cs typeface="Times New Roman" panose="02020603050405020304" pitchFamily="18" charset="0"/>
            </a:endParaRPr>
          </a:p>
          <a:p>
            <a:pPr algn="ctr"/>
            <a:r>
              <a:rPr lang="en-US" sz="2400" b="1" dirty="0" smtClean="0">
                <a:latin typeface="Times New Roman" panose="02020603050405020304" pitchFamily="18" charset="0"/>
                <a:cs typeface="Times New Roman" panose="02020603050405020304" pitchFamily="18" charset="0"/>
              </a:rPr>
              <a:t>CHUỖI CUNG ỨNG  (SC) VÀ CHUỐI GIÁ TRỊ (VC) KHÁC NHAU NHƯ THẾ NÀO ?</a:t>
            </a:r>
            <a:endParaRPr lang="en-US" sz="2400" b="1" dirty="0">
              <a:latin typeface="Times New Roman" panose="02020603050405020304" pitchFamily="18" charset="0"/>
              <a:cs typeface="Times New Roman" panose="02020603050405020304" pitchFamily="18" charset="0"/>
            </a:endParaRPr>
          </a:p>
        </p:txBody>
      </p:sp>
      <p:grpSp>
        <p:nvGrpSpPr>
          <p:cNvPr id="10" name="Group 9"/>
          <p:cNvGrpSpPr/>
          <p:nvPr/>
        </p:nvGrpSpPr>
        <p:grpSpPr>
          <a:xfrm>
            <a:off x="157578" y="622596"/>
            <a:ext cx="6149010" cy="2985623"/>
            <a:chOff x="231913" y="1897503"/>
            <a:chExt cx="6149010" cy="2985623"/>
          </a:xfrm>
        </p:grpSpPr>
        <p:sp>
          <p:nvSpPr>
            <p:cNvPr id="7" name="Rounded Rectangle 6"/>
            <p:cNvSpPr/>
            <p:nvPr/>
          </p:nvSpPr>
          <p:spPr>
            <a:xfrm>
              <a:off x="231913" y="2621138"/>
              <a:ext cx="6149010" cy="2261988"/>
            </a:xfrm>
            <a:prstGeom prst="roundRect">
              <a:avLst/>
            </a:prstGeom>
            <a:solidFill>
              <a:schemeClr val="bg1">
                <a:lumMod val="85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400" b="1" dirty="0" smtClean="0">
                <a:solidFill>
                  <a:srgbClr val="002060"/>
                </a:solidFill>
                <a:latin typeface="Times New Roman" panose="02020603050405020304" pitchFamily="18" charset="0"/>
                <a:ea typeface="Times New Roman" panose="02020603050405020304" pitchFamily="18" charset="0"/>
              </a:endParaRPr>
            </a:p>
            <a:p>
              <a:pPr algn="just"/>
              <a:endParaRPr lang="en-US" sz="2400" b="1" dirty="0" smtClean="0">
                <a:solidFill>
                  <a:srgbClr val="002060"/>
                </a:solidFill>
                <a:latin typeface="Times New Roman" panose="02020603050405020304" pitchFamily="18" charset="0"/>
                <a:ea typeface="Times New Roman" panose="02020603050405020304" pitchFamily="18" charset="0"/>
              </a:endParaRPr>
            </a:p>
            <a:p>
              <a:pPr algn="just"/>
              <a:r>
                <a:rPr lang="en-US" sz="2400" b="1" dirty="0" err="1" smtClean="0">
                  <a:solidFill>
                    <a:srgbClr val="002060"/>
                  </a:solidFill>
                  <a:latin typeface="Times New Roman" panose="02020603050405020304" pitchFamily="18" charset="0"/>
                  <a:ea typeface="Times New Roman" panose="02020603050405020304" pitchFamily="18" charset="0"/>
                </a:rPr>
                <a:t>Chuỗi</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a:solidFill>
                    <a:srgbClr val="002060"/>
                  </a:solidFill>
                  <a:latin typeface="Times New Roman" panose="02020603050405020304" pitchFamily="18" charset="0"/>
                  <a:ea typeface="Times New Roman" panose="02020603050405020304" pitchFamily="18" charset="0"/>
                </a:rPr>
                <a:t>SỰ KẾT NỐI </a:t>
              </a:r>
              <a:r>
                <a:rPr lang="en-US" sz="2400" dirty="0" err="1">
                  <a:solidFill>
                    <a:srgbClr val="002060"/>
                  </a:solidFill>
                  <a:latin typeface="Times New Roman" panose="02020603050405020304" pitchFamily="18" charset="0"/>
                  <a:ea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tất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bắt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đầu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từ</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khâu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thành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hoàn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chỉnh</a:t>
              </a:r>
              <a:r>
                <a:rPr lang="en-US" sz="2400" dirty="0">
                  <a:solidFill>
                    <a:srgbClr val="002060"/>
                  </a:solidFill>
                  <a:latin typeface="Times New Roman" panose="02020603050405020304" pitchFamily="18" charset="0"/>
                  <a:ea typeface="Times New Roman" panose="02020603050405020304" pitchFamily="18" charset="0"/>
                </a:rPr>
                <a:t> &amp; </a:t>
              </a:r>
              <a:r>
                <a:rPr lang="en-US" sz="2400" dirty="0" err="1">
                  <a:solidFill>
                    <a:srgbClr val="002060"/>
                  </a:solidFill>
                  <a:latin typeface="Times New Roman" panose="02020603050405020304" pitchFamily="18" charset="0"/>
                  <a:ea typeface="Times New Roman" panose="02020603050405020304" pitchFamily="18" charset="0"/>
                </a:rPr>
                <a:t>kết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thúc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tay</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người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tiêu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dùng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cuối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cùng</a:t>
              </a:r>
              <a:r>
                <a:rPr lang="en-US" sz="2400" dirty="0">
                  <a:solidFill>
                    <a:srgbClr val="002060"/>
                  </a:solidFill>
                  <a:latin typeface="Times New Roman" panose="02020603050405020304" pitchFamily="18" charset="0"/>
                  <a:ea typeface="Times New Roman" panose="02020603050405020304" pitchFamily="18" charset="0"/>
                </a:rPr>
                <a:t>.</a:t>
              </a:r>
            </a:p>
            <a:p>
              <a:pPr algn="just"/>
              <a:endParaRPr lang="en-US" sz="2400" dirty="0">
                <a:solidFill>
                  <a:srgbClr val="002060"/>
                </a:solidFill>
              </a:endParaRPr>
            </a:p>
          </p:txBody>
        </p:sp>
        <p:sp>
          <p:nvSpPr>
            <p:cNvPr id="9" name="Oval 8"/>
            <p:cNvSpPr/>
            <p:nvPr/>
          </p:nvSpPr>
          <p:spPr>
            <a:xfrm>
              <a:off x="2557670" y="1897503"/>
              <a:ext cx="1497495" cy="1046922"/>
            </a:xfrm>
            <a:prstGeom prst="ellips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all" dirty="0">
                  <a:latin typeface="Times New Roman" panose="02020603050405020304" pitchFamily="18" charset="0"/>
                  <a:cs typeface="Times New Roman" panose="02020603050405020304" pitchFamily="18" charset="0"/>
                </a:rPr>
                <a:t>Supply Chain </a:t>
              </a:r>
            </a:p>
          </p:txBody>
        </p:sp>
      </p:grpSp>
      <p:grpSp>
        <p:nvGrpSpPr>
          <p:cNvPr id="12" name="Group 11"/>
          <p:cNvGrpSpPr/>
          <p:nvPr/>
        </p:nvGrpSpPr>
        <p:grpSpPr>
          <a:xfrm>
            <a:off x="239562" y="3733027"/>
            <a:ext cx="5943602" cy="2734641"/>
            <a:chOff x="437321" y="4610057"/>
            <a:chExt cx="5943602" cy="2734641"/>
          </a:xfrm>
        </p:grpSpPr>
        <p:sp>
          <p:nvSpPr>
            <p:cNvPr id="8" name="Rounded Rectangle 7"/>
            <p:cNvSpPr/>
            <p:nvPr/>
          </p:nvSpPr>
          <p:spPr>
            <a:xfrm>
              <a:off x="437321" y="5398251"/>
              <a:ext cx="5943602" cy="1946447"/>
            </a:xfrm>
            <a:prstGeom prst="roundRect">
              <a:avLst/>
            </a:prstGeom>
            <a:solidFill>
              <a:schemeClr val="accent2">
                <a:lumMod val="40000"/>
                <a:lumOff val="60000"/>
              </a:schemeClr>
            </a:solidFill>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400" b="1" dirty="0" smtClean="0">
                <a:solidFill>
                  <a:srgbClr val="002060"/>
                </a:solidFill>
                <a:latin typeface="Times New Roman" panose="02020603050405020304" pitchFamily="18" charset="0"/>
                <a:ea typeface="Times New Roman" panose="02020603050405020304" pitchFamily="18" charset="0"/>
              </a:endParaRPr>
            </a:p>
            <a:p>
              <a:pPr algn="just"/>
              <a:r>
                <a:rPr lang="en-US" sz="2400" b="1" dirty="0" err="1" smtClean="0">
                  <a:solidFill>
                    <a:srgbClr val="002060"/>
                  </a:solidFill>
                  <a:latin typeface="Times New Roman" panose="02020603050405020304" pitchFamily="18" charset="0"/>
                  <a:ea typeface="Times New Roman" panose="02020603050405020304" pitchFamily="18" charset="0"/>
                </a:rPr>
                <a:t>Chuỗi</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giá</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a:solidFill>
                    <a:srgbClr val="002060"/>
                  </a:solidFill>
                  <a:latin typeface="Times New Roman" panose="02020603050405020304" pitchFamily="18" charset="0"/>
                  <a:ea typeface="Times New Roman" panose="02020603050405020304" pitchFamily="18" charset="0"/>
                </a:rPr>
                <a:t>MỘT TẬP HỢP </a:t>
              </a:r>
              <a:r>
                <a:rPr lang="en-US" sz="2400" dirty="0" err="1">
                  <a:solidFill>
                    <a:srgbClr val="002060"/>
                  </a:solidFill>
                  <a:latin typeface="Times New Roman" panose="02020603050405020304" pitchFamily="18" charset="0"/>
                  <a:ea typeface="Times New Roman" panose="02020603050405020304" pitchFamily="18" charset="0"/>
                </a:rPr>
                <a:t>tất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tập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tạo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ra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hoặc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tăng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thêm</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giá</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phẩm</a:t>
              </a:r>
              <a:endParaRPr lang="en-US" sz="2400" dirty="0">
                <a:solidFill>
                  <a:srgbClr val="002060"/>
                </a:solidFill>
                <a:latin typeface="Times New Roman" panose="02020603050405020304" pitchFamily="18" charset="0"/>
                <a:ea typeface="Times New Roman" panose="02020603050405020304" pitchFamily="18" charset="0"/>
              </a:endParaRPr>
            </a:p>
          </p:txBody>
        </p:sp>
        <p:sp>
          <p:nvSpPr>
            <p:cNvPr id="11" name="Oval 10"/>
            <p:cNvSpPr/>
            <p:nvPr/>
          </p:nvSpPr>
          <p:spPr>
            <a:xfrm>
              <a:off x="2557669" y="4610057"/>
              <a:ext cx="1497495" cy="1046922"/>
            </a:xfrm>
            <a:prstGeom prst="ellipse">
              <a:avLst/>
            </a:prstGeom>
            <a:solidFill>
              <a:schemeClr val="accent2">
                <a:lumMod val="40000"/>
                <a:lumOff val="6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cap="all" dirty="0" smtClean="0">
                  <a:solidFill>
                    <a:srgbClr val="002060"/>
                  </a:solidFill>
                  <a:latin typeface="Times New Roman" panose="02020603050405020304" pitchFamily="18" charset="0"/>
                  <a:cs typeface="Times New Roman" panose="02020603050405020304" pitchFamily="18" charset="0"/>
                </a:rPr>
                <a:t>VALUE </a:t>
              </a:r>
              <a:r>
                <a:rPr lang="en-US" b="1" cap="all" dirty="0">
                  <a:solidFill>
                    <a:srgbClr val="002060"/>
                  </a:solidFill>
                  <a:latin typeface="Times New Roman" panose="02020603050405020304" pitchFamily="18" charset="0"/>
                  <a:cs typeface="Times New Roman" panose="02020603050405020304" pitchFamily="18" charset="0"/>
                </a:rPr>
                <a:t>Chain </a:t>
              </a:r>
            </a:p>
          </p:txBody>
        </p:sp>
      </p:grpSp>
      <p:sp>
        <p:nvSpPr>
          <p:cNvPr id="13" name="Right Arrow 12"/>
          <p:cNvSpPr/>
          <p:nvPr/>
        </p:nvSpPr>
        <p:spPr>
          <a:xfrm>
            <a:off x="6380923" y="3608219"/>
            <a:ext cx="1504120" cy="900665"/>
          </a:xfrm>
          <a:prstGeom prst="rightArrow">
            <a:avLst/>
          </a:prstGeom>
          <a:scene3d>
            <a:camera prst="orthographicFront"/>
            <a:lightRig rig="threePt" dir="t"/>
          </a:scene3d>
          <a:sp3d>
            <a:bevelT w="152400" h="50800" prst="softRound"/>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4" name="Flowchart: Alternate Process 13"/>
          <p:cNvSpPr/>
          <p:nvPr/>
        </p:nvSpPr>
        <p:spPr>
          <a:xfrm>
            <a:off x="8033713" y="2802581"/>
            <a:ext cx="3889510" cy="1860892"/>
          </a:xfrm>
          <a:prstGeom prst="flowChartAlternateProcess">
            <a:avLst/>
          </a:prstGeom>
          <a:solidFill>
            <a:schemeClr val="accent4">
              <a:lumMod val="20000"/>
              <a:lumOff val="8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err="1">
                <a:solidFill>
                  <a:srgbClr val="002060"/>
                </a:solidFill>
                <a:latin typeface="Times New Roman" panose="02020603050405020304" pitchFamily="18" charset="0"/>
                <a:cs typeface="Times New Roman" panose="02020603050405020304" pitchFamily="18" charset="0"/>
              </a:rPr>
              <a:t>Cả</a:t>
            </a:r>
            <a:r>
              <a:rPr lang="en-US" sz="2400" dirty="0">
                <a:solidFill>
                  <a:srgbClr val="002060"/>
                </a:solidFill>
                <a:latin typeface="Times New Roman" panose="02020603050405020304" pitchFamily="18" charset="0"/>
                <a:cs typeface="Times New Roman" panose="02020603050405020304" pitchFamily="18" charset="0"/>
              </a:rPr>
              <a:t> 2 </a:t>
            </a:r>
            <a:r>
              <a:rPr lang="en-US" sz="2400" dirty="0" err="1">
                <a:solidFill>
                  <a:srgbClr val="002060"/>
                </a:solidFill>
                <a:latin typeface="Times New Roman" panose="02020603050405020304" pitchFamily="18" charset="0"/>
                <a:cs typeface="Times New Roman" panose="02020603050405020304" pitchFamily="18" charset="0"/>
              </a:rPr>
              <a:t>mạng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lưới</a:t>
            </a:r>
            <a:r>
              <a:rPr lang="en-US" sz="2400" dirty="0">
                <a:solidFill>
                  <a:srgbClr val="002060"/>
                </a:solidFill>
                <a:latin typeface="Times New Roman" panose="02020603050405020304" pitchFamily="18" charset="0"/>
                <a:cs typeface="Times New Roman" panose="02020603050405020304" pitchFamily="18" charset="0"/>
              </a:rPr>
              <a:t> (network) </a:t>
            </a:r>
            <a:r>
              <a:rPr lang="en-US" sz="2400" dirty="0" err="1">
                <a:solidFill>
                  <a:srgbClr val="002060"/>
                </a:solidFill>
                <a:latin typeface="Times New Roman" panose="02020603050405020304" pitchFamily="18" charset="0"/>
                <a:cs typeface="Times New Roman" panose="02020603050405020304" pitchFamily="18" charset="0"/>
              </a:rPr>
              <a:t>này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đều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giúp</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đưa</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phẩm</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chất</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lượng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đến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giá</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cả</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hợp</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lý</a:t>
            </a:r>
            <a:endParaRPr lang="en-US" sz="2400" b="1" dirty="0">
              <a:solidFill>
                <a:srgbClr val="002060"/>
              </a:solidFill>
              <a:latin typeface="Times New Roman" panose="02020603050405020304" pitchFamily="18" charset="0"/>
              <a:cs typeface="Times New Roman" panose="02020603050405020304" pitchFamily="18" charset="0"/>
            </a:endParaRPr>
          </a:p>
        </p:txBody>
      </p:sp>
      <p:pic>
        <p:nvPicPr>
          <p:cNvPr id="15" name="Picture 14"/>
          <p:cNvPicPr>
            <a:picLocks noChangeAspect="1"/>
          </p:cNvPicPr>
          <p:nvPr/>
        </p:nvPicPr>
        <p:blipFill>
          <a:blip r:embed="rId3"/>
          <a:stretch>
            <a:fillRect/>
          </a:stretch>
        </p:blipFill>
        <p:spPr>
          <a:xfrm>
            <a:off x="6380923" y="4712478"/>
            <a:ext cx="3240155" cy="2041550"/>
          </a:xfrm>
          <a:prstGeom prst="rect">
            <a:avLst/>
          </a:prstGeom>
        </p:spPr>
      </p:pic>
      <p:pic>
        <p:nvPicPr>
          <p:cNvPr id="16" name="Picture 15"/>
          <p:cNvPicPr>
            <a:picLocks noChangeAspect="1"/>
          </p:cNvPicPr>
          <p:nvPr/>
        </p:nvPicPr>
        <p:blipFill rotWithShape="1">
          <a:blip r:embed="rId4"/>
          <a:srcRect l="28134" r="21984" b="2513"/>
          <a:stretch/>
        </p:blipFill>
        <p:spPr>
          <a:xfrm>
            <a:off x="9797933" y="4712478"/>
            <a:ext cx="2394067" cy="2078865"/>
          </a:xfrm>
          <a:prstGeom prst="rect">
            <a:avLst/>
          </a:prstGeom>
        </p:spPr>
      </p:pic>
    </p:spTree>
    <p:extLst>
      <p:ext uri="{BB962C8B-B14F-4D97-AF65-F5344CB8AC3E}">
        <p14:creationId xmlns:p14="http://schemas.microsoft.com/office/powerpoint/2010/main" val="2773477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down)">
                                      <p:cBhvr>
                                        <p:cTn id="22" dur="500"/>
                                        <p:tgtEl>
                                          <p:spTgt spid="13"/>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t="9705"/>
          <a:stretch/>
        </p:blipFill>
        <p:spPr>
          <a:xfrm>
            <a:off x="675861" y="2063459"/>
            <a:ext cx="10018643" cy="4893464"/>
          </a:xfrm>
          <a:prstGeom prst="rect">
            <a:avLst/>
          </a:prstGeom>
        </p:spPr>
      </p:pic>
      <p:sp>
        <p:nvSpPr>
          <p:cNvPr id="3" name="Rectangle 2"/>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4" name="Rectangle 3"/>
          <p:cNvSpPr/>
          <p:nvPr/>
        </p:nvSpPr>
        <p:spPr>
          <a:xfrm>
            <a:off x="477079" y="629023"/>
            <a:ext cx="11423374" cy="1384995"/>
          </a:xfrm>
          <a:prstGeom prst="rect">
            <a:avLst/>
          </a:prstGeom>
        </p:spPr>
        <p:txBody>
          <a:bodyPr wrap="square">
            <a:spAutoFit/>
          </a:bodyPr>
          <a:lstStyle/>
          <a:p>
            <a:pPr indent="457200" algn="just">
              <a:spcBef>
                <a:spcPts val="600"/>
              </a:spcBef>
            </a:pPr>
            <a:r>
              <a:rPr lang="en-US" sz="2800" b="1" dirty="0" err="1">
                <a:solidFill>
                  <a:srgbClr val="002060"/>
                </a:solidFill>
                <a:latin typeface="Times New Roman" panose="02020603050405020304" pitchFamily="18" charset="0"/>
                <a:ea typeface="Times New Roman" panose="02020603050405020304" pitchFamily="18" charset="0"/>
              </a:rPr>
              <a:t>Chuỗi</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giá</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trị</a:t>
            </a:r>
            <a:r>
              <a:rPr lang="en-US" sz="2800" b="1" dirty="0">
                <a:solidFill>
                  <a:srgbClr val="002060"/>
                </a:solidFill>
                <a:latin typeface="Times New Roman" panose="02020603050405020304" pitchFamily="18" charset="0"/>
                <a:ea typeface="Times New Roman" panose="02020603050405020304" pitchFamily="18" charset="0"/>
              </a:rPr>
              <a:t> (Value chain)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liên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quan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đến</a:t>
            </a:r>
            <a:r>
              <a:rPr lang="en-US" sz="2800" dirty="0">
                <a:solidFill>
                  <a:srgbClr val="002060"/>
                </a:solidFill>
                <a:latin typeface="Times New Roman" panose="02020603050405020304" pitchFamily="18" charset="0"/>
                <a:ea typeface="Times New Roman" panose="02020603050405020304" pitchFamily="18" charset="0"/>
              </a:rPr>
              <a:t> 1 </a:t>
            </a:r>
            <a:r>
              <a:rPr lang="en-US" sz="2800" dirty="0" err="1">
                <a:solidFill>
                  <a:srgbClr val="002060"/>
                </a:solidFill>
                <a:latin typeface="Times New Roman" panose="02020603050405020304" pitchFamily="18" charset="0"/>
                <a:ea typeface="Times New Roman" panose="02020603050405020304" pitchFamily="18" charset="0"/>
              </a:rPr>
              <a:t>dãy</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các</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hoạt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động</a:t>
            </a:r>
            <a:r>
              <a:rPr lang="en-US" sz="2800" dirty="0">
                <a:solidFill>
                  <a:srgbClr val="002060"/>
                </a:solidFill>
                <a:latin typeface="Times New Roman" panose="02020603050405020304" pitchFamily="18" charset="0"/>
                <a:ea typeface="Times New Roman" panose="02020603050405020304" pitchFamily="18" charset="0"/>
              </a:rPr>
              <a:t> </a:t>
            </a:r>
            <a:r>
              <a:rPr lang="en-US" sz="2800" b="1" dirty="0">
                <a:solidFill>
                  <a:srgbClr val="002060"/>
                </a:solidFill>
                <a:latin typeface="Times New Roman" panose="02020603050405020304" pitchFamily="18" charset="0"/>
                <a:ea typeface="Times New Roman" panose="02020603050405020304" pitchFamily="18" charset="0"/>
              </a:rPr>
              <a:t>LÀM TĂNG GIÁ TRỊ</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tại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mỗi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bước</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trong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quy</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trình</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bao</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gồm</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Khâu</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thiết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kế</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xuất</a:t>
            </a:r>
            <a:r>
              <a:rPr lang="en-US" sz="2800" dirty="0">
                <a:solidFill>
                  <a:srgbClr val="002060"/>
                </a:solidFill>
                <a:latin typeface="Times New Roman" panose="02020603050405020304" pitchFamily="18" charset="0"/>
                <a:ea typeface="Times New Roman" panose="02020603050405020304" pitchFamily="18" charset="0"/>
              </a:rPr>
              <a:t> &amp; </a:t>
            </a:r>
            <a:r>
              <a:rPr lang="en-US" sz="2800" dirty="0" err="1">
                <a:solidFill>
                  <a:srgbClr val="002060"/>
                </a:solidFill>
                <a:latin typeface="Times New Roman" panose="02020603050405020304" pitchFamily="18" charset="0"/>
                <a:ea typeface="Times New Roman" panose="02020603050405020304" pitchFamily="18" charset="0"/>
              </a:rPr>
              <a:t>giao</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phẩm</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chất</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lượng</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đến</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tay</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người</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sử</a:t>
            </a:r>
            <a:r>
              <a:rPr lang="en-US" sz="2800" dirty="0">
                <a:solidFill>
                  <a:srgbClr val="002060"/>
                </a:solidFill>
                <a:latin typeface="Times New Roman" panose="02020603050405020304" pitchFamily="18" charset="0"/>
                <a:ea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rPr>
              <a:t>dụng</a:t>
            </a:r>
            <a:r>
              <a:rPr lang="en-US" sz="2800" dirty="0">
                <a:solidFill>
                  <a:srgbClr val="002060"/>
                </a:solidFill>
                <a:latin typeface="Times New Roman" panose="02020603050405020304" pitchFamily="18" charset="0"/>
                <a:ea typeface="Times New Roman" panose="02020603050405020304" pitchFamily="18" charset="0"/>
              </a:rPr>
              <a:t>.</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69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4312" y="579582"/>
            <a:ext cx="10959549" cy="2862322"/>
          </a:xfrm>
          <a:prstGeom prst="rect">
            <a:avLst/>
          </a:prstGeom>
        </p:spPr>
        <p:txBody>
          <a:bodyPr wrap="square">
            <a:spAutoFit/>
          </a:bodyPr>
          <a:lstStyle/>
          <a:p>
            <a:pPr>
              <a:lnSpc>
                <a:spcPct val="150000"/>
              </a:lnSpc>
            </a:pPr>
            <a:r>
              <a:rPr lang="en-US" sz="2400" b="1" dirty="0" smtClean="0">
                <a:solidFill>
                  <a:srgbClr val="002060"/>
                </a:solidFill>
                <a:latin typeface="Times New Roman" panose="02020603050405020304" pitchFamily="18" charset="0"/>
                <a:cs typeface="Times New Roman" panose="02020603050405020304" pitchFamily="18" charset="0"/>
              </a:rPr>
              <a:t>C</a:t>
            </a:r>
            <a:r>
              <a:rPr lang="vi-VN" sz="2400" b="1" dirty="0" smtClean="0">
                <a:solidFill>
                  <a:srgbClr val="002060"/>
                </a:solidFill>
                <a:latin typeface="Times New Roman" panose="02020603050405020304" pitchFamily="18" charset="0"/>
                <a:cs typeface="Times New Roman" panose="02020603050405020304" pitchFamily="18" charset="0"/>
              </a:rPr>
              <a:t>ác </a:t>
            </a:r>
            <a:r>
              <a:rPr lang="vi-VN" sz="2400" b="1" dirty="0">
                <a:solidFill>
                  <a:srgbClr val="002060"/>
                </a:solidFill>
                <a:latin typeface="Times New Roman" panose="02020603050405020304" pitchFamily="18" charset="0"/>
                <a:cs typeface="Times New Roman" panose="02020603050405020304" pitchFamily="18" charset="0"/>
              </a:rPr>
              <a:t>hoạt động của DN thành 2 mảng chính (cho mục đích phân tích chuỗi giá trị): </a:t>
            </a:r>
          </a:p>
          <a:p>
            <a:pPr>
              <a:lnSpc>
                <a:spcPct val="150000"/>
              </a:lnSpc>
            </a:pPr>
            <a:r>
              <a:rPr lang="vi-VN" sz="2400" dirty="0">
                <a:solidFill>
                  <a:srgbClr val="002060"/>
                </a:solidFill>
                <a:latin typeface="Times New Roman" panose="02020603050405020304" pitchFamily="18" charset="0"/>
                <a:cs typeface="Times New Roman" panose="02020603050405020304" pitchFamily="18" charset="0"/>
              </a:rPr>
              <a:t>    + </a:t>
            </a:r>
            <a:r>
              <a:rPr lang="vi-VN" sz="2400" b="1" dirty="0">
                <a:solidFill>
                  <a:srgbClr val="002060"/>
                </a:solidFill>
                <a:latin typeface="Times New Roman" panose="02020603050405020304" pitchFamily="18" charset="0"/>
                <a:cs typeface="Times New Roman" panose="02020603050405020304" pitchFamily="18" charset="0"/>
              </a:rPr>
              <a:t>Hoạt động chủ yếu – Primary Activities</a:t>
            </a:r>
            <a:r>
              <a:rPr lang="vi-VN" sz="2400" dirty="0">
                <a:solidFill>
                  <a:srgbClr val="002060"/>
                </a:solidFill>
                <a:latin typeface="Times New Roman" panose="02020603050405020304" pitchFamily="18" charset="0"/>
                <a:cs typeface="Times New Roman" panose="02020603050405020304" pitchFamily="18" charset="0"/>
              </a:rPr>
              <a:t>: Logistics đầu vào, Sản xuất, Logistics đầu ra, Marketing &amp; Sales, Dịch vụ.</a:t>
            </a:r>
          </a:p>
          <a:p>
            <a:pPr>
              <a:lnSpc>
                <a:spcPct val="150000"/>
              </a:lnSpc>
            </a:pPr>
            <a:r>
              <a:rPr lang="vi-VN" sz="2400" dirty="0">
                <a:solidFill>
                  <a:srgbClr val="002060"/>
                </a:solidFill>
                <a:latin typeface="Times New Roman" panose="02020603050405020304" pitchFamily="18" charset="0"/>
                <a:cs typeface="Times New Roman" panose="02020603050405020304" pitchFamily="18" charset="0"/>
              </a:rPr>
              <a:t>    + </a:t>
            </a:r>
            <a:r>
              <a:rPr lang="vi-VN" sz="2400" b="1" dirty="0">
                <a:solidFill>
                  <a:srgbClr val="002060"/>
                </a:solidFill>
                <a:latin typeface="Times New Roman" panose="02020603050405020304" pitchFamily="18" charset="0"/>
                <a:cs typeface="Times New Roman" panose="02020603050405020304" pitchFamily="18" charset="0"/>
              </a:rPr>
              <a:t>Hoạt động bổ trợ – Support Activities</a:t>
            </a:r>
            <a:r>
              <a:rPr lang="vi-VN" sz="2400" dirty="0">
                <a:solidFill>
                  <a:srgbClr val="002060"/>
                </a:solidFill>
                <a:latin typeface="Times New Roman" panose="02020603050405020304" pitchFamily="18" charset="0"/>
                <a:cs typeface="Times New Roman" panose="02020603050405020304" pitchFamily="18" charset="0"/>
              </a:rPr>
              <a:t>: Các hoạt động này sẽ hỗ trợ cho các Hoạt động chủ yếu, bao gồm: Thu mua, Công nghệ, HR, Cơ sở hạ tầng.</a:t>
            </a:r>
          </a:p>
        </p:txBody>
      </p:sp>
      <p:sp>
        <p:nvSpPr>
          <p:cNvPr id="4" name="Rectangle 3"/>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6" name="Oval 5"/>
          <p:cNvSpPr/>
          <p:nvPr/>
        </p:nvSpPr>
        <p:spPr>
          <a:xfrm>
            <a:off x="145775" y="4280452"/>
            <a:ext cx="3273288" cy="1749288"/>
          </a:xfrm>
          <a:prstGeom prst="ellipse">
            <a:avLst/>
          </a:prstGeom>
          <a:solidFill>
            <a:srgbClr val="FFFF00"/>
          </a:solidFill>
          <a:effectLst>
            <a:glow rad="101600">
              <a:schemeClr val="accent2">
                <a:satMod val="175000"/>
                <a:alpha val="40000"/>
              </a:schemeClr>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vi-VN" sz="2400" b="1" dirty="0" smtClean="0">
                <a:solidFill>
                  <a:srgbClr val="002060"/>
                </a:solidFill>
                <a:latin typeface="Times New Roman" panose="02020603050405020304" pitchFamily="18" charset="0"/>
                <a:cs typeface="Times New Roman" panose="02020603050405020304" pitchFamily="18" charset="0"/>
              </a:rPr>
              <a:t>Hoạt </a:t>
            </a:r>
            <a:r>
              <a:rPr lang="vi-VN" sz="2400" b="1" dirty="0">
                <a:solidFill>
                  <a:srgbClr val="002060"/>
                </a:solidFill>
                <a:latin typeface="Times New Roman" panose="02020603050405020304" pitchFamily="18" charset="0"/>
                <a:cs typeface="Times New Roman" panose="02020603050405020304" pitchFamily="18" charset="0"/>
              </a:rPr>
              <a:t>động chủ yếu </a:t>
            </a: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vi-VN" sz="2400" b="1" dirty="0" smtClean="0">
                <a:solidFill>
                  <a:srgbClr val="002060"/>
                </a:solidFill>
                <a:latin typeface="Times New Roman" panose="02020603050405020304" pitchFamily="18" charset="0"/>
                <a:cs typeface="Times New Roman" panose="02020603050405020304" pitchFamily="18" charset="0"/>
              </a:rPr>
              <a:t>–</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Primary </a:t>
            </a:r>
            <a:r>
              <a:rPr lang="vi-VN" sz="2400" b="1" dirty="0">
                <a:solidFill>
                  <a:srgbClr val="002060"/>
                </a:solidFill>
                <a:latin typeface="Times New Roman" panose="02020603050405020304" pitchFamily="18" charset="0"/>
                <a:cs typeface="Times New Roman" panose="02020603050405020304" pitchFamily="18" charset="0"/>
              </a:rPr>
              <a:t>Activities</a:t>
            </a:r>
            <a:endParaRPr lang="en-US" sz="2400" dirty="0"/>
          </a:p>
          <a:p>
            <a:pPr algn="ctr"/>
            <a:endParaRPr lang="en-US" sz="2400" dirty="0"/>
          </a:p>
        </p:txBody>
      </p:sp>
      <p:sp>
        <p:nvSpPr>
          <p:cNvPr id="7" name="Left Brace 6"/>
          <p:cNvSpPr/>
          <p:nvPr/>
        </p:nvSpPr>
        <p:spPr>
          <a:xfrm>
            <a:off x="3591340" y="3670853"/>
            <a:ext cx="530086" cy="2968486"/>
          </a:xfrm>
          <a:prstGeom prst="leftBrace">
            <a:avLst/>
          </a:prstGeom>
          <a:ln w="5715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TextBox 7"/>
          <p:cNvSpPr txBox="1"/>
          <p:nvPr/>
        </p:nvSpPr>
        <p:spPr>
          <a:xfrm>
            <a:off x="4015409" y="3798202"/>
            <a:ext cx="7434470" cy="1200329"/>
          </a:xfrm>
          <a:prstGeom prst="rect">
            <a:avLst/>
          </a:prstGeom>
          <a:noFill/>
        </p:spPr>
        <p:txBody>
          <a:bodyPr wrap="square" rtlCol="0">
            <a:spAutoFit/>
          </a:bodyPr>
          <a:lstStyle/>
          <a:p>
            <a:pPr marL="342900" indent="-342900" algn="just">
              <a:buFont typeface="Wingdings" panose="05000000000000000000" pitchFamily="2" charset="2"/>
              <a:buChar char="v"/>
            </a:pPr>
            <a:r>
              <a:rPr lang="en-US" sz="2400" b="1" dirty="0" err="1" smtClean="0">
                <a:solidFill>
                  <a:srgbClr val="002060"/>
                </a:solidFill>
                <a:latin typeface="Times New Roman" panose="02020603050405020304" pitchFamily="18" charset="0"/>
                <a:cs typeface="Times New Roman" panose="02020603050405020304" pitchFamily="18" charset="0"/>
              </a:rPr>
              <a:t>Với</a:t>
            </a:r>
            <a:r>
              <a:rPr lang="en-US" sz="2400" b="1" dirty="0" smtClean="0">
                <a:solidFill>
                  <a:srgbClr val="002060"/>
                </a:solidFill>
                <a:latin typeface="Times New Roman" panose="02020603050405020304" pitchFamily="18" charset="0"/>
                <a:cs typeface="Times New Roman" panose="02020603050405020304" pitchFamily="18" charset="0"/>
              </a:rPr>
              <a:t> </a:t>
            </a:r>
            <a:r>
              <a:rPr lang="vi-VN" sz="2400" b="1" dirty="0" smtClean="0">
                <a:solidFill>
                  <a:srgbClr val="002060"/>
                </a:solidFill>
                <a:latin typeface="Times New Roman" panose="02020603050405020304" pitchFamily="18" charset="0"/>
                <a:cs typeface="Times New Roman" panose="02020603050405020304" pitchFamily="18" charset="0"/>
              </a:rPr>
              <a:t>5 bước</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cơ</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bản</a:t>
            </a:r>
            <a:r>
              <a:rPr lang="vi-VN" sz="2400" b="1" dirty="0" smtClean="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trong chuỗi giá trị cung cấp cho công ty khả năng tạo ra giá trị vượt quá chi phí để sản xuất sản phẩm hoặc dịch vụ cho khách hàng</a:t>
            </a:r>
            <a:endParaRPr lang="en-US" sz="2400" b="1" dirty="0">
              <a:solidFill>
                <a:srgbClr val="002060"/>
              </a:solidFill>
              <a:latin typeface="Times New Roman" panose="02020603050405020304" pitchFamily="18" charset="0"/>
              <a:cs typeface="Times New Roman" panose="02020603050405020304" pitchFamily="18" charset="0"/>
            </a:endParaRPr>
          </a:p>
        </p:txBody>
      </p:sp>
      <p:sp>
        <p:nvSpPr>
          <p:cNvPr id="9" name="Rectangle 8"/>
          <p:cNvSpPr/>
          <p:nvPr/>
        </p:nvSpPr>
        <p:spPr>
          <a:xfrm>
            <a:off x="4121426" y="5125880"/>
            <a:ext cx="7222435" cy="1200329"/>
          </a:xfrm>
          <a:prstGeom prst="rect">
            <a:avLst/>
          </a:prstGeom>
        </p:spPr>
        <p:txBody>
          <a:bodyPr wrap="square">
            <a:spAutoFit/>
          </a:bodyPr>
          <a:lstStyle/>
          <a:p>
            <a:pPr marL="342900" indent="-342900" algn="just">
              <a:buFont typeface="Wingdings" panose="05000000000000000000" pitchFamily="2" charset="2"/>
              <a:buChar char="v"/>
            </a:pP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đa</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hoá</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5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phép</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cạnh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tranh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so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thủ</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ngành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nghiệp</a:t>
            </a:r>
            <a:endParaRPr lang="en-US"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22344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barn(inVertical)">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circle(in)">
                                      <p:cBhvr>
                                        <p:cTn id="38" dur="2000"/>
                                        <p:tgtEl>
                                          <p:spTgt spid="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down)">
                                      <p:cBhvr>
                                        <p:cTn id="4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160021" y="2027583"/>
            <a:ext cx="5337810" cy="3862596"/>
          </a:xfrm>
          <a:prstGeom prst="rect">
            <a:avLst/>
          </a:prstGeom>
        </p:spPr>
        <p:txBody>
          <a:bodyPr wrap="square">
            <a:spAutoFit/>
          </a:bodyPr>
          <a:lstStyle/>
          <a:p>
            <a:pPr marL="342900" indent="-342900" algn="just">
              <a:spcBef>
                <a:spcPts val="600"/>
              </a:spcBef>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trữ</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&amp;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tố</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(inputs)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linh</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v"/>
            </a:pP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ay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trữ</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chẳng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uản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bãi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kiểm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soát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lịch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xe</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cộ</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trả</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931000" y="432171"/>
            <a:ext cx="10330000" cy="923330"/>
          </a:xfrm>
          <a:prstGeom prst="rect">
            <a:avLst/>
          </a:prstGeom>
        </p:spPr>
        <p:txBody>
          <a:bodyPr wrap="square">
            <a:spAutoFit/>
          </a:bodyPr>
          <a:lstStyle/>
          <a:p>
            <a:pPr algn="ctr">
              <a:lnSpc>
                <a:spcPct val="150000"/>
              </a:lnSpc>
            </a:pP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5 </a:t>
            </a:r>
            <a:r>
              <a:rPr lang="en-US" sz="3600" b="1" dirty="0" err="1" smtClean="0">
                <a:latin typeface="Times New Roman" panose="02020603050405020304" pitchFamily="18" charset="0"/>
                <a:ea typeface="Times New Roman" panose="02020603050405020304" pitchFamily="18" charset="0"/>
                <a:cs typeface="Times New Roman" panose="02020603050405020304" pitchFamily="18" charset="0"/>
              </a:rPr>
              <a:t>hoạt</a:t>
            </a:r>
            <a:r>
              <a:rPr lang="en-US" sz="36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ea typeface="Times New Roman" panose="02020603050405020304" pitchFamily="18" charset="0"/>
                <a:cs typeface="Times New Roman" panose="02020603050405020304" pitchFamily="18" charset="0"/>
              </a:rPr>
              <a:t>chính</a:t>
            </a:r>
            <a:r>
              <a:rPr lang="en-US" sz="3600" b="1"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sz="3600" b="1" dirty="0">
                <a:latin typeface="Times New Roman" panose="02020603050405020304" pitchFamily="18" charset="0"/>
                <a:ea typeface="Times New Roman" panose="02020603050405020304" pitchFamily="18" charset="0"/>
                <a:cs typeface="Times New Roman" panose="02020603050405020304" pitchFamily="18" charset="0"/>
              </a:rPr>
              <a:t>Primary </a:t>
            </a:r>
            <a:r>
              <a:rPr lang="en-US" sz="3600" b="1" dirty="0" smtClean="0">
                <a:latin typeface="Times New Roman" panose="02020603050405020304" pitchFamily="18" charset="0"/>
                <a:ea typeface="Times New Roman" panose="02020603050405020304" pitchFamily="18" charset="0"/>
                <a:cs typeface="Times New Roman" panose="02020603050405020304" pitchFamily="18" charset="0"/>
              </a:rPr>
              <a:t>Activities:</a:t>
            </a:r>
            <a:endParaRPr lang="en-US" sz="36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rotWithShape="1">
          <a:blip r:embed="rId3"/>
          <a:srcRect b="6210"/>
          <a:stretch/>
        </p:blipFill>
        <p:spPr>
          <a:xfrm>
            <a:off x="5671752" y="1796107"/>
            <a:ext cx="6520248" cy="4856484"/>
          </a:xfrm>
          <a:prstGeom prst="rect">
            <a:avLst/>
          </a:prstGeom>
        </p:spPr>
      </p:pic>
      <p:sp>
        <p:nvSpPr>
          <p:cNvPr id="7" name="Rectangle 6"/>
          <p:cNvSpPr/>
          <p:nvPr/>
        </p:nvSpPr>
        <p:spPr>
          <a:xfrm>
            <a:off x="2374846" y="1194257"/>
            <a:ext cx="7122463" cy="579967"/>
          </a:xfrm>
          <a:prstGeom prst="rect">
            <a:avLst/>
          </a:prstGeom>
        </p:spPr>
        <p:txBody>
          <a:bodyPr wrap="none">
            <a:spAutoFit/>
          </a:bodyPr>
          <a:lstStyle/>
          <a:p>
            <a:pPr algn="just">
              <a:lnSpc>
                <a:spcPct val="150000"/>
              </a:lnSpc>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Logistics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Hậu</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(inbound logistics)</a:t>
            </a:r>
            <a:endPar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450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additive="base">
                                        <p:cTn id="2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315" y="1090908"/>
            <a:ext cx="6150335" cy="4524315"/>
          </a:xfrm>
          <a:prstGeom prst="rect">
            <a:avLst/>
          </a:prstGeom>
        </p:spPr>
        <p:txBody>
          <a:bodyPr wrap="square">
            <a:spAutoFit/>
          </a:bodyPr>
          <a:lstStyle/>
          <a:p>
            <a:pPr algn="ctr">
              <a:lnSpc>
                <a:spcPct val="150000"/>
              </a:lnSpc>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p>
          <a:p>
            <a:pPr marL="342900" indent="-342900" algn="just">
              <a:lnSpc>
                <a:spcPct val="150000"/>
              </a:lnSpc>
              <a:buFont typeface="Wingdings" panose="05000000000000000000" pitchFamily="2" charset="2"/>
              <a:buChar char="v"/>
            </a:pP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hoàn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chỉnh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họat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tương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đổi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hoàn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lnSpc>
                <a:spcPct val="150000"/>
              </a:lnSpc>
              <a:buFont typeface="Wingdings" panose="05000000000000000000" pitchFamily="2" charset="2"/>
              <a:buChar char="v"/>
            </a:pP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hẳng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khí</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đóng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gói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lắp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ráp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nhanh</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đồ</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65843" y="841725"/>
            <a:ext cx="5380384" cy="5380384"/>
          </a:xfrm>
          <a:prstGeom prst="rect">
            <a:avLst/>
          </a:prstGeom>
        </p:spPr>
      </p:pic>
    </p:spTree>
    <p:extLst>
      <p:ext uri="{BB962C8B-B14F-4D97-AF65-F5344CB8AC3E}">
        <p14:creationId xmlns:p14="http://schemas.microsoft.com/office/powerpoint/2010/main" val="2424903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5043" y="741544"/>
            <a:ext cx="11661914" cy="2308324"/>
          </a:xfrm>
          <a:prstGeom prst="rect">
            <a:avLst/>
          </a:prstGeom>
        </p:spPr>
        <p:txBody>
          <a:bodyPr wrap="square">
            <a:spAutoFit/>
          </a:bodyPr>
          <a:lstStyle/>
          <a:p>
            <a:pPr lvl="0" algn="just">
              <a:lnSpc>
                <a:spcPct val="150000"/>
              </a:lnSpc>
            </a:pP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Marketing &amp; Sales</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
              <a:lnSpc>
                <a:spcPct val="150000"/>
              </a:lnSpc>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giúp</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nâng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cao</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chúng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khuyến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mãi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kênh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kênh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p:txBody>
      </p:sp>
      <p:sp>
        <p:nvSpPr>
          <p:cNvPr id="6" name="Rectangle 5"/>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 y="3211830"/>
            <a:ext cx="6926579" cy="3646170"/>
          </a:xfrm>
          <a:prstGeom prst="rect">
            <a:avLst/>
          </a:prstGeom>
        </p:spPr>
      </p:pic>
      <p:pic>
        <p:nvPicPr>
          <p:cNvPr id="7" name="Picture 6"/>
          <p:cNvPicPr>
            <a:picLocks noChangeAspect="1"/>
          </p:cNvPicPr>
          <p:nvPr/>
        </p:nvPicPr>
        <p:blipFill>
          <a:blip r:embed="rId4"/>
          <a:stretch>
            <a:fillRect/>
          </a:stretch>
        </p:blipFill>
        <p:spPr>
          <a:xfrm>
            <a:off x="6926580" y="3147436"/>
            <a:ext cx="5265420" cy="3710564"/>
          </a:xfrm>
          <a:prstGeom prst="rect">
            <a:avLst/>
          </a:prstGeom>
        </p:spPr>
      </p:pic>
    </p:spTree>
    <p:extLst>
      <p:ext uri="{BB962C8B-B14F-4D97-AF65-F5344CB8AC3E}">
        <p14:creationId xmlns:p14="http://schemas.microsoft.com/office/powerpoint/2010/main" val="3867574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06421"/>
            <a:ext cx="5543228" cy="5078313"/>
          </a:xfrm>
          <a:prstGeom prst="rect">
            <a:avLst/>
          </a:prstGeom>
        </p:spPr>
        <p:txBody>
          <a:bodyPr wrap="square">
            <a:spAutoFit/>
          </a:bodyPr>
          <a:lstStyle/>
          <a:p>
            <a:pPr lvl="0" algn="ctr">
              <a:lnSpc>
                <a:spcPct val="150000"/>
              </a:lnSpc>
            </a:pP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
              <a:lnSpc>
                <a:spcPct val="150000"/>
              </a:lnSpc>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tất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tăng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Wingdings" panose="05000000000000000000" pitchFamily="2" charset="2"/>
              <a:buChar char="v"/>
            </a:pP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nhằm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tăng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duy</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trì</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chẳng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cài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sửa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chữa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trì</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đào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thay</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chỉnh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endParaRPr lang="en-US" sz="2400" dirty="0">
              <a:solidFill>
                <a:srgbClr val="002060"/>
              </a:solidFill>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1" y="0"/>
            <a:ext cx="12191999"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5543228" y="1106421"/>
            <a:ext cx="6648772" cy="4775460"/>
          </a:xfrm>
          <a:prstGeom prst="rect">
            <a:avLst/>
          </a:prstGeom>
        </p:spPr>
      </p:pic>
    </p:spTree>
    <p:extLst>
      <p:ext uri="{BB962C8B-B14F-4D97-AF65-F5344CB8AC3E}">
        <p14:creationId xmlns:p14="http://schemas.microsoft.com/office/powerpoint/2010/main" val="16184998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5459896" y="1351722"/>
            <a:ext cx="6705598" cy="5141843"/>
          </a:xfrm>
          <a:prstGeom prst="rect">
            <a:avLst/>
          </a:prstGeom>
        </p:spPr>
      </p:pic>
      <p:sp>
        <p:nvSpPr>
          <p:cNvPr id="2" name="Rectangle 1"/>
          <p:cNvSpPr/>
          <p:nvPr/>
        </p:nvSpPr>
        <p:spPr>
          <a:xfrm>
            <a:off x="72887" y="579582"/>
            <a:ext cx="12046225" cy="661207"/>
          </a:xfrm>
          <a:prstGeom prst="rect">
            <a:avLst/>
          </a:prstGeom>
        </p:spPr>
        <p:txBody>
          <a:bodyPr wrap="square">
            <a:spAutoFit/>
          </a:bodyPr>
          <a:lstStyle/>
          <a:p>
            <a:pPr marR="0" lvl="0" algn="ctr">
              <a:lnSpc>
                <a:spcPct val="150000"/>
              </a:lnSpc>
              <a:spcBef>
                <a:spcPts val="0"/>
              </a:spcBef>
              <a:spcAft>
                <a:spcPts val="0"/>
              </a:spcAft>
            </a:pPr>
            <a:r>
              <a:rPr lang="en-US" sz="2800" b="1" dirty="0">
                <a:solidFill>
                  <a:srgbClr val="002060"/>
                </a:solidFill>
                <a:latin typeface="Times New Roman" panose="02020603050405020304" pitchFamily="18" charset="0"/>
                <a:ea typeface="Times New Roman" panose="02020603050405020304" pitchFamily="18" charset="0"/>
              </a:rPr>
              <a:t>4</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smtClean="0">
                <a:solidFill>
                  <a:srgbClr val="002060"/>
                </a:solidFill>
                <a:latin typeface="Times New Roman" panose="02020603050405020304" pitchFamily="18" charset="0"/>
                <a:ea typeface="Times New Roman" panose="02020603050405020304" pitchFamily="18" charset="0"/>
              </a:rPr>
              <a:t>Hoạt</a:t>
            </a:r>
            <a:r>
              <a:rPr lang="en-US" sz="2800" b="1" dirty="0" smtClean="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động</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bổ</a:t>
            </a:r>
            <a:r>
              <a:rPr lang="en-US" sz="2800" b="1" dirty="0">
                <a:solidFill>
                  <a:srgbClr val="002060"/>
                </a:solidFill>
                <a:latin typeface="Times New Roman" panose="02020603050405020304" pitchFamily="18" charset="0"/>
                <a:ea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rPr>
              <a:t>trợ</a:t>
            </a:r>
            <a:r>
              <a:rPr lang="en-US" sz="2800" b="1" dirty="0">
                <a:solidFill>
                  <a:srgbClr val="002060"/>
                </a:solidFill>
                <a:latin typeface="Times New Roman" panose="02020603050405020304" pitchFamily="18" charset="0"/>
                <a:ea typeface="Times New Roman" panose="02020603050405020304" pitchFamily="18" charset="0"/>
              </a:rPr>
              <a:t> – Support </a:t>
            </a:r>
            <a:r>
              <a:rPr lang="en-US" sz="2800" b="1" dirty="0" smtClean="0">
                <a:solidFill>
                  <a:srgbClr val="002060"/>
                </a:solidFill>
                <a:latin typeface="Times New Roman" panose="02020603050405020304" pitchFamily="18" charset="0"/>
                <a:ea typeface="Times New Roman" panose="02020603050405020304" pitchFamily="18" charset="0"/>
              </a:rPr>
              <a:t>Activities:</a:t>
            </a:r>
            <a:endParaRPr lang="en-US" sz="2800" dirty="0">
              <a:solidFill>
                <a:srgbClr val="002060"/>
              </a:solidFill>
              <a:effectLst/>
              <a:latin typeface="Times New Roman" panose="02020603050405020304" pitchFamily="18" charset="0"/>
              <a:ea typeface="Times New Roman" panose="02020603050405020304" pitchFamily="18" charset="0"/>
            </a:endParaRPr>
          </a:p>
        </p:txBody>
      </p:sp>
      <p:sp>
        <p:nvSpPr>
          <p:cNvPr id="3" name="Rectangle 2"/>
          <p:cNvSpPr/>
          <p:nvPr/>
        </p:nvSpPr>
        <p:spPr>
          <a:xfrm>
            <a:off x="1" y="0"/>
            <a:ext cx="12191999"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4" name="Rectangle 3"/>
          <p:cNvSpPr/>
          <p:nvPr/>
        </p:nvSpPr>
        <p:spPr>
          <a:xfrm>
            <a:off x="72887" y="1351722"/>
            <a:ext cx="5387009" cy="4985980"/>
          </a:xfrm>
          <a:prstGeom prst="rect">
            <a:avLst/>
          </a:prstGeom>
        </p:spPr>
        <p:txBody>
          <a:bodyPr wrap="square">
            <a:spAutoFit/>
          </a:bodyPr>
          <a:lstStyle/>
          <a:p>
            <a:pPr algn="ctr">
              <a:spcBef>
                <a:spcPts val="600"/>
              </a:spcBef>
              <a:spcAft>
                <a:spcPts val="600"/>
              </a:spcAft>
            </a:pP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smtClean="0">
                <a:solidFill>
                  <a:srgbClr val="FF0000"/>
                </a:solidFill>
                <a:latin typeface="Times New Roman" panose="02020603050405020304" pitchFamily="18" charset="0"/>
                <a:ea typeface="Times New Roman" panose="02020603050405020304" pitchFamily="18" charset="0"/>
              </a:rPr>
              <a:t>Thu </a:t>
            </a:r>
            <a:r>
              <a:rPr lang="en-US" sz="2400" b="1" dirty="0" err="1" smtClean="0">
                <a:solidFill>
                  <a:srgbClr val="FF0000"/>
                </a:solidFill>
                <a:latin typeface="Times New Roman" panose="02020603050405020304" pitchFamily="18" charset="0"/>
                <a:ea typeface="Times New Roman" panose="02020603050405020304" pitchFamily="18" charset="0"/>
              </a:rPr>
              <a:t>mua</a:t>
            </a:r>
            <a:r>
              <a:rPr lang="en-US" sz="2400" b="1" dirty="0" smtClean="0">
                <a:solidFill>
                  <a:srgbClr val="FF0000"/>
                </a:solidFill>
                <a:latin typeface="Times New Roman" panose="02020603050405020304" pitchFamily="18" charset="0"/>
                <a:ea typeface="Times New Roman" panose="02020603050405020304" pitchFamily="18" charset="0"/>
              </a:rPr>
              <a:t> (Procurement)</a:t>
            </a:r>
            <a:endParaRPr lang="en-US" sz="2400" dirty="0">
              <a:solidFill>
                <a:srgbClr val="FF0000"/>
              </a:solidFill>
              <a:latin typeface="Times New Roman" panose="02020603050405020304" pitchFamily="18" charset="0"/>
              <a:ea typeface="Times New Roman" panose="02020603050405020304" pitchFamily="18" charset="0"/>
            </a:endParaRPr>
          </a:p>
          <a:p>
            <a:pPr marL="457200" indent="-457200" algn="just">
              <a:spcBef>
                <a:spcPts val="600"/>
              </a:spcBef>
              <a:spcAft>
                <a:spcPts val="600"/>
              </a:spcAft>
              <a:buFont typeface="Wingdings" panose="05000000000000000000" pitchFamily="2" charset="2"/>
              <a:buChar char="v"/>
            </a:pPr>
            <a:r>
              <a:rPr lang="en-US" sz="2400" b="1" dirty="0" smtClean="0">
                <a:solidFill>
                  <a:srgbClr val="002060"/>
                </a:solidFill>
                <a:latin typeface="Times New Roman" panose="02020603050405020304" pitchFamily="18" charset="0"/>
                <a:ea typeface="Times New Roman" panose="02020603050405020304" pitchFamily="18" charset="0"/>
              </a:rPr>
              <a:t>Thu </a:t>
            </a:r>
            <a:r>
              <a:rPr lang="en-US" sz="2400" b="1" dirty="0" err="1">
                <a:solidFill>
                  <a:srgbClr val="002060"/>
                </a:solidFill>
                <a:latin typeface="Times New Roman" panose="02020603050405020304" pitchFamily="18" charset="0"/>
                <a:ea typeface="Times New Roman" panose="02020603050405020304" pitchFamily="18" charset="0"/>
              </a:rPr>
              <a:t>mua</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quan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chức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năng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mua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đầu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được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sử</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dụng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trong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giá</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rPr>
              <a:t> ty. </a:t>
            </a:r>
            <a:endParaRPr lang="en-US" sz="2400" dirty="0" smtClean="0">
              <a:solidFill>
                <a:srgbClr val="002060"/>
              </a:solidFill>
              <a:latin typeface="Times New Roman" panose="02020603050405020304" pitchFamily="18" charset="0"/>
              <a:ea typeface="Times New Roman" panose="02020603050405020304" pitchFamily="18" charset="0"/>
            </a:endParaRPr>
          </a:p>
          <a:p>
            <a:pPr marL="457200" indent="-457200" algn="just">
              <a:spcBef>
                <a:spcPts val="600"/>
              </a:spcBef>
              <a:spcAft>
                <a:spcPts val="600"/>
              </a:spcAft>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rPr>
              <a:t>Việc</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này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bao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gồm</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các</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nguyên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cấp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thiết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smtClean="0">
                <a:solidFill>
                  <a:srgbClr val="002060"/>
                </a:solidFill>
                <a:latin typeface="Times New Roman" panose="02020603050405020304" pitchFamily="18" charset="0"/>
                <a:ea typeface="Times New Roman" panose="02020603050405020304" pitchFamily="18" charset="0"/>
              </a:rPr>
              <a:t>hay </a:t>
            </a:r>
            <a:r>
              <a:rPr lang="en-US" sz="2400" dirty="0" err="1" smtClean="0">
                <a:solidFill>
                  <a:srgbClr val="002060"/>
                </a:solidFill>
                <a:latin typeface="Times New Roman" panose="02020603050405020304" pitchFamily="18" charset="0"/>
                <a:ea typeface="Times New Roman" panose="02020603050405020304" pitchFamily="18" charset="0"/>
              </a:rPr>
              <a:t>tài</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sản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khác</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chẳng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hạn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máy</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móc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thiết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thí</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nghiệm</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dụng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cụ</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văn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phòng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xưởng</a:t>
            </a:r>
            <a:r>
              <a:rPr lang="en-US" sz="2400" dirty="0">
                <a:solidFill>
                  <a:srgbClr val="002060"/>
                </a:solidFill>
                <a:latin typeface="Times New Roman" panose="02020603050405020304" pitchFamily="18" charset="0"/>
                <a:ea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endParaRPr>
          </a:p>
          <a:p>
            <a:pPr marL="457200" indent="-457200" algn="just">
              <a:spcBef>
                <a:spcPts val="600"/>
              </a:spcBef>
              <a:spcAft>
                <a:spcPts val="600"/>
              </a:spcAft>
              <a:buFont typeface="Wingdings" panose="05000000000000000000" pitchFamily="2" charset="2"/>
              <a:buChar char="v"/>
            </a:pPr>
            <a:r>
              <a:rPr lang="en-US" sz="2400" b="1" dirty="0" err="1">
                <a:solidFill>
                  <a:srgbClr val="002060"/>
                </a:solidFill>
                <a:latin typeface="Times New Roman" panose="02020603050405020304" pitchFamily="18" charset="0"/>
                <a:ea typeface="Times New Roman" panose="02020603050405020304" pitchFamily="18" charset="0"/>
              </a:rPr>
              <a:t>C</a:t>
            </a:r>
            <a:r>
              <a:rPr lang="en-US" sz="2400" b="1" dirty="0" err="1" smtClean="0">
                <a:solidFill>
                  <a:srgbClr val="002060"/>
                </a:solidFill>
                <a:latin typeface="Times New Roman" panose="02020603050405020304" pitchFamily="18" charset="0"/>
                <a:ea typeface="Times New Roman" panose="02020603050405020304" pitchFamily="18" charset="0"/>
              </a:rPr>
              <a:t>ác</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đầu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vào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được</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mua</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có</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thể</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liên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hệ</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họat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cũng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bổ</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trợ</a:t>
            </a:r>
            <a:r>
              <a:rPr lang="en-US" sz="2400" dirty="0">
                <a:solidFill>
                  <a:srgbClr val="002060"/>
                </a:solidFill>
                <a:latin typeface="Times New Roman" panose="02020603050405020304" pitchFamily="18" charset="0"/>
                <a:ea typeface="Times New Roman" panose="02020603050405020304" pitchFamily="18" charset="0"/>
              </a:rPr>
              <a:t>. </a:t>
            </a:r>
            <a:endParaRPr lang="en-US" sz="24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830923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5489299" y="896464"/>
            <a:ext cx="6702701" cy="5368380"/>
          </a:xfrm>
          <a:prstGeom prst="rect">
            <a:avLst/>
          </a:prstGeom>
        </p:spPr>
      </p:pic>
      <p:sp>
        <p:nvSpPr>
          <p:cNvPr id="3" name="Rectangle 2"/>
          <p:cNvSpPr/>
          <p:nvPr/>
        </p:nvSpPr>
        <p:spPr>
          <a:xfrm>
            <a:off x="1" y="0"/>
            <a:ext cx="12191999" cy="579582"/>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Logistics</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4" name="Rectangle 3"/>
          <p:cNvSpPr/>
          <p:nvPr/>
        </p:nvSpPr>
        <p:spPr>
          <a:xfrm>
            <a:off x="0" y="896464"/>
            <a:ext cx="5625885" cy="5724644"/>
          </a:xfrm>
          <a:prstGeom prst="rect">
            <a:avLst/>
          </a:prstGeom>
        </p:spPr>
        <p:txBody>
          <a:bodyPr wrap="square">
            <a:spAutoFit/>
          </a:bodyPr>
          <a:lstStyle/>
          <a:p>
            <a:pPr lvl="0" algn="ctr">
              <a:spcBef>
                <a:spcPts val="600"/>
              </a:spcBef>
              <a:spcAft>
                <a:spcPts val="600"/>
              </a:spcAft>
            </a:pP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Phát</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triển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công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nghệ</a:t>
            </a:r>
            <a:r>
              <a:rPr lang="en-US" sz="2400" dirty="0" smtClean="0">
                <a:solidFill>
                  <a:srgbClr val="FF0000"/>
                </a:solidFill>
                <a:latin typeface="Times New Roman" panose="02020603050405020304" pitchFamily="18" charset="0"/>
                <a:ea typeface="Times New Roman" panose="02020603050405020304" pitchFamily="18" charset="0"/>
              </a:rPr>
              <a:t>:</a:t>
            </a:r>
          </a:p>
          <a:p>
            <a:pPr marL="342900" lvl="0" indent="-342900" algn="just">
              <a:spcBef>
                <a:spcPts val="600"/>
              </a:spcBef>
              <a:spcAft>
                <a:spcPts val="600"/>
              </a:spcAft>
              <a:buFont typeface="Wingdings" panose="05000000000000000000" pitchFamily="2" charset="2"/>
              <a:buChar char="v"/>
            </a:pPr>
            <a:r>
              <a:rPr lang="en-US" sz="2400" b="1" dirty="0" smtClean="0">
                <a:solidFill>
                  <a:srgbClr val="002060"/>
                </a:solidFill>
                <a:latin typeface="Times New Roman" panose="02020603050405020304" pitchFamily="18" charset="0"/>
                <a:ea typeface="Times New Roman" panose="02020603050405020304" pitchFamily="18" charset="0"/>
              </a:rPr>
              <a:t>“</a:t>
            </a:r>
            <a:r>
              <a:rPr lang="en-US" sz="2400" b="1" dirty="0" err="1" smtClean="0">
                <a:solidFill>
                  <a:srgbClr val="002060"/>
                </a:solidFill>
                <a:latin typeface="Times New Roman" panose="02020603050405020304" pitchFamily="18" charset="0"/>
                <a:ea typeface="Times New Roman" panose="02020603050405020304" pitchFamily="18" charset="0"/>
              </a:rPr>
              <a:t>Công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nghệ</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có</a:t>
            </a:r>
            <a:r>
              <a:rPr lang="en-US" sz="2400" dirty="0" smtClean="0">
                <a:solidFill>
                  <a:srgbClr val="002060"/>
                </a:solidFill>
                <a:latin typeface="Times New Roman" panose="02020603050405020304" pitchFamily="18" charset="0"/>
                <a:ea typeface="Times New Roman" panose="02020603050405020304" pitchFamily="18" charset="0"/>
              </a:rPr>
              <a:t> ý </a:t>
            </a:r>
            <a:r>
              <a:rPr lang="en-US" sz="2400" dirty="0" err="1" smtClean="0">
                <a:solidFill>
                  <a:srgbClr val="002060"/>
                </a:solidFill>
                <a:latin typeface="Times New Roman" panose="02020603050405020304" pitchFamily="18" charset="0"/>
                <a:ea typeface="Times New Roman" panose="02020603050405020304" pitchFamily="18" charset="0"/>
              </a:rPr>
              <a:t>nghĩa</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rất</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rộng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trong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bối</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cảnh</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hội</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nhập</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quốc</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tế</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toàn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cầu</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và</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nhu</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cầu</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phát</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triển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chuỗi</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cung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ứng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toàn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câu</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thì</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mọi</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hoạt</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động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đều</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gắn</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liền</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với</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công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nghệ</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có</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thể</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là</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bí</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quyết</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các</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quy</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trình</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thủ</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tục</a:t>
            </a:r>
            <a:r>
              <a:rPr lang="en-US" sz="2400" b="1" dirty="0" smtClean="0">
                <a:solidFill>
                  <a:srgbClr val="002060"/>
                </a:solidFill>
                <a:latin typeface="Times New Roman" panose="02020603050405020304" pitchFamily="18" charset="0"/>
                <a:ea typeface="Times New Roman" panose="02020603050405020304" pitchFamily="18" charset="0"/>
              </a:rPr>
              <a:t> </a:t>
            </a:r>
          </a:p>
          <a:p>
            <a:pPr marL="342900" lvl="0" indent="-342900" algn="just">
              <a:spcBef>
                <a:spcPts val="600"/>
              </a:spcBef>
              <a:spcAft>
                <a:spcPts val="600"/>
              </a:spcAft>
              <a:buFont typeface="Wingdings" panose="05000000000000000000" pitchFamily="2" charset="2"/>
              <a:buChar char="v"/>
            </a:pPr>
            <a:r>
              <a:rPr lang="en-US" sz="2400" dirty="0" err="1">
                <a:solidFill>
                  <a:srgbClr val="002060"/>
                </a:solidFill>
                <a:latin typeface="Times New Roman" panose="02020603050405020304" pitchFamily="18" charset="0"/>
                <a:ea typeface="Times New Roman" panose="02020603050405020304" pitchFamily="18" charset="0"/>
              </a:rPr>
              <a:t>Hoặc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nghệ</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được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sử</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dụng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tiến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trình</a:t>
            </a:r>
            <a:r>
              <a:rPr lang="en-US" sz="2400" b="1"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hoặc</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thiết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v"/>
            </a:pPr>
            <a:r>
              <a:rPr lang="en-US" sz="2400" b="1" dirty="0" err="1" smtClean="0">
                <a:solidFill>
                  <a:srgbClr val="FF0000"/>
                </a:solidFill>
                <a:latin typeface="Times New Roman" panose="02020603050405020304" pitchFamily="18" charset="0"/>
                <a:ea typeface="Times New Roman" panose="02020603050405020304" pitchFamily="18" charset="0"/>
              </a:rPr>
              <a:t>Đa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phần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các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họat</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động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khai</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thác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một</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công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nghệ</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thường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kết</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hợp</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một</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số</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lượng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lớn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các</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tiểu</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công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nghệ</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khác</a:t>
            </a:r>
            <a:r>
              <a:rPr lang="en-US" sz="2400" b="1" dirty="0">
                <a:solidFill>
                  <a:srgbClr val="FF000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nhau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quan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lĩnh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vực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khoa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học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khác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nhau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ứng</a:t>
            </a:r>
            <a:endParaRPr lang="en-US" sz="2400" dirty="0">
              <a:solidFill>
                <a:srgbClr val="00206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60150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1000"/>
                                        <p:tgtEl>
                                          <p:spTgt spid="4">
                                            <p:txEl>
                                              <p:pRg st="2" end="2"/>
                                            </p:txEl>
                                          </p:spTgt>
                                        </p:tgtEl>
                                      </p:cBhvr>
                                    </p:animEffect>
                                    <p:anim calcmode="lin" valueType="num">
                                      <p:cBhvr>
                                        <p:cTn id="14"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barn(inVertical)">
                                      <p:cBhvr>
                                        <p:cTn id="20"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9270" y="1162464"/>
            <a:ext cx="4611756" cy="4524315"/>
          </a:xfrm>
          <a:prstGeom prst="rect">
            <a:avLst/>
          </a:prstGeom>
        </p:spPr>
        <p:txBody>
          <a:bodyPr wrap="square">
            <a:spAutoFit/>
          </a:bodyPr>
          <a:lstStyle/>
          <a:p>
            <a:pPr algn="ctr">
              <a:lnSpc>
                <a:spcPct val="150000"/>
              </a:lnSpc>
            </a:pP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Quản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trị</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nguồn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nhân</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lực</a:t>
            </a:r>
            <a:r>
              <a:rPr lang="en-US" sz="2400" dirty="0">
                <a:solidFill>
                  <a:srgbClr val="FF0000"/>
                </a:solidFill>
                <a:latin typeface="Times New Roman" panose="02020603050405020304" pitchFamily="18" charset="0"/>
                <a:ea typeface="Times New Roman" panose="02020603050405020304" pitchFamily="18" charset="0"/>
              </a:rPr>
              <a:t>: </a:t>
            </a:r>
            <a:endParaRPr lang="en-US" sz="2400" dirty="0" smtClean="0">
              <a:solidFill>
                <a:srgbClr val="FF0000"/>
              </a:solidFill>
              <a:latin typeface="Times New Roman" panose="02020603050405020304" pitchFamily="18" charset="0"/>
              <a:ea typeface="Times New Roman" panose="02020603050405020304" pitchFamily="18" charset="0"/>
            </a:endParaRPr>
          </a:p>
          <a:p>
            <a:pPr algn="just">
              <a:lnSpc>
                <a:spcPct val="150000"/>
              </a:lnSpc>
            </a:pPr>
            <a:r>
              <a:rPr lang="en-US" sz="2400" dirty="0" err="1" smtClean="0">
                <a:solidFill>
                  <a:srgbClr val="002060"/>
                </a:solidFill>
                <a:latin typeface="Times New Roman" panose="02020603050405020304" pitchFamily="18" charset="0"/>
                <a:ea typeface="Times New Roman" panose="02020603050405020304" pitchFamily="18" charset="0"/>
              </a:rPr>
              <a:t>Đây</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liên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quan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việc</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chiêu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mộ</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tuyển</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dụng</a:t>
            </a:r>
            <a:r>
              <a:rPr lang="en-US" sz="2400" b="1" dirty="0">
                <a:solidFill>
                  <a:srgbClr val="002060"/>
                </a:solidFill>
                <a:latin typeface="Times New Roman" panose="02020603050405020304" pitchFamily="18" charset="0"/>
                <a:ea typeface="Times New Roman" panose="02020603050405020304" pitchFamily="18" charset="0"/>
              </a:rPr>
              <a:t>,</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đào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tạo</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phát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triển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và</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quản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trị</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tiền</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lương</a:t>
            </a:r>
            <a:r>
              <a:rPr lang="en-US" sz="2400" b="1" dirty="0" smtClean="0">
                <a:solidFill>
                  <a:srgbClr val="002060"/>
                </a:solidFill>
                <a:latin typeface="Times New Roman" panose="02020603050405020304" pitchFamily="18" charset="0"/>
                <a:ea typeface="Times New Roman" panose="02020603050405020304" pitchFamily="18" charset="0"/>
              </a:rPr>
              <a:t>,</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chất</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lượng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công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việc</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cho</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toàn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thể</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nhân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viên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tổ</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chức</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có</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hiệu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lực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họat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bổ</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trợ</a:t>
            </a:r>
            <a:r>
              <a:rPr lang="en-US" sz="2400" dirty="0">
                <a:solidFill>
                  <a:srgbClr val="002060"/>
                </a:solidFill>
                <a:latin typeface="Times New Roman" panose="02020603050405020304" pitchFamily="18" charset="0"/>
                <a:ea typeface="Times New Roman" panose="02020603050405020304" pitchFamily="18" charset="0"/>
              </a:rPr>
              <a:t>.</a:t>
            </a:r>
          </a:p>
        </p:txBody>
      </p:sp>
      <p:sp>
        <p:nvSpPr>
          <p:cNvPr id="4" name="Rectangle 3"/>
          <p:cNvSpPr/>
          <p:nvPr/>
        </p:nvSpPr>
        <p:spPr>
          <a:xfrm>
            <a:off x="1" y="0"/>
            <a:ext cx="12191999"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Lst>
          </a:blip>
          <a:stretch>
            <a:fillRect/>
          </a:stretch>
        </p:blipFill>
        <p:spPr>
          <a:xfrm>
            <a:off x="5017604" y="1162464"/>
            <a:ext cx="7174395" cy="5132318"/>
          </a:xfrm>
          <a:prstGeom prst="rect">
            <a:avLst/>
          </a:prstGeom>
        </p:spPr>
      </p:pic>
    </p:spTree>
    <p:extLst>
      <p:ext uri="{BB962C8B-B14F-4D97-AF65-F5344CB8AC3E}">
        <p14:creationId xmlns:p14="http://schemas.microsoft.com/office/powerpoint/2010/main" val="508586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052089" y="1061549"/>
            <a:ext cx="6124169" cy="5514264"/>
          </a:xfrm>
          <a:prstGeom prst="rect">
            <a:avLst/>
          </a:prstGeom>
        </p:spPr>
      </p:pic>
      <p:sp>
        <p:nvSpPr>
          <p:cNvPr id="2" name="Rectangle 1"/>
          <p:cNvSpPr/>
          <p:nvPr/>
        </p:nvSpPr>
        <p:spPr>
          <a:xfrm>
            <a:off x="1" y="748750"/>
            <a:ext cx="6052088" cy="5724644"/>
          </a:xfrm>
          <a:prstGeom prst="rect">
            <a:avLst/>
          </a:prstGeom>
        </p:spPr>
        <p:txBody>
          <a:bodyPr wrap="square">
            <a:spAutoFit/>
          </a:bodyPr>
          <a:lstStyle/>
          <a:p>
            <a:pPr algn="ctr">
              <a:spcBef>
                <a:spcPts val="600"/>
              </a:spcBef>
              <a:spcAft>
                <a:spcPts val="600"/>
              </a:spcAft>
            </a:pP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Cơ</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sở</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hạ</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tầng</a:t>
            </a:r>
            <a:r>
              <a:rPr lang="en-US" sz="2400" b="1" dirty="0">
                <a:solidFill>
                  <a:srgbClr val="FF0000"/>
                </a:solidFill>
                <a:latin typeface="Times New Roman" panose="02020603050405020304" pitchFamily="18" charset="0"/>
                <a:ea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rPr>
              <a:t>công</a:t>
            </a:r>
            <a:r>
              <a:rPr lang="en-US" sz="2400" b="1" dirty="0">
                <a:solidFill>
                  <a:srgbClr val="FF0000"/>
                </a:solidFill>
                <a:latin typeface="Times New Roman" panose="02020603050405020304" pitchFamily="18" charset="0"/>
                <a:ea typeface="Times New Roman" panose="02020603050405020304" pitchFamily="18" charset="0"/>
              </a:rPr>
              <a:t> ty</a:t>
            </a:r>
            <a:r>
              <a:rPr lang="en-US" sz="2400" dirty="0">
                <a:solidFill>
                  <a:srgbClr val="FF0000"/>
                </a:solidFill>
                <a:latin typeface="Times New Roman" panose="02020603050405020304" pitchFamily="18" charset="0"/>
                <a:ea typeface="Times New Roman" panose="02020603050405020304" pitchFamily="18" charset="0"/>
              </a:rPr>
              <a:t>: </a:t>
            </a:r>
            <a:endParaRPr lang="en-US" sz="2400" dirty="0" smtClean="0">
              <a:solidFill>
                <a:srgbClr val="FF0000"/>
              </a:solidFill>
              <a:latin typeface="Times New Roman" panose="02020603050405020304" pitchFamily="18" charset="0"/>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rPr>
              <a:t>Cơ</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sở</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hạ</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tầng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của</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công</a:t>
            </a:r>
            <a:r>
              <a:rPr lang="en-US" sz="2400" b="1" dirty="0" smtClean="0">
                <a:solidFill>
                  <a:srgbClr val="002060"/>
                </a:solidFill>
                <a:latin typeface="Times New Roman" panose="02020603050405020304" pitchFamily="18" charset="0"/>
                <a:ea typeface="Times New Roman" panose="02020603050405020304" pitchFamily="18" charset="0"/>
              </a:rPr>
              <a:t> ty </a:t>
            </a:r>
            <a:r>
              <a:rPr lang="en-US" sz="2400" dirty="0" err="1" smtClean="0">
                <a:solidFill>
                  <a:srgbClr val="002060"/>
                </a:solidFill>
                <a:latin typeface="Times New Roman" panose="02020603050405020304" pitchFamily="18" charset="0"/>
                <a:ea typeface="Times New Roman" panose="02020603050405020304" pitchFamily="18" charset="0"/>
              </a:rPr>
              <a:t>không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chỉ</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hỗ</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cho</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hoặc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nhiều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chính</a:t>
            </a:r>
            <a:r>
              <a:rPr lang="en-US" sz="2400" dirty="0" smtClean="0">
                <a:solidFill>
                  <a:srgbClr val="002060"/>
                </a:solidFill>
                <a:latin typeface="Times New Roman" panose="02020603050405020304" pitchFamily="18" charset="0"/>
                <a:ea typeface="Times New Roman" panose="02020603050405020304" pitchFamily="18" charset="0"/>
              </a:rPr>
              <a:t> - </a:t>
            </a:r>
            <a:r>
              <a:rPr lang="en-US" sz="2400" dirty="0" err="1" smtClean="0">
                <a:solidFill>
                  <a:srgbClr val="002060"/>
                </a:solidFill>
                <a:latin typeface="Times New Roman" panose="02020603050405020304" pitchFamily="18" charset="0"/>
                <a:ea typeface="Times New Roman" panose="02020603050405020304" pitchFamily="18" charset="0"/>
              </a:rPr>
              <a:t>mà</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thay</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đó</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chúng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hỗ</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cả</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tổ</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chức</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nhà</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kho</a:t>
            </a:r>
            <a:r>
              <a:rPr lang="en-US" sz="2400" dirty="0" smtClean="0">
                <a:solidFill>
                  <a:srgbClr val="002060"/>
                </a:solidFill>
                <a:latin typeface="Times New Roman" panose="02020603050405020304" pitchFamily="18" charset="0"/>
                <a:ea typeface="Times New Roman" panose="02020603050405020304" pitchFamily="18" charset="0"/>
              </a:rPr>
              <a:t>, TTPP, </a:t>
            </a:r>
            <a:r>
              <a:rPr lang="en-US" sz="2400" dirty="0" err="1">
                <a:solidFill>
                  <a:srgbClr val="002060"/>
                </a:solidFill>
                <a:latin typeface="Times New Roman" panose="02020603050405020304" pitchFamily="18" charset="0"/>
                <a:ea typeface="Times New Roman" panose="02020603050405020304" pitchFamily="18" charset="0"/>
              </a:rPr>
              <a:t>đội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xe</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văn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phòng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hệ</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thống</a:t>
            </a:r>
            <a:r>
              <a:rPr lang="en-US" sz="2400" dirty="0" smtClean="0">
                <a:solidFill>
                  <a:srgbClr val="002060"/>
                </a:solidFill>
                <a:latin typeface="Times New Roman" panose="02020603050405020304" pitchFamily="18" charset="0"/>
                <a:ea typeface="Times New Roman" panose="02020603050405020304" pitchFamily="18" charset="0"/>
              </a:rPr>
              <a:t> CNTT </a:t>
            </a:r>
            <a:r>
              <a:rPr lang="en-US" sz="2400" dirty="0" err="1" smtClean="0">
                <a:solidFill>
                  <a:srgbClr val="002060"/>
                </a:solidFill>
                <a:latin typeface="Times New Roman" panose="02020603050405020304" pitchFamily="18" charset="0"/>
                <a:ea typeface="Times New Roman" panose="02020603050405020304" pitchFamily="18" charset="0"/>
              </a:rPr>
              <a:t>phần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mềm</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quản</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trị</a:t>
            </a:r>
            <a:r>
              <a:rPr lang="en-US" sz="2400" dirty="0" smtClean="0">
                <a:solidFill>
                  <a:srgbClr val="002060"/>
                </a:solidFill>
                <a:latin typeface="Times New Roman" panose="02020603050405020304" pitchFamily="18" charset="0"/>
                <a:ea typeface="Times New Roman" panose="02020603050405020304" pitchFamily="18" charset="0"/>
              </a:rPr>
              <a:t>,…</a:t>
            </a:r>
          </a:p>
          <a:p>
            <a:pPr marL="342900" indent="-342900" algn="just">
              <a:spcBef>
                <a:spcPts val="600"/>
              </a:spcBef>
              <a:spcAft>
                <a:spcPts val="600"/>
              </a:spcAft>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rPr>
              <a:t>Các</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hoạt</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động</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liên</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quan</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là</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việc</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lập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kế</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hoạch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tài</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kế</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toán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tuân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thủ</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quy</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định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luật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pháp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trị</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rPr>
              <a:t>chất</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lượng</a:t>
            </a:r>
            <a:r>
              <a:rPr lang="en-US" sz="2400" dirty="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cơ</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sở</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vật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chất</a:t>
            </a:r>
            <a:r>
              <a:rPr lang="en-US" sz="2400" b="1" dirty="0">
                <a:solidFill>
                  <a:srgbClr val="002060"/>
                </a:solidFill>
                <a:latin typeface="Times New Roman" panose="02020603050405020304" pitchFamily="18" charset="0"/>
                <a:ea typeface="Times New Roman" panose="02020603050405020304" pitchFamily="18" charset="0"/>
              </a:rPr>
              <a:t>. </a:t>
            </a:r>
            <a:endParaRPr lang="en-US" sz="2400" b="1" dirty="0" smtClean="0">
              <a:solidFill>
                <a:srgbClr val="002060"/>
              </a:solidFill>
              <a:latin typeface="Times New Roman" panose="02020603050405020304" pitchFamily="18" charset="0"/>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solidFill>
                  <a:srgbClr val="002060"/>
                </a:solidFill>
                <a:latin typeface="Times New Roman" panose="02020603050405020304" pitchFamily="18" charset="0"/>
                <a:ea typeface="Times New Roman" panose="02020603050405020304" pitchFamily="18" charset="0"/>
              </a:rPr>
              <a:t>Trong</a:t>
            </a:r>
            <a:r>
              <a:rPr lang="en-US" sz="2400" dirty="0" smtClean="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doanh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nghiệp</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lớn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thường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bao</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gồm</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nhiều</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đơn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vị</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chúng</a:t>
            </a:r>
            <a:r>
              <a:rPr lang="en-US" sz="2400" dirty="0">
                <a:solidFill>
                  <a:srgbClr val="002060"/>
                </a:solidFill>
                <a:latin typeface="Times New Roman" panose="02020603050405020304" pitchFamily="18" charset="0"/>
                <a:ea typeface="Times New Roman" panose="02020603050405020304" pitchFamily="18" charset="0"/>
              </a:rPr>
              <a:t> ta </a:t>
            </a:r>
            <a:r>
              <a:rPr lang="en-US" sz="2400" dirty="0" err="1">
                <a:solidFill>
                  <a:srgbClr val="002060"/>
                </a:solidFill>
                <a:latin typeface="Times New Roman" panose="02020603050405020304" pitchFamily="18" charset="0"/>
                <a:ea typeface="Times New Roman" panose="02020603050405020304" pitchFamily="18" charset="0"/>
              </a:rPr>
              <a:t>có</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thể</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nhận</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thấy</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rằng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hoạt</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này</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được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rPr>
              <a:t> chia </a:t>
            </a:r>
            <a:r>
              <a:rPr lang="en-US" sz="2400" dirty="0" err="1">
                <a:solidFill>
                  <a:srgbClr val="002060"/>
                </a:solidFill>
                <a:latin typeface="Times New Roman" panose="02020603050405020304" pitchFamily="18" charset="0"/>
                <a:ea typeface="Times New Roman" panose="02020603050405020304" pitchFamily="18" charset="0"/>
              </a:rPr>
              <a:t>giữa</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trụ</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sở</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rPr>
              <a:t> ty </a:t>
            </a:r>
            <a:r>
              <a:rPr lang="en-US" sz="2400" dirty="0" smtClean="0">
                <a:solidFill>
                  <a:srgbClr val="002060"/>
                </a:solidFill>
                <a:latin typeface="Times New Roman" panose="02020603050405020304" pitchFamily="18" charset="0"/>
                <a:ea typeface="Times New Roman" panose="02020603050405020304" pitchFamily="18" charset="0"/>
              </a:rPr>
              <a:t>con.</a:t>
            </a:r>
            <a:endParaRPr lang="en-US" sz="2400" dirty="0">
              <a:solidFill>
                <a:srgbClr val="002060"/>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 y="0"/>
            <a:ext cx="12191999"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smtClean="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2115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0"/>
            <a:ext cx="12191999"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4.2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trị</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4" name="TextBox 3"/>
          <p:cNvSpPr txBox="1"/>
          <p:nvPr/>
        </p:nvSpPr>
        <p:spPr>
          <a:xfrm>
            <a:off x="1060174" y="1113184"/>
            <a:ext cx="10296940" cy="2800767"/>
          </a:xfrm>
          <a:prstGeom prst="rect">
            <a:avLst/>
          </a:prstGeom>
          <a:noFill/>
        </p:spPr>
        <p:txBody>
          <a:bodyPr wrap="square" rtlCol="0">
            <a:spAutoFit/>
          </a:bodyPr>
          <a:lstStyle/>
          <a:p>
            <a:pPr algn="ctr"/>
            <a:r>
              <a:rPr lang="en-US" sz="4400" b="1" dirty="0" smtClean="0">
                <a:latin typeface="Times New Roman" panose="02020603050405020304" pitchFamily="18" charset="0"/>
                <a:cs typeface="Times New Roman" panose="02020603050405020304" pitchFamily="18" charset="0"/>
              </a:rPr>
              <a:t>MÔ TẢ MỘT MÔ HÌNH QUẢN TRỊ CHUỖI CUNG ỨNG CHO MỘT MẶT HÀNG ĐƯỢC XUẤT NHẬP KHẨU Ở VIỆT NAM ?</a:t>
            </a:r>
            <a:endParaRPr lang="en-US" sz="44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525758" y="3836129"/>
            <a:ext cx="9140484" cy="2774078"/>
          </a:xfrm>
          <a:prstGeom prst="rect">
            <a:avLst/>
          </a:prstGeom>
        </p:spPr>
      </p:pic>
    </p:spTree>
    <p:extLst>
      <p:ext uri="{BB962C8B-B14F-4D97-AF65-F5344CB8AC3E}">
        <p14:creationId xmlns:p14="http://schemas.microsoft.com/office/powerpoint/2010/main" val="372154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2642444"/>
            <a:ext cx="6071191" cy="4282861"/>
          </a:xfrm>
          <a:prstGeom prst="rect">
            <a:avLst/>
          </a:prstGeom>
          <a:ln>
            <a:noFill/>
          </a:ln>
          <a:effectLst>
            <a:softEdge rad="112500"/>
          </a:effectLst>
        </p:spPr>
      </p:pic>
      <p:pic>
        <p:nvPicPr>
          <p:cNvPr id="2" name="Picture 1"/>
          <p:cNvPicPr>
            <a:picLocks noChangeAspect="1"/>
          </p:cNvPicPr>
          <p:nvPr/>
        </p:nvPicPr>
        <p:blipFill>
          <a:blip r:embed="rId4"/>
          <a:stretch>
            <a:fillRect/>
          </a:stretch>
        </p:blipFill>
        <p:spPr>
          <a:xfrm>
            <a:off x="6071191" y="2642445"/>
            <a:ext cx="6120808" cy="4215555"/>
          </a:xfrm>
          <a:prstGeom prst="rect">
            <a:avLst/>
          </a:prstGeom>
          <a:ln>
            <a:noFill/>
          </a:ln>
          <a:effectLst>
            <a:softEdge rad="112500"/>
          </a:effectLst>
        </p:spPr>
      </p:pic>
      <p:sp>
        <p:nvSpPr>
          <p:cNvPr id="3" name="Rectangle 2"/>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grpSp>
        <p:nvGrpSpPr>
          <p:cNvPr id="11" name="Group 10"/>
          <p:cNvGrpSpPr/>
          <p:nvPr/>
        </p:nvGrpSpPr>
        <p:grpSpPr>
          <a:xfrm>
            <a:off x="1039489" y="646331"/>
            <a:ext cx="9012460" cy="2192226"/>
            <a:chOff x="747315" y="859871"/>
            <a:chExt cx="9816523" cy="2441134"/>
          </a:xfrm>
        </p:grpSpPr>
        <p:sp>
          <p:nvSpPr>
            <p:cNvPr id="6" name="Oval 5"/>
            <p:cNvSpPr/>
            <p:nvPr/>
          </p:nvSpPr>
          <p:spPr>
            <a:xfrm>
              <a:off x="8634396" y="1896981"/>
              <a:ext cx="1929442" cy="1404024"/>
            </a:xfrm>
            <a:prstGeom prst="ellipse">
              <a:avLst/>
            </a:prstGeom>
            <a:solidFill>
              <a:srgbClr val="00B05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SCM MỞ RỘNG</a:t>
              </a:r>
              <a:endParaRPr lang="en-US" sz="2400" dirty="0"/>
            </a:p>
          </p:txBody>
        </p:sp>
        <p:sp>
          <p:nvSpPr>
            <p:cNvPr id="8" name="Flowchart: Alternate Process 7"/>
            <p:cNvSpPr/>
            <p:nvPr/>
          </p:nvSpPr>
          <p:spPr>
            <a:xfrm>
              <a:off x="3594123" y="859871"/>
              <a:ext cx="4377680" cy="1510576"/>
            </a:xfrm>
            <a:prstGeom prst="flowChartAlternateProcess">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lvl="0" algn="ctr"/>
              <a:endParaRPr lang="en-GB" sz="2400" b="1" cap="all"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ctr"/>
              <a:r>
                <a:rPr lang="en-GB" sz="2400" b="1" cap="all"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srgbClr val="002060"/>
                </a:solidFill>
                <a:latin typeface=".VnTime"/>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9" name="Right Arrow 8"/>
            <p:cNvSpPr/>
            <p:nvPr/>
          </p:nvSpPr>
          <p:spPr>
            <a:xfrm rot="8245000">
              <a:off x="2757673" y="1661861"/>
              <a:ext cx="846306" cy="889193"/>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0" name="Right Arrow 9"/>
            <p:cNvSpPr/>
            <p:nvPr/>
          </p:nvSpPr>
          <p:spPr>
            <a:xfrm rot="2707368">
              <a:off x="7960681" y="1600920"/>
              <a:ext cx="846306" cy="889192"/>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 name="Oval 4"/>
            <p:cNvSpPr/>
            <p:nvPr/>
          </p:nvSpPr>
          <p:spPr>
            <a:xfrm>
              <a:off x="747315" y="1896981"/>
              <a:ext cx="2169973" cy="1404024"/>
            </a:xfrm>
            <a:prstGeom prst="ellipse">
              <a:avLst/>
            </a:prstGeom>
            <a:solidFill>
              <a:srgbClr val="FF00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SCM ĐƠN GIẢN</a:t>
              </a:r>
              <a:endParaRPr lang="en-US" sz="2400" dirty="0"/>
            </a:p>
          </p:txBody>
        </p:sp>
      </p:grpSp>
    </p:spTree>
    <p:extLst>
      <p:ext uri="{BB962C8B-B14F-4D97-AF65-F5344CB8AC3E}">
        <p14:creationId xmlns:p14="http://schemas.microsoft.com/office/powerpoint/2010/main" val="126215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1026" name="Picture 2" descr="1s"/>
          <p:cNvPicPr>
            <a:picLocks noChangeAspect="1" noChangeArrowheads="1"/>
          </p:cNvPicPr>
          <p:nvPr/>
        </p:nvPicPr>
        <p:blipFill rotWithShape="1">
          <a:blip r:embed="rId3">
            <a:extLst>
              <a:ext uri="{28A0092B-C50C-407E-A947-70E740481C1C}">
                <a14:useLocalDpi xmlns:a14="http://schemas.microsoft.com/office/drawing/2010/main" val="0"/>
              </a:ext>
            </a:extLst>
          </a:blip>
          <a:srcRect l="21493" t="3336" r="24051" b="83836"/>
          <a:stretch/>
        </p:blipFill>
        <p:spPr bwMode="auto">
          <a:xfrm>
            <a:off x="6442650" y="841244"/>
            <a:ext cx="5468681" cy="1583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116958" y="736712"/>
            <a:ext cx="6325692" cy="2015936"/>
          </a:xfrm>
          <a:prstGeom prst="rect">
            <a:avLst/>
          </a:prstGeom>
        </p:spPr>
        <p:txBody>
          <a:bodyPr wrap="square">
            <a:spAutoFit/>
          </a:bodyPr>
          <a:lstStyle/>
          <a:p>
            <a:pPr lvl="0" indent="457200" algn="just">
              <a:spcBef>
                <a:spcPts val="600"/>
              </a:spcBef>
            </a:pP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thức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spcBef>
                <a:spcPts val="600"/>
              </a:spcBef>
            </a:pP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tập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tượng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tham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p:txBody>
      </p:sp>
      <p:grpSp>
        <p:nvGrpSpPr>
          <p:cNvPr id="5" name="Group 4"/>
          <p:cNvGrpSpPr/>
          <p:nvPr/>
        </p:nvGrpSpPr>
        <p:grpSpPr>
          <a:xfrm>
            <a:off x="9456494" y="5541412"/>
            <a:ext cx="1551261" cy="1255802"/>
            <a:chOff x="8520224" y="3236285"/>
            <a:chExt cx="3509828" cy="3464220"/>
          </a:xfrm>
        </p:grpSpPr>
        <p:pic>
          <p:nvPicPr>
            <p:cNvPr id="3" name="Picture 2"/>
            <p:cNvPicPr>
              <a:picLocks noChangeAspect="1"/>
            </p:cNvPicPr>
            <p:nvPr/>
          </p:nvPicPr>
          <p:blipFill>
            <a:blip r:embed="rId4"/>
            <a:stretch>
              <a:fillRect/>
            </a:stretch>
          </p:blipFill>
          <p:spPr>
            <a:xfrm>
              <a:off x="8543902" y="3236285"/>
              <a:ext cx="3486150" cy="1314450"/>
            </a:xfrm>
            <a:prstGeom prst="rect">
              <a:avLst/>
            </a:prstGeom>
          </p:spPr>
        </p:pic>
        <p:pic>
          <p:nvPicPr>
            <p:cNvPr id="4" name="Picture 3"/>
            <p:cNvPicPr>
              <a:picLocks noChangeAspect="1"/>
            </p:cNvPicPr>
            <p:nvPr/>
          </p:nvPicPr>
          <p:blipFill>
            <a:blip r:embed="rId5"/>
            <a:stretch>
              <a:fillRect/>
            </a:stretch>
          </p:blipFill>
          <p:spPr>
            <a:xfrm>
              <a:off x="8520224" y="4550735"/>
              <a:ext cx="3509828" cy="2149770"/>
            </a:xfrm>
            <a:prstGeom prst="rect">
              <a:avLst/>
            </a:prstGeom>
          </p:spPr>
        </p:pic>
      </p:grpSp>
      <p:pic>
        <p:nvPicPr>
          <p:cNvPr id="6" name="Picture 5"/>
          <p:cNvPicPr>
            <a:picLocks noChangeAspect="1"/>
          </p:cNvPicPr>
          <p:nvPr/>
        </p:nvPicPr>
        <p:blipFill>
          <a:blip r:embed="rId6"/>
          <a:stretch>
            <a:fillRect/>
          </a:stretch>
        </p:blipFill>
        <p:spPr>
          <a:xfrm>
            <a:off x="233916" y="2767060"/>
            <a:ext cx="2145227" cy="1333323"/>
          </a:xfrm>
          <a:prstGeom prst="rect">
            <a:avLst/>
          </a:prstGeom>
        </p:spPr>
      </p:pic>
      <p:pic>
        <p:nvPicPr>
          <p:cNvPr id="7" name="Picture 6"/>
          <p:cNvPicPr>
            <a:picLocks noChangeAspect="1"/>
          </p:cNvPicPr>
          <p:nvPr/>
        </p:nvPicPr>
        <p:blipFill>
          <a:blip r:embed="rId7"/>
          <a:stretch>
            <a:fillRect/>
          </a:stretch>
        </p:blipFill>
        <p:spPr>
          <a:xfrm>
            <a:off x="2402822" y="2752648"/>
            <a:ext cx="2395701" cy="1347736"/>
          </a:xfrm>
          <a:prstGeom prst="rect">
            <a:avLst/>
          </a:prstGeom>
        </p:spPr>
      </p:pic>
      <p:pic>
        <p:nvPicPr>
          <p:cNvPr id="9" name="Picture 8"/>
          <p:cNvPicPr>
            <a:picLocks noChangeAspect="1"/>
          </p:cNvPicPr>
          <p:nvPr/>
        </p:nvPicPr>
        <p:blipFill>
          <a:blip r:embed="rId8"/>
          <a:stretch>
            <a:fillRect/>
          </a:stretch>
        </p:blipFill>
        <p:spPr>
          <a:xfrm>
            <a:off x="4732542" y="2767059"/>
            <a:ext cx="3082388" cy="1333324"/>
          </a:xfrm>
          <a:prstGeom prst="rect">
            <a:avLst/>
          </a:prstGeom>
        </p:spPr>
      </p:pic>
      <p:pic>
        <p:nvPicPr>
          <p:cNvPr id="10" name="Picture 9"/>
          <p:cNvPicPr>
            <a:picLocks noChangeAspect="1"/>
          </p:cNvPicPr>
          <p:nvPr/>
        </p:nvPicPr>
        <p:blipFill>
          <a:blip r:embed="rId9"/>
          <a:stretch>
            <a:fillRect/>
          </a:stretch>
        </p:blipFill>
        <p:spPr>
          <a:xfrm>
            <a:off x="210238" y="4114795"/>
            <a:ext cx="2168905" cy="1505562"/>
          </a:xfrm>
          <a:prstGeom prst="rect">
            <a:avLst/>
          </a:prstGeom>
        </p:spPr>
      </p:pic>
      <p:pic>
        <p:nvPicPr>
          <p:cNvPr id="11" name="Picture 10"/>
          <p:cNvPicPr>
            <a:picLocks noChangeAspect="1"/>
          </p:cNvPicPr>
          <p:nvPr/>
        </p:nvPicPr>
        <p:blipFill>
          <a:blip r:embed="rId10"/>
          <a:stretch>
            <a:fillRect/>
          </a:stretch>
        </p:blipFill>
        <p:spPr>
          <a:xfrm>
            <a:off x="2379143" y="4063957"/>
            <a:ext cx="2353399" cy="1556399"/>
          </a:xfrm>
          <a:prstGeom prst="rect">
            <a:avLst/>
          </a:prstGeom>
        </p:spPr>
      </p:pic>
      <p:pic>
        <p:nvPicPr>
          <p:cNvPr id="12" name="Picture 11"/>
          <p:cNvPicPr>
            <a:picLocks noChangeAspect="1"/>
          </p:cNvPicPr>
          <p:nvPr/>
        </p:nvPicPr>
        <p:blipFill>
          <a:blip r:embed="rId11"/>
          <a:stretch>
            <a:fillRect/>
          </a:stretch>
        </p:blipFill>
        <p:spPr>
          <a:xfrm>
            <a:off x="233916" y="5634769"/>
            <a:ext cx="2145227" cy="1223231"/>
          </a:xfrm>
          <a:prstGeom prst="rect">
            <a:avLst/>
          </a:prstGeom>
        </p:spPr>
      </p:pic>
      <p:pic>
        <p:nvPicPr>
          <p:cNvPr id="13" name="Picture 12"/>
          <p:cNvPicPr>
            <a:picLocks noChangeAspect="1"/>
          </p:cNvPicPr>
          <p:nvPr/>
        </p:nvPicPr>
        <p:blipFill>
          <a:blip r:embed="rId12"/>
          <a:stretch>
            <a:fillRect/>
          </a:stretch>
        </p:blipFill>
        <p:spPr>
          <a:xfrm>
            <a:off x="2379143" y="5620355"/>
            <a:ext cx="2353399" cy="1237645"/>
          </a:xfrm>
          <a:prstGeom prst="rect">
            <a:avLst/>
          </a:prstGeom>
        </p:spPr>
      </p:pic>
      <p:pic>
        <p:nvPicPr>
          <p:cNvPr id="14" name="Picture 13"/>
          <p:cNvPicPr>
            <a:picLocks noChangeAspect="1"/>
          </p:cNvPicPr>
          <p:nvPr/>
        </p:nvPicPr>
        <p:blipFill>
          <a:blip r:embed="rId13"/>
          <a:stretch>
            <a:fillRect/>
          </a:stretch>
        </p:blipFill>
        <p:spPr>
          <a:xfrm>
            <a:off x="4732542" y="4114795"/>
            <a:ext cx="3241877" cy="2706710"/>
          </a:xfrm>
          <a:prstGeom prst="rect">
            <a:avLst/>
          </a:prstGeom>
        </p:spPr>
      </p:pic>
      <p:pic>
        <p:nvPicPr>
          <p:cNvPr id="15" name="Picture 14"/>
          <p:cNvPicPr>
            <a:picLocks noChangeAspect="1"/>
          </p:cNvPicPr>
          <p:nvPr/>
        </p:nvPicPr>
        <p:blipFill>
          <a:blip r:embed="rId14"/>
          <a:stretch>
            <a:fillRect/>
          </a:stretch>
        </p:blipFill>
        <p:spPr>
          <a:xfrm>
            <a:off x="7814930" y="3080722"/>
            <a:ext cx="4237888" cy="2387428"/>
          </a:xfrm>
          <a:prstGeom prst="rect">
            <a:avLst/>
          </a:prstGeom>
        </p:spPr>
      </p:pic>
    </p:spTree>
    <p:extLst>
      <p:ext uri="{BB962C8B-B14F-4D97-AF65-F5344CB8AC3E}">
        <p14:creationId xmlns:p14="http://schemas.microsoft.com/office/powerpoint/2010/main" val="3971481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arn(inVertic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circle(in)">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wipe(down)">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par>
                                <p:cTn id="23" presetID="16" presetClass="entr" presetSubtype="21"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par>
                                <p:cTn id="26" presetID="16" presetClass="entr" presetSubtype="21"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Vertical)">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down)">
                                      <p:cBhvr>
                                        <p:cTn id="33" dur="500"/>
                                        <p:tgtEl>
                                          <p:spTgt spid="7"/>
                                        </p:tgtEl>
                                      </p:cBhvr>
                                    </p:animEffect>
                                  </p:childTnLst>
                                </p:cTn>
                              </p:par>
                              <p:par>
                                <p:cTn id="34" presetID="22" presetClass="entr" presetSubtype="4"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500"/>
                                        <p:tgtEl>
                                          <p:spTgt spid="11"/>
                                        </p:tgtEl>
                                      </p:cBhvr>
                                    </p:animEffect>
                                  </p:childTnLst>
                                </p:cTn>
                              </p:par>
                              <p:par>
                                <p:cTn id="37" presetID="22" presetClass="entr" presetSubtype="4"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down)">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circle(in)">
                                      <p:cBhvr>
                                        <p:cTn id="44" dur="2000"/>
                                        <p:tgtEl>
                                          <p:spTgt spid="9"/>
                                        </p:tgtEl>
                                      </p:cBhvr>
                                    </p:animEffect>
                                  </p:childTnLst>
                                </p:cTn>
                              </p:par>
                              <p:par>
                                <p:cTn id="45" presetID="6" presetClass="entr" presetSubtype="1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circle(in)">
                                      <p:cBhvr>
                                        <p:cTn id="47" dur="20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heel(1)">
                                      <p:cBhvr>
                                        <p:cTn id="52" dur="20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nodeType="click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circle(in)">
                                      <p:cBhvr>
                                        <p:cTn id="5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Left Brace 4"/>
          <p:cNvSpPr/>
          <p:nvPr/>
        </p:nvSpPr>
        <p:spPr>
          <a:xfrm>
            <a:off x="2993487" y="2767031"/>
            <a:ext cx="978196" cy="3944679"/>
          </a:xfrm>
          <a:prstGeom prst="leftBrace">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Rectangle 1"/>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3" name="Picture 2" descr="1s"/>
          <p:cNvPicPr>
            <a:picLocks noChangeAspect="1" noChangeArrowheads="1"/>
          </p:cNvPicPr>
          <p:nvPr/>
        </p:nvPicPr>
        <p:blipFill rotWithShape="1">
          <a:blip r:embed="rId3">
            <a:extLst>
              <a:ext uri="{28A0092B-C50C-407E-A947-70E740481C1C}">
                <a14:useLocalDpi xmlns:a14="http://schemas.microsoft.com/office/drawing/2010/main" val="0"/>
              </a:ext>
            </a:extLst>
          </a:blip>
          <a:srcRect l="21493" t="3336" r="24051" b="83836"/>
          <a:stretch/>
        </p:blipFill>
        <p:spPr bwMode="auto">
          <a:xfrm>
            <a:off x="78392" y="873706"/>
            <a:ext cx="5468681" cy="1583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stretch>
            <a:fillRect/>
          </a:stretch>
        </p:blipFill>
        <p:spPr>
          <a:xfrm>
            <a:off x="406450" y="3502805"/>
            <a:ext cx="2587037" cy="2089920"/>
          </a:xfrm>
          <a:prstGeom prst="rect">
            <a:avLst/>
          </a:prstGeom>
        </p:spPr>
      </p:pic>
      <p:sp>
        <p:nvSpPr>
          <p:cNvPr id="6" name="Rectangle 5"/>
          <p:cNvSpPr/>
          <p:nvPr/>
        </p:nvSpPr>
        <p:spPr>
          <a:xfrm>
            <a:off x="3526464" y="2832541"/>
            <a:ext cx="8403266" cy="4247317"/>
          </a:xfrm>
          <a:prstGeom prst="rect">
            <a:avLst/>
          </a:prstGeom>
        </p:spPr>
        <p:txBody>
          <a:bodyPr wrap="square">
            <a:spAutoFit/>
          </a:bodyPr>
          <a:lstStyle/>
          <a:p>
            <a:pPr marL="171450" lvl="0" indent="-171450" algn="just">
              <a:spcBef>
                <a:spcPts val="600"/>
              </a:spcBef>
              <a:spcAft>
                <a:spcPts val="600"/>
              </a:spcAft>
              <a:buFont typeface="Wingdings" panose="05000000000000000000" pitchFamily="2" charset="2"/>
              <a:buChar char="v"/>
            </a:pPr>
            <a:r>
              <a:rPr lang="en-US" sz="2000" dirty="0" err="1">
                <a:solidFill>
                  <a:srgbClr val="002060"/>
                </a:solidFill>
                <a:latin typeface="Times New Roman" panose="02020603050405020304" pitchFamily="18" charset="0"/>
                <a:cs typeface="Times New Roman" panose="02020603050405020304" pitchFamily="18" charset="0"/>
              </a:rPr>
              <a:t>Đây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là</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cách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kinh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doanh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sinh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lợi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trong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nền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kinh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tế</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công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nghiệp</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theo</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kiểu</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tất</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cả</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đều</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trong</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một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tồn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tại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vào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đầu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những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năm</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1900</a:t>
            </a:r>
            <a:r>
              <a:rPr lang="en-US" sz="2000" dirty="0" smtClean="0">
                <a:solidFill>
                  <a:srgbClr val="002060"/>
                </a:solidFill>
                <a:latin typeface="Times New Roman" panose="02020603050405020304" pitchFamily="18" charset="0"/>
                <a:cs typeface="Times New Roman" panose="02020603050405020304" pitchFamily="18" charset="0"/>
              </a:rPr>
              <a:t>.</a:t>
            </a:r>
          </a:p>
          <a:p>
            <a:pPr marL="171450" indent="-171450" algn="just">
              <a:spcBef>
                <a:spcPts val="600"/>
              </a:spcBef>
              <a:spcAft>
                <a:spcPts val="600"/>
              </a:spcAft>
              <a:buFont typeface="Wingdings" panose="05000000000000000000" pitchFamily="2" charset="2"/>
              <a:buChar char="v"/>
            </a:pPr>
            <a:r>
              <a:rPr lang="en-US" sz="2000" dirty="0">
                <a:solidFill>
                  <a:srgbClr val="002060"/>
                </a:solidFill>
                <a:latin typeface="Times New Roman" panose="02020603050405020304" pitchFamily="18" charset="0"/>
                <a:cs typeface="Times New Roman" panose="02020603050405020304" pitchFamily="18" charset="0"/>
              </a:rPr>
              <a:t>F</a:t>
            </a:r>
            <a:r>
              <a:rPr lang="vi-VN" sz="2000" dirty="0">
                <a:solidFill>
                  <a:srgbClr val="002060"/>
                </a:solidFill>
                <a:latin typeface="Times New Roman" panose="02020603050405020304" pitchFamily="18" charset="0"/>
                <a:cs typeface="Times New Roman" panose="02020603050405020304" pitchFamily="18" charset="0"/>
              </a:rPr>
              <a:t>ord và các công ty kinh doanh sản xuất ra </a:t>
            </a:r>
            <a:r>
              <a:rPr lang="vi-VN" sz="2000" dirty="0" smtClean="0">
                <a:solidFill>
                  <a:srgbClr val="002060"/>
                </a:solidFill>
                <a:latin typeface="Times New Roman" panose="02020603050405020304" pitchFamily="18" charset="0"/>
                <a:cs typeface="Times New Roman" panose="02020603050405020304" pitchFamily="18" charset="0"/>
              </a:rPr>
              <a:t>nhiều</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sản </a:t>
            </a:r>
            <a:r>
              <a:rPr lang="vi-VN" sz="2000" dirty="0">
                <a:solidFill>
                  <a:srgbClr val="002060"/>
                </a:solidFill>
                <a:latin typeface="Times New Roman" panose="02020603050405020304" pitchFamily="18" charset="0"/>
                <a:cs typeface="Times New Roman" panose="02020603050405020304" pitchFamily="18" charset="0"/>
              </a:rPr>
              <a:t>phẩm cơ bản mà ít quan tâm đến chất lượng. </a:t>
            </a:r>
            <a:endParaRPr lang="en-US" sz="2000" dirty="0" smtClean="0">
              <a:solidFill>
                <a:srgbClr val="002060"/>
              </a:solidFill>
              <a:latin typeface="Times New Roman" panose="02020603050405020304" pitchFamily="18" charset="0"/>
              <a:cs typeface="Times New Roman" panose="02020603050405020304" pitchFamily="18" charset="0"/>
            </a:endParaRPr>
          </a:p>
          <a:p>
            <a:pPr marL="171450" indent="-171450" algn="just">
              <a:spcBef>
                <a:spcPts val="600"/>
              </a:spcBef>
              <a:spcAft>
                <a:spcPts val="600"/>
              </a:spcAft>
              <a:buFont typeface="Wingdings" panose="05000000000000000000" pitchFamily="2" charset="2"/>
              <a:buChar char="v"/>
            </a:pPr>
            <a:r>
              <a:rPr lang="vi-VN" sz="2000" dirty="0" smtClean="0">
                <a:solidFill>
                  <a:srgbClr val="002060"/>
                </a:solidFill>
                <a:latin typeface="Times New Roman" panose="02020603050405020304" pitchFamily="18" charset="0"/>
                <a:cs typeface="Times New Roman" panose="02020603050405020304" pitchFamily="18" charset="0"/>
              </a:rPr>
              <a:t>Tuy nhiên</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khi </a:t>
            </a:r>
            <a:r>
              <a:rPr lang="vi-VN" sz="2000" dirty="0">
                <a:solidFill>
                  <a:srgbClr val="002060"/>
                </a:solidFill>
                <a:latin typeface="Times New Roman" panose="02020603050405020304" pitchFamily="18" charset="0"/>
                <a:cs typeface="Times New Roman" panose="02020603050405020304" pitchFamily="18" charset="0"/>
              </a:rPr>
              <a:t>thị trường phát triển và khách hàng trở nên khó tính hơn về loại sản phẩm mà họ muốn thì kiểu mẫu này bị phá sản</a:t>
            </a:r>
            <a:r>
              <a:rPr lang="vi-VN" sz="2000" dirty="0" smtClean="0">
                <a:solidFill>
                  <a:srgbClr val="002060"/>
                </a:solidFill>
                <a:latin typeface="Times New Roman" panose="02020603050405020304" pitchFamily="18" charset="0"/>
                <a:cs typeface="Times New Roman" panose="02020603050405020304" pitchFamily="18" charset="0"/>
              </a:rPr>
              <a:t>.</a:t>
            </a:r>
            <a:endParaRPr lang="en-US" sz="2000" dirty="0" smtClean="0">
              <a:solidFill>
                <a:srgbClr val="002060"/>
              </a:solidFill>
              <a:latin typeface="Times New Roman" panose="02020603050405020304" pitchFamily="18" charset="0"/>
              <a:cs typeface="Times New Roman" panose="02020603050405020304" pitchFamily="18" charset="0"/>
            </a:endParaRPr>
          </a:p>
          <a:p>
            <a:pPr marL="171450" indent="-171450" algn="just">
              <a:spcBef>
                <a:spcPts val="600"/>
              </a:spcBef>
              <a:spcAft>
                <a:spcPts val="600"/>
              </a:spcAft>
              <a:buFont typeface="Wingdings" panose="05000000000000000000" pitchFamily="2" charset="2"/>
              <a:buChar char="v"/>
            </a:pPr>
            <a:r>
              <a:rPr lang="en-US" sz="2000" dirty="0" err="1">
                <a:solidFill>
                  <a:srgbClr val="002060"/>
                </a:solidFill>
                <a:latin typeface="Times New Roman" panose="02020603050405020304" pitchFamily="18" charset="0"/>
                <a:cs typeface="Times New Roman" panose="02020603050405020304" pitchFamily="18" charset="0"/>
              </a:rPr>
              <a:t>Nó</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không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thể</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đáp</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ứng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đủ</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nhanh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hoặc</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không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sản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xuất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sản</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phẩm</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đa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dạng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theo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yêu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cầu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khi</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thị</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hiếu</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nhu</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cầu</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của</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thị</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trường</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thay</a:t>
            </a:r>
            <a:r>
              <a:rPr lang="en-US" sz="2000" dirty="0"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 </a:t>
            </a:r>
            <a:r>
              <a:rPr lang="en-US" sz="2000" dirty="0" err="1" smtClean="0">
                <a:solidFill>
                  <a:srgbClr val="002060"/>
                </a:solidFill>
                <a:latin typeface="Times New Roman" panose="02020603050405020304" pitchFamily="18" charset="0"/>
                <a:cs typeface="Times New Roman" panose="02020603050405020304" pitchFamily="18" charset="0"/>
                <a:sym typeface="Wingdings" panose="05000000000000000000" pitchFamily="2" charset="2"/>
              </a:rPr>
              <a:t>đổi</a:t>
            </a:r>
            <a:endParaRPr lang="en-US" sz="2000" dirty="0" smtClean="0">
              <a:solidFill>
                <a:srgbClr val="002060"/>
              </a:solidFill>
              <a:latin typeface="Times New Roman" panose="02020603050405020304" pitchFamily="18" charset="0"/>
              <a:cs typeface="Times New Roman" panose="02020603050405020304" pitchFamily="18" charset="0"/>
            </a:endParaRPr>
          </a:p>
          <a:p>
            <a:pPr marL="171450" indent="-171450" algn="just">
              <a:spcBef>
                <a:spcPts val="600"/>
              </a:spcBef>
              <a:spcAft>
                <a:spcPts val="600"/>
              </a:spcAft>
              <a:buFont typeface="Wingdings" panose="05000000000000000000" pitchFamily="2" charset="2"/>
              <a:buChar char="v"/>
            </a:pPr>
            <a:r>
              <a:rPr lang="en-US" sz="2000" dirty="0">
                <a:solidFill>
                  <a:srgbClr val="002060"/>
                </a:solidFill>
                <a:latin typeface="Times New Roman" panose="02020603050405020304" pitchFamily="18" charset="0"/>
                <a:cs typeface="Times New Roman" panose="02020603050405020304" pitchFamily="18" charset="0"/>
              </a:rPr>
              <a:t>C</a:t>
            </a:r>
            <a:r>
              <a:rPr lang="vi-VN" sz="2000" dirty="0" smtClean="0">
                <a:solidFill>
                  <a:srgbClr val="002060"/>
                </a:solidFill>
                <a:latin typeface="Times New Roman" panose="02020603050405020304" pitchFamily="18" charset="0"/>
                <a:cs typeface="Times New Roman" panose="02020603050405020304" pitchFamily="18" charset="0"/>
              </a:rPr>
              <a:t>hẳng </a:t>
            </a:r>
            <a:r>
              <a:rPr lang="vi-VN" sz="2000" dirty="0">
                <a:solidFill>
                  <a:srgbClr val="002060"/>
                </a:solidFill>
                <a:latin typeface="Times New Roman" panose="02020603050405020304" pitchFamily="18" charset="0"/>
                <a:cs typeface="Times New Roman" panose="02020603050405020304" pitchFamily="18" charset="0"/>
              </a:rPr>
              <a:t>hạn, khi Henry Ford đượcyêu cầu về số màu khác nhau mà khách hàng muốn ông đãtrả lời “họ có thể có bất kỳ màu gì họ muốn khi vẫn là </a:t>
            </a:r>
            <a:r>
              <a:rPr lang="vi-VN" sz="2000" dirty="0" smtClean="0">
                <a:solidFill>
                  <a:srgbClr val="002060"/>
                </a:solidFill>
                <a:latin typeface="Times New Roman" panose="02020603050405020304" pitchFamily="18" charset="0"/>
                <a:cs typeface="Times New Roman" panose="02020603050405020304" pitchFamily="18" charset="0"/>
              </a:rPr>
              <a:t>màu</a:t>
            </a:r>
            <a:r>
              <a:rPr lang="en-US" sz="2000" dirty="0" smtClean="0">
                <a:solidFill>
                  <a:srgbClr val="002060"/>
                </a:solidFill>
                <a:latin typeface="Times New Roman" panose="02020603050405020304" pitchFamily="18" charset="0"/>
                <a:cs typeface="Times New Roman" panose="02020603050405020304" pitchFamily="18" charset="0"/>
              </a:rPr>
              <a:t> </a:t>
            </a:r>
            <a:r>
              <a:rPr lang="vi-VN" sz="2000" dirty="0" smtClean="0">
                <a:solidFill>
                  <a:srgbClr val="002060"/>
                </a:solidFill>
                <a:latin typeface="Times New Roman" panose="02020603050405020304" pitchFamily="18" charset="0"/>
                <a:cs typeface="Times New Roman" panose="02020603050405020304" pitchFamily="18" charset="0"/>
              </a:rPr>
              <a:t>đen</a:t>
            </a:r>
            <a:r>
              <a:rPr lang="vi-VN"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 </a:t>
            </a:r>
            <a:endParaRPr lang="en-US" sz="2000" dirty="0">
              <a:solidFill>
                <a:srgbClr val="002060"/>
              </a:solidFill>
              <a:latin typeface="Times New Roman" panose="02020603050405020304" pitchFamily="18" charset="0"/>
              <a:cs typeface="Times New Roman" panose="02020603050405020304" pitchFamily="18" charset="0"/>
            </a:endParaRPr>
          </a:p>
          <a:p>
            <a:pPr marL="171450" lvl="0" indent="-171450" algn="just">
              <a:spcBef>
                <a:spcPts val="600"/>
              </a:spcBef>
              <a:spcAft>
                <a:spcPts val="600"/>
              </a:spcAft>
              <a:buFont typeface="Wingdings" panose="05000000000000000000" pitchFamily="2" charset="2"/>
              <a:buChar char="v"/>
            </a:pPr>
            <a:endParaRPr lang="en-US" sz="2000" dirty="0">
              <a:solidFill>
                <a:srgbClr val="002060"/>
              </a:solidFill>
              <a:latin typeface="Times New Roman" panose="02020603050405020304" pitchFamily="18" charset="0"/>
              <a:cs typeface="Times New Roman" panose="02020603050405020304" pitchFamily="18" charset="0"/>
            </a:endParaRPr>
          </a:p>
        </p:txBody>
      </p:sp>
      <p:sp>
        <p:nvSpPr>
          <p:cNvPr id="7" name="Rectangle 6"/>
          <p:cNvSpPr/>
          <p:nvPr/>
        </p:nvSpPr>
        <p:spPr>
          <a:xfrm>
            <a:off x="5680824" y="1035506"/>
            <a:ext cx="5700600" cy="156966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ct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a:t>
            </a: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C</a:t>
            </a: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cs typeface="VNI-Times"/>
              </a:rPr>
              <a:t>ô</a:t>
            </a: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ng</a:t>
            </a:r>
            <a:r>
              <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ty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lấy</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quặng</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sắt</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từ</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mỏ</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endPar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endParaRPr>
          </a:p>
          <a:p>
            <a:pPr algn="ct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v</a:t>
            </a: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cs typeface="VNI-Times"/>
              </a:rPr>
              <a:t>à</a:t>
            </a:r>
            <a:r>
              <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sản</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xuất</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ra</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một</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chiếc</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xe</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err="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hơi</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endPar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endParaRPr>
          </a:p>
          <a:p>
            <a:pPr algn="ct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sau</a:t>
            </a:r>
            <a:r>
              <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 </a:t>
            </a:r>
            <a:r>
              <a:rPr lang="en-US" sz="32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81 </a:t>
            </a:r>
            <a:r>
              <a:rPr lang="en-US" sz="3200" b="1" dirty="0" err="1"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giờ</a:t>
            </a:r>
            <a:r>
              <a:rPr lang="en-US" sz="3200" b="1" dirty="0" smtClean="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ea typeface="Times New Roman" panose="02020603050405020304" pitchFamily="18" charset="0"/>
              </a:rPr>
              <a:t>”</a:t>
            </a:r>
            <a:endParaRPr lang="en-US" sz="3200" b="1" dirty="0">
              <a:ln w="6600">
                <a:solidFill>
                  <a:schemeClr val="accent2"/>
                </a:solidFill>
                <a:prstDash val="solid"/>
              </a:ln>
              <a:solidFill>
                <a:srgbClr val="FF0000"/>
              </a:solidFill>
              <a:effectLst>
                <a:outerShdw dist="38100" dir="2700000" algn="tl" rotWithShape="0">
                  <a:schemeClr val="accent2"/>
                </a:outerShdw>
              </a:effectLst>
            </a:endParaRPr>
          </a:p>
        </p:txBody>
      </p:sp>
    </p:spTree>
    <p:extLst>
      <p:ext uri="{BB962C8B-B14F-4D97-AF65-F5344CB8AC3E}">
        <p14:creationId xmlns:p14="http://schemas.microsoft.com/office/powerpoint/2010/main" val="477951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animEffect transition="in" filter="wipe(down)">
                                      <p:cBhvr>
                                        <p:cTn id="29" dur="500"/>
                                        <p:tgtEl>
                                          <p:spTgt spid="6">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6">
                                            <p:txEl>
                                              <p:pRg st="1" end="1"/>
                                            </p:txEl>
                                          </p:spTgt>
                                        </p:tgtEl>
                                        <p:attrNameLst>
                                          <p:attrName>style.visibility</p:attrName>
                                        </p:attrNameLst>
                                      </p:cBhvr>
                                      <p:to>
                                        <p:strVal val="visible"/>
                                      </p:to>
                                    </p:set>
                                    <p:animEffect transition="in" filter="wipe(down)">
                                      <p:cBhvr>
                                        <p:cTn id="34" dur="500"/>
                                        <p:tgtEl>
                                          <p:spTgt spid="6">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6">
                                            <p:txEl>
                                              <p:pRg st="2" end="2"/>
                                            </p:txEl>
                                          </p:spTgt>
                                        </p:tgtEl>
                                        <p:attrNameLst>
                                          <p:attrName>style.visibility</p:attrName>
                                        </p:attrNameLst>
                                      </p:cBhvr>
                                      <p:to>
                                        <p:strVal val="visible"/>
                                      </p:to>
                                    </p:set>
                                    <p:animEffect transition="in" filter="wipe(down)">
                                      <p:cBhvr>
                                        <p:cTn id="39" dur="500"/>
                                        <p:tgtEl>
                                          <p:spTgt spid="6">
                                            <p:txEl>
                                              <p:pRg st="2" end="2"/>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Effect transition="in" filter="wipe(down)">
                                      <p:cBhvr>
                                        <p:cTn id="44" dur="500"/>
                                        <p:tgtEl>
                                          <p:spTgt spid="6">
                                            <p:txEl>
                                              <p:pRg st="3" end="3"/>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6">
                                            <p:txEl>
                                              <p:pRg st="4" end="4"/>
                                            </p:txEl>
                                          </p:spTgt>
                                        </p:tgtEl>
                                        <p:attrNameLst>
                                          <p:attrName>style.visibility</p:attrName>
                                        </p:attrNameLst>
                                      </p:cBhvr>
                                      <p:to>
                                        <p:strVal val="visible"/>
                                      </p:to>
                                    </p:set>
                                    <p:animEffect transition="in" filter="barn(inVertical)">
                                      <p:cBhvr>
                                        <p:cTn id="49"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827178" y="3402419"/>
            <a:ext cx="9088161" cy="3222117"/>
            <a:chOff x="834856" y="3386891"/>
            <a:chExt cx="8047601" cy="2484969"/>
          </a:xfrm>
        </p:grpSpPr>
        <p:pic>
          <p:nvPicPr>
            <p:cNvPr id="4" name="Picture 2" descr="1s"/>
            <p:cNvPicPr>
              <a:picLocks noChangeAspect="1" noChangeArrowheads="1"/>
            </p:cNvPicPr>
            <p:nvPr/>
          </p:nvPicPr>
          <p:blipFill rotWithShape="1">
            <a:blip r:embed="rId3">
              <a:extLst>
                <a:ext uri="{28A0092B-C50C-407E-A947-70E740481C1C}">
                  <a14:useLocalDpi xmlns:a14="http://schemas.microsoft.com/office/drawing/2010/main" val="0"/>
                </a:ext>
              </a:extLst>
            </a:blip>
            <a:srcRect t="15902" r="14846" b="57064"/>
            <a:stretch/>
          </p:blipFill>
          <p:spPr bwMode="auto">
            <a:xfrm>
              <a:off x="834856" y="3386891"/>
              <a:ext cx="8047601" cy="24849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225685" y="5593404"/>
              <a:ext cx="3546149" cy="2784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Rectangle 5"/>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2" name="Rectangle 1"/>
          <p:cNvSpPr/>
          <p:nvPr/>
        </p:nvSpPr>
        <p:spPr>
          <a:xfrm>
            <a:off x="47929" y="646331"/>
            <a:ext cx="11690415" cy="3231654"/>
          </a:xfrm>
          <a:prstGeom prst="rect">
            <a:avLst/>
          </a:prstGeom>
        </p:spPr>
        <p:txBody>
          <a:bodyPr wrap="square">
            <a:spAutoFit/>
          </a:bodyPr>
          <a:lstStyle/>
          <a:p>
            <a:pPr indent="457200" algn="ctr">
              <a:lnSpc>
                <a:spcPct val="150000"/>
              </a:lnSpc>
            </a:pP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tượng</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smtClean="0">
              <a:solidFill>
                <a:srgbClr val="002060"/>
              </a:solidFill>
              <a:latin typeface=".VnTime"/>
              <a:ea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cuối</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cùng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ở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bắt</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đầu</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solidFill>
                <a:srgbClr val="002060"/>
              </a:solidFill>
              <a:latin typeface=".VnTime"/>
              <a:ea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cùng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ở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thúc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hậu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tài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nghệ</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tin.</a:t>
            </a:r>
            <a:endParaRPr lang="en-US" sz="2400" dirty="0">
              <a:solidFill>
                <a:srgbClr val="002060"/>
              </a:solidFill>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078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down)">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down)">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arn(inVertical)">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grpSp>
        <p:nvGrpSpPr>
          <p:cNvPr id="6" name="Group 5"/>
          <p:cNvGrpSpPr/>
          <p:nvPr/>
        </p:nvGrpSpPr>
        <p:grpSpPr>
          <a:xfrm>
            <a:off x="480061" y="646331"/>
            <a:ext cx="10939308" cy="5854627"/>
            <a:chOff x="3008988" y="816565"/>
            <a:chExt cx="8855661" cy="4552616"/>
          </a:xfrm>
        </p:grpSpPr>
        <p:pic>
          <p:nvPicPr>
            <p:cNvPr id="3" name="Picture 2" descr="1s"/>
            <p:cNvPicPr>
              <a:picLocks noChangeAspect="1" noChangeArrowheads="1"/>
            </p:cNvPicPr>
            <p:nvPr/>
          </p:nvPicPr>
          <p:blipFill rotWithShape="1">
            <a:blip r:embed="rId3">
              <a:extLst>
                <a:ext uri="{28A0092B-C50C-407E-A947-70E740481C1C}">
                  <a14:useLocalDpi xmlns:a14="http://schemas.microsoft.com/office/drawing/2010/main" val="0"/>
                </a:ext>
              </a:extLst>
            </a:blip>
            <a:srcRect t="37986" b="14023"/>
            <a:stretch/>
          </p:blipFill>
          <p:spPr bwMode="auto">
            <a:xfrm>
              <a:off x="3008988" y="1235413"/>
              <a:ext cx="8855661" cy="4133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6716971" y="1065179"/>
              <a:ext cx="1439694" cy="573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4406630" y="816565"/>
              <a:ext cx="5680953" cy="573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Rectangle 6"/>
          <p:cNvSpPr/>
          <p:nvPr/>
        </p:nvSpPr>
        <p:spPr>
          <a:xfrm>
            <a:off x="4083324" y="766747"/>
            <a:ext cx="4721164" cy="461665"/>
          </a:xfrm>
          <a:prstGeom prst="rect">
            <a:avLst/>
          </a:prstGeom>
        </p:spPr>
        <p:txBody>
          <a:bodyPr wrap="none">
            <a:spAutoFit/>
          </a:bodyPr>
          <a:lstStyle/>
          <a:p>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Ví</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p>
        </p:txBody>
      </p:sp>
      <p:sp>
        <p:nvSpPr>
          <p:cNvPr id="8" name="Rectangle 7"/>
          <p:cNvSpPr/>
          <p:nvPr/>
        </p:nvSpPr>
        <p:spPr>
          <a:xfrm>
            <a:off x="5305912" y="1923037"/>
            <a:ext cx="2583712"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848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61639" b="12298"/>
          <a:stretch/>
        </p:blipFill>
        <p:spPr>
          <a:xfrm>
            <a:off x="9564088" y="1097941"/>
            <a:ext cx="2722969" cy="5308699"/>
          </a:xfrm>
          <a:prstGeom prst="rect">
            <a:avLst/>
          </a:prstGeom>
        </p:spPr>
      </p:pic>
      <p:sp>
        <p:nvSpPr>
          <p:cNvPr id="4" name="Rectangle 3"/>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grpSp>
        <p:nvGrpSpPr>
          <p:cNvPr id="13" name="Group 12"/>
          <p:cNvGrpSpPr/>
          <p:nvPr/>
        </p:nvGrpSpPr>
        <p:grpSpPr>
          <a:xfrm>
            <a:off x="44509" y="422672"/>
            <a:ext cx="2754046" cy="6452979"/>
            <a:chOff x="1722232" y="428818"/>
            <a:chExt cx="2430783" cy="6041500"/>
          </a:xfrm>
        </p:grpSpPr>
        <p:pic>
          <p:nvPicPr>
            <p:cNvPr id="9" name="Picture 8"/>
            <p:cNvPicPr>
              <a:picLocks noChangeAspect="1"/>
            </p:cNvPicPr>
            <p:nvPr/>
          </p:nvPicPr>
          <p:blipFill rotWithShape="1">
            <a:blip r:embed="rId3"/>
            <a:srcRect r="59614" b="11542"/>
            <a:stretch/>
          </p:blipFill>
          <p:spPr>
            <a:xfrm>
              <a:off x="1722232" y="1115898"/>
              <a:ext cx="2430783" cy="5354420"/>
            </a:xfrm>
            <a:prstGeom prst="rect">
              <a:avLst/>
            </a:prstGeom>
          </p:spPr>
        </p:pic>
        <p:sp>
          <p:nvSpPr>
            <p:cNvPr id="7" name="Oval 6"/>
            <p:cNvSpPr/>
            <p:nvPr/>
          </p:nvSpPr>
          <p:spPr>
            <a:xfrm>
              <a:off x="1749068" y="428818"/>
              <a:ext cx="2129560" cy="882431"/>
            </a:xfrm>
            <a:prstGeom prst="ellipse">
              <a:avLst/>
            </a:prstGeom>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400" b="1" dirty="0" smtClean="0">
                <a:latin typeface="Times New Roman" panose="02020603050405020304" pitchFamily="18" charset="0"/>
                <a:cs typeface="Times New Roman" panose="02020603050405020304" pitchFamily="18" charset="0"/>
              </a:endParaRPr>
            </a:p>
            <a:p>
              <a:pPr algn="ctr"/>
              <a:r>
                <a:rPr lang="en-US" sz="2400" b="1" dirty="0" err="1" smtClean="0">
                  <a:latin typeface="Times New Roman" panose="02020603050405020304" pitchFamily="18" charset="0"/>
                  <a:cs typeface="Times New Roman" panose="02020603050405020304" pitchFamily="18" charset="0"/>
                </a:rPr>
                <a:t>Liên</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kết</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dọc</a:t>
              </a:r>
              <a:endParaRPr lang="en-US" sz="2400" b="1" dirty="0">
                <a:latin typeface="Times New Roman" panose="02020603050405020304" pitchFamily="18" charset="0"/>
                <a:cs typeface="Times New Roman" panose="02020603050405020304" pitchFamily="18" charset="0"/>
              </a:endParaRPr>
            </a:p>
            <a:p>
              <a:pPr algn="ctr"/>
              <a:endParaRPr lang="en-US" sz="2400" dirty="0"/>
            </a:p>
          </p:txBody>
        </p:sp>
      </p:grpSp>
      <p:sp>
        <p:nvSpPr>
          <p:cNvPr id="10" name="Oval 9"/>
          <p:cNvSpPr/>
          <p:nvPr/>
        </p:nvSpPr>
        <p:spPr>
          <a:xfrm>
            <a:off x="9704323" y="472115"/>
            <a:ext cx="2145256" cy="893089"/>
          </a:xfrm>
          <a:prstGeom prst="ellipse">
            <a:avLst/>
          </a:prstGeom>
          <a:solidFill>
            <a:schemeClr val="accent4">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400" b="1" dirty="0" smtClean="0">
              <a:latin typeface="Times New Roman" panose="02020603050405020304" pitchFamily="18" charset="0"/>
              <a:cs typeface="Times New Roman" panose="02020603050405020304" pitchFamily="18" charset="0"/>
            </a:endParaRPr>
          </a:p>
          <a:p>
            <a:pPr algn="ctr"/>
            <a:r>
              <a:rPr lang="en-US" sz="2400" b="1" dirty="0" err="1" smtClean="0">
                <a:latin typeface="Times New Roman" panose="02020603050405020304" pitchFamily="18" charset="0"/>
                <a:cs typeface="Times New Roman" panose="02020603050405020304" pitchFamily="18" charset="0"/>
              </a:rPr>
              <a:t>Liên</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kết</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ảo</a:t>
            </a:r>
            <a:endParaRPr lang="en-US" sz="2400" b="1" dirty="0">
              <a:latin typeface="Times New Roman" panose="02020603050405020304" pitchFamily="18" charset="0"/>
              <a:cs typeface="Times New Roman" panose="02020603050405020304" pitchFamily="18" charset="0"/>
            </a:endParaRPr>
          </a:p>
          <a:p>
            <a:pPr algn="ctr"/>
            <a:endParaRPr lang="en-US" sz="2400" dirty="0"/>
          </a:p>
        </p:txBody>
      </p:sp>
      <p:sp>
        <p:nvSpPr>
          <p:cNvPr id="11" name="Rectangle 10"/>
          <p:cNvSpPr/>
          <p:nvPr/>
        </p:nvSpPr>
        <p:spPr>
          <a:xfrm>
            <a:off x="2537014" y="1512993"/>
            <a:ext cx="3342805" cy="4893647"/>
          </a:xfrm>
          <a:prstGeom prst="rect">
            <a:avLst/>
          </a:prstGeom>
        </p:spPr>
        <p:txBody>
          <a:bodyPr wrap="square">
            <a:spAutoFit/>
          </a:bodyPr>
          <a:lstStyle/>
          <a:p>
            <a:pPr marL="342900" indent="-342900" algn="just">
              <a:buFont typeface="Wingdings" panose="05000000000000000000" pitchFamily="2" charset="2"/>
              <a:buChar char="v"/>
            </a:pPr>
            <a:r>
              <a:rPr lang="vi-VN" sz="2400" b="1" dirty="0">
                <a:solidFill>
                  <a:srgbClr val="002060"/>
                </a:solidFill>
                <a:latin typeface="+mj-lt"/>
              </a:rPr>
              <a:t>Liên kết dọc </a:t>
            </a:r>
            <a:r>
              <a:rPr lang="vi-VN" sz="2400" dirty="0">
                <a:solidFill>
                  <a:srgbClr val="002060"/>
                </a:solidFill>
                <a:latin typeface="+mj-lt"/>
              </a:rPr>
              <a:t>được hiểu là việc các doanh nghiệp cố gắng sở hữu nhiều bộ phận trong chuỗi cung ứng </a:t>
            </a:r>
            <a:endParaRPr lang="en-US" sz="2400" dirty="0" smtClean="0">
              <a:solidFill>
                <a:srgbClr val="002060"/>
              </a:solidFill>
              <a:latin typeface="+mj-lt"/>
            </a:endParaRPr>
          </a:p>
          <a:p>
            <a:pPr marL="285750" indent="-285750" algn="just">
              <a:buFont typeface="Wingdings" panose="05000000000000000000" pitchFamily="2" charset="2"/>
              <a:buChar char="à"/>
            </a:pPr>
            <a:r>
              <a:rPr lang="vi-VN" sz="2400" dirty="0" smtClean="0">
                <a:solidFill>
                  <a:srgbClr val="002060"/>
                </a:solidFill>
                <a:latin typeface="+mj-lt"/>
              </a:rPr>
              <a:t>để </a:t>
            </a:r>
            <a:r>
              <a:rPr lang="vi-VN" sz="2400" dirty="0">
                <a:solidFill>
                  <a:srgbClr val="002060"/>
                </a:solidFill>
                <a:latin typeface="+mj-lt"/>
              </a:rPr>
              <a:t>tạo dựng và nâng cao năng lực cạnh tranh cho doanh nghiệp. </a:t>
            </a:r>
            <a:endParaRPr lang="en-US" sz="2400" dirty="0" smtClean="0">
              <a:solidFill>
                <a:srgbClr val="002060"/>
              </a:solidFill>
              <a:latin typeface="+mj-lt"/>
            </a:endParaRPr>
          </a:p>
          <a:p>
            <a:pPr marL="285750" indent="-285750" algn="just">
              <a:buFont typeface="Wingdings" panose="05000000000000000000" pitchFamily="2" charset="2"/>
              <a:buChar char="à"/>
            </a:pPr>
            <a:r>
              <a:rPr lang="vi-VN" sz="2400" dirty="0" smtClean="0">
                <a:solidFill>
                  <a:srgbClr val="002060"/>
                </a:solidFill>
                <a:latin typeface="+mj-lt"/>
              </a:rPr>
              <a:t>Mục </a:t>
            </a:r>
            <a:r>
              <a:rPr lang="vi-VN" sz="2400" dirty="0">
                <a:solidFill>
                  <a:srgbClr val="002060"/>
                </a:solidFill>
                <a:latin typeface="+mj-lt"/>
              </a:rPr>
              <a:t>tiêu của liên kết dọc là tối đa hoá hiệu quả dựa vào </a:t>
            </a:r>
            <a:r>
              <a:rPr lang="vi-VN" sz="2400" b="1" dirty="0">
                <a:solidFill>
                  <a:srgbClr val="002060"/>
                </a:solidFill>
                <a:latin typeface="+mj-lt"/>
              </a:rPr>
              <a:t>tính kinh tế nhờ quy mô.</a:t>
            </a:r>
            <a:endParaRPr lang="en-US" sz="2400" b="1" dirty="0">
              <a:solidFill>
                <a:srgbClr val="002060"/>
              </a:solidFill>
              <a:latin typeface="+mj-lt"/>
            </a:endParaRPr>
          </a:p>
        </p:txBody>
      </p:sp>
      <p:sp>
        <p:nvSpPr>
          <p:cNvPr id="12" name="Rectangle 11"/>
          <p:cNvSpPr/>
          <p:nvPr/>
        </p:nvSpPr>
        <p:spPr>
          <a:xfrm>
            <a:off x="5879819" y="1097941"/>
            <a:ext cx="3673605" cy="5262979"/>
          </a:xfrm>
          <a:prstGeom prst="rect">
            <a:avLst/>
          </a:prstGeom>
        </p:spPr>
        <p:txBody>
          <a:bodyPr wrap="square">
            <a:spAutoFit/>
          </a:bodyPr>
          <a:lstStyle/>
          <a:p>
            <a:pPr marL="342900" indent="-342900" algn="just">
              <a:buFont typeface="Wingdings" panose="05000000000000000000" pitchFamily="2" charset="2"/>
              <a:buChar char="v"/>
            </a:pPr>
            <a:r>
              <a:rPr lang="vi-VN" sz="2400" b="1" dirty="0">
                <a:solidFill>
                  <a:srgbClr val="002060"/>
                </a:solidFill>
                <a:latin typeface="Times New Roman" panose="02020603050405020304" pitchFamily="18" charset="0"/>
                <a:cs typeface="Times New Roman" panose="02020603050405020304" pitchFamily="18" charset="0"/>
              </a:rPr>
              <a:t>Các doanh nghiệp tìm kiếm các đối tác khác </a:t>
            </a:r>
            <a:r>
              <a:rPr lang="vi-VN" sz="2400" dirty="0">
                <a:solidFill>
                  <a:srgbClr val="002060"/>
                </a:solidFill>
                <a:latin typeface="Times New Roman" panose="02020603050405020304" pitchFamily="18" charset="0"/>
                <a:cs typeface="Times New Roman" panose="02020603050405020304" pitchFamily="18" charset="0"/>
              </a:rPr>
              <a:t>để cùng thực hiện hoạt động cần thiết trong chuỗi cung ứng. </a:t>
            </a:r>
            <a:endParaRPr lang="en-US" sz="2400" dirty="0" smtClean="0">
              <a:solidFill>
                <a:srgbClr val="00206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r>
              <a:rPr lang="vi-VN" sz="2400" dirty="0" smtClean="0">
                <a:solidFill>
                  <a:srgbClr val="002060"/>
                </a:solidFill>
                <a:latin typeface="Times New Roman" panose="02020603050405020304" pitchFamily="18" charset="0"/>
                <a:cs typeface="Times New Roman" panose="02020603050405020304" pitchFamily="18" charset="0"/>
              </a:rPr>
              <a:t>Điều </a:t>
            </a:r>
            <a:r>
              <a:rPr lang="vi-VN" sz="2400" dirty="0">
                <a:solidFill>
                  <a:srgbClr val="002060"/>
                </a:solidFill>
                <a:latin typeface="Times New Roman" panose="02020603050405020304" pitchFamily="18" charset="0"/>
                <a:cs typeface="Times New Roman" panose="02020603050405020304" pitchFamily="18" charset="0"/>
              </a:rPr>
              <a:t>quan trọng hơn hết chính là bằng cách nào để một doanh nghiệp </a:t>
            </a:r>
            <a:r>
              <a:rPr lang="vi-VN" sz="2400" b="1" dirty="0">
                <a:solidFill>
                  <a:srgbClr val="002060"/>
                </a:solidFill>
                <a:latin typeface="Times New Roman" panose="02020603050405020304" pitchFamily="18" charset="0"/>
                <a:cs typeface="Times New Roman" panose="02020603050405020304" pitchFamily="18" charset="0"/>
              </a:rPr>
              <a:t>xác định năng lực cạnh tranh cốt lõi của mình </a:t>
            </a:r>
            <a:r>
              <a:rPr lang="vi-VN" sz="2400" dirty="0">
                <a:solidFill>
                  <a:srgbClr val="002060"/>
                </a:solidFill>
                <a:latin typeface="Times New Roman" panose="02020603050405020304" pitchFamily="18" charset="0"/>
                <a:cs typeface="Times New Roman" panose="02020603050405020304" pitchFamily="18" charset="0"/>
              </a:rPr>
              <a:t>và </a:t>
            </a:r>
            <a:r>
              <a:rPr lang="vi-VN" sz="2400" b="1" dirty="0">
                <a:solidFill>
                  <a:srgbClr val="002060"/>
                </a:solidFill>
                <a:latin typeface="Times New Roman" panose="02020603050405020304" pitchFamily="18" charset="0"/>
                <a:cs typeface="Times New Roman" panose="02020603050405020304" pitchFamily="18" charset="0"/>
              </a:rPr>
              <a:t>xác định vị thế của </a:t>
            </a:r>
            <a:r>
              <a:rPr lang="en-US" sz="2400" b="1" dirty="0" err="1">
                <a:solidFill>
                  <a:srgbClr val="002060"/>
                </a:solidFill>
                <a:latin typeface="Times New Roman" panose="02020603050405020304" pitchFamily="18" charset="0"/>
                <a:cs typeface="Times New Roman" panose="02020603050405020304" pitchFamily="18" charset="0"/>
              </a:rPr>
              <a:t>mình</a:t>
            </a:r>
            <a:r>
              <a:rPr lang="en-US" sz="2400" b="1" dirty="0">
                <a:solidFill>
                  <a:srgbClr val="002060"/>
                </a:solidFill>
                <a:latin typeface="Times New Roman" panose="02020603050405020304" pitchFamily="18" charset="0"/>
                <a:cs typeface="Times New Roman" panose="02020603050405020304" pitchFamily="18" charset="0"/>
              </a:rPr>
              <a:t> </a:t>
            </a:r>
            <a:r>
              <a:rPr lang="vi-VN" sz="2400" b="1" dirty="0">
                <a:solidFill>
                  <a:srgbClr val="002060"/>
                </a:solidFill>
                <a:latin typeface="Times New Roman" panose="02020603050405020304" pitchFamily="18" charset="0"/>
                <a:cs typeface="Times New Roman" panose="02020603050405020304" pitchFamily="18" charset="0"/>
              </a:rPr>
              <a:t>trong chuỗi cung ứng, </a:t>
            </a:r>
            <a:r>
              <a:rPr lang="vi-VN" sz="2400" dirty="0">
                <a:solidFill>
                  <a:srgbClr val="002060"/>
                </a:solidFill>
                <a:latin typeface="Times New Roman" panose="02020603050405020304" pitchFamily="18" charset="0"/>
                <a:cs typeface="Times New Roman" panose="02020603050405020304" pitchFamily="18" charset="0"/>
              </a:rPr>
              <a:t>trên thị trường mà </a:t>
            </a:r>
            <a:r>
              <a:rPr lang="en-US" sz="2400" dirty="0" err="1" smtClean="0">
                <a:solidFill>
                  <a:srgbClr val="002060"/>
                </a:solidFill>
                <a:latin typeface="Times New Roman" panose="02020603050405020304" pitchFamily="18" charset="0"/>
                <a:cs typeface="Times New Roman" panose="02020603050405020304" pitchFamily="18" charset="0"/>
              </a:rPr>
              <a:t>mình</a:t>
            </a:r>
            <a:r>
              <a:rPr lang="en-US" sz="2400" dirty="0" smtClean="0">
                <a:solidFill>
                  <a:srgbClr val="002060"/>
                </a:solidFill>
                <a:latin typeface="Times New Roman" panose="02020603050405020304" pitchFamily="18" charset="0"/>
                <a:cs typeface="Times New Roman" panose="02020603050405020304" pitchFamily="18" charset="0"/>
              </a:rPr>
              <a:t> </a:t>
            </a:r>
            <a:r>
              <a:rPr lang="vi-VN" sz="2400" dirty="0" smtClean="0">
                <a:solidFill>
                  <a:srgbClr val="002060"/>
                </a:solidFill>
                <a:latin typeface="Times New Roman" panose="02020603050405020304" pitchFamily="18" charset="0"/>
                <a:cs typeface="Times New Roman" panose="02020603050405020304" pitchFamily="18" charset="0"/>
              </a:rPr>
              <a:t>phục </a:t>
            </a:r>
            <a:r>
              <a:rPr lang="vi-VN" sz="2400" dirty="0">
                <a:solidFill>
                  <a:srgbClr val="002060"/>
                </a:solidFill>
                <a:latin typeface="Times New Roman" panose="02020603050405020304" pitchFamily="18" charset="0"/>
                <a:cs typeface="Times New Roman" panose="02020603050405020304" pitchFamily="18" charset="0"/>
              </a:rPr>
              <a:t>vụ.</a:t>
            </a:r>
            <a:endParaRPr lang="en-US" sz="2400" dirty="0">
              <a:solidFill>
                <a:srgbClr val="002060"/>
              </a:solidFill>
              <a:latin typeface="Times New Roman" panose="02020603050405020304" pitchFamily="18" charset="0"/>
              <a:cs typeface="Times New Roman" panose="02020603050405020304" pitchFamily="18" charset="0"/>
            </a:endParaRPr>
          </a:p>
        </p:txBody>
      </p:sp>
      <p:cxnSp>
        <p:nvCxnSpPr>
          <p:cNvPr id="15" name="Straight Connector 14"/>
          <p:cNvCxnSpPr/>
          <p:nvPr/>
        </p:nvCxnSpPr>
        <p:spPr>
          <a:xfrm>
            <a:off x="5956273" y="918659"/>
            <a:ext cx="0" cy="570357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7728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Vertic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Vertic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Vertic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1)">
                                      <p:cBhvr>
                                        <p:cTn id="27" dur="2000"/>
                                        <p:tgtEl>
                                          <p:spTgt spid="10"/>
                                        </p:tgtEl>
                                      </p:cBhvr>
                                    </p:animEffect>
                                  </p:childTnLst>
                                </p:cTn>
                              </p:par>
                              <p:par>
                                <p:cTn id="28" presetID="21" presetClass="entr" presetSubtype="1"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heel(1)">
                                      <p:cBhvr>
                                        <p:cTn id="30" dur="20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
                                            <p:txEl>
                                              <p:pRg st="0" end="0"/>
                                            </p:txEl>
                                          </p:spTgt>
                                        </p:tgtEl>
                                        <p:attrNameLst>
                                          <p:attrName>style.visibility</p:attrName>
                                        </p:attrNameLst>
                                      </p:cBhvr>
                                      <p:to>
                                        <p:strVal val="visible"/>
                                      </p:to>
                                    </p:set>
                                    <p:anim calcmode="lin" valueType="num">
                                      <p:cBhvr additive="base">
                                        <p:cTn id="35"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12">
                                            <p:txEl>
                                              <p:pRg st="1" end="1"/>
                                            </p:txEl>
                                          </p:spTgt>
                                        </p:tgtEl>
                                        <p:attrNameLst>
                                          <p:attrName>style.visibility</p:attrName>
                                        </p:attrNameLst>
                                      </p:cBhvr>
                                      <p:to>
                                        <p:strVal val="visible"/>
                                      </p:to>
                                    </p:set>
                                    <p:animEffect transition="in" filter="wipe(down)">
                                      <p:cBhvr>
                                        <p:cTn id="41" dur="500"/>
                                        <p:tgtEl>
                                          <p:spTgt spid="1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290098" y="1128245"/>
            <a:ext cx="6995160" cy="4985980"/>
          </a:xfrm>
          <a:prstGeom prst="rect">
            <a:avLst/>
          </a:prstGeom>
        </p:spPr>
        <p:txBody>
          <a:bodyPr wrap="square">
            <a:spAutoFit/>
          </a:bodyPr>
          <a:lstStyle/>
          <a:p>
            <a:pPr marL="342900" marR="0" lvl="0" indent="-342900" algn="just">
              <a:spcBef>
                <a:spcPts val="600"/>
              </a:spcBef>
              <a:spcAft>
                <a:spcPts val="600"/>
              </a:spcAft>
              <a:buFont typeface="Wingdings" panose="05000000000000000000" pitchFamily="2" charset="2"/>
              <a:buChar char="v"/>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xuất</a:t>
            </a:r>
            <a:endParaRPr lang="en-US" sz="2400" b="1" dirty="0">
              <a:solidFill>
                <a:srgbClr val="FF0000"/>
              </a:solidFill>
              <a:latin typeface=".VnTime"/>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q"/>
            </a:pP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q"/>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khai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khoáng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dầu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khí</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cưa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gỗ</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trồng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trọt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chăn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nuôi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bắt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thuỷ</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hải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q"/>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nguyên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bộ</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phận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lắp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ráp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effectLst/>
              <a:latin typeface=".VnTime"/>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5049" y="646331"/>
            <a:ext cx="3320601" cy="2131159"/>
          </a:xfrm>
          <a:prstGeom prst="rect">
            <a:avLst/>
          </a:prstGeom>
        </p:spPr>
      </p:pic>
      <p:pic>
        <p:nvPicPr>
          <p:cNvPr id="7" name="Picture 6"/>
          <p:cNvPicPr>
            <a:picLocks noChangeAspect="1"/>
          </p:cNvPicPr>
          <p:nvPr/>
        </p:nvPicPr>
        <p:blipFill>
          <a:blip r:embed="rId4"/>
          <a:stretch>
            <a:fillRect/>
          </a:stretch>
        </p:blipFill>
        <p:spPr>
          <a:xfrm>
            <a:off x="7285258" y="2777490"/>
            <a:ext cx="2821631" cy="2231849"/>
          </a:xfrm>
          <a:prstGeom prst="rect">
            <a:avLst/>
          </a:prstGeom>
          <a:ln>
            <a:noFill/>
          </a:ln>
          <a:effectLst>
            <a:softEdge rad="112500"/>
          </a:effectLst>
        </p:spPr>
      </p:pic>
      <p:pic>
        <p:nvPicPr>
          <p:cNvPr id="8" name="Picture 7"/>
          <p:cNvPicPr>
            <a:picLocks noChangeAspect="1"/>
          </p:cNvPicPr>
          <p:nvPr/>
        </p:nvPicPr>
        <p:blipFill>
          <a:blip r:embed="rId5"/>
          <a:stretch>
            <a:fillRect/>
          </a:stretch>
        </p:blipFill>
        <p:spPr>
          <a:xfrm>
            <a:off x="9250951" y="4908649"/>
            <a:ext cx="2941049" cy="1923991"/>
          </a:xfrm>
          <a:prstGeom prst="rect">
            <a:avLst/>
          </a:prstGeom>
          <a:ln>
            <a:noFill/>
          </a:ln>
          <a:effectLst>
            <a:softEdge rad="112500"/>
          </a:effectLst>
        </p:spPr>
      </p:pic>
    </p:spTree>
    <p:extLst>
      <p:ext uri="{BB962C8B-B14F-4D97-AF65-F5344CB8AC3E}">
        <p14:creationId xmlns:p14="http://schemas.microsoft.com/office/powerpoint/2010/main" val="244949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821817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623560" y="2772840"/>
            <a:ext cx="6568440" cy="3997291"/>
          </a:xfrm>
          <a:prstGeom prst="rect">
            <a:avLst/>
          </a:prstGeom>
        </p:spPr>
      </p:pic>
      <p:sp>
        <p:nvSpPr>
          <p:cNvPr id="3" name="Rectangle 2"/>
          <p:cNvSpPr/>
          <p:nvPr/>
        </p:nvSpPr>
        <p:spPr>
          <a:xfrm>
            <a:off x="80010" y="3533270"/>
            <a:ext cx="5623560" cy="2831544"/>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Ø"/>
            </a:pP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Do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trữ</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hóa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Ø"/>
            </a:pP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điển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hình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dùng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4"/>
          <a:stretch>
            <a:fillRect/>
          </a:stretch>
        </p:blipFill>
        <p:spPr>
          <a:xfrm>
            <a:off x="8218170" y="1"/>
            <a:ext cx="3973830" cy="2651760"/>
          </a:xfrm>
          <a:prstGeom prst="rect">
            <a:avLst/>
          </a:prstGeom>
        </p:spPr>
      </p:pic>
      <p:sp>
        <p:nvSpPr>
          <p:cNvPr id="7" name="Rectangle 6"/>
          <p:cNvSpPr/>
          <p:nvPr/>
        </p:nvSpPr>
        <p:spPr>
          <a:xfrm>
            <a:off x="80010" y="646331"/>
            <a:ext cx="8138160" cy="2616101"/>
          </a:xfrm>
          <a:prstGeom prst="rect">
            <a:avLst/>
          </a:prstGeom>
        </p:spPr>
        <p:txBody>
          <a:bodyPr wrap="square">
            <a:spAutoFit/>
          </a:bodyPr>
          <a:lstStyle/>
          <a:p>
            <a:pPr marL="342900" marR="0" lvl="0" indent="-342900" algn="just">
              <a:spcBef>
                <a:spcPts val="600"/>
              </a:spcBef>
              <a:spcAft>
                <a:spcPts val="600"/>
              </a:spcAft>
              <a:buFont typeface="Wingdings" panose="05000000000000000000" pitchFamily="2" charset="2"/>
              <a:buChar char="v"/>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phối</a:t>
            </a:r>
            <a:endParaRPr lang="en-US" sz="2400" b="1" dirty="0">
              <a:solidFill>
                <a:srgbClr val="FF0000"/>
              </a:solidFill>
              <a:latin typeface=".VnTime"/>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Ø"/>
            </a:pP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trữ</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spcBef>
                <a:spcPts val="600"/>
              </a:spcBef>
              <a:spcAft>
                <a:spcPts val="600"/>
              </a:spcAft>
              <a:buFont typeface="Wingdings" panose="05000000000000000000" pitchFamily="2" charset="2"/>
              <a:buChar char="Ø"/>
            </a:pP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xem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sỉ</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kinh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so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392511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1000"/>
                                        <p:tgtEl>
                                          <p:spTgt spid="7">
                                            <p:txEl>
                                              <p:pRg st="1" end="1"/>
                                            </p:txEl>
                                          </p:spTgt>
                                        </p:tgtEl>
                                      </p:cBhvr>
                                    </p:animEffect>
                                    <p:anim calcmode="lin" valueType="num">
                                      <p:cBhvr>
                                        <p:cTn id="8"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xEl>
                                              <p:pRg st="2" end="2"/>
                                            </p:txEl>
                                          </p:spTgt>
                                        </p:tgtEl>
                                        <p:attrNameLst>
                                          <p:attrName>style.visibility</p:attrName>
                                        </p:attrNameLst>
                                      </p:cBhvr>
                                      <p:to>
                                        <p:strVal val="visible"/>
                                      </p:to>
                                    </p:set>
                                    <p:animEffect transition="in" filter="barn(inVertical)">
                                      <p:cBhvr>
                                        <p:cTn id="14" dur="500"/>
                                        <p:tgtEl>
                                          <p:spTgt spid="7">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barn(inVertical)">
                                      <p:cBhvr>
                                        <p:cTn id="24" dur="500"/>
                                        <p:tgtEl>
                                          <p:spTgt spid="3">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1" end="1"/>
                                            </p:txEl>
                                          </p:spTgt>
                                        </p:tgtEl>
                                        <p:attrNameLst>
                                          <p:attrName>style.visibility</p:attrName>
                                        </p:attrNameLst>
                                      </p:cBhvr>
                                      <p:to>
                                        <p:strVal val="visible"/>
                                      </p:to>
                                    </p:set>
                                    <p:animEffect transition="in" filter="fade">
                                      <p:cBhvr>
                                        <p:cTn id="29" dur="1000"/>
                                        <p:tgtEl>
                                          <p:spTgt spid="3">
                                            <p:txEl>
                                              <p:pRg st="1" end="1"/>
                                            </p:txEl>
                                          </p:spTgt>
                                        </p:tgtEl>
                                      </p:cBhvr>
                                    </p:animEffect>
                                    <p:anim calcmode="lin" valueType="num">
                                      <p:cBhvr>
                                        <p:cTn id="3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84010"/>
            <a:ext cx="6046470" cy="6093976"/>
          </a:xfrm>
          <a:prstGeom prst="rect">
            <a:avLst/>
          </a:prstGeom>
        </p:spPr>
        <p:txBody>
          <a:bodyPr wrap="square">
            <a:spAutoFit/>
          </a:bodyPr>
          <a:lstStyle/>
          <a:p>
            <a:pPr marL="342900" indent="-342900" algn="ctr">
              <a:spcBef>
                <a:spcPts val="600"/>
              </a:spcBef>
              <a:spcAft>
                <a:spcPts val="600"/>
              </a:spcAft>
              <a:buFont typeface="Wingdings" panose="05000000000000000000" pitchFamily="2" charset="2"/>
              <a:buChar char="v"/>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phối</a:t>
            </a:r>
            <a:endPar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Ø"/>
            </a:pPr>
            <a:r>
              <a:rPr lang="en-US" sz="2400"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Ngoài</a:t>
            </a:r>
            <a:r>
              <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khuyến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mãi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cửa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chăm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sóc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Ø"/>
            </a:pP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diện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giữa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giờ</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hữu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khuyến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mãi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Ø"/>
            </a:pP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đại</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nắm</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bắt</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tục</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nhu</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từ</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6046470" y="681634"/>
            <a:ext cx="6145530" cy="2288828"/>
          </a:xfrm>
          <a:prstGeom prst="rect">
            <a:avLst/>
          </a:prstGeom>
        </p:spPr>
      </p:pic>
      <p:pic>
        <p:nvPicPr>
          <p:cNvPr id="8" name="Picture 7"/>
          <p:cNvPicPr>
            <a:picLocks noChangeAspect="1"/>
          </p:cNvPicPr>
          <p:nvPr/>
        </p:nvPicPr>
        <p:blipFill>
          <a:blip r:embed="rId4"/>
          <a:stretch>
            <a:fillRect/>
          </a:stretch>
        </p:blipFill>
        <p:spPr>
          <a:xfrm>
            <a:off x="8115363" y="3157292"/>
            <a:ext cx="2948878" cy="2312254"/>
          </a:xfrm>
          <a:prstGeom prst="rect">
            <a:avLst/>
          </a:prstGeom>
        </p:spPr>
      </p:pic>
      <p:sp>
        <p:nvSpPr>
          <p:cNvPr id="9" name="Down Arrow 8"/>
          <p:cNvSpPr/>
          <p:nvPr/>
        </p:nvSpPr>
        <p:spPr>
          <a:xfrm>
            <a:off x="9398316" y="2754700"/>
            <a:ext cx="434340" cy="560070"/>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10" name="Down Arrow 9"/>
          <p:cNvSpPr/>
          <p:nvPr/>
        </p:nvSpPr>
        <p:spPr>
          <a:xfrm>
            <a:off x="9420301" y="5279955"/>
            <a:ext cx="434340" cy="560070"/>
          </a:xfrm>
          <a:prstGeom prst="downArrow">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pic>
        <p:nvPicPr>
          <p:cNvPr id="11" name="Picture 10"/>
          <p:cNvPicPr>
            <a:picLocks noChangeAspect="1"/>
          </p:cNvPicPr>
          <p:nvPr/>
        </p:nvPicPr>
        <p:blipFill rotWithShape="1">
          <a:blip r:embed="rId5"/>
          <a:srcRect t="31053" r="38037"/>
          <a:stretch/>
        </p:blipFill>
        <p:spPr>
          <a:xfrm>
            <a:off x="6927485" y="5740717"/>
            <a:ext cx="1687799" cy="1057270"/>
          </a:xfrm>
          <a:prstGeom prst="rect">
            <a:avLst/>
          </a:prstGeom>
        </p:spPr>
      </p:pic>
      <p:pic>
        <p:nvPicPr>
          <p:cNvPr id="12" name="Picture 11"/>
          <p:cNvPicPr>
            <a:picLocks noChangeAspect="1"/>
          </p:cNvPicPr>
          <p:nvPr/>
        </p:nvPicPr>
        <p:blipFill rotWithShape="1">
          <a:blip r:embed="rId5"/>
          <a:srcRect t="31053" r="38037"/>
          <a:stretch/>
        </p:blipFill>
        <p:spPr>
          <a:xfrm>
            <a:off x="8734087" y="5732144"/>
            <a:ext cx="1715172" cy="1074417"/>
          </a:xfrm>
          <a:prstGeom prst="rect">
            <a:avLst/>
          </a:prstGeom>
        </p:spPr>
      </p:pic>
      <p:pic>
        <p:nvPicPr>
          <p:cNvPr id="13" name="Picture 12"/>
          <p:cNvPicPr>
            <a:picLocks noChangeAspect="1"/>
          </p:cNvPicPr>
          <p:nvPr/>
        </p:nvPicPr>
        <p:blipFill rotWithShape="1">
          <a:blip r:embed="rId5"/>
          <a:srcRect t="31053" r="38037"/>
          <a:stretch/>
        </p:blipFill>
        <p:spPr>
          <a:xfrm>
            <a:off x="10568062" y="5760720"/>
            <a:ext cx="1623938" cy="1017266"/>
          </a:xfrm>
          <a:prstGeom prst="rect">
            <a:avLst/>
          </a:prstGeom>
        </p:spPr>
      </p:pic>
    </p:spTree>
    <p:extLst>
      <p:ext uri="{BB962C8B-B14F-4D97-AF65-F5344CB8AC3E}">
        <p14:creationId xmlns:p14="http://schemas.microsoft.com/office/powerpoint/2010/main" val="2499015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4310" y="1050874"/>
            <a:ext cx="4823460" cy="5493812"/>
          </a:xfrm>
          <a:prstGeom prst="rect">
            <a:avLst/>
          </a:prstGeom>
        </p:spPr>
        <p:txBody>
          <a:bodyPr wrap="square">
            <a:spAutoFit/>
          </a:bodyPr>
          <a:lstStyle/>
          <a:p>
            <a:pPr marL="342900" marR="0" lvl="0" indent="-342900" algn="ctr">
              <a:spcBef>
                <a:spcPts val="600"/>
              </a:spcBef>
              <a:spcAft>
                <a:spcPts val="0"/>
              </a:spcAft>
              <a:buFont typeface="Wingdings" panose="05000000000000000000" pitchFamily="2" charset="2"/>
              <a:buChar char="q"/>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lẻ</a:t>
            </a:r>
            <a:endParaRPr lang="en-US" sz="2400" b="1" dirty="0">
              <a:solidFill>
                <a:srgbClr val="FF0000"/>
              </a:solidFill>
              <a:latin typeface=".VnTime"/>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q"/>
            </a:pP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trữ</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nhỏ</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q"/>
            </a:pPr>
            <a:r>
              <a:rPr lang="en-US" sz="24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nắm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bắt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kiến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rất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chi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tiết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q"/>
            </a:pP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Do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nỗ</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hút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mình</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cáo</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tiện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VnTime"/>
              <a:ea typeface="Times New Roman" panose="02020603050405020304" pitchFamily="18" charset="0"/>
              <a:cs typeface="Times New Roman" panose="02020603050405020304" pitchFamily="18" charset="0"/>
            </a:endParaRPr>
          </a:p>
        </p:txBody>
      </p:sp>
      <p:sp>
        <p:nvSpPr>
          <p:cNvPr id="4" name="Rectangle 3"/>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5120640" y="630167"/>
            <a:ext cx="6991350" cy="6115050"/>
          </a:xfrm>
          <a:prstGeom prst="rect">
            <a:avLst/>
          </a:prstGeom>
        </p:spPr>
      </p:pic>
    </p:spTree>
    <p:extLst>
      <p:ext uri="{BB962C8B-B14F-4D97-AF65-F5344CB8AC3E}">
        <p14:creationId xmlns:p14="http://schemas.microsoft.com/office/powerpoint/2010/main" val="149022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barn(inVertical)">
                                      <p:cBhvr>
                                        <p:cTn id="21"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 y="1160126"/>
            <a:ext cx="4853940" cy="5416868"/>
          </a:xfrm>
          <a:prstGeom prst="rect">
            <a:avLst/>
          </a:prstGeom>
        </p:spPr>
        <p:txBody>
          <a:bodyPr wrap="square">
            <a:spAutoFit/>
          </a:bodyPr>
          <a:lstStyle/>
          <a:p>
            <a:pPr marL="457200" marR="0" lvl="0" indent="-457200" algn="ctr">
              <a:spcBef>
                <a:spcPts val="600"/>
              </a:spcBef>
              <a:spcAft>
                <a:spcPts val="0"/>
              </a:spcAft>
              <a:buFont typeface="Wingdings" panose="05000000000000000000" pitchFamily="2" charset="2"/>
              <a:buChar char="v"/>
            </a:pP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800" b="1" dirty="0">
              <a:solidFill>
                <a:srgbClr val="002060"/>
              </a:solidFill>
              <a:latin typeface=".VnTime"/>
              <a:ea typeface="Times New Roman" panose="02020603050405020304" pitchFamily="18" charset="0"/>
              <a:cs typeface="Times New Roman" panose="02020603050405020304" pitchFamily="18" charset="0"/>
            </a:endParaRPr>
          </a:p>
          <a:p>
            <a:pPr marL="457200" indent="-457200" algn="just">
              <a:spcBef>
                <a:spcPts val="600"/>
              </a:spcBef>
              <a:buFont typeface="Wingdings" panose="05000000000000000000" pitchFamily="2" charset="2"/>
              <a:buChar char="q"/>
            </a:pP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dùng</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bất</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kỳ</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nào</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p>
          <a:p>
            <a:pPr marL="457200" indent="-457200" algn="just">
              <a:spcBef>
                <a:spcPts val="600"/>
              </a:spcBef>
              <a:buFont typeface="Wingdings" panose="05000000000000000000" pitchFamily="2" charset="2"/>
              <a:buChar char="q"/>
            </a:pP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rồi</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chúng</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sau</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dùng</a:t>
            </a:r>
            <a:r>
              <a:rPr lang="en-US" sz="28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dirty="0">
              <a:solidFill>
                <a:srgbClr val="002060"/>
              </a:solidFill>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937760" y="646331"/>
            <a:ext cx="6991350" cy="6115050"/>
          </a:xfrm>
          <a:prstGeom prst="rect">
            <a:avLst/>
          </a:prstGeom>
        </p:spPr>
      </p:pic>
    </p:spTree>
    <p:extLst>
      <p:ext uri="{BB962C8B-B14F-4D97-AF65-F5344CB8AC3E}">
        <p14:creationId xmlns:p14="http://schemas.microsoft.com/office/powerpoint/2010/main" val="28581006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sp>
        <p:nvSpPr>
          <p:cNvPr id="4" name="Rectangle 3"/>
          <p:cNvSpPr/>
          <p:nvPr/>
        </p:nvSpPr>
        <p:spPr>
          <a:xfrm>
            <a:off x="0" y="760631"/>
            <a:ext cx="6103620" cy="5893921"/>
          </a:xfrm>
          <a:prstGeom prst="rect">
            <a:avLst/>
          </a:prstGeom>
        </p:spPr>
        <p:txBody>
          <a:bodyPr wrap="square">
            <a:spAutoFit/>
          </a:bodyPr>
          <a:lstStyle/>
          <a:p>
            <a:pPr marL="285750" lvl="0" indent="-285750" algn="ctr">
              <a:spcBef>
                <a:spcPts val="600"/>
              </a:spcBef>
              <a:buFont typeface="Wingdings" panose="05000000000000000000" pitchFamily="2" charset="2"/>
              <a:buChar char="v"/>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vụ</a:t>
            </a:r>
            <a:endParaRPr lang="en-US" sz="2400" b="1" dirty="0">
              <a:solidFill>
                <a:srgbClr val="FF0000"/>
              </a:solidFill>
              <a:latin typeface=".VnTime"/>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Ø"/>
            </a:pP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khách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Ø"/>
            </a:pP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CCDV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chuyên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môn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đặc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biệt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ở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riêng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biệt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Ø"/>
            </a:pP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thế</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họ</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có</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DV </a:t>
            </a: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tốt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so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bán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dùng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Ø"/>
            </a:pP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tượng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tham</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đối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tượng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chia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thành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loại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Ø"/>
            </a:pPr>
            <a:r>
              <a:rPr lang="en-US" sz="2200" b="1"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Điều</a:t>
            </a:r>
            <a:r>
              <a:rPr lang="en-US" sz="22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duy</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trì</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ổn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solidFill>
                <a:srgbClr val="002060"/>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6225540" y="1177290"/>
            <a:ext cx="5896997" cy="5257799"/>
          </a:xfrm>
          <a:prstGeom prst="rect">
            <a:avLst/>
          </a:prstGeom>
        </p:spPr>
      </p:pic>
    </p:spTree>
    <p:extLst>
      <p:ext uri="{BB962C8B-B14F-4D97-AF65-F5344CB8AC3E}">
        <p14:creationId xmlns:p14="http://schemas.microsoft.com/office/powerpoint/2010/main" val="189143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0"/>
                                        <p:tgtEl>
                                          <p:spTgt spid="4">
                                            <p:txEl>
                                              <p:pRg st="2" end="2"/>
                                            </p:txEl>
                                          </p:spTgt>
                                        </p:tgtEl>
                                      </p:cBhvr>
                                    </p:animEffect>
                                    <p:anim calcmode="lin" valueType="num">
                                      <p:cBhvr>
                                        <p:cTn id="21"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1000"/>
                                        <p:tgtEl>
                                          <p:spTgt spid="4">
                                            <p:txEl>
                                              <p:pRg st="3" end="3"/>
                                            </p:txEl>
                                          </p:spTgt>
                                        </p:tgtEl>
                                      </p:cBhvr>
                                    </p:animEffect>
                                    <p:anim calcmode="lin" valueType="num">
                                      <p:cBhvr>
                                        <p:cTn id="2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Effect transition="in" filter="fade">
                                      <p:cBhvr>
                                        <p:cTn id="34" dur="1000"/>
                                        <p:tgtEl>
                                          <p:spTgt spid="4">
                                            <p:txEl>
                                              <p:pRg st="4" end="4"/>
                                            </p:txEl>
                                          </p:spTgt>
                                        </p:tgtEl>
                                      </p:cBhvr>
                                    </p:animEffect>
                                    <p:anim calcmode="lin" valueType="num">
                                      <p:cBhvr>
                                        <p:cTn id="35"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4">
                                            <p:txEl>
                                              <p:pRg st="5" end="5"/>
                                            </p:txEl>
                                          </p:spTgt>
                                        </p:tgtEl>
                                        <p:attrNameLst>
                                          <p:attrName>style.visibility</p:attrName>
                                        </p:attrNameLst>
                                      </p:cBhvr>
                                      <p:to>
                                        <p:strVal val="visible"/>
                                      </p:to>
                                    </p:set>
                                    <p:animEffect transition="in" filter="barn(inVertical)">
                                      <p:cBhvr>
                                        <p:cTn id="41"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690" y="1016586"/>
            <a:ext cx="5909310" cy="5324535"/>
          </a:xfrm>
          <a:prstGeom prst="rect">
            <a:avLst/>
          </a:prstGeom>
        </p:spPr>
        <p:txBody>
          <a:bodyPr wrap="square">
            <a:spAutoFit/>
          </a:bodyPr>
          <a:lstStyle/>
          <a:p>
            <a:pPr marL="285750" lvl="0" indent="-285750" algn="ctr">
              <a:spcBef>
                <a:spcPts val="600"/>
              </a:spcBef>
              <a:spcAft>
                <a:spcPts val="600"/>
              </a:spcAft>
              <a:buFont typeface="Wingdings" panose="05000000000000000000" pitchFamily="2" charset="2"/>
              <a:buChar char="v"/>
            </a:pP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vụ</a:t>
            </a:r>
            <a:endParaRPr lang="en-US" sz="2400" dirty="0" smtClean="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Ø"/>
            </a:pPr>
            <a:r>
              <a:rPr lang="en-US" sz="2200"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bất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kỳ</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nào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CCDV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phổ</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biến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nghệ</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logistics: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Đây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xe</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tải</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được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biết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hậu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cần</a:t>
            </a:r>
            <a:endParaRPr lang="en-US" sz="2200" dirty="0">
              <a:solidFill>
                <a:srgbClr val="002060"/>
              </a:solidFill>
              <a:latin typeface=".VnTime"/>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Ø"/>
            </a:pP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tài</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vay</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tích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khoản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nợ</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đáo</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Đó</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chính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ngân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tín</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ty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nợ</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solidFill>
                <a:srgbClr val="002060"/>
              </a:solidFill>
              <a:latin typeface=".VnTime"/>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Ø"/>
            </a:pP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nghiên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cứu</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quảng</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cáo</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tư</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vấn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2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endParaRPr lang="en-US" sz="2200" dirty="0">
              <a:solidFill>
                <a:srgbClr val="002060"/>
              </a:solidFill>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0" y="0"/>
            <a:ext cx="12192000" cy="646331"/>
          </a:xfrm>
          <a:prstGeom prst="rect">
            <a:avLst/>
          </a:prstGeom>
          <a:solidFill>
            <a:srgbClr val="FFFF00"/>
          </a:solidFill>
        </p:spPr>
        <p:txBody>
          <a:bodyPr wrap="square">
            <a:spAutoFit/>
          </a:bodyPr>
          <a:lstStyle/>
          <a:p>
            <a:pPr lvl="0" algn="ctr">
              <a:lnSpc>
                <a:spcPct val="150000"/>
              </a:lnSpc>
            </a:pP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4.3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Cấu</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trúc</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mạng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lưới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GB" sz="2400" b="1" cap="all"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GB" sz="2400" b="1" cap="all"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cap="all" dirty="0">
              <a:solidFill>
                <a:prstClr val="black"/>
              </a:solidFill>
              <a:latin typeface=".VnTime"/>
              <a:ea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6229350" y="694239"/>
            <a:ext cx="5962650" cy="5962650"/>
          </a:xfrm>
          <a:prstGeom prst="rect">
            <a:avLst/>
          </a:prstGeom>
        </p:spPr>
      </p:pic>
    </p:spTree>
    <p:extLst>
      <p:ext uri="{BB962C8B-B14F-4D97-AF65-F5344CB8AC3E}">
        <p14:creationId xmlns:p14="http://schemas.microsoft.com/office/powerpoint/2010/main" val="287932585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75408" y="647112"/>
            <a:ext cx="8605014" cy="6210888"/>
          </a:xfrm>
          <a:prstGeom prst="rect">
            <a:avLst/>
          </a:prstGeom>
        </p:spPr>
      </p:pic>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Tree>
    <p:extLst>
      <p:ext uri="{BB962C8B-B14F-4D97-AF65-F5344CB8AC3E}">
        <p14:creationId xmlns:p14="http://schemas.microsoft.com/office/powerpoint/2010/main" val="8558743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6" name="Oval 5"/>
          <p:cNvSpPr/>
          <p:nvPr/>
        </p:nvSpPr>
        <p:spPr>
          <a:xfrm>
            <a:off x="300990" y="2341040"/>
            <a:ext cx="2960370" cy="2859609"/>
          </a:xfrm>
          <a:prstGeom prst="ellipse">
            <a:avLst/>
          </a:prstGeom>
          <a:solidFill>
            <a:schemeClr val="accent4">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1. </a:t>
            </a:r>
            <a:r>
              <a:rPr lang="en-US" sz="2800" b="1" dirty="0" err="1" smtClean="0">
                <a:latin typeface="Times New Roman" panose="02020603050405020304" pitchFamily="18" charset="0"/>
                <a:cs typeface="Times New Roman" panose="02020603050405020304" pitchFamily="18" charset="0"/>
              </a:rPr>
              <a:t>Dự</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báo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lượng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lập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hoạch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tổng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hợp</a:t>
            </a:r>
            <a:endParaRPr lang="en-US" sz="2800" dirty="0">
              <a:latin typeface="Times New Roman" panose="02020603050405020304" pitchFamily="18" charset="0"/>
              <a:cs typeface="Times New Roman" panose="02020603050405020304" pitchFamily="18" charset="0"/>
            </a:endParaRPr>
          </a:p>
        </p:txBody>
      </p:sp>
      <p:sp>
        <p:nvSpPr>
          <p:cNvPr id="10" name="Rectangle 9"/>
          <p:cNvSpPr/>
          <p:nvPr/>
        </p:nvSpPr>
        <p:spPr>
          <a:xfrm>
            <a:off x="3261360" y="1426641"/>
            <a:ext cx="8774430" cy="5170646"/>
          </a:xfrm>
          <a:prstGeom prst="rect">
            <a:avLst/>
          </a:prstGeom>
        </p:spPr>
        <p:txBody>
          <a:bodyPr wrap="square">
            <a:spAutoFit/>
          </a:bodyPr>
          <a:lstStyle/>
          <a:p>
            <a:pPr marL="285750" marR="0" lvl="0" indent="-285750" algn="just">
              <a:lnSpc>
                <a:spcPct val="150000"/>
              </a:lnSpc>
              <a:spcBef>
                <a:spcPts val="0"/>
              </a:spcBef>
              <a:spcAft>
                <a:spcPts val="0"/>
              </a:spcAft>
              <a:buFont typeface="Wingdings" panose="05000000000000000000" pitchFamily="2" charset="2"/>
              <a:buChar char="v"/>
            </a:pP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Xác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rõ</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dùng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tổ</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chúc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phù</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tránh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dư</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thừa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quá</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85750" marR="0" lvl="0" indent="-285750" algn="just">
              <a:lnSpc>
                <a:spcPct val="150000"/>
              </a:lnSpc>
              <a:spcBef>
                <a:spcPts val="0"/>
              </a:spcBef>
              <a:spcAft>
                <a:spcPts val="0"/>
              </a:spcAft>
              <a:buFont typeface="Wingdings" panose="05000000000000000000" pitchFamily="2" charset="2"/>
              <a:buChar char="v"/>
            </a:pP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Khi</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báo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đáp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mong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đợi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85750" marR="0" lvl="0" indent="-285750" algn="just">
              <a:lnSpc>
                <a:spcPct val="150000"/>
              </a:lnSpc>
              <a:spcBef>
                <a:spcPts val="0"/>
              </a:spcBef>
              <a:spcAft>
                <a:spcPts val="0"/>
              </a:spcAft>
              <a:buFont typeface="Wingdings" panose="05000000000000000000" pitchFamily="2" charset="2"/>
              <a:buChar char="v"/>
            </a:pP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Mục</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đích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nhằm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thỏa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mãn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đem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lợi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nhuận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cực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đại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ty. </a:t>
            </a:r>
            <a:endPar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285750" marR="0" lvl="0" indent="-285750" algn="just">
              <a:lnSpc>
                <a:spcPct val="150000"/>
              </a:lnSpc>
              <a:spcBef>
                <a:spcPts val="0"/>
              </a:spcBef>
              <a:spcAft>
                <a:spcPts val="0"/>
              </a:spcAft>
              <a:buFont typeface="Wingdings" panose="05000000000000000000" pitchFamily="2" charset="2"/>
              <a:buChar char="v"/>
            </a:pP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ở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riêng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lẻ</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marL="285750" marR="0" lvl="0" indent="-285750" algn="just">
              <a:lnSpc>
                <a:spcPct val="150000"/>
              </a:lnSpc>
              <a:spcBef>
                <a:spcPts val="0"/>
              </a:spcBef>
              <a:spcAft>
                <a:spcPts val="0"/>
              </a:spcAft>
              <a:buFont typeface="Wingdings" panose="05000000000000000000" pitchFamily="2" charset="2"/>
              <a:buChar char="v"/>
            </a:pP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ưu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3 - 18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tháng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theo.</a:t>
            </a:r>
            <a:endParaRPr lang="en-US" sz="2200" dirty="0">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101917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Oval 2"/>
          <p:cNvSpPr/>
          <p:nvPr/>
        </p:nvSpPr>
        <p:spPr>
          <a:xfrm>
            <a:off x="611505" y="1624251"/>
            <a:ext cx="2674620" cy="1006248"/>
          </a:xfrm>
          <a:prstGeom prst="ellipse">
            <a:avLst/>
          </a:prstGeom>
          <a:solidFill>
            <a:schemeClr val="accent5">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2. </a:t>
            </a:r>
            <a:r>
              <a:rPr lang="en-US" sz="2400" b="1" dirty="0" err="1" smtClean="0">
                <a:latin typeface="Times New Roman" panose="02020603050405020304" pitchFamily="18" charset="0"/>
                <a:cs typeface="Times New Roman" panose="02020603050405020304" pitchFamily="18" charset="0"/>
              </a:rPr>
              <a:t>Định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giá</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phẩm</a:t>
            </a:r>
            <a:endParaRPr lang="en-US" sz="2400" dirty="0">
              <a:latin typeface="Times New Roman" panose="02020603050405020304" pitchFamily="18" charset="0"/>
              <a:cs typeface="Times New Roman" panose="02020603050405020304" pitchFamily="18" charset="0"/>
            </a:endParaRPr>
          </a:p>
        </p:txBody>
      </p:sp>
      <p:sp>
        <p:nvSpPr>
          <p:cNvPr id="4" name="Oval 3"/>
          <p:cNvSpPr/>
          <p:nvPr/>
        </p:nvSpPr>
        <p:spPr>
          <a:xfrm>
            <a:off x="588645" y="4504288"/>
            <a:ext cx="2697480" cy="899568"/>
          </a:xfrm>
          <a:prstGeom prst="ellipse">
            <a:avLst/>
          </a:prstGeom>
          <a:solidFill>
            <a:schemeClr val="accent1">
              <a:lumMod val="20000"/>
              <a:lumOff val="8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3. </a:t>
            </a:r>
            <a:r>
              <a:rPr lang="en-US" sz="2400" b="1" dirty="0" err="1" smtClean="0">
                <a:latin typeface="Times New Roman" panose="02020603050405020304" pitchFamily="18" charset="0"/>
                <a:cs typeface="Times New Roman" panose="02020603050405020304" pitchFamily="18" charset="0"/>
              </a:rPr>
              <a:t>Quản</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lý</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kho</a:t>
            </a:r>
            <a:endParaRPr lang="en-US" sz="2400" dirty="0">
              <a:latin typeface="Times New Roman" panose="02020603050405020304" pitchFamily="18" charset="0"/>
              <a:cs typeface="Times New Roman" panose="02020603050405020304" pitchFamily="18" charset="0"/>
            </a:endParaRPr>
          </a:p>
        </p:txBody>
      </p:sp>
      <p:sp>
        <p:nvSpPr>
          <p:cNvPr id="5" name="Rounded Rectangle 4"/>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6" name="Rectangle 5"/>
          <p:cNvSpPr/>
          <p:nvPr/>
        </p:nvSpPr>
        <p:spPr>
          <a:xfrm>
            <a:off x="3516630" y="1573458"/>
            <a:ext cx="8050530" cy="1569660"/>
          </a:xfrm>
          <a:prstGeom prst="rect">
            <a:avLst/>
          </a:prstGeom>
        </p:spPr>
        <p:txBody>
          <a:bodyPr wrap="square">
            <a:spAutoFit/>
          </a:bodyPr>
          <a:lstStyle/>
          <a:p>
            <a:pPr marL="342900" indent="-342900" algn="just">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cả</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một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nhân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quan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trọng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người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dùng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nói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riêng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mang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cạnh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cao</a:t>
            </a:r>
            <a:r>
              <a:rPr lang="en-US" sz="2400" dirty="0">
                <a:latin typeface="Times New Roman" panose="02020603050405020304" pitchFamily="18" charset="0"/>
                <a:ea typeface="Times New Roman" panose="02020603050405020304" pitchFamily="18" charset="0"/>
              </a:rPr>
              <a:t> hay </a:t>
            </a:r>
            <a:r>
              <a:rPr lang="en-US" sz="2400" dirty="0" err="1">
                <a:latin typeface="Times New Roman" panose="02020603050405020304" pitchFamily="18" charset="0"/>
                <a:ea typeface="Times New Roman" panose="02020603050405020304" pitchFamily="18" charset="0"/>
              </a:rPr>
              <a:t>không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tùy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thuộc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yếu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xem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xét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quyết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phù</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hợp</a:t>
            </a:r>
            <a:endParaRPr lang="en-US" sz="2400" dirty="0"/>
          </a:p>
        </p:txBody>
      </p:sp>
      <p:sp>
        <p:nvSpPr>
          <p:cNvPr id="7" name="Rectangle 6"/>
          <p:cNvSpPr/>
          <p:nvPr/>
        </p:nvSpPr>
        <p:spPr>
          <a:xfrm>
            <a:off x="3608070" y="4357416"/>
            <a:ext cx="7959090" cy="2092881"/>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en-US" sz="2400" dirty="0" err="1">
                <a:latin typeface="Times New Roman" panose="02020603050405020304" pitchFamily="18" charset="0"/>
                <a:ea typeface="Times New Roman" panose="02020603050405020304" pitchFamily="18" charset="0"/>
              </a:rPr>
              <a:t>Việc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nhằm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mục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địch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độ</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lương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tồn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doanh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nghiệp</a:t>
            </a:r>
            <a:r>
              <a:rPr lang="en-US" sz="2400" dirty="0">
                <a:latin typeface="Times New Roman" panose="02020603050405020304" pitchFamily="18" charset="0"/>
                <a:ea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400" dirty="0" err="1" smtClean="0">
                <a:latin typeface="Times New Roman" panose="02020603050405020304" pitchFamily="18" charset="0"/>
                <a:ea typeface="Times New Roman" panose="02020603050405020304" pitchFamily="18" charset="0"/>
              </a:rPr>
              <a:t>Mục</a:t>
            </a:r>
            <a:r>
              <a:rPr lang="en-US" sz="2400" dirty="0" smtClean="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chính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hoạt</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động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này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làm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giảm</a:t>
            </a:r>
            <a:r>
              <a:rPr lang="en-US" sz="2400" dirty="0">
                <a:latin typeface="Times New Roman" panose="02020603050405020304" pitchFamily="18" charset="0"/>
                <a:ea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vệc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lưu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kho</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xuống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mức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thiểu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bỏ</a:t>
            </a:r>
            <a:r>
              <a:rPr lang="en-US" sz="2400" dirty="0">
                <a:latin typeface="Times New Roman" panose="02020603050405020304" pitchFamily="18" charset="0"/>
                <a:ea typeface="Times New Roman" panose="02020603050405020304" pitchFamily="18" charset="0"/>
              </a:rPr>
              <a:t> chi </a:t>
            </a:r>
            <a:r>
              <a:rPr lang="en-US" sz="2400" dirty="0" err="1">
                <a:latin typeface="Times New Roman" panose="02020603050405020304" pitchFamily="18" charset="0"/>
                <a:ea typeface="Times New Roman" panose="02020603050405020304" pitchFamily="18" charset="0"/>
              </a:rPr>
              <a:t>phí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thừa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giá</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cuối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cùng</a:t>
            </a:r>
            <a:r>
              <a:rPr lang="en-US" sz="2400" dirty="0">
                <a:latin typeface="Times New Roman" panose="02020603050405020304" pitchFamily="18" charset="0"/>
                <a:ea typeface="Times New Roman" panose="02020603050405020304" pitchFamily="18" charset="0"/>
              </a:rPr>
              <a:t>.</a:t>
            </a:r>
            <a:endParaRPr lang="en-US" sz="2400" dirty="0"/>
          </a:p>
        </p:txBody>
      </p:sp>
    </p:spTree>
    <p:extLst>
      <p:ext uri="{BB962C8B-B14F-4D97-AF65-F5344CB8AC3E}">
        <p14:creationId xmlns:p14="http://schemas.microsoft.com/office/powerpoint/2010/main" val="359139308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4" name="Oval 3"/>
          <p:cNvSpPr/>
          <p:nvPr/>
        </p:nvSpPr>
        <p:spPr>
          <a:xfrm>
            <a:off x="3321367" y="1341117"/>
            <a:ext cx="5233035" cy="827178"/>
          </a:xfrm>
          <a:prstGeom prst="ellipse">
            <a:avLst/>
          </a:prstGeom>
          <a:solidFill>
            <a:schemeClr val="accent4">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200" b="1" dirty="0" smtClean="0">
                <a:latin typeface="Times New Roman" panose="02020603050405020304" pitchFamily="18" charset="0"/>
                <a:cs typeface="Times New Roman" panose="02020603050405020304" pitchFamily="18" charset="0"/>
              </a:rPr>
              <a:t>1. </a:t>
            </a:r>
            <a:r>
              <a:rPr lang="en-US" sz="2200" b="1" dirty="0" err="1" smtClean="0">
                <a:latin typeface="Times New Roman" panose="02020603050405020304" pitchFamily="18" charset="0"/>
                <a:cs typeface="Times New Roman" panose="02020603050405020304" pitchFamily="18" charset="0"/>
              </a:rPr>
              <a:t>Dự</a:t>
            </a:r>
            <a:r>
              <a:rPr lang="en-US" sz="2200" b="1" dirty="0" smtClean="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báo</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lượng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cầu</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và</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lập</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kế</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hoạch</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tổng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hợp</a:t>
            </a:r>
            <a:endParaRPr lang="en-US" sz="2200" dirty="0">
              <a:latin typeface="Times New Roman" panose="02020603050405020304" pitchFamily="18" charset="0"/>
              <a:cs typeface="Times New Roman" panose="02020603050405020304" pitchFamily="18" charset="0"/>
            </a:endParaRPr>
          </a:p>
        </p:txBody>
      </p:sp>
      <p:sp>
        <p:nvSpPr>
          <p:cNvPr id="6" name="Rectangle 5"/>
          <p:cNvSpPr/>
          <p:nvPr/>
        </p:nvSpPr>
        <p:spPr>
          <a:xfrm>
            <a:off x="-1" y="2068830"/>
            <a:ext cx="12097265" cy="4632037"/>
          </a:xfrm>
          <a:prstGeom prst="rect">
            <a:avLst/>
          </a:prstGeom>
        </p:spPr>
        <p:txBody>
          <a:bodyPr wrap="square">
            <a:spAutoFit/>
          </a:bodyPr>
          <a:lstStyle/>
          <a:p>
            <a:pPr indent="457200" algn="ctr">
              <a:spcBef>
                <a:spcPts val="600"/>
              </a:spcBef>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4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cơ</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bản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VNI-Times"/>
              </a:rPr>
              <a:t>đ</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VNI-Times"/>
              </a:rPr>
              <a:t>đ</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b="1" dirty="0" err="1">
                <a:latin typeface="Times New Roman" panose="02020603050405020304" pitchFamily="18" charset="0"/>
                <a:ea typeface="Times New Roman" panose="02020603050405020304" pitchFamily="18" charset="0"/>
                <a:cs typeface="VNI-Times"/>
              </a:rPr>
              <a:t>à</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b</a:t>
            </a:r>
            <a:r>
              <a:rPr lang="en-US" sz="2000" b="1" dirty="0" err="1">
                <a:latin typeface="Times New Roman" panose="02020603050405020304" pitchFamily="18" charset="0"/>
                <a:ea typeface="Times New Roman" panose="02020603050405020304" pitchFamily="18" charset="0"/>
                <a:cs typeface="VNI-Times"/>
              </a:rPr>
              <a:t>á</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1" dirty="0">
              <a:latin typeface=".VnTime"/>
              <a:ea typeface="Times New Roman" panose="02020603050405020304" pitchFamily="18" charset="0"/>
              <a:cs typeface="Times New Roman" panose="02020603050405020304" pitchFamily="18" charset="0"/>
            </a:endParaRPr>
          </a:p>
          <a:p>
            <a:pPr marL="342900" marR="0" lvl="0" indent="-342900" algn="just">
              <a:spcBef>
                <a:spcPts val="600"/>
              </a:spcBef>
              <a:buFont typeface="Symbol" panose="05050102010706020507" pitchFamily="18" charset="2"/>
              <a:buChar char=""/>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b="1" dirty="0" err="1">
                <a:latin typeface="Times New Roman" panose="02020603050405020304" pitchFamily="18" charset="0"/>
                <a:ea typeface="Times New Roman" panose="02020603050405020304" pitchFamily="18" charset="0"/>
                <a:cs typeface="VNI-Times"/>
              </a:rPr>
              <a:t>í</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nh</a:t>
            </a:r>
            <a:endParaRPr lang="en-US" sz="2000" b="1" dirty="0">
              <a:latin typeface=".VnTime"/>
              <a:ea typeface="Times New Roman" panose="02020603050405020304" pitchFamily="18" charset="0"/>
              <a:cs typeface="Times New Roman" panose="02020603050405020304" pitchFamily="18" charset="0"/>
            </a:endParaRPr>
          </a:p>
          <a:p>
            <a:pPr indent="457200" algn="just">
              <a:spcBef>
                <a:spcPts val="600"/>
              </a:spcBef>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dirty="0" err="1">
                <a:latin typeface="Times New Roman" panose="02020603050405020304" pitchFamily="18" charset="0"/>
                <a:ea typeface="Times New Roman" panose="02020603050405020304" pitchFamily="18" charset="0"/>
                <a:cs typeface="VNI-Times"/>
              </a:rPr>
              <a:t>í</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dựa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trực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000" dirty="0">
                <a:latin typeface="Times New Roman" panose="02020603050405020304" pitchFamily="18" charset="0"/>
                <a:ea typeface="Times New Roman" panose="02020603050405020304" pitchFamily="18" charset="0"/>
                <a:cs typeface="VNI-Times"/>
              </a:rPr>
              <a:t>ý</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kiến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chủ</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000" dirty="0" err="1">
                <a:latin typeface="Times New Roman" panose="02020603050405020304" pitchFamily="18" charset="0"/>
                <a:ea typeface="Times New Roman" panose="02020603050405020304" pitchFamily="18" charset="0"/>
                <a:cs typeface="VNI-Times"/>
              </a:rPr>
              <a:t>í</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í</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dữ</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a:t>
            </a:r>
            <a:r>
              <a:rPr lang="en-US" sz="2000" dirty="0" err="1">
                <a:latin typeface="Times New Roman" panose="02020603050405020304" pitchFamily="18" charset="0"/>
                <a:ea typeface="Times New Roman" panose="02020603050405020304" pitchFamily="18" charset="0"/>
                <a:cs typeface="VNI-Times"/>
              </a:rPr>
              <a:t>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khứ</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pPr>
            <a:r>
              <a:rPr lang="en-US" sz="2000" dirty="0" err="1" smtClean="0">
                <a:latin typeface="Times New Roman" panose="02020603050405020304" pitchFamily="18" charset="0"/>
                <a:ea typeface="Times New Roman" panose="02020603050405020304" pitchFamily="18" charset="0"/>
                <a:cs typeface="Times New Roman" panose="02020603050405020304" pitchFamily="18" charset="0"/>
              </a:rPr>
              <a:t>Khi</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000" dirty="0" err="1">
                <a:latin typeface="Times New Roman" panose="02020603050405020304" pitchFamily="18" charset="0"/>
                <a:ea typeface="Times New Roman" panose="02020603050405020304" pitchFamily="18" charset="0"/>
                <a:cs typeface="VNI-Times"/>
              </a:rPr>
              <a:t>ò</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tung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ô</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dựa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so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giữa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ô</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rằng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giống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giữa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ô</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ra.</a:t>
            </a:r>
            <a:endParaRPr lang="en-US" sz="2000" dirty="0">
              <a:latin typeface=".VnTime"/>
              <a:ea typeface="Times New Roman" panose="02020603050405020304" pitchFamily="18" charset="0"/>
              <a:cs typeface="Times New Roman" panose="02020603050405020304" pitchFamily="18" charset="0"/>
            </a:endParaRPr>
          </a:p>
          <a:p>
            <a:pPr marL="342900" marR="0" lvl="0" indent="-342900" algn="just">
              <a:spcBef>
                <a:spcPts val="600"/>
              </a:spcBef>
              <a:buFont typeface="Symbol" panose="05050102010706020507" pitchFamily="18" charset="2"/>
              <a:buChar char=""/>
            </a:pP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1" dirty="0">
              <a:latin typeface=".VnTime"/>
              <a:ea typeface="Times New Roman" panose="02020603050405020304" pitchFamily="18" charset="0"/>
              <a:cs typeface="Times New Roman" panose="02020603050405020304" pitchFamily="18" charset="0"/>
            </a:endParaRPr>
          </a:p>
          <a:p>
            <a:pPr indent="457200" algn="just">
              <a:spcBef>
                <a:spcPts val="600"/>
              </a:spcBef>
            </a:pP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000" dirty="0" err="1">
                <a:latin typeface="Times New Roman" panose="02020603050405020304" pitchFamily="18" charset="0"/>
                <a:ea typeface="Times New Roman" panose="02020603050405020304" pitchFamily="18" charset="0"/>
                <a:cs typeface="VNI-Times"/>
              </a:rPr>
              <a:t>ê</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tố</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000" dirty="0" err="1">
                <a:latin typeface="Times New Roman" panose="02020603050405020304" pitchFamily="18" charset="0"/>
                <a:ea typeface="Times New Roman" panose="02020603050405020304" pitchFamily="18" charset="0"/>
                <a:cs typeface="VNI-Times"/>
              </a:rPr>
              <a:t>ô</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cạnh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tranh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tố</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thị</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pPr>
            <a:r>
              <a:rPr lang="en-US" sz="2000" b="1" i="1" dirty="0" err="1" smtClean="0">
                <a:latin typeface="Times New Roman" panose="02020603050405020304" pitchFamily="18" charset="0"/>
                <a:ea typeface="Times New Roman" panose="02020603050405020304" pitchFamily="18" charset="0"/>
                <a:cs typeface="Times New Roman" panose="02020603050405020304" pitchFamily="18" charset="0"/>
              </a:rPr>
              <a:t>V</a:t>
            </a:r>
            <a:r>
              <a:rPr lang="en-US" sz="2000" b="1" i="1" dirty="0" err="1" smtClean="0">
                <a:latin typeface="Times New Roman" panose="02020603050405020304" pitchFamily="18" charset="0"/>
                <a:ea typeface="Times New Roman" panose="02020603050405020304" pitchFamily="18" charset="0"/>
                <a:cs typeface="VNI-Times"/>
              </a:rPr>
              <a:t>í</a:t>
            </a:r>
            <a:r>
              <a:rPr lang="en-US" sz="20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dụ</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vốn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000" dirty="0" err="1">
                <a:latin typeface="Times New Roman" panose="02020603050405020304" pitchFamily="18" charset="0"/>
                <a:ea typeface="Times New Roman" panose="02020603050405020304" pitchFamily="18" charset="0"/>
                <a:cs typeface="VNI-Times"/>
              </a:rPr>
              <a:t>ê</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ến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tỉ</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lệ</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ã</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latin typeface="Times New Roman" panose="02020603050405020304" pitchFamily="18" charset="0"/>
                <a:ea typeface="Times New Roman" panose="02020603050405020304" pitchFamily="18" charset="0"/>
                <a:cs typeface="VNI-Times"/>
              </a:rPr>
              <a:t>ì</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thế</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vọng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ã</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giảm</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000" dirty="0" err="1">
                <a:latin typeface="Times New Roman" panose="02020603050405020304" pitchFamily="18" charset="0"/>
                <a:ea typeface="Times New Roman" panose="02020603050405020304" pitchFamily="18" charset="0"/>
                <a:cs typeface="VNI-Times"/>
              </a:rPr>
              <a:t>ú</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ta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latin typeface="Times New Roman" panose="02020603050405020304" pitchFamily="18" charset="0"/>
                <a:ea typeface="Times New Roman" panose="02020603050405020304" pitchFamily="18" charset="0"/>
                <a:cs typeface="VNI-Times"/>
              </a:rPr>
              <a:t>á</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vốn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mối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000" dirty="0" err="1">
                <a:latin typeface="Times New Roman" panose="02020603050405020304" pitchFamily="18" charset="0"/>
                <a:ea typeface="Times New Roman" panose="02020603050405020304" pitchFamily="18" charset="0"/>
                <a:cs typeface="VNI-Times"/>
              </a:rPr>
              <a:t>ê</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ã</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000" dirty="0" err="1">
                <a:latin typeface="Times New Roman" panose="02020603050405020304" pitchFamily="18" charset="0"/>
                <a:ea typeface="Times New Roman" panose="02020603050405020304" pitchFamily="18" charset="0"/>
                <a:cs typeface="VNI-Times"/>
              </a:rPr>
              <a:t>ô</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pPr>
            <a:r>
              <a:rPr lang="en-US" sz="2000" b="1" i="1"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b="1"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b="1" i="1" dirty="0" err="1">
                <a:latin typeface="Times New Roman" panose="02020603050405020304" pitchFamily="18" charset="0"/>
                <a:ea typeface="Times New Roman" panose="02020603050405020304" pitchFamily="18" charset="0"/>
                <a:cs typeface="VNI-Times"/>
              </a:rPr>
              <a:t>í</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dụ</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000" b="1" i="1" dirty="0" err="1">
                <a:latin typeface="Times New Roman" panose="02020603050405020304" pitchFamily="18" charset="0"/>
                <a:ea typeface="Times New Roman" panose="02020603050405020304" pitchFamily="18" charset="0"/>
                <a:cs typeface="VNI-Times"/>
              </a:rPr>
              <a:t>á</a:t>
            </a:r>
            <a:r>
              <a:rPr lang="en-US" sz="2000" b="1" i="1"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b="1" i="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000" dirty="0" err="1">
                <a:latin typeface="Times New Roman" panose="02020603050405020304" pitchFamily="18" charset="0"/>
                <a:ea typeface="Times New Roman" panose="02020603050405020304" pitchFamily="18" charset="0"/>
                <a:cs typeface="VNI-Times"/>
              </a:rPr>
              <a:t>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tố</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err="1">
                <a:latin typeface="Times New Roman" panose="02020603050405020304" pitchFamily="18" charset="0"/>
                <a:ea typeface="Times New Roman" panose="02020603050405020304" pitchFamily="18" charset="0"/>
                <a:cs typeface="VNI-Times"/>
              </a:rPr>
              <a:t>à</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mối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000" dirty="0" err="1">
                <a:latin typeface="Times New Roman" panose="02020603050405020304" pitchFamily="18" charset="0"/>
                <a:ea typeface="Times New Roman" panose="02020603050405020304" pitchFamily="18" charset="0"/>
                <a:cs typeface="VNI-Times"/>
              </a:rPr>
              <a:t>ê</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dirty="0" err="1">
                <a:latin typeface="Times New Roman" panose="02020603050405020304" pitchFamily="18" charset="0"/>
                <a:ea typeface="Times New Roman" panose="02020603050405020304" pitchFamily="18" charset="0"/>
                <a:cs typeface="VNI-Times"/>
              </a:rPr>
              <a:t>â</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a:t>
            </a:r>
            <a:r>
              <a:rPr lang="en-US" sz="2000" dirty="0" err="1">
                <a:latin typeface="Times New Roman" panose="02020603050405020304" pitchFamily="18" charset="0"/>
                <a:ea typeface="Times New Roman" panose="02020603050405020304" pitchFamily="18" charset="0"/>
                <a:cs typeface="VNI-Times"/>
              </a:rPr>
              <a:t>õ</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rệt</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000" dirty="0" err="1">
                <a:latin typeface="Times New Roman" panose="02020603050405020304" pitchFamily="18" charset="0"/>
                <a:ea typeface="Times New Roman" panose="02020603050405020304" pitchFamily="18" charset="0"/>
                <a:cs typeface="VNI-Times"/>
              </a:rPr>
              <a:t>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000" dirty="0" err="1">
                <a:latin typeface="Times New Roman" panose="02020603050405020304" pitchFamily="18" charset="0"/>
                <a:ea typeface="Times New Roman" panose="02020603050405020304" pitchFamily="18" charset="0"/>
                <a:cs typeface="VNI-Times"/>
              </a:rPr>
              <a:t>ì</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vọng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ngược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000" dirty="0" err="1">
                <a:latin typeface="Times New Roman" panose="02020603050405020304" pitchFamily="18" charset="0"/>
                <a:ea typeface="Times New Roman" panose="02020603050405020304" pitchFamily="18" charset="0"/>
                <a:cs typeface="VNI-Times"/>
              </a:rPr>
              <a:t>á</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000" dirty="0" err="1">
                <a:latin typeface="Times New Roman" panose="02020603050405020304" pitchFamily="18" charset="0"/>
                <a:ea typeface="Times New Roman" panose="02020603050405020304" pitchFamily="18" charset="0"/>
                <a:cs typeface="VNI-Times"/>
              </a:rPr>
              <a:t>ì</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ea typeface="Times New Roman" panose="02020603050405020304" pitchFamily="18" charset="0"/>
                <a:cs typeface="VNI-Times"/>
              </a:rPr>
              <a:t>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VNI-Times"/>
              </a:rPr>
              <a:t>đ</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kỳ</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vọng</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latin typeface="Times New Roman" panose="02020603050405020304" pitchFamily="18" charset="0"/>
                <a:ea typeface="Times New Roman" panose="02020603050405020304" pitchFamily="18" charset="0"/>
                <a:cs typeface="VNI-Times"/>
              </a:rPr>
              <a:t>à</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0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7704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wipe(down)">
                                      <p:cBhvr>
                                        <p:cTn id="19" dur="500"/>
                                        <p:tgtEl>
                                          <p:spTgt spid="6">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6">
                                            <p:txEl>
                                              <p:pRg st="1" end="1"/>
                                            </p:txEl>
                                          </p:spTgt>
                                        </p:tgtEl>
                                        <p:attrNameLst>
                                          <p:attrName>style.visibility</p:attrName>
                                        </p:attrNameLst>
                                      </p:cBhvr>
                                      <p:to>
                                        <p:strVal val="visible"/>
                                      </p:to>
                                    </p:set>
                                    <p:animEffect transition="in" filter="barn(inVertical)">
                                      <p:cBhvr>
                                        <p:cTn id="24" dur="500"/>
                                        <p:tgtEl>
                                          <p:spTgt spid="6">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6">
                                            <p:txEl>
                                              <p:pRg st="2" end="2"/>
                                            </p:txEl>
                                          </p:spTgt>
                                        </p:tgtEl>
                                        <p:attrNameLst>
                                          <p:attrName>style.visibility</p:attrName>
                                        </p:attrNameLst>
                                      </p:cBhvr>
                                      <p:to>
                                        <p:strVal val="visible"/>
                                      </p:to>
                                    </p:set>
                                    <p:animEffect transition="in" filter="barn(inVertical)">
                                      <p:cBhvr>
                                        <p:cTn id="29" dur="500"/>
                                        <p:tgtEl>
                                          <p:spTgt spid="6">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6">
                                            <p:txEl>
                                              <p:pRg st="3" end="3"/>
                                            </p:txEl>
                                          </p:spTgt>
                                        </p:tgtEl>
                                        <p:attrNameLst>
                                          <p:attrName>style.visibility</p:attrName>
                                        </p:attrNameLst>
                                      </p:cBhvr>
                                      <p:to>
                                        <p:strVal val="visible"/>
                                      </p:to>
                                    </p:set>
                                    <p:animEffect transition="in" filter="barn(inVertical)">
                                      <p:cBhvr>
                                        <p:cTn id="34" dur="500"/>
                                        <p:tgtEl>
                                          <p:spTgt spid="6">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6">
                                            <p:txEl>
                                              <p:pRg st="4" end="4"/>
                                            </p:txEl>
                                          </p:spTgt>
                                        </p:tgtEl>
                                        <p:attrNameLst>
                                          <p:attrName>style.visibility</p:attrName>
                                        </p:attrNameLst>
                                      </p:cBhvr>
                                      <p:to>
                                        <p:strVal val="visible"/>
                                      </p:to>
                                    </p:set>
                                    <p:animEffect transition="in" filter="barn(inVertical)">
                                      <p:cBhvr>
                                        <p:cTn id="39" dur="500"/>
                                        <p:tgtEl>
                                          <p:spTgt spid="6">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6">
                                            <p:txEl>
                                              <p:pRg st="5" end="5"/>
                                            </p:txEl>
                                          </p:spTgt>
                                        </p:tgtEl>
                                        <p:attrNameLst>
                                          <p:attrName>style.visibility</p:attrName>
                                        </p:attrNameLst>
                                      </p:cBhvr>
                                      <p:to>
                                        <p:strVal val="visible"/>
                                      </p:to>
                                    </p:set>
                                    <p:animEffect transition="in" filter="fade">
                                      <p:cBhvr>
                                        <p:cTn id="44" dur="1000"/>
                                        <p:tgtEl>
                                          <p:spTgt spid="6">
                                            <p:txEl>
                                              <p:pRg st="5" end="5"/>
                                            </p:txEl>
                                          </p:spTgt>
                                        </p:tgtEl>
                                      </p:cBhvr>
                                    </p:animEffect>
                                    <p:anim calcmode="lin" valueType="num">
                                      <p:cBhvr>
                                        <p:cTn id="45"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46"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6">
                                            <p:txEl>
                                              <p:pRg st="6" end="6"/>
                                            </p:txEl>
                                          </p:spTgt>
                                        </p:tgtEl>
                                        <p:attrNameLst>
                                          <p:attrName>style.visibility</p:attrName>
                                        </p:attrNameLst>
                                      </p:cBhvr>
                                      <p:to>
                                        <p:strVal val="visible"/>
                                      </p:to>
                                    </p:set>
                                    <p:animEffect transition="in" filter="fade">
                                      <p:cBhvr>
                                        <p:cTn id="51" dur="1000"/>
                                        <p:tgtEl>
                                          <p:spTgt spid="6">
                                            <p:txEl>
                                              <p:pRg st="6" end="6"/>
                                            </p:txEl>
                                          </p:spTgt>
                                        </p:tgtEl>
                                      </p:cBhvr>
                                    </p:animEffect>
                                    <p:anim calcmode="lin" valueType="num">
                                      <p:cBhvr>
                                        <p:cTn id="52"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p:cTn id="53" dur="1000" fill="hold"/>
                                        <p:tgtEl>
                                          <p:spTgt spid="6">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6">
                                            <p:txEl>
                                              <p:pRg st="7" end="7"/>
                                            </p:txEl>
                                          </p:spTgt>
                                        </p:tgtEl>
                                        <p:attrNameLst>
                                          <p:attrName>style.visibility</p:attrName>
                                        </p:attrNameLst>
                                      </p:cBhvr>
                                      <p:to>
                                        <p:strVal val="visible"/>
                                      </p:to>
                                    </p:set>
                                    <p:animEffect transition="in" filter="fade">
                                      <p:cBhvr>
                                        <p:cTn id="58" dur="1000"/>
                                        <p:tgtEl>
                                          <p:spTgt spid="6">
                                            <p:txEl>
                                              <p:pRg st="7" end="7"/>
                                            </p:txEl>
                                          </p:spTgt>
                                        </p:tgtEl>
                                      </p:cBhvr>
                                    </p:animEffect>
                                    <p:anim calcmode="lin" valueType="num">
                                      <p:cBhvr>
                                        <p:cTn id="59" dur="1000" fill="hold"/>
                                        <p:tgtEl>
                                          <p:spTgt spid="6">
                                            <p:txEl>
                                              <p:pRg st="7" end="7"/>
                                            </p:txEl>
                                          </p:spTgt>
                                        </p:tgtEl>
                                        <p:attrNameLst>
                                          <p:attrName>ppt_x</p:attrName>
                                        </p:attrNameLst>
                                      </p:cBhvr>
                                      <p:tavLst>
                                        <p:tav tm="0">
                                          <p:val>
                                            <p:strVal val="#ppt_x"/>
                                          </p:val>
                                        </p:tav>
                                        <p:tav tm="100000">
                                          <p:val>
                                            <p:strVal val="#ppt_x"/>
                                          </p:val>
                                        </p:tav>
                                      </p:tavLst>
                                    </p:anim>
                                    <p:anim calcmode="lin" valueType="num">
                                      <p:cBhvr>
                                        <p:cTn id="60" dur="1000" fill="hold"/>
                                        <p:tgtEl>
                                          <p:spTgt spid="6">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4" name="Oval 3"/>
          <p:cNvSpPr/>
          <p:nvPr/>
        </p:nvSpPr>
        <p:spPr>
          <a:xfrm>
            <a:off x="3659505" y="1241652"/>
            <a:ext cx="5233035" cy="827178"/>
          </a:xfrm>
          <a:prstGeom prst="ellipse">
            <a:avLst/>
          </a:prstGeom>
          <a:solidFill>
            <a:schemeClr val="accent4">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200" b="1" dirty="0" smtClean="0">
                <a:latin typeface="Times New Roman" panose="02020603050405020304" pitchFamily="18" charset="0"/>
                <a:cs typeface="Times New Roman" panose="02020603050405020304" pitchFamily="18" charset="0"/>
              </a:rPr>
              <a:t>1. </a:t>
            </a:r>
            <a:r>
              <a:rPr lang="en-US" sz="2200" b="1" dirty="0" err="1" smtClean="0">
                <a:latin typeface="Times New Roman" panose="02020603050405020304" pitchFamily="18" charset="0"/>
                <a:cs typeface="Times New Roman" panose="02020603050405020304" pitchFamily="18" charset="0"/>
              </a:rPr>
              <a:t>Dự</a:t>
            </a:r>
            <a:r>
              <a:rPr lang="en-US" sz="2200" b="1" dirty="0" smtClean="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báo</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lượng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cầu</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và</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lập</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kế</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hoạch</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tổng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hợp</a:t>
            </a:r>
            <a:endParaRPr lang="en-US" sz="2200" dirty="0">
              <a:latin typeface="Times New Roman" panose="02020603050405020304" pitchFamily="18" charset="0"/>
              <a:cs typeface="Times New Roman" panose="02020603050405020304" pitchFamily="18" charset="0"/>
            </a:endParaRPr>
          </a:p>
        </p:txBody>
      </p:sp>
      <p:sp>
        <p:nvSpPr>
          <p:cNvPr id="5" name="Rectangle 4"/>
          <p:cNvSpPr/>
          <p:nvPr/>
        </p:nvSpPr>
        <p:spPr>
          <a:xfrm>
            <a:off x="180356" y="2241302"/>
            <a:ext cx="11664315" cy="4708981"/>
          </a:xfrm>
          <a:prstGeom prst="rect">
            <a:avLst/>
          </a:prstGeom>
        </p:spPr>
        <p:txBody>
          <a:bodyPr wrap="square">
            <a:spAutoFit/>
          </a:bodyPr>
          <a:lstStyle/>
          <a:p>
            <a:pPr marL="342900" lvl="0" indent="-342900" algn="just">
              <a:spcBef>
                <a:spcPts val="600"/>
              </a:spcBef>
              <a:buFont typeface="Symbol" panose="05050102010706020507" pitchFamily="18" charset="2"/>
              <a:buChar char=""/>
            </a:pP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1" dirty="0">
              <a:solidFill>
                <a:prstClr val="black"/>
              </a:solidFill>
              <a:latin typeface=".VnTime"/>
              <a:ea typeface="Times New Roman" panose="02020603050405020304" pitchFamily="18" charset="0"/>
              <a:cs typeface="Times New Roman" panose="02020603050405020304" pitchFamily="18" charset="0"/>
            </a:endParaRPr>
          </a:p>
          <a:p>
            <a:pPr lvl="0" indent="457200" algn="just">
              <a:spcBef>
                <a:spcPts val="600"/>
              </a:spcBef>
            </a:pP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rất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phổ</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biến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spcBef>
                <a:spcPts val="600"/>
              </a:spcBef>
            </a:pPr>
            <a:r>
              <a:rPr 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giả</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dữ</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ở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khứ</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ể</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spcBef>
                <a:spcPts val="600"/>
              </a:spcBef>
            </a:pPr>
            <a:r>
              <a:rPr 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a:t>
            </a:r>
            <a:r>
              <a:rPr lang="en-US" sz="2000" dirty="0" err="1" smtClean="0">
                <a:solidFill>
                  <a:prstClr val="black"/>
                </a:solidFill>
                <a:latin typeface="Times New Roman" panose="02020603050405020304" pitchFamily="18" charset="0"/>
                <a:ea typeface="Times New Roman" panose="02020603050405020304" pitchFamily="18" charset="0"/>
                <a:cs typeface="VNI-Times"/>
              </a:rPr>
              <a:t>â</a:t>
            </a:r>
            <a:r>
              <a:rPr 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tốt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dữ</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ở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khứ</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tin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cậy</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spcBef>
                <a:spcPts val="600"/>
              </a:spcBef>
            </a:pPr>
            <a:r>
              <a:rPr 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smtClean="0">
                <a:solidFill>
                  <a:prstClr val="black"/>
                </a:solidFill>
                <a:latin typeface="Times New Roman" panose="02020603050405020304" pitchFamily="18" charset="0"/>
                <a:ea typeface="Times New Roman" panose="02020603050405020304" pitchFamily="18" charset="0"/>
                <a:cs typeface="VNI-Times"/>
              </a:rPr>
              <a:t>á</a:t>
            </a:r>
            <a:r>
              <a:rPr lang="en-US" sz="2000"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toán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bình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quân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di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tròn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hàm</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mũ</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ể</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nay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kỹ</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thuật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đã</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triển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mềm</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phổ</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biến</a:t>
            </a:r>
            <a:r>
              <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
              <a:spcBef>
                <a:spcPts val="600"/>
              </a:spcBef>
              <a:buFont typeface="Symbol" panose="05050102010706020507" pitchFamily="18" charset="2"/>
              <a:buChar char=""/>
            </a:pP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mô</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phỏng</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1" dirty="0">
              <a:solidFill>
                <a:prstClr val="black"/>
              </a:solidFill>
              <a:latin typeface=".VnTime"/>
              <a:ea typeface="Times New Roman" panose="02020603050405020304" pitchFamily="18" charset="0"/>
              <a:cs typeface="Times New Roman" panose="02020603050405020304" pitchFamily="18" charset="0"/>
            </a:endParaRPr>
          </a:p>
          <a:p>
            <a:pPr lvl="0" indent="457200" algn="just">
              <a:spcBef>
                <a:spcPts val="600"/>
              </a:spcBef>
            </a:pP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mô</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phỏng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sự</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chuỗi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thời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ể</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000" dirty="0" err="1">
                <a:solidFill>
                  <a:prstClr val="black"/>
                </a:solidFill>
                <a:latin typeface="Times New Roman" panose="02020603050405020304" pitchFamily="18" charset="0"/>
                <a:ea typeface="Times New Roman" panose="02020603050405020304" pitchFamily="18" charset="0"/>
                <a:cs typeface="VNI-Times"/>
              </a:rPr>
              <a:t>ô</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phỏng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vi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người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ti</a:t>
            </a:r>
            <a:r>
              <a:rPr lang="en-US" sz="2000" dirty="0" err="1">
                <a:solidFill>
                  <a:prstClr val="black"/>
                </a:solidFill>
                <a:latin typeface="Times New Roman" panose="02020603050405020304" pitchFamily="18" charset="0"/>
                <a:ea typeface="Times New Roman" panose="02020603050405020304" pitchFamily="18" charset="0"/>
                <a:cs typeface="VNI-Times"/>
              </a:rPr>
              <a:t>ê</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a:t>
            </a:r>
            <a:r>
              <a:rPr lang="en-US" sz="2000" dirty="0" err="1">
                <a:solidFill>
                  <a:prstClr val="black"/>
                </a:solidFill>
                <a:latin typeface="Times New Roman" panose="02020603050405020304" pitchFamily="18" charset="0"/>
                <a:ea typeface="Times New Roman" panose="02020603050405020304" pitchFamily="18" charset="0"/>
                <a:cs typeface="VNI-Times"/>
              </a:rPr>
              <a:t>ù</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dưới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iều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kiện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a:t>
            </a:r>
            <a:r>
              <a:rPr lang="en-US" sz="2000" dirty="0" err="1">
                <a:solidFill>
                  <a:prstClr val="black"/>
                </a:solidFill>
                <a:latin typeface="Times New Roman" panose="02020603050405020304" pitchFamily="18" charset="0"/>
                <a:ea typeface="Times New Roman" panose="02020603050405020304" pitchFamily="18" charset="0"/>
                <a:cs typeface="VNI-Times"/>
              </a:rPr>
              <a:t>á</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spcBef>
                <a:spcPts val="600"/>
              </a:spcBef>
            </a:pPr>
            <a:r>
              <a:rPr lang="en-US" sz="2000" b="1" i="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000" b="1" i="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này</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VNI-Times"/>
              </a:rPr>
              <a:t>đ</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ể</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trả</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lời</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b="1" i="1" dirty="0" err="1">
                <a:solidFill>
                  <a:prstClr val="black"/>
                </a:solidFill>
                <a:latin typeface="Times New Roman" panose="02020603050405020304" pitchFamily="18" charset="0"/>
                <a:ea typeface="Times New Roman" panose="02020603050405020304" pitchFamily="18" charset="0"/>
                <a:cs typeface="VNI-Times"/>
              </a:rPr>
              <a:t>á</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000" b="1" i="1" dirty="0" err="1">
                <a:solidFill>
                  <a:prstClr val="black"/>
                </a:solidFill>
                <a:latin typeface="Times New Roman" panose="02020603050405020304" pitchFamily="18" charset="0"/>
                <a:ea typeface="Times New Roman" panose="02020603050405020304" pitchFamily="18" charset="0"/>
                <a:cs typeface="VNI-Times"/>
              </a:rPr>
              <a:t>â</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2000" b="1" i="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i="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Chuyện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000" dirty="0" err="1">
                <a:solidFill>
                  <a:prstClr val="black"/>
                </a:solidFill>
                <a:latin typeface="Times New Roman" panose="02020603050405020304" pitchFamily="18" charset="0"/>
                <a:ea typeface="Times New Roman" panose="02020603050405020304" pitchFamily="18" charset="0"/>
                <a:cs typeface="VNI-Times"/>
              </a:rPr>
              <a:t>ì</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xảy</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ối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doanh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đó</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thấp</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Chuyện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a:t>
            </a:r>
            <a:r>
              <a:rPr lang="en-US" sz="2000" dirty="0" err="1">
                <a:solidFill>
                  <a:prstClr val="black"/>
                </a:solidFill>
                <a:latin typeface="Times New Roman" panose="02020603050405020304" pitchFamily="18" charset="0"/>
                <a:ea typeface="Times New Roman" panose="02020603050405020304" pitchFamily="18" charset="0"/>
                <a:cs typeface="VNI-Times"/>
              </a:rPr>
              <a:t>ì</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xảy</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phần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VNI-Times"/>
              </a:rPr>
              <a:t>đ</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ối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thủ</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cạnh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tranh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giới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thiệu</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mới</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mở</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cửa</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000" dirty="0" err="1">
                <a:solidFill>
                  <a:prstClr val="black"/>
                </a:solidFill>
                <a:latin typeface="Times New Roman" panose="02020603050405020304" pitchFamily="18" charset="0"/>
                <a:ea typeface="Times New Roman" panose="02020603050405020304" pitchFamily="18" charset="0"/>
                <a:cs typeface="VNI-Times"/>
              </a:rPr>
              <a:t>à</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ngay</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000" dirty="0" err="1">
                <a:solidFill>
                  <a:prstClr val="black"/>
                </a:solidFill>
                <a:latin typeface="Times New Roman" panose="02020603050405020304" pitchFamily="18" charset="0"/>
                <a:ea typeface="Times New Roman" panose="02020603050405020304" pitchFamily="18" charset="0"/>
                <a:cs typeface="VNI-Times"/>
              </a:rPr>
              <a:t>ê</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cạnh</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000" dirty="0" err="1">
                <a:solidFill>
                  <a:prstClr val="black"/>
                </a:solidFill>
                <a:latin typeface="Times New Roman" panose="02020603050405020304" pitchFamily="18" charset="0"/>
                <a:ea typeface="Times New Roman" panose="02020603050405020304" pitchFamily="18" charset="0"/>
                <a:cs typeface="VNI-Times"/>
              </a:rPr>
              <a:t>ú</a:t>
            </a:r>
            <a:r>
              <a:rPr lang="en-US" sz="20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0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ta ?</a:t>
            </a:r>
            <a:endParaRPr lang="en-US" sz="2000" dirty="0">
              <a:solidFill>
                <a:prstClr val="black"/>
              </a:solidFill>
              <a:latin typeface=".VnTime"/>
              <a:ea typeface="Times New Roman" panose="02020603050405020304" pitchFamily="18" charset="0"/>
              <a:cs typeface="Times New Roman" panose="02020603050405020304" pitchFamily="18" charset="0"/>
            </a:endParaRPr>
          </a:p>
          <a:p>
            <a:pPr lvl="0" indent="457200" algn="just">
              <a:spcBef>
                <a:spcPts val="600"/>
              </a:spcBef>
            </a:pPr>
            <a:endParaRPr lang="en-US" sz="2000" dirty="0">
              <a:solidFill>
                <a:prstClr val="black"/>
              </a:solidFill>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939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anim calcmode="lin" valueType="num">
                                      <p:cBhvr additive="base">
                                        <p:cTn id="1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animEffect transition="in" filter="fade">
                                      <p:cBhvr>
                                        <p:cTn id="19" dur="1000"/>
                                        <p:tgtEl>
                                          <p:spTgt spid="5">
                                            <p:txEl>
                                              <p:pRg st="1" end="1"/>
                                            </p:txEl>
                                          </p:spTgt>
                                        </p:tgtEl>
                                      </p:cBhvr>
                                    </p:animEffect>
                                    <p:anim calcmode="lin" valueType="num">
                                      <p:cBhvr>
                                        <p:cTn id="20"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Effect transition="in" filter="fade">
                                      <p:cBhvr>
                                        <p:cTn id="26" dur="1000"/>
                                        <p:tgtEl>
                                          <p:spTgt spid="5">
                                            <p:txEl>
                                              <p:pRg st="2" end="2"/>
                                            </p:txEl>
                                          </p:spTgt>
                                        </p:tgtEl>
                                      </p:cBhvr>
                                    </p:animEffect>
                                    <p:anim calcmode="lin" valueType="num">
                                      <p:cBhvr>
                                        <p:cTn id="27"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barn(inVertical)">
                                      <p:cBhvr>
                                        <p:cTn id="33" dur="500"/>
                                        <p:tgtEl>
                                          <p:spTgt spid="5">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5">
                                            <p:txEl>
                                              <p:pRg st="4" end="4"/>
                                            </p:txEl>
                                          </p:spTgt>
                                        </p:tgtEl>
                                        <p:attrNameLst>
                                          <p:attrName>style.visibility</p:attrName>
                                        </p:attrNameLst>
                                      </p:cBhvr>
                                      <p:to>
                                        <p:strVal val="visible"/>
                                      </p:to>
                                    </p:set>
                                    <p:animEffect transition="in" filter="barn(inVertical)">
                                      <p:cBhvr>
                                        <p:cTn id="38" dur="500"/>
                                        <p:tgtEl>
                                          <p:spTgt spid="5">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Effect transition="in" filter="barn(inVertical)">
                                      <p:cBhvr>
                                        <p:cTn id="43" dur="500"/>
                                        <p:tgtEl>
                                          <p:spTgt spid="5">
                                            <p:txEl>
                                              <p:pRg st="6" end="6"/>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5">
                                            <p:txEl>
                                              <p:pRg st="7" end="7"/>
                                            </p:txEl>
                                          </p:spTgt>
                                        </p:tgtEl>
                                        <p:attrNameLst>
                                          <p:attrName>style.visibility</p:attrName>
                                        </p:attrNameLst>
                                      </p:cBhvr>
                                      <p:to>
                                        <p:strVal val="visible"/>
                                      </p:to>
                                    </p:set>
                                    <p:animEffect transition="in" filter="barn(inVertical)">
                                      <p:cBhvr>
                                        <p:cTn id="48"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7037295" y="352758"/>
            <a:ext cx="5137672" cy="2894463"/>
          </a:xfrm>
          <a:prstGeom prst="rect">
            <a:avLst/>
          </a:prstGeom>
        </p:spPr>
      </p:pic>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4" name="Oval 3"/>
          <p:cNvSpPr/>
          <p:nvPr/>
        </p:nvSpPr>
        <p:spPr>
          <a:xfrm>
            <a:off x="474345" y="1282872"/>
            <a:ext cx="5774055" cy="1145994"/>
          </a:xfrm>
          <a:prstGeom prst="ellipse">
            <a:avLst/>
          </a:prstGeom>
          <a:solidFill>
            <a:schemeClr val="accent4">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500" b="1" dirty="0" smtClean="0">
                <a:latin typeface="Times New Roman" panose="02020603050405020304" pitchFamily="18" charset="0"/>
                <a:cs typeface="Times New Roman" panose="02020603050405020304" pitchFamily="18" charset="0"/>
              </a:rPr>
              <a:t>1. </a:t>
            </a:r>
            <a:r>
              <a:rPr lang="en-US" sz="2500" b="1" dirty="0" err="1" smtClean="0">
                <a:latin typeface="Times New Roman" panose="02020603050405020304" pitchFamily="18" charset="0"/>
                <a:cs typeface="Times New Roman" panose="02020603050405020304" pitchFamily="18" charset="0"/>
              </a:rPr>
              <a:t>Dự</a:t>
            </a:r>
            <a:r>
              <a:rPr lang="en-US" sz="2500" b="1" dirty="0" smtClean="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báo</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lượng</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cầu</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và</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lập</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kế</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hoạch</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tổng</a:t>
            </a:r>
            <a:r>
              <a:rPr lang="en-US" sz="2500" b="1" dirty="0">
                <a:latin typeface="Times New Roman" panose="02020603050405020304" pitchFamily="18" charset="0"/>
                <a:cs typeface="Times New Roman" panose="02020603050405020304" pitchFamily="18" charset="0"/>
              </a:rPr>
              <a:t> </a:t>
            </a:r>
            <a:r>
              <a:rPr lang="en-US" sz="2500" b="1" dirty="0" err="1">
                <a:latin typeface="Times New Roman" panose="02020603050405020304" pitchFamily="18" charset="0"/>
                <a:cs typeface="Times New Roman" panose="02020603050405020304" pitchFamily="18" charset="0"/>
              </a:rPr>
              <a:t>hợp</a:t>
            </a:r>
            <a:endParaRPr lang="en-US" sz="2500" dirty="0">
              <a:latin typeface="Times New Roman" panose="02020603050405020304" pitchFamily="18" charset="0"/>
              <a:cs typeface="Times New Roman" panose="02020603050405020304" pitchFamily="18" charset="0"/>
            </a:endParaRPr>
          </a:p>
        </p:txBody>
      </p:sp>
      <p:sp>
        <p:nvSpPr>
          <p:cNvPr id="5" name="Rectangle 4"/>
          <p:cNvSpPr/>
          <p:nvPr/>
        </p:nvSpPr>
        <p:spPr>
          <a:xfrm>
            <a:off x="133317" y="2580168"/>
            <a:ext cx="6856754" cy="4016484"/>
          </a:xfrm>
          <a:prstGeom prst="rect">
            <a:avLst/>
          </a:prstGeom>
        </p:spPr>
        <p:txBody>
          <a:bodyPr wrap="square">
            <a:spAutoFit/>
          </a:bodyPr>
          <a:lstStyle/>
          <a:p>
            <a:pPr lvl="0" indent="457200" algn="just">
              <a:spcBef>
                <a:spcPts val="600"/>
              </a:spcBef>
            </a:pPr>
            <a:r>
              <a:rPr lang="en-US" sz="2400" b="1"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Khi</a:t>
            </a:r>
            <a:r>
              <a:rPr lang="en-US"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sử</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4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400" b="1" dirty="0" err="1">
                <a:solidFill>
                  <a:prstClr val="black"/>
                </a:solidFill>
                <a:latin typeface="Times New Roman" panose="02020603050405020304" pitchFamily="18" charset="0"/>
                <a:ea typeface="Times New Roman" panose="02020603050405020304" pitchFamily="18" charset="0"/>
                <a:cs typeface="VNI-Times"/>
              </a:rPr>
              <a:t>á</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400" b="1" dirty="0" err="1">
                <a:solidFill>
                  <a:prstClr val="black"/>
                </a:solidFill>
                <a:latin typeface="Times New Roman" panose="02020603050405020304" pitchFamily="18" charset="0"/>
                <a:ea typeface="Times New Roman" panose="02020603050405020304" pitchFamily="18" charset="0"/>
                <a:cs typeface="VNI-Times"/>
              </a:rPr>
              <a:t>à</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VNI-Times"/>
              </a:rPr>
              <a:t>đá</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t>
            </a:r>
            <a:r>
              <a:rPr lang="en-US" sz="2400" b="1" dirty="0" err="1">
                <a:solidFill>
                  <a:prstClr val="black"/>
                </a:solidFill>
                <a:latin typeface="Times New Roman" panose="02020603050405020304" pitchFamily="18" charset="0"/>
                <a:ea typeface="Times New Roman" panose="02020603050405020304" pitchFamily="18" charset="0"/>
                <a:cs typeface="VNI-Times"/>
              </a:rPr>
              <a:t>á</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VNI-Times"/>
              </a:rPr>
              <a:t>đ</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iều</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rất</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lưu</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ý </a:t>
            </a:r>
            <a:r>
              <a:rPr lang="en-US" sz="2400" b="1"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dirty="0">
              <a:solidFill>
                <a:prstClr val="black"/>
              </a:solidFill>
              <a:latin typeface=".VnTime"/>
              <a:ea typeface="Times New Roman" panose="02020603050405020304" pitchFamily="18" charset="0"/>
              <a:cs typeface="Times New Roman" panose="02020603050405020304" pitchFamily="18" charset="0"/>
            </a:endParaRPr>
          </a:p>
          <a:p>
            <a:pPr lvl="0" algn="just">
              <a:spcBef>
                <a:spcPts val="600"/>
              </a:spcBef>
            </a:pP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ngắn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giờ</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400" dirty="0" err="1">
                <a:solidFill>
                  <a:prstClr val="black"/>
                </a:solidFill>
                <a:latin typeface="Times New Roman" panose="02020603050405020304" pitchFamily="18" charset="0"/>
                <a:ea typeface="Times New Roman" panose="02020603050405020304" pitchFamily="18" charset="0"/>
                <a:cs typeface="VNI-Times"/>
              </a:rPr>
              <a:t>í</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dài</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prstClr val="black"/>
              </a:solidFill>
              <a:latin typeface=".VnTime"/>
              <a:ea typeface="Times New Roman" panose="02020603050405020304" pitchFamily="18" charset="0"/>
              <a:cs typeface="Times New Roman" panose="02020603050405020304" pitchFamily="18" charset="0"/>
            </a:endParaRPr>
          </a:p>
          <a:p>
            <a:pPr lvl="0" algn="just">
              <a:spcBef>
                <a:spcPts val="600"/>
              </a:spcBef>
            </a:pP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tổng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giờ</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cũng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400" dirty="0" err="1">
                <a:solidFill>
                  <a:prstClr val="black"/>
                </a:solidFill>
                <a:latin typeface="Times New Roman" panose="02020603050405020304" pitchFamily="18" charset="0"/>
                <a:ea typeface="Times New Roman" panose="02020603050405020304" pitchFamily="18" charset="0"/>
                <a:cs typeface="VNI-Times"/>
              </a:rPr>
              <a:t>í</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VNI-Times"/>
              </a:rPr>
              <a:t>đ</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ơn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lẻ</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a:t>
            </a:r>
            <a:r>
              <a:rPr lang="en-US" sz="2400" dirty="0" err="1">
                <a:solidFill>
                  <a:prstClr val="black"/>
                </a:solidFill>
                <a:latin typeface="Times New Roman" panose="02020603050405020304" pitchFamily="18" charset="0"/>
                <a:ea typeface="Times New Roman" panose="02020603050405020304" pitchFamily="18" charset="0"/>
                <a:cs typeface="VNI-Times"/>
              </a:rPr>
              <a:t>â</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a:t>
            </a:r>
            <a:r>
              <a:rPr lang="en-US" sz="2400" dirty="0" err="1">
                <a:solidFill>
                  <a:prstClr val="black"/>
                </a:solidFill>
                <a:latin typeface="Times New Roman" panose="02020603050405020304" pitchFamily="18" charset="0"/>
                <a:ea typeface="Times New Roman" panose="02020603050405020304" pitchFamily="18" charset="0"/>
                <a:cs typeface="VNI-Times"/>
              </a:rPr>
              <a:t>ú</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nhỏ</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prstClr val="black"/>
              </a:solidFill>
              <a:latin typeface=".VnTime"/>
              <a:ea typeface="Times New Roman" panose="02020603050405020304" pitchFamily="18" charset="0"/>
              <a:cs typeface="Times New Roman" panose="02020603050405020304" pitchFamily="18" charset="0"/>
            </a:endParaRPr>
          </a:p>
          <a:p>
            <a:pPr lvl="0" algn="just">
              <a:spcBef>
                <a:spcPts val="600"/>
              </a:spcBef>
            </a:pP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lu</a:t>
            </a:r>
            <a:r>
              <a:rPr lang="en-US" sz="2400" dirty="0" err="1">
                <a:solidFill>
                  <a:prstClr val="black"/>
                </a:solidFill>
                <a:latin typeface="Times New Roman" panose="02020603050405020304" pitchFamily="18" charset="0"/>
                <a:ea typeface="Times New Roman" panose="02020603050405020304" pitchFamily="18" charset="0"/>
                <a:cs typeface="VNI-Times"/>
              </a:rPr>
              <a:t>ô</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err="1">
                <a:solidFill>
                  <a:prstClr val="black"/>
                </a:solidFill>
                <a:latin typeface="Times New Roman" panose="02020603050405020304" pitchFamily="18" charset="0"/>
                <a:ea typeface="Times New Roman" panose="02020603050405020304" pitchFamily="18" charset="0"/>
                <a:cs typeface="VNI-Times"/>
              </a:rPr>
              <a:t>ó</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VNI-Times"/>
              </a:rPr>
              <a:t>đ</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ộ</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sai</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a:t>
            </a:r>
            <a:r>
              <a:rPr lang="en-US" sz="2400" dirty="0" err="1">
                <a:solidFill>
                  <a:prstClr val="black"/>
                </a:solidFill>
                <a:latin typeface="Times New Roman" panose="02020603050405020304" pitchFamily="18" charset="0"/>
                <a:ea typeface="Times New Roman" panose="02020603050405020304" pitchFamily="18" charset="0"/>
                <a:cs typeface="VNI-Times"/>
              </a:rPr>
              <a:t>ù</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nhỏ</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400" dirty="0" err="1">
                <a:solidFill>
                  <a:prstClr val="black"/>
                </a:solidFill>
                <a:latin typeface="Times New Roman" panose="02020603050405020304" pitchFamily="18" charset="0"/>
                <a:ea typeface="Times New Roman" panose="02020603050405020304" pitchFamily="18" charset="0"/>
                <a:cs typeface="VNI-Times"/>
              </a:rPr>
              <a:t>à</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a:t>
            </a:r>
            <a:r>
              <a:rPr lang="en-US" sz="2400" dirty="0" err="1">
                <a:solidFill>
                  <a:prstClr val="black"/>
                </a:solidFill>
                <a:latin typeface="Times New Roman" panose="02020603050405020304" pitchFamily="18" charset="0"/>
                <a:ea typeface="Times New Roman" panose="02020603050405020304" pitchFamily="18" charset="0"/>
                <a:cs typeface="VNI-Times"/>
              </a:rPr>
              <a:t>ô</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dirty="0" err="1">
                <a:solidFill>
                  <a:prstClr val="black"/>
                </a:solidFill>
                <a:latin typeface="Times New Roman" panose="02020603050405020304" pitchFamily="18" charset="0"/>
                <a:ea typeface="Times New Roman" panose="02020603050405020304" pitchFamily="18" charset="0"/>
                <a:cs typeface="VNI-Times"/>
              </a:rPr>
              <a:t>ó</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dự</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400" dirty="0" err="1">
                <a:solidFill>
                  <a:prstClr val="black"/>
                </a:solidFill>
                <a:latin typeface="Times New Roman" panose="02020603050405020304" pitchFamily="18" charset="0"/>
                <a:ea typeface="Times New Roman" panose="02020603050405020304" pitchFamily="18" charset="0"/>
                <a:cs typeface="VNI-Times"/>
              </a:rPr>
              <a:t>á</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400" dirty="0" err="1">
                <a:solidFill>
                  <a:prstClr val="black"/>
                </a:solidFill>
                <a:latin typeface="Times New Roman" panose="02020603050405020304" pitchFamily="18" charset="0"/>
                <a:ea typeface="Times New Roman" panose="02020603050405020304" pitchFamily="18" charset="0"/>
                <a:cs typeface="VNI-Times"/>
              </a:rPr>
              <a:t>à</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400" dirty="0" err="1">
                <a:solidFill>
                  <a:prstClr val="black"/>
                </a:solidFill>
                <a:latin typeface="Times New Roman" panose="02020603050405020304" pitchFamily="18" charset="0"/>
                <a:ea typeface="Times New Roman" panose="02020603050405020304" pitchFamily="18" charset="0"/>
                <a:cs typeface="VNI-Times"/>
              </a:rPr>
              <a:t>à</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a:t>
            </a:r>
            <a:r>
              <a:rPr lang="en-US" sz="2400" dirty="0" err="1">
                <a:solidFill>
                  <a:prstClr val="black"/>
                </a:solidFill>
                <a:latin typeface="Times New Roman" panose="02020603050405020304" pitchFamily="18" charset="0"/>
                <a:ea typeface="Times New Roman" panose="02020603050405020304" pitchFamily="18" charset="0"/>
                <a:cs typeface="VNI-Times"/>
              </a:rPr>
              <a:t>à</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hảo</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solidFill>
                <a:prstClr val="black"/>
              </a:solidFill>
              <a:latin typeface=".VnTime"/>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4"/>
          <a:srcRect l="5322" t="9157" r="7709"/>
          <a:stretch/>
        </p:blipFill>
        <p:spPr>
          <a:xfrm>
            <a:off x="7131744" y="3247221"/>
            <a:ext cx="5060256" cy="3610780"/>
          </a:xfrm>
          <a:prstGeom prst="rect">
            <a:avLst/>
          </a:prstGeom>
        </p:spPr>
      </p:pic>
    </p:spTree>
    <p:extLst>
      <p:ext uri="{BB962C8B-B14F-4D97-AF65-F5344CB8AC3E}">
        <p14:creationId xmlns:p14="http://schemas.microsoft.com/office/powerpoint/2010/main" val="220922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Effect transition="in" filter="fade">
                                      <p:cBhvr>
                                        <p:cTn id="20" dur="1000"/>
                                        <p:tgtEl>
                                          <p:spTgt spid="5">
                                            <p:txEl>
                                              <p:pRg st="2" end="2"/>
                                            </p:txEl>
                                          </p:spTgt>
                                        </p:tgtEl>
                                      </p:cBhvr>
                                    </p:animEffect>
                                    <p:anim calcmode="lin" valueType="num">
                                      <p:cBhvr>
                                        <p:cTn id="21"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animEffect transition="in" filter="fade">
                                      <p:cBhvr>
                                        <p:cTn id="27" dur="1000"/>
                                        <p:tgtEl>
                                          <p:spTgt spid="5">
                                            <p:txEl>
                                              <p:pRg st="3" end="3"/>
                                            </p:txEl>
                                          </p:spTgt>
                                        </p:tgtEl>
                                      </p:cBhvr>
                                    </p:animEffect>
                                    <p:anim calcmode="lin" valueType="num">
                                      <p:cBhvr>
                                        <p:cTn id="28"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5" name="Oval 4"/>
          <p:cNvSpPr/>
          <p:nvPr/>
        </p:nvSpPr>
        <p:spPr>
          <a:xfrm>
            <a:off x="3934777" y="1292781"/>
            <a:ext cx="4314826" cy="844629"/>
          </a:xfrm>
          <a:prstGeom prst="ellipse">
            <a:avLst/>
          </a:prstGeom>
          <a:solidFill>
            <a:schemeClr val="accent5">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2. </a:t>
            </a:r>
            <a:r>
              <a:rPr lang="en-US" sz="2400" b="1" dirty="0" err="1" smtClean="0">
                <a:latin typeface="Times New Roman" panose="02020603050405020304" pitchFamily="18" charset="0"/>
                <a:cs typeface="Times New Roman" panose="02020603050405020304" pitchFamily="18" charset="0"/>
              </a:rPr>
              <a:t>Định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giá</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phẩm</a:t>
            </a:r>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196942" y="2032478"/>
            <a:ext cx="11526204" cy="4708981"/>
          </a:xfrm>
          <a:prstGeom prst="rect">
            <a:avLst/>
          </a:prstGeom>
        </p:spPr>
        <p:txBody>
          <a:bodyPr wrap="square">
            <a:spAutoFit/>
          </a:bodyPr>
          <a:lstStyle/>
          <a:p>
            <a:pPr marL="342900" marR="32385" indent="-342900" algn="just">
              <a:lnSpc>
                <a:spcPct val="150000"/>
              </a:lnSpc>
              <a:buFont typeface="Wingdings" panose="05000000000000000000" pitchFamily="2" charset="2"/>
              <a:buChar char="v"/>
            </a:pPr>
            <a:r>
              <a:rPr lang="en-US" sz="2000" b="1" spc="-15" dirty="0" err="1">
                <a:latin typeface="Times New Roman" panose="02020603050405020304" pitchFamily="18" charset="0"/>
                <a:cs typeface="Times New Roman" panose="02020603050405020304" pitchFamily="18" charset="0"/>
              </a:rPr>
              <a:t>Các</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công</a:t>
            </a:r>
            <a:r>
              <a:rPr lang="en-US" sz="2000" b="1" spc="-15" dirty="0">
                <a:latin typeface="Times New Roman" panose="02020603050405020304" pitchFamily="18" charset="0"/>
                <a:cs typeface="Times New Roman" panose="02020603050405020304" pitchFamily="18" charset="0"/>
              </a:rPr>
              <a:t> ty </a:t>
            </a:r>
            <a:r>
              <a:rPr lang="en-US" sz="2000" b="1" spc="-15" dirty="0" err="1">
                <a:latin typeface="Times New Roman" panose="02020603050405020304" pitchFamily="18" charset="0"/>
                <a:cs typeface="Times New Roman" panose="02020603050405020304" pitchFamily="18" charset="0"/>
              </a:rPr>
              <a:t>và</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chuỗi</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cung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ứng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có</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thể</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ảnh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hưởng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đến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nhu</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cầu</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thông</a:t>
            </a:r>
            <a:r>
              <a:rPr lang="en-US" sz="2000" b="1" spc="-15" dirty="0">
                <a:latin typeface="Times New Roman" panose="02020603050405020304" pitchFamily="18" charset="0"/>
                <a:cs typeface="Times New Roman" panose="02020603050405020304" pitchFamily="18" charset="0"/>
              </a:rPr>
              <a:t> qua </a:t>
            </a:r>
            <a:r>
              <a:rPr lang="en-US" sz="2000" b="1" spc="-15" dirty="0" err="1">
                <a:latin typeface="Times New Roman" panose="02020603050405020304" pitchFamily="18" charset="0"/>
                <a:cs typeface="Times New Roman" panose="02020603050405020304" pitchFamily="18" charset="0"/>
              </a:rPr>
              <a:t>việc</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định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giá</a:t>
            </a:r>
            <a:r>
              <a:rPr lang="en-US" sz="2000" b="1"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Tùy</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vào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mức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giá</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được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định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giá</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như</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thế</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nào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có</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thể</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đem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lại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lợi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nhuận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gộp</a:t>
            </a:r>
            <a:r>
              <a:rPr lang="en-US" sz="2000" spc="-15" dirty="0">
                <a:latin typeface="Times New Roman" panose="02020603050405020304" pitchFamily="18" charset="0"/>
                <a:cs typeface="Times New Roman" panose="02020603050405020304" pitchFamily="18" charset="0"/>
              </a:rPr>
              <a:t> </a:t>
            </a:r>
            <a:r>
              <a:rPr lang="en-US" sz="2000" spc="-15" dirty="0" err="1" smtClean="0">
                <a:latin typeface="Times New Roman" panose="02020603050405020304" pitchFamily="18" charset="0"/>
                <a:cs typeface="Times New Roman" panose="02020603050405020304" pitchFamily="18" charset="0"/>
              </a:rPr>
              <a:t>tối</a:t>
            </a:r>
            <a:r>
              <a:rPr lang="en-US" sz="2000" spc="-15" dirty="0" smtClean="0">
                <a:latin typeface="Times New Roman" panose="02020603050405020304" pitchFamily="18" charset="0"/>
                <a:cs typeface="Times New Roman" panose="02020603050405020304" pitchFamily="18" charset="0"/>
              </a:rPr>
              <a:t> </a:t>
            </a:r>
            <a:r>
              <a:rPr lang="en-US" sz="2000" spc="-15" dirty="0" err="1" smtClean="0">
                <a:latin typeface="Times New Roman" panose="02020603050405020304" pitchFamily="18" charset="0"/>
                <a:cs typeface="Times New Roman" panose="02020603050405020304" pitchFamily="18" charset="0"/>
              </a:rPr>
              <a:t>đa</a:t>
            </a:r>
            <a:r>
              <a:rPr lang="en-US" sz="2000" spc="-15" dirty="0" smtClean="0">
                <a:latin typeface="Times New Roman" panose="02020603050405020304" pitchFamily="18" charset="0"/>
                <a:cs typeface="Times New Roman" panose="02020603050405020304" pitchFamily="18" charset="0"/>
              </a:rPr>
              <a:t> hay </a:t>
            </a:r>
            <a:r>
              <a:rPr lang="en-US" sz="2000" spc="-15" dirty="0" err="1">
                <a:latin typeface="Times New Roman" panose="02020603050405020304" pitchFamily="18" charset="0"/>
                <a:cs typeface="Times New Roman" panose="02020603050405020304" pitchFamily="18" charset="0"/>
              </a:rPr>
              <a:t>cực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đại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doanh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cho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công</a:t>
            </a:r>
            <a:r>
              <a:rPr lang="en-US" sz="2000" spc="-15" dirty="0">
                <a:latin typeface="Times New Roman" panose="02020603050405020304" pitchFamily="18" charset="0"/>
                <a:cs typeface="Times New Roman" panose="02020603050405020304" pitchFamily="18" charset="0"/>
              </a:rPr>
              <a:t> ty. </a:t>
            </a:r>
            <a:endParaRPr lang="en-US" sz="2000" spc="-15" dirty="0" smtClean="0">
              <a:latin typeface="Times New Roman" panose="02020603050405020304" pitchFamily="18" charset="0"/>
              <a:cs typeface="Times New Roman" panose="02020603050405020304" pitchFamily="18" charset="0"/>
            </a:endParaRPr>
          </a:p>
          <a:p>
            <a:pPr marL="342900" marR="32385" indent="-342900" algn="just">
              <a:lnSpc>
                <a:spcPct val="150000"/>
              </a:lnSpc>
              <a:buFont typeface="Wingdings" panose="05000000000000000000" pitchFamily="2" charset="2"/>
              <a:buChar char="v"/>
            </a:pPr>
            <a:r>
              <a:rPr lang="en-US" sz="2000" b="1" spc="-15" dirty="0" err="1" smtClean="0">
                <a:latin typeface="Times New Roman" panose="02020603050405020304" pitchFamily="18" charset="0"/>
                <a:cs typeface="Times New Roman" panose="02020603050405020304" pitchFamily="18" charset="0"/>
              </a:rPr>
              <a:t>Thông</a:t>
            </a:r>
            <a:r>
              <a:rPr lang="en-US" sz="2000" b="1" spc="-15" dirty="0" smtClean="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thường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nhân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viên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phòng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tiếp</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thị</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và</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bán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hàng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ra</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các</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quyết</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định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về</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giá</a:t>
            </a:r>
            <a:r>
              <a:rPr lang="en-US" sz="2000" b="1"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để</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kích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thích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cầu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suốt</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mùa</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cao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điểm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với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mục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đích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là</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cực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đại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tổng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doanh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thu</a:t>
            </a:r>
            <a:r>
              <a:rPr lang="en-US" sz="2000" spc="-15"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342900" marR="32385" indent="-342900" algn="just">
              <a:lnSpc>
                <a:spcPct val="150000"/>
              </a:lnSpc>
              <a:buFont typeface="Wingdings" panose="05000000000000000000" pitchFamily="2" charset="2"/>
              <a:buChar char="v"/>
            </a:pPr>
            <a:r>
              <a:rPr lang="en-US" sz="2000" b="1" spc="-15" dirty="0" err="1">
                <a:latin typeface="Times New Roman" panose="02020603050405020304" pitchFamily="18" charset="0"/>
                <a:cs typeface="Times New Roman" panose="02020603050405020304" pitchFamily="18" charset="0"/>
              </a:rPr>
              <a:t>Nhân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viên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phòng</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sản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xuất</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và</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tài</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chính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ra</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quyết</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định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về</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giá</a:t>
            </a:r>
            <a:r>
              <a:rPr lang="en-US" sz="2000" b="1"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nhằm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kích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thích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cầu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thời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gian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ngắn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nhất</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với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mục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tiêu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là</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cực</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đại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lợi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nhuận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gộp</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mùa</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có</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cầu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cao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điểm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tạo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doanh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để</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kiểm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soát</a:t>
            </a:r>
            <a:r>
              <a:rPr lang="en-US" sz="2000" spc="-15" dirty="0">
                <a:latin typeface="Times New Roman" panose="02020603050405020304" pitchFamily="18" charset="0"/>
                <a:cs typeface="Times New Roman" panose="02020603050405020304" pitchFamily="18" charset="0"/>
              </a:rPr>
              <a:t> chi </a:t>
            </a:r>
            <a:r>
              <a:rPr lang="en-US" sz="2000" spc="-15" dirty="0" err="1">
                <a:latin typeface="Times New Roman" panose="02020603050405020304" pitchFamily="18" charset="0"/>
                <a:cs typeface="Times New Roman" panose="02020603050405020304" pitchFamily="18" charset="0"/>
              </a:rPr>
              <a:t>phí</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mùa</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có</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cầu</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thấp</a:t>
            </a:r>
            <a:r>
              <a:rPr lang="en-US" sz="2000" spc="-15"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342900" marR="32385" indent="-342900" algn="just">
              <a:lnSpc>
                <a:spcPct val="150000"/>
              </a:lnSpc>
              <a:buFont typeface="Wingdings" panose="05000000000000000000" pitchFamily="2" charset="2"/>
              <a:buChar char="v"/>
            </a:pPr>
            <a:r>
              <a:rPr lang="en-US" sz="2000" b="1" spc="-15" dirty="0" err="1">
                <a:latin typeface="Times New Roman" panose="02020603050405020304" pitchFamily="18" charset="0"/>
                <a:cs typeface="Times New Roman" panose="02020603050405020304" pitchFamily="18" charset="0"/>
              </a:rPr>
              <a:t>Có</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mối</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liên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quan</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giữa</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cấu</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trúc</a:t>
            </a:r>
            <a:r>
              <a:rPr lang="en-US" sz="2000" b="1" spc="-15" dirty="0">
                <a:latin typeface="Times New Roman" panose="02020603050405020304" pitchFamily="18" charset="0"/>
                <a:cs typeface="Times New Roman" panose="02020603050405020304" pitchFamily="18" charset="0"/>
              </a:rPr>
              <a:t> chi </a:t>
            </a:r>
            <a:r>
              <a:rPr lang="en-US" sz="2000" b="1" spc="-15" dirty="0" err="1">
                <a:latin typeface="Times New Roman" panose="02020603050405020304" pitchFamily="18" charset="0"/>
                <a:cs typeface="Times New Roman" panose="02020603050405020304" pitchFamily="18" charset="0"/>
              </a:rPr>
              <a:t>phí</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và</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quá</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trình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định</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giá</a:t>
            </a:r>
            <a:r>
              <a:rPr lang="en-US" sz="2000" spc="-15" dirty="0">
                <a:latin typeface="Times New Roman" panose="02020603050405020304" pitchFamily="18" charset="0"/>
                <a:cs typeface="Times New Roman" panose="02020603050405020304" pitchFamily="18" charset="0"/>
              </a:rPr>
              <a:t>. </a:t>
            </a:r>
            <a:endParaRPr lang="en-US" sz="2000" spc="-15" dirty="0" smtClean="0">
              <a:latin typeface="Times New Roman" panose="02020603050405020304" pitchFamily="18" charset="0"/>
              <a:cs typeface="Times New Roman" panose="02020603050405020304" pitchFamily="18" charset="0"/>
            </a:endParaRPr>
          </a:p>
          <a:p>
            <a:pPr marL="342900" marR="32385" indent="-342900" algn="just">
              <a:lnSpc>
                <a:spcPct val="150000"/>
              </a:lnSpc>
              <a:buFont typeface="Wingdings" panose="05000000000000000000" pitchFamily="2" charset="2"/>
              <a:buChar char="v"/>
            </a:pPr>
            <a:r>
              <a:rPr lang="en-US" sz="2000" b="1" spc="-15" dirty="0" err="1" smtClean="0">
                <a:latin typeface="Times New Roman" panose="02020603050405020304" pitchFamily="18" charset="0"/>
                <a:cs typeface="Times New Roman" panose="02020603050405020304" pitchFamily="18" charset="0"/>
              </a:rPr>
              <a:t>Vấn</a:t>
            </a:r>
            <a:r>
              <a:rPr lang="en-US" sz="2000" b="1" spc="-15" dirty="0" smtClean="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đề</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đặt</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ra</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cho</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mỗi</a:t>
            </a:r>
            <a:r>
              <a:rPr lang="en-US" sz="2000" b="1" spc="-15" dirty="0">
                <a:latin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cs typeface="Times New Roman" panose="02020603050405020304" pitchFamily="18" charset="0"/>
              </a:rPr>
              <a:t>công</a:t>
            </a:r>
            <a:r>
              <a:rPr lang="en-US" sz="2000" b="1" spc="-15" dirty="0">
                <a:latin typeface="Times New Roman" panose="02020603050405020304" pitchFamily="18" charset="0"/>
                <a:cs typeface="Times New Roman" panose="02020603050405020304" pitchFamily="18" charset="0"/>
              </a:rPr>
              <a:t> </a:t>
            </a:r>
            <a:r>
              <a:rPr lang="en-US" sz="2000" b="1" spc="-15" dirty="0" smtClean="0">
                <a:latin typeface="Times New Roman" panose="02020603050405020304" pitchFamily="18" charset="0"/>
                <a:cs typeface="Times New Roman" panose="02020603050405020304" pitchFamily="18" charset="0"/>
              </a:rPr>
              <a:t>ty </a:t>
            </a:r>
            <a:r>
              <a:rPr lang="en-US" sz="2000" b="1" spc="-15" dirty="0" err="1" smtClean="0">
                <a:latin typeface="Times New Roman" panose="02020603050405020304" pitchFamily="18" charset="0"/>
                <a:cs typeface="Times New Roman" panose="02020603050405020304" pitchFamily="18" charset="0"/>
              </a:rPr>
              <a:t>khi</a:t>
            </a:r>
            <a:r>
              <a:rPr lang="en-US" sz="2000" b="1" spc="-15" dirty="0" smtClean="0">
                <a:latin typeface="Times New Roman" panose="02020603050405020304" pitchFamily="18" charset="0"/>
                <a:cs typeface="Times New Roman" panose="02020603050405020304" pitchFamily="18" charset="0"/>
              </a:rPr>
              <a:t> </a:t>
            </a:r>
            <a:r>
              <a:rPr lang="en-US" sz="2000" b="1" spc="-15" dirty="0" err="1" smtClean="0">
                <a:latin typeface="Times New Roman" panose="02020603050405020304" pitchFamily="18" charset="0"/>
                <a:cs typeface="Times New Roman" panose="02020603050405020304" pitchFamily="18" charset="0"/>
              </a:rPr>
              <a:t>định</a:t>
            </a:r>
            <a:r>
              <a:rPr lang="en-US" sz="2000" b="1" spc="-15" dirty="0" smtClean="0">
                <a:latin typeface="Times New Roman" panose="02020603050405020304" pitchFamily="18" charset="0"/>
                <a:cs typeface="Times New Roman" panose="02020603050405020304" pitchFamily="18" charset="0"/>
              </a:rPr>
              <a:t> </a:t>
            </a:r>
            <a:r>
              <a:rPr lang="en-US" sz="2000" b="1" spc="-15" dirty="0" err="1" smtClean="0">
                <a:latin typeface="Times New Roman" panose="02020603050405020304" pitchFamily="18" charset="0"/>
                <a:cs typeface="Times New Roman" panose="02020603050405020304" pitchFamily="18" charset="0"/>
              </a:rPr>
              <a:t>giá</a:t>
            </a:r>
            <a:r>
              <a:rPr lang="en-US" sz="2000" b="1" spc="-15" dirty="0" smtClean="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là</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có</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phải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đây</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là</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biện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pháp</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tốt</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nhất</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để</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đưa</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ra</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giá</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khuyến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mãi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giai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đoạn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cao</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điểm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nhằm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gia</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tăng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doanh</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thu</a:t>
            </a:r>
            <a:r>
              <a:rPr lang="en-US" sz="2000" spc="-15" dirty="0">
                <a:latin typeface="Times New Roman" panose="02020603050405020304" pitchFamily="18" charset="0"/>
                <a:cs typeface="Times New Roman" panose="02020603050405020304" pitchFamily="18" charset="0"/>
              </a:rPr>
              <a:t> hay </a:t>
            </a:r>
            <a:r>
              <a:rPr lang="en-US" sz="2000" spc="-15" dirty="0" err="1">
                <a:latin typeface="Times New Roman" panose="02020603050405020304" pitchFamily="18" charset="0"/>
                <a:cs typeface="Times New Roman" panose="02020603050405020304" pitchFamily="18" charset="0"/>
              </a:rPr>
              <a:t>kiểm</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soát</a:t>
            </a:r>
            <a:r>
              <a:rPr lang="en-US" sz="2000" spc="-15" dirty="0">
                <a:latin typeface="Times New Roman" panose="02020603050405020304" pitchFamily="18" charset="0"/>
                <a:cs typeface="Times New Roman" panose="02020603050405020304" pitchFamily="18" charset="0"/>
              </a:rPr>
              <a:t> chi </a:t>
            </a:r>
            <a:r>
              <a:rPr lang="en-US" sz="2000" spc="-15" dirty="0" err="1">
                <a:latin typeface="Times New Roman" panose="02020603050405020304" pitchFamily="18" charset="0"/>
                <a:cs typeface="Times New Roman" panose="02020603050405020304" pitchFamily="18" charset="0"/>
              </a:rPr>
              <a:t>phí</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giai</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đoạn</a:t>
            </a:r>
            <a:r>
              <a:rPr lang="en-US" sz="2000" spc="-15" dirty="0">
                <a:latin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cs typeface="Times New Roman" panose="02020603050405020304" pitchFamily="18" charset="0"/>
              </a:rPr>
              <a:t>thấp</a:t>
            </a:r>
            <a:r>
              <a:rPr lang="en-US" sz="2000" spc="-15" dirty="0">
                <a:latin typeface="Times New Roman" panose="02020603050405020304" pitchFamily="18" charset="0"/>
                <a:cs typeface="Times New Roman" panose="02020603050405020304" pitchFamily="18" charset="0"/>
              </a:rPr>
              <a:t>”.</a:t>
            </a:r>
            <a:endParaRPr lang="en-US" sz="20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5145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arn(inVertic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arn(inVertic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arn(inVertic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5" name="Oval 4"/>
          <p:cNvSpPr/>
          <p:nvPr/>
        </p:nvSpPr>
        <p:spPr>
          <a:xfrm>
            <a:off x="3934777" y="1327071"/>
            <a:ext cx="4314826" cy="844629"/>
          </a:xfrm>
          <a:prstGeom prst="ellipse">
            <a:avLst/>
          </a:prstGeom>
          <a:solidFill>
            <a:schemeClr val="accent5">
              <a:lumMod val="40000"/>
              <a:lumOff val="6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2. </a:t>
            </a:r>
            <a:r>
              <a:rPr lang="en-US" sz="2400" b="1" dirty="0" err="1" smtClean="0">
                <a:latin typeface="Times New Roman" panose="02020603050405020304" pitchFamily="18" charset="0"/>
                <a:cs typeface="Times New Roman" panose="02020603050405020304" pitchFamily="18" charset="0"/>
              </a:rPr>
              <a:t>Định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giá</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sản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phẩm</a:t>
            </a:r>
            <a:endParaRPr 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200297" y="2367201"/>
            <a:ext cx="11409725" cy="3600986"/>
          </a:xfrm>
          <a:prstGeom prst="rect">
            <a:avLst/>
          </a:prstGeom>
        </p:spPr>
        <p:txBody>
          <a:bodyPr wrap="square">
            <a:spAutoFit/>
          </a:bodyPr>
          <a:lstStyle/>
          <a:p>
            <a:pPr marL="342900" indent="-342900" algn="just">
              <a:spcBef>
                <a:spcPts val="600"/>
              </a:spcBef>
              <a:spcAft>
                <a:spcPts val="600"/>
              </a:spcAft>
              <a:buFont typeface="Wingdings" panose="05000000000000000000" pitchFamily="2" charset="2"/>
              <a:buChar char="v"/>
            </a:pP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Câu</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trả</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lời</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tùy</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thuộc</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cấu</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trúc</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ty. </a:t>
            </a:r>
            <a:endPar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Nếu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mô</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dạng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linh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lớn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mùa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Nếu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linh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dạng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tạo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giai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đoạn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spcAft>
                <a:spcPts val="600"/>
              </a:spcAft>
              <a:buFont typeface="Wingdings" panose="05000000000000000000" pitchFamily="2" charset="2"/>
              <a:buChar char="v"/>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giai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đoạn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sẵn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thì</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đây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lúc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trị</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lên</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cân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bằng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sẵn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Máy</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móc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làm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cách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ổn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hết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suất</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631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Effect transition="in" filter="fade">
                                      <p:cBhvr>
                                        <p:cTn id="14" dur="1000"/>
                                        <p:tgtEl>
                                          <p:spTgt spid="6">
                                            <p:txEl>
                                              <p:pRg st="1" end="1"/>
                                            </p:txEl>
                                          </p:spTgt>
                                        </p:tgtEl>
                                      </p:cBhvr>
                                    </p:animEffect>
                                    <p:anim calcmode="lin" valueType="num">
                                      <p:cBhvr>
                                        <p:cTn id="15"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Effect transition="in" filter="fade">
                                      <p:cBhvr>
                                        <p:cTn id="21" dur="1000"/>
                                        <p:tgtEl>
                                          <p:spTgt spid="6">
                                            <p:txEl>
                                              <p:pRg st="2" end="2"/>
                                            </p:txEl>
                                          </p:spTgt>
                                        </p:tgtEl>
                                      </p:cBhvr>
                                    </p:animEffect>
                                    <p:anim calcmode="lin" valueType="num">
                                      <p:cBhvr>
                                        <p:cTn id="22"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Effect transition="in" filter="barn(inVertical)">
                                      <p:cBhvr>
                                        <p:cTn id="28"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231957" y="1240249"/>
            <a:ext cx="3891915" cy="748571"/>
          </a:xfrm>
          <a:prstGeom prst="ellipse">
            <a:avLst/>
          </a:prstGeom>
          <a:solidFill>
            <a:schemeClr val="accent1">
              <a:lumMod val="20000"/>
              <a:lumOff val="80000"/>
            </a:schemeClr>
          </a:solidFill>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3. </a:t>
            </a:r>
            <a:r>
              <a:rPr lang="en-US" sz="2400" b="1" dirty="0" err="1" smtClean="0">
                <a:latin typeface="Times New Roman" panose="02020603050405020304" pitchFamily="18" charset="0"/>
                <a:cs typeface="Times New Roman" panose="02020603050405020304" pitchFamily="18" charset="0"/>
              </a:rPr>
              <a:t>Quản</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lý</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lưu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kho</a:t>
            </a:r>
            <a:endParaRPr lang="en-US" sz="2400" dirty="0">
              <a:latin typeface="Times New Roman" panose="02020603050405020304" pitchFamily="18" charset="0"/>
              <a:cs typeface="Times New Roman" panose="02020603050405020304" pitchFamily="18" charset="0"/>
            </a:endParaRPr>
          </a:p>
        </p:txBody>
      </p:sp>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7" name="Rectangle 6"/>
          <p:cNvSpPr/>
          <p:nvPr/>
        </p:nvSpPr>
        <p:spPr>
          <a:xfrm>
            <a:off x="228600" y="1995130"/>
            <a:ext cx="11502390" cy="4862870"/>
          </a:xfrm>
          <a:prstGeom prst="rect">
            <a:avLst/>
          </a:prstGeom>
        </p:spPr>
        <p:txBody>
          <a:bodyPr wrap="square">
            <a:spAutoFit/>
          </a:bodyPr>
          <a:lstStyle/>
          <a:p>
            <a:pPr marL="342900" marR="32385" lvl="0" indent="-342900" algn="ctr">
              <a:spcBef>
                <a:spcPts val="600"/>
              </a:spcBef>
              <a:spcAft>
                <a:spcPts val="600"/>
              </a:spcAft>
              <a:buFont typeface="Symbol" panose="05050102010706020507" pitchFamily="18" charset="2"/>
              <a:buChar char=""/>
            </a:pPr>
            <a:r>
              <a:rPr lang="en-US" sz="2000" b="1" spc="-15" dirty="0">
                <a:latin typeface="Times New Roman" panose="02020603050405020304" pitchFamily="18" charset="0"/>
              </a:rPr>
              <a:t>ABC analysis </a:t>
            </a:r>
            <a:r>
              <a:rPr lang="en-US" sz="2000" b="1" spc="-15" dirty="0" err="1">
                <a:latin typeface="Times New Roman" panose="02020603050405020304" pitchFamily="18" charset="0"/>
              </a:rPr>
              <a:t>trong</a:t>
            </a:r>
            <a:r>
              <a:rPr lang="en-US" sz="2000" b="1" spc="-15" dirty="0">
                <a:latin typeface="Times New Roman" panose="02020603050405020304" pitchFamily="18" charset="0"/>
              </a:rPr>
              <a:t> </a:t>
            </a:r>
            <a:r>
              <a:rPr lang="en-US" sz="2000" b="1" spc="-15" dirty="0" err="1">
                <a:latin typeface="Times New Roman" panose="02020603050405020304" pitchFamily="18" charset="0"/>
              </a:rPr>
              <a:t>quản</a:t>
            </a:r>
            <a:r>
              <a:rPr lang="en-US" sz="2000" b="1" spc="-15" dirty="0">
                <a:latin typeface="Times New Roman" panose="02020603050405020304" pitchFamily="18" charset="0"/>
              </a:rPr>
              <a:t> </a:t>
            </a:r>
            <a:r>
              <a:rPr lang="en-US" sz="2000" b="1" spc="-15" dirty="0" err="1">
                <a:latin typeface="Times New Roman" panose="02020603050405020304" pitchFamily="18" charset="0"/>
              </a:rPr>
              <a:t>trị</a:t>
            </a:r>
            <a:r>
              <a:rPr lang="en-US" sz="2000" b="1" spc="-15" dirty="0">
                <a:latin typeface="Times New Roman" panose="02020603050405020304" pitchFamily="18" charset="0"/>
              </a:rPr>
              <a:t> </a:t>
            </a:r>
            <a:r>
              <a:rPr lang="en-US" sz="2000" b="1" spc="-15" dirty="0" err="1">
                <a:latin typeface="Times New Roman" panose="02020603050405020304" pitchFamily="18" charset="0"/>
              </a:rPr>
              <a:t>h</a:t>
            </a:r>
            <a:r>
              <a:rPr lang="en-US" sz="2000" b="1" spc="-15" dirty="0" err="1">
                <a:latin typeface="Times New Roman" panose="02020603050405020304" pitchFamily="18" charset="0"/>
                <a:cs typeface="VNI-Times"/>
              </a:rPr>
              <a:t>à</a:t>
            </a:r>
            <a:r>
              <a:rPr lang="en-US" sz="2000" b="1" spc="-15" dirty="0" err="1">
                <a:latin typeface="Times New Roman" panose="02020603050405020304" pitchFamily="18" charset="0"/>
              </a:rPr>
              <a:t>ng</a:t>
            </a:r>
            <a:r>
              <a:rPr lang="en-US" sz="2000" b="1" spc="-15" dirty="0">
                <a:latin typeface="Times New Roman" panose="02020603050405020304" pitchFamily="18" charset="0"/>
              </a:rPr>
              <a:t> </a:t>
            </a:r>
            <a:r>
              <a:rPr lang="en-US" sz="2000" b="1" spc="-15" dirty="0" err="1">
                <a:latin typeface="Times New Roman" panose="02020603050405020304" pitchFamily="18" charset="0"/>
              </a:rPr>
              <a:t>tồn</a:t>
            </a:r>
            <a:r>
              <a:rPr lang="en-US" sz="2000" b="1" spc="-15" dirty="0">
                <a:latin typeface="Times New Roman" panose="02020603050405020304" pitchFamily="18" charset="0"/>
              </a:rPr>
              <a:t> </a:t>
            </a:r>
            <a:r>
              <a:rPr lang="en-US" sz="2000" b="1" spc="-15" dirty="0" err="1">
                <a:latin typeface="Times New Roman" panose="02020603050405020304" pitchFamily="18" charset="0"/>
              </a:rPr>
              <a:t>kho</a:t>
            </a:r>
            <a:endParaRPr lang="en-US" sz="2000" b="1" dirty="0"/>
          </a:p>
          <a:p>
            <a:pPr marR="32385" indent="457200" algn="just">
              <a:spcBef>
                <a:spcPts val="600"/>
              </a:spcBef>
              <a:spcAft>
                <a:spcPts val="600"/>
              </a:spcAft>
            </a:pPr>
            <a:r>
              <a:rPr lang="en-US" sz="2000" spc="-15" dirty="0" err="1">
                <a:latin typeface="Times New Roman" panose="02020603050405020304" pitchFamily="18" charset="0"/>
              </a:rPr>
              <a:t>Đ</a:t>
            </a:r>
            <a:r>
              <a:rPr lang="en-US" sz="2000" spc="-15" dirty="0" err="1">
                <a:latin typeface="Times New Roman" panose="02020603050405020304" pitchFamily="18" charset="0"/>
                <a:cs typeface="VNI-Times"/>
              </a:rPr>
              <a:t>â</a:t>
            </a:r>
            <a:r>
              <a:rPr lang="en-US" sz="2000" spc="-15" dirty="0" err="1">
                <a:latin typeface="Times New Roman" panose="02020603050405020304" pitchFamily="18" charset="0"/>
              </a:rPr>
              <a:t>y</a:t>
            </a:r>
            <a:r>
              <a:rPr lang="en-US" sz="2000" spc="-15" dirty="0">
                <a:latin typeface="Times New Roman" panose="02020603050405020304" pitchFamily="18" charset="0"/>
              </a:rPr>
              <a:t> </a:t>
            </a:r>
            <a:r>
              <a:rPr lang="en-US" sz="2000" spc="-15" dirty="0" err="1">
                <a:latin typeface="Times New Roman" panose="02020603050405020304" pitchFamily="18" charset="0"/>
              </a:rPr>
              <a:t>l</a:t>
            </a:r>
            <a:r>
              <a:rPr lang="en-US" sz="2000" spc="-15" dirty="0" err="1">
                <a:latin typeface="Times New Roman" panose="02020603050405020304" pitchFamily="18" charset="0"/>
                <a:cs typeface="VNI-Times"/>
              </a:rPr>
              <a:t>à</a:t>
            </a:r>
            <a:r>
              <a:rPr lang="en-US" sz="2000" spc="-15" dirty="0">
                <a:latin typeface="Times New Roman" panose="02020603050405020304" pitchFamily="18" charset="0"/>
              </a:rPr>
              <a:t> </a:t>
            </a:r>
            <a:r>
              <a:rPr lang="en-US" sz="2000" spc="-15" dirty="0" err="1">
                <a:latin typeface="Times New Roman" panose="02020603050405020304" pitchFamily="18" charset="0"/>
              </a:rPr>
              <a:t>một</a:t>
            </a:r>
            <a:r>
              <a:rPr lang="en-US" sz="2000" spc="-15" dirty="0">
                <a:latin typeface="Times New Roman" panose="02020603050405020304" pitchFamily="18" charset="0"/>
              </a:rPr>
              <a:t> </a:t>
            </a:r>
            <a:r>
              <a:rPr lang="en-US" sz="2000" spc="-15" dirty="0" err="1">
                <a:latin typeface="Times New Roman" panose="02020603050405020304" pitchFamily="18" charset="0"/>
              </a:rPr>
              <a:t>phương</a:t>
            </a:r>
            <a:r>
              <a:rPr lang="en-US" sz="2000" spc="-15" dirty="0">
                <a:latin typeface="Times New Roman" panose="02020603050405020304" pitchFamily="18" charset="0"/>
              </a:rPr>
              <a:t> </a:t>
            </a:r>
            <a:r>
              <a:rPr lang="en-US" sz="2000" spc="-15" dirty="0" err="1">
                <a:latin typeface="Times New Roman" panose="02020603050405020304" pitchFamily="18" charset="0"/>
              </a:rPr>
              <a:t>pháp</a:t>
            </a:r>
            <a:r>
              <a:rPr lang="en-US" sz="2000" spc="-15" dirty="0">
                <a:latin typeface="Times New Roman" panose="02020603050405020304" pitchFamily="18" charset="0"/>
              </a:rPr>
              <a:t> </a:t>
            </a:r>
            <a:r>
              <a:rPr lang="en-US" sz="2000" spc="-15" dirty="0" err="1">
                <a:latin typeface="Times New Roman" panose="02020603050405020304" pitchFamily="18" charset="0"/>
              </a:rPr>
              <a:t>phân</a:t>
            </a:r>
            <a:r>
              <a:rPr lang="en-US" sz="2000" spc="-15" dirty="0">
                <a:latin typeface="Times New Roman" panose="02020603050405020304" pitchFamily="18" charset="0"/>
              </a:rPr>
              <a:t> </a:t>
            </a:r>
            <a:r>
              <a:rPr lang="en-US" sz="2000" spc="-15" dirty="0" err="1">
                <a:latin typeface="Times New Roman" panose="02020603050405020304" pitchFamily="18" charset="0"/>
              </a:rPr>
              <a:t>loại</a:t>
            </a:r>
            <a:r>
              <a:rPr lang="en-US" sz="2000" spc="-15" dirty="0">
                <a:latin typeface="Times New Roman" panose="02020603050405020304" pitchFamily="18" charset="0"/>
              </a:rPr>
              <a:t> </a:t>
            </a:r>
            <a:r>
              <a:rPr lang="en-US" sz="2000" spc="-15" dirty="0" err="1">
                <a:latin typeface="Times New Roman" panose="02020603050405020304" pitchFamily="18" charset="0"/>
              </a:rPr>
              <a:t>sản</a:t>
            </a:r>
            <a:r>
              <a:rPr lang="en-US" sz="2000" spc="-15" dirty="0">
                <a:latin typeface="Times New Roman" panose="02020603050405020304" pitchFamily="18" charset="0"/>
              </a:rPr>
              <a:t> </a:t>
            </a:r>
            <a:r>
              <a:rPr lang="en-US" sz="2000" spc="-15" dirty="0" err="1">
                <a:latin typeface="Times New Roman" panose="02020603050405020304" pitchFamily="18" charset="0"/>
              </a:rPr>
              <a:t>phẩm</a:t>
            </a:r>
            <a:r>
              <a:rPr lang="en-US" sz="2000" spc="-15" dirty="0">
                <a:latin typeface="Times New Roman" panose="02020603050405020304" pitchFamily="18" charset="0"/>
              </a:rPr>
              <a:t> </a:t>
            </a:r>
            <a:r>
              <a:rPr lang="en-US" sz="2000" spc="-15" dirty="0" err="1">
                <a:latin typeface="Times New Roman" panose="02020603050405020304" pitchFamily="18" charset="0"/>
              </a:rPr>
              <a:t>v</a:t>
            </a:r>
            <a:r>
              <a:rPr lang="en-US" sz="2000" spc="-15" dirty="0" err="1">
                <a:latin typeface="Times New Roman" panose="02020603050405020304" pitchFamily="18" charset="0"/>
                <a:cs typeface="VNI-Times"/>
              </a:rPr>
              <a:t>à</a:t>
            </a:r>
            <a:r>
              <a:rPr lang="en-US" sz="2000" spc="-15" dirty="0">
                <a:latin typeface="Times New Roman" panose="02020603050405020304" pitchFamily="18" charset="0"/>
              </a:rPr>
              <a:t> </a:t>
            </a:r>
            <a:r>
              <a:rPr lang="en-US" sz="2000" spc="-15" dirty="0" err="1">
                <a:latin typeface="Times New Roman" panose="02020603050405020304" pitchFamily="18" charset="0"/>
              </a:rPr>
              <a:t>nguy</a:t>
            </a:r>
            <a:r>
              <a:rPr lang="en-US" sz="2000" spc="-15" dirty="0" err="1">
                <a:latin typeface="Times New Roman" panose="02020603050405020304" pitchFamily="18" charset="0"/>
                <a:cs typeface="VNI-Times"/>
              </a:rPr>
              <a:t>ê</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vật</a:t>
            </a:r>
            <a:r>
              <a:rPr lang="en-US" sz="2000" spc="-15" dirty="0">
                <a:latin typeface="Times New Roman" panose="02020603050405020304" pitchFamily="18" charset="0"/>
              </a:rPr>
              <a:t> </a:t>
            </a:r>
            <a:r>
              <a:rPr lang="en-US" sz="2000" spc="-15" dirty="0" err="1">
                <a:latin typeface="Times New Roman" panose="02020603050405020304" pitchFamily="18" charset="0"/>
              </a:rPr>
              <a:t>liệu</a:t>
            </a:r>
            <a:r>
              <a:rPr lang="en-US" sz="2000" spc="-15" dirty="0">
                <a:latin typeface="Times New Roman" panose="02020603050405020304" pitchFamily="18" charset="0"/>
              </a:rPr>
              <a:t> </a:t>
            </a:r>
            <a:r>
              <a:rPr lang="en-US" sz="2000" spc="-15" dirty="0" err="1">
                <a:latin typeface="Times New Roman" panose="02020603050405020304" pitchFamily="18" charset="0"/>
              </a:rPr>
              <a:t>trong</a:t>
            </a:r>
            <a:r>
              <a:rPr lang="en-US" sz="2000" spc="-15" dirty="0">
                <a:latin typeface="Times New Roman" panose="02020603050405020304" pitchFamily="18" charset="0"/>
              </a:rPr>
              <a:t> </a:t>
            </a:r>
            <a:r>
              <a:rPr lang="en-US" sz="2000" spc="-15" dirty="0" err="1">
                <a:latin typeface="Times New Roman" panose="02020603050405020304" pitchFamily="18" charset="0"/>
              </a:rPr>
              <a:t>hoạt</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ộng</a:t>
            </a:r>
            <a:r>
              <a:rPr lang="en-US" sz="2000" spc="-15" dirty="0">
                <a:latin typeface="Times New Roman" panose="02020603050405020304" pitchFamily="18" charset="0"/>
              </a:rPr>
              <a:t> </a:t>
            </a:r>
            <a:r>
              <a:rPr lang="en-US" sz="2000" spc="-15" dirty="0" err="1">
                <a:latin typeface="Times New Roman" panose="02020603050405020304" pitchFamily="18" charset="0"/>
              </a:rPr>
              <a:t>quản</a:t>
            </a:r>
            <a:r>
              <a:rPr lang="en-US" sz="2000" spc="-15" dirty="0">
                <a:latin typeface="Times New Roman" panose="02020603050405020304" pitchFamily="18" charset="0"/>
              </a:rPr>
              <a:t> </a:t>
            </a:r>
            <a:r>
              <a:rPr lang="en-US" sz="2000" spc="-15" dirty="0" err="1">
                <a:latin typeface="Times New Roman" panose="02020603050405020304" pitchFamily="18" charset="0"/>
              </a:rPr>
              <a:t>trị</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Cụ</a:t>
            </a:r>
            <a:r>
              <a:rPr lang="en-US" sz="2000" spc="-15" dirty="0">
                <a:latin typeface="Times New Roman" panose="02020603050405020304" pitchFamily="18" charset="0"/>
              </a:rPr>
              <a:t> </a:t>
            </a:r>
            <a:r>
              <a:rPr lang="en-US" sz="2000" spc="-15" dirty="0" err="1">
                <a:latin typeface="Times New Roman" panose="02020603050405020304" pitchFamily="18" charset="0"/>
              </a:rPr>
              <a:t>thể</a:t>
            </a:r>
            <a:r>
              <a:rPr lang="en-US" sz="2000" spc="-15" dirty="0">
                <a:latin typeface="Times New Roman" panose="02020603050405020304" pitchFamily="18" charset="0"/>
              </a:rPr>
              <a:t>, ABC analysis </a:t>
            </a:r>
            <a:r>
              <a:rPr lang="en-US" sz="2000" spc="-15" dirty="0" err="1">
                <a:latin typeface="Times New Roman" panose="02020603050405020304" pitchFamily="18" charset="0"/>
              </a:rPr>
              <a:t>c</a:t>
            </a:r>
            <a:r>
              <a:rPr lang="en-US" sz="2000" spc="-15" dirty="0" err="1">
                <a:latin typeface="Times New Roman" panose="02020603050405020304" pitchFamily="18" charset="0"/>
                <a:cs typeface="VNI-Times"/>
              </a:rPr>
              <a:t>ó</a:t>
            </a:r>
            <a:r>
              <a:rPr lang="en-US" sz="2000" spc="-15" dirty="0">
                <a:latin typeface="Times New Roman" panose="02020603050405020304" pitchFamily="18" charset="0"/>
              </a:rPr>
              <a:t> 3 </a:t>
            </a:r>
            <a:r>
              <a:rPr lang="en-US" sz="2000" spc="-15" dirty="0" err="1">
                <a:latin typeface="Times New Roman" panose="02020603050405020304" pitchFamily="18" charset="0"/>
              </a:rPr>
              <a:t>nh</a:t>
            </a:r>
            <a:r>
              <a:rPr lang="en-US" sz="2000" spc="-15" dirty="0" err="1">
                <a:latin typeface="Times New Roman" panose="02020603050405020304" pitchFamily="18" charset="0"/>
                <a:cs typeface="VNI-Times"/>
              </a:rPr>
              <a:t>ó</a:t>
            </a:r>
            <a:r>
              <a:rPr lang="en-US" sz="2000" spc="-15" dirty="0" err="1">
                <a:latin typeface="Times New Roman" panose="02020603050405020304" pitchFamily="18" charset="0"/>
              </a:rPr>
              <a:t>m</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cơ</a:t>
            </a:r>
            <a:r>
              <a:rPr lang="en-US" sz="2000" spc="-15" dirty="0">
                <a:latin typeface="Times New Roman" panose="02020603050405020304" pitchFamily="18" charset="0"/>
              </a:rPr>
              <a:t> </a:t>
            </a:r>
            <a:r>
              <a:rPr lang="en-US" sz="2000" spc="-15" dirty="0" err="1">
                <a:latin typeface="Times New Roman" panose="02020603050405020304" pitchFamily="18" charset="0"/>
              </a:rPr>
              <a:t>bản</a:t>
            </a:r>
            <a:r>
              <a:rPr lang="en-US" sz="2000" spc="-15" dirty="0">
                <a:latin typeface="Times New Roman" panose="02020603050405020304" pitchFamily="18" charset="0"/>
              </a:rPr>
              <a:t> </a:t>
            </a:r>
            <a:r>
              <a:rPr lang="en-US" sz="2000" spc="-15" dirty="0" err="1">
                <a:latin typeface="Times New Roman" panose="02020603050405020304" pitchFamily="18" charset="0"/>
              </a:rPr>
              <a:t>với</a:t>
            </a:r>
            <a:r>
              <a:rPr lang="en-US" sz="2000" spc="-15" dirty="0">
                <a:latin typeface="Times New Roman" panose="02020603050405020304" pitchFamily="18" charset="0"/>
              </a:rPr>
              <a:t> </a:t>
            </a:r>
            <a:r>
              <a:rPr lang="en-US" sz="2000" spc="-15" dirty="0" err="1">
                <a:latin typeface="Times New Roman" panose="02020603050405020304" pitchFamily="18" charset="0"/>
              </a:rPr>
              <a:t>mức</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ộ</a:t>
            </a:r>
            <a:r>
              <a:rPr lang="en-US" sz="2000" spc="-15" dirty="0">
                <a:latin typeface="Times New Roman" panose="02020603050405020304" pitchFamily="18" charset="0"/>
              </a:rPr>
              <a:t> </a:t>
            </a:r>
            <a:r>
              <a:rPr lang="en-US" sz="2000" spc="-15" dirty="0" err="1">
                <a:latin typeface="Times New Roman" panose="02020603050405020304" pitchFamily="18" charset="0"/>
              </a:rPr>
              <a:t>quản</a:t>
            </a:r>
            <a:r>
              <a:rPr lang="en-US" sz="2000" spc="-15" dirty="0">
                <a:latin typeface="Times New Roman" panose="02020603050405020304" pitchFamily="18" charset="0"/>
              </a:rPr>
              <a:t> </a:t>
            </a:r>
            <a:r>
              <a:rPr lang="en-US" sz="2000" spc="-15" dirty="0" err="1">
                <a:latin typeface="Times New Roman" panose="02020603050405020304" pitchFamily="18" charset="0"/>
              </a:rPr>
              <a:t>l</a:t>
            </a:r>
            <a:r>
              <a:rPr lang="en-US" sz="2000" spc="-15" dirty="0" err="1">
                <a:latin typeface="Times New Roman" panose="02020603050405020304" pitchFamily="18" charset="0"/>
                <a:cs typeface="VNI-Times"/>
              </a:rPr>
              <a:t>ý</a:t>
            </a:r>
            <a:r>
              <a:rPr lang="en-US" sz="2000" spc="-15" dirty="0">
                <a:latin typeface="Times New Roman" panose="02020603050405020304" pitchFamily="18" charset="0"/>
              </a:rPr>
              <a:t> </a:t>
            </a:r>
            <a:r>
              <a:rPr lang="en-US" sz="2000" spc="-15" dirty="0" err="1">
                <a:latin typeface="Times New Roman" panose="02020603050405020304" pitchFamily="18" charset="0"/>
              </a:rPr>
              <a:t>kh</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c</a:t>
            </a:r>
            <a:r>
              <a:rPr lang="en-US" sz="2000" spc="-15" dirty="0">
                <a:latin typeface="Times New Roman" panose="02020603050405020304" pitchFamily="18" charset="0"/>
              </a:rPr>
              <a:t> </a:t>
            </a:r>
            <a:r>
              <a:rPr lang="en-US" sz="2000" spc="-15" dirty="0" err="1">
                <a:latin typeface="Times New Roman" panose="02020603050405020304" pitchFamily="18" charset="0"/>
              </a:rPr>
              <a:t>nhau</a:t>
            </a:r>
            <a:r>
              <a:rPr lang="en-US" sz="2000" spc="-15" dirty="0">
                <a:latin typeface="Times New Roman" panose="02020603050405020304" pitchFamily="18" charset="0"/>
              </a:rPr>
              <a:t>:</a:t>
            </a:r>
            <a:endParaRPr lang="en-US" sz="2000" dirty="0"/>
          </a:p>
          <a:p>
            <a:pPr marL="342900" marR="32385" indent="-342900" algn="just">
              <a:spcBef>
                <a:spcPts val="600"/>
              </a:spcBef>
              <a:spcAft>
                <a:spcPts val="600"/>
              </a:spcAft>
              <a:buFont typeface="Wingdings" panose="05000000000000000000" pitchFamily="2" charset="2"/>
              <a:buChar char="v"/>
            </a:pPr>
            <a:r>
              <a:rPr lang="en-US" sz="2000" b="1" spc="-15" dirty="0" err="1">
                <a:latin typeface="Times New Roman" panose="02020603050405020304" pitchFamily="18" charset="0"/>
              </a:rPr>
              <a:t>Nhóm</a:t>
            </a:r>
            <a:r>
              <a:rPr lang="en-US" sz="2000" b="1" spc="-15" dirty="0">
                <a:latin typeface="Times New Roman" panose="02020603050405020304" pitchFamily="18" charset="0"/>
              </a:rPr>
              <a:t> A</a:t>
            </a:r>
            <a:r>
              <a:rPr lang="en-US" sz="2000" spc="-15" dirty="0">
                <a:latin typeface="Times New Roman" panose="02020603050405020304" pitchFamily="18" charset="0"/>
              </a:rPr>
              <a:t>: </a:t>
            </a:r>
            <a:r>
              <a:rPr lang="en-US" sz="2000" spc="-15" dirty="0" err="1">
                <a:latin typeface="Times New Roman" panose="02020603050405020304" pitchFamily="18" charset="0"/>
              </a:rPr>
              <a:t>Các</a:t>
            </a:r>
            <a:r>
              <a:rPr lang="en-US" sz="2000" spc="-15" dirty="0">
                <a:latin typeface="Times New Roman" panose="02020603050405020304" pitchFamily="18" charset="0"/>
              </a:rPr>
              <a:t> </a:t>
            </a:r>
            <a:r>
              <a:rPr lang="en-US" sz="2000" spc="-15" dirty="0" err="1">
                <a:latin typeface="Times New Roman" panose="02020603050405020304" pitchFamily="18" charset="0"/>
              </a:rPr>
              <a:t>nguyên</a:t>
            </a:r>
            <a:r>
              <a:rPr lang="en-US" sz="2000" spc="-15" dirty="0">
                <a:latin typeface="Times New Roman" panose="02020603050405020304" pitchFamily="18" charset="0"/>
              </a:rPr>
              <a:t> </a:t>
            </a:r>
            <a:r>
              <a:rPr lang="en-US" sz="2000" spc="-15" dirty="0" err="1">
                <a:latin typeface="Times New Roman" panose="02020603050405020304" pitchFamily="18" charset="0"/>
              </a:rPr>
              <a:t>vật</a:t>
            </a:r>
            <a:r>
              <a:rPr lang="en-US" sz="2000" spc="-15" dirty="0">
                <a:latin typeface="Times New Roman" panose="02020603050405020304" pitchFamily="18" charset="0"/>
              </a:rPr>
              <a:t> </a:t>
            </a:r>
            <a:r>
              <a:rPr lang="en-US" sz="2000" spc="-15" dirty="0" err="1">
                <a:latin typeface="Times New Roman" panose="02020603050405020304" pitchFamily="18" charset="0"/>
              </a:rPr>
              <a:t>liệu</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ó</a:t>
            </a:r>
            <a:r>
              <a:rPr lang="en-US" sz="2000" spc="-15" dirty="0" err="1">
                <a:latin typeface="Times New Roman" panose="02020603050405020304" pitchFamily="18" charset="0"/>
              </a:rPr>
              <a:t>a</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cần</a:t>
            </a:r>
            <a:r>
              <a:rPr lang="en-US" sz="2000" spc="-15" dirty="0">
                <a:latin typeface="Times New Roman" panose="02020603050405020304" pitchFamily="18" charset="0"/>
              </a:rPr>
              <a:t> </a:t>
            </a:r>
            <a:r>
              <a:rPr lang="en-US" sz="2000" spc="-15" dirty="0" err="1">
                <a:latin typeface="Times New Roman" panose="02020603050405020304" pitchFamily="18" charset="0"/>
              </a:rPr>
              <a:t>kiểm</a:t>
            </a:r>
            <a:r>
              <a:rPr lang="en-US" sz="2000" spc="-15" dirty="0">
                <a:latin typeface="Times New Roman" panose="02020603050405020304" pitchFamily="18" charset="0"/>
              </a:rPr>
              <a:t> </a:t>
            </a:r>
            <a:r>
              <a:rPr lang="en-US" sz="2000" spc="-15" dirty="0" err="1">
                <a:latin typeface="Times New Roman" panose="02020603050405020304" pitchFamily="18" charset="0"/>
              </a:rPr>
              <a:t>so</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t</a:t>
            </a:r>
            <a:r>
              <a:rPr lang="en-US" sz="2000" spc="-15" dirty="0">
                <a:latin typeface="Times New Roman" panose="02020603050405020304" pitchFamily="18" charset="0"/>
              </a:rPr>
              <a:t> </a:t>
            </a:r>
            <a:r>
              <a:rPr lang="en-US" sz="2000" spc="-15" dirty="0" err="1">
                <a:latin typeface="Times New Roman" panose="02020603050405020304" pitchFamily="18" charset="0"/>
              </a:rPr>
              <a:t>chặt</a:t>
            </a:r>
            <a:r>
              <a:rPr lang="en-US" sz="2000" spc="-15" dirty="0">
                <a:latin typeface="Times New Roman" panose="02020603050405020304" pitchFamily="18" charset="0"/>
              </a:rPr>
              <a:t> </a:t>
            </a:r>
            <a:r>
              <a:rPr lang="en-US" sz="2000" spc="-15" dirty="0" err="1">
                <a:latin typeface="Times New Roman" panose="02020603050405020304" pitchFamily="18" charset="0"/>
              </a:rPr>
              <a:t>chẽ</a:t>
            </a:r>
            <a:r>
              <a:rPr lang="en-US" sz="2000" spc="-15" dirty="0">
                <a:latin typeface="Times New Roman" panose="02020603050405020304" pitchFamily="18" charset="0"/>
              </a:rPr>
              <a:t>, </a:t>
            </a:r>
            <a:r>
              <a:rPr lang="en-US" sz="2000" spc="-15" dirty="0" err="1">
                <a:latin typeface="Times New Roman" panose="02020603050405020304" pitchFamily="18" charset="0"/>
              </a:rPr>
              <a:t>ch</a:t>
            </a:r>
            <a:r>
              <a:rPr lang="en-US" sz="2000" spc="-15" dirty="0" err="1">
                <a:latin typeface="Times New Roman" panose="02020603050405020304" pitchFamily="18" charset="0"/>
                <a:cs typeface="VNI-Times"/>
              </a:rPr>
              <a:t>í</a:t>
            </a:r>
            <a:r>
              <a:rPr lang="en-US" sz="2000" spc="-15" dirty="0" err="1">
                <a:latin typeface="Times New Roman" panose="02020603050405020304" pitchFamily="18" charset="0"/>
              </a:rPr>
              <a:t>nh</a:t>
            </a:r>
            <a:r>
              <a:rPr lang="en-US" sz="2000" spc="-15" dirty="0">
                <a:latin typeface="Times New Roman" panose="02020603050405020304" pitchFamily="18" charset="0"/>
              </a:rPr>
              <a:t> </a:t>
            </a:r>
            <a:r>
              <a:rPr lang="en-US" sz="2000" spc="-15" dirty="0" err="1">
                <a:latin typeface="Times New Roman" panose="02020603050405020304" pitchFamily="18" charset="0"/>
              </a:rPr>
              <a:t>x</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c</a:t>
            </a:r>
            <a:r>
              <a:rPr lang="en-US" sz="2000" spc="-15" dirty="0">
                <a:latin typeface="Times New Roman" panose="02020603050405020304" pitchFamily="18" charset="0"/>
              </a:rPr>
              <a:t> </a:t>
            </a:r>
            <a:r>
              <a:rPr lang="en-US" sz="2000" spc="-15" dirty="0" err="1">
                <a:latin typeface="Times New Roman" panose="02020603050405020304" pitchFamily="18" charset="0"/>
              </a:rPr>
              <a:t>v</a:t>
            </a:r>
            <a:r>
              <a:rPr lang="en-US" sz="2000" spc="-15" dirty="0" err="1">
                <a:latin typeface="Times New Roman" panose="02020603050405020304" pitchFamily="18" charset="0"/>
                <a:cs typeface="VNI-Times"/>
              </a:rPr>
              <a:t>ì</a:t>
            </a:r>
            <a:r>
              <a:rPr lang="en-US" sz="2000" spc="-15" dirty="0">
                <a:latin typeface="Times New Roman" panose="02020603050405020304" pitchFamily="18" charset="0"/>
              </a:rPr>
              <a:t> </a:t>
            </a:r>
            <a:r>
              <a:rPr lang="en-US" sz="2000" spc="-15" dirty="0" err="1">
                <a:latin typeface="Times New Roman" panose="02020603050405020304" pitchFamily="18" charset="0"/>
              </a:rPr>
              <a:t>gi</a:t>
            </a:r>
            <a:r>
              <a:rPr lang="en-US" sz="2000" spc="-15" dirty="0" err="1">
                <a:latin typeface="Times New Roman" panose="02020603050405020304" pitchFamily="18" charset="0"/>
                <a:cs typeface="VNI-Times"/>
              </a:rPr>
              <a:t>á</a:t>
            </a:r>
            <a:r>
              <a:rPr lang="en-US" sz="2000" spc="-15" dirty="0">
                <a:latin typeface="Times New Roman" panose="02020603050405020304" pitchFamily="18" charset="0"/>
              </a:rPr>
              <a:t> </a:t>
            </a:r>
            <a:r>
              <a:rPr lang="en-US" sz="2000" spc="-15" dirty="0" err="1">
                <a:latin typeface="Times New Roman" panose="02020603050405020304" pitchFamily="18" charset="0"/>
              </a:rPr>
              <a:t>trị</a:t>
            </a:r>
            <a:r>
              <a:rPr lang="en-US" sz="2000" spc="-15" dirty="0">
                <a:latin typeface="Times New Roman" panose="02020603050405020304" pitchFamily="18" charset="0"/>
              </a:rPr>
              <a:t> </a:t>
            </a:r>
            <a:r>
              <a:rPr lang="en-US" sz="2000" spc="-15" dirty="0" err="1">
                <a:latin typeface="Times New Roman" panose="02020603050405020304" pitchFamily="18" charset="0"/>
              </a:rPr>
              <a:t>lớn</a:t>
            </a:r>
            <a:r>
              <a:rPr lang="en-US" sz="2000" spc="-15" dirty="0">
                <a:latin typeface="Times New Roman" panose="02020603050405020304" pitchFamily="18" charset="0"/>
              </a:rPr>
              <a:t>, </a:t>
            </a:r>
            <a:r>
              <a:rPr lang="en-US" sz="2000" spc="-15" dirty="0" err="1">
                <a:latin typeface="Times New Roman" panose="02020603050405020304" pitchFamily="18" charset="0"/>
              </a:rPr>
              <a:t>n</a:t>
            </a:r>
            <a:r>
              <a:rPr lang="en-US" sz="2000" spc="-15" dirty="0" err="1">
                <a:latin typeface="Times New Roman" panose="02020603050405020304" pitchFamily="18" charset="0"/>
                <a:cs typeface="VNI-Times"/>
              </a:rPr>
              <a:t>ê</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mua</a:t>
            </a:r>
            <a:r>
              <a:rPr lang="en-US" sz="2000" spc="-15" dirty="0">
                <a:latin typeface="Times New Roman" panose="02020603050405020304" pitchFamily="18" charset="0"/>
              </a:rPr>
              <a:t> </a:t>
            </a:r>
            <a:r>
              <a:rPr lang="en-US" sz="2000" spc="-15" dirty="0" err="1">
                <a:latin typeface="Times New Roman" panose="02020603050405020304" pitchFamily="18" charset="0"/>
              </a:rPr>
              <a:t>số</a:t>
            </a:r>
            <a:r>
              <a:rPr lang="en-US" sz="2000" spc="-15" dirty="0">
                <a:latin typeface="Times New Roman" panose="02020603050405020304" pitchFamily="18" charset="0"/>
              </a:rPr>
              <a:t> </a:t>
            </a:r>
            <a:r>
              <a:rPr lang="en-US" sz="2000" spc="-15" dirty="0" err="1">
                <a:latin typeface="Times New Roman" panose="02020603050405020304" pitchFamily="18" charset="0"/>
              </a:rPr>
              <a:t>lượng</a:t>
            </a:r>
            <a:r>
              <a:rPr lang="en-US" sz="2000" spc="-15" dirty="0">
                <a:latin typeface="Times New Roman" panose="02020603050405020304" pitchFamily="18" charset="0"/>
              </a:rPr>
              <a:t> </a:t>
            </a:r>
            <a:r>
              <a:rPr lang="en-US" sz="2000" spc="-15" dirty="0" err="1">
                <a:latin typeface="Times New Roman" panose="02020603050405020304" pitchFamily="18" charset="0"/>
              </a:rPr>
              <a:t>nhỏ</a:t>
            </a:r>
            <a:r>
              <a:rPr lang="en-US" sz="2000" spc="-15" dirty="0">
                <a:latin typeface="Times New Roman" panose="02020603050405020304" pitchFamily="18" charset="0"/>
              </a:rPr>
              <a:t>. Chu </a:t>
            </a:r>
            <a:r>
              <a:rPr lang="en-US" sz="2000" spc="-15" dirty="0" err="1">
                <a:latin typeface="Times New Roman" panose="02020603050405020304" pitchFamily="18" charset="0"/>
              </a:rPr>
              <a:t>kỳ</a:t>
            </a:r>
            <a:r>
              <a:rPr lang="en-US" sz="2000" spc="-15" dirty="0">
                <a:latin typeface="Times New Roman" panose="02020603050405020304" pitchFamily="18" charset="0"/>
              </a:rPr>
              <a:t> </a:t>
            </a:r>
            <a:r>
              <a:rPr lang="en-US" sz="2000" spc="-15" dirty="0" err="1">
                <a:latin typeface="Times New Roman" panose="02020603050405020304" pitchFamily="18" charset="0"/>
              </a:rPr>
              <a:t>kiểm</a:t>
            </a:r>
            <a:r>
              <a:rPr lang="en-US" sz="2000" spc="-15" dirty="0">
                <a:latin typeface="Times New Roman" panose="02020603050405020304" pitchFamily="18" charset="0"/>
              </a:rPr>
              <a:t> </a:t>
            </a:r>
            <a:r>
              <a:rPr lang="en-US" sz="2000" spc="-15" dirty="0" err="1">
                <a:latin typeface="Times New Roman" panose="02020603050405020304" pitchFamily="18" charset="0"/>
              </a:rPr>
              <a:t>to</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n</a:t>
            </a:r>
            <a:r>
              <a:rPr lang="en-US" sz="2000" spc="-15" dirty="0" err="1">
                <a:latin typeface="Times New Roman" panose="02020603050405020304" pitchFamily="18" charset="0"/>
                <a:cs typeface="VNI-Times"/>
              </a:rPr>
              <a:t>ê</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thường</a:t>
            </a:r>
            <a:r>
              <a:rPr lang="en-US" sz="2000" spc="-15" dirty="0">
                <a:latin typeface="Times New Roman" panose="02020603050405020304" pitchFamily="18" charset="0"/>
              </a:rPr>
              <a:t> </a:t>
            </a:r>
            <a:r>
              <a:rPr lang="en-US" sz="2000" spc="-15" dirty="0" err="1">
                <a:latin typeface="Times New Roman" panose="02020603050405020304" pitchFamily="18" charset="0"/>
              </a:rPr>
              <a:t>xuy</a:t>
            </a:r>
            <a:r>
              <a:rPr lang="en-US" sz="2000" spc="-15" dirty="0" err="1">
                <a:latin typeface="Times New Roman" panose="02020603050405020304" pitchFamily="18" charset="0"/>
                <a:cs typeface="VNI-Times"/>
              </a:rPr>
              <a:t>ê</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th</a:t>
            </a:r>
            <a:r>
              <a:rPr lang="en-US" sz="2000" spc="-15" dirty="0" err="1">
                <a:latin typeface="Times New Roman" panose="02020603050405020304" pitchFamily="18" charset="0"/>
                <a:cs typeface="VNI-Times"/>
              </a:rPr>
              <a:t>ô</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thường</a:t>
            </a:r>
            <a:r>
              <a:rPr lang="en-US" sz="2000" spc="-15" dirty="0">
                <a:latin typeface="Times New Roman" panose="02020603050405020304" pitchFamily="18" charset="0"/>
              </a:rPr>
              <a:t> </a:t>
            </a:r>
            <a:r>
              <a:rPr lang="en-US" sz="2000" spc="-15" dirty="0" err="1">
                <a:latin typeface="Times New Roman" panose="02020603050405020304" pitchFamily="18" charset="0"/>
              </a:rPr>
              <a:t>l</a:t>
            </a:r>
            <a:r>
              <a:rPr lang="en-US" sz="2000" spc="-15" dirty="0" err="1">
                <a:latin typeface="Times New Roman" panose="02020603050405020304" pitchFamily="18" charset="0"/>
                <a:cs typeface="VNI-Times"/>
              </a:rPr>
              <a:t>à</a:t>
            </a:r>
            <a:r>
              <a:rPr lang="en-US" sz="2000" spc="-15" dirty="0">
                <a:latin typeface="Times New Roman" panose="02020603050405020304" pitchFamily="18" charset="0"/>
              </a:rPr>
              <a:t> 1 </a:t>
            </a:r>
            <a:r>
              <a:rPr lang="en-US" sz="2000" spc="-15" dirty="0" err="1">
                <a:latin typeface="Times New Roman" panose="02020603050405020304" pitchFamily="18" charset="0"/>
              </a:rPr>
              <a:t>th</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ng</a:t>
            </a:r>
            <a:r>
              <a:rPr lang="en-US" sz="2000" spc="-15" dirty="0">
                <a:latin typeface="Times New Roman" panose="02020603050405020304" pitchFamily="18" charset="0"/>
              </a:rPr>
              <a:t>/</a:t>
            </a:r>
            <a:r>
              <a:rPr lang="en-US" sz="2000" spc="-15" dirty="0" err="1">
                <a:latin typeface="Times New Roman" panose="02020603050405020304" pitchFamily="18" charset="0"/>
              </a:rPr>
              <a:t>lần</a:t>
            </a:r>
            <a:endParaRPr lang="en-US" sz="2000" dirty="0"/>
          </a:p>
          <a:p>
            <a:pPr marL="342900" marR="32385" indent="-342900" algn="just">
              <a:spcBef>
                <a:spcPts val="600"/>
              </a:spcBef>
              <a:spcAft>
                <a:spcPts val="600"/>
              </a:spcAft>
              <a:buFont typeface="Wingdings" panose="05000000000000000000" pitchFamily="2" charset="2"/>
              <a:buChar char="v"/>
            </a:pPr>
            <a:r>
              <a:rPr lang="en-US" sz="2000" b="1" spc="-15" dirty="0" err="1">
                <a:latin typeface="Times New Roman" panose="02020603050405020304" pitchFamily="18" charset="0"/>
              </a:rPr>
              <a:t>Nhóm</a:t>
            </a:r>
            <a:r>
              <a:rPr lang="en-US" sz="2000" b="1" spc="-15" dirty="0">
                <a:latin typeface="Times New Roman" panose="02020603050405020304" pitchFamily="18" charset="0"/>
              </a:rPr>
              <a:t> B</a:t>
            </a:r>
            <a:r>
              <a:rPr lang="en-US" sz="2000" spc="-15" dirty="0">
                <a:latin typeface="Times New Roman" panose="02020603050405020304" pitchFamily="18" charset="0"/>
              </a:rPr>
              <a:t>: </a:t>
            </a:r>
            <a:r>
              <a:rPr lang="en-US" sz="2000" spc="-15" dirty="0" err="1">
                <a:latin typeface="Times New Roman" panose="02020603050405020304" pitchFamily="18" charset="0"/>
              </a:rPr>
              <a:t>Các</a:t>
            </a:r>
            <a:r>
              <a:rPr lang="en-US" sz="2000" spc="-15" dirty="0">
                <a:latin typeface="Times New Roman" panose="02020603050405020304" pitchFamily="18" charset="0"/>
              </a:rPr>
              <a:t> </a:t>
            </a:r>
            <a:r>
              <a:rPr lang="en-US" sz="2000" spc="-15" dirty="0" err="1">
                <a:latin typeface="Times New Roman" panose="02020603050405020304" pitchFamily="18" charset="0"/>
              </a:rPr>
              <a:t>nguyên</a:t>
            </a:r>
            <a:r>
              <a:rPr lang="en-US" sz="2000" spc="-15" dirty="0">
                <a:latin typeface="Times New Roman" panose="02020603050405020304" pitchFamily="18" charset="0"/>
              </a:rPr>
              <a:t> </a:t>
            </a:r>
            <a:r>
              <a:rPr lang="en-US" sz="2000" spc="-15" dirty="0" err="1">
                <a:latin typeface="Times New Roman" panose="02020603050405020304" pitchFamily="18" charset="0"/>
              </a:rPr>
              <a:t>vật</a:t>
            </a:r>
            <a:r>
              <a:rPr lang="en-US" sz="2000" spc="-15" dirty="0">
                <a:latin typeface="Times New Roman" panose="02020603050405020304" pitchFamily="18" charset="0"/>
              </a:rPr>
              <a:t> </a:t>
            </a:r>
            <a:r>
              <a:rPr lang="en-US" sz="2000" spc="-15" dirty="0" err="1">
                <a:latin typeface="Times New Roman" panose="02020603050405020304" pitchFamily="18" charset="0"/>
              </a:rPr>
              <a:t>liệu</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ó</a:t>
            </a:r>
            <a:r>
              <a:rPr lang="en-US" sz="2000" spc="-15" dirty="0" err="1">
                <a:latin typeface="Times New Roman" panose="02020603050405020304" pitchFamily="18" charset="0"/>
              </a:rPr>
              <a:t>a</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cần</a:t>
            </a:r>
            <a:r>
              <a:rPr lang="en-US" sz="2000" spc="-15" dirty="0">
                <a:latin typeface="Times New Roman" panose="02020603050405020304" pitchFamily="18" charset="0"/>
              </a:rPr>
              <a:t> </a:t>
            </a:r>
            <a:r>
              <a:rPr lang="en-US" sz="2000" spc="-15" dirty="0" err="1">
                <a:latin typeface="Times New Roman" panose="02020603050405020304" pitchFamily="18" charset="0"/>
              </a:rPr>
              <a:t>kiểm</a:t>
            </a:r>
            <a:r>
              <a:rPr lang="en-US" sz="2000" spc="-15" dirty="0">
                <a:latin typeface="Times New Roman" panose="02020603050405020304" pitchFamily="18" charset="0"/>
              </a:rPr>
              <a:t> </a:t>
            </a:r>
            <a:r>
              <a:rPr lang="en-US" sz="2000" spc="-15" dirty="0" err="1">
                <a:latin typeface="Times New Roman" panose="02020603050405020304" pitchFamily="18" charset="0"/>
              </a:rPr>
              <a:t>so</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t</a:t>
            </a:r>
            <a:r>
              <a:rPr lang="en-US" sz="2000" spc="-15" dirty="0">
                <a:latin typeface="Times New Roman" panose="02020603050405020304" pitchFamily="18" charset="0"/>
              </a:rPr>
              <a:t> ở </a:t>
            </a:r>
            <a:r>
              <a:rPr lang="en-US" sz="2000" spc="-15" dirty="0" err="1">
                <a:latin typeface="Times New Roman" panose="02020603050405020304" pitchFamily="18" charset="0"/>
              </a:rPr>
              <a:t>mức</a:t>
            </a:r>
            <a:r>
              <a:rPr lang="en-US" sz="2000" spc="-15" dirty="0">
                <a:latin typeface="Times New Roman" panose="02020603050405020304" pitchFamily="18" charset="0"/>
              </a:rPr>
              <a:t> </a:t>
            </a:r>
            <a:r>
              <a:rPr lang="en-US" sz="2000" spc="-15" dirty="0" err="1">
                <a:latin typeface="Times New Roman" panose="02020603050405020304" pitchFamily="18" charset="0"/>
              </a:rPr>
              <a:t>tốt</a:t>
            </a:r>
            <a:r>
              <a:rPr lang="en-US" sz="2000" spc="-15" dirty="0">
                <a:latin typeface="Times New Roman" panose="02020603050405020304" pitchFamily="18" charset="0"/>
              </a:rPr>
              <a:t> </a:t>
            </a:r>
            <a:r>
              <a:rPr lang="en-US" sz="2000" spc="-15" dirty="0" err="1">
                <a:latin typeface="Times New Roman" panose="02020603050405020304" pitchFamily="18" charset="0"/>
              </a:rPr>
              <a:t>v</a:t>
            </a:r>
            <a:r>
              <a:rPr lang="en-US" sz="2000" spc="-15" dirty="0" err="1">
                <a:latin typeface="Times New Roman" panose="02020603050405020304" pitchFamily="18" charset="0"/>
                <a:cs typeface="VNI-Times"/>
              </a:rPr>
              <a:t>ì</a:t>
            </a:r>
            <a:r>
              <a:rPr lang="en-US" sz="2000" spc="-15" dirty="0">
                <a:latin typeface="Times New Roman" panose="02020603050405020304" pitchFamily="18" charset="0"/>
              </a:rPr>
              <a:t> </a:t>
            </a:r>
            <a:r>
              <a:rPr lang="en-US" sz="2000" spc="-15" dirty="0" err="1">
                <a:latin typeface="Times New Roman" panose="02020603050405020304" pitchFamily="18" charset="0"/>
              </a:rPr>
              <a:t>gi</a:t>
            </a:r>
            <a:r>
              <a:rPr lang="en-US" sz="2000" spc="-15" dirty="0" err="1">
                <a:latin typeface="Times New Roman" panose="02020603050405020304" pitchFamily="18" charset="0"/>
                <a:cs typeface="VNI-Times"/>
              </a:rPr>
              <a:t>á</a:t>
            </a:r>
            <a:r>
              <a:rPr lang="en-US" sz="2000" spc="-15" dirty="0">
                <a:latin typeface="Times New Roman" panose="02020603050405020304" pitchFamily="18" charset="0"/>
              </a:rPr>
              <a:t> </a:t>
            </a:r>
            <a:r>
              <a:rPr lang="en-US" sz="2000" spc="-15" dirty="0" err="1">
                <a:latin typeface="Times New Roman" panose="02020603050405020304" pitchFamily="18" charset="0"/>
              </a:rPr>
              <a:t>trị</a:t>
            </a:r>
            <a:r>
              <a:rPr lang="en-US" sz="2000" spc="-15" dirty="0">
                <a:latin typeface="Times New Roman" panose="02020603050405020304" pitchFamily="18" charset="0"/>
              </a:rPr>
              <a:t> </a:t>
            </a:r>
            <a:r>
              <a:rPr lang="en-US" sz="2000" spc="-15" dirty="0" err="1">
                <a:latin typeface="Times New Roman" panose="02020603050405020304" pitchFamily="18" charset="0"/>
              </a:rPr>
              <a:t>vừa</a:t>
            </a:r>
            <a:r>
              <a:rPr lang="en-US" sz="2000" spc="-15" dirty="0">
                <a:latin typeface="Times New Roman" panose="02020603050405020304" pitchFamily="18" charset="0"/>
              </a:rPr>
              <a:t> </a:t>
            </a:r>
            <a:r>
              <a:rPr lang="en-US" sz="2000" spc="-15" dirty="0" err="1">
                <a:latin typeface="Times New Roman" panose="02020603050405020304" pitchFamily="18" charset="0"/>
              </a:rPr>
              <a:t>phải</a:t>
            </a:r>
            <a:r>
              <a:rPr lang="en-US" sz="2000" spc="-15" dirty="0">
                <a:latin typeface="Times New Roman" panose="02020603050405020304" pitchFamily="18" charset="0"/>
              </a:rPr>
              <a:t>, </a:t>
            </a:r>
            <a:r>
              <a:rPr lang="en-US" sz="2000" spc="-15" dirty="0" err="1">
                <a:latin typeface="Times New Roman" panose="02020603050405020304" pitchFamily="18" charset="0"/>
              </a:rPr>
              <a:t>thường</a:t>
            </a:r>
            <a:r>
              <a:rPr lang="en-US" sz="2000" spc="-15" dirty="0">
                <a:latin typeface="Times New Roman" panose="02020603050405020304" pitchFamily="18" charset="0"/>
              </a:rPr>
              <a:t> </a:t>
            </a:r>
            <a:r>
              <a:rPr lang="en-US" sz="2000" spc="-15" dirty="0" err="1">
                <a:latin typeface="Times New Roman" panose="02020603050405020304" pitchFamily="18" charset="0"/>
              </a:rPr>
              <a:t>chiếm</a:t>
            </a:r>
            <a:r>
              <a:rPr lang="en-US" sz="2000" spc="-15" dirty="0">
                <a:latin typeface="Times New Roman" panose="02020603050405020304" pitchFamily="18" charset="0"/>
              </a:rPr>
              <a:t> </a:t>
            </a:r>
            <a:r>
              <a:rPr lang="en-US" sz="2000" spc="-15" dirty="0" err="1">
                <a:latin typeface="Times New Roman" panose="02020603050405020304" pitchFamily="18" charset="0"/>
              </a:rPr>
              <a:t>khoảng</a:t>
            </a:r>
            <a:r>
              <a:rPr lang="en-US" sz="2000" spc="-15" dirty="0">
                <a:latin typeface="Times New Roman" panose="02020603050405020304" pitchFamily="18" charset="0"/>
              </a:rPr>
              <a:t> 30% </a:t>
            </a:r>
            <a:r>
              <a:rPr lang="en-US" sz="2000" spc="-15" dirty="0" err="1">
                <a:latin typeface="Times New Roman" panose="02020603050405020304" pitchFamily="18" charset="0"/>
              </a:rPr>
              <a:t>tổng</a:t>
            </a:r>
            <a:r>
              <a:rPr lang="en-US" sz="2000" spc="-15" dirty="0">
                <a:latin typeface="Times New Roman" panose="02020603050405020304" pitchFamily="18" charset="0"/>
              </a:rPr>
              <a:t> </a:t>
            </a:r>
            <a:r>
              <a:rPr lang="en-US" sz="2000" spc="-15" dirty="0" err="1">
                <a:latin typeface="Times New Roman" panose="02020603050405020304" pitchFamily="18" charset="0"/>
              </a:rPr>
              <a:t>lượng</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Thời</a:t>
            </a:r>
            <a:r>
              <a:rPr lang="en-US" sz="2000" spc="-15" dirty="0">
                <a:latin typeface="Times New Roman" panose="02020603050405020304" pitchFamily="18" charset="0"/>
              </a:rPr>
              <a:t> </a:t>
            </a:r>
            <a:r>
              <a:rPr lang="en-US" sz="2000" spc="-15" dirty="0" err="1">
                <a:latin typeface="Times New Roman" panose="02020603050405020304" pitchFamily="18" charset="0"/>
              </a:rPr>
              <a:t>gian</a:t>
            </a:r>
            <a:r>
              <a:rPr lang="en-US" sz="2000" spc="-15" dirty="0">
                <a:latin typeface="Times New Roman" panose="02020603050405020304" pitchFamily="18" charset="0"/>
              </a:rPr>
              <a:t> </a:t>
            </a:r>
            <a:r>
              <a:rPr lang="en-US" sz="2000" spc="-15" dirty="0" err="1">
                <a:latin typeface="Times New Roman" panose="02020603050405020304" pitchFamily="18" charset="0"/>
              </a:rPr>
              <a:t>kiểm</a:t>
            </a:r>
            <a:r>
              <a:rPr lang="en-US" sz="2000" spc="-15" dirty="0">
                <a:latin typeface="Times New Roman" panose="02020603050405020304" pitchFamily="18" charset="0"/>
              </a:rPr>
              <a:t> </a:t>
            </a:r>
            <a:r>
              <a:rPr lang="en-US" sz="2000" spc="-15" dirty="0" err="1">
                <a:latin typeface="Times New Roman" panose="02020603050405020304" pitchFamily="18" charset="0"/>
              </a:rPr>
              <a:t>to</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ược</a:t>
            </a:r>
            <a:r>
              <a:rPr lang="en-US" sz="2000" spc="-15" dirty="0">
                <a:latin typeface="Times New Roman" panose="02020603050405020304" pitchFamily="18" charset="0"/>
              </a:rPr>
              <a:t> </a:t>
            </a:r>
            <a:r>
              <a:rPr lang="en-US" sz="2000" spc="-15" dirty="0" err="1">
                <a:latin typeface="Times New Roman" panose="02020603050405020304" pitchFamily="18" charset="0"/>
              </a:rPr>
              <a:t>khuyến</a:t>
            </a:r>
            <a:r>
              <a:rPr lang="en-US" sz="2000" spc="-15" dirty="0">
                <a:latin typeface="Times New Roman" panose="02020603050405020304" pitchFamily="18" charset="0"/>
              </a:rPr>
              <a:t> </a:t>
            </a:r>
            <a:r>
              <a:rPr lang="en-US" sz="2000" spc="-15" dirty="0" err="1">
                <a:latin typeface="Times New Roman" panose="02020603050405020304" pitchFamily="18" charset="0"/>
              </a:rPr>
              <a:t>kh</a:t>
            </a:r>
            <a:r>
              <a:rPr lang="en-US" sz="2000" spc="-15" dirty="0" err="1">
                <a:latin typeface="Times New Roman" panose="02020603050405020304" pitchFamily="18" charset="0"/>
                <a:cs typeface="VNI-Times"/>
              </a:rPr>
              <a:t>í</a:t>
            </a:r>
            <a:r>
              <a:rPr lang="en-US" sz="2000" spc="-15" dirty="0" err="1">
                <a:latin typeface="Times New Roman" panose="02020603050405020304" pitchFamily="18" charset="0"/>
              </a:rPr>
              <a:t>ch</a:t>
            </a:r>
            <a:r>
              <a:rPr lang="en-US" sz="2000" spc="-15" dirty="0">
                <a:latin typeface="Times New Roman" panose="02020603050405020304" pitchFamily="18" charset="0"/>
              </a:rPr>
              <a:t> </a:t>
            </a:r>
            <a:r>
              <a:rPr lang="en-US" sz="2000" spc="-15" dirty="0" err="1">
                <a:latin typeface="Times New Roman" panose="02020603050405020304" pitchFamily="18" charset="0"/>
              </a:rPr>
              <a:t>l</a:t>
            </a:r>
            <a:r>
              <a:rPr lang="en-US" sz="2000" spc="-15" dirty="0" err="1">
                <a:latin typeface="Times New Roman" panose="02020603050405020304" pitchFamily="18" charset="0"/>
                <a:cs typeface="VNI-Times"/>
              </a:rPr>
              <a:t>à</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qu</a:t>
            </a:r>
            <a:r>
              <a:rPr lang="en-US" sz="2000" spc="-15" dirty="0" err="1">
                <a:latin typeface="Times New Roman" panose="02020603050405020304" pitchFamily="18" charset="0"/>
                <a:cs typeface="VNI-Times"/>
              </a:rPr>
              <a:t>ý</a:t>
            </a:r>
            <a:r>
              <a:rPr lang="en-US" sz="2000" spc="-15" dirty="0">
                <a:latin typeface="Times New Roman" panose="02020603050405020304" pitchFamily="18" charset="0"/>
              </a:rPr>
              <a:t>, </a:t>
            </a:r>
            <a:r>
              <a:rPr lang="en-US" sz="2000" spc="-15" dirty="0" err="1">
                <a:latin typeface="Times New Roman" panose="02020603050405020304" pitchFamily="18" charset="0"/>
              </a:rPr>
              <a:t>từ</a:t>
            </a:r>
            <a:r>
              <a:rPr lang="en-US" sz="2000" spc="-15" dirty="0">
                <a:latin typeface="Times New Roman" panose="02020603050405020304" pitchFamily="18" charset="0"/>
              </a:rPr>
              <a:t> 3 </a:t>
            </a:r>
            <a:r>
              <a:rPr lang="en-US" sz="2000" spc="-15" dirty="0" err="1">
                <a:latin typeface="Times New Roman" panose="02020603050405020304" pitchFamily="18" charset="0"/>
              </a:rPr>
              <a:t>th</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ng</a:t>
            </a:r>
            <a:r>
              <a:rPr lang="en-US" sz="2000" spc="-15" dirty="0">
                <a:latin typeface="Times New Roman" panose="02020603050405020304" pitchFamily="18" charset="0"/>
              </a:rPr>
              <a:t>/</a:t>
            </a:r>
            <a:r>
              <a:rPr lang="en-US" sz="2000" spc="-15" dirty="0" err="1">
                <a:latin typeface="Times New Roman" panose="02020603050405020304" pitchFamily="18" charset="0"/>
              </a:rPr>
              <a:t>lần</a:t>
            </a:r>
            <a:r>
              <a:rPr lang="en-US" sz="2000" spc="-15" dirty="0">
                <a:latin typeface="Times New Roman" panose="02020603050405020304" pitchFamily="18" charset="0"/>
              </a:rPr>
              <a:t>.</a:t>
            </a:r>
            <a:endParaRPr lang="en-US" sz="2000" dirty="0"/>
          </a:p>
          <a:p>
            <a:pPr marL="342900" marR="32385" indent="-342900" algn="just">
              <a:spcBef>
                <a:spcPts val="600"/>
              </a:spcBef>
              <a:spcAft>
                <a:spcPts val="600"/>
              </a:spcAft>
              <a:buFont typeface="Wingdings" panose="05000000000000000000" pitchFamily="2" charset="2"/>
              <a:buChar char="v"/>
            </a:pPr>
            <a:r>
              <a:rPr lang="en-US" sz="2000" b="1" spc="-15" dirty="0" err="1">
                <a:latin typeface="Times New Roman" panose="02020603050405020304" pitchFamily="18" charset="0"/>
              </a:rPr>
              <a:t>Nhóm</a:t>
            </a:r>
            <a:r>
              <a:rPr lang="en-US" sz="2000" b="1" spc="-15" dirty="0">
                <a:latin typeface="Times New Roman" panose="02020603050405020304" pitchFamily="18" charset="0"/>
              </a:rPr>
              <a:t> C</a:t>
            </a:r>
            <a:r>
              <a:rPr lang="en-US" sz="2000" spc="-15" dirty="0">
                <a:latin typeface="Times New Roman" panose="02020603050405020304" pitchFamily="18" charset="0"/>
              </a:rPr>
              <a:t>: </a:t>
            </a:r>
            <a:r>
              <a:rPr lang="en-US" sz="2000" spc="-15" dirty="0" err="1">
                <a:latin typeface="Times New Roman" panose="02020603050405020304" pitchFamily="18" charset="0"/>
              </a:rPr>
              <a:t>Các</a:t>
            </a:r>
            <a:r>
              <a:rPr lang="en-US" sz="2000" spc="-15" dirty="0">
                <a:latin typeface="Times New Roman" panose="02020603050405020304" pitchFamily="18" charset="0"/>
              </a:rPr>
              <a:t> </a:t>
            </a:r>
            <a:r>
              <a:rPr lang="en-US" sz="2000" spc="-15" dirty="0" err="1">
                <a:latin typeface="Times New Roman" panose="02020603050405020304" pitchFamily="18" charset="0"/>
              </a:rPr>
              <a:t>nguyên</a:t>
            </a:r>
            <a:r>
              <a:rPr lang="en-US" sz="2000" spc="-15" dirty="0">
                <a:latin typeface="Times New Roman" panose="02020603050405020304" pitchFamily="18" charset="0"/>
              </a:rPr>
              <a:t> </a:t>
            </a:r>
            <a:r>
              <a:rPr lang="en-US" sz="2000" spc="-15" dirty="0" err="1">
                <a:latin typeface="Times New Roman" panose="02020603050405020304" pitchFamily="18" charset="0"/>
              </a:rPr>
              <a:t>vật</a:t>
            </a:r>
            <a:r>
              <a:rPr lang="en-US" sz="2000" spc="-15" dirty="0">
                <a:latin typeface="Times New Roman" panose="02020603050405020304" pitchFamily="18" charset="0"/>
              </a:rPr>
              <a:t> </a:t>
            </a:r>
            <a:r>
              <a:rPr lang="en-US" sz="2000" spc="-15" dirty="0" err="1">
                <a:latin typeface="Times New Roman" panose="02020603050405020304" pitchFamily="18" charset="0"/>
              </a:rPr>
              <a:t>liệu</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ó</a:t>
            </a:r>
            <a:r>
              <a:rPr lang="en-US" sz="2000" spc="-15" dirty="0" err="1">
                <a:latin typeface="Times New Roman" panose="02020603050405020304" pitchFamily="18" charset="0"/>
              </a:rPr>
              <a:t>a</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chỉ</a:t>
            </a:r>
            <a:r>
              <a:rPr lang="en-US" sz="2000" spc="-15" dirty="0">
                <a:latin typeface="Times New Roman" panose="02020603050405020304" pitchFamily="18" charset="0"/>
              </a:rPr>
              <a:t> </a:t>
            </a:r>
            <a:r>
              <a:rPr lang="en-US" sz="2000" spc="-15" dirty="0" err="1">
                <a:latin typeface="Times New Roman" panose="02020603050405020304" pitchFamily="18" charset="0"/>
              </a:rPr>
              <a:t>cần</a:t>
            </a:r>
            <a:r>
              <a:rPr lang="en-US" sz="2000" spc="-15" dirty="0">
                <a:latin typeface="Times New Roman" panose="02020603050405020304" pitchFamily="18" charset="0"/>
              </a:rPr>
              <a:t> </a:t>
            </a:r>
            <a:r>
              <a:rPr lang="en-US" sz="2000" spc="-15" dirty="0" err="1">
                <a:latin typeface="Times New Roman" panose="02020603050405020304" pitchFamily="18" charset="0"/>
              </a:rPr>
              <a:t>kiểm</a:t>
            </a:r>
            <a:r>
              <a:rPr lang="en-US" sz="2000" spc="-15" dirty="0">
                <a:latin typeface="Times New Roman" panose="02020603050405020304" pitchFamily="18" charset="0"/>
              </a:rPr>
              <a:t> </a:t>
            </a:r>
            <a:r>
              <a:rPr lang="en-US" sz="2000" spc="-15" dirty="0" err="1">
                <a:latin typeface="Times New Roman" panose="02020603050405020304" pitchFamily="18" charset="0"/>
              </a:rPr>
              <a:t>so</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t</a:t>
            </a:r>
            <a:r>
              <a:rPr lang="en-US" sz="2000" spc="-15" dirty="0">
                <a:latin typeface="Times New Roman" panose="02020603050405020304" pitchFamily="18" charset="0"/>
              </a:rPr>
              <a:t> ở </a:t>
            </a:r>
            <a:r>
              <a:rPr lang="en-US" sz="2000" spc="-15" dirty="0" err="1">
                <a:latin typeface="Times New Roman" panose="02020603050405020304" pitchFamily="18" charset="0"/>
              </a:rPr>
              <a:t>mức</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ộ</a:t>
            </a:r>
            <a:r>
              <a:rPr lang="en-US" sz="2000" spc="-15" dirty="0">
                <a:latin typeface="Times New Roman" panose="02020603050405020304" pitchFamily="18" charset="0"/>
              </a:rPr>
              <a:t> </a:t>
            </a:r>
            <a:r>
              <a:rPr lang="en-US" sz="2000" spc="-15" dirty="0" err="1">
                <a:latin typeface="Times New Roman" panose="02020603050405020304" pitchFamily="18" charset="0"/>
              </a:rPr>
              <a:t>tương</a:t>
            </a:r>
            <a:r>
              <a:rPr lang="en-US" sz="2000" spc="-15" dirty="0">
                <a:latin typeface="Times New Roman" panose="02020603050405020304" pitchFamily="18" charset="0"/>
              </a:rPr>
              <a:t> </a:t>
            </a:r>
            <a:r>
              <a:rPr lang="en-US" sz="2000" spc="-15" dirty="0" err="1">
                <a:latin typeface="Times New Roman" panose="02020603050405020304" pitchFamily="18" charset="0"/>
              </a:rPr>
              <a:t>đối</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ơn</a:t>
            </a:r>
            <a:r>
              <a:rPr lang="en-US" sz="2000" spc="-15" dirty="0">
                <a:latin typeface="Times New Roman" panose="02020603050405020304" pitchFamily="18" charset="0"/>
              </a:rPr>
              <a:t> </a:t>
            </a:r>
            <a:r>
              <a:rPr lang="en-US" sz="2000" spc="-15" dirty="0" err="1">
                <a:latin typeface="Times New Roman" panose="02020603050405020304" pitchFamily="18" charset="0"/>
              </a:rPr>
              <a:t>giản</a:t>
            </a:r>
            <a:r>
              <a:rPr lang="en-US" sz="2000" spc="-15" dirty="0">
                <a:latin typeface="Times New Roman" panose="02020603050405020304" pitchFamily="18" charset="0"/>
              </a:rPr>
              <a:t>. </a:t>
            </a:r>
            <a:r>
              <a:rPr lang="en-US" sz="2000" spc="-15" dirty="0" err="1">
                <a:latin typeface="Times New Roman" panose="02020603050405020304" pitchFamily="18" charset="0"/>
              </a:rPr>
              <a:t>Th</a:t>
            </a:r>
            <a:r>
              <a:rPr lang="en-US" sz="2000" spc="-15" dirty="0" err="1">
                <a:latin typeface="Times New Roman" panose="02020603050405020304" pitchFamily="18" charset="0"/>
                <a:cs typeface="VNI-Times"/>
              </a:rPr>
              <a:t>ô</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thường</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nh</a:t>
            </a:r>
            <a:r>
              <a:rPr lang="en-US" sz="2000" spc="-15" dirty="0" err="1">
                <a:latin typeface="Times New Roman" panose="02020603050405020304" pitchFamily="18" charset="0"/>
                <a:cs typeface="VNI-Times"/>
              </a:rPr>
              <a:t>ó</a:t>
            </a:r>
            <a:r>
              <a:rPr lang="en-US" sz="2000" spc="-15" dirty="0" err="1">
                <a:latin typeface="Times New Roman" panose="02020603050405020304" pitchFamily="18" charset="0"/>
              </a:rPr>
              <a:t>m</a:t>
            </a:r>
            <a:r>
              <a:rPr lang="en-US" sz="2000" spc="-15" dirty="0">
                <a:latin typeface="Times New Roman" panose="02020603050405020304" pitchFamily="18" charset="0"/>
              </a:rPr>
              <a:t> C </a:t>
            </a:r>
            <a:r>
              <a:rPr lang="en-US" sz="2000" spc="-15" dirty="0" err="1">
                <a:latin typeface="Times New Roman" panose="02020603050405020304" pitchFamily="18" charset="0"/>
              </a:rPr>
              <a:t>gi</a:t>
            </a:r>
            <a:r>
              <a:rPr lang="en-US" sz="2000" spc="-15" dirty="0" err="1">
                <a:latin typeface="Times New Roman" panose="02020603050405020304" pitchFamily="18" charset="0"/>
                <a:cs typeface="VNI-Times"/>
              </a:rPr>
              <a:t>á</a:t>
            </a:r>
            <a:r>
              <a:rPr lang="en-US" sz="2000" spc="-15" dirty="0">
                <a:latin typeface="Times New Roman" panose="02020603050405020304" pitchFamily="18" charset="0"/>
              </a:rPr>
              <a:t> </a:t>
            </a:r>
            <a:r>
              <a:rPr lang="en-US" sz="2000" spc="-15" dirty="0" err="1">
                <a:latin typeface="Times New Roman" panose="02020603050405020304" pitchFamily="18" charset="0"/>
              </a:rPr>
              <a:t>trị</a:t>
            </a:r>
            <a:r>
              <a:rPr lang="en-US" sz="2000" spc="-15" dirty="0">
                <a:latin typeface="Times New Roman" panose="02020603050405020304" pitchFamily="18" charset="0"/>
              </a:rPr>
              <a:t> </a:t>
            </a:r>
            <a:r>
              <a:rPr lang="en-US" sz="2000" spc="-15" dirty="0" err="1">
                <a:latin typeface="Times New Roman" panose="02020603050405020304" pitchFamily="18" charset="0"/>
              </a:rPr>
              <a:t>kh</a:t>
            </a:r>
            <a:r>
              <a:rPr lang="en-US" sz="2000" spc="-15" dirty="0" err="1">
                <a:latin typeface="Times New Roman" panose="02020603050405020304" pitchFamily="18" charset="0"/>
                <a:cs typeface="VNI-Times"/>
              </a:rPr>
              <a:t>ô</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lớn</a:t>
            </a:r>
            <a:r>
              <a:rPr lang="en-US" sz="2000" spc="-15" dirty="0">
                <a:latin typeface="Times New Roman" panose="02020603050405020304" pitchFamily="18" charset="0"/>
              </a:rPr>
              <a:t> </a:t>
            </a:r>
            <a:r>
              <a:rPr lang="en-US" sz="2000" spc="-15" dirty="0" err="1">
                <a:latin typeface="Times New Roman" panose="02020603050405020304" pitchFamily="18" charset="0"/>
              </a:rPr>
              <a:t>nhưng</a:t>
            </a:r>
            <a:r>
              <a:rPr lang="en-US" sz="2000" spc="-15" dirty="0">
                <a:latin typeface="Times New Roman" panose="02020603050405020304" pitchFamily="18" charset="0"/>
              </a:rPr>
              <a:t> </a:t>
            </a:r>
            <a:r>
              <a:rPr lang="en-US" sz="2000" spc="-15" dirty="0" err="1">
                <a:latin typeface="Times New Roman" panose="02020603050405020304" pitchFamily="18" charset="0"/>
              </a:rPr>
              <a:t>lại</a:t>
            </a:r>
            <a:r>
              <a:rPr lang="en-US" sz="2000" spc="-15" dirty="0">
                <a:latin typeface="Times New Roman" panose="02020603050405020304" pitchFamily="18" charset="0"/>
              </a:rPr>
              <a:t> </a:t>
            </a:r>
            <a:r>
              <a:rPr lang="en-US" sz="2000" spc="-15" dirty="0" err="1">
                <a:latin typeface="Times New Roman" panose="02020603050405020304" pitchFamily="18" charset="0"/>
              </a:rPr>
              <a:t>c</a:t>
            </a:r>
            <a:r>
              <a:rPr lang="en-US" sz="2000" spc="-15" dirty="0" err="1">
                <a:latin typeface="Times New Roman" panose="02020603050405020304" pitchFamily="18" charset="0"/>
                <a:cs typeface="VNI-Times"/>
              </a:rPr>
              <a:t>ó</a:t>
            </a:r>
            <a:r>
              <a:rPr lang="en-US" sz="2000" spc="-15" dirty="0">
                <a:latin typeface="Times New Roman" panose="02020603050405020304" pitchFamily="18" charset="0"/>
              </a:rPr>
              <a:t> </a:t>
            </a:r>
            <a:r>
              <a:rPr lang="en-US" sz="2000" spc="-15" dirty="0" err="1">
                <a:latin typeface="Times New Roman" panose="02020603050405020304" pitchFamily="18" charset="0"/>
              </a:rPr>
              <a:t>tỉ</a:t>
            </a:r>
            <a:r>
              <a:rPr lang="en-US" sz="2000" spc="-15" dirty="0">
                <a:latin typeface="Times New Roman" panose="02020603050405020304" pitchFamily="18" charset="0"/>
              </a:rPr>
              <a:t> </a:t>
            </a:r>
            <a:r>
              <a:rPr lang="en-US" sz="2000" spc="-15" dirty="0" err="1">
                <a:latin typeface="Times New Roman" panose="02020603050405020304" pitchFamily="18" charset="0"/>
              </a:rPr>
              <a:t>trọng</a:t>
            </a:r>
            <a:r>
              <a:rPr lang="en-US" sz="2000" spc="-15" dirty="0">
                <a:latin typeface="Times New Roman" panose="02020603050405020304" pitchFamily="18" charset="0"/>
              </a:rPr>
              <a:t> </a:t>
            </a:r>
            <a:r>
              <a:rPr lang="en-US" sz="2000" spc="-15" dirty="0" err="1">
                <a:latin typeface="Times New Roman" panose="02020603050405020304" pitchFamily="18" charset="0"/>
              </a:rPr>
              <a:t>cao</a:t>
            </a:r>
            <a:r>
              <a:rPr lang="en-US" sz="2000" spc="-15" dirty="0">
                <a:latin typeface="Times New Roman" panose="02020603050405020304" pitchFamily="18" charset="0"/>
              </a:rPr>
              <a:t> </a:t>
            </a:r>
            <a:r>
              <a:rPr lang="en-US" sz="2000" spc="-15" dirty="0" err="1">
                <a:latin typeface="Times New Roman" panose="02020603050405020304" pitchFamily="18" charset="0"/>
              </a:rPr>
              <a:t>trong</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6 </a:t>
            </a:r>
            <a:r>
              <a:rPr lang="en-US" sz="2000" spc="-15" dirty="0" err="1">
                <a:latin typeface="Times New Roman" panose="02020603050405020304" pitchFamily="18" charset="0"/>
              </a:rPr>
              <a:t>th</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n</a:t>
            </a:r>
            <a:r>
              <a:rPr lang="en-US" sz="2000" spc="-15" dirty="0" err="1">
                <a:latin typeface="Times New Roman" panose="02020603050405020304" pitchFamily="18" charset="0"/>
                <a:cs typeface="VNI-Times"/>
              </a:rPr>
              <a:t>ê</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kiểm</a:t>
            </a:r>
            <a:r>
              <a:rPr lang="en-US" sz="2000" spc="-15" dirty="0">
                <a:latin typeface="Times New Roman" panose="02020603050405020304" pitchFamily="18" charset="0"/>
              </a:rPr>
              <a:t> </a:t>
            </a:r>
            <a:r>
              <a:rPr lang="en-US" sz="2000" spc="-15" dirty="0" err="1">
                <a:latin typeface="Times New Roman" panose="02020603050405020304" pitchFamily="18" charset="0"/>
              </a:rPr>
              <a:t>to</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n</a:t>
            </a:r>
            <a:r>
              <a:rPr lang="en-US" sz="2000" spc="-15" dirty="0">
                <a:latin typeface="Times New Roman" panose="02020603050405020304" pitchFamily="18" charset="0"/>
              </a:rPr>
              <a:t> 1 </a:t>
            </a:r>
            <a:r>
              <a:rPr lang="en-US" sz="2000" spc="-15" dirty="0" err="1">
                <a:latin typeface="Times New Roman" panose="02020603050405020304" pitchFamily="18" charset="0"/>
              </a:rPr>
              <a:t>lần</a:t>
            </a:r>
            <a:r>
              <a:rPr lang="en-US" sz="2000" spc="-15" dirty="0">
                <a:latin typeface="Times New Roman" panose="02020603050405020304" pitchFamily="18" charset="0"/>
              </a:rPr>
              <a:t>.</a:t>
            </a:r>
            <a:endParaRPr lang="en-US" sz="2000" dirty="0"/>
          </a:p>
          <a:p>
            <a:pPr marR="32385" indent="457200" algn="just">
              <a:spcBef>
                <a:spcPts val="600"/>
              </a:spcBef>
              <a:spcAft>
                <a:spcPts val="600"/>
              </a:spcAft>
            </a:pPr>
            <a:r>
              <a:rPr lang="en-US" sz="2000" spc="-15" dirty="0" err="1">
                <a:latin typeface="Times New Roman" panose="02020603050405020304" pitchFamily="18" charset="0"/>
              </a:rPr>
              <a:t>Nhờ</a:t>
            </a:r>
            <a:r>
              <a:rPr lang="en-US" sz="2000" spc="-15" dirty="0">
                <a:latin typeface="Times New Roman" panose="02020603050405020304" pitchFamily="18" charset="0"/>
              </a:rPr>
              <a:t> ABC analysis, </a:t>
            </a:r>
            <a:r>
              <a:rPr lang="en-US" sz="2000" spc="-15" dirty="0" err="1">
                <a:latin typeface="Times New Roman" panose="02020603050405020304" pitchFamily="18" charset="0"/>
              </a:rPr>
              <a:t>c</a:t>
            </a:r>
            <a:r>
              <a:rPr lang="en-US" sz="2000" spc="-15" dirty="0" err="1">
                <a:latin typeface="Times New Roman" panose="02020603050405020304" pitchFamily="18" charset="0"/>
                <a:cs typeface="VNI-Times"/>
              </a:rPr>
              <a:t>ô</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c</a:t>
            </a:r>
            <a:r>
              <a:rPr lang="en-US" sz="2000" spc="-15" dirty="0">
                <a:latin typeface="Times New Roman" panose="02020603050405020304" pitchFamily="18" charset="0"/>
              </a:rPr>
              <a:t> </a:t>
            </a:r>
            <a:r>
              <a:rPr lang="en-US" sz="2000" spc="-15" dirty="0" err="1">
                <a:latin typeface="Times New Roman" panose="02020603050405020304" pitchFamily="18" charset="0"/>
              </a:rPr>
              <a:t>quản</a:t>
            </a:r>
            <a:r>
              <a:rPr lang="en-US" sz="2000" spc="-15" dirty="0">
                <a:latin typeface="Times New Roman" panose="02020603050405020304" pitchFamily="18" charset="0"/>
              </a:rPr>
              <a:t> </a:t>
            </a:r>
            <a:r>
              <a:rPr lang="en-US" sz="2000" spc="-15" dirty="0" err="1">
                <a:latin typeface="Times New Roman" panose="02020603050405020304" pitchFamily="18" charset="0"/>
              </a:rPr>
              <a:t>trị</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tại</a:t>
            </a:r>
            <a:r>
              <a:rPr lang="en-US" sz="2000" spc="-15" dirty="0">
                <a:latin typeface="Times New Roman" panose="02020603050405020304" pitchFamily="18" charset="0"/>
              </a:rPr>
              <a:t> </a:t>
            </a:r>
            <a:r>
              <a:rPr lang="en-US" sz="2000" spc="-15" dirty="0" err="1">
                <a:latin typeface="Times New Roman" panose="02020603050405020304" pitchFamily="18" charset="0"/>
              </a:rPr>
              <a:t>doanh</a:t>
            </a:r>
            <a:r>
              <a:rPr lang="en-US" sz="2000" spc="-15" dirty="0">
                <a:latin typeface="Times New Roman" panose="02020603050405020304" pitchFamily="18" charset="0"/>
              </a:rPr>
              <a:t> </a:t>
            </a:r>
            <a:r>
              <a:rPr lang="en-US" sz="2000" spc="-15" dirty="0" err="1">
                <a:latin typeface="Times New Roman" panose="02020603050405020304" pitchFamily="18" charset="0"/>
              </a:rPr>
              <a:t>nghiệp</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ược</a:t>
            </a:r>
            <a:r>
              <a:rPr lang="en-US" sz="2000" spc="-15" dirty="0">
                <a:latin typeface="Times New Roman" panose="02020603050405020304" pitchFamily="18" charset="0"/>
              </a:rPr>
              <a:t> </a:t>
            </a:r>
            <a:r>
              <a:rPr lang="en-US" sz="2000" spc="-15" dirty="0" err="1">
                <a:latin typeface="Times New Roman" panose="02020603050405020304" pitchFamily="18" charset="0"/>
              </a:rPr>
              <a:t>ch</a:t>
            </a:r>
            <a:r>
              <a:rPr lang="en-US" sz="2000" spc="-15" dirty="0" err="1">
                <a:latin typeface="Times New Roman" panose="02020603050405020304" pitchFamily="18" charset="0"/>
                <a:cs typeface="VNI-Times"/>
              </a:rPr>
              <a:t>í</a:t>
            </a:r>
            <a:r>
              <a:rPr lang="en-US" sz="2000" spc="-15" dirty="0" err="1">
                <a:latin typeface="Times New Roman" panose="02020603050405020304" pitchFamily="18" charset="0"/>
              </a:rPr>
              <a:t>nh</a:t>
            </a:r>
            <a:r>
              <a:rPr lang="en-US" sz="2000" spc="-15" dirty="0">
                <a:latin typeface="Times New Roman" panose="02020603050405020304" pitchFamily="18" charset="0"/>
              </a:rPr>
              <a:t> </a:t>
            </a:r>
            <a:r>
              <a:rPr lang="en-US" sz="2000" spc="-15" dirty="0" err="1">
                <a:latin typeface="Times New Roman" panose="02020603050405020304" pitchFamily="18" charset="0"/>
              </a:rPr>
              <a:t>x</a:t>
            </a:r>
            <a:r>
              <a:rPr lang="en-US" sz="2000" spc="-15" dirty="0" err="1">
                <a:latin typeface="Times New Roman" panose="02020603050405020304" pitchFamily="18" charset="0"/>
                <a:cs typeface="VNI-Times"/>
              </a:rPr>
              <a:t>á</a:t>
            </a:r>
            <a:r>
              <a:rPr lang="en-US" sz="2000" spc="-15" dirty="0" err="1">
                <a:latin typeface="Times New Roman" panose="02020603050405020304" pitchFamily="18" charset="0"/>
              </a:rPr>
              <a:t>c</a:t>
            </a:r>
            <a:r>
              <a:rPr lang="en-US" sz="2000" spc="-15" dirty="0">
                <a:latin typeface="Times New Roman" panose="02020603050405020304" pitchFamily="18" charset="0"/>
              </a:rPr>
              <a:t> </a:t>
            </a:r>
            <a:r>
              <a:rPr lang="en-US" sz="2000" spc="-15" dirty="0" err="1">
                <a:latin typeface="Times New Roman" panose="02020603050405020304" pitchFamily="18" charset="0"/>
              </a:rPr>
              <a:t>v</a:t>
            </a:r>
            <a:r>
              <a:rPr lang="en-US" sz="2000" spc="-15" dirty="0" err="1">
                <a:latin typeface="Times New Roman" panose="02020603050405020304" pitchFamily="18" charset="0"/>
                <a:cs typeface="VNI-Times"/>
              </a:rPr>
              <a:t>à</a:t>
            </a:r>
            <a:r>
              <a:rPr lang="en-US" sz="2000" spc="-15" dirty="0">
                <a:latin typeface="Times New Roman" panose="02020603050405020304" pitchFamily="18" charset="0"/>
              </a:rPr>
              <a:t> </a:t>
            </a:r>
            <a:r>
              <a:rPr lang="en-US" sz="2000" spc="-15" dirty="0" err="1">
                <a:latin typeface="Times New Roman" panose="02020603050405020304" pitchFamily="18" charset="0"/>
              </a:rPr>
              <a:t>hiệu</a:t>
            </a:r>
            <a:r>
              <a:rPr lang="en-US" sz="2000" spc="-15" dirty="0">
                <a:latin typeface="Times New Roman" panose="02020603050405020304" pitchFamily="18" charset="0"/>
              </a:rPr>
              <a:t> </a:t>
            </a:r>
            <a:r>
              <a:rPr lang="en-US" sz="2000" spc="-15" dirty="0" err="1">
                <a:latin typeface="Times New Roman" panose="02020603050405020304" pitchFamily="18" charset="0"/>
              </a:rPr>
              <a:t>quả</a:t>
            </a:r>
            <a:r>
              <a:rPr lang="en-US" sz="2000" spc="-15" dirty="0">
                <a:latin typeface="Times New Roman" panose="02020603050405020304" pitchFamily="18" charset="0"/>
              </a:rPr>
              <a:t> </a:t>
            </a:r>
            <a:r>
              <a:rPr lang="en-US" sz="2000" spc="-15" dirty="0" err="1">
                <a:latin typeface="Times New Roman" panose="02020603050405020304" pitchFamily="18" charset="0"/>
              </a:rPr>
              <a:t>hơn</a:t>
            </a:r>
            <a:r>
              <a:rPr lang="en-US" sz="2000" spc="-15" dirty="0">
                <a:latin typeface="Times New Roman" panose="02020603050405020304" pitchFamily="18" charset="0"/>
              </a:rPr>
              <a:t> </a:t>
            </a:r>
            <a:r>
              <a:rPr lang="en-US" sz="2000" spc="-15" dirty="0" err="1">
                <a:latin typeface="Times New Roman" panose="02020603050405020304" pitchFamily="18" charset="0"/>
              </a:rPr>
              <a:t>nhờ</a:t>
            </a:r>
            <a:r>
              <a:rPr lang="en-US" sz="2000" spc="-15" dirty="0">
                <a:latin typeface="Times New Roman" panose="02020603050405020304" pitchFamily="18" charset="0"/>
              </a:rPr>
              <a:t> </a:t>
            </a:r>
            <a:r>
              <a:rPr lang="en-US" sz="2000" spc="-15" dirty="0" err="1">
                <a:latin typeface="Times New Roman" panose="02020603050405020304" pitchFamily="18" charset="0"/>
              </a:rPr>
              <a:t>c</a:t>
            </a:r>
            <a:r>
              <a:rPr lang="en-US" sz="2000" spc="-15" dirty="0" err="1">
                <a:latin typeface="Times New Roman" panose="02020603050405020304" pitchFamily="18" charset="0"/>
                <a:cs typeface="VNI-Times"/>
              </a:rPr>
              <a:t>ó</a:t>
            </a:r>
            <a:r>
              <a:rPr lang="en-US" sz="2000" spc="-15" dirty="0">
                <a:latin typeface="Times New Roman" panose="02020603050405020304" pitchFamily="18" charset="0"/>
              </a:rPr>
              <a:t> </a:t>
            </a:r>
            <a:r>
              <a:rPr lang="en-US" sz="2000" spc="-15" dirty="0" err="1">
                <a:latin typeface="Times New Roman" panose="02020603050405020304" pitchFamily="18" charset="0"/>
              </a:rPr>
              <a:t>cơ</a:t>
            </a:r>
            <a:r>
              <a:rPr lang="en-US" sz="2000" spc="-15" dirty="0">
                <a:latin typeface="Times New Roman" panose="02020603050405020304" pitchFamily="18" charset="0"/>
              </a:rPr>
              <a:t> </a:t>
            </a:r>
            <a:r>
              <a:rPr lang="en-US" sz="2000" spc="-15" dirty="0" err="1">
                <a:latin typeface="Times New Roman" panose="02020603050405020304" pitchFamily="18" charset="0"/>
              </a:rPr>
              <a:t>chế</a:t>
            </a:r>
            <a:r>
              <a:rPr lang="en-US" sz="2000" spc="-15" dirty="0">
                <a:latin typeface="Times New Roman" panose="02020603050405020304" pitchFamily="18" charset="0"/>
              </a:rPr>
              <a:t> </a:t>
            </a:r>
            <a:r>
              <a:rPr lang="en-US" sz="2000" spc="-15" dirty="0" err="1">
                <a:latin typeface="Times New Roman" panose="02020603050405020304" pitchFamily="18" charset="0"/>
              </a:rPr>
              <a:t>ph</a:t>
            </a:r>
            <a:r>
              <a:rPr lang="en-US" sz="2000" spc="-15" dirty="0" err="1">
                <a:latin typeface="Times New Roman" panose="02020603050405020304" pitchFamily="18" charset="0"/>
                <a:cs typeface="VNI-Times"/>
              </a:rPr>
              <a:t>â</a:t>
            </a:r>
            <a:r>
              <a:rPr lang="en-US" sz="2000" spc="-15" dirty="0" err="1">
                <a:latin typeface="Times New Roman" panose="02020603050405020304" pitchFamily="18" charset="0"/>
              </a:rPr>
              <a:t>n</a:t>
            </a:r>
            <a:r>
              <a:rPr lang="en-US" sz="2000" spc="-15" dirty="0">
                <a:latin typeface="Times New Roman" panose="02020603050405020304" pitchFamily="18" charset="0"/>
              </a:rPr>
              <a:t> </a:t>
            </a:r>
            <a:r>
              <a:rPr lang="en-US" sz="2000" spc="-15" dirty="0" err="1">
                <a:latin typeface="Times New Roman" panose="02020603050405020304" pitchFamily="18" charset="0"/>
              </a:rPr>
              <a:t>loại</a:t>
            </a:r>
            <a:r>
              <a:rPr lang="en-US" sz="2000" spc="-15" dirty="0">
                <a:latin typeface="Times New Roman" panose="02020603050405020304" pitchFamily="18" charset="0"/>
              </a:rPr>
              <a:t> </a:t>
            </a:r>
            <a:r>
              <a:rPr lang="en-US" sz="2000" spc="-15" dirty="0" err="1">
                <a:latin typeface="Times New Roman" panose="02020603050405020304" pitchFamily="18" charset="0"/>
              </a:rPr>
              <a:t>r</a:t>
            </a:r>
            <a:r>
              <a:rPr lang="en-US" sz="2000" spc="-15" dirty="0" err="1">
                <a:latin typeface="Times New Roman" panose="02020603050405020304" pitchFamily="18" charset="0"/>
                <a:cs typeface="VNI-Times"/>
              </a:rPr>
              <a:t>õ</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đá</a:t>
            </a:r>
            <a:r>
              <a:rPr lang="en-US" sz="2000" spc="-15" dirty="0" err="1">
                <a:latin typeface="Times New Roman" panose="02020603050405020304" pitchFamily="18" charset="0"/>
              </a:rPr>
              <a:t>nh</a:t>
            </a:r>
            <a:r>
              <a:rPr lang="en-US" sz="2000" spc="-15" dirty="0">
                <a:latin typeface="Times New Roman" panose="02020603050405020304" pitchFamily="18" charset="0"/>
              </a:rPr>
              <a:t> </a:t>
            </a:r>
            <a:r>
              <a:rPr lang="en-US" sz="2000" spc="-15" dirty="0" err="1">
                <a:latin typeface="Times New Roman" panose="02020603050405020304" pitchFamily="18" charset="0"/>
              </a:rPr>
              <a:t>gi</a:t>
            </a:r>
            <a:r>
              <a:rPr lang="en-US" sz="2000" spc="-15" dirty="0" err="1">
                <a:latin typeface="Times New Roman" panose="02020603050405020304" pitchFamily="18" charset="0"/>
                <a:cs typeface="VNI-Times"/>
              </a:rPr>
              <a:t>á</a:t>
            </a:r>
            <a:r>
              <a:rPr lang="en-US" sz="2000" spc="-15" dirty="0">
                <a:latin typeface="Times New Roman" panose="02020603050405020304" pitchFamily="18" charset="0"/>
              </a:rPr>
              <a:t> </a:t>
            </a:r>
            <a:r>
              <a:rPr lang="en-US" sz="2000" spc="-15" dirty="0" err="1">
                <a:latin typeface="Times New Roman" panose="02020603050405020304" pitchFamily="18" charset="0"/>
              </a:rPr>
              <a:t>trọng</a:t>
            </a:r>
            <a:r>
              <a:rPr lang="en-US" sz="2000" spc="-15" dirty="0">
                <a:latin typeface="Times New Roman" panose="02020603050405020304" pitchFamily="18" charset="0"/>
              </a:rPr>
              <a:t> </a:t>
            </a:r>
            <a:r>
              <a:rPr lang="en-US" sz="2000" spc="-15" dirty="0" err="1">
                <a:latin typeface="Times New Roman" panose="02020603050405020304" pitchFamily="18" charset="0"/>
              </a:rPr>
              <a:t>t</a:t>
            </a:r>
            <a:r>
              <a:rPr lang="en-US" sz="2000" spc="-15" dirty="0" err="1">
                <a:latin typeface="Times New Roman" panose="02020603050405020304" pitchFamily="18" charset="0"/>
                <a:cs typeface="VNI-Times"/>
              </a:rPr>
              <a:t>â</a:t>
            </a:r>
            <a:r>
              <a:rPr lang="en-US" sz="2000" spc="-15" dirty="0" err="1">
                <a:latin typeface="Times New Roman" panose="02020603050405020304" pitchFamily="18" charset="0"/>
              </a:rPr>
              <a:t>m</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ể</a:t>
            </a:r>
            <a:r>
              <a:rPr lang="en-US" sz="2000" spc="-15" dirty="0">
                <a:latin typeface="Times New Roman" panose="02020603050405020304" pitchFamily="18" charset="0"/>
              </a:rPr>
              <a:t> </a:t>
            </a:r>
            <a:r>
              <a:rPr lang="en-US" sz="2000" spc="-15" dirty="0" err="1">
                <a:latin typeface="Times New Roman" panose="02020603050405020304" pitchFamily="18" charset="0"/>
                <a:cs typeface="VNI-Times"/>
              </a:rPr>
              <a:t>đ</a:t>
            </a:r>
            <a:r>
              <a:rPr lang="en-US" sz="2000" spc="-15" dirty="0" err="1">
                <a:latin typeface="Times New Roman" panose="02020603050405020304" pitchFamily="18" charset="0"/>
              </a:rPr>
              <a:t>ầu</a:t>
            </a:r>
            <a:r>
              <a:rPr lang="en-US" sz="2000" spc="-15" dirty="0">
                <a:latin typeface="Times New Roman" panose="02020603050405020304" pitchFamily="18" charset="0"/>
              </a:rPr>
              <a:t> </a:t>
            </a:r>
            <a:r>
              <a:rPr lang="en-US" sz="2000" spc="-15" dirty="0" err="1">
                <a:latin typeface="Times New Roman" panose="02020603050405020304" pitchFamily="18" charset="0"/>
              </a:rPr>
              <a:t>tư</a:t>
            </a:r>
            <a:r>
              <a:rPr lang="en-US" sz="2000" spc="-15" dirty="0">
                <a:latin typeface="Times New Roman" panose="02020603050405020304" pitchFamily="18" charset="0"/>
              </a:rPr>
              <a:t> </a:t>
            </a:r>
            <a:r>
              <a:rPr lang="en-US" sz="2000" spc="-15" dirty="0" err="1">
                <a:latin typeface="Times New Roman" panose="02020603050405020304" pitchFamily="18" charset="0"/>
              </a:rPr>
              <a:t>nguồn</a:t>
            </a:r>
            <a:r>
              <a:rPr lang="en-US" sz="2000" spc="-15" dirty="0">
                <a:latin typeface="Times New Roman" panose="02020603050405020304" pitchFamily="18" charset="0"/>
              </a:rPr>
              <a:t> </a:t>
            </a:r>
            <a:r>
              <a:rPr lang="en-US" sz="2000" spc="-15" dirty="0" err="1">
                <a:latin typeface="Times New Roman" panose="02020603050405020304" pitchFamily="18" charset="0"/>
              </a:rPr>
              <a:t>lực</a:t>
            </a:r>
            <a:r>
              <a:rPr lang="en-US" sz="2000" spc="-15" dirty="0">
                <a:latin typeface="Times New Roman" panose="02020603050405020304" pitchFamily="18" charset="0"/>
              </a:rPr>
              <a:t>, </a:t>
            </a:r>
            <a:r>
              <a:rPr lang="en-US" sz="2000" spc="-15" dirty="0" err="1">
                <a:latin typeface="Times New Roman" panose="02020603050405020304" pitchFamily="18" charset="0"/>
              </a:rPr>
              <a:t>mỗi</a:t>
            </a:r>
            <a:r>
              <a:rPr lang="en-US" sz="2000" spc="-15" dirty="0">
                <a:latin typeface="Times New Roman" panose="02020603050405020304" pitchFamily="18" charset="0"/>
              </a:rPr>
              <a:t> </a:t>
            </a:r>
            <a:r>
              <a:rPr lang="en-US" sz="2000" spc="-15" dirty="0" err="1">
                <a:latin typeface="Times New Roman" panose="02020603050405020304" pitchFamily="18" charset="0"/>
              </a:rPr>
              <a:t>loại</a:t>
            </a:r>
            <a:r>
              <a:rPr lang="en-US" sz="2000" spc="-15" dirty="0">
                <a:latin typeface="Times New Roman" panose="02020603050405020304" pitchFamily="18" charset="0"/>
              </a:rPr>
              <a:t> </a:t>
            </a:r>
            <a:r>
              <a:rPr lang="en-US" sz="2000" spc="-15" dirty="0" err="1">
                <a:latin typeface="Times New Roman" panose="02020603050405020304" pitchFamily="18" charset="0"/>
              </a:rPr>
              <a:t>h</a:t>
            </a:r>
            <a:r>
              <a:rPr lang="en-US" sz="2000" spc="-15" dirty="0" err="1">
                <a:latin typeface="Times New Roman" panose="02020603050405020304" pitchFamily="18" charset="0"/>
                <a:cs typeface="VNI-Times"/>
              </a:rPr>
              <a:t>à</a:t>
            </a:r>
            <a:r>
              <a:rPr lang="en-US" sz="2000" spc="-15" dirty="0" err="1">
                <a:latin typeface="Times New Roman" panose="02020603050405020304" pitchFamily="18" charset="0"/>
              </a:rPr>
              <a:t>ng</a:t>
            </a:r>
            <a:r>
              <a:rPr lang="en-US" sz="2000" spc="-15" dirty="0">
                <a:latin typeface="Times New Roman" panose="02020603050405020304" pitchFamily="18" charset="0"/>
              </a:rPr>
              <a:t> </a:t>
            </a:r>
            <a:r>
              <a:rPr lang="en-US" sz="2000" spc="-15" dirty="0" err="1">
                <a:latin typeface="Times New Roman" panose="02020603050405020304" pitchFamily="18" charset="0"/>
              </a:rPr>
              <a:t>tồn</a:t>
            </a:r>
            <a:r>
              <a:rPr lang="en-US" sz="2000" spc="-15" dirty="0">
                <a:latin typeface="Times New Roman" panose="02020603050405020304" pitchFamily="18" charset="0"/>
              </a:rPr>
              <a:t> </a:t>
            </a:r>
            <a:r>
              <a:rPr lang="en-US" sz="2000" spc="-15" dirty="0" err="1">
                <a:latin typeface="Times New Roman" panose="02020603050405020304" pitchFamily="18" charset="0"/>
              </a:rPr>
              <a:t>kho</a:t>
            </a:r>
            <a:r>
              <a:rPr lang="en-US" sz="2000" spc="-15" dirty="0">
                <a:latin typeface="Times New Roman" panose="02020603050405020304" pitchFamily="18" charset="0"/>
              </a:rPr>
              <a:t> </a:t>
            </a:r>
            <a:r>
              <a:rPr lang="en-US" sz="2000" spc="-15" dirty="0" err="1">
                <a:latin typeface="Times New Roman" panose="02020603050405020304" pitchFamily="18" charset="0"/>
              </a:rPr>
              <a:t>sẽ</a:t>
            </a:r>
            <a:r>
              <a:rPr lang="en-US" sz="2000" spc="-15" dirty="0">
                <a:latin typeface="Times New Roman" panose="02020603050405020304" pitchFamily="18" charset="0"/>
              </a:rPr>
              <a:t> </a:t>
            </a:r>
            <a:r>
              <a:rPr lang="en-US" sz="2000" spc="-15" dirty="0" err="1">
                <a:latin typeface="Times New Roman" panose="02020603050405020304" pitchFamily="18" charset="0"/>
              </a:rPr>
              <a:t>c</a:t>
            </a:r>
            <a:r>
              <a:rPr lang="en-US" sz="2000" spc="-15" dirty="0" err="1">
                <a:latin typeface="Times New Roman" panose="02020603050405020304" pitchFamily="18" charset="0"/>
                <a:cs typeface="VNI-Times"/>
              </a:rPr>
              <a:t>ó</a:t>
            </a:r>
            <a:r>
              <a:rPr lang="en-US" sz="2000" spc="-15" dirty="0">
                <a:latin typeface="Times New Roman" panose="02020603050405020304" pitchFamily="18" charset="0"/>
              </a:rPr>
              <a:t> </a:t>
            </a:r>
            <a:r>
              <a:rPr lang="en-US" sz="2000" spc="-15" dirty="0" err="1">
                <a:latin typeface="Times New Roman" panose="02020603050405020304" pitchFamily="18" charset="0"/>
              </a:rPr>
              <a:t>phương</a:t>
            </a:r>
            <a:r>
              <a:rPr lang="en-US" sz="2000" spc="-15" dirty="0">
                <a:latin typeface="Times New Roman" panose="02020603050405020304" pitchFamily="18" charset="0"/>
              </a:rPr>
              <a:t> </a:t>
            </a:r>
            <a:r>
              <a:rPr lang="en-US" sz="2000" spc="-15" dirty="0" err="1">
                <a:latin typeface="Times New Roman" panose="02020603050405020304" pitchFamily="18" charset="0"/>
              </a:rPr>
              <a:t>án</a:t>
            </a:r>
            <a:r>
              <a:rPr lang="en-US" sz="2000" spc="-15" dirty="0">
                <a:latin typeface="Times New Roman" panose="02020603050405020304" pitchFamily="18" charset="0"/>
              </a:rPr>
              <a:t> </a:t>
            </a:r>
            <a:r>
              <a:rPr lang="en-US" sz="2000" spc="-15" dirty="0" err="1">
                <a:latin typeface="Times New Roman" panose="02020603050405020304" pitchFamily="18" charset="0"/>
              </a:rPr>
              <a:t>quản</a:t>
            </a:r>
            <a:r>
              <a:rPr lang="en-US" sz="2000" spc="-15" dirty="0">
                <a:latin typeface="Times New Roman" panose="02020603050405020304" pitchFamily="18" charset="0"/>
              </a:rPr>
              <a:t> </a:t>
            </a:r>
            <a:r>
              <a:rPr lang="en-US" sz="2000" spc="-15" dirty="0" err="1">
                <a:latin typeface="Times New Roman" panose="02020603050405020304" pitchFamily="18" charset="0"/>
              </a:rPr>
              <a:t>l</a:t>
            </a:r>
            <a:r>
              <a:rPr lang="en-US" sz="2000" spc="-15" dirty="0" err="1">
                <a:latin typeface="Times New Roman" panose="02020603050405020304" pitchFamily="18" charset="0"/>
                <a:cs typeface="VNI-Times"/>
              </a:rPr>
              <a:t>ý</a:t>
            </a:r>
            <a:r>
              <a:rPr lang="en-US" sz="2000" spc="-15" dirty="0">
                <a:latin typeface="Times New Roman" panose="02020603050405020304" pitchFamily="18" charset="0"/>
              </a:rPr>
              <a:t> </a:t>
            </a:r>
            <a:r>
              <a:rPr lang="en-US" sz="2000" spc="-15" dirty="0" err="1">
                <a:latin typeface="Times New Roman" panose="02020603050405020304" pitchFamily="18" charset="0"/>
              </a:rPr>
              <a:t>ph</a:t>
            </a:r>
            <a:r>
              <a:rPr lang="en-US" sz="2000" spc="-15" dirty="0" err="1">
                <a:latin typeface="Times New Roman" panose="02020603050405020304" pitchFamily="18" charset="0"/>
                <a:cs typeface="VNI-Times"/>
              </a:rPr>
              <a:t>ù</a:t>
            </a:r>
            <a:r>
              <a:rPr lang="en-US" sz="2000" spc="-15" dirty="0">
                <a:latin typeface="Times New Roman" panose="02020603050405020304" pitchFamily="18" charset="0"/>
              </a:rPr>
              <a:t> </a:t>
            </a:r>
            <a:r>
              <a:rPr lang="en-US" sz="2000" spc="-15" dirty="0" err="1">
                <a:latin typeface="Times New Roman" panose="02020603050405020304" pitchFamily="18" charset="0"/>
              </a:rPr>
              <a:t>hợp</a:t>
            </a:r>
            <a:endParaRPr lang="en-US" sz="2000" dirty="0">
              <a:effectLst/>
            </a:endParaRPr>
          </a:p>
        </p:txBody>
      </p:sp>
    </p:spTree>
    <p:extLst>
      <p:ext uri="{BB962C8B-B14F-4D97-AF65-F5344CB8AC3E}">
        <p14:creationId xmlns:p14="http://schemas.microsoft.com/office/powerpoint/2010/main" val="2719365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1000"/>
                                        <p:tgtEl>
                                          <p:spTgt spid="7">
                                            <p:txEl>
                                              <p:pRg st="1" end="1"/>
                                            </p:txEl>
                                          </p:spTgt>
                                        </p:tgtEl>
                                      </p:cBhvr>
                                    </p:animEffect>
                                    <p:anim calcmode="lin" valueType="num">
                                      <p:cBhvr>
                                        <p:cTn id="13"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barn(inVertical)">
                                      <p:cBhvr>
                                        <p:cTn id="19" dur="500"/>
                                        <p:tgtEl>
                                          <p:spTgt spid="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7">
                                            <p:txEl>
                                              <p:pRg st="3" end="3"/>
                                            </p:txEl>
                                          </p:spTgt>
                                        </p:tgtEl>
                                        <p:attrNameLst>
                                          <p:attrName>style.visibility</p:attrName>
                                        </p:attrNameLst>
                                      </p:cBhvr>
                                      <p:to>
                                        <p:strVal val="visible"/>
                                      </p:to>
                                    </p:set>
                                    <p:animEffect transition="in" filter="barn(inVertical)">
                                      <p:cBhvr>
                                        <p:cTn id="24" dur="500"/>
                                        <p:tgtEl>
                                          <p:spTgt spid="7">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7">
                                            <p:txEl>
                                              <p:pRg st="4" end="4"/>
                                            </p:txEl>
                                          </p:spTgt>
                                        </p:tgtEl>
                                        <p:attrNameLst>
                                          <p:attrName>style.visibility</p:attrName>
                                        </p:attrNameLst>
                                      </p:cBhvr>
                                      <p:to>
                                        <p:strVal val="visible"/>
                                      </p:to>
                                    </p:set>
                                    <p:animEffect transition="in" filter="barn(inVertical)">
                                      <p:cBhvr>
                                        <p:cTn id="29" dur="500"/>
                                        <p:tgtEl>
                                          <p:spTgt spid="7">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7">
                                            <p:txEl>
                                              <p:pRg st="5" end="5"/>
                                            </p:txEl>
                                          </p:spTgt>
                                        </p:tgtEl>
                                        <p:attrNameLst>
                                          <p:attrName>style.visibility</p:attrName>
                                        </p:attrNameLst>
                                      </p:cBhvr>
                                      <p:to>
                                        <p:strVal val="visible"/>
                                      </p:to>
                                    </p:set>
                                    <p:anim calcmode="lin" valueType="num">
                                      <p:cBhvr additive="base">
                                        <p:cTn id="34"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080260" y="697230"/>
            <a:ext cx="8023860" cy="434340"/>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4.4.1</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đinh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xây</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dựng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ứng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dirty="0">
              <a:solidFill>
                <a:srgbClr val="002060"/>
              </a:solidFill>
            </a:endParaRPr>
          </a:p>
        </p:txBody>
      </p:sp>
      <p:sp>
        <p:nvSpPr>
          <p:cNvPr id="4"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l" defTabSz="914400" rtl="0" eaLnBrk="0" fontAlgn="base" latinLnBrk="0" hangingPunct="0">
              <a:lnSpc>
                <a:spcPct val="100000"/>
              </a:lnSpc>
              <a:spcBef>
                <a:spcPct val="0"/>
              </a:spcBef>
              <a:spcAft>
                <a:spcPct val="0"/>
              </a:spcAft>
              <a:buClrTx/>
              <a:buSzTx/>
              <a:buFontTx/>
              <a:buChar char="•"/>
              <a:tabLst/>
            </a:pPr>
            <a:r>
              <a:rPr kumimoji="0" lang="en-US" altLang="en-US" sz="13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Mô hình EOQ đặt hàng kinh tế cơ bản – Economic Order Quantity</a:t>
            </a:r>
            <a:endParaRPr kumimoji="0" lang="en-US" altLang="en-US" sz="800" b="0" i="0" u="none" strike="noStrike" cap="none" normalizeH="0" baseline="0" smtClean="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3073" name="Picture 23" descr="công thức mô hình EOQ"/>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4195959" y="3133348"/>
            <a:ext cx="3885052" cy="134926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3"/>
          <p:cNvSpPr>
            <a:spLocks noChangeArrowheads="1"/>
          </p:cNvSpPr>
          <p:nvPr/>
        </p:nvSpPr>
        <p:spPr bwMode="auto">
          <a:xfrm>
            <a:off x="154305" y="884102"/>
            <a:ext cx="11875769" cy="584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chemeClr val="tx1"/>
                </a:solidFill>
                <a:effectLst/>
              </a:rPr>
              <a:t/>
            </a:r>
            <a:br>
              <a:rPr kumimoji="0" lang="en-US" altLang="en-US" sz="2400" b="0" i="0" u="none" strike="noStrike" cap="none" normalizeH="0" baseline="0" dirty="0" smtClean="0">
                <a:ln>
                  <a:noFill/>
                </a:ln>
                <a:solidFill>
                  <a:schemeClr val="tx1"/>
                </a:solidFill>
                <a:effectLst/>
              </a:rPr>
            </a:b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EOQ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một</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phương</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pháp</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dùng</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để</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tính</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lượng</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đặt</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tối</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ưu</a:t>
            </a:r>
            <a:r>
              <a:rPr kumimoji="0" lang="en-US" altLang="en-US" sz="2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nhất</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để</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mua</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vào</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lưu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trữ</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Làm</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sao</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để</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tiết</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kiệm</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chi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phí</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nhất</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mà</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vẫn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đáp</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ứng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được</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cầu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bán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khi</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cần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thiết</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Có</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nghĩa</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với</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các</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loại</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nguyên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liệu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hóa</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không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phải</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bạn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muốn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mua</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vào</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bao</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nhiêu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cũng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được</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mà</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cần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áp</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dụng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EOQ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để</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tính</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toán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và</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tìm</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ra</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số</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lượng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phù</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hợp</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nhất</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p>
            <a:pPr marL="342900" marR="0" lvl="0" indent="-342900" algn="just" defTabSz="914400" rtl="0" eaLnBrk="0" fontAlgn="base" latinLnBrk="0" hangingPunct="0">
              <a:lnSpc>
                <a:spcPct val="100000"/>
              </a:lnSpc>
              <a:spcBef>
                <a:spcPct val="0"/>
              </a:spcBef>
              <a:spcAft>
                <a:spcPct val="0"/>
              </a:spcAft>
              <a:buClrTx/>
              <a:buSzTx/>
              <a:buFont typeface="Wingdings" panose="05000000000000000000" pitchFamily="2" charset="2"/>
              <a:buChar char="ü"/>
              <a:tabLst/>
            </a:pP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Đây</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được</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xem</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mô</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hình</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đơn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giản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hiệu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quả</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và</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thông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dụng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nhất</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hiện</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nay.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Công</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thức</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cụ</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thể</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như</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sau</a:t>
            </a:r>
            <a:r>
              <a:rPr kumimoji="0" lang="en-US" altLang="en-US"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Công</a:t>
            </a:r>
            <a:r>
              <a:rPr kumimoji="0" lang="en-US" altLang="en-US" sz="2400" b="1"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thức</a:t>
            </a:r>
            <a:r>
              <a:rPr kumimoji="0" lang="en-US" altLang="en-US" sz="2400" b="1"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mô</a:t>
            </a:r>
            <a:r>
              <a:rPr kumimoji="0" lang="en-US" altLang="en-US" sz="2400" b="1"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hình</a:t>
            </a:r>
            <a:r>
              <a:rPr kumimoji="0" lang="en-US" altLang="en-US" sz="2400" b="1" i="1"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EOQ</a:t>
            </a:r>
          </a:p>
          <a:p>
            <a:pPr marL="0" marR="0" lvl="0" indent="457200" algn="just" defTabSz="914400" rtl="0" eaLnBrk="0" fontAlgn="base" latinLnBrk="0" hangingPunct="0">
              <a:lnSpc>
                <a:spcPct val="100000"/>
              </a:lnSpc>
              <a:spcBef>
                <a:spcPct val="0"/>
              </a:spcBef>
              <a:spcAft>
                <a:spcPct val="0"/>
              </a:spcAft>
              <a:buClrTx/>
              <a:buSzTx/>
              <a:buFontTx/>
              <a:buNone/>
              <a:tabLst/>
            </a:pPr>
            <a:endParaRPr lang="en-US" altLang="en-US" sz="2400" b="1" i="1" dirty="0">
              <a:latin typeface="Times New Roman" panose="02020603050405020304" pitchFamily="18" charset="0"/>
              <a:cs typeface="Times New Roman" panose="02020603050405020304"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D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nhu</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cầu</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tồn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mỗi</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năm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có</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thể</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lấy</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số</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liệu</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từ</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các</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năm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trước</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Lấy</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tồn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đầu</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năm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cộng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lượng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tồn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nhập</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thêm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trong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năm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trừ</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tồn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cuối</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năm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altLang="en-US" sz="22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S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chi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phí</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cần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chi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trả</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việc</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đặt</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đối</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với</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mỗi</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đơn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Phí</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vận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chuyển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gọi</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điện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fax,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giao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nhận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kiểm</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tra</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altLang="en-US" sz="22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H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là</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chi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phí</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tiêu</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tốn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cho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việc</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lưu</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trữ</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hàng</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hóa</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phí</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thuê</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kho</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nhân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sự</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thiết</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bị</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máy</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móc</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điện</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err="1" smtClean="0">
                <a:ln>
                  <a:noFill/>
                </a:ln>
                <a:solidFill>
                  <a:schemeClr val="tx1"/>
                </a:solidFill>
                <a:effectLst/>
                <a:latin typeface="Times New Roman" panose="02020603050405020304" pitchFamily="18" charset="0"/>
                <a:cs typeface="Times New Roman" panose="02020603050405020304" pitchFamily="18" charset="0"/>
              </a:rPr>
              <a:t>nước</a:t>
            </a:r>
            <a:r>
              <a:rPr kumimoji="0" lang="en-US" altLang="en-US" sz="2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endParaRPr kumimoji="0" lang="en-US" altLang="en-US" sz="22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493794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073"/>
                                        </p:tgtEl>
                                        <p:attrNameLst>
                                          <p:attrName>style.visibility</p:attrName>
                                        </p:attrNameLst>
                                      </p:cBhvr>
                                      <p:to>
                                        <p:strVal val="visible"/>
                                      </p:to>
                                    </p:set>
                                    <p:animEffect transition="in" filter="fade">
                                      <p:cBhvr>
                                        <p:cTn id="42" dur="1000"/>
                                        <p:tgtEl>
                                          <p:spTgt spid="3073"/>
                                        </p:tgtEl>
                                      </p:cBhvr>
                                    </p:animEffect>
                                    <p:anim calcmode="lin" valueType="num">
                                      <p:cBhvr>
                                        <p:cTn id="43" dur="1000" fill="hold"/>
                                        <p:tgtEl>
                                          <p:spTgt spid="3073"/>
                                        </p:tgtEl>
                                        <p:attrNameLst>
                                          <p:attrName>ppt_x</p:attrName>
                                        </p:attrNameLst>
                                      </p:cBhvr>
                                      <p:tavLst>
                                        <p:tav tm="0">
                                          <p:val>
                                            <p:strVal val="#ppt_x"/>
                                          </p:val>
                                        </p:tav>
                                        <p:tav tm="100000">
                                          <p:val>
                                            <p:strVal val="#ppt_x"/>
                                          </p:val>
                                        </p:tav>
                                      </p:tavLst>
                                    </p:anim>
                                    <p:anim calcmode="lin" valueType="num">
                                      <p:cBhvr>
                                        <p:cTn id="44" dur="1000" fill="hold"/>
                                        <p:tgtEl>
                                          <p:spTgt spid="307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8" end="8"/>
                                            </p:txEl>
                                          </p:spTgt>
                                        </p:tgtEl>
                                        <p:attrNameLst>
                                          <p:attrName>style.visibility</p:attrName>
                                        </p:attrNameLst>
                                      </p:cBhvr>
                                      <p:to>
                                        <p:strVal val="visible"/>
                                      </p:to>
                                    </p:set>
                                    <p:animEffect transition="in" filter="fade">
                                      <p:cBhvr>
                                        <p:cTn id="49" dur="1000"/>
                                        <p:tgtEl>
                                          <p:spTgt spid="5">
                                            <p:txEl>
                                              <p:pRg st="8" end="8"/>
                                            </p:txEl>
                                          </p:spTgt>
                                        </p:tgtEl>
                                      </p:cBhvr>
                                    </p:animEffect>
                                    <p:anim calcmode="lin" valueType="num">
                                      <p:cBhvr>
                                        <p:cTn id="50"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9" end="9"/>
                                            </p:txEl>
                                          </p:spTgt>
                                        </p:tgtEl>
                                        <p:attrNameLst>
                                          <p:attrName>style.visibility</p:attrName>
                                        </p:attrNameLst>
                                      </p:cBhvr>
                                      <p:to>
                                        <p:strVal val="visible"/>
                                      </p:to>
                                    </p:set>
                                    <p:animEffect transition="in" filter="fade">
                                      <p:cBhvr>
                                        <p:cTn id="56" dur="1000"/>
                                        <p:tgtEl>
                                          <p:spTgt spid="5">
                                            <p:txEl>
                                              <p:pRg st="9" end="9"/>
                                            </p:txEl>
                                          </p:spTgt>
                                        </p:tgtEl>
                                      </p:cBhvr>
                                    </p:animEffect>
                                    <p:anim calcmode="lin" valueType="num">
                                      <p:cBhvr>
                                        <p:cTn id="57" dur="1000" fill="hold"/>
                                        <p:tgtEl>
                                          <p:spTgt spid="5">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16" presetClass="entr" presetSubtype="21" fill="hold" nodeType="clickEffect">
                                  <p:stCondLst>
                                    <p:cond delay="0"/>
                                  </p:stCondLst>
                                  <p:childTnLst>
                                    <p:set>
                                      <p:cBhvr>
                                        <p:cTn id="62" dur="1" fill="hold">
                                          <p:stCondLst>
                                            <p:cond delay="0"/>
                                          </p:stCondLst>
                                        </p:cTn>
                                        <p:tgtEl>
                                          <p:spTgt spid="5">
                                            <p:txEl>
                                              <p:pRg st="10" end="10"/>
                                            </p:txEl>
                                          </p:spTgt>
                                        </p:tgtEl>
                                        <p:attrNameLst>
                                          <p:attrName>style.visibility</p:attrName>
                                        </p:attrNameLst>
                                      </p:cBhvr>
                                      <p:to>
                                        <p:strVal val="visible"/>
                                      </p:to>
                                    </p:set>
                                    <p:animEffect transition="in" filter="barn(inVertical)">
                                      <p:cBhvr>
                                        <p:cTn id="63"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165985" y="690018"/>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182881" y="1179522"/>
            <a:ext cx="11590019" cy="5678478"/>
          </a:xfrm>
          <a:prstGeom prst="rect">
            <a:avLst/>
          </a:prstGeom>
        </p:spPr>
        <p:txBody>
          <a:bodyPr wrap="square">
            <a:spAutoFit/>
          </a:bodyPr>
          <a:lstStyle/>
          <a:p>
            <a:pPr marR="32385" indent="457200" algn="ctr"/>
            <a:r>
              <a:rPr lang="en-US" sz="2200" b="1" dirty="0" err="1" smtClean="0">
                <a:latin typeface="Times New Roman" panose="02020603050405020304" pitchFamily="18" charset="0"/>
              </a:rPr>
              <a:t>Trong</a:t>
            </a:r>
            <a:r>
              <a:rPr lang="en-US" sz="2200" b="1" dirty="0" smtClean="0">
                <a:latin typeface="Times New Roman" panose="02020603050405020304" pitchFamily="18" charset="0"/>
              </a:rPr>
              <a:t> </a:t>
            </a:r>
            <a:r>
              <a:rPr lang="en-US" sz="2200" b="1" dirty="0" err="1">
                <a:latin typeface="Times New Roman" panose="02020603050405020304" pitchFamily="18" charset="0"/>
              </a:rPr>
              <a:t>việc</a:t>
            </a:r>
            <a:r>
              <a:rPr lang="en-US" sz="2200" b="1" dirty="0">
                <a:latin typeface="Times New Roman" panose="02020603050405020304" pitchFamily="18" charset="0"/>
              </a:rPr>
              <a:t> </a:t>
            </a:r>
            <a:r>
              <a:rPr lang="en-US" sz="2200" b="1" dirty="0" err="1">
                <a:latin typeface="Times New Roman" panose="02020603050405020304" pitchFamily="18" charset="0"/>
              </a:rPr>
              <a:t>tìm</a:t>
            </a:r>
            <a:r>
              <a:rPr lang="en-US" sz="2200" b="1" dirty="0">
                <a:latin typeface="Times New Roman" panose="02020603050405020304" pitchFamily="18" charset="0"/>
              </a:rPr>
              <a:t> </a:t>
            </a:r>
            <a:r>
              <a:rPr lang="en-US" sz="2200" b="1" dirty="0" err="1">
                <a:latin typeface="Times New Roman" panose="02020603050405020304" pitchFamily="18" charset="0"/>
              </a:rPr>
              <a:t>kiếm</a:t>
            </a:r>
            <a:r>
              <a:rPr lang="en-US" sz="2200" b="1" dirty="0">
                <a:latin typeface="Times New Roman" panose="02020603050405020304" pitchFamily="18" charset="0"/>
              </a:rPr>
              <a:t> </a:t>
            </a:r>
            <a:r>
              <a:rPr lang="en-US" sz="2200" b="1" dirty="0" err="1">
                <a:latin typeface="Times New Roman" panose="02020603050405020304" pitchFamily="18" charset="0"/>
              </a:rPr>
              <a:t>nguồn</a:t>
            </a:r>
            <a:r>
              <a:rPr lang="en-US" sz="2200" b="1" dirty="0">
                <a:latin typeface="Times New Roman" panose="02020603050405020304" pitchFamily="18" charset="0"/>
              </a:rPr>
              <a:t> </a:t>
            </a:r>
            <a:r>
              <a:rPr lang="en-US" sz="2200" b="1" dirty="0" err="1">
                <a:latin typeface="Times New Roman" panose="02020603050405020304" pitchFamily="18" charset="0"/>
              </a:rPr>
              <a:t>hàng</a:t>
            </a:r>
            <a:r>
              <a:rPr lang="en-US" sz="2200" b="1" dirty="0">
                <a:latin typeface="Times New Roman" panose="02020603050405020304" pitchFamily="18" charset="0"/>
              </a:rPr>
              <a:t>, </a:t>
            </a:r>
            <a:r>
              <a:rPr lang="en-US" sz="2200" b="1" dirty="0" err="1">
                <a:latin typeface="Times New Roman" panose="02020603050405020304" pitchFamily="18" charset="0"/>
              </a:rPr>
              <a:t>có</a:t>
            </a:r>
            <a:r>
              <a:rPr lang="en-US" sz="2200" b="1" dirty="0">
                <a:latin typeface="Times New Roman" panose="02020603050405020304" pitchFamily="18" charset="0"/>
              </a:rPr>
              <a:t> 2 </a:t>
            </a:r>
            <a:r>
              <a:rPr lang="en-US" sz="2200" b="1" dirty="0" err="1">
                <a:latin typeface="Times New Roman" panose="02020603050405020304" pitchFamily="18" charset="0"/>
              </a:rPr>
              <a:t>hoạt</a:t>
            </a:r>
            <a:r>
              <a:rPr lang="en-US" sz="2200" b="1" dirty="0">
                <a:latin typeface="Times New Roman" panose="02020603050405020304" pitchFamily="18" charset="0"/>
              </a:rPr>
              <a:t> </a:t>
            </a:r>
            <a:r>
              <a:rPr lang="en-US" sz="2200" b="1" dirty="0" err="1">
                <a:latin typeface="Times New Roman" panose="02020603050405020304" pitchFamily="18" charset="0"/>
              </a:rPr>
              <a:t>động</a:t>
            </a:r>
            <a:r>
              <a:rPr lang="en-US" sz="2200" b="1" dirty="0">
                <a:latin typeface="Times New Roman" panose="02020603050405020304" pitchFamily="18" charset="0"/>
              </a:rPr>
              <a:t> </a:t>
            </a:r>
            <a:r>
              <a:rPr lang="en-US" sz="2200" b="1" dirty="0" err="1">
                <a:latin typeface="Times New Roman" panose="02020603050405020304" pitchFamily="18" charset="0"/>
              </a:rPr>
              <a:t>chính</a:t>
            </a:r>
            <a:r>
              <a:rPr lang="en-US" sz="2200" b="1" dirty="0">
                <a:latin typeface="Times New Roman" panose="02020603050405020304" pitchFamily="18" charset="0"/>
              </a:rPr>
              <a:t> </a:t>
            </a:r>
            <a:r>
              <a:rPr lang="en-US" sz="2200" b="1" dirty="0" err="1">
                <a:latin typeface="Times New Roman" panose="02020603050405020304" pitchFamily="18" charset="0"/>
              </a:rPr>
              <a:t>cần</a:t>
            </a:r>
            <a:r>
              <a:rPr lang="en-US" sz="2200" b="1" dirty="0">
                <a:latin typeface="Times New Roman" panose="02020603050405020304" pitchFamily="18" charset="0"/>
              </a:rPr>
              <a:t> </a:t>
            </a:r>
            <a:r>
              <a:rPr lang="en-US" sz="2200" b="1" dirty="0" err="1">
                <a:latin typeface="Times New Roman" panose="02020603050405020304" pitchFamily="18" charset="0"/>
              </a:rPr>
              <a:t>lưu</a:t>
            </a:r>
            <a:r>
              <a:rPr lang="en-US" sz="2200" b="1" dirty="0">
                <a:latin typeface="Times New Roman" panose="02020603050405020304" pitchFamily="18" charset="0"/>
              </a:rPr>
              <a:t> ý:</a:t>
            </a:r>
            <a:endParaRPr lang="en-US" sz="2200" b="1" dirty="0"/>
          </a:p>
          <a:p>
            <a:pPr marL="342900" marR="32385" lvl="0" indent="-342900" algn="just">
              <a:buFont typeface="Wingdings" panose="05000000000000000000" pitchFamily="2" charset="2"/>
              <a:buChar char="§"/>
            </a:pPr>
            <a:r>
              <a:rPr lang="en-US" sz="2200" dirty="0">
                <a:latin typeface="Times New Roman" panose="02020603050405020304" pitchFamily="18" charset="0"/>
              </a:rPr>
              <a:t>Thu </a:t>
            </a:r>
            <a:r>
              <a:rPr lang="en-US" sz="2200" dirty="0" err="1">
                <a:latin typeface="Times New Roman" panose="02020603050405020304" pitchFamily="18" charset="0"/>
              </a:rPr>
              <a:t>mua</a:t>
            </a:r>
            <a:endParaRPr lang="en-US" sz="2200" dirty="0"/>
          </a:p>
          <a:p>
            <a:pPr marL="342900" marR="32385" lvl="0" indent="-342900" algn="just">
              <a:buFont typeface="Wingdings" panose="05000000000000000000" pitchFamily="2" charset="2"/>
              <a:buChar char="§"/>
            </a:pPr>
            <a:r>
              <a:rPr lang="en-US" sz="2200" dirty="0" err="1" smtClean="0">
                <a:latin typeface="Times New Roman" panose="02020603050405020304" pitchFamily="18" charset="0"/>
              </a:rPr>
              <a:t>Bán</a:t>
            </a:r>
            <a:r>
              <a:rPr lang="en-US" sz="2200" dirty="0" smtClean="0">
                <a:latin typeface="Times New Roman" panose="02020603050405020304" pitchFamily="18" charset="0"/>
              </a:rPr>
              <a:t> </a:t>
            </a:r>
            <a:r>
              <a:rPr lang="en-US" sz="2200" dirty="0" err="1">
                <a:latin typeface="Times New Roman" panose="02020603050405020304" pitchFamily="18" charset="0"/>
              </a:rPr>
              <a:t>chịu</a:t>
            </a:r>
            <a:endParaRPr lang="en-US" sz="2200" dirty="0"/>
          </a:p>
          <a:p>
            <a:pPr indent="457200" algn="just"/>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Theo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truyền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thống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200" spc="-15" dirty="0" err="1">
                <a:latin typeface="Times New Roman" panose="02020603050405020304" pitchFamily="18" charset="0"/>
                <a:ea typeface="Times New Roman" panose="02020603050405020304" pitchFamily="18" charset="0"/>
                <a:cs typeface="VNI-Times"/>
              </a:rPr>
              <a:t>í</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err="1">
                <a:latin typeface="Times New Roman" panose="02020603050405020304" pitchFamily="18" charset="0"/>
                <a:ea typeface="Times New Roman" panose="02020603050405020304" pitchFamily="18" charset="0"/>
                <a:cs typeface="VNI-Times"/>
              </a:rPr>
              <a:t>â</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vi</a:t>
            </a:r>
            <a:r>
              <a:rPr lang="en-US" sz="2200" spc="-15" dirty="0" err="1">
                <a:latin typeface="Times New Roman" panose="02020603050405020304" pitchFamily="18" charset="0"/>
                <a:ea typeface="Times New Roman" panose="02020603050405020304" pitchFamily="18" charset="0"/>
                <a:cs typeface="VNI-Times"/>
              </a:rPr>
              <a:t>ê</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ý</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200" spc="-15" dirty="0" err="1">
                <a:latin typeface="Times New Roman" panose="02020603050405020304" pitchFamily="18" charset="0"/>
                <a:ea typeface="Times New Roman" panose="02020603050405020304" pitchFamily="18" charset="0"/>
                <a:cs typeface="VNI-Times"/>
              </a:rPr>
              <a:t>ì</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kiếm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tiềm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dựa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sau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chi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a:t>
            </a:r>
            <a:r>
              <a:rPr lang="en-US" sz="2200" spc="-15" dirty="0" err="1">
                <a:latin typeface="Times New Roman" panose="02020603050405020304" pitchFamily="18" charset="0"/>
                <a:ea typeface="Times New Roman" panose="02020603050405020304" pitchFamily="18" charset="0"/>
                <a:cs typeface="VNI-Times"/>
              </a:rPr>
              <a:t>í</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a:t>
            </a:r>
            <a:r>
              <a:rPr lang="en-US" sz="2200" spc="-15" dirty="0" err="1" smtClean="0">
                <a:latin typeface="Times New Roman" panose="02020603050405020304" pitchFamily="18" charset="0"/>
                <a:ea typeface="Times New Roman" panose="02020603050405020304" pitchFamily="18" charset="0"/>
                <a:cs typeface="VNI-Times"/>
              </a:rPr>
              <a:t>â</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vẫn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ô</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trọng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Nhưng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nay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200" spc="-15" dirty="0" err="1">
                <a:latin typeface="Times New Roman" panose="02020603050405020304" pitchFamily="18" charset="0"/>
                <a:ea typeface="Times New Roman" panose="02020603050405020304" pitchFamily="18" charset="0"/>
                <a:cs typeface="VNI-Times"/>
              </a:rPr>
              <a:t>ô</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a:t>
            </a:r>
            <a:r>
              <a:rPr lang="en-US" sz="2200" spc="-15" dirty="0" err="1">
                <a:latin typeface="Times New Roman" panose="02020603050405020304" pitchFamily="18" charset="0"/>
                <a:ea typeface="Times New Roman" panose="02020603050405020304" pitchFamily="18" charset="0"/>
                <a:cs typeface="VNI-Times"/>
              </a:rPr>
              <a:t>é</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ì</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vậy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200" b="1" spc="-15"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200" b="1" spc="-15" dirty="0" err="1">
                <a:solidFill>
                  <a:srgbClr val="FF0000"/>
                </a:solidFill>
                <a:latin typeface="Times New Roman" panose="02020603050405020304" pitchFamily="18" charset="0"/>
                <a:ea typeface="Times New Roman" panose="02020603050405020304" pitchFamily="18" charset="0"/>
                <a:cs typeface="VNI-Times"/>
              </a:rPr>
              <a:t>à</a:t>
            </a:r>
            <a:r>
              <a:rPr lang="en-US" sz="2200" b="1" spc="-15"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200" b="1" spc="-15"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nay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xem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phần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chức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mở</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rộng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gọi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200" b="1" spc="-15"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Quy</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b="1" spc="-15" dirty="0" err="1">
                <a:latin typeface="Times New Roman" panose="02020603050405020304" pitchFamily="18" charset="0"/>
                <a:ea typeface="Times New Roman" panose="02020603050405020304" pitchFamily="18" charset="0"/>
                <a:cs typeface="VNI-Times"/>
              </a:rPr>
              <a:t>ó</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VNI-Times"/>
              </a:rPr>
              <a:t>đ</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chia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200" b="1" spc="-15" dirty="0" err="1">
                <a:latin typeface="Times New Roman" panose="02020603050405020304" pitchFamily="18" charset="0"/>
                <a:ea typeface="Times New Roman" panose="02020603050405020304" pitchFamily="18" charset="0"/>
                <a:cs typeface="VNI-Times"/>
              </a:rPr>
              <a:t>à</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5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VNI-Times"/>
              </a:rPr>
              <a:t>đ</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200" b="1" spc="-15" dirty="0" err="1">
                <a:latin typeface="Times New Roman" panose="02020603050405020304" pitchFamily="18" charset="0"/>
                <a:ea typeface="Times New Roman" panose="02020603050405020304" pitchFamily="18" charset="0"/>
                <a:cs typeface="VNI-Times"/>
              </a:rPr>
              <a:t>í</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sa</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marL="457200" marR="0" algn="just">
              <a:lnSpc>
                <a:spcPct val="150000"/>
              </a:lnSpc>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200" dirty="0">
              <a:latin typeface=".VnTime"/>
              <a:ea typeface="Times New Roman" panose="02020603050405020304" pitchFamily="18" charset="0"/>
              <a:cs typeface="Times New Roman" panose="02020603050405020304" pitchFamily="18" charset="0"/>
            </a:endParaRPr>
          </a:p>
          <a:p>
            <a:pPr marL="457200" marR="0" algn="just">
              <a:lnSpc>
                <a:spcPct val="150000"/>
              </a:lnSpc>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2: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Quản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ý</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ti</a:t>
            </a:r>
            <a:r>
              <a:rPr lang="en-US" sz="2200" spc="-15" dirty="0" err="1">
                <a:latin typeface="Times New Roman" panose="02020603050405020304" pitchFamily="18" charset="0"/>
                <a:ea typeface="Times New Roman" panose="02020603050405020304" pitchFamily="18" charset="0"/>
                <a:cs typeface="VNI-Times"/>
              </a:rPr>
              <a:t>ê</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200" spc="-15" dirty="0" err="1">
                <a:latin typeface="Times New Roman" panose="02020603050405020304" pitchFamily="18" charset="0"/>
                <a:ea typeface="Times New Roman" panose="02020603050405020304" pitchFamily="18" charset="0"/>
                <a:cs typeface="VNI-Times"/>
              </a:rPr>
              <a:t>ù</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endParaRPr lang="en-US" sz="2200" dirty="0">
              <a:latin typeface=".VnTime"/>
              <a:ea typeface="Times New Roman" panose="02020603050405020304" pitchFamily="18" charset="0"/>
              <a:cs typeface="Times New Roman" panose="02020603050405020304" pitchFamily="18" charset="0"/>
            </a:endParaRPr>
          </a:p>
          <a:p>
            <a:pPr marL="457200" marR="0" algn="just">
              <a:lnSpc>
                <a:spcPct val="150000"/>
              </a:lnSpc>
            </a:pP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Lựa</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cấp</a:t>
            </a:r>
            <a:endParaRPr lang="en-US" sz="2200" dirty="0">
              <a:latin typeface=".VnTime"/>
              <a:ea typeface="Times New Roman" panose="02020603050405020304" pitchFamily="18" charset="0"/>
              <a:cs typeface="Times New Roman" panose="02020603050405020304" pitchFamily="18" charset="0"/>
            </a:endParaRPr>
          </a:p>
          <a:p>
            <a:pPr marL="457200" marR="0" algn="just">
              <a:lnSpc>
                <a:spcPct val="150000"/>
              </a:lnSpc>
            </a:pP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4: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ồng</a:t>
            </a:r>
            <a:endParaRPr lang="en-US" sz="2200" dirty="0">
              <a:latin typeface=".VnTime"/>
              <a:ea typeface="Times New Roman" panose="02020603050405020304" pitchFamily="18" charset="0"/>
              <a:cs typeface="Times New Roman" panose="02020603050405020304" pitchFamily="18" charset="0"/>
            </a:endParaRPr>
          </a:p>
          <a:p>
            <a:pPr marL="457200" marR="0" algn="just">
              <a:lnSpc>
                <a:spcPct val="150000"/>
              </a:lnSpc>
            </a:pP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5: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ý</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ồng</a:t>
            </a:r>
            <a:endParaRPr lang="en-US" sz="22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084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 calcmode="lin" valueType="num">
                                      <p:cBhvr additive="base">
                                        <p:cTn id="1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
                                            <p:txEl>
                                              <p:pRg st="1" end="1"/>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additive="base">
                                        <p:cTn id="18"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 calcmode="lin" valueType="num">
                                      <p:cBhvr additive="base">
                                        <p:cTn id="24"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5">
                                            <p:txEl>
                                              <p:pRg st="4" end="4"/>
                                            </p:txEl>
                                          </p:spTgt>
                                        </p:tgtEl>
                                        <p:attrNameLst>
                                          <p:attrName>style.visibility</p:attrName>
                                        </p:attrNameLst>
                                      </p:cBhvr>
                                      <p:to>
                                        <p:strVal val="visible"/>
                                      </p:to>
                                    </p:set>
                                    <p:anim calcmode="lin" valueType="num">
                                      <p:cBhvr additive="base">
                                        <p:cTn id="30"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Effect transition="in" filter="fade">
                                      <p:cBhvr>
                                        <p:cTn id="36" dur="1000"/>
                                        <p:tgtEl>
                                          <p:spTgt spid="5">
                                            <p:txEl>
                                              <p:pRg st="5" end="5"/>
                                            </p:txEl>
                                          </p:spTgt>
                                        </p:tgtEl>
                                      </p:cBhvr>
                                    </p:animEffect>
                                    <p:anim calcmode="lin" valueType="num">
                                      <p:cBhvr>
                                        <p:cTn id="37"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5">
                                            <p:txEl>
                                              <p:pRg st="7" end="7"/>
                                            </p:txEl>
                                          </p:spTgt>
                                        </p:tgtEl>
                                        <p:attrNameLst>
                                          <p:attrName>style.visibility</p:attrName>
                                        </p:attrNameLst>
                                      </p:cBhvr>
                                      <p:to>
                                        <p:strVal val="visible"/>
                                      </p:to>
                                    </p:set>
                                    <p:anim calcmode="lin" valueType="num">
                                      <p:cBhvr additive="base">
                                        <p:cTn id="47"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7" end="7"/>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
                                            <p:txEl>
                                              <p:pRg st="8" end="8"/>
                                            </p:txEl>
                                          </p:spTgt>
                                        </p:tgtEl>
                                        <p:attrNameLst>
                                          <p:attrName>style.visibility</p:attrName>
                                        </p:attrNameLst>
                                      </p:cBhvr>
                                      <p:to>
                                        <p:strVal val="visible"/>
                                      </p:to>
                                    </p:set>
                                    <p:anim calcmode="lin" valueType="num">
                                      <p:cBhvr additive="base">
                                        <p:cTn id="5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5">
                                            <p:txEl>
                                              <p:pRg st="8" end="8"/>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5">
                                            <p:txEl>
                                              <p:pRg st="9" end="9"/>
                                            </p:txEl>
                                          </p:spTgt>
                                        </p:tgtEl>
                                        <p:attrNameLst>
                                          <p:attrName>style.visibility</p:attrName>
                                        </p:attrNameLst>
                                      </p:cBhvr>
                                      <p:to>
                                        <p:strVal val="visible"/>
                                      </p:to>
                                    </p:set>
                                    <p:anim calcmode="lin" valueType="num">
                                      <p:cBhvr additive="base">
                                        <p:cTn id="55"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9" end="9"/>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5">
                                            <p:txEl>
                                              <p:pRg st="10" end="10"/>
                                            </p:txEl>
                                          </p:spTgt>
                                        </p:tgtEl>
                                        <p:attrNameLst>
                                          <p:attrName>style.visibility</p:attrName>
                                        </p:attrNameLst>
                                      </p:cBhvr>
                                      <p:to>
                                        <p:strVal val="visible"/>
                                      </p:to>
                                    </p:set>
                                    <p:anim calcmode="lin" valueType="num">
                                      <p:cBhvr additive="base">
                                        <p:cTn id="59"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ectangle 2"/>
          <p:cNvSpPr/>
          <p:nvPr/>
        </p:nvSpPr>
        <p:spPr>
          <a:xfrm>
            <a:off x="207670" y="1179522"/>
            <a:ext cx="11984330" cy="5709255"/>
          </a:xfrm>
          <a:prstGeom prst="rect">
            <a:avLst/>
          </a:prstGeom>
        </p:spPr>
        <p:txBody>
          <a:bodyPr wrap="square">
            <a:spAutoFit/>
          </a:bodyPr>
          <a:lstStyle/>
          <a:p>
            <a:pPr algn="just">
              <a:spcBef>
                <a:spcPts val="600"/>
              </a:spcBef>
            </a:pP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1: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smtClean="0">
              <a:latin typeface=".VnTime"/>
              <a:ea typeface="Times New Roman" panose="02020603050405020304" pitchFamily="18" charset="0"/>
              <a:cs typeface="Times New Roman" panose="02020603050405020304" pitchFamily="18" charset="0"/>
            </a:endParaRPr>
          </a:p>
          <a:p>
            <a:pPr indent="457200" algn="just">
              <a:spcBef>
                <a:spcPts val="600"/>
              </a:spcBef>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200" spc="-15" dirty="0" err="1">
                <a:latin typeface="Times New Roman" panose="02020603050405020304" pitchFamily="18" charset="0"/>
                <a:ea typeface="Times New Roman" panose="02020603050405020304" pitchFamily="18" charset="0"/>
                <a:cs typeface="VNI-Times"/>
              </a:rPr>
              <a:t>ê</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ến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bộ</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phận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ô</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algn="just">
              <a:spcBef>
                <a:spcPts val="600"/>
              </a:spcBef>
            </a:pP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Nguyên</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vật</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liệu</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trực</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algn="just">
              <a:spcBef>
                <a:spcPts val="600"/>
              </a:spcBef>
            </a:pP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b="1" i="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200" b="1" i="1" spc="-15" dirty="0">
                <a:latin typeface="Times New Roman" panose="02020603050405020304" pitchFamily="18" charset="0"/>
                <a:ea typeface="Times New Roman" panose="02020603050405020304" pitchFamily="18" charset="0"/>
                <a:cs typeface="Times New Roman" panose="02020603050405020304" pitchFamily="18" charset="0"/>
              </a:rPr>
              <a:t> MRO </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trì</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sữa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chữa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ô</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ti</a:t>
            </a:r>
            <a:r>
              <a:rPr lang="en-US" sz="2200" spc="-15" dirty="0" err="1">
                <a:latin typeface="Times New Roman" panose="02020603050405020304" pitchFamily="18" charset="0"/>
                <a:ea typeface="Times New Roman" panose="02020603050405020304" pitchFamily="18" charset="0"/>
                <a:cs typeface="VNI-Times"/>
              </a:rPr>
              <a:t>ê</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thụ</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ü"/>
            </a:pPr>
            <a:r>
              <a:rPr lang="en-US" sz="2200" spc="-15" dirty="0" err="1">
                <a:latin typeface="Times New Roman" panose="02020603050405020304" pitchFamily="18" charset="0"/>
                <a:ea typeface="Times New Roman" panose="02020603050405020304" pitchFamily="18" charset="0"/>
              </a:rPr>
              <a:t>Cách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thức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của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hai</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loại</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phẩm</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y</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giống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nhau</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rất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nhiều</a:t>
            </a:r>
            <a:r>
              <a:rPr lang="en-US" sz="2200" spc="-15" dirty="0">
                <a:latin typeface="Times New Roman" panose="02020603050405020304" pitchFamily="18" charset="0"/>
                <a:ea typeface="Times New Roman" panose="02020603050405020304" pitchFamily="18" charset="0"/>
              </a:rPr>
              <a:t>. </a:t>
            </a:r>
            <a:endParaRPr lang="en-US" sz="2200" spc="-15" dirty="0" smtClean="0">
              <a:latin typeface="Times New Roman" panose="02020603050405020304" pitchFamily="18" charset="0"/>
              <a:ea typeface="Times New Roman" panose="02020603050405020304" pitchFamily="18" charset="0"/>
            </a:endParaRPr>
          </a:p>
          <a:p>
            <a:pPr marL="342900" indent="-342900" algn="just">
              <a:spcBef>
                <a:spcPts val="600"/>
              </a:spcBef>
              <a:buFont typeface="Wingdings" panose="05000000000000000000" pitchFamily="2" charset="2"/>
              <a:buChar char="ü"/>
            </a:pPr>
            <a:r>
              <a:rPr lang="en-US" sz="2200" spc="-15" dirty="0" err="1" smtClean="0">
                <a:latin typeface="Times New Roman" panose="02020603050405020304" pitchFamily="18" charset="0"/>
                <a:ea typeface="Times New Roman" panose="02020603050405020304" pitchFamily="18" charset="0"/>
              </a:rPr>
              <a:t>Khi</a:t>
            </a:r>
            <a:r>
              <a:rPr lang="en-US" sz="2200" spc="-15" dirty="0" smtClean="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thực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hiện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quyết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ịnh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a:t>
            </a:r>
            <a:r>
              <a:rPr lang="en-US" sz="2200" spc="-15" dirty="0" err="1">
                <a:latin typeface="Times New Roman" panose="02020603050405020304" pitchFamily="18" charset="0"/>
                <a:ea typeface="Times New Roman" panose="02020603050405020304" pitchFamily="18" charset="0"/>
                <a:cs typeface="VNI-Times"/>
              </a:rPr>
              <a:t>ì</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bộ</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phận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ứng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ph</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ơn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hàng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liên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hệ</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các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cấp</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cuối</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ù</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ặt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endParaRPr lang="en-US" sz="2200" spc="-15" dirty="0" smtClean="0">
              <a:latin typeface="Times New Roman" panose="02020603050405020304" pitchFamily="18" charset="0"/>
              <a:ea typeface="Times New Roman" panose="02020603050405020304" pitchFamily="18" charset="0"/>
            </a:endParaRPr>
          </a:p>
          <a:p>
            <a:pPr marL="342900" indent="-342900" algn="just">
              <a:spcBef>
                <a:spcPts val="600"/>
              </a:spcBef>
              <a:buFont typeface="Wingdings" panose="05000000000000000000" pitchFamily="2" charset="2"/>
              <a:buChar char="ü"/>
            </a:pPr>
            <a:r>
              <a:rPr lang="en-US" sz="2200" spc="-15" dirty="0" err="1" smtClean="0">
                <a:latin typeface="Times New Roman" panose="02020603050405020304" pitchFamily="18" charset="0"/>
                <a:ea typeface="Times New Roman" panose="02020603050405020304" pitchFamily="18" charset="0"/>
              </a:rPr>
              <a:t>C</a:t>
            </a:r>
            <a:r>
              <a:rPr lang="en-US" sz="2200" spc="-15" dirty="0" err="1" smtClean="0">
                <a:latin typeface="Times New Roman" panose="02020603050405020304" pitchFamily="18" charset="0"/>
                <a:ea typeface="Times New Roman" panose="02020603050405020304" pitchFamily="18" charset="0"/>
                <a:cs typeface="VNI-Times"/>
              </a:rPr>
              <a:t>ó</a:t>
            </a:r>
            <a:r>
              <a:rPr lang="en-US" sz="2200" spc="-15" dirty="0" smtClean="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nhiều</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tương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tác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trong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quá</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trình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hàng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giữa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ô</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ty </a:t>
            </a:r>
            <a:r>
              <a:rPr lang="en-US" sz="2200" spc="-15" dirty="0" err="1">
                <a:latin typeface="Times New Roman" panose="02020603050405020304" pitchFamily="18" charset="0"/>
                <a:ea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cung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cấp</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danh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mục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sản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phẩm</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số</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lượng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ơn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đặt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gi</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cả</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phương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thức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vận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chuyển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ng</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y</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giao</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ịa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chỉ</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giao</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iều</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khoản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thanh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toán</a:t>
            </a:r>
            <a:r>
              <a:rPr lang="en-US" sz="2200" spc="-15" dirty="0">
                <a:latin typeface="Times New Roman" panose="02020603050405020304" pitchFamily="18" charset="0"/>
                <a:ea typeface="Times New Roman" panose="02020603050405020304" pitchFamily="18" charset="0"/>
              </a:rPr>
              <a:t>. </a:t>
            </a:r>
            <a:endParaRPr lang="en-US" sz="2200" spc="-15" dirty="0" smtClean="0">
              <a:latin typeface="Times New Roman" panose="02020603050405020304" pitchFamily="18" charset="0"/>
              <a:ea typeface="Times New Roman" panose="02020603050405020304" pitchFamily="18" charset="0"/>
            </a:endParaRPr>
          </a:p>
          <a:p>
            <a:pPr marL="342900" indent="-342900" algn="just">
              <a:spcBef>
                <a:spcPts val="600"/>
              </a:spcBef>
              <a:buFont typeface="Wingdings" panose="05000000000000000000" pitchFamily="2" charset="2"/>
              <a:buChar char="ü"/>
            </a:pPr>
            <a:r>
              <a:rPr lang="en-US" sz="2200" spc="-15" dirty="0" err="1" smtClean="0">
                <a:latin typeface="Times New Roman" panose="02020603050405020304" pitchFamily="18" charset="0"/>
                <a:ea typeface="Times New Roman" panose="02020603050405020304" pitchFamily="18" charset="0"/>
              </a:rPr>
              <a:t>Một</a:t>
            </a:r>
            <a:r>
              <a:rPr lang="en-US" sz="2200" spc="-15" dirty="0" smtClean="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ch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thức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lớn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nhất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cho</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mức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ộ</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sai</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số</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của</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dữ</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liệu</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khi</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thực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hiện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tương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tác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trên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Tuy</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nhiên</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những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hoạt</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ộng</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n</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y</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ó</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thể</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dự</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b</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o</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v</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x</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rPr>
              <a:t>ịnh</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err="1">
                <a:latin typeface="Times New Roman" panose="02020603050405020304" pitchFamily="18" charset="0"/>
                <a:ea typeface="Times New Roman" panose="02020603050405020304" pitchFamily="18" charset="0"/>
              </a:rPr>
              <a:t>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thủ</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tục</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theo</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sau</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kh</a:t>
            </a:r>
            <a:r>
              <a:rPr lang="en-US" sz="2200" spc="-15" dirty="0" err="1">
                <a:latin typeface="Times New Roman" panose="02020603050405020304" pitchFamily="18" charset="0"/>
                <a:ea typeface="Times New Roman" panose="02020603050405020304" pitchFamily="18" charset="0"/>
                <a:cs typeface="VNI-Times"/>
              </a:rPr>
              <a:t>á</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dễ</a:t>
            </a:r>
            <a:r>
              <a:rPr lang="en-US" sz="2200" spc="-15" dirty="0">
                <a:latin typeface="Times New Roman" panose="02020603050405020304" pitchFamily="18" charset="0"/>
                <a:ea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rPr>
              <a:t>d</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rPr>
              <a:t>ng</a:t>
            </a:r>
            <a:endParaRPr lang="en-US" sz="2200" dirty="0"/>
          </a:p>
        </p:txBody>
      </p:sp>
      <p:sp>
        <p:nvSpPr>
          <p:cNvPr id="4" name="Rounded Rectangle 3"/>
          <p:cNvSpPr/>
          <p:nvPr/>
        </p:nvSpPr>
        <p:spPr>
          <a:xfrm>
            <a:off x="2165985" y="690018"/>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140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2165985" y="690018"/>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5" name="Rectangle 4"/>
          <p:cNvSpPr/>
          <p:nvPr/>
        </p:nvSpPr>
        <p:spPr>
          <a:xfrm>
            <a:off x="164963" y="1179522"/>
            <a:ext cx="11852910" cy="5678478"/>
          </a:xfrm>
          <a:prstGeom prst="rect">
            <a:avLst/>
          </a:prstGeom>
        </p:spPr>
        <p:txBody>
          <a:bodyPr wrap="square">
            <a:spAutoFit/>
          </a:bodyPr>
          <a:lstStyle/>
          <a:p>
            <a:pPr algn="just">
              <a:lnSpc>
                <a:spcPct val="150000"/>
              </a:lnSpc>
            </a:pP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2: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200" b="1" spc="-15" dirty="0" err="1">
                <a:latin typeface="Times New Roman" panose="02020603050405020304" pitchFamily="18" charset="0"/>
                <a:ea typeface="Times New Roman" panose="02020603050405020304" pitchFamily="18" charset="0"/>
                <a:cs typeface="VNI-Times"/>
              </a:rPr>
              <a:t>ý</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ti</a:t>
            </a:r>
            <a:r>
              <a:rPr lang="en-US" sz="2200" b="1" spc="-15" dirty="0" err="1">
                <a:latin typeface="Times New Roman" panose="02020603050405020304" pitchFamily="18" charset="0"/>
                <a:ea typeface="Times New Roman" panose="02020603050405020304" pitchFamily="18" charset="0"/>
                <a:cs typeface="VNI-Times"/>
              </a:rPr>
              <a:t>ê</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200" b="1" spc="-15" dirty="0" err="1">
                <a:latin typeface="Times New Roman" panose="02020603050405020304" pitchFamily="18" charset="0"/>
                <a:ea typeface="Times New Roman" panose="02020603050405020304" pitchFamily="18" charset="0"/>
                <a:cs typeface="VNI-Times"/>
              </a:rPr>
              <a:t>ù</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indent="457200" algn="just">
              <a:lnSpc>
                <a:spcPct val="150000"/>
              </a:lnSpc>
            </a:pP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Thu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bắt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ầu</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biết</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err="1">
                <a:latin typeface="Times New Roman" panose="02020603050405020304" pitchFamily="18" charset="0"/>
                <a:ea typeface="Times New Roman" panose="02020603050405020304" pitchFamily="18" charset="0"/>
                <a:cs typeface="VNI-Times"/>
              </a:rPr>
              <a:t>à</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latin typeface="Times New Roman" panose="02020603050405020304" pitchFamily="18" charset="0"/>
                <a:ea typeface="Times New Roman" panose="02020603050405020304" pitchFamily="18" charset="0"/>
                <a:cs typeface="VNI-Times"/>
              </a:rPr>
              <a:t>ô</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ty hay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từng</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VNI-Times"/>
              </a:rPr>
              <a:t>đ</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ơn</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2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loại</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2200" b="1" spc="-15" dirty="0" err="1" smtClean="0">
                <a:latin typeface="Times New Roman" panose="02020603050405020304" pitchFamily="18" charset="0"/>
                <a:ea typeface="Times New Roman" panose="02020603050405020304" pitchFamily="18" charset="0"/>
                <a:cs typeface="VNI-Times"/>
              </a:rPr>
              <a:t>à</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&amp;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số</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bao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nhi</a:t>
            </a:r>
            <a:r>
              <a:rPr lang="en-US" sz="2200" b="1" spc="-15" dirty="0" err="1" smtClean="0">
                <a:latin typeface="Times New Roman" panose="02020603050405020304" pitchFamily="18" charset="0"/>
                <a:ea typeface="Times New Roman" panose="02020603050405020304" pitchFamily="18" charset="0"/>
                <a:cs typeface="VNI-Times"/>
              </a:rPr>
              <a:t>ê</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lnSpc>
                <a:spcPct val="150000"/>
              </a:lnSpc>
            </a:pP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Điều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err="1" smtClean="0">
                <a:latin typeface="Times New Roman" panose="02020603050405020304" pitchFamily="18" charset="0"/>
                <a:ea typeface="Times New Roman" panose="02020603050405020304" pitchFamily="18" charset="0"/>
                <a:cs typeface="VNI-Times"/>
              </a:rPr>
              <a:t>à</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ồng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nghĩa</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việc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a:t>
            </a:r>
            <a:r>
              <a:rPr lang="en-US" sz="2200" spc="-15" dirty="0" err="1" smtClean="0">
                <a:latin typeface="Times New Roman" panose="02020603050405020304" pitchFamily="18" charset="0"/>
                <a:ea typeface="Times New Roman" panose="02020603050405020304" pitchFamily="18" charset="0"/>
                <a:cs typeface="VNI-Times"/>
              </a:rPr>
              <a:t>ì</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hiểu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số</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danh</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mục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VNI-Times"/>
              </a:rPr>
              <a:t>đ</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ược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mua</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từ</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nh</a:t>
            </a:r>
            <a:r>
              <a:rPr lang="en-US" sz="2200" b="1" spc="-15" dirty="0" err="1" smtClean="0">
                <a:latin typeface="Times New Roman" panose="02020603050405020304" pitchFamily="18" charset="0"/>
                <a:ea typeface="Times New Roman" panose="02020603050405020304" pitchFamily="18" charset="0"/>
                <a:cs typeface="VNI-Times"/>
              </a:rPr>
              <a:t>à</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2200" b="1" spc="-15" dirty="0" err="1" smtClean="0">
                <a:latin typeface="Times New Roman" panose="02020603050405020304" pitchFamily="18" charset="0"/>
                <a:ea typeface="Times New Roman" panose="02020603050405020304" pitchFamily="18" charset="0"/>
                <a:cs typeface="VNI-Times"/>
              </a:rPr>
              <a:t>à</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v</a:t>
            </a:r>
            <a:r>
              <a:rPr lang="en-US" sz="2200" b="1" spc="-15" dirty="0" err="1" smtClean="0">
                <a:latin typeface="Times New Roman" panose="02020603050405020304" pitchFamily="18" charset="0"/>
                <a:ea typeface="Times New Roman" panose="02020603050405020304" pitchFamily="18" charset="0"/>
                <a:cs typeface="VNI-Times"/>
              </a:rPr>
              <a:t>à</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gi</a:t>
            </a:r>
            <a:r>
              <a:rPr lang="en-US" sz="2200" b="1" spc="-15" dirty="0" err="1" smtClean="0">
                <a:latin typeface="Times New Roman" panose="02020603050405020304" pitchFamily="18" charset="0"/>
                <a:ea typeface="Times New Roman" panose="02020603050405020304" pitchFamily="18" charset="0"/>
                <a:cs typeface="VNI-Times"/>
              </a:rPr>
              <a:t>á</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cả</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bao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nhi</a:t>
            </a:r>
            <a:r>
              <a:rPr lang="en-US" sz="2200" b="1" spc="-15" dirty="0" err="1" smtClean="0">
                <a:latin typeface="Times New Roman" panose="02020603050405020304" pitchFamily="18" charset="0"/>
                <a:ea typeface="Times New Roman" panose="02020603050405020304" pitchFamily="18" charset="0"/>
                <a:cs typeface="VNI-Times"/>
              </a:rPr>
              <a:t>ê</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b="1" dirty="0" smtClean="0">
              <a:latin typeface=".VnTime"/>
              <a:ea typeface="Times New Roman" panose="02020603050405020304" pitchFamily="18" charset="0"/>
              <a:cs typeface="Times New Roman" panose="02020603050405020304" pitchFamily="18" charset="0"/>
            </a:endParaRPr>
          </a:p>
          <a:p>
            <a:pPr indent="457200" algn="just">
              <a:lnSpc>
                <a:spcPct val="150000"/>
              </a:lnSpc>
            </a:pP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tiêu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dùng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dự</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a:t>
            </a:r>
            <a:r>
              <a:rPr lang="en-US" sz="2200" spc="-15" dirty="0" err="1" smtClean="0">
                <a:latin typeface="Times New Roman" panose="02020603050405020304" pitchFamily="18" charset="0"/>
                <a:ea typeface="Times New Roman" panose="02020603050405020304" pitchFamily="18" charset="0"/>
                <a:cs typeface="VNI-Times"/>
              </a:rPr>
              <a:t>í</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kh</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nhau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ở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vị</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tr</a:t>
            </a:r>
            <a:r>
              <a:rPr lang="en-US" sz="2200" spc="-15" dirty="0" err="1" smtClean="0">
                <a:latin typeface="Times New Roman" panose="02020603050405020304" pitchFamily="18" charset="0"/>
                <a:ea typeface="Times New Roman" panose="02020603050405020304" pitchFamily="18" charset="0"/>
                <a:cs typeface="VNI-Times"/>
              </a:rPr>
              <a:t>í</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kh</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nhau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smtClean="0">
                <a:latin typeface="Times New Roman" panose="02020603050405020304" pitchFamily="18" charset="0"/>
                <a:ea typeface="Times New Roman" panose="02020603050405020304" pitchFamily="18" charset="0"/>
                <a:cs typeface="VNI-Times"/>
              </a:rPr>
              <a:t>ô</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ty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err="1" smtClean="0">
                <a:latin typeface="Times New Roman" panose="02020603050405020304" pitchFamily="18" charset="0"/>
                <a:ea typeface="Times New Roman" panose="02020603050405020304" pitchFamily="18" charset="0"/>
                <a:cs typeface="VNI-Times"/>
              </a:rPr>
              <a:t>ê</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ược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ặt</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ra</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&amp;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sau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đó</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ịnh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kỳ</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so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s</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ti</a:t>
            </a:r>
            <a:r>
              <a:rPr lang="en-US" sz="2200" spc="-15" dirty="0" err="1" smtClean="0">
                <a:latin typeface="Times New Roman" panose="02020603050405020304" pitchFamily="18" charset="0"/>
                <a:ea typeface="Times New Roman" panose="02020603050405020304" pitchFamily="18" charset="0"/>
                <a:cs typeface="VNI-Times"/>
              </a:rPr>
              <a:t>ê</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d</a:t>
            </a:r>
            <a:r>
              <a:rPr lang="en-US" sz="2200" spc="-15" dirty="0" err="1" smtClean="0">
                <a:latin typeface="Times New Roman" panose="02020603050405020304" pitchFamily="18" charset="0"/>
                <a:ea typeface="Times New Roman" panose="02020603050405020304" pitchFamily="18" charset="0"/>
                <a:cs typeface="VNI-Times"/>
              </a:rPr>
              <a:t>ù</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tế</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57200" algn="just">
              <a:lnSpc>
                <a:spcPct val="150000"/>
              </a:lnSpc>
            </a:pP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Nếu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ti</a:t>
            </a:r>
            <a:r>
              <a:rPr lang="en-US" sz="2200" b="1" spc="-15" dirty="0" err="1" smtClean="0">
                <a:latin typeface="Times New Roman" panose="02020603050405020304" pitchFamily="18" charset="0"/>
                <a:ea typeface="Times New Roman" panose="02020603050405020304" pitchFamily="18" charset="0"/>
                <a:cs typeface="VNI-Times"/>
              </a:rPr>
              <a:t>ê</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a:t>
            </a:r>
            <a:r>
              <a:rPr lang="en-US" sz="2200" b="1" spc="-15" dirty="0" err="1" smtClean="0">
                <a:latin typeface="Times New Roman" panose="02020603050405020304" pitchFamily="18" charset="0"/>
                <a:ea typeface="Times New Roman" panose="02020603050405020304" pitchFamily="18" charset="0"/>
                <a:cs typeface="VNI-Times"/>
              </a:rPr>
              <a:t>ù</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tr</a:t>
            </a:r>
            <a:r>
              <a:rPr lang="en-US" sz="2200" b="1" spc="-15" dirty="0" err="1" smtClean="0">
                <a:latin typeface="Times New Roman" panose="02020603050405020304" pitchFamily="18" charset="0"/>
                <a:ea typeface="Times New Roman" panose="02020603050405020304" pitchFamily="18" charset="0"/>
                <a:cs typeface="VNI-Times"/>
              </a:rPr>
              <a:t>ê</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dự</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2200" b="1" spc="-15" dirty="0" err="1" smtClean="0">
                <a:latin typeface="Times New Roman" panose="02020603050405020304" pitchFamily="18" charset="0"/>
                <a:ea typeface="Times New Roman" panose="02020603050405020304" pitchFamily="18" charset="0"/>
                <a:cs typeface="VNI-Times"/>
              </a:rPr>
              <a:t>á</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ban </a:t>
            </a:r>
            <a:r>
              <a:rPr lang="en-US" sz="2200" b="1" spc="-15" dirty="0" err="1" smtClean="0">
                <a:latin typeface="Times New Roman" panose="02020603050405020304" pitchFamily="18" charset="0"/>
                <a:ea typeface="Times New Roman" panose="02020603050405020304" pitchFamily="18" charset="0"/>
                <a:cs typeface="VNI-Times"/>
              </a:rPr>
              <a:t>đ</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ầu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a:t>
            </a:r>
            <a:r>
              <a:rPr lang="en-US" sz="2200" spc="-15" dirty="0" err="1" smtClean="0">
                <a:latin typeface="Times New Roman" panose="02020603050405020304" pitchFamily="18" charset="0"/>
                <a:ea typeface="Times New Roman" panose="02020603050405020304" pitchFamily="18" charset="0"/>
                <a:cs typeface="VNI-Times"/>
              </a:rPr>
              <a:t>ì</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chỉnh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ph</a:t>
            </a:r>
            <a:r>
              <a:rPr lang="en-US" sz="2200" spc="-15" dirty="0" err="1" smtClean="0">
                <a:latin typeface="Times New Roman" panose="02020603050405020304" pitchFamily="18" charset="0"/>
                <a:ea typeface="Times New Roman" panose="02020603050405020304" pitchFamily="18" charset="0"/>
                <a:cs typeface="VNI-Times"/>
              </a:rPr>
              <a:t>ù</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tham</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dự</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không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chính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xác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x</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ịnh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57200" algn="just">
              <a:lnSpc>
                <a:spcPct val="150000"/>
              </a:lnSpc>
            </a:pP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Nếu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ti</a:t>
            </a:r>
            <a:r>
              <a:rPr lang="en-US" sz="2200" b="1" spc="-15" dirty="0" err="1" smtClean="0">
                <a:latin typeface="Times New Roman" panose="02020603050405020304" pitchFamily="18" charset="0"/>
                <a:ea typeface="Times New Roman" panose="02020603050405020304" pitchFamily="18" charset="0"/>
                <a:cs typeface="VNI-Times"/>
              </a:rPr>
              <a:t>ê</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a:t>
            </a:r>
            <a:r>
              <a:rPr lang="en-US" sz="2200" b="1" spc="-15" dirty="0" err="1" smtClean="0">
                <a:latin typeface="Times New Roman" panose="02020603050405020304" pitchFamily="18" charset="0"/>
                <a:ea typeface="Times New Roman" panose="02020603050405020304" pitchFamily="18" charset="0"/>
                <a:cs typeface="VNI-Times"/>
              </a:rPr>
              <a:t>ù</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dưới</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dự</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2200" b="1" spc="-15" dirty="0" err="1" smtClean="0">
                <a:latin typeface="Times New Roman" panose="02020603050405020304" pitchFamily="18" charset="0"/>
                <a:ea typeface="Times New Roman" panose="02020603050405020304" pitchFamily="18" charset="0"/>
                <a:cs typeface="VNI-Times"/>
              </a:rPr>
              <a:t>á</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ban </a:t>
            </a:r>
            <a:r>
              <a:rPr lang="en-US" sz="2200" b="1" spc="-15" dirty="0" err="1" smtClean="0">
                <a:latin typeface="Times New Roman" panose="02020603050405020304" pitchFamily="18" charset="0"/>
                <a:ea typeface="Times New Roman" panose="02020603050405020304" pitchFamily="18" charset="0"/>
                <a:cs typeface="VNI-Times"/>
              </a:rPr>
              <a:t>đ</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ầu</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a:t>
            </a:r>
            <a:r>
              <a:rPr lang="en-US" sz="2200" spc="-15" dirty="0" err="1" smtClean="0">
                <a:latin typeface="Times New Roman" panose="02020603050405020304" pitchFamily="18" charset="0"/>
                <a:ea typeface="Times New Roman" panose="02020603050405020304" pitchFamily="18" charset="0"/>
                <a:cs typeface="VNI-Times"/>
              </a:rPr>
              <a:t>ì</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đâ</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smtClean="0">
                <a:latin typeface="Times New Roman" panose="02020603050405020304" pitchFamily="18" charset="0"/>
                <a:ea typeface="Times New Roman" panose="02020603050405020304" pitchFamily="18" charset="0"/>
                <a:cs typeface="VNI-Times"/>
              </a:rPr>
              <a:t>à</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cơ</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hội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ể</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khai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đơn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giản</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a:t>
            </a:r>
            <a:r>
              <a:rPr lang="en-US" sz="2200" spc="-15" dirty="0" err="1" smtClean="0">
                <a:latin typeface="Times New Roman" panose="02020603050405020304" pitchFamily="18" charset="0"/>
                <a:ea typeface="Times New Roman" panose="02020603050405020304" pitchFamily="18" charset="0"/>
                <a:cs typeface="VNI-Times"/>
              </a:rPr>
              <a:t>à</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tham</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chiếu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dự</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kh</a:t>
            </a:r>
            <a:r>
              <a:rPr lang="en-US" sz="2200" spc="-15" dirty="0" err="1" smtClean="0">
                <a:latin typeface="Times New Roman" panose="02020603050405020304" pitchFamily="18" charset="0"/>
                <a:ea typeface="Times New Roman" panose="02020603050405020304" pitchFamily="18" charset="0"/>
                <a:cs typeface="VNI-Times"/>
              </a:rPr>
              <a:t>ô</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ch</a:t>
            </a:r>
            <a:r>
              <a:rPr lang="en-US" sz="2200" spc="-15" dirty="0" err="1" smtClean="0">
                <a:latin typeface="Times New Roman" panose="02020603050405020304" pitchFamily="18" charset="0"/>
                <a:ea typeface="Times New Roman" panose="02020603050405020304" pitchFamily="18" charset="0"/>
                <a:cs typeface="VNI-Times"/>
              </a:rPr>
              <a:t>í</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x</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ể</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x</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ịnh</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lại</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dự</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2200" spc="-15" dirty="0" err="1" smtClean="0">
                <a:latin typeface="Times New Roman" panose="02020603050405020304" pitchFamily="18" charset="0"/>
                <a:ea typeface="Times New Roman" panose="02020603050405020304" pitchFamily="18" charset="0"/>
                <a:cs typeface="VNI-Times"/>
              </a:rPr>
              <a:t>á</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o</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 ban </a:t>
            </a:r>
            <a:r>
              <a:rPr lang="en-US" sz="2200" spc="-15" dirty="0" err="1" smtClean="0">
                <a:latin typeface="Times New Roman" panose="02020603050405020304" pitchFamily="18" charset="0"/>
                <a:ea typeface="Times New Roman" panose="02020603050405020304" pitchFamily="18" charset="0"/>
                <a:cs typeface="VNI-Times"/>
              </a:rPr>
              <a:t>đ</a:t>
            </a:r>
            <a:r>
              <a:rPr lang="en-US" sz="2200" spc="-15" dirty="0" err="1" smtClean="0">
                <a:latin typeface="Times New Roman" panose="02020603050405020304" pitchFamily="18" charset="0"/>
                <a:ea typeface="Times New Roman" panose="02020603050405020304" pitchFamily="18" charset="0"/>
                <a:cs typeface="Times New Roman" panose="02020603050405020304" pitchFamily="18" charset="0"/>
              </a:rPr>
              <a:t>ầu</a:t>
            </a:r>
            <a:r>
              <a:rPr lang="en-US" sz="2200" spc="-1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9116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4471" y="937475"/>
            <a:ext cx="11862486" cy="5816977"/>
          </a:xfrm>
          <a:prstGeom prst="rect">
            <a:avLst/>
          </a:prstGeom>
        </p:spPr>
        <p:txBody>
          <a:bodyPr wrap="square">
            <a:spAutoFit/>
          </a:bodyPr>
          <a:lstStyle/>
          <a:p>
            <a:pPr algn="just">
              <a:spcBef>
                <a:spcPts val="600"/>
              </a:spcBef>
              <a:spcAft>
                <a:spcPts val="600"/>
              </a:spcAft>
            </a:pP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3: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b="1" spc="-15" dirty="0" err="1">
                <a:latin typeface="Times New Roman" panose="02020603050405020304" pitchFamily="18" charset="0"/>
                <a:ea typeface="Times New Roman" panose="02020603050405020304" pitchFamily="18" charset="0"/>
                <a:cs typeface="VNI-Times"/>
              </a:rPr>
              <a:t>à</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a:p>
            <a:pPr indent="457200" algn="just">
              <a:spcBef>
                <a:spcPts val="600"/>
              </a:spcBef>
              <a:spcAft>
                <a:spcPts val="600"/>
              </a:spcAft>
            </a:pP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diễn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400" spc="-15" dirty="0" err="1">
                <a:latin typeface="Times New Roman" panose="02020603050405020304" pitchFamily="18" charset="0"/>
                <a:ea typeface="Times New Roman" panose="02020603050405020304" pitchFamily="18" charset="0"/>
                <a:cs typeface="VNI-Times"/>
              </a:rPr>
              <a:t>ê</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tục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ịnh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400" spc="-15" dirty="0" err="1">
                <a:latin typeface="Times New Roman" panose="02020603050405020304" pitchFamily="18" charset="0"/>
                <a:ea typeface="Times New Roman" panose="02020603050405020304" pitchFamily="18" charset="0"/>
                <a:cs typeface="VNI-Times"/>
              </a:rPr>
              <a:t>ô</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400" spc="-15" dirty="0" err="1">
                <a:latin typeface="Times New Roman" panose="02020603050405020304" pitchFamily="18" charset="0"/>
                <a:ea typeface="Times New Roman" panose="02020603050405020304" pitchFamily="18" charset="0"/>
                <a:cs typeface="VNI-Times"/>
              </a:rPr>
              <a:t>ì</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ô</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ty</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spcBef>
                <a:spcPts val="600"/>
              </a:spcBef>
              <a:spcAft>
                <a:spcPts val="600"/>
              </a:spcAft>
            </a:pP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Đ</a:t>
            </a:r>
            <a:r>
              <a:rPr lang="en-US" sz="2400" spc="-15" dirty="0" err="1">
                <a:latin typeface="Times New Roman" panose="02020603050405020304" pitchFamily="18" charset="0"/>
                <a:ea typeface="Times New Roman" panose="02020603050405020304" pitchFamily="18" charset="0"/>
                <a:cs typeface="VNI-Times"/>
              </a:rPr>
              <a:t>â</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ó</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tầm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ặc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biệt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li</a:t>
            </a:r>
            <a:r>
              <a:rPr lang="en-US" sz="2400" spc="-15" dirty="0" err="1">
                <a:latin typeface="Times New Roman" panose="02020603050405020304" pitchFamily="18" charset="0"/>
                <a:ea typeface="Times New Roman" panose="02020603050405020304" pitchFamily="18" charset="0"/>
                <a:cs typeface="VNI-Times"/>
              </a:rPr>
              <a:t>ê</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ến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đú</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hỗ</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trợ</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 .</a:t>
            </a:r>
            <a:endParaRPr lang="en-US" sz="2400" dirty="0">
              <a:latin typeface=".VnTime"/>
              <a:ea typeface="Times New Roman" panose="02020603050405020304" pitchFamily="18" charset="0"/>
              <a:cs typeface="Times New Roman" panose="02020603050405020304" pitchFamily="18" charset="0"/>
            </a:endParaRPr>
          </a:p>
          <a:p>
            <a:pPr indent="457200" algn="just">
              <a:spcBef>
                <a:spcPts val="600"/>
              </a:spcBef>
              <a:spcAft>
                <a:spcPts val="600"/>
              </a:spcAft>
            </a:pP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b="1" i="1" spc="-15" dirty="0" err="1">
                <a:solidFill>
                  <a:srgbClr val="002060"/>
                </a:solidFill>
                <a:latin typeface="Times New Roman" panose="02020603050405020304" pitchFamily="18" charset="0"/>
                <a:ea typeface="Times New Roman" panose="02020603050405020304" pitchFamily="18" charset="0"/>
                <a:cs typeface="VNI-Times"/>
              </a:rPr>
              <a:t>ó</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VNI-Times"/>
              </a:rPr>
              <a:t>đ</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ược</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VNI-Times"/>
              </a:rPr>
              <a:t>đ</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ề</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400" b="1" i="1" spc="-15" dirty="0" err="1">
                <a:solidFill>
                  <a:srgbClr val="002060"/>
                </a:solidFill>
                <a:latin typeface="Times New Roman" panose="02020603050405020304" pitchFamily="18" charset="0"/>
                <a:ea typeface="Times New Roman" panose="02020603050405020304" pitchFamily="18" charset="0"/>
                <a:cs typeface="VNI-Times"/>
              </a:rPr>
              <a:t>à</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khả</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b="1" i="1" spc="-15" dirty="0" err="1">
                <a:solidFill>
                  <a:srgbClr val="002060"/>
                </a:solidFill>
                <a:latin typeface="Times New Roman" panose="02020603050405020304" pitchFamily="18" charset="0"/>
                <a:ea typeface="Times New Roman" panose="02020603050405020304" pitchFamily="18" charset="0"/>
                <a:cs typeface="VNI-Times"/>
              </a:rPr>
              <a:t>á</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spc="-15"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b="1" i="1" spc="-1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spcBef>
                <a:spcPts val="600"/>
              </a:spcBef>
              <a:spcAft>
                <a:spcPts val="600"/>
              </a:spcAft>
            </a:pP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smtClean="0">
                <a:latin typeface="Times New Roman" panose="02020603050405020304" pitchFamily="18" charset="0"/>
                <a:ea typeface="Times New Roman" panose="02020603050405020304" pitchFamily="18" charset="0"/>
                <a:cs typeface="VNI-Times"/>
              </a:rPr>
              <a:t>ô</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ty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hiểu</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r</a:t>
            </a:r>
            <a:r>
              <a:rPr lang="en-US" sz="2400" spc="-15" dirty="0" err="1">
                <a:latin typeface="Times New Roman" panose="02020603050405020304" pitchFamily="18" charset="0"/>
                <a:ea typeface="Times New Roman" panose="02020603050405020304" pitchFamily="18" charset="0"/>
                <a:cs typeface="VNI-Times"/>
              </a:rPr>
              <a:t>õ</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400" spc="-15" dirty="0" err="1">
                <a:latin typeface="Times New Roman" panose="02020603050405020304" pitchFamily="18" charset="0"/>
                <a:ea typeface="Times New Roman" panose="02020603050405020304" pitchFamily="18" charset="0"/>
                <a:cs typeface="VNI-Times"/>
              </a:rPr>
              <a:t>ì</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400" spc="-15" dirty="0" err="1">
                <a:latin typeface="Times New Roman" panose="02020603050405020304" pitchFamily="18" charset="0"/>
                <a:ea typeface="Times New Roman" panose="02020603050405020304" pitchFamily="18" charset="0"/>
                <a:cs typeface="VNI-Times"/>
              </a:rPr>
              <a:t>ì</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a:t>
            </a:r>
            <a:r>
              <a:rPr lang="en-US" sz="2400" spc="-15" dirty="0" err="1">
                <a:latin typeface="Times New Roman" panose="02020603050405020304" pitchFamily="18" charset="0"/>
                <a:ea typeface="Times New Roman" panose="02020603050405020304" pitchFamily="18" charset="0"/>
                <a:cs typeface="VNI-Times"/>
              </a:rPr>
              <a:t>ì</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ô</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hỗ</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trợ</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spcAft>
                <a:spcPts val="600"/>
              </a:spcAft>
            </a:pP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nguy</a:t>
            </a:r>
            <a:r>
              <a:rPr lang="en-US" sz="2400" spc="-15" dirty="0" err="1">
                <a:latin typeface="Times New Roman" panose="02020603050405020304" pitchFamily="18" charset="0"/>
                <a:ea typeface="Times New Roman" panose="02020603050405020304" pitchFamily="18" charset="0"/>
                <a:cs typeface="VNI-Times"/>
              </a:rPr>
              <a:t>ê</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tắc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ô</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lu</a:t>
            </a:r>
            <a:r>
              <a:rPr lang="en-US" sz="2400" spc="-15" dirty="0" err="1">
                <a:latin typeface="Times New Roman" panose="02020603050405020304" pitchFamily="18" charset="0"/>
                <a:ea typeface="Times New Roman" panose="02020603050405020304" pitchFamily="18" charset="0"/>
                <a:cs typeface="VNI-Times"/>
              </a:rPr>
              <a:t>ô</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hẹp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dần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ối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a:t>
            </a:r>
            <a:r>
              <a:rPr lang="en-US" sz="2400" spc="-15" dirty="0" err="1">
                <a:latin typeface="Times New Roman" panose="02020603050405020304" pitchFamily="18" charset="0"/>
                <a:ea typeface="Times New Roman" panose="02020603050405020304" pitchFamily="18" charset="0"/>
                <a:cs typeface="VNI-Times"/>
              </a:rPr>
              <a:t>ù</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indent="457200" algn="just">
              <a:spcBef>
                <a:spcPts val="600"/>
              </a:spcBef>
              <a:spcAft>
                <a:spcPts val="600"/>
              </a:spcAft>
            </a:pP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Đ</a:t>
            </a:r>
            <a:r>
              <a:rPr lang="en-US" sz="2400" spc="-15" dirty="0" err="1" smtClean="0">
                <a:latin typeface="Times New Roman" panose="02020603050405020304" pitchFamily="18" charset="0"/>
                <a:ea typeface="Times New Roman" panose="02020603050405020304" pitchFamily="18" charset="0"/>
                <a:cs typeface="VNI-Times"/>
              </a:rPr>
              <a:t>â</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400" spc="-15" dirty="0" err="1">
                <a:latin typeface="Times New Roman" panose="02020603050405020304" pitchFamily="18" charset="0"/>
                <a:ea typeface="Times New Roman" panose="02020603050405020304" pitchFamily="18" charset="0"/>
                <a:cs typeface="VNI-Times"/>
              </a:rPr>
              <a:t>í</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đò</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bẩy</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ịnh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lực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người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ó</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lớn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p:txBody>
      </p:sp>
      <p:sp>
        <p:nvSpPr>
          <p:cNvPr id="3" name="Rounded Rectangle 2"/>
          <p:cNvSpPr/>
          <p:nvPr/>
        </p:nvSpPr>
        <p:spPr>
          <a:xfrm>
            <a:off x="2246667" y="601258"/>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Tree>
    <p:extLst>
      <p:ext uri="{BB962C8B-B14F-4D97-AF65-F5344CB8AC3E}">
        <p14:creationId xmlns:p14="http://schemas.microsoft.com/office/powerpoint/2010/main" val="154171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additive="base">
                                        <p:cTn id="1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 calcmode="lin" valueType="num">
                                      <p:cBhvr additive="base">
                                        <p:cTn id="2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000"/>
                                        <p:tgtEl>
                                          <p:spTgt spid="2">
                                            <p:txEl>
                                              <p:pRg st="4" end="4"/>
                                            </p:txEl>
                                          </p:spTgt>
                                        </p:tgtEl>
                                      </p:cBhvr>
                                    </p:animEffect>
                                    <p:anim calcmode="lin" valueType="num">
                                      <p:cBhvr>
                                        <p:cTn id="27"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5" end="5"/>
                                            </p:txEl>
                                          </p:spTgt>
                                        </p:tgtEl>
                                        <p:attrNameLst>
                                          <p:attrName>style.visibility</p:attrName>
                                        </p:attrNameLst>
                                      </p:cBhvr>
                                      <p:to>
                                        <p:strVal val="visible"/>
                                      </p:to>
                                    </p:set>
                                    <p:animEffect transition="in" filter="fade">
                                      <p:cBhvr>
                                        <p:cTn id="33" dur="1000"/>
                                        <p:tgtEl>
                                          <p:spTgt spid="2">
                                            <p:txEl>
                                              <p:pRg st="5" end="5"/>
                                            </p:txEl>
                                          </p:spTgt>
                                        </p:tgtEl>
                                      </p:cBhvr>
                                    </p:animEffect>
                                    <p:anim calcmode="lin" valueType="num">
                                      <p:cBhvr>
                                        <p:cTn id="34"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6" end="6"/>
                                            </p:txEl>
                                          </p:spTgt>
                                        </p:tgtEl>
                                        <p:attrNameLst>
                                          <p:attrName>style.visibility</p:attrName>
                                        </p:attrNameLst>
                                      </p:cBhvr>
                                      <p:to>
                                        <p:strVal val="visible"/>
                                      </p:to>
                                    </p:set>
                                    <p:animEffect transition="in" filter="fade">
                                      <p:cBhvr>
                                        <p:cTn id="40" dur="1000"/>
                                        <p:tgtEl>
                                          <p:spTgt spid="2">
                                            <p:txEl>
                                              <p:pRg st="6" end="6"/>
                                            </p:txEl>
                                          </p:spTgt>
                                        </p:tgtEl>
                                      </p:cBhvr>
                                    </p:animEffect>
                                    <p:anim calcmode="lin" valueType="num">
                                      <p:cBhvr>
                                        <p:cTn id="41"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2409" y="1224870"/>
            <a:ext cx="11891010" cy="5309146"/>
          </a:xfrm>
          <a:prstGeom prst="rect">
            <a:avLst/>
          </a:prstGeom>
        </p:spPr>
        <p:txBody>
          <a:bodyPr wrap="square">
            <a:spAutoFit/>
          </a:bodyPr>
          <a:lstStyle/>
          <a:p>
            <a:pPr algn="just">
              <a:spcBef>
                <a:spcPts val="600"/>
              </a:spcBef>
              <a:spcAft>
                <a:spcPts val="1200"/>
              </a:spcAft>
            </a:pP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4: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5" dirty="0" err="1">
                <a:latin typeface="Times New Roman" panose="02020603050405020304" pitchFamily="18" charset="0"/>
                <a:ea typeface="Times New Roman" panose="02020603050405020304" pitchFamily="18" charset="0"/>
                <a:cs typeface="VNI-Times"/>
              </a:rPr>
              <a:t>đ</a:t>
            </a:r>
            <a:r>
              <a:rPr lang="en-US" sz="2400" b="1"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a:p>
            <a:pPr indent="457200" algn="just">
              <a:spcBef>
                <a:spcPts val="600"/>
              </a:spcBef>
              <a:spcAft>
                <a:spcPts val="1200"/>
              </a:spcAft>
            </a:pP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dựa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a:t>
            </a:r>
            <a:r>
              <a:rPr lang="en-US" sz="2400" spc="-15" dirty="0" err="1">
                <a:latin typeface="Times New Roman" panose="02020603050405020304" pitchFamily="18" charset="0"/>
                <a:ea typeface="Times New Roman" panose="02020603050405020304" pitchFamily="18" charset="0"/>
                <a:cs typeface="VNI-Times"/>
              </a:rPr>
              <a:t>ê</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danh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các</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nhà</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smtClean="0">
                <a:latin typeface="Times New Roman" panose="02020603050405020304" pitchFamily="18" charset="0"/>
                <a:ea typeface="Times New Roman" panose="02020603050405020304" pitchFamily="18" charset="0"/>
                <a:cs typeface="VNI-Times"/>
              </a:rPr>
              <a:t>đã</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lựa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chọn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phổ</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biến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spcAft>
                <a:spcPts val="1200"/>
              </a:spcAft>
            </a:pP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ó</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vấn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ề</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danh</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mục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 . </a:t>
            </a:r>
            <a:endPar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spcAft>
                <a:spcPts val="1200"/>
              </a:spcAft>
            </a:pP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Dạng</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ơn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dựa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spcAft>
                <a:spcPts val="1200"/>
              </a:spcAft>
            </a:pPr>
            <a:r>
              <a:rPr lang="en-US" sz="2400" spc="-15" dirty="0" err="1" smtClean="0">
                <a:latin typeface="Times New Roman" panose="02020603050405020304" pitchFamily="18" charset="0"/>
                <a:ea typeface="Times New Roman" panose="02020603050405020304" pitchFamily="18" charset="0"/>
                <a:cs typeface="Times New Roman" panose="02020603050405020304" pitchFamily="18" charset="0"/>
              </a:rPr>
              <a:t>Dạng</a:t>
            </a:r>
            <a:r>
              <a:rPr lang="en-US" sz="24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phức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tạp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nguy</a:t>
            </a:r>
            <a:r>
              <a:rPr lang="en-US" sz="2400" spc="-15" dirty="0" err="1">
                <a:latin typeface="Times New Roman" panose="02020603050405020304" pitchFamily="18" charset="0"/>
                <a:ea typeface="Times New Roman" panose="02020603050405020304" pitchFamily="18" charset="0"/>
                <a:cs typeface="VNI-Times"/>
              </a:rPr>
              <a:t>ê</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vật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trực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nhằm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VNI-Times"/>
              </a:rPr>
              <a:t>đá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phục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400" spc="-15" dirty="0" err="1">
                <a:latin typeface="Times New Roman" panose="02020603050405020304" pitchFamily="18" charset="0"/>
                <a:ea typeface="Times New Roman" panose="02020603050405020304" pitchFamily="18" charset="0"/>
                <a:cs typeface="VNI-Times"/>
              </a:rPr>
              <a:t>à</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hỗ</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trợ</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a:p>
            <a:pPr indent="457200" algn="just">
              <a:spcBef>
                <a:spcPts val="600"/>
              </a:spcBef>
              <a:spcAft>
                <a:spcPts val="1200"/>
              </a:spcAft>
            </a:pP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dạng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song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mua</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trực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văn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a:t>
            </a:r>
            <a:r>
              <a:rPr lang="en-US" sz="2400" spc="-15" dirty="0" err="1">
                <a:latin typeface="Times New Roman" panose="02020603050405020304" pitchFamily="18" charset="0"/>
                <a:ea typeface="Times New Roman" panose="02020603050405020304" pitchFamily="18" charset="0"/>
                <a:cs typeface="VNI-Times"/>
              </a:rPr>
              <a:t>ò</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lau</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400" spc="-15" dirty="0" err="1">
                <a:latin typeface="Times New Roman" panose="02020603050405020304" pitchFamily="18" charset="0"/>
                <a:ea typeface="Times New Roman" panose="02020603050405020304" pitchFamily="18" charset="0"/>
                <a:cs typeface="VNI-Times"/>
              </a:rPr>
              <a:t>ù</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bảo</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tr</a:t>
            </a:r>
            <a:r>
              <a:rPr lang="en-US" sz="2400" spc="-15" dirty="0" err="1">
                <a:latin typeface="Times New Roman" panose="02020603050405020304" pitchFamily="18" charset="0"/>
                <a:ea typeface="Times New Roman" panose="02020603050405020304" pitchFamily="18" charset="0"/>
                <a:cs typeface="VNI-Times"/>
              </a:rPr>
              <a:t>ì</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400" spc="-15" dirty="0" err="1">
                <a:latin typeface="Times New Roman" panose="02020603050405020304" pitchFamily="18" charset="0"/>
                <a:ea typeface="Times New Roman" panose="02020603050405020304" pitchFamily="18" charset="0"/>
                <a:cs typeface="VNI-Times"/>
              </a:rPr>
              <a:t>á</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400" spc="-15" dirty="0" err="1">
                <a:latin typeface="Times New Roman" panose="02020603050405020304" pitchFamily="18" charset="0"/>
                <a:ea typeface="Times New Roman" panose="02020603050405020304" pitchFamily="18" charset="0"/>
                <a:cs typeface="VNI-Times"/>
              </a:rPr>
              <a:t>ó</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15"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latin typeface=".VnTime"/>
              <a:ea typeface="Times New Roman" panose="02020603050405020304" pitchFamily="18" charset="0"/>
              <a:cs typeface="Times New Roman" panose="02020603050405020304" pitchFamily="18" charset="0"/>
            </a:endParaRPr>
          </a:p>
        </p:txBody>
      </p:sp>
      <p:sp>
        <p:nvSpPr>
          <p:cNvPr id="3" name="Rounded Rectangle 2"/>
          <p:cNvSpPr/>
          <p:nvPr/>
        </p:nvSpPr>
        <p:spPr>
          <a:xfrm>
            <a:off x="2368867" y="714864"/>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Tree>
    <p:extLst>
      <p:ext uri="{BB962C8B-B14F-4D97-AF65-F5344CB8AC3E}">
        <p14:creationId xmlns:p14="http://schemas.microsoft.com/office/powerpoint/2010/main" val="332352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fade">
                                      <p:cBhvr>
                                        <p:cTn id="35" dur="1000"/>
                                        <p:tgtEl>
                                          <p:spTgt spid="2">
                                            <p:txEl>
                                              <p:pRg st="5" end="5"/>
                                            </p:txEl>
                                          </p:spTgt>
                                        </p:tgtEl>
                                      </p:cBhvr>
                                    </p:animEffect>
                                    <p:anim calcmode="lin" valueType="num">
                                      <p:cBhvr>
                                        <p:cTn id="3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6913" y="1288420"/>
            <a:ext cx="10953750" cy="5124480"/>
          </a:xfrm>
          <a:prstGeom prst="rect">
            <a:avLst/>
          </a:prstGeom>
        </p:spPr>
        <p:txBody>
          <a:bodyPr wrap="square">
            <a:spAutoFit/>
          </a:bodyPr>
          <a:lstStyle/>
          <a:p>
            <a:pPr indent="457200" algn="just">
              <a:lnSpc>
                <a:spcPct val="150000"/>
              </a:lnSpc>
            </a:pP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4: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Thương</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VNI-Times"/>
              </a:rPr>
              <a:t>đ</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ồng</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5" dirty="0" err="1" smtClean="0">
                <a:latin typeface="Times New Roman" panose="02020603050405020304" pitchFamily="18" charset="0"/>
                <a:ea typeface="Times New Roman" panose="02020603050405020304" pitchFamily="18" charset="0"/>
                <a:cs typeface="Times New Roman" panose="02020603050405020304" pitchFamily="18" charset="0"/>
              </a:rPr>
              <a:t>theo</a:t>
            </a:r>
            <a:r>
              <a:rPr lang="en-US" sz="2200" b="1" spc="-1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lnSpc>
                <a:spcPct val="150000"/>
              </a:lnSpc>
            </a:pPr>
            <a:r>
              <a:rPr lang="en-US" sz="2200" spc="-15"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trực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ều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200" spc="-15" dirty="0" err="1">
                <a:solidFill>
                  <a:prstClr val="black"/>
                </a:solidFill>
                <a:latin typeface="Times New Roman" panose="02020603050405020304" pitchFamily="18" charset="0"/>
                <a:ea typeface="Times New Roman" panose="02020603050405020304" pitchFamily="18" charset="0"/>
                <a:cs typeface="VNI-Times"/>
              </a:rPr>
              <a:t>ì</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lực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lnSpc>
                <a:spcPct val="150000"/>
              </a:lnSpc>
            </a:pPr>
            <a:r>
              <a:rPr lang="en-US" sz="2200" b="1" i="1" spc="-15"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b="1" i="1" spc="-1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ô</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á</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mua</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à</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lập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khả</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kết</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nối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dữ</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liệu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iện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tử</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mục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đích</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ơn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gửi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a:t>
            </a:r>
            <a:r>
              <a:rPr lang="en-US" sz="2200" spc="-15" dirty="0" err="1">
                <a:solidFill>
                  <a:prstClr val="black"/>
                </a:solidFill>
                <a:latin typeface="Times New Roman" panose="02020603050405020304" pitchFamily="18" charset="0"/>
                <a:ea typeface="Times New Roman" panose="02020603050405020304" pitchFamily="18" charset="0"/>
                <a:cs typeface="VNI-Times"/>
              </a:rPr>
              <a:t>ô</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o</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gửi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t>
            </a:r>
            <a:r>
              <a:rPr lang="en-US" sz="2200" spc="-15" dirty="0" err="1">
                <a:solidFill>
                  <a:prstClr val="black"/>
                </a:solidFill>
                <a:latin typeface="Times New Roman" panose="02020603050405020304" pitchFamily="18" charset="0"/>
                <a:ea typeface="Times New Roman" panose="02020603050405020304" pitchFamily="18" charset="0"/>
                <a:cs typeface="VNI-Times"/>
              </a:rPr>
              <a:t>ó</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ơn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báo</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giá</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thanh</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457200" algn="just">
              <a:lnSpc>
                <a:spcPct val="150000"/>
              </a:lnSpc>
            </a:pPr>
            <a:r>
              <a:rPr lang="en-US" sz="2200" b="1" i="1" spc="-15"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200" b="1" i="1" spc="-1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ý</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quả</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err="1">
                <a:solidFill>
                  <a:prstClr val="black"/>
                </a:solidFill>
                <a:latin typeface="Times New Roman" panose="02020603050405020304" pitchFamily="18" charset="0"/>
                <a:ea typeface="Times New Roman" panose="02020603050405020304" pitchFamily="18" charset="0"/>
                <a:cs typeface="VNI-Times"/>
              </a:rPr>
              <a:t>ê</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tồn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cắt</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giảm</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vậy</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lần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đơn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ược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ho</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200" spc="-15" dirty="0" err="1">
                <a:solidFill>
                  <a:prstClr val="black"/>
                </a:solidFill>
                <a:latin typeface="Times New Roman" panose="02020603050405020304" pitchFamily="18" charset="0"/>
                <a:ea typeface="Times New Roman" panose="02020603050405020304" pitchFamily="18" charset="0"/>
                <a:cs typeface="VNI-Times"/>
              </a:rPr>
              <a:t>í</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x</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nghi</a:t>
            </a:r>
            <a:r>
              <a:rPr lang="en-US" sz="2200" spc="-15" dirty="0" err="1">
                <a:solidFill>
                  <a:prstClr val="black"/>
                </a:solidFill>
                <a:latin typeface="Times New Roman" panose="02020603050405020304" pitchFamily="18" charset="0"/>
                <a:ea typeface="Times New Roman" panose="02020603050405020304" pitchFamily="18" charset="0"/>
                <a:cs typeface="VNI-Times"/>
              </a:rPr>
              <a:t>ê</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200" spc="-15" dirty="0" err="1">
                <a:solidFill>
                  <a:prstClr val="black"/>
                </a:solidFill>
                <a:latin typeface="Times New Roman" panose="02020603050405020304" pitchFamily="18" charset="0"/>
                <a:ea typeface="Times New Roman" panose="02020603050405020304" pitchFamily="18" charset="0"/>
                <a:cs typeface="VNI-Times"/>
              </a:rPr>
              <a:t>ú</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indent="457200" algn="just">
              <a:lnSpc>
                <a:spcPct val="150000"/>
              </a:lnSpc>
            </a:pPr>
            <a:r>
              <a:rPr lang="en-US" sz="2200" spc="-15"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sym typeface="Wingdings" panose="05000000000000000000" pitchFamily="2" charset="2"/>
              </a:rPr>
              <a:t> </a:t>
            </a:r>
            <a:r>
              <a:rPr lang="en-US" sz="2200" b="1" i="1" spc="-15"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Tất</a:t>
            </a:r>
            <a:r>
              <a:rPr lang="en-US" sz="2200" b="1" i="1" spc="-1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á</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ê</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b="1" i="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a:t>
            </a:r>
            <a:r>
              <a:rPr lang="en-US" sz="2200" b="1" i="1" spc="-15" dirty="0" err="1">
                <a:solidFill>
                  <a:srgbClr val="002060"/>
                </a:solidFill>
                <a:latin typeface="Times New Roman" panose="02020603050405020304" pitchFamily="18" charset="0"/>
                <a:ea typeface="Times New Roman" panose="02020603050405020304" pitchFamily="18" charset="0"/>
                <a:cs typeface="VNI-Times"/>
              </a:rPr>
              <a:t>ê</a:t>
            </a:r>
            <a:r>
              <a:rPr lang="en-US" sz="2200" b="1" i="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đò</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hỏi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solidFill>
                  <a:prstClr val="black"/>
                </a:solidFill>
                <a:latin typeface="Times New Roman" panose="02020603050405020304" pitchFamily="18" charset="0"/>
                <a:ea typeface="Times New Roman" panose="02020603050405020304" pitchFamily="18" charset="0"/>
                <a:cs typeface="VNI-Times"/>
              </a:rPr>
              <a:t>ó</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thương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cả</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bao</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gồm</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err="1">
                <a:solidFill>
                  <a:prstClr val="black"/>
                </a:solidFill>
                <a:latin typeface="Times New Roman" panose="02020603050405020304" pitchFamily="18" charset="0"/>
                <a:ea typeface="Times New Roman" panose="02020603050405020304" pitchFamily="18" charset="0"/>
                <a:cs typeface="VNI-Times"/>
              </a:rPr>
              <a:t>ê</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dịch</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vụ</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t>
            </a:r>
            <a:r>
              <a:rPr lang="en-US" sz="2200" spc="-15" dirty="0" err="1">
                <a:solidFill>
                  <a:prstClr val="black"/>
                </a:solidFill>
                <a:latin typeface="Times New Roman" panose="02020603050405020304" pitchFamily="18" charset="0"/>
                <a:ea typeface="Times New Roman" panose="02020603050405020304" pitchFamily="18" charset="0"/>
                <a:cs typeface="VNI-Times"/>
              </a:rPr>
              <a:t>á</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trị</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gia</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tăng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Mục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ti</a:t>
            </a:r>
            <a:r>
              <a:rPr lang="en-US" sz="2200" spc="-15" dirty="0" err="1">
                <a:solidFill>
                  <a:prstClr val="black"/>
                </a:solidFill>
                <a:latin typeface="Times New Roman" panose="02020603050405020304" pitchFamily="18" charset="0"/>
                <a:ea typeface="Times New Roman" panose="02020603050405020304" pitchFamily="18" charset="0"/>
                <a:cs typeface="VNI-Times"/>
              </a:rPr>
              <a:t>ê</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thương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phải</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cụ</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a:t>
            </a:r>
            <a:r>
              <a:rPr lang="en-US" sz="2200" spc="-15" dirty="0" err="1">
                <a:solidFill>
                  <a:prstClr val="black"/>
                </a:solidFill>
                <a:latin typeface="Times New Roman" panose="02020603050405020304" pitchFamily="18" charset="0"/>
                <a:ea typeface="Times New Roman" panose="02020603050405020304" pitchFamily="18" charset="0"/>
                <a:cs typeface="VNI-Times"/>
              </a:rPr>
              <a:t>ó</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VNI-Times"/>
              </a:rPr>
              <a:t>đ</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iều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khoản</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a:t>
            </a:r>
            <a:r>
              <a:rPr lang="en-US" sz="2200" spc="-15" dirty="0" err="1">
                <a:solidFill>
                  <a:prstClr val="black"/>
                </a:solidFill>
                <a:latin typeface="Times New Roman" panose="02020603050405020304" pitchFamily="18" charset="0"/>
                <a:ea typeface="Times New Roman" panose="02020603050405020304" pitchFamily="18" charset="0"/>
                <a:cs typeface="VNI-Times"/>
              </a:rPr>
              <a:t>à</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buộc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về</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ph</a:t>
            </a:r>
            <a:r>
              <a:rPr lang="en-US" sz="2200" spc="-15" dirty="0" err="1">
                <a:solidFill>
                  <a:prstClr val="black"/>
                </a:solidFill>
                <a:latin typeface="Times New Roman" panose="02020603050405020304" pitchFamily="18" charset="0"/>
                <a:ea typeface="Times New Roman" panose="02020603050405020304" pitchFamily="18" charset="0"/>
                <a:cs typeface="VNI-Times"/>
              </a:rPr>
              <a:t>í</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nếu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như</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mục</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tiêu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không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đáp</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y</a:t>
            </a:r>
            <a:r>
              <a:rPr lang="en-US" sz="2200" spc="-15" dirty="0" err="1">
                <a:solidFill>
                  <a:prstClr val="black"/>
                </a:solidFill>
                <a:latin typeface="Times New Roman" panose="02020603050405020304" pitchFamily="18" charset="0"/>
                <a:ea typeface="Times New Roman" panose="02020603050405020304" pitchFamily="18" charset="0"/>
                <a:cs typeface="VNI-Times"/>
              </a:rPr>
              <a:t>ê</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spc="-15"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solidFill>
                <a:prstClr val="black"/>
              </a:solidFill>
              <a:latin typeface=".VnTime"/>
              <a:ea typeface="Times New Roman" panose="02020603050405020304" pitchFamily="18" charset="0"/>
              <a:cs typeface="Times New Roman" panose="02020603050405020304" pitchFamily="18" charset="0"/>
            </a:endParaRPr>
          </a:p>
        </p:txBody>
      </p:sp>
      <p:sp>
        <p:nvSpPr>
          <p:cNvPr id="3" name="Rounded Rectangle 2"/>
          <p:cNvSpPr/>
          <p:nvPr/>
        </p:nvSpPr>
        <p:spPr>
          <a:xfrm>
            <a:off x="2368867" y="714864"/>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Tree>
    <p:extLst>
      <p:ext uri="{BB962C8B-B14F-4D97-AF65-F5344CB8AC3E}">
        <p14:creationId xmlns:p14="http://schemas.microsoft.com/office/powerpoint/2010/main" val="1988475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730" y="1288449"/>
            <a:ext cx="12066270" cy="5478423"/>
          </a:xfrm>
          <a:prstGeom prst="rect">
            <a:avLst/>
          </a:prstGeom>
        </p:spPr>
        <p:txBody>
          <a:bodyPr wrap="square">
            <a:spAutoFit/>
          </a:bodyPr>
          <a:lstStyle/>
          <a:p>
            <a:pPr algn="just">
              <a:spcBef>
                <a:spcPts val="600"/>
              </a:spcBef>
            </a:pP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5: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b="1" spc="-15" dirty="0" err="1">
                <a:latin typeface="Times New Roman" panose="02020603050405020304" pitchFamily="18" charset="0"/>
                <a:ea typeface="Times New Roman" panose="02020603050405020304" pitchFamily="18" charset="0"/>
                <a:cs typeface="VNI-Times"/>
              </a:rPr>
              <a:t>ý</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VNI-Times"/>
              </a:rPr>
              <a:t>đ</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Time"/>
              <a:ea typeface="Times New Roman" panose="02020603050405020304" pitchFamily="18" charset="0"/>
              <a:cs typeface="Times New Roman" panose="02020603050405020304" pitchFamily="18" charset="0"/>
            </a:endParaRPr>
          </a:p>
          <a:p>
            <a:pPr indent="457200" algn="just">
              <a:spcBef>
                <a:spcPts val="600"/>
              </a:spcBef>
            </a:pP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đặt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vấn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ề</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lường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spc="-15" dirty="0" err="1">
                <a:latin typeface="Times New Roman" panose="02020603050405020304" pitchFamily="18" charset="0"/>
                <a:ea typeface="Times New Roman" panose="02020603050405020304" pitchFamily="18" charset="0"/>
                <a:cs typeface="VNI-Times"/>
              </a:rPr>
              <a:t>ý</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v"/>
            </a:pPr>
            <a:r>
              <a:rPr lang="en-US" sz="2000" b="1" spc="-1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Do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khuynh</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thu</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hẹp</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dần</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số</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000" b="1" spc="-15" dirty="0" err="1">
                <a:solidFill>
                  <a:srgbClr val="002060"/>
                </a:solidFill>
                <a:latin typeface="Times New Roman" panose="02020603050405020304" pitchFamily="18" charset="0"/>
                <a:ea typeface="Times New Roman" panose="02020603050405020304" pitchFamily="18" charset="0"/>
                <a:cs typeface="VNI-Times"/>
              </a:rPr>
              <a:t>à</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000" b="1" spc="-15" dirty="0" err="1">
                <a:solidFill>
                  <a:srgbClr val="002060"/>
                </a:solidFill>
                <a:latin typeface="Times New Roman" panose="02020603050405020304" pitchFamily="18" charset="0"/>
                <a:ea typeface="Times New Roman" panose="02020603050405020304" pitchFamily="18" charset="0"/>
                <a:cs typeface="VNI-Times"/>
              </a:rPr>
              <a:t>ê</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VNI-Times"/>
              </a:rPr>
              <a:t>đ</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ộng</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a:t>
            </a:r>
            <a:r>
              <a:rPr lang="en-US" sz="2000" b="1" spc="-15" dirty="0" err="1">
                <a:solidFill>
                  <a:srgbClr val="002060"/>
                </a:solidFill>
                <a:latin typeface="Times New Roman" panose="02020603050405020304" pitchFamily="18" charset="0"/>
                <a:ea typeface="Times New Roman" panose="02020603050405020304" pitchFamily="18" charset="0"/>
                <a:cs typeface="VNI-Times"/>
              </a:rPr>
              <a:t>à</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VNI-Times"/>
              </a:rPr>
              <a:t>đ</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chọn</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lựa</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rất</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quan</a:t>
            </a:r>
            <a:r>
              <a:rPr lang="en-US" sz="2000" b="1" spc="-1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000" b="1" spc="-1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indent="-342900" algn="just">
              <a:spcBef>
                <a:spcPts val="600"/>
              </a:spcBef>
              <a:buFont typeface="Wingdings" panose="05000000000000000000" pitchFamily="2" charset="2"/>
              <a:buChar char="ü"/>
            </a:pPr>
            <a:r>
              <a:rPr lang="en-US" sz="2000" spc="-15" dirty="0" err="1" smtClean="0">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spc="-1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ó</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duy</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tất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danh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mục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ô</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000" spc="-15" dirty="0" err="1">
                <a:latin typeface="Times New Roman" panose="02020603050405020304" pitchFamily="18" charset="0"/>
                <a:ea typeface="Times New Roman" panose="02020603050405020304" pitchFamily="18" charset="0"/>
                <a:cs typeface="VNI-Times"/>
              </a:rPr>
              <a:t>ô</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nguy</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tắc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thỏa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thuận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000" spc="-15" dirty="0" err="1">
                <a:latin typeface="Times New Roman" panose="02020603050405020304" pitchFamily="18" charset="0"/>
                <a:ea typeface="Times New Roman" panose="02020603050405020304" pitchFamily="18" charset="0"/>
                <a:cs typeface="VNI-Times"/>
              </a:rPr>
              <a:t>ì</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g</a:t>
            </a:r>
            <a:r>
              <a:rPr lang="en-US" sz="2000" spc="-15" dirty="0" err="1">
                <a:latin typeface="Times New Roman" panose="02020603050405020304" pitchFamily="18" charset="0"/>
                <a:ea typeface="Times New Roman" panose="02020603050405020304" pitchFamily="18" charset="0"/>
                <a:cs typeface="VNI-Times"/>
              </a:rPr>
              <a:t>â</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thiệt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hại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rất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nặng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nề</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ô</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ty.</a:t>
            </a:r>
            <a:endParaRPr lang="en-US" sz="2000" dirty="0">
              <a:latin typeface=".VnTime"/>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ü"/>
            </a:pP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ó</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gi</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kiểm</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so</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dịch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vụ</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thỏa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thuận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Tương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tự</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như</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spc="-15" dirty="0" err="1">
                <a:latin typeface="Times New Roman" panose="02020603050405020304" pitchFamily="18" charset="0"/>
                <a:ea typeface="Times New Roman" panose="02020603050405020304" pitchFamily="18" charset="0"/>
                <a:cs typeface="VNI-Times"/>
              </a:rPr>
              <a:t>ý</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ti</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thụ</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â</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vi</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ô</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xuy</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thập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dữ</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liệu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spc="-15" dirty="0" err="1">
                <a:latin typeface="Times New Roman" panose="02020603050405020304" pitchFamily="18" charset="0"/>
                <a:ea typeface="Times New Roman" panose="02020603050405020304" pitchFamily="18" charset="0"/>
                <a:cs typeface="VNI-Times"/>
              </a:rPr>
              <a:t>í</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latin typeface=".VnTime"/>
              <a:ea typeface="Times New Roman" panose="02020603050405020304" pitchFamily="18" charset="0"/>
              <a:cs typeface="Times New Roman" panose="02020603050405020304" pitchFamily="18" charset="0"/>
            </a:endParaRPr>
          </a:p>
          <a:p>
            <a:pPr marL="342900" indent="-342900" algn="just">
              <a:spcBef>
                <a:spcPts val="600"/>
              </a:spcBef>
              <a:buFont typeface="Wingdings" panose="05000000000000000000" pitchFamily="2" charset="2"/>
              <a:buChar char="ü"/>
            </a:pP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lu</a:t>
            </a:r>
            <a:r>
              <a:rPr lang="en-US" sz="2000" spc="-15" dirty="0" err="1">
                <a:latin typeface="Times New Roman" panose="02020603050405020304" pitchFamily="18" charset="0"/>
                <a:ea typeface="Times New Roman" panose="02020603050405020304" pitchFamily="18" charset="0"/>
                <a:cs typeface="VNI-Times"/>
              </a:rPr>
              <a:t>ô</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uổi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mục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ti</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ri</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000" spc="-15" dirty="0" err="1">
                <a:latin typeface="Times New Roman" panose="02020603050405020304" pitchFamily="18" charset="0"/>
                <a:ea typeface="Times New Roman" panose="02020603050405020304" pitchFamily="18" charset="0"/>
                <a:cs typeface="VNI-Times"/>
              </a:rPr>
              <a:t>ì</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Họ</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ó</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trước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vấn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ề</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ể</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giữ</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spc="-1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60045" algn="just">
              <a:spcBef>
                <a:spcPts val="600"/>
              </a:spcBef>
            </a:pPr>
            <a:r>
              <a:rPr lang="en-US" sz="2000" b="1" spc="-15" dirty="0" smtClean="0">
                <a:latin typeface="Times New Roman" panose="02020603050405020304" pitchFamily="18" charset="0"/>
                <a:ea typeface="Times New Roman" panose="02020603050405020304" pitchFamily="18" charset="0"/>
                <a:cs typeface="Times New Roman" panose="02020603050405020304" pitchFamily="18" charset="0"/>
              </a:rPr>
              <a:t>Minh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họa</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vấn</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VNI-Times"/>
              </a:rPr>
              <a:t>đ</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ề</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b="1" spc="-15" dirty="0" err="1">
                <a:latin typeface="Times New Roman" panose="02020603050405020304" pitchFamily="18" charset="0"/>
                <a:ea typeface="Times New Roman" panose="02020603050405020304" pitchFamily="18" charset="0"/>
                <a:cs typeface="VNI-Times"/>
              </a:rPr>
              <a:t>à</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b="1" spc="-15" dirty="0" err="1">
                <a:latin typeface="Times New Roman" panose="02020603050405020304" pitchFamily="18" charset="0"/>
                <a:ea typeface="Times New Roman" panose="02020603050405020304" pitchFamily="18" charset="0"/>
                <a:cs typeface="VNI-Times"/>
              </a:rPr>
              <a:t>à</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000" b="1" spc="-15" dirty="0" err="1">
                <a:latin typeface="Times New Roman" panose="02020603050405020304" pitchFamily="18" charset="0"/>
                <a:ea typeface="Times New Roman" panose="02020603050405020304" pitchFamily="18" charset="0"/>
                <a:cs typeface="VNI-Times"/>
              </a:rPr>
              <a:t>á</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niệm</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VMI (Vendor Managed Inventory)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do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b="1" spc="-15" dirty="0" err="1">
                <a:latin typeface="Times New Roman" panose="02020603050405020304" pitchFamily="18" charset="0"/>
                <a:ea typeface="Times New Roman" panose="02020603050405020304" pitchFamily="18" charset="0"/>
                <a:cs typeface="VNI-Times"/>
              </a:rPr>
              <a:t>à</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b="1" spc="-15"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sz="2000" b="1" spc="-15" dirty="0" err="1">
                <a:latin typeface="Times New Roman" panose="02020603050405020304" pitchFamily="18" charset="0"/>
                <a:ea typeface="Times New Roman" panose="02020603050405020304" pitchFamily="18" charset="0"/>
                <a:cs typeface="VNI-Times"/>
              </a:rPr>
              <a:t>ý</a:t>
            </a:r>
            <a:r>
              <a:rPr lang="en-US" sz="20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VMI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000" spc="-15" dirty="0" err="1">
                <a:latin typeface="Times New Roman" panose="02020603050405020304" pitchFamily="18" charset="0"/>
                <a:ea typeface="Times New Roman" panose="02020603050405020304" pitchFamily="18" charset="0"/>
                <a:cs typeface="VNI-Times"/>
              </a:rPr>
              <a:t>õ</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tồn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000" spc="-15" dirty="0" err="1">
                <a:latin typeface="Times New Roman" panose="02020603050405020304" pitchFamily="18" charset="0"/>
                <a:ea typeface="Times New Roman" panose="02020603050405020304" pitchFamily="18" charset="0"/>
                <a:cs typeface="VNI-Times"/>
              </a:rPr>
              <a:t>ì</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b</a:t>
            </a:r>
            <a:r>
              <a:rPr lang="en-US" sz="2000" spc="-15" dirty="0" err="1">
                <a:latin typeface="Times New Roman" panose="02020603050405020304" pitchFamily="18" charset="0"/>
                <a:ea typeface="Times New Roman" panose="02020603050405020304" pitchFamily="18" charset="0"/>
                <a:cs typeface="VNI-Times"/>
              </a:rPr>
              <a:t>ê</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ô</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chịu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nhiệm</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a:t>
            </a:r>
            <a:r>
              <a:rPr lang="en-US" sz="2000" spc="-15" dirty="0" err="1">
                <a:latin typeface="Times New Roman" panose="02020603050405020304" pitchFamily="18" charset="0"/>
                <a:ea typeface="Times New Roman" panose="02020603050405020304" pitchFamily="18" charset="0"/>
                <a:cs typeface="VNI-Times"/>
              </a:rPr>
              <a:t>õ</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000" spc="-15" dirty="0" err="1">
                <a:latin typeface="Times New Roman" panose="02020603050405020304" pitchFamily="18" charset="0"/>
                <a:ea typeface="Times New Roman" panose="02020603050405020304" pitchFamily="18" charset="0"/>
                <a:cs typeface="VNI-Times"/>
              </a:rPr>
              <a:t>í</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ặt</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kinh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tế</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 EOQ.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cấp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y</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chủ</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ộng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ịa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iểm</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gởi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spc="-15" dirty="0" err="1">
                <a:latin typeface="Times New Roman" panose="02020603050405020304" pitchFamily="18" charset="0"/>
                <a:ea typeface="Times New Roman" panose="02020603050405020304" pitchFamily="18" charset="0"/>
                <a:cs typeface="VNI-Times"/>
              </a:rPr>
              <a:t>ó</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ơn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000" spc="-15" dirty="0" err="1">
                <a:latin typeface="Times New Roman" panose="02020603050405020304" pitchFamily="18" charset="0"/>
                <a:ea typeface="Times New Roman" panose="02020603050405020304" pitchFamily="18" charset="0"/>
                <a:cs typeface="VNI-Times"/>
              </a:rPr>
              <a:t>à</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gởi</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iều</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khoản</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đã</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ược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2000" spc="-15" dirty="0" err="1">
                <a:latin typeface="Times New Roman" panose="02020603050405020304" pitchFamily="18" charset="0"/>
                <a:ea typeface="Times New Roman" panose="02020603050405020304" pitchFamily="18" charset="0"/>
                <a:cs typeface="VNI-Times"/>
              </a:rPr>
              <a:t>á</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c</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ịnh</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5" dirty="0" err="1">
                <a:latin typeface="Times New Roman" panose="02020603050405020304" pitchFamily="18" charset="0"/>
                <a:ea typeface="Times New Roman" panose="02020603050405020304" pitchFamily="18" charset="0"/>
                <a:cs typeface="VNI-Times"/>
              </a:rPr>
              <a:t>đ</a:t>
            </a:r>
            <a:r>
              <a:rPr lang="en-US" sz="2000" spc="-15" dirty="0" err="1">
                <a:latin typeface="Times New Roman" panose="02020603050405020304" pitchFamily="18" charset="0"/>
                <a:ea typeface="Times New Roman" panose="02020603050405020304" pitchFamily="18" charset="0"/>
                <a:cs typeface="Times New Roman" panose="02020603050405020304" pitchFamily="18" charset="0"/>
              </a:rPr>
              <a:t>ồng</a:t>
            </a:r>
            <a:r>
              <a:rPr lang="en-US" sz="2000" spc="-1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000" dirty="0">
              <a:effectLst/>
              <a:latin typeface=".VnTime"/>
              <a:ea typeface="Times New Roman" panose="02020603050405020304" pitchFamily="18" charset="0"/>
              <a:cs typeface="Times New Roman" panose="02020603050405020304" pitchFamily="18" charset="0"/>
            </a:endParaRPr>
          </a:p>
        </p:txBody>
      </p:sp>
      <p:sp>
        <p:nvSpPr>
          <p:cNvPr id="3" name="Rounded Rectangle 2"/>
          <p:cNvSpPr/>
          <p:nvPr/>
        </p:nvSpPr>
        <p:spPr>
          <a:xfrm>
            <a:off x="2349817" y="569334"/>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Tree>
    <p:extLst>
      <p:ext uri="{BB962C8B-B14F-4D97-AF65-F5344CB8AC3E}">
        <p14:creationId xmlns:p14="http://schemas.microsoft.com/office/powerpoint/2010/main" val="1494251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349817" y="569334"/>
            <a:ext cx="7618095" cy="489504"/>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4.4.2</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Tìm</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pic>
        <p:nvPicPr>
          <p:cNvPr id="4" name="Picture 3"/>
          <p:cNvPicPr>
            <a:picLocks noChangeAspect="1"/>
          </p:cNvPicPr>
          <p:nvPr/>
        </p:nvPicPr>
        <p:blipFill rotWithShape="1">
          <a:blip r:embed="rId3"/>
          <a:srcRect b="15830"/>
          <a:stretch/>
        </p:blipFill>
        <p:spPr>
          <a:xfrm>
            <a:off x="0" y="2544417"/>
            <a:ext cx="5946992" cy="4013893"/>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TextBox 6"/>
          <p:cNvSpPr txBox="1"/>
          <p:nvPr/>
        </p:nvSpPr>
        <p:spPr>
          <a:xfrm>
            <a:off x="569843" y="1214454"/>
            <a:ext cx="11502887" cy="461665"/>
          </a:xfrm>
          <a:prstGeom prst="rect">
            <a:avLst/>
          </a:prstGeom>
          <a:solidFill>
            <a:srgbClr val="FFFF00"/>
          </a:solidFill>
        </p:spPr>
        <p:txBody>
          <a:bodyPr wrap="square" rtlCol="0">
            <a:spAutoFit/>
          </a:bodyPr>
          <a:lstStyle/>
          <a:p>
            <a:r>
              <a:rPr lang="en-US" sz="2400" b="1" dirty="0" smtClean="0">
                <a:solidFill>
                  <a:srgbClr val="002060"/>
                </a:solidFill>
                <a:latin typeface="Times New Roman" panose="02020603050405020304" pitchFamily="18" charset="0"/>
                <a:cs typeface="Times New Roman" panose="02020603050405020304" pitchFamily="18" charset="0"/>
              </a:rPr>
              <a:t>TẦM QUAN TRỌNG CỦA VIỆC TÌM NGUỒN HÀNG/ HOẠT ĐỘNG MUA HÀNG</a:t>
            </a:r>
            <a:endParaRPr lang="en-US" sz="2400" b="1" dirty="0">
              <a:solidFill>
                <a:srgbClr val="002060"/>
              </a:solidFill>
              <a:latin typeface="Times New Roman" panose="02020603050405020304" pitchFamily="18" charset="0"/>
              <a:cs typeface="Times New Roman" panose="02020603050405020304" pitchFamily="18" charset="0"/>
            </a:endParaRPr>
          </a:p>
        </p:txBody>
      </p:sp>
      <p:grpSp>
        <p:nvGrpSpPr>
          <p:cNvPr id="9" name="Group 8"/>
          <p:cNvGrpSpPr/>
          <p:nvPr/>
        </p:nvGrpSpPr>
        <p:grpSpPr>
          <a:xfrm>
            <a:off x="6917634" y="2063747"/>
            <a:ext cx="3478074" cy="1648889"/>
            <a:chOff x="7421217" y="1970981"/>
            <a:chExt cx="3478074" cy="1648889"/>
          </a:xfrm>
        </p:grpSpPr>
        <p:sp>
          <p:nvSpPr>
            <p:cNvPr id="5" name="Line Callout 1 4"/>
            <p:cNvSpPr/>
            <p:nvPr/>
          </p:nvSpPr>
          <p:spPr>
            <a:xfrm>
              <a:off x="7421217" y="2209751"/>
              <a:ext cx="1431235" cy="1410119"/>
            </a:xfrm>
            <a:prstGeom prst="borderCallout1">
              <a:avLst>
                <a:gd name="adj1" fmla="val 44391"/>
                <a:gd name="adj2" fmla="val -770"/>
                <a:gd name="adj3" fmla="val 150978"/>
                <a:gd name="adj4" fmla="val -71223"/>
              </a:avLst>
            </a:prstGeom>
          </p:spPr>
          <p:style>
            <a:lnRef idx="1">
              <a:schemeClr val="accent2"/>
            </a:lnRef>
            <a:fillRef idx="2">
              <a:schemeClr val="accent2"/>
            </a:fillRef>
            <a:effectRef idx="1">
              <a:schemeClr val="accent2"/>
            </a:effectRef>
            <a:fontRef idx="minor">
              <a:schemeClr val="dk1"/>
            </a:fontRef>
          </p:style>
          <p:txBody>
            <a:bodyPr rtlCol="0" anchor="ctr"/>
            <a:lstStyle/>
            <a:p>
              <a:pPr marL="342900" indent="-342900" algn="just">
                <a:buFont typeface="Wingdings" panose="05000000000000000000" pitchFamily="2" charset="2"/>
                <a:buChar char="v"/>
              </a:pPr>
              <a:r>
                <a:rPr lang="en-US" sz="2400" b="1" dirty="0" err="1" smtClean="0">
                  <a:latin typeface="Times New Roman" panose="02020603050405020304" pitchFamily="18" charset="0"/>
                  <a:cs typeface="Times New Roman" panose="02020603050405020304" pitchFamily="18" charset="0"/>
                </a:rPr>
                <a:t>Vải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không</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dệt</a:t>
              </a:r>
              <a:endParaRPr lang="en-US" sz="2400" b="1" dirty="0" smtClean="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4"/>
            <a:stretch>
              <a:fillRect/>
            </a:stretch>
          </p:blipFill>
          <p:spPr>
            <a:xfrm>
              <a:off x="8863426" y="1970981"/>
              <a:ext cx="2035865" cy="1146871"/>
            </a:xfrm>
            <a:prstGeom prst="rect">
              <a:avLst/>
            </a:prstGeom>
          </p:spPr>
        </p:pic>
      </p:grpSp>
      <p:grpSp>
        <p:nvGrpSpPr>
          <p:cNvPr id="11" name="Group 10"/>
          <p:cNvGrpSpPr/>
          <p:nvPr/>
        </p:nvGrpSpPr>
        <p:grpSpPr>
          <a:xfrm>
            <a:off x="6917634" y="5301105"/>
            <a:ext cx="3320428" cy="1409510"/>
            <a:chOff x="7421217" y="5148800"/>
            <a:chExt cx="3320428" cy="1409510"/>
          </a:xfrm>
        </p:grpSpPr>
        <p:sp>
          <p:nvSpPr>
            <p:cNvPr id="6" name="Line Callout 1 5"/>
            <p:cNvSpPr/>
            <p:nvPr/>
          </p:nvSpPr>
          <p:spPr>
            <a:xfrm>
              <a:off x="7421217" y="5148800"/>
              <a:ext cx="1442209" cy="1409510"/>
            </a:xfrm>
            <a:prstGeom prst="borderCallout1">
              <a:avLst>
                <a:gd name="adj1" fmla="val 44391"/>
                <a:gd name="adj2" fmla="val -770"/>
                <a:gd name="adj3" fmla="val -58704"/>
                <a:gd name="adj4" fmla="val -72913"/>
              </a:avLst>
            </a:prstGeom>
          </p:spPr>
          <p:style>
            <a:lnRef idx="1">
              <a:schemeClr val="accent2"/>
            </a:lnRef>
            <a:fillRef idx="2">
              <a:schemeClr val="accent2"/>
            </a:fillRef>
            <a:effectRef idx="1">
              <a:schemeClr val="accent2"/>
            </a:effectRef>
            <a:fontRef idx="minor">
              <a:schemeClr val="dk1"/>
            </a:fontRef>
          </p:style>
          <p:txBody>
            <a:bodyPr rtlCol="0" anchor="ctr"/>
            <a:lstStyle/>
            <a:p>
              <a:pPr marL="342900" indent="-342900" algn="just">
                <a:buFont typeface="Wingdings" panose="05000000000000000000" pitchFamily="2" charset="2"/>
                <a:buChar char="v"/>
              </a:pPr>
              <a:r>
                <a:rPr lang="en-US" sz="2400" b="1" dirty="0" smtClean="0">
                  <a:latin typeface="Times New Roman" panose="02020603050405020304" pitchFamily="18" charset="0"/>
                  <a:cs typeface="Times New Roman" panose="02020603050405020304" pitchFamily="18" charset="0"/>
                </a:rPr>
                <a:t>Than </a:t>
              </a:r>
              <a:r>
                <a:rPr lang="en-US" sz="2400" b="1" dirty="0" err="1" smtClean="0">
                  <a:latin typeface="Times New Roman" panose="02020603050405020304" pitchFamily="18" charset="0"/>
                  <a:cs typeface="Times New Roman" panose="02020603050405020304" pitchFamily="18" charset="0"/>
                </a:rPr>
                <a:t>hoạt</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tính</a:t>
              </a:r>
              <a:endParaRPr lang="en-US" sz="24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5"/>
            <a:stretch>
              <a:fillRect/>
            </a:stretch>
          </p:blipFill>
          <p:spPr>
            <a:xfrm>
              <a:off x="9021070" y="5208339"/>
              <a:ext cx="1720575" cy="1290431"/>
            </a:xfrm>
            <a:prstGeom prst="rect">
              <a:avLst/>
            </a:prstGeom>
          </p:spPr>
        </p:pic>
      </p:grpSp>
      <p:pic>
        <p:nvPicPr>
          <p:cNvPr id="12" name="Picture 11"/>
          <p:cNvPicPr>
            <a:picLocks noChangeAspect="1"/>
          </p:cNvPicPr>
          <p:nvPr/>
        </p:nvPicPr>
        <p:blipFill rotWithShape="1">
          <a:blip r:embed="rId6"/>
          <a:srcRect t="23596"/>
          <a:stretch/>
        </p:blipFill>
        <p:spPr>
          <a:xfrm>
            <a:off x="9083199" y="3766606"/>
            <a:ext cx="3076784" cy="1639114"/>
          </a:xfrm>
          <a:prstGeom prst="rect">
            <a:avLst/>
          </a:prstGeom>
        </p:spPr>
      </p:pic>
      <p:cxnSp>
        <p:nvCxnSpPr>
          <p:cNvPr id="14" name="Straight Connector 13"/>
          <p:cNvCxnSpPr/>
          <p:nvPr/>
        </p:nvCxnSpPr>
        <p:spPr>
          <a:xfrm>
            <a:off x="8348869" y="2830137"/>
            <a:ext cx="723356" cy="150889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8438665" y="4424176"/>
            <a:ext cx="644534" cy="1711581"/>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6823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par>
                                <p:cTn id="8" presetID="16" presetClass="entr" presetSubtype="21"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barn(inVertical)">
                                      <p:cBhvr>
                                        <p:cTn id="10" dur="500"/>
                                        <p:tgtEl>
                                          <p:spTgt spid="15"/>
                                        </p:tgtEl>
                                      </p:cBhvr>
                                    </p:animEffect>
                                  </p:childTnLst>
                                </p:cTn>
                              </p:par>
                              <p:par>
                                <p:cTn id="11" presetID="16" presetClass="entr" presetSubtype="21"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arn(inVertical)">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253470" y="651039"/>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rgbClr val="002060"/>
              </a:solidFill>
              <a:latin typeface="Times New Roman" panose="02020603050405020304" pitchFamily="18" charset="0"/>
              <a:cs typeface="Times New Roman" panose="02020603050405020304" pitchFamily="18" charset="0"/>
            </a:endParaRPr>
          </a:p>
          <a:p>
            <a:pPr algn="ctr"/>
            <a:r>
              <a:rPr lang="en-US" sz="2800" b="1" dirty="0" smtClean="0">
                <a:solidFill>
                  <a:srgbClr val="002060"/>
                </a:solidFill>
                <a:latin typeface="Times New Roman" panose="02020603050405020304" pitchFamily="18" charset="0"/>
                <a:cs typeface="Times New Roman" panose="02020603050405020304" pitchFamily="18" charset="0"/>
              </a:rPr>
              <a:t>4.4.3</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Sản</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err="1">
                <a:solidFill>
                  <a:srgbClr val="002060"/>
                </a:solidFill>
                <a:latin typeface="Times New Roman" panose="02020603050405020304" pitchFamily="18" charset="0"/>
                <a:cs typeface="Times New Roman" panose="02020603050405020304" pitchFamily="18" charset="0"/>
              </a:rPr>
              <a:t>xuất</a:t>
            </a:r>
            <a:endPar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00576" y="1460667"/>
            <a:ext cx="11754678" cy="4616648"/>
          </a:xfrm>
          <a:prstGeom prst="rect">
            <a:avLst/>
          </a:prstGeom>
        </p:spPr>
        <p:txBody>
          <a:bodyPr wrap="square">
            <a:spAutoFit/>
          </a:bodyPr>
          <a:lstStyle/>
          <a:p>
            <a:pPr indent="457200">
              <a:lnSpc>
                <a:spcPct val="150000"/>
              </a:lnSpc>
            </a:pP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gồm</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3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ea typeface="Times New Roman" panose="02020603050405020304" pitchFamily="18" charset="0"/>
                <a:cs typeface="Times New Roman" panose="02020603050405020304" pitchFamily="18" charset="0"/>
              </a:rPr>
              <a:t>chính</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latin typeface=".VnTime"/>
              <a:ea typeface="Times New Roman" panose="02020603050405020304" pitchFamily="18" charset="0"/>
              <a:cs typeface="Times New Roman" panose="02020603050405020304" pitchFamily="18" charset="0"/>
            </a:endParaRPr>
          </a:p>
          <a:p>
            <a:pPr marL="457200" marR="0" lvl="0" indent="-457200">
              <a:lnSpc>
                <a:spcPct val="150000"/>
              </a:lnSpc>
              <a:spcBef>
                <a:spcPts val="0"/>
              </a:spcBef>
              <a:spcAft>
                <a:spcPts val="0"/>
              </a:spcAft>
              <a:buSzPts val="1000"/>
              <a:buFont typeface="Wingdings" panose="05000000000000000000" pitchFamily="2" charset="2"/>
              <a:buChar char="§"/>
            </a:pP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1</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Thiết</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Đáp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muốn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đặc</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hóa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vời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cảu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800" dirty="0">
              <a:latin typeface=".VnTime"/>
              <a:ea typeface="Times New Roman" panose="02020603050405020304" pitchFamily="18" charset="0"/>
              <a:cs typeface="Times New Roman" panose="02020603050405020304" pitchFamily="18" charset="0"/>
            </a:endParaRPr>
          </a:p>
          <a:p>
            <a:pPr marL="457200" marR="0" lvl="0" indent="-457200">
              <a:lnSpc>
                <a:spcPct val="150000"/>
              </a:lnSpc>
              <a:spcBef>
                <a:spcPts val="0"/>
              </a:spcBef>
              <a:spcAft>
                <a:spcPts val="0"/>
              </a:spcAft>
              <a:buSzPts val="1000"/>
              <a:buFont typeface="Wingdings" panose="05000000000000000000" pitchFamily="2" charset="2"/>
              <a:buChar char="§"/>
            </a:pP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2</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Lập</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quy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Tính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toán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xuất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sao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phù</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đáp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kịp</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hàng</a:t>
            </a:r>
            <a:endParaRPr lang="en-US" sz="2800" dirty="0">
              <a:latin typeface=".VnTime"/>
              <a:ea typeface="Times New Roman" panose="02020603050405020304" pitchFamily="18" charset="0"/>
              <a:cs typeface="Times New Roman" panose="02020603050405020304" pitchFamily="18" charset="0"/>
            </a:endParaRPr>
          </a:p>
          <a:p>
            <a:pPr marL="457200" marR="0" lvl="0" indent="-457200">
              <a:lnSpc>
                <a:spcPct val="150000"/>
              </a:lnSpc>
              <a:spcBef>
                <a:spcPts val="0"/>
              </a:spcBef>
              <a:spcAft>
                <a:spcPts val="0"/>
              </a:spcAft>
              <a:buSzPts val="1000"/>
              <a:buFont typeface="Wingdings" panose="05000000000000000000" pitchFamily="2" charset="2"/>
              <a:buChar char="§"/>
            </a:pP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3</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xuất</a:t>
            </a:r>
            <a:endParaRPr lang="en-US" sz="28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6568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additive="base">
                                        <p:cTn id="2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ectangle 2"/>
          <p:cNvSpPr/>
          <p:nvPr/>
        </p:nvSpPr>
        <p:spPr>
          <a:xfrm>
            <a:off x="116541" y="921124"/>
            <a:ext cx="12003741" cy="5755422"/>
          </a:xfrm>
          <a:prstGeom prst="rect">
            <a:avLst/>
          </a:prstGeom>
        </p:spPr>
        <p:txBody>
          <a:bodyPr wrap="square">
            <a:spAutoFit/>
          </a:bodyPr>
          <a:lstStyle/>
          <a:p>
            <a:pPr>
              <a:spcBef>
                <a:spcPts val="600"/>
              </a:spcBef>
              <a:spcAft>
                <a:spcPts val="600"/>
              </a:spcAft>
            </a:pP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ết</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25" dirty="0" err="1">
                <a:latin typeface="Times New Roman" panose="02020603050405020304" pitchFamily="18" charset="0"/>
                <a:ea typeface="Times New Roman" panose="02020603050405020304" pitchFamily="18" charset="0"/>
                <a:cs typeface="Times New Roman" panose="02020603050405020304" pitchFamily="18" charset="0"/>
              </a:rPr>
              <a:t>k</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ế</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200" b="1" spc="10" dirty="0" err="1">
                <a:latin typeface="Times New Roman" panose="02020603050405020304" pitchFamily="18" charset="0"/>
                <a:ea typeface="Times New Roman" panose="02020603050405020304" pitchFamily="18" charset="0"/>
                <a:cs typeface="Times New Roman" panose="02020603050405020304" pitchFamily="18" charset="0"/>
              </a:rPr>
              <a:t>ả</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p</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ẩ</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2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tro</a:t>
            </a:r>
            <a:r>
              <a:rPr lang="en-US" sz="2200" b="1" spc="-1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g</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10"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ả</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200" b="1"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x</a:t>
            </a:r>
            <a:r>
              <a:rPr lang="en-US" sz="2200" b="1" spc="-15" dirty="0" err="1">
                <a:latin typeface="Times New Roman" panose="02020603050405020304" pitchFamily="18" charset="0"/>
                <a:ea typeface="Times New Roman" panose="02020603050405020304" pitchFamily="18" charset="0"/>
                <a:cs typeface="Times New Roman" panose="02020603050405020304" pitchFamily="18" charset="0"/>
              </a:rPr>
              <a:t>u</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ấ</a:t>
            </a:r>
            <a:r>
              <a:rPr lang="en-US" sz="2200" b="1"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sz="22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indent="457200" algn="just">
              <a:spcBef>
                <a:spcPts val="600"/>
              </a:spcBef>
              <a:spcAft>
                <a:spcPts val="600"/>
              </a:spcAft>
            </a:pPr>
            <a:r>
              <a:rPr lang="en-US" sz="2200" b="1" dirty="0" err="1">
                <a:latin typeface="Times New Roman" panose="02020603050405020304" pitchFamily="18" charset="0"/>
              </a:rPr>
              <a:t>Việc</a:t>
            </a:r>
            <a:r>
              <a:rPr lang="en-US" sz="2200" b="1" dirty="0">
                <a:latin typeface="Times New Roman" panose="02020603050405020304" pitchFamily="18" charset="0"/>
              </a:rPr>
              <a:t> </a:t>
            </a:r>
            <a:r>
              <a:rPr lang="en-US" sz="2200" b="1" dirty="0" err="1">
                <a:latin typeface="Times New Roman" panose="02020603050405020304" pitchFamily="18" charset="0"/>
              </a:rPr>
              <a:t>thiết</a:t>
            </a:r>
            <a:r>
              <a:rPr lang="en-US" sz="2200" b="1" dirty="0">
                <a:latin typeface="Times New Roman" panose="02020603050405020304" pitchFamily="18" charset="0"/>
              </a:rPr>
              <a:t> </a:t>
            </a:r>
            <a:r>
              <a:rPr lang="en-US" sz="2200" b="1" dirty="0" err="1">
                <a:latin typeface="Times New Roman" panose="02020603050405020304" pitchFamily="18" charset="0"/>
              </a:rPr>
              <a:t>kế</a:t>
            </a:r>
            <a:r>
              <a:rPr lang="en-US" sz="2200" b="1" dirty="0">
                <a:latin typeface="Times New Roman" panose="02020603050405020304" pitchFamily="18" charset="0"/>
              </a:rPr>
              <a:t> </a:t>
            </a:r>
            <a:r>
              <a:rPr lang="en-US" sz="2200" b="1" dirty="0" err="1">
                <a:latin typeface="Times New Roman" panose="02020603050405020304" pitchFamily="18" charset="0"/>
              </a:rPr>
              <a:t>v</a:t>
            </a:r>
            <a:r>
              <a:rPr lang="en-US" sz="2200" b="1" dirty="0" err="1">
                <a:latin typeface="Times New Roman" panose="02020603050405020304" pitchFamily="18" charset="0"/>
                <a:cs typeface="VNI-Times"/>
              </a:rPr>
              <a:t>à</a:t>
            </a:r>
            <a:r>
              <a:rPr lang="en-US" sz="2200" b="1" dirty="0">
                <a:latin typeface="Times New Roman" panose="02020603050405020304" pitchFamily="18" charset="0"/>
              </a:rPr>
              <a:t> </a:t>
            </a:r>
            <a:r>
              <a:rPr lang="en-US" sz="2200" b="1" dirty="0" err="1">
                <a:latin typeface="Times New Roman" panose="02020603050405020304" pitchFamily="18" charset="0"/>
              </a:rPr>
              <a:t>lựa</a:t>
            </a:r>
            <a:r>
              <a:rPr lang="en-US" sz="2200" b="1" dirty="0">
                <a:latin typeface="Times New Roman" panose="02020603050405020304" pitchFamily="18" charset="0"/>
              </a:rPr>
              <a:t> </a:t>
            </a:r>
            <a:r>
              <a:rPr lang="en-US" sz="2200" b="1" dirty="0" err="1">
                <a:latin typeface="Times New Roman" panose="02020603050405020304" pitchFamily="18" charset="0"/>
              </a:rPr>
              <a:t>chọn</a:t>
            </a:r>
            <a:r>
              <a:rPr lang="en-US" sz="2200" b="1" dirty="0">
                <a:latin typeface="Times New Roman" panose="02020603050405020304" pitchFamily="18" charset="0"/>
              </a:rPr>
              <a:t> </a:t>
            </a:r>
            <a:r>
              <a:rPr lang="en-US" sz="2200" b="1" dirty="0" err="1">
                <a:latin typeface="Times New Roman" panose="02020603050405020304" pitchFamily="18" charset="0"/>
              </a:rPr>
              <a:t>c</a:t>
            </a:r>
            <a:r>
              <a:rPr lang="en-US" sz="2200" b="1" dirty="0" err="1">
                <a:latin typeface="Times New Roman" panose="02020603050405020304" pitchFamily="18" charset="0"/>
                <a:cs typeface="VNI-Times"/>
              </a:rPr>
              <a:t>á</a:t>
            </a:r>
            <a:r>
              <a:rPr lang="en-US" sz="2200" b="1" dirty="0" err="1">
                <a:latin typeface="Times New Roman" panose="02020603050405020304" pitchFamily="18" charset="0"/>
              </a:rPr>
              <a:t>c</a:t>
            </a:r>
            <a:r>
              <a:rPr lang="en-US" sz="2200" b="1" dirty="0">
                <a:latin typeface="Times New Roman" panose="02020603050405020304" pitchFamily="18" charset="0"/>
              </a:rPr>
              <a:t> </a:t>
            </a:r>
            <a:r>
              <a:rPr lang="en-US" sz="2200" b="1" dirty="0" err="1">
                <a:latin typeface="Times New Roman" panose="02020603050405020304" pitchFamily="18" charset="0"/>
              </a:rPr>
              <a:t>yếu</a:t>
            </a:r>
            <a:r>
              <a:rPr lang="en-US" sz="2200" b="1" dirty="0">
                <a:latin typeface="Times New Roman" panose="02020603050405020304" pitchFamily="18" charset="0"/>
              </a:rPr>
              <a:t> </a:t>
            </a:r>
            <a:r>
              <a:rPr lang="en-US" sz="2200" b="1" dirty="0" err="1">
                <a:latin typeface="Times New Roman" panose="02020603050405020304" pitchFamily="18" charset="0"/>
              </a:rPr>
              <a:t>tố</a:t>
            </a:r>
            <a:r>
              <a:rPr lang="en-US" sz="2200" b="1" dirty="0">
                <a:latin typeface="Times New Roman" panose="02020603050405020304" pitchFamily="18" charset="0"/>
              </a:rPr>
              <a:t> </a:t>
            </a:r>
            <a:r>
              <a:rPr lang="en-US" sz="2200" b="1" dirty="0" err="1">
                <a:latin typeface="Times New Roman" panose="02020603050405020304" pitchFamily="18" charset="0"/>
              </a:rPr>
              <a:t>cần</a:t>
            </a:r>
            <a:r>
              <a:rPr lang="en-US" sz="2200" b="1" dirty="0">
                <a:latin typeface="Times New Roman" panose="02020603050405020304" pitchFamily="18" charset="0"/>
              </a:rPr>
              <a:t> </a:t>
            </a:r>
            <a:r>
              <a:rPr lang="en-US" sz="2200" b="1" dirty="0" err="1">
                <a:latin typeface="Times New Roman" panose="02020603050405020304" pitchFamily="18" charset="0"/>
              </a:rPr>
              <a:t>thiết</a:t>
            </a:r>
            <a:r>
              <a:rPr lang="en-US" sz="2200" b="1" dirty="0">
                <a:latin typeface="Times New Roman" panose="02020603050405020304" pitchFamily="18" charset="0"/>
              </a:rPr>
              <a:t> </a:t>
            </a:r>
            <a:r>
              <a:rPr lang="en-US" sz="2200" b="1" dirty="0" err="1">
                <a:latin typeface="Times New Roman" panose="02020603050405020304" pitchFamily="18" charset="0"/>
                <a:cs typeface="VNI-Times"/>
              </a:rPr>
              <a:t>đ</a:t>
            </a:r>
            <a:r>
              <a:rPr lang="en-US" sz="2200" b="1" dirty="0" err="1">
                <a:latin typeface="Times New Roman" panose="02020603050405020304" pitchFamily="18" charset="0"/>
              </a:rPr>
              <a:t>ể</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b="1" dirty="0">
                <a:latin typeface="Times New Roman" panose="02020603050405020304" pitchFamily="18" charset="0"/>
              </a:rPr>
              <a:t> </a:t>
            </a:r>
            <a:r>
              <a:rPr lang="en-US" sz="2200" dirty="0" err="1">
                <a:latin typeface="Times New Roman" panose="02020603050405020304" pitchFamily="18" charset="0"/>
              </a:rPr>
              <a:t>ra</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rPr>
              <a:t>dựa</a:t>
            </a:r>
            <a:r>
              <a:rPr lang="en-US" sz="2200" dirty="0">
                <a:latin typeface="Times New Roman" panose="02020603050405020304" pitchFamily="18" charset="0"/>
              </a:rPr>
              <a:t> </a:t>
            </a:r>
            <a:r>
              <a:rPr lang="en-US" sz="2200" dirty="0" err="1">
                <a:latin typeface="Times New Roman" panose="02020603050405020304" pitchFamily="18" charset="0"/>
              </a:rPr>
              <a:t>tr</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n</a:t>
            </a:r>
            <a:r>
              <a:rPr lang="en-US" sz="2200" dirty="0">
                <a:latin typeface="Times New Roman" panose="02020603050405020304" pitchFamily="18" charset="0"/>
              </a:rPr>
              <a:t> </a:t>
            </a:r>
            <a:r>
              <a:rPr lang="en-US" sz="2200" dirty="0" err="1">
                <a:latin typeface="Times New Roman" panose="02020603050405020304" pitchFamily="18" charset="0"/>
              </a:rPr>
              <a:t>t</a:t>
            </a:r>
            <a:r>
              <a:rPr lang="en-US" sz="2200" dirty="0" err="1">
                <a:latin typeface="Times New Roman" panose="02020603050405020304" pitchFamily="18" charset="0"/>
                <a:cs typeface="VNI-Times"/>
              </a:rPr>
              <a:t>í</a:t>
            </a:r>
            <a:r>
              <a:rPr lang="en-US" sz="2200" dirty="0" err="1">
                <a:latin typeface="Times New Roman" panose="02020603050405020304" pitchFamily="18" charset="0"/>
              </a:rPr>
              <a:t>nh</a:t>
            </a:r>
            <a:r>
              <a:rPr lang="en-US" sz="2200" dirty="0">
                <a:latin typeface="Times New Roman" panose="02020603050405020304" pitchFamily="18" charset="0"/>
              </a:rPr>
              <a:t> </a:t>
            </a:r>
            <a:r>
              <a:rPr lang="en-US" sz="2200" dirty="0" err="1">
                <a:latin typeface="Times New Roman" panose="02020603050405020304" pitchFamily="18" charset="0"/>
              </a:rPr>
              <a:t>năng</a:t>
            </a:r>
            <a:r>
              <a:rPr lang="en-US" sz="2200" dirty="0">
                <a:latin typeface="Times New Roman" panose="02020603050405020304" pitchFamily="18" charset="0"/>
              </a:rPr>
              <a:t> </a:t>
            </a:r>
            <a:r>
              <a:rPr lang="en-US" sz="2200" dirty="0" err="1">
                <a:latin typeface="Times New Roman" panose="02020603050405020304" pitchFamily="18" charset="0"/>
              </a:rPr>
              <a:t>y</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u</a:t>
            </a:r>
            <a:r>
              <a:rPr lang="en-US" sz="2200" dirty="0">
                <a:latin typeface="Times New Roman" panose="02020603050405020304" pitchFamily="18" charset="0"/>
              </a:rPr>
              <a:t> </a:t>
            </a:r>
            <a:r>
              <a:rPr lang="en-US" sz="2200" dirty="0" err="1">
                <a:latin typeface="Times New Roman" panose="02020603050405020304" pitchFamily="18" charset="0"/>
              </a:rPr>
              <a:t>cầu</a:t>
            </a:r>
            <a:r>
              <a:rPr lang="en-US" sz="2200" dirty="0">
                <a:latin typeface="Times New Roman" panose="02020603050405020304" pitchFamily="18" charset="0"/>
              </a:rPr>
              <a:t> </a:t>
            </a:r>
            <a:r>
              <a:rPr lang="en-US" sz="2200" dirty="0" err="1">
                <a:latin typeface="Times New Roman" panose="02020603050405020304" pitchFamily="18" charset="0"/>
              </a:rPr>
              <a:t>v</a:t>
            </a:r>
            <a:r>
              <a:rPr lang="en-US" sz="2200" dirty="0" err="1">
                <a:latin typeface="Times New Roman" panose="02020603050405020304" pitchFamily="18" charset="0"/>
                <a:cs typeface="VNI-Times"/>
              </a:rPr>
              <a:t>à</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ô</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rPr>
              <a:t>nghệ</a:t>
            </a:r>
            <a:r>
              <a:rPr lang="en-US" sz="2200" dirty="0">
                <a:latin typeface="Times New Roman" panose="02020603050405020304" pitchFamily="18" charset="0"/>
              </a:rPr>
              <a:t> </a:t>
            </a:r>
            <a:r>
              <a:rPr lang="en-US" sz="2200" dirty="0" err="1">
                <a:latin typeface="Times New Roman" panose="02020603050405020304" pitchFamily="18" charset="0"/>
              </a:rPr>
              <a:t>sẵn</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ó</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dirty="0" err="1" smtClean="0">
                <a:latin typeface="Times New Roman" panose="02020603050405020304" pitchFamily="18" charset="0"/>
              </a:rPr>
              <a:t>Gần</a:t>
            </a:r>
            <a:r>
              <a:rPr lang="en-US" sz="2200" dirty="0" smtClean="0">
                <a:latin typeface="Times New Roman" panose="02020603050405020304" pitchFamily="18" charset="0"/>
              </a:rPr>
              <a:t> </a:t>
            </a:r>
            <a:r>
              <a:rPr lang="en-US" sz="2200" dirty="0" err="1">
                <a:latin typeface="Times New Roman" panose="02020603050405020304" pitchFamily="18" charset="0"/>
                <a:cs typeface="VNI-Times"/>
              </a:rPr>
              <a:t>đâ</a:t>
            </a:r>
            <a:r>
              <a:rPr lang="en-US" sz="2200" dirty="0" err="1">
                <a:latin typeface="Times New Roman" panose="02020603050405020304" pitchFamily="18" charset="0"/>
              </a:rPr>
              <a:t>y</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ó</a:t>
            </a:r>
            <a:r>
              <a:rPr lang="en-US" sz="2200" dirty="0">
                <a:latin typeface="Times New Roman" panose="02020603050405020304" pitchFamily="18" charset="0"/>
              </a:rPr>
              <a:t> </a:t>
            </a:r>
            <a:r>
              <a:rPr lang="en-US" sz="2200" dirty="0" err="1">
                <a:latin typeface="Times New Roman" panose="02020603050405020304" pitchFamily="18" charset="0"/>
              </a:rPr>
              <a:t>nhiều</a:t>
            </a:r>
            <a:r>
              <a:rPr lang="en-US" sz="2200" dirty="0">
                <a:latin typeface="Times New Roman" panose="02020603050405020304" pitchFamily="18" charset="0"/>
              </a:rPr>
              <a:t> </a:t>
            </a:r>
            <a:r>
              <a:rPr lang="en-US" sz="2200" dirty="0">
                <a:latin typeface="Times New Roman" panose="02020603050405020304" pitchFamily="18" charset="0"/>
                <a:cs typeface="VNI-Times"/>
              </a:rPr>
              <a:t>ý</a:t>
            </a:r>
            <a:r>
              <a:rPr lang="en-US" sz="2200" dirty="0">
                <a:latin typeface="Times New Roman" panose="02020603050405020304" pitchFamily="18" charset="0"/>
              </a:rPr>
              <a:t> </a:t>
            </a:r>
            <a:r>
              <a:rPr lang="en-US" sz="2200" dirty="0" err="1">
                <a:latin typeface="Times New Roman" panose="02020603050405020304" pitchFamily="18" charset="0"/>
              </a:rPr>
              <a:t>kiến</a:t>
            </a:r>
            <a:r>
              <a:rPr lang="en-US" sz="2200" dirty="0">
                <a:latin typeface="Times New Roman" panose="02020603050405020304" pitchFamily="18" charset="0"/>
              </a:rPr>
              <a:t> </a:t>
            </a:r>
            <a:r>
              <a:rPr lang="en-US" sz="2200" dirty="0" err="1">
                <a:latin typeface="Times New Roman" panose="02020603050405020304" pitchFamily="18" charset="0"/>
              </a:rPr>
              <a:t>cho</a:t>
            </a:r>
            <a:r>
              <a:rPr lang="en-US" sz="2200" dirty="0">
                <a:latin typeface="Times New Roman" panose="02020603050405020304" pitchFamily="18" charset="0"/>
              </a:rPr>
              <a:t> </a:t>
            </a:r>
            <a:r>
              <a:rPr lang="en-US" sz="2200" dirty="0" err="1">
                <a:latin typeface="Times New Roman" panose="02020603050405020304" pitchFamily="18" charset="0"/>
              </a:rPr>
              <a:t>rằng</a:t>
            </a:r>
            <a:r>
              <a:rPr lang="en-US" sz="2200" dirty="0">
                <a:latin typeface="Times New Roman" panose="02020603050405020304" pitchFamily="18" charset="0"/>
              </a:rPr>
              <a:t> </a:t>
            </a:r>
            <a:r>
              <a:rPr lang="en-US" sz="2200" b="1" dirty="0" err="1">
                <a:latin typeface="Times New Roman" panose="02020603050405020304" pitchFamily="18" charset="0"/>
              </a:rPr>
              <a:t>việc</a:t>
            </a:r>
            <a:r>
              <a:rPr lang="en-US" sz="2200" b="1" dirty="0">
                <a:latin typeface="Times New Roman" panose="02020603050405020304" pitchFamily="18" charset="0"/>
              </a:rPr>
              <a:t> </a:t>
            </a:r>
            <a:r>
              <a:rPr lang="en-US" sz="2200" b="1" dirty="0" err="1">
                <a:latin typeface="Times New Roman" panose="02020603050405020304" pitchFamily="18" charset="0"/>
              </a:rPr>
              <a:t>thiết</a:t>
            </a:r>
            <a:r>
              <a:rPr lang="en-US" sz="2200" b="1" dirty="0">
                <a:latin typeface="Times New Roman" panose="02020603050405020304" pitchFamily="18" charset="0"/>
              </a:rPr>
              <a:t> </a:t>
            </a:r>
            <a:r>
              <a:rPr lang="en-US" sz="2200" b="1" dirty="0" err="1">
                <a:latin typeface="Times New Roman" panose="02020603050405020304" pitchFamily="18" charset="0"/>
              </a:rPr>
              <a:t>kế</a:t>
            </a:r>
            <a:r>
              <a:rPr lang="en-US" sz="2200" b="1" dirty="0">
                <a:latin typeface="Times New Roman" panose="02020603050405020304" pitchFamily="18" charset="0"/>
              </a:rPr>
              <a:t> </a:t>
            </a:r>
            <a:r>
              <a:rPr lang="en-US" sz="2200" b="1" dirty="0" err="1">
                <a:latin typeface="Times New Roman" panose="02020603050405020304" pitchFamily="18" charset="0"/>
              </a:rPr>
              <a:t>v</a:t>
            </a:r>
            <a:r>
              <a:rPr lang="en-US" sz="2200" b="1" dirty="0" err="1">
                <a:latin typeface="Times New Roman" panose="02020603050405020304" pitchFamily="18" charset="0"/>
                <a:cs typeface="VNI-Times"/>
              </a:rPr>
              <a:t>à</a:t>
            </a:r>
            <a:r>
              <a:rPr lang="en-US" sz="2200" b="1" dirty="0">
                <a:latin typeface="Times New Roman" panose="02020603050405020304" pitchFamily="18" charset="0"/>
              </a:rPr>
              <a:t> </a:t>
            </a:r>
            <a:r>
              <a:rPr lang="en-US" sz="2200" b="1" dirty="0" err="1">
                <a:latin typeface="Times New Roman" panose="02020603050405020304" pitchFamily="18" charset="0"/>
              </a:rPr>
              <a:t>lựa</a:t>
            </a:r>
            <a:r>
              <a:rPr lang="en-US" sz="2200" b="1" dirty="0">
                <a:latin typeface="Times New Roman" panose="02020603050405020304" pitchFamily="18" charset="0"/>
              </a:rPr>
              <a:t> </a:t>
            </a:r>
            <a:r>
              <a:rPr lang="en-US" sz="2200" b="1" dirty="0" err="1">
                <a:latin typeface="Times New Roman" panose="02020603050405020304" pitchFamily="18" charset="0"/>
              </a:rPr>
              <a:t>chọn</a:t>
            </a:r>
            <a:r>
              <a:rPr lang="en-US" sz="2200" b="1" dirty="0">
                <a:latin typeface="Times New Roman" panose="02020603050405020304" pitchFamily="18" charset="0"/>
              </a:rPr>
              <a:t> </a:t>
            </a:r>
            <a:r>
              <a:rPr lang="en-US" sz="2200" b="1" dirty="0" err="1">
                <a:latin typeface="Times New Roman" panose="02020603050405020304" pitchFamily="18" charset="0"/>
              </a:rPr>
              <a:t>c</a:t>
            </a:r>
            <a:r>
              <a:rPr lang="en-US" sz="2200" b="1" dirty="0" err="1">
                <a:latin typeface="Times New Roman" panose="02020603050405020304" pitchFamily="18" charset="0"/>
                <a:cs typeface="VNI-Times"/>
              </a:rPr>
              <a:t>á</a:t>
            </a:r>
            <a:r>
              <a:rPr lang="en-US" sz="2200" b="1" dirty="0" err="1">
                <a:latin typeface="Times New Roman" panose="02020603050405020304" pitchFamily="18" charset="0"/>
              </a:rPr>
              <a:t>c</a:t>
            </a:r>
            <a:r>
              <a:rPr lang="en-US" sz="2200" b="1" dirty="0">
                <a:latin typeface="Times New Roman" panose="02020603050405020304" pitchFamily="18" charset="0"/>
              </a:rPr>
              <a:t> </a:t>
            </a:r>
            <a:r>
              <a:rPr lang="en-US" sz="2200" b="1" dirty="0" err="1">
                <a:latin typeface="Times New Roman" panose="02020603050405020304" pitchFamily="18" charset="0"/>
              </a:rPr>
              <a:t>yếu</a:t>
            </a:r>
            <a:r>
              <a:rPr lang="en-US" sz="2200" b="1" dirty="0">
                <a:latin typeface="Times New Roman" panose="02020603050405020304" pitchFamily="18" charset="0"/>
              </a:rPr>
              <a:t> </a:t>
            </a:r>
            <a:r>
              <a:rPr lang="en-US" sz="2200" b="1" dirty="0" err="1">
                <a:latin typeface="Times New Roman" panose="02020603050405020304" pitchFamily="18" charset="0"/>
              </a:rPr>
              <a:t>tố</a:t>
            </a:r>
            <a:r>
              <a:rPr lang="en-US" sz="2200" b="1" dirty="0">
                <a:latin typeface="Times New Roman" panose="02020603050405020304" pitchFamily="18" charset="0"/>
              </a:rPr>
              <a:t> </a:t>
            </a:r>
            <a:r>
              <a:rPr lang="en-US" sz="2200" b="1" dirty="0" err="1">
                <a:latin typeface="Times New Roman" panose="02020603050405020304" pitchFamily="18" charset="0"/>
              </a:rPr>
              <a:t>cần</a:t>
            </a:r>
            <a:r>
              <a:rPr lang="en-US" sz="2200" b="1" dirty="0">
                <a:latin typeface="Times New Roman" panose="02020603050405020304" pitchFamily="18" charset="0"/>
              </a:rPr>
              <a:t> </a:t>
            </a:r>
            <a:r>
              <a:rPr lang="en-US" sz="2200" b="1" dirty="0" err="1">
                <a:latin typeface="Times New Roman" panose="02020603050405020304" pitchFamily="18" charset="0"/>
              </a:rPr>
              <a:t>thiết</a:t>
            </a:r>
            <a:r>
              <a:rPr lang="en-US" sz="2200" b="1" dirty="0">
                <a:latin typeface="Times New Roman" panose="02020603050405020304" pitchFamily="18" charset="0"/>
              </a:rPr>
              <a:t> </a:t>
            </a:r>
            <a:r>
              <a:rPr lang="en-US" sz="2200" b="1" dirty="0" err="1">
                <a:latin typeface="Times New Roman" panose="02020603050405020304" pitchFamily="18" charset="0"/>
                <a:cs typeface="VNI-Times"/>
              </a:rPr>
              <a:t>đ</a:t>
            </a:r>
            <a:r>
              <a:rPr lang="en-US" sz="2200" b="1" dirty="0" err="1">
                <a:latin typeface="Times New Roman" panose="02020603050405020304" pitchFamily="18" charset="0"/>
              </a:rPr>
              <a:t>ể</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ảnh</a:t>
            </a:r>
            <a:r>
              <a:rPr lang="en-US" sz="2200" dirty="0">
                <a:latin typeface="Times New Roman" panose="02020603050405020304" pitchFamily="18" charset="0"/>
              </a:rPr>
              <a:t> </a:t>
            </a:r>
            <a:r>
              <a:rPr lang="en-US" sz="2200" dirty="0" err="1">
                <a:latin typeface="Times New Roman" panose="02020603050405020304" pitchFamily="18" charset="0"/>
              </a:rPr>
              <a:t>hưởng</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ến</a:t>
            </a:r>
            <a:r>
              <a:rPr lang="en-US" sz="2200" dirty="0">
                <a:latin typeface="Times New Roman" panose="02020603050405020304" pitchFamily="18" charset="0"/>
              </a:rPr>
              <a:t> </a:t>
            </a:r>
            <a:r>
              <a:rPr lang="en-US" sz="2200" dirty="0" err="1">
                <a:latin typeface="Times New Roman" panose="02020603050405020304" pitchFamily="18" charset="0"/>
              </a:rPr>
              <a:t>chuỗi</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ra</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cs typeface="VNI-Times"/>
              </a:rPr>
              <a:t>đó</a:t>
            </a:r>
            <a:r>
              <a:rPr lang="en-US" sz="2200" dirty="0">
                <a:latin typeface="Times New Roman" panose="02020603050405020304" pitchFamily="18" charset="0"/>
              </a:rPr>
              <a:t>. </a:t>
            </a:r>
            <a:r>
              <a:rPr lang="en-US" sz="2200" dirty="0" err="1">
                <a:latin typeface="Times New Roman" panose="02020603050405020304" pitchFamily="18" charset="0"/>
              </a:rPr>
              <a:t>V</a:t>
            </a:r>
            <a:r>
              <a:rPr lang="en-US" sz="2200" dirty="0" err="1">
                <a:latin typeface="Times New Roman" panose="02020603050405020304" pitchFamily="18" charset="0"/>
                <a:cs typeface="VNI-Times"/>
              </a:rPr>
              <a:t>à</a:t>
            </a:r>
            <a:r>
              <a:rPr lang="en-US" sz="2200" dirty="0">
                <a:latin typeface="Times New Roman" panose="02020603050405020304" pitchFamily="18" charset="0"/>
              </a:rPr>
              <a:t> chi </a:t>
            </a:r>
            <a:r>
              <a:rPr lang="en-US" sz="2200" dirty="0" err="1">
                <a:latin typeface="Times New Roman" panose="02020603050405020304" pitchFamily="18" charset="0"/>
              </a:rPr>
              <a:t>ph</a:t>
            </a:r>
            <a:r>
              <a:rPr lang="en-US" sz="2200" dirty="0" err="1">
                <a:latin typeface="Times New Roman" panose="02020603050405020304" pitchFamily="18" charset="0"/>
                <a:cs typeface="VNI-Times"/>
              </a:rPr>
              <a:t>í</a:t>
            </a:r>
            <a:r>
              <a:rPr lang="en-US" sz="2200" dirty="0">
                <a:latin typeface="Times New Roman" panose="02020603050405020304" pitchFamily="18" charset="0"/>
              </a:rPr>
              <a:t> </a:t>
            </a:r>
            <a:r>
              <a:rPr lang="en-US" sz="2200" dirty="0" err="1">
                <a:latin typeface="Times New Roman" panose="02020603050405020304" pitchFamily="18" charset="0"/>
              </a:rPr>
              <a:t>n</a:t>
            </a:r>
            <a:r>
              <a:rPr lang="en-US" sz="2200" dirty="0" err="1">
                <a:latin typeface="Times New Roman" panose="02020603050405020304" pitchFamily="18" charset="0"/>
                <a:cs typeface="VNI-Times"/>
              </a:rPr>
              <a:t>à</a:t>
            </a:r>
            <a:r>
              <a:rPr lang="en-US" sz="2200" dirty="0" err="1">
                <a:latin typeface="Times New Roman" panose="02020603050405020304" pitchFamily="18" charset="0"/>
              </a:rPr>
              <a:t>y</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ó</a:t>
            </a:r>
            <a:r>
              <a:rPr lang="en-US" sz="2200" dirty="0">
                <a:latin typeface="Times New Roman" panose="02020603050405020304" pitchFamily="18" charset="0"/>
              </a:rPr>
              <a:t> </a:t>
            </a:r>
            <a:r>
              <a:rPr lang="en-US" sz="2200" dirty="0" err="1">
                <a:latin typeface="Times New Roman" panose="02020603050405020304" pitchFamily="18" charset="0"/>
              </a:rPr>
              <a:t>thể</a:t>
            </a:r>
            <a:r>
              <a:rPr lang="en-US" sz="2200" dirty="0">
                <a:latin typeface="Times New Roman" panose="02020603050405020304" pitchFamily="18" charset="0"/>
              </a:rPr>
              <a:t> </a:t>
            </a:r>
            <a:r>
              <a:rPr lang="en-US" sz="2200" dirty="0" err="1">
                <a:latin typeface="Times New Roman" panose="02020603050405020304" pitchFamily="18" charset="0"/>
              </a:rPr>
              <a:t>chiếm</a:t>
            </a:r>
            <a:r>
              <a:rPr lang="en-US" sz="2200" dirty="0">
                <a:latin typeface="Times New Roman" panose="02020603050405020304" pitchFamily="18" charset="0"/>
              </a:rPr>
              <a:t> </a:t>
            </a:r>
            <a:r>
              <a:rPr lang="en-US" sz="2200" dirty="0" err="1">
                <a:latin typeface="Times New Roman" panose="02020603050405020304" pitchFamily="18" charset="0"/>
              </a:rPr>
              <a:t>tr</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n</a:t>
            </a:r>
            <a:r>
              <a:rPr lang="en-US" sz="2200" dirty="0">
                <a:latin typeface="Times New Roman" panose="02020603050405020304" pitchFamily="18" charset="0"/>
              </a:rPr>
              <a:t> 50% chi </a:t>
            </a:r>
            <a:r>
              <a:rPr lang="en-US" sz="2200" dirty="0" err="1">
                <a:latin typeface="Times New Roman" panose="02020603050405020304" pitchFamily="18" charset="0"/>
              </a:rPr>
              <a:t>ph</a:t>
            </a:r>
            <a:r>
              <a:rPr lang="en-US" sz="2200" dirty="0" err="1">
                <a:latin typeface="Times New Roman" panose="02020603050405020304" pitchFamily="18" charset="0"/>
                <a:cs typeface="VNI-Times"/>
              </a:rPr>
              <a:t>í</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a:t>
            </a:r>
            <a:endParaRPr lang="en-US" sz="2200" dirty="0"/>
          </a:p>
          <a:p>
            <a:pPr indent="457200" algn="just">
              <a:spcBef>
                <a:spcPts val="600"/>
              </a:spcBef>
              <a:spcAft>
                <a:spcPts val="600"/>
              </a:spcAft>
            </a:pPr>
            <a:r>
              <a:rPr lang="en-US" sz="2200" dirty="0" err="1">
                <a:latin typeface="Times New Roman" panose="02020603050405020304" pitchFamily="18" charset="0"/>
              </a:rPr>
              <a:t>Khi</a:t>
            </a:r>
            <a:r>
              <a:rPr lang="en-US" sz="2200" dirty="0">
                <a:latin typeface="Times New Roman" panose="02020603050405020304" pitchFamily="18" charset="0"/>
              </a:rPr>
              <a:t> </a:t>
            </a:r>
            <a:r>
              <a:rPr lang="en-US" sz="2200" dirty="0" err="1">
                <a:latin typeface="Times New Roman" panose="02020603050405020304" pitchFamily="18" charset="0"/>
              </a:rPr>
              <a:t>xem</a:t>
            </a:r>
            <a:r>
              <a:rPr lang="en-US" sz="2200" dirty="0">
                <a:latin typeface="Times New Roman" panose="02020603050405020304" pitchFamily="18" charset="0"/>
              </a:rPr>
              <a:t> </a:t>
            </a:r>
            <a:r>
              <a:rPr lang="en-US" sz="2200" dirty="0" err="1">
                <a:latin typeface="Times New Roman" panose="02020603050405020304" pitchFamily="18" charset="0"/>
              </a:rPr>
              <a:t>xét</a:t>
            </a:r>
            <a:r>
              <a:rPr lang="en-US" sz="2200" dirty="0">
                <a:latin typeface="Times New Roman" panose="02020603050405020304" pitchFamily="18" charset="0"/>
              </a:rPr>
              <a:t> </a:t>
            </a:r>
            <a:r>
              <a:rPr lang="en-US" sz="2200" dirty="0" err="1">
                <a:latin typeface="Times New Roman" panose="02020603050405020304" pitchFamily="18" charset="0"/>
              </a:rPr>
              <a:t>thiết</a:t>
            </a:r>
            <a:r>
              <a:rPr lang="en-US" sz="2200" dirty="0">
                <a:latin typeface="Times New Roman" panose="02020603050405020304" pitchFamily="18" charset="0"/>
              </a:rPr>
              <a:t> </a:t>
            </a:r>
            <a:r>
              <a:rPr lang="en-US" sz="2200" dirty="0" err="1">
                <a:latin typeface="Times New Roman" panose="02020603050405020304" pitchFamily="18" charset="0"/>
              </a:rPr>
              <a:t>kế</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rPr>
              <a:t>tr</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n</a:t>
            </a:r>
            <a:r>
              <a:rPr lang="en-US" sz="2200" dirty="0">
                <a:latin typeface="Times New Roman" panose="02020603050405020304" pitchFamily="18" charset="0"/>
              </a:rPr>
              <a:t> </a:t>
            </a:r>
            <a:r>
              <a:rPr lang="en-US" sz="2200" dirty="0" err="1">
                <a:latin typeface="Times New Roman" panose="02020603050405020304" pitchFamily="18" charset="0"/>
              </a:rPr>
              <a:t>quan</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iểm</a:t>
            </a:r>
            <a:r>
              <a:rPr lang="en-US" sz="2200" dirty="0">
                <a:latin typeface="Times New Roman" panose="02020603050405020304" pitchFamily="18" charset="0"/>
              </a:rPr>
              <a:t> </a:t>
            </a:r>
            <a:r>
              <a:rPr lang="en-US" sz="2200" dirty="0" err="1">
                <a:latin typeface="Times New Roman" panose="02020603050405020304" pitchFamily="18" charset="0"/>
              </a:rPr>
              <a:t>chuỗi</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r>
              <a:rPr lang="en-US" sz="2200" dirty="0" err="1">
                <a:latin typeface="Times New Roman" panose="02020603050405020304" pitchFamily="18" charset="0"/>
              </a:rPr>
              <a:t>mục</a:t>
            </a:r>
            <a:r>
              <a:rPr lang="en-US" sz="2200" dirty="0">
                <a:latin typeface="Times New Roman" panose="02020603050405020304" pitchFamily="18" charset="0"/>
              </a:rPr>
              <a:t> </a:t>
            </a:r>
            <a:r>
              <a:rPr lang="en-US" sz="2200" dirty="0" err="1">
                <a:latin typeface="Times New Roman" panose="02020603050405020304" pitchFamily="18" charset="0"/>
              </a:rPr>
              <a:t>ti</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u</a:t>
            </a:r>
            <a:r>
              <a:rPr lang="en-US" sz="2200" dirty="0">
                <a:latin typeface="Times New Roman" panose="02020603050405020304" pitchFamily="18" charset="0"/>
              </a:rPr>
              <a:t> </a:t>
            </a:r>
            <a:r>
              <a:rPr lang="en-US" sz="2200" dirty="0" err="1">
                <a:latin typeface="Times New Roman" panose="02020603050405020304" pitchFamily="18" charset="0"/>
              </a:rPr>
              <a:t>l</a:t>
            </a:r>
            <a:r>
              <a:rPr lang="en-US" sz="2200" dirty="0" err="1">
                <a:latin typeface="Times New Roman" panose="02020603050405020304" pitchFamily="18" charset="0"/>
                <a:cs typeface="VNI-Times"/>
              </a:rPr>
              <a:t>à</a:t>
            </a:r>
            <a:r>
              <a:rPr lang="en-US" sz="2200" dirty="0">
                <a:latin typeface="Times New Roman" panose="02020603050405020304" pitchFamily="18" charset="0"/>
              </a:rPr>
              <a:t> </a:t>
            </a:r>
            <a:r>
              <a:rPr lang="en-US" sz="2200" dirty="0" err="1">
                <a:latin typeface="Times New Roman" panose="02020603050405020304" pitchFamily="18" charset="0"/>
              </a:rPr>
              <a:t>nhằm</a:t>
            </a:r>
            <a:r>
              <a:rPr lang="en-US" sz="2200" dirty="0">
                <a:latin typeface="Times New Roman" panose="02020603050405020304" pitchFamily="18" charset="0"/>
              </a:rPr>
              <a:t> </a:t>
            </a:r>
            <a:r>
              <a:rPr lang="en-US" sz="2200" dirty="0" err="1">
                <a:latin typeface="Times New Roman" panose="02020603050405020304" pitchFamily="18" charset="0"/>
              </a:rPr>
              <a:t>thiết</a:t>
            </a:r>
            <a:r>
              <a:rPr lang="en-US" sz="2200" dirty="0">
                <a:latin typeface="Times New Roman" panose="02020603050405020304" pitchFamily="18" charset="0"/>
              </a:rPr>
              <a:t> </a:t>
            </a:r>
            <a:r>
              <a:rPr lang="en-US" sz="2200" dirty="0" err="1">
                <a:latin typeface="Times New Roman" panose="02020603050405020304" pitchFamily="18" charset="0"/>
              </a:rPr>
              <a:t>kế</a:t>
            </a:r>
            <a:r>
              <a:rPr lang="en-US" sz="2200" dirty="0">
                <a:latin typeface="Times New Roman" panose="02020603050405020304" pitchFamily="18" charset="0"/>
              </a:rPr>
              <a:t> </a:t>
            </a:r>
            <a:r>
              <a:rPr lang="en-US" sz="2200" dirty="0" err="1">
                <a:latin typeface="Times New Roman" panose="02020603050405020304" pitchFamily="18" charset="0"/>
              </a:rPr>
              <a:t>những</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ơn</a:t>
            </a:r>
            <a:r>
              <a:rPr lang="en-US" sz="2200" dirty="0">
                <a:latin typeface="Times New Roman" panose="02020603050405020304" pitchFamily="18" charset="0"/>
              </a:rPr>
              <a:t> </a:t>
            </a:r>
            <a:r>
              <a:rPr lang="en-US" sz="2200" dirty="0" err="1">
                <a:latin typeface="Times New Roman" panose="02020603050405020304" pitchFamily="18" charset="0"/>
              </a:rPr>
              <a:t>giản</a:t>
            </a:r>
            <a:r>
              <a:rPr lang="en-US" sz="2200" dirty="0">
                <a:latin typeface="Times New Roman" panose="02020603050405020304" pitchFamily="18" charset="0"/>
              </a:rPr>
              <a:t> </a:t>
            </a:r>
            <a:r>
              <a:rPr lang="en-US" sz="2200" dirty="0" err="1">
                <a:latin typeface="Times New Roman" panose="02020603050405020304" pitchFamily="18" charset="0"/>
              </a:rPr>
              <a:t>hơn</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ít</a:t>
            </a:r>
            <a:r>
              <a:rPr lang="en-US" sz="2200" dirty="0">
                <a:latin typeface="Times New Roman" panose="02020603050405020304" pitchFamily="18" charset="0"/>
              </a:rPr>
              <a:t> </a:t>
            </a:r>
            <a:r>
              <a:rPr lang="en-US" sz="2200" dirty="0" err="1">
                <a:latin typeface="Times New Roman" panose="02020603050405020304" pitchFamily="18" charset="0"/>
              </a:rPr>
              <a:t>bộ</a:t>
            </a:r>
            <a:r>
              <a:rPr lang="en-US" sz="2200" dirty="0">
                <a:latin typeface="Times New Roman" panose="02020603050405020304" pitchFamily="18" charset="0"/>
              </a:rPr>
              <a:t> </a:t>
            </a:r>
            <a:r>
              <a:rPr lang="en-US" sz="2200" dirty="0" err="1">
                <a:latin typeface="Times New Roman" panose="02020603050405020304" pitchFamily="18" charset="0"/>
              </a:rPr>
              <a:t>phận</a:t>
            </a:r>
            <a:r>
              <a:rPr lang="en-US" sz="2200" dirty="0">
                <a:latin typeface="Times New Roman" panose="02020603050405020304" pitchFamily="18" charset="0"/>
              </a:rPr>
              <a:t> </a:t>
            </a:r>
            <a:r>
              <a:rPr lang="en-US" sz="2200" dirty="0" err="1">
                <a:latin typeface="Times New Roman" panose="02020603050405020304" pitchFamily="18" charset="0"/>
              </a:rPr>
              <a:t>cấu</a:t>
            </a:r>
            <a:r>
              <a:rPr lang="en-US" sz="2200" dirty="0">
                <a:latin typeface="Times New Roman" panose="02020603050405020304" pitchFamily="18" charset="0"/>
              </a:rPr>
              <a:t> </a:t>
            </a:r>
            <a:r>
              <a:rPr lang="en-US" sz="2200" dirty="0" err="1">
                <a:latin typeface="Times New Roman" panose="02020603050405020304" pitchFamily="18" charset="0"/>
              </a:rPr>
              <a:t>th</a:t>
            </a:r>
            <a:r>
              <a:rPr lang="en-US" sz="2200" dirty="0" err="1">
                <a:latin typeface="Times New Roman" panose="02020603050405020304" pitchFamily="18" charset="0"/>
                <a:cs typeface="VNI-Times"/>
              </a:rPr>
              <a:t>à</a:t>
            </a:r>
            <a:r>
              <a:rPr lang="en-US" sz="2200" dirty="0" err="1">
                <a:latin typeface="Times New Roman" panose="02020603050405020304" pitchFamily="18" charset="0"/>
              </a:rPr>
              <a:t>nh</a:t>
            </a:r>
            <a:r>
              <a:rPr lang="en-US" sz="2200" dirty="0">
                <a:latin typeface="Times New Roman" panose="02020603050405020304" pitchFamily="18" charset="0"/>
              </a:rPr>
              <a:t> </a:t>
            </a:r>
            <a:r>
              <a:rPr lang="en-US" sz="2200" dirty="0" err="1">
                <a:latin typeface="Times New Roman" panose="02020603050405020304" pitchFamily="18" charset="0"/>
              </a:rPr>
              <a:t>hơn</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tính</a:t>
            </a:r>
            <a:r>
              <a:rPr lang="en-US" sz="2200" dirty="0">
                <a:latin typeface="Times New Roman" panose="02020603050405020304" pitchFamily="18" charset="0"/>
              </a:rPr>
              <a:t> </a:t>
            </a:r>
            <a:r>
              <a:rPr lang="en-US" sz="2200" dirty="0" err="1">
                <a:latin typeface="Times New Roman" panose="02020603050405020304" pitchFamily="18" charset="0"/>
              </a:rPr>
              <a:t>chất</a:t>
            </a:r>
            <a:r>
              <a:rPr lang="en-US" sz="2200" dirty="0">
                <a:latin typeface="Times New Roman" panose="02020603050405020304" pitchFamily="18" charset="0"/>
              </a:rPr>
              <a:t> module </a:t>
            </a:r>
            <a:r>
              <a:rPr lang="en-US" sz="2200" dirty="0" err="1">
                <a:latin typeface="Times New Roman" panose="02020603050405020304" pitchFamily="18" charset="0"/>
              </a:rPr>
              <a:t>h</a:t>
            </a:r>
            <a:r>
              <a:rPr lang="en-US" sz="2200" dirty="0" err="1">
                <a:latin typeface="Times New Roman" panose="02020603050405020304" pitchFamily="18" charset="0"/>
                <a:cs typeface="VNI-Times"/>
              </a:rPr>
              <a:t>ó</a:t>
            </a:r>
            <a:r>
              <a:rPr lang="en-US" sz="2200" dirty="0" err="1">
                <a:latin typeface="Times New Roman" panose="02020603050405020304" pitchFamily="18" charset="0"/>
              </a:rPr>
              <a:t>a</a:t>
            </a:r>
            <a:r>
              <a:rPr lang="en-US" sz="2200" dirty="0">
                <a:latin typeface="Times New Roman" panose="02020603050405020304" pitchFamily="18" charset="0"/>
              </a:rPr>
              <a:t> </a:t>
            </a:r>
            <a:r>
              <a:rPr lang="en-US" sz="2200" dirty="0" err="1">
                <a:latin typeface="Times New Roman" panose="02020603050405020304" pitchFamily="18" charset="0"/>
              </a:rPr>
              <a:t>từ</a:t>
            </a:r>
            <a:r>
              <a:rPr lang="en-US" sz="2200" dirty="0">
                <a:latin typeface="Times New Roman" panose="02020603050405020304" pitchFamily="18" charset="0"/>
              </a:rPr>
              <a:t> </a:t>
            </a:r>
            <a:r>
              <a:rPr lang="en-US" sz="2200" dirty="0" err="1">
                <a:latin typeface="Times New Roman" panose="02020603050405020304" pitchFamily="18" charset="0"/>
              </a:rPr>
              <a:t>tổ</a:t>
            </a:r>
            <a:r>
              <a:rPr lang="en-US" sz="2200" dirty="0">
                <a:latin typeface="Times New Roman" panose="02020603050405020304" pitchFamily="18" charset="0"/>
              </a:rPr>
              <a:t> </a:t>
            </a:r>
            <a:r>
              <a:rPr lang="en-US" sz="2200" dirty="0" err="1">
                <a:latin typeface="Times New Roman" panose="02020603050405020304" pitchFamily="18" charset="0"/>
              </a:rPr>
              <a:t>hợp</a:t>
            </a:r>
            <a:r>
              <a:rPr lang="en-US" sz="2200" dirty="0">
                <a:latin typeface="Times New Roman" panose="02020603050405020304" pitchFamily="18" charset="0"/>
              </a:rPr>
              <a:t> </a:t>
            </a:r>
            <a:r>
              <a:rPr lang="en-US" sz="2200" dirty="0" err="1">
                <a:latin typeface="Times New Roman" panose="02020603050405020304" pitchFamily="18" charset="0"/>
              </a:rPr>
              <a:t>nhiều</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ơn</a:t>
            </a:r>
            <a:r>
              <a:rPr lang="en-US" sz="2200" dirty="0">
                <a:latin typeface="Times New Roman" panose="02020603050405020304" pitchFamily="18" charset="0"/>
              </a:rPr>
              <a:t> </a:t>
            </a:r>
            <a:r>
              <a:rPr lang="en-US" sz="2200" dirty="0" err="1">
                <a:latin typeface="Times New Roman" panose="02020603050405020304" pitchFamily="18" charset="0"/>
              </a:rPr>
              <a:t>vị</a:t>
            </a:r>
            <a:r>
              <a:rPr lang="en-US" sz="2200" dirty="0">
                <a:latin typeface="Times New Roman" panose="02020603050405020304" pitchFamily="18" charset="0"/>
              </a:rPr>
              <a:t> </a:t>
            </a:r>
            <a:r>
              <a:rPr lang="en-US" sz="2200" dirty="0" err="1">
                <a:latin typeface="Times New Roman" panose="02020603050405020304" pitchFamily="18" charset="0"/>
              </a:rPr>
              <a:t>cấu</a:t>
            </a:r>
            <a:r>
              <a:rPr lang="en-US" sz="2200" dirty="0">
                <a:latin typeface="Times New Roman" panose="02020603050405020304" pitchFamily="18" charset="0"/>
              </a:rPr>
              <a:t> </a:t>
            </a:r>
            <a:r>
              <a:rPr lang="en-US" sz="2200" dirty="0" err="1">
                <a:latin typeface="Times New Roman" panose="02020603050405020304" pitchFamily="18" charset="0"/>
              </a:rPr>
              <a:t>th</a:t>
            </a:r>
            <a:r>
              <a:rPr lang="en-US" sz="2200" dirty="0" err="1">
                <a:latin typeface="Times New Roman" panose="02020603050405020304" pitchFamily="18" charset="0"/>
                <a:cs typeface="VNI-Times"/>
              </a:rPr>
              <a:t>à</a:t>
            </a:r>
            <a:r>
              <a:rPr lang="en-US" sz="2200" dirty="0" err="1">
                <a:latin typeface="Times New Roman" panose="02020603050405020304" pitchFamily="18" charset="0"/>
              </a:rPr>
              <a:t>nh</a:t>
            </a:r>
            <a:r>
              <a:rPr lang="en-US" sz="2200" dirty="0">
                <a:latin typeface="Times New Roman" panose="02020603050405020304" pitchFamily="18" charset="0"/>
              </a:rPr>
              <a:t> </a:t>
            </a:r>
            <a:r>
              <a:rPr lang="en-US" sz="2200" dirty="0" err="1">
                <a:latin typeface="Times New Roman" panose="02020603050405020304" pitchFamily="18" charset="0"/>
              </a:rPr>
              <a:t>ri</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rPr>
              <a:t>lẻ</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b="1" dirty="0" err="1" smtClean="0">
                <a:latin typeface="Times New Roman" panose="02020603050405020304" pitchFamily="18" charset="0"/>
              </a:rPr>
              <a:t>Đ</a:t>
            </a:r>
            <a:r>
              <a:rPr lang="en-US" sz="2200" b="1" dirty="0" err="1" smtClean="0">
                <a:latin typeface="Times New Roman" panose="02020603050405020304" pitchFamily="18" charset="0"/>
                <a:cs typeface="VNI-Times"/>
              </a:rPr>
              <a:t>â</a:t>
            </a:r>
            <a:r>
              <a:rPr lang="en-US" sz="2200" b="1" dirty="0" err="1" smtClean="0">
                <a:latin typeface="Times New Roman" panose="02020603050405020304" pitchFamily="18" charset="0"/>
              </a:rPr>
              <a:t>y</a:t>
            </a:r>
            <a:r>
              <a:rPr lang="en-US" sz="2200" b="1" dirty="0" smtClean="0">
                <a:latin typeface="Times New Roman" panose="02020603050405020304" pitchFamily="18" charset="0"/>
              </a:rPr>
              <a:t> </a:t>
            </a:r>
            <a:r>
              <a:rPr lang="en-US" sz="2200" b="1" dirty="0" err="1">
                <a:latin typeface="Times New Roman" panose="02020603050405020304" pitchFamily="18" charset="0"/>
              </a:rPr>
              <a:t>l</a:t>
            </a:r>
            <a:r>
              <a:rPr lang="en-US" sz="2200" b="1" dirty="0" err="1">
                <a:latin typeface="Times New Roman" panose="02020603050405020304" pitchFamily="18" charset="0"/>
                <a:cs typeface="VNI-Times"/>
              </a:rPr>
              <a:t>à</a:t>
            </a:r>
            <a:r>
              <a:rPr lang="en-US" sz="2200" b="1" dirty="0">
                <a:latin typeface="Times New Roman" panose="02020603050405020304" pitchFamily="18" charset="0"/>
              </a:rPr>
              <a:t> </a:t>
            </a:r>
            <a:r>
              <a:rPr lang="en-US" sz="2200" b="1" dirty="0" err="1">
                <a:latin typeface="Times New Roman" panose="02020603050405020304" pitchFamily="18" charset="0"/>
              </a:rPr>
              <a:t>c</a:t>
            </a:r>
            <a:r>
              <a:rPr lang="en-US" sz="2200" b="1" dirty="0" err="1">
                <a:latin typeface="Times New Roman" panose="02020603050405020304" pitchFamily="18" charset="0"/>
                <a:cs typeface="VNI-Times"/>
              </a:rPr>
              <a:t>á</a:t>
            </a:r>
            <a:r>
              <a:rPr lang="en-US" sz="2200" b="1" dirty="0" err="1">
                <a:latin typeface="Times New Roman" panose="02020603050405020304" pitchFamily="18" charset="0"/>
              </a:rPr>
              <a:t>ch</a:t>
            </a:r>
            <a:r>
              <a:rPr lang="en-US" sz="2200" b="1" dirty="0">
                <a:latin typeface="Times New Roman" panose="02020603050405020304" pitchFamily="18" charset="0"/>
              </a:rPr>
              <a:t> </a:t>
            </a:r>
            <a:r>
              <a:rPr lang="en-US" sz="2200" b="1" dirty="0" err="1">
                <a:latin typeface="Times New Roman" panose="02020603050405020304" pitchFamily="18" charset="0"/>
              </a:rPr>
              <a:t>m</a:t>
            </a:r>
            <a:r>
              <a:rPr lang="en-US" sz="2200" b="1" dirty="0" err="1">
                <a:latin typeface="Times New Roman" panose="02020603050405020304" pitchFamily="18" charset="0"/>
                <a:cs typeface="VNI-Times"/>
              </a:rPr>
              <a:t>à</a:t>
            </a:r>
            <a:r>
              <a:rPr lang="en-US" sz="2200" b="1" dirty="0">
                <a:latin typeface="Times New Roman" panose="02020603050405020304" pitchFamily="18" charset="0"/>
              </a:rPr>
              <a:t> </a:t>
            </a:r>
            <a:r>
              <a:rPr lang="en-US" sz="2200" b="1" dirty="0" err="1">
                <a:latin typeface="Times New Roman" panose="02020603050405020304" pitchFamily="18" charset="0"/>
              </a:rPr>
              <a:t>bộ</a:t>
            </a:r>
            <a:r>
              <a:rPr lang="en-US" sz="2200" b="1" dirty="0">
                <a:latin typeface="Times New Roman" panose="02020603050405020304" pitchFamily="18" charset="0"/>
              </a:rPr>
              <a:t> </a:t>
            </a:r>
            <a:r>
              <a:rPr lang="en-US" sz="2200" b="1" dirty="0" err="1">
                <a:latin typeface="Times New Roman" panose="02020603050405020304" pitchFamily="18" charset="0"/>
              </a:rPr>
              <a:t>phận</a:t>
            </a:r>
            <a:r>
              <a:rPr lang="en-US" sz="2200" b="1" dirty="0">
                <a:latin typeface="Times New Roman" panose="02020603050405020304" pitchFamily="18" charset="0"/>
              </a:rPr>
              <a:t> </a:t>
            </a:r>
            <a:r>
              <a:rPr lang="en-US" sz="2200" b="1" dirty="0" err="1">
                <a:latin typeface="Times New Roman" panose="02020603050405020304" pitchFamily="18" charset="0"/>
              </a:rPr>
              <a:t>cấu</a:t>
            </a:r>
            <a:r>
              <a:rPr lang="en-US" sz="2200" b="1" dirty="0">
                <a:latin typeface="Times New Roman" panose="02020603050405020304" pitchFamily="18" charset="0"/>
              </a:rPr>
              <a:t> </a:t>
            </a:r>
            <a:r>
              <a:rPr lang="en-US" sz="2200" b="1" dirty="0" err="1">
                <a:latin typeface="Times New Roman" panose="02020603050405020304" pitchFamily="18" charset="0"/>
              </a:rPr>
              <a:t>th</a:t>
            </a:r>
            <a:r>
              <a:rPr lang="en-US" sz="2200" b="1" dirty="0" err="1">
                <a:latin typeface="Times New Roman" panose="02020603050405020304" pitchFamily="18" charset="0"/>
                <a:cs typeface="VNI-Times"/>
              </a:rPr>
              <a:t>à</a:t>
            </a:r>
            <a:r>
              <a:rPr lang="en-US" sz="2200" b="1" dirty="0" err="1">
                <a:latin typeface="Times New Roman" panose="02020603050405020304" pitchFamily="18" charset="0"/>
              </a:rPr>
              <a:t>nh</a:t>
            </a:r>
            <a:r>
              <a:rPr lang="en-US" sz="2200" b="1"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ó</a:t>
            </a:r>
            <a:r>
              <a:rPr lang="en-US" sz="2200" dirty="0">
                <a:latin typeface="Times New Roman" panose="02020603050405020304" pitchFamily="18" charset="0"/>
              </a:rPr>
              <a:t> </a:t>
            </a:r>
            <a:r>
              <a:rPr lang="en-US" sz="2200" dirty="0" err="1">
                <a:latin typeface="Times New Roman" panose="02020603050405020304" pitchFamily="18" charset="0"/>
              </a:rPr>
              <a:t>thể</a:t>
            </a:r>
            <a:r>
              <a:rPr lang="en-US" sz="2200" dirty="0">
                <a:latin typeface="Times New Roman" panose="02020603050405020304" pitchFamily="18" charset="0"/>
              </a:rPr>
              <a:t> </a:t>
            </a:r>
            <a:r>
              <a:rPr lang="en-US" sz="2200" dirty="0" err="1">
                <a:latin typeface="Times New Roman" panose="02020603050405020304" pitchFamily="18" charset="0"/>
              </a:rPr>
              <a:t>kết</a:t>
            </a:r>
            <a:r>
              <a:rPr lang="en-US" sz="2200" dirty="0">
                <a:latin typeface="Times New Roman" panose="02020603050405020304" pitchFamily="18" charset="0"/>
              </a:rPr>
              <a:t> </a:t>
            </a:r>
            <a:r>
              <a:rPr lang="en-US" sz="2200" dirty="0" err="1">
                <a:latin typeface="Times New Roman" panose="02020603050405020304" pitchFamily="18" charset="0"/>
              </a:rPr>
              <a:t>hợp</a:t>
            </a:r>
            <a:r>
              <a:rPr lang="en-US" sz="2200" dirty="0">
                <a:latin typeface="Times New Roman" panose="02020603050405020304" pitchFamily="18" charset="0"/>
              </a:rPr>
              <a:t> </a:t>
            </a:r>
            <a:r>
              <a:rPr lang="en-US" sz="2200" dirty="0" err="1">
                <a:latin typeface="Times New Roman" panose="02020603050405020304" pitchFamily="18" charset="0"/>
              </a:rPr>
              <a:t>từ</a:t>
            </a:r>
            <a:r>
              <a:rPr lang="en-US" sz="2200" dirty="0">
                <a:latin typeface="Times New Roman" panose="02020603050405020304" pitchFamily="18" charset="0"/>
              </a:rPr>
              <a:t> </a:t>
            </a:r>
            <a:r>
              <a:rPr lang="en-US" sz="2200" dirty="0" err="1">
                <a:latin typeface="Times New Roman" panose="02020603050405020304" pitchFamily="18" charset="0"/>
              </a:rPr>
              <a:t>nh</a:t>
            </a:r>
            <a:r>
              <a:rPr lang="en-US" sz="2200" dirty="0" err="1">
                <a:latin typeface="Times New Roman" panose="02020603050405020304" pitchFamily="18" charset="0"/>
                <a:cs typeface="VNI-Times"/>
              </a:rPr>
              <a:t>ó</a:t>
            </a:r>
            <a:r>
              <a:rPr lang="en-US" sz="2200" dirty="0" err="1">
                <a:latin typeface="Times New Roman" panose="02020603050405020304" pitchFamily="18" charset="0"/>
              </a:rPr>
              <a:t>m</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á</a:t>
            </a:r>
            <a:r>
              <a:rPr lang="en-US" sz="2200" dirty="0" err="1">
                <a:latin typeface="Times New Roman" panose="02020603050405020304" pitchFamily="18" charset="0"/>
              </a:rPr>
              <a:t>c</a:t>
            </a:r>
            <a:r>
              <a:rPr lang="en-US" sz="2200" dirty="0">
                <a:latin typeface="Times New Roman" panose="02020603050405020304" pitchFamily="18" charset="0"/>
              </a:rPr>
              <a:t> </a:t>
            </a:r>
            <a:r>
              <a:rPr lang="en-US" sz="2200" dirty="0" err="1">
                <a:latin typeface="Times New Roman" panose="02020603050405020304" pitchFamily="18" charset="0"/>
              </a:rPr>
              <a:t>nh</a:t>
            </a:r>
            <a:r>
              <a:rPr lang="en-US" sz="2200" dirty="0" err="1">
                <a:latin typeface="Times New Roman" panose="02020603050405020304" pitchFamily="18" charset="0"/>
                <a:cs typeface="VNI-Times"/>
              </a:rPr>
              <a:t>à</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cấp</a:t>
            </a:r>
            <a:r>
              <a:rPr lang="en-US" sz="2200" dirty="0">
                <a:latin typeface="Times New Roman" panose="02020603050405020304" pitchFamily="18" charset="0"/>
              </a:rPr>
              <a:t> </a:t>
            </a:r>
            <a:r>
              <a:rPr lang="en-US" sz="2200" dirty="0" err="1">
                <a:latin typeface="Times New Roman" panose="02020603050405020304" pitchFamily="18" charset="0"/>
              </a:rPr>
              <a:t>nhỏ</a:t>
            </a:r>
            <a:r>
              <a:rPr lang="en-US" sz="2200" dirty="0">
                <a:latin typeface="Times New Roman" panose="02020603050405020304" pitchFamily="18" charset="0"/>
              </a:rPr>
              <a:t> </a:t>
            </a:r>
            <a:r>
              <a:rPr lang="en-US" sz="2200" dirty="0" err="1">
                <a:latin typeface="Times New Roman" panose="02020603050405020304" pitchFamily="18" charset="0"/>
              </a:rPr>
              <a:t>ưu</a:t>
            </a:r>
            <a:r>
              <a:rPr lang="en-US" sz="2200" dirty="0">
                <a:latin typeface="Times New Roman" panose="02020603050405020304" pitchFamily="18" charset="0"/>
              </a:rPr>
              <a:t> </a:t>
            </a:r>
            <a:r>
              <a:rPr lang="en-US" sz="2200" dirty="0" err="1">
                <a:latin typeface="Times New Roman" panose="02020603050405020304" pitchFamily="18" charset="0"/>
              </a:rPr>
              <a:t>tiên</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b="1" dirty="0" err="1" smtClean="0">
                <a:latin typeface="Times New Roman" panose="02020603050405020304" pitchFamily="18" charset="0"/>
              </a:rPr>
              <a:t>Và</a:t>
            </a:r>
            <a:r>
              <a:rPr lang="en-US" sz="2200" b="1" dirty="0" smtClean="0">
                <a:latin typeface="Times New Roman" panose="02020603050405020304" pitchFamily="18" charset="0"/>
              </a:rPr>
              <a:t> </a:t>
            </a:r>
            <a:r>
              <a:rPr lang="en-US" sz="2200" b="1" dirty="0" err="1">
                <a:latin typeface="Times New Roman" panose="02020603050405020304" pitchFamily="18" charset="0"/>
              </a:rPr>
              <a:t>tồn</a:t>
            </a:r>
            <a:r>
              <a:rPr lang="en-US" sz="2200" b="1" dirty="0">
                <a:latin typeface="Times New Roman" panose="02020603050405020304" pitchFamily="18" charset="0"/>
              </a:rPr>
              <a:t> </a:t>
            </a:r>
            <a:r>
              <a:rPr lang="en-US" sz="2200" b="1" dirty="0" err="1">
                <a:latin typeface="Times New Roman" panose="02020603050405020304" pitchFamily="18" charset="0"/>
              </a:rPr>
              <a:t>kho</a:t>
            </a:r>
            <a:r>
              <a:rPr lang="en-US" sz="2200" b="1" dirty="0">
                <a:latin typeface="Times New Roman" panose="02020603050405020304" pitchFamily="18" charset="0"/>
              </a:rPr>
              <a:t> </a:t>
            </a:r>
            <a:r>
              <a:rPr lang="en-US" sz="2200" b="1" dirty="0" err="1">
                <a:latin typeface="Times New Roman" panose="02020603050405020304" pitchFamily="18" charset="0"/>
              </a:rPr>
              <a:t>cũng</a:t>
            </a:r>
            <a:r>
              <a:rPr lang="en-US" sz="2200" b="1" dirty="0">
                <a:latin typeface="Times New Roman" panose="02020603050405020304" pitchFamily="18" charset="0"/>
              </a:rPr>
              <a:t> </a:t>
            </a:r>
            <a:r>
              <a:rPr lang="en-US" sz="2200" b="1" dirty="0" err="1">
                <a:latin typeface="Times New Roman" panose="02020603050405020304" pitchFamily="18" charset="0"/>
              </a:rPr>
              <a:t>c</a:t>
            </a:r>
            <a:r>
              <a:rPr lang="en-US" sz="2200" b="1" dirty="0" err="1">
                <a:latin typeface="Times New Roman" panose="02020603050405020304" pitchFamily="18" charset="0"/>
                <a:cs typeface="VNI-Times"/>
              </a:rPr>
              <a:t>ó</a:t>
            </a:r>
            <a:r>
              <a:rPr lang="en-US" sz="2200" b="1" dirty="0">
                <a:latin typeface="Times New Roman" panose="02020603050405020304" pitchFamily="18" charset="0"/>
              </a:rPr>
              <a:t> </a:t>
            </a:r>
            <a:r>
              <a:rPr lang="en-US" sz="2200" b="1" dirty="0" err="1">
                <a:latin typeface="Times New Roman" panose="02020603050405020304" pitchFamily="18" charset="0"/>
              </a:rPr>
              <a:t>thể</a:t>
            </a:r>
            <a:r>
              <a:rPr lang="en-US" sz="2200" b="1" dirty="0">
                <a:latin typeface="Times New Roman" panose="02020603050405020304" pitchFamily="18" charset="0"/>
              </a:rPr>
              <a:t> </a:t>
            </a:r>
            <a:r>
              <a:rPr lang="en-US" sz="2200" dirty="0" err="1">
                <a:latin typeface="Times New Roman" panose="02020603050405020304" pitchFamily="18" charset="0"/>
              </a:rPr>
              <a:t>giữ</a:t>
            </a:r>
            <a:r>
              <a:rPr lang="en-US" sz="2200" dirty="0">
                <a:latin typeface="Times New Roman" panose="02020603050405020304" pitchFamily="18" charset="0"/>
              </a:rPr>
              <a:t> ở </a:t>
            </a:r>
            <a:r>
              <a:rPr lang="en-US" sz="2200" dirty="0" err="1">
                <a:latin typeface="Times New Roman" panose="02020603050405020304" pitchFamily="18" charset="0"/>
              </a:rPr>
              <a:t>dạng</a:t>
            </a:r>
            <a:r>
              <a:rPr lang="en-US" sz="2200" dirty="0">
                <a:latin typeface="Times New Roman" panose="02020603050405020304" pitchFamily="18" charset="0"/>
              </a:rPr>
              <a:t> </a:t>
            </a:r>
            <a:r>
              <a:rPr lang="en-US" sz="2200" dirty="0" err="1">
                <a:latin typeface="Times New Roman" panose="02020603050405020304" pitchFamily="18" charset="0"/>
              </a:rPr>
              <a:t>kết</a:t>
            </a:r>
            <a:r>
              <a:rPr lang="en-US" sz="2200" dirty="0">
                <a:latin typeface="Times New Roman" panose="02020603050405020304" pitchFamily="18" charset="0"/>
              </a:rPr>
              <a:t> </a:t>
            </a:r>
            <a:r>
              <a:rPr lang="en-US" sz="2200" dirty="0" err="1">
                <a:latin typeface="Times New Roman" panose="02020603050405020304" pitchFamily="18" charset="0"/>
              </a:rPr>
              <a:t>hợp</a:t>
            </a:r>
            <a:r>
              <a:rPr lang="en-US" sz="2200" dirty="0">
                <a:latin typeface="Times New Roman" panose="02020603050405020304" pitchFamily="18" charset="0"/>
              </a:rPr>
              <a:t> </a:t>
            </a:r>
            <a:r>
              <a:rPr lang="en-US" sz="2200" dirty="0" err="1">
                <a:latin typeface="Times New Roman" panose="02020603050405020304" pitchFamily="18" charset="0"/>
              </a:rPr>
              <a:t>nhiều</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ơn</a:t>
            </a:r>
            <a:r>
              <a:rPr lang="en-US" sz="2200" dirty="0">
                <a:latin typeface="Times New Roman" panose="02020603050405020304" pitchFamily="18" charset="0"/>
              </a:rPr>
              <a:t> </a:t>
            </a:r>
            <a:r>
              <a:rPr lang="en-US" sz="2200" dirty="0" err="1">
                <a:latin typeface="Times New Roman" panose="02020603050405020304" pitchFamily="18" charset="0"/>
              </a:rPr>
              <a:t>vị</a:t>
            </a:r>
            <a:r>
              <a:rPr lang="en-US" sz="2200" dirty="0">
                <a:latin typeface="Times New Roman" panose="02020603050405020304" pitchFamily="18" charset="0"/>
              </a:rPr>
              <a:t> </a:t>
            </a:r>
            <a:r>
              <a:rPr lang="en-US" sz="2200" dirty="0" err="1">
                <a:latin typeface="Times New Roman" panose="02020603050405020304" pitchFamily="18" charset="0"/>
              </a:rPr>
              <a:t>ri</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rPr>
              <a:t>lẻ</a:t>
            </a:r>
            <a:r>
              <a:rPr lang="en-US" sz="2200" dirty="0">
                <a:latin typeface="Times New Roman" panose="02020603050405020304" pitchFamily="18" charset="0"/>
              </a:rPr>
              <a:t> ở </a:t>
            </a:r>
            <a:r>
              <a:rPr lang="en-US" sz="2200" dirty="0" err="1">
                <a:latin typeface="Times New Roman" panose="02020603050405020304" pitchFamily="18" charset="0"/>
              </a:rPr>
              <a:t>những</a:t>
            </a:r>
            <a:r>
              <a:rPr lang="en-US" sz="2200" dirty="0">
                <a:latin typeface="Times New Roman" panose="02020603050405020304" pitchFamily="18" charset="0"/>
              </a:rPr>
              <a:t> </a:t>
            </a:r>
            <a:r>
              <a:rPr lang="en-US" sz="2200" dirty="0" err="1">
                <a:latin typeface="Times New Roman" panose="02020603050405020304" pitchFamily="18" charset="0"/>
              </a:rPr>
              <a:t>vị</a:t>
            </a:r>
            <a:r>
              <a:rPr lang="en-US" sz="2200" dirty="0">
                <a:latin typeface="Times New Roman" panose="02020603050405020304" pitchFamily="18" charset="0"/>
              </a:rPr>
              <a:t> </a:t>
            </a:r>
            <a:r>
              <a:rPr lang="en-US" sz="2200" dirty="0" err="1">
                <a:latin typeface="Times New Roman" panose="02020603050405020304" pitchFamily="18" charset="0"/>
              </a:rPr>
              <a:t>tr</a:t>
            </a:r>
            <a:r>
              <a:rPr lang="en-US" sz="2200" dirty="0" err="1">
                <a:latin typeface="Times New Roman" panose="02020603050405020304" pitchFamily="18" charset="0"/>
                <a:cs typeface="VNI-Times"/>
              </a:rPr>
              <a:t>í</a:t>
            </a:r>
            <a:r>
              <a:rPr lang="en-US" sz="2200" dirty="0">
                <a:latin typeface="Times New Roman" panose="02020603050405020304" pitchFamily="18" charset="0"/>
              </a:rPr>
              <a:t> </a:t>
            </a:r>
            <a:r>
              <a:rPr lang="en-US" sz="2200" dirty="0" err="1">
                <a:latin typeface="Times New Roman" panose="02020603050405020304" pitchFamily="18" charset="0"/>
              </a:rPr>
              <a:t>th</a:t>
            </a:r>
            <a:r>
              <a:rPr lang="en-US" sz="2200" dirty="0" err="1">
                <a:latin typeface="Times New Roman" panose="02020603050405020304" pitchFamily="18" charset="0"/>
                <a:cs typeface="VNI-Times"/>
              </a:rPr>
              <a:t>í</a:t>
            </a:r>
            <a:r>
              <a:rPr lang="en-US" sz="2200" dirty="0" err="1">
                <a:latin typeface="Times New Roman" panose="02020603050405020304" pitchFamily="18" charset="0"/>
              </a:rPr>
              <a:t>ch</a:t>
            </a:r>
            <a:r>
              <a:rPr lang="en-US" sz="2200" dirty="0">
                <a:latin typeface="Times New Roman" panose="02020603050405020304" pitchFamily="18" charset="0"/>
              </a:rPr>
              <a:t> </a:t>
            </a:r>
            <a:r>
              <a:rPr lang="en-US" sz="2200" dirty="0" err="1">
                <a:latin typeface="Times New Roman" panose="02020603050405020304" pitchFamily="18" charset="0"/>
              </a:rPr>
              <a:t>hợp</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a:latin typeface="Times New Roman" panose="02020603050405020304" pitchFamily="18" charset="0"/>
              </a:rPr>
              <a:t>chuỗi</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b="1" dirty="0" smtClean="0">
                <a:latin typeface="Times New Roman" panose="02020603050405020304" pitchFamily="18" charset="0"/>
              </a:rPr>
              <a:t>Ở </a:t>
            </a:r>
            <a:r>
              <a:rPr lang="en-US" sz="2200" b="1" dirty="0" err="1">
                <a:latin typeface="Times New Roman" panose="02020603050405020304" pitchFamily="18" charset="0"/>
                <a:cs typeface="VNI-Times"/>
              </a:rPr>
              <a:t>đâ</a:t>
            </a:r>
            <a:r>
              <a:rPr lang="en-US" sz="2200" b="1" dirty="0" err="1">
                <a:latin typeface="Times New Roman" panose="02020603050405020304" pitchFamily="18" charset="0"/>
              </a:rPr>
              <a:t>y</a:t>
            </a:r>
            <a:r>
              <a:rPr lang="en-US" sz="2200" b="1" dirty="0">
                <a:latin typeface="Times New Roman" panose="02020603050405020304" pitchFamily="18" charset="0"/>
              </a:rPr>
              <a:t> </a:t>
            </a:r>
            <a:r>
              <a:rPr lang="en-US" sz="2200" b="1" dirty="0" err="1">
                <a:latin typeface="Times New Roman" panose="02020603050405020304" pitchFamily="18" charset="0"/>
              </a:rPr>
              <a:t>cũng</a:t>
            </a:r>
            <a:r>
              <a:rPr lang="en-US" sz="2200" b="1" dirty="0">
                <a:latin typeface="Times New Roman" panose="02020603050405020304" pitchFamily="18" charset="0"/>
              </a:rPr>
              <a:t> </a:t>
            </a:r>
            <a:r>
              <a:rPr lang="en-US" sz="2200" b="1" dirty="0" err="1">
                <a:latin typeface="Times New Roman" panose="02020603050405020304" pitchFamily="18" charset="0"/>
              </a:rPr>
              <a:t>kh</a:t>
            </a:r>
            <a:r>
              <a:rPr lang="en-US" sz="2200" b="1" dirty="0" err="1">
                <a:latin typeface="Times New Roman" panose="02020603050405020304" pitchFamily="18" charset="0"/>
                <a:cs typeface="VNI-Times"/>
              </a:rPr>
              <a:t>ô</a:t>
            </a:r>
            <a:r>
              <a:rPr lang="en-US" sz="2200" b="1" dirty="0" err="1">
                <a:latin typeface="Times New Roman" panose="02020603050405020304" pitchFamily="18" charset="0"/>
              </a:rPr>
              <a:t>ng</a:t>
            </a:r>
            <a:r>
              <a:rPr lang="en-US" sz="2200" b="1" dirty="0">
                <a:latin typeface="Times New Roman" panose="02020603050405020304" pitchFamily="18" charset="0"/>
              </a:rPr>
              <a:t> </a:t>
            </a:r>
            <a:r>
              <a:rPr lang="en-US" sz="2200" b="1" dirty="0" err="1">
                <a:latin typeface="Times New Roman" panose="02020603050405020304" pitchFamily="18" charset="0"/>
              </a:rPr>
              <a:t>cần</a:t>
            </a:r>
            <a:r>
              <a:rPr lang="en-US" sz="2200" b="1" dirty="0">
                <a:latin typeface="Times New Roman" panose="02020603050405020304" pitchFamily="18" charset="0"/>
              </a:rPr>
              <a:t> </a:t>
            </a:r>
            <a:r>
              <a:rPr lang="en-US" sz="2200" b="1" dirty="0" err="1">
                <a:latin typeface="Times New Roman" panose="02020603050405020304" pitchFamily="18" charset="0"/>
              </a:rPr>
              <a:t>tồn</a:t>
            </a:r>
            <a:r>
              <a:rPr lang="en-US" sz="2200" b="1" dirty="0">
                <a:latin typeface="Times New Roman" panose="02020603050405020304" pitchFamily="18" charset="0"/>
              </a:rPr>
              <a:t> </a:t>
            </a:r>
            <a:r>
              <a:rPr lang="en-US" sz="2200" b="1" dirty="0" err="1">
                <a:latin typeface="Times New Roman" panose="02020603050405020304" pitchFamily="18" charset="0"/>
              </a:rPr>
              <a:t>một</a:t>
            </a:r>
            <a:r>
              <a:rPr lang="en-US" sz="2200" b="1" dirty="0">
                <a:latin typeface="Times New Roman" panose="02020603050405020304" pitchFamily="18" charset="0"/>
              </a:rPr>
              <a:t> </a:t>
            </a:r>
            <a:r>
              <a:rPr lang="en-US" sz="2200" b="1" dirty="0" err="1">
                <a:latin typeface="Times New Roman" panose="02020603050405020304" pitchFamily="18" charset="0"/>
              </a:rPr>
              <a:t>lượng</a:t>
            </a:r>
            <a:r>
              <a:rPr lang="en-US" sz="2200" b="1" dirty="0">
                <a:latin typeface="Times New Roman" panose="02020603050405020304" pitchFamily="18" charset="0"/>
              </a:rPr>
              <a:t> </a:t>
            </a:r>
            <a:r>
              <a:rPr lang="en-US" sz="2200" b="1" dirty="0" err="1">
                <a:latin typeface="Times New Roman" panose="02020603050405020304" pitchFamily="18" charset="0"/>
              </a:rPr>
              <a:t>lớn</a:t>
            </a:r>
            <a:r>
              <a:rPr lang="en-US" sz="2200" b="1" dirty="0">
                <a:latin typeface="Times New Roman" panose="02020603050405020304" pitchFamily="18" charset="0"/>
              </a:rPr>
              <a:t> </a:t>
            </a:r>
            <a:r>
              <a:rPr lang="en-US" sz="2200" b="1" dirty="0" err="1">
                <a:latin typeface="Times New Roman" panose="02020603050405020304" pitchFamily="18" charset="0"/>
              </a:rPr>
              <a:t>th</a:t>
            </a:r>
            <a:r>
              <a:rPr lang="en-US" sz="2200" b="1" dirty="0" err="1">
                <a:latin typeface="Times New Roman" panose="02020603050405020304" pitchFamily="18" charset="0"/>
                <a:cs typeface="VNI-Times"/>
              </a:rPr>
              <a:t>à</a:t>
            </a:r>
            <a:r>
              <a:rPr lang="en-US" sz="2200" b="1" dirty="0" err="1">
                <a:latin typeface="Times New Roman" panose="02020603050405020304" pitchFamily="18" charset="0"/>
              </a:rPr>
              <a:t>nh</a:t>
            </a:r>
            <a:r>
              <a:rPr lang="en-US" sz="2200" b="1" dirty="0">
                <a:latin typeface="Times New Roman" panose="02020603050405020304" pitchFamily="18" charset="0"/>
              </a:rPr>
              <a:t> </a:t>
            </a:r>
            <a:r>
              <a:rPr lang="en-US" sz="2200" b="1" dirty="0" err="1">
                <a:latin typeface="Times New Roman" panose="02020603050405020304" pitchFamily="18" charset="0"/>
              </a:rPr>
              <a:t>phẩm</a:t>
            </a:r>
            <a:r>
              <a:rPr lang="en-US" sz="2200" b="1" dirty="0">
                <a:latin typeface="Times New Roman" panose="02020603050405020304" pitchFamily="18" charset="0"/>
              </a:rPr>
              <a:t> </a:t>
            </a:r>
            <a:r>
              <a:rPr lang="en-US" sz="2200" dirty="0" err="1">
                <a:latin typeface="Times New Roman" panose="02020603050405020304" pitchFamily="18" charset="0"/>
              </a:rPr>
              <a:t>v</a:t>
            </a:r>
            <a:r>
              <a:rPr lang="en-US" sz="2200" dirty="0" err="1">
                <a:latin typeface="Times New Roman" panose="02020603050405020304" pitchFamily="18" charset="0"/>
                <a:cs typeface="VNI-Times"/>
              </a:rPr>
              <a:t>ì</a:t>
            </a:r>
            <a:r>
              <a:rPr lang="en-US" sz="2200" dirty="0">
                <a:latin typeface="Times New Roman" panose="02020603050405020304" pitchFamily="18" charset="0"/>
              </a:rPr>
              <a:t> </a:t>
            </a:r>
            <a:r>
              <a:rPr lang="en-US" sz="2200" dirty="0" err="1">
                <a:latin typeface="Times New Roman" panose="02020603050405020304" pitchFamily="18" charset="0"/>
              </a:rPr>
              <a:t>nhu</a:t>
            </a:r>
            <a:r>
              <a:rPr lang="en-US" sz="2200" dirty="0">
                <a:latin typeface="Times New Roman" panose="02020603050405020304" pitchFamily="18" charset="0"/>
              </a:rPr>
              <a:t> </a:t>
            </a:r>
            <a:r>
              <a:rPr lang="en-US" sz="2200" dirty="0" err="1">
                <a:latin typeface="Times New Roman" panose="02020603050405020304" pitchFamily="18" charset="0"/>
              </a:rPr>
              <a:t>cầu</a:t>
            </a:r>
            <a:r>
              <a:rPr lang="en-US" sz="2200" dirty="0">
                <a:latin typeface="Times New Roman" panose="02020603050405020304" pitchFamily="18" charset="0"/>
              </a:rPr>
              <a:t> </a:t>
            </a:r>
            <a:r>
              <a:rPr lang="en-US" sz="2200" dirty="0" err="1">
                <a:latin typeface="Times New Roman" panose="02020603050405020304" pitchFamily="18" charset="0"/>
              </a:rPr>
              <a:t>kh</a:t>
            </a:r>
            <a:r>
              <a:rPr lang="en-US" sz="2200" dirty="0" err="1">
                <a:latin typeface="Times New Roman" panose="02020603050405020304" pitchFamily="18" charset="0"/>
                <a:cs typeface="VNI-Times"/>
              </a:rPr>
              <a:t>á</a:t>
            </a:r>
            <a:r>
              <a:rPr lang="en-US" sz="2200" dirty="0" err="1">
                <a:latin typeface="Times New Roman" panose="02020603050405020304" pitchFamily="18" charset="0"/>
              </a:rPr>
              <a:t>ch</a:t>
            </a:r>
            <a:r>
              <a:rPr lang="en-US" sz="2200" dirty="0">
                <a:latin typeface="Times New Roman" panose="02020603050405020304" pitchFamily="18" charset="0"/>
              </a:rPr>
              <a:t> </a:t>
            </a:r>
            <a:r>
              <a:rPr lang="en-US" sz="2200" dirty="0" err="1">
                <a:latin typeface="Times New Roman" panose="02020603050405020304" pitchFamily="18" charset="0"/>
              </a:rPr>
              <a:t>h</a:t>
            </a:r>
            <a:r>
              <a:rPr lang="en-US" sz="2200" dirty="0" err="1">
                <a:latin typeface="Times New Roman" panose="02020603050405020304" pitchFamily="18" charset="0"/>
                <a:cs typeface="VNI-Times"/>
              </a:rPr>
              <a:t>à</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ược</a:t>
            </a:r>
            <a:r>
              <a:rPr lang="en-US" sz="2200" dirty="0">
                <a:latin typeface="Times New Roman" panose="02020603050405020304" pitchFamily="18" charset="0"/>
              </a:rPr>
              <a:t> </a:t>
            </a:r>
            <a:r>
              <a:rPr lang="en-US" sz="2200" dirty="0" err="1">
                <a:latin typeface="Times New Roman" panose="02020603050405020304" pitchFamily="18" charset="0"/>
                <a:cs typeface="VNI-Times"/>
              </a:rPr>
              <a:t>đá</a:t>
            </a:r>
            <a:r>
              <a:rPr lang="en-US" sz="2200" dirty="0" err="1">
                <a:latin typeface="Times New Roman" panose="02020603050405020304" pitchFamily="18" charset="0"/>
              </a:rPr>
              <a:t>p</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r>
              <a:rPr lang="en-US" sz="2200" dirty="0" err="1">
                <a:latin typeface="Times New Roman" panose="02020603050405020304" pitchFamily="18" charset="0"/>
              </a:rPr>
              <a:t>nhanh</a:t>
            </a:r>
            <a:r>
              <a:rPr lang="en-US" sz="2200" dirty="0">
                <a:latin typeface="Times New Roman" panose="02020603050405020304" pitchFamily="18" charset="0"/>
              </a:rPr>
              <a:t> </a:t>
            </a:r>
            <a:r>
              <a:rPr lang="en-US" sz="2200" dirty="0" err="1">
                <a:latin typeface="Times New Roman" panose="02020603050405020304" pitchFamily="18" charset="0"/>
              </a:rPr>
              <a:t>ch</a:t>
            </a:r>
            <a:r>
              <a:rPr lang="en-US" sz="2200" dirty="0" err="1">
                <a:latin typeface="Times New Roman" panose="02020603050405020304" pitchFamily="18" charset="0"/>
                <a:cs typeface="VNI-Times"/>
              </a:rPr>
              <a:t>ó</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rPr>
              <a:t>th</a:t>
            </a:r>
            <a:r>
              <a:rPr lang="en-US" sz="2200" dirty="0" err="1">
                <a:latin typeface="Times New Roman" panose="02020603050405020304" pitchFamily="18" charset="0"/>
                <a:cs typeface="VNI-Times"/>
              </a:rPr>
              <a:t>ô</a:t>
            </a:r>
            <a:r>
              <a:rPr lang="en-US" sz="2200" dirty="0" err="1">
                <a:latin typeface="Times New Roman" panose="02020603050405020304" pitchFamily="18" charset="0"/>
              </a:rPr>
              <a:t>ng</a:t>
            </a:r>
            <a:r>
              <a:rPr lang="en-US" sz="2200" dirty="0">
                <a:latin typeface="Times New Roman" panose="02020603050405020304" pitchFamily="18" charset="0"/>
              </a:rPr>
              <a:t> qua </a:t>
            </a:r>
            <a:r>
              <a:rPr lang="en-US" sz="2200" dirty="0" err="1">
                <a:latin typeface="Times New Roman" panose="02020603050405020304" pitchFamily="18" charset="0"/>
              </a:rPr>
              <a:t>việc</a:t>
            </a:r>
            <a:r>
              <a:rPr lang="en-US" sz="2200" dirty="0">
                <a:latin typeface="Times New Roman" panose="02020603050405020304" pitchFamily="18" charset="0"/>
              </a:rPr>
              <a:t> </a:t>
            </a:r>
            <a:r>
              <a:rPr lang="en-US" sz="2200" dirty="0" err="1">
                <a:latin typeface="Times New Roman" panose="02020603050405020304" pitchFamily="18" charset="0"/>
              </a:rPr>
              <a:t>lắp</a:t>
            </a:r>
            <a:r>
              <a:rPr lang="en-US" sz="2200" dirty="0">
                <a:latin typeface="Times New Roman" panose="02020603050405020304" pitchFamily="18" charset="0"/>
              </a:rPr>
              <a:t> </a:t>
            </a:r>
            <a:r>
              <a:rPr lang="en-US" sz="2200" dirty="0" err="1">
                <a:latin typeface="Times New Roman" panose="02020603050405020304" pitchFamily="18" charset="0"/>
              </a:rPr>
              <a:t>r</a:t>
            </a:r>
            <a:r>
              <a:rPr lang="en-US" sz="2200" dirty="0" err="1">
                <a:latin typeface="Times New Roman" panose="02020603050405020304" pitchFamily="18" charset="0"/>
                <a:cs typeface="VNI-Times"/>
              </a:rPr>
              <a:t>á</a:t>
            </a:r>
            <a:r>
              <a:rPr lang="en-US" sz="2200" dirty="0" err="1">
                <a:latin typeface="Times New Roman" panose="02020603050405020304" pitchFamily="18" charset="0"/>
              </a:rPr>
              <a:t>p</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á</a:t>
            </a:r>
            <a:r>
              <a:rPr lang="en-US" sz="2200" dirty="0" err="1">
                <a:latin typeface="Times New Roman" panose="02020603050405020304" pitchFamily="18" charset="0"/>
              </a:rPr>
              <a:t>c</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rPr>
              <a:t>cuối</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ù</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rPr>
              <a:t>từ</a:t>
            </a:r>
            <a:r>
              <a:rPr lang="en-US" sz="2200" dirty="0">
                <a:latin typeface="Times New Roman" panose="02020603050405020304" pitchFamily="18" charset="0"/>
              </a:rPr>
              <a:t> </a:t>
            </a:r>
            <a:r>
              <a:rPr lang="en-US" sz="2200" dirty="0" err="1">
                <a:latin typeface="Times New Roman" panose="02020603050405020304" pitchFamily="18" charset="0"/>
              </a:rPr>
              <a:t>tổ</a:t>
            </a:r>
            <a:r>
              <a:rPr lang="en-US" sz="2200" dirty="0">
                <a:latin typeface="Times New Roman" panose="02020603050405020304" pitchFamily="18" charset="0"/>
              </a:rPr>
              <a:t> </a:t>
            </a:r>
            <a:r>
              <a:rPr lang="en-US" sz="2200" dirty="0" err="1">
                <a:latin typeface="Times New Roman" panose="02020603050405020304" pitchFamily="18" charset="0"/>
              </a:rPr>
              <a:t>hợp</a:t>
            </a:r>
            <a:r>
              <a:rPr lang="en-US" sz="2200" dirty="0">
                <a:latin typeface="Times New Roman" panose="02020603050405020304" pitchFamily="18" charset="0"/>
              </a:rPr>
              <a:t> </a:t>
            </a:r>
            <a:r>
              <a:rPr lang="en-US" sz="2200" dirty="0" err="1">
                <a:latin typeface="Times New Roman" panose="02020603050405020304" pitchFamily="18" charset="0"/>
              </a:rPr>
              <a:t>nhiều</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ơn</a:t>
            </a:r>
            <a:r>
              <a:rPr lang="en-US" sz="2200" dirty="0">
                <a:latin typeface="Times New Roman" panose="02020603050405020304" pitchFamily="18" charset="0"/>
              </a:rPr>
              <a:t> </a:t>
            </a:r>
            <a:r>
              <a:rPr lang="en-US" sz="2200" dirty="0" err="1">
                <a:latin typeface="Times New Roman" panose="02020603050405020304" pitchFamily="18" charset="0"/>
              </a:rPr>
              <a:t>vị</a:t>
            </a:r>
            <a:r>
              <a:rPr lang="en-US" sz="2200" dirty="0">
                <a:latin typeface="Times New Roman" panose="02020603050405020304" pitchFamily="18" charset="0"/>
              </a:rPr>
              <a:t> </a:t>
            </a:r>
            <a:r>
              <a:rPr lang="en-US" sz="2200" dirty="0" err="1">
                <a:latin typeface="Times New Roman" panose="02020603050405020304" pitchFamily="18" charset="0"/>
              </a:rPr>
              <a:t>ri</a:t>
            </a:r>
            <a:r>
              <a:rPr lang="en-US" sz="2200" dirty="0" err="1">
                <a:latin typeface="Times New Roman" panose="02020603050405020304" pitchFamily="18" charset="0"/>
                <a:cs typeface="VNI-Times"/>
              </a:rPr>
              <a:t>ê</a:t>
            </a:r>
            <a:r>
              <a:rPr lang="en-US" sz="2200" dirty="0" err="1">
                <a:latin typeface="Times New Roman" panose="02020603050405020304" pitchFamily="18" charset="0"/>
              </a:rPr>
              <a:t>ng</a:t>
            </a:r>
            <a:r>
              <a:rPr lang="en-US" sz="2200" dirty="0">
                <a:latin typeface="Times New Roman" panose="02020603050405020304" pitchFamily="18" charset="0"/>
              </a:rPr>
              <a:t> </a:t>
            </a:r>
            <a:r>
              <a:rPr lang="en-US" sz="2200" dirty="0" err="1">
                <a:latin typeface="Times New Roman" panose="02020603050405020304" pitchFamily="18" charset="0"/>
              </a:rPr>
              <a:t>lẻ</a:t>
            </a:r>
            <a:r>
              <a:rPr lang="en-US" sz="2200" dirty="0">
                <a:latin typeface="Times New Roman" panose="02020603050405020304" pitchFamily="18" charset="0"/>
              </a:rPr>
              <a:t> </a:t>
            </a:r>
            <a:r>
              <a:rPr lang="en-US" sz="2200" dirty="0" err="1">
                <a:latin typeface="Times New Roman" panose="02020603050405020304" pitchFamily="18" charset="0"/>
              </a:rPr>
              <a:t>khi</a:t>
            </a:r>
            <a:r>
              <a:rPr lang="en-US" sz="2200" dirty="0">
                <a:latin typeface="Times New Roman" panose="02020603050405020304" pitchFamily="18" charset="0"/>
              </a:rPr>
              <a:t> </a:t>
            </a:r>
            <a:r>
              <a:rPr lang="en-US" sz="2200" dirty="0" err="1">
                <a:latin typeface="Times New Roman" panose="02020603050405020304" pitchFamily="18" charset="0"/>
              </a:rPr>
              <a:t>c</a:t>
            </a:r>
            <a:r>
              <a:rPr lang="en-US" sz="2200" dirty="0" err="1">
                <a:latin typeface="Times New Roman" panose="02020603050405020304" pitchFamily="18" charset="0"/>
                <a:cs typeface="VNI-Times"/>
              </a:rPr>
              <a:t>ó</a:t>
            </a:r>
            <a:r>
              <a:rPr lang="en-US" sz="2200" dirty="0">
                <a:latin typeface="Times New Roman" panose="02020603050405020304" pitchFamily="18" charset="0"/>
              </a:rPr>
              <a:t> </a:t>
            </a:r>
            <a:r>
              <a:rPr lang="en-US" sz="2200" dirty="0" err="1">
                <a:latin typeface="Times New Roman" panose="02020603050405020304" pitchFamily="18" charset="0"/>
                <a:cs typeface="VNI-Times"/>
              </a:rPr>
              <a:t>đ</a:t>
            </a:r>
            <a:r>
              <a:rPr lang="en-US" sz="2200" dirty="0" err="1">
                <a:latin typeface="Times New Roman" panose="02020603050405020304" pitchFamily="18" charset="0"/>
              </a:rPr>
              <a:t>ơn</a:t>
            </a:r>
            <a:r>
              <a:rPr lang="en-US" sz="2200" dirty="0">
                <a:latin typeface="Times New Roman" panose="02020603050405020304" pitchFamily="18" charset="0"/>
              </a:rPr>
              <a:t> </a:t>
            </a:r>
            <a:r>
              <a:rPr lang="en-US" sz="2200" dirty="0" err="1">
                <a:latin typeface="Times New Roman" panose="02020603050405020304" pitchFamily="18" charset="0"/>
              </a:rPr>
              <a:t>hàng</a:t>
            </a:r>
            <a:r>
              <a:rPr lang="en-US" sz="2200" dirty="0" smtClean="0">
                <a:latin typeface="Times New Roman" panose="02020603050405020304" pitchFamily="18" charset="0"/>
              </a:rPr>
              <a:t>.</a:t>
            </a:r>
            <a:endParaRPr lang="en-US" sz="2200" dirty="0"/>
          </a:p>
        </p:txBody>
      </p:sp>
      <p:sp>
        <p:nvSpPr>
          <p:cNvPr id="4" name="Rounded Rectangle 3"/>
          <p:cNvSpPr/>
          <p:nvPr/>
        </p:nvSpPr>
        <p:spPr>
          <a:xfrm>
            <a:off x="2349817" y="569334"/>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77463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ectangle 2"/>
          <p:cNvSpPr/>
          <p:nvPr/>
        </p:nvSpPr>
        <p:spPr>
          <a:xfrm>
            <a:off x="366765" y="1236494"/>
            <a:ext cx="11584195" cy="3970318"/>
          </a:xfrm>
          <a:prstGeom prst="rect">
            <a:avLst/>
          </a:prstGeom>
        </p:spPr>
        <p:txBody>
          <a:bodyPr wrap="square">
            <a:spAutoFit/>
          </a:bodyPr>
          <a:lstStyle/>
          <a:p>
            <a:pPr indent="457200" algn="just">
              <a:lnSpc>
                <a:spcPct val="150000"/>
              </a:lnSpc>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Th</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i</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ết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25" dirty="0" err="1">
                <a:latin typeface="Times New Roman" panose="02020603050405020304" pitchFamily="18" charset="0"/>
                <a:ea typeface="Times New Roman" panose="02020603050405020304" pitchFamily="18" charset="0"/>
                <a:cs typeface="Times New Roman" panose="02020603050405020304" pitchFamily="18" charset="0"/>
              </a:rPr>
              <a:t>k</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ế</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400" b="1" spc="10" dirty="0" err="1">
                <a:latin typeface="Times New Roman" panose="02020603050405020304" pitchFamily="18" charset="0"/>
                <a:ea typeface="Times New Roman" panose="02020603050405020304" pitchFamily="18" charset="0"/>
                <a:cs typeface="Times New Roman" panose="02020603050405020304" pitchFamily="18" charset="0"/>
              </a:rPr>
              <a:t>ả</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p</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ẩ</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m</a:t>
            </a:r>
            <a:r>
              <a:rPr lang="en-US" sz="2400" b="1" spc="-1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tro</a:t>
            </a:r>
            <a:r>
              <a:rPr lang="en-US" sz="2400" b="1" spc="-10"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10"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ả</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n</a:t>
            </a:r>
            <a:r>
              <a:rPr lang="en-US" sz="2400" b="1" spc="-4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smtClean="0">
                <a:latin typeface="Times New Roman" panose="02020603050405020304" pitchFamily="18" charset="0"/>
                <a:ea typeface="Times New Roman" panose="02020603050405020304" pitchFamily="18" charset="0"/>
                <a:cs typeface="Times New Roman" panose="02020603050405020304" pitchFamily="18" charset="0"/>
              </a:rPr>
              <a:t>x</a:t>
            </a:r>
            <a:r>
              <a:rPr lang="en-US" sz="2400" b="1" spc="-15" dirty="0" err="1" smtClean="0">
                <a:latin typeface="Times New Roman" panose="02020603050405020304" pitchFamily="18" charset="0"/>
                <a:ea typeface="Times New Roman" panose="02020603050405020304" pitchFamily="18" charset="0"/>
                <a:cs typeface="Times New Roman" panose="02020603050405020304" pitchFamily="18" charset="0"/>
              </a:rPr>
              <a:t>u</a:t>
            </a:r>
            <a:r>
              <a:rPr lang="en-US" sz="2400" b="1" spc="5" dirty="0" err="1" smtClean="0">
                <a:latin typeface="Times New Roman" panose="02020603050405020304" pitchFamily="18" charset="0"/>
                <a:ea typeface="Times New Roman" panose="02020603050405020304" pitchFamily="18" charset="0"/>
                <a:cs typeface="Times New Roman" panose="02020603050405020304" pitchFamily="18" charset="0"/>
              </a:rPr>
              <a:t>ấ</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tiếp</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theo</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solidFill>
                <a:prstClr val="black"/>
              </a:solidFill>
              <a:latin typeface="Times New Roman" panose="02020603050405020304" pitchFamily="18" charset="0"/>
            </a:endParaRPr>
          </a:p>
          <a:p>
            <a:pPr marL="342900" lvl="0" indent="-342900" algn="just">
              <a:lnSpc>
                <a:spcPct val="150000"/>
              </a:lnSpc>
              <a:buFont typeface="Wingdings" panose="05000000000000000000" pitchFamily="2" charset="2"/>
              <a:buChar char="v"/>
            </a:pPr>
            <a:r>
              <a:rPr lang="en-US" sz="2400" b="1" i="1" dirty="0" err="1" smtClean="0">
                <a:solidFill>
                  <a:srgbClr val="002060"/>
                </a:solidFill>
                <a:latin typeface="Times New Roman" panose="02020603050405020304" pitchFamily="18" charset="0"/>
              </a:rPr>
              <a:t>Bản</a:t>
            </a:r>
            <a:r>
              <a:rPr lang="en-US" sz="2400" b="1" i="1" dirty="0" smtClean="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chất</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của</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hoạt</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cs typeface="VNI-Times"/>
              </a:rPr>
              <a:t>đ</a:t>
            </a:r>
            <a:r>
              <a:rPr lang="en-US" sz="2400" b="1" i="1" dirty="0" err="1">
                <a:solidFill>
                  <a:srgbClr val="002060"/>
                </a:solidFill>
                <a:latin typeface="Times New Roman" panose="02020603050405020304" pitchFamily="18" charset="0"/>
              </a:rPr>
              <a:t>ộng</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thiết</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kế</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cung</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ứng</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v</a:t>
            </a:r>
            <a:r>
              <a:rPr lang="en-US" sz="2400" b="1" i="1" dirty="0" err="1">
                <a:solidFill>
                  <a:srgbClr val="002060"/>
                </a:solidFill>
                <a:latin typeface="Times New Roman" panose="02020603050405020304" pitchFamily="18" charset="0"/>
                <a:cs typeface="VNI-Times"/>
              </a:rPr>
              <a:t>à</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sản</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xuất</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c</a:t>
            </a:r>
            <a:r>
              <a:rPr lang="en-US" sz="2400" b="1" i="1" dirty="0" err="1">
                <a:solidFill>
                  <a:srgbClr val="002060"/>
                </a:solidFill>
                <a:latin typeface="Times New Roman" panose="02020603050405020304" pitchFamily="18" charset="0"/>
                <a:cs typeface="VNI-Times"/>
              </a:rPr>
              <a:t>ó</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khuynh</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hướng</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kh</a:t>
            </a:r>
            <a:r>
              <a:rPr lang="en-US" sz="2400" b="1" i="1" dirty="0" err="1">
                <a:solidFill>
                  <a:srgbClr val="002060"/>
                </a:solidFill>
                <a:latin typeface="Times New Roman" panose="02020603050405020304" pitchFamily="18" charset="0"/>
                <a:cs typeface="VNI-Times"/>
              </a:rPr>
              <a:t>á</a:t>
            </a:r>
            <a:r>
              <a:rPr lang="en-US" sz="2400" b="1" i="1" dirty="0" err="1">
                <a:solidFill>
                  <a:srgbClr val="002060"/>
                </a:solidFill>
                <a:latin typeface="Times New Roman" panose="02020603050405020304" pitchFamily="18" charset="0"/>
              </a:rPr>
              <a:t>c</a:t>
            </a:r>
            <a:r>
              <a:rPr lang="en-US" sz="2400" b="1" i="1" dirty="0">
                <a:solidFill>
                  <a:srgbClr val="002060"/>
                </a:solidFill>
                <a:latin typeface="Times New Roman" panose="02020603050405020304" pitchFamily="18" charset="0"/>
              </a:rPr>
              <a:t> </a:t>
            </a:r>
            <a:r>
              <a:rPr lang="en-US" sz="2400" b="1" i="1" dirty="0" err="1">
                <a:solidFill>
                  <a:srgbClr val="002060"/>
                </a:solidFill>
                <a:latin typeface="Times New Roman" panose="02020603050405020304" pitchFamily="18" charset="0"/>
              </a:rPr>
              <a:t>nhau</a:t>
            </a:r>
            <a:r>
              <a:rPr lang="en-US" sz="2400" b="1" i="1" dirty="0">
                <a:solidFill>
                  <a:srgbClr val="002060"/>
                </a:solidFill>
                <a:latin typeface="Times New Roman" panose="02020603050405020304" pitchFamily="18" charset="0"/>
              </a:rPr>
              <a:t> </a:t>
            </a:r>
            <a:r>
              <a:rPr lang="en-US" sz="2400" dirty="0">
                <a:solidFill>
                  <a:prstClr val="black"/>
                </a:solidFill>
                <a:latin typeface="Times New Roman" panose="02020603050405020304" pitchFamily="18" charset="0"/>
              </a:rPr>
              <a:t>do </a:t>
            </a:r>
            <a:r>
              <a:rPr lang="en-US" sz="2400" dirty="0" err="1">
                <a:solidFill>
                  <a:prstClr val="black"/>
                </a:solidFill>
                <a:latin typeface="Times New Roman" panose="02020603050405020304" pitchFamily="18" charset="0"/>
              </a:rPr>
              <a:t>mọi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người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từ</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những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a:t>
            </a:r>
            <a:r>
              <a:rPr lang="en-US" sz="2400" dirty="0" err="1">
                <a:solidFill>
                  <a:prstClr val="black"/>
                </a:solidFill>
                <a:latin typeface="Times New Roman" panose="02020603050405020304" pitchFamily="18" charset="0"/>
                <a:cs typeface="VNI-Times"/>
              </a:rPr>
              <a:t>ò</a:t>
            </a:r>
            <a:r>
              <a:rPr lang="en-US" sz="2400" dirty="0" err="1">
                <a:solidFill>
                  <a:prstClr val="black"/>
                </a:solidFill>
                <a:latin typeface="Times New Roman" panose="02020603050405020304" pitchFamily="18" charset="0"/>
              </a:rPr>
              <a:t>ng</a:t>
            </a:r>
            <a:r>
              <a:rPr lang="en-US" sz="2400" dirty="0">
                <a:solidFill>
                  <a:prstClr val="black"/>
                </a:solidFill>
                <a:latin typeface="Times New Roman" panose="02020603050405020304" pitchFamily="18" charset="0"/>
              </a:rPr>
              <a:t> ban </a:t>
            </a:r>
            <a:r>
              <a:rPr lang="en-US" sz="2400" dirty="0" err="1">
                <a:solidFill>
                  <a:prstClr val="black"/>
                </a:solidFill>
                <a:latin typeface="Times New Roman" panose="02020603050405020304" pitchFamily="18" charset="0"/>
              </a:rPr>
              <a:t>kh</a:t>
            </a:r>
            <a:r>
              <a:rPr lang="en-US" sz="2400" dirty="0" err="1">
                <a:solidFill>
                  <a:prstClr val="black"/>
                </a:solidFill>
                <a:latin typeface="Times New Roman" panose="02020603050405020304" pitchFamily="18" charset="0"/>
                <a:cs typeface="VNI-Times"/>
              </a:rPr>
              <a:t>á</a:t>
            </a:r>
            <a:r>
              <a:rPr lang="en-US" sz="2400" dirty="0" err="1">
                <a:solidFill>
                  <a:prstClr val="black"/>
                </a:solidFill>
                <a:latin typeface="Times New Roman" panose="02020603050405020304" pitchFamily="18" charset="0"/>
              </a:rPr>
              <a:t>c</a:t>
            </a:r>
            <a:r>
              <a:rPr lang="en-US" sz="2400" dirty="0">
                <a:solidFill>
                  <a:prstClr val="black"/>
                </a:solidFill>
                <a:latin typeface="Times New Roman" panose="02020603050405020304" pitchFamily="18" charset="0"/>
              </a:rPr>
              <a:t> </a:t>
            </a:r>
            <a:r>
              <a:rPr lang="en-US" sz="2400" dirty="0" err="1" smtClean="0">
                <a:solidFill>
                  <a:prstClr val="black"/>
                </a:solidFill>
                <a:latin typeface="Times New Roman" panose="02020603050405020304" pitchFamily="18" charset="0"/>
              </a:rPr>
              <a:t>nhau</a:t>
            </a:r>
            <a:r>
              <a:rPr lang="en-US" sz="2400" dirty="0" smtClean="0">
                <a:solidFill>
                  <a:prstClr val="black"/>
                </a:solidFill>
                <a:latin typeface="Times New Roman" panose="02020603050405020304" pitchFamily="18" charset="0"/>
              </a:rPr>
              <a:t>:</a:t>
            </a:r>
          </a:p>
          <a:p>
            <a:pPr marL="342900" lvl="0" indent="-342900" algn="just">
              <a:lnSpc>
                <a:spcPct val="150000"/>
              </a:lnSpc>
              <a:buFont typeface="Wingdings" panose="05000000000000000000" pitchFamily="2" charset="2"/>
              <a:buChar char="v"/>
            </a:pPr>
            <a:r>
              <a:rPr lang="en-US" sz="2400" b="1" dirty="0" err="1" smtClean="0">
                <a:solidFill>
                  <a:prstClr val="black"/>
                </a:solidFill>
                <a:latin typeface="Times New Roman" panose="02020603050405020304" pitchFamily="18" charset="0"/>
              </a:rPr>
              <a:t>Nh</a:t>
            </a:r>
            <a:r>
              <a:rPr lang="en-US" sz="2400" b="1" dirty="0" err="1" smtClean="0">
                <a:solidFill>
                  <a:prstClr val="black"/>
                </a:solidFill>
                <a:latin typeface="Times New Roman" panose="02020603050405020304" pitchFamily="18" charset="0"/>
                <a:cs typeface="VNI-Times"/>
              </a:rPr>
              <a:t>â</a:t>
            </a:r>
            <a:r>
              <a:rPr lang="en-US" sz="2400" b="1" dirty="0" err="1" smtClean="0">
                <a:solidFill>
                  <a:prstClr val="black"/>
                </a:solidFill>
                <a:latin typeface="Times New Roman" panose="02020603050405020304" pitchFamily="18" charset="0"/>
              </a:rPr>
              <a:t>n</a:t>
            </a:r>
            <a:r>
              <a:rPr lang="en-US" sz="2400" b="1" dirty="0" smtClean="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vi</a:t>
            </a:r>
            <a:r>
              <a:rPr lang="en-US" sz="2400" b="1" dirty="0" err="1">
                <a:solidFill>
                  <a:prstClr val="black"/>
                </a:solidFill>
                <a:latin typeface="Times New Roman" panose="02020603050405020304" pitchFamily="18" charset="0"/>
                <a:cs typeface="VNI-Times"/>
              </a:rPr>
              <a:t>ê</a:t>
            </a:r>
            <a:r>
              <a:rPr lang="en-US" sz="2400" b="1" dirty="0" err="1">
                <a:solidFill>
                  <a:prstClr val="black"/>
                </a:solidFill>
                <a:latin typeface="Times New Roman" panose="02020603050405020304" pitchFamily="18" charset="0"/>
              </a:rPr>
              <a:t>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bộ</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phận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thiết</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kế</a:t>
            </a:r>
            <a:r>
              <a:rPr lang="en-US" sz="2400" b="1"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li</a:t>
            </a:r>
            <a:r>
              <a:rPr lang="en-US" sz="2400" dirty="0" err="1">
                <a:solidFill>
                  <a:prstClr val="black"/>
                </a:solidFill>
                <a:latin typeface="Times New Roman" panose="02020603050405020304" pitchFamily="18" charset="0"/>
                <a:cs typeface="VNI-Times"/>
              </a:rPr>
              <a:t>ê</a:t>
            </a:r>
            <a:r>
              <a:rPr lang="en-US" sz="2400" dirty="0" err="1">
                <a:solidFill>
                  <a:prstClr val="black"/>
                </a:solidFill>
                <a:latin typeface="Times New Roman" panose="02020603050405020304" pitchFamily="18" charset="0"/>
              </a:rPr>
              <a:t>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quan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cs typeface="VNI-Times"/>
              </a:rPr>
              <a:t>đ</a:t>
            </a:r>
            <a:r>
              <a:rPr lang="en-US" sz="2400" dirty="0" err="1">
                <a:solidFill>
                  <a:prstClr val="black"/>
                </a:solidFill>
                <a:latin typeface="Times New Roman" panose="02020603050405020304" pitchFamily="18" charset="0"/>
              </a:rPr>
              <a:t>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việc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cs typeface="VNI-Times"/>
              </a:rPr>
              <a:t>đá</a:t>
            </a:r>
            <a:r>
              <a:rPr lang="en-US" sz="2400" dirty="0" err="1">
                <a:solidFill>
                  <a:prstClr val="black"/>
                </a:solidFill>
                <a:latin typeface="Times New Roman" panose="02020603050405020304" pitchFamily="18" charset="0"/>
              </a:rPr>
              <a:t>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ứng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nhu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cầu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kh</a:t>
            </a:r>
            <a:r>
              <a:rPr lang="en-US" sz="2400" dirty="0" err="1">
                <a:solidFill>
                  <a:prstClr val="black"/>
                </a:solidFill>
                <a:latin typeface="Times New Roman" panose="02020603050405020304" pitchFamily="18" charset="0"/>
                <a:cs typeface="VNI-Times"/>
              </a:rPr>
              <a:t>á</a:t>
            </a:r>
            <a:r>
              <a:rPr lang="en-US" sz="2400" dirty="0" err="1">
                <a:solidFill>
                  <a:prstClr val="black"/>
                </a:solidFill>
                <a:latin typeface="Times New Roman" panose="02020603050405020304" pitchFamily="18" charset="0"/>
              </a:rPr>
              <a:t>ch</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a:t>
            </a:r>
            <a:r>
              <a:rPr lang="en-US" sz="2400" dirty="0" err="1">
                <a:solidFill>
                  <a:prstClr val="black"/>
                </a:solidFill>
                <a:latin typeface="Times New Roman" panose="02020603050405020304" pitchFamily="18" charset="0"/>
                <a:cs typeface="VNI-Times"/>
              </a:rPr>
              <a:t>à</a:t>
            </a:r>
            <a:r>
              <a:rPr lang="en-US" sz="2400" dirty="0" err="1">
                <a:solidFill>
                  <a:prstClr val="black"/>
                </a:solidFill>
                <a:latin typeface="Times New Roman" panose="02020603050405020304" pitchFamily="18" charset="0"/>
              </a:rPr>
              <a:t>ng</a:t>
            </a:r>
            <a:r>
              <a:rPr lang="en-US" sz="2400" dirty="0">
                <a:solidFill>
                  <a:prstClr val="black"/>
                </a:solidFill>
                <a:latin typeface="Times New Roman" panose="02020603050405020304" pitchFamily="18" charset="0"/>
              </a:rPr>
              <a:t>. </a:t>
            </a:r>
            <a:endParaRPr lang="en-US" sz="2400" dirty="0" smtClean="0">
              <a:solidFill>
                <a:prstClr val="black"/>
              </a:solidFill>
              <a:latin typeface="Times New Roman" panose="02020603050405020304" pitchFamily="18" charset="0"/>
            </a:endParaRPr>
          </a:p>
          <a:p>
            <a:pPr marL="342900" lvl="0" indent="-342900" algn="just">
              <a:lnSpc>
                <a:spcPct val="150000"/>
              </a:lnSpc>
              <a:buFont typeface="Wingdings" panose="05000000000000000000" pitchFamily="2" charset="2"/>
              <a:buChar char="v"/>
            </a:pPr>
            <a:r>
              <a:rPr lang="en-US" sz="2400" b="1" dirty="0" err="1" smtClean="0">
                <a:solidFill>
                  <a:prstClr val="black"/>
                </a:solidFill>
                <a:latin typeface="Times New Roman" panose="02020603050405020304" pitchFamily="18" charset="0"/>
              </a:rPr>
              <a:t>Nh</a:t>
            </a:r>
            <a:r>
              <a:rPr lang="en-US" sz="2400" b="1" dirty="0" err="1" smtClean="0">
                <a:solidFill>
                  <a:prstClr val="black"/>
                </a:solidFill>
                <a:latin typeface="Times New Roman" panose="02020603050405020304" pitchFamily="18" charset="0"/>
                <a:cs typeface="VNI-Times"/>
              </a:rPr>
              <a:t>â</a:t>
            </a:r>
            <a:r>
              <a:rPr lang="en-US" sz="2400" b="1" dirty="0" err="1" smtClean="0">
                <a:solidFill>
                  <a:prstClr val="black"/>
                </a:solidFill>
                <a:latin typeface="Times New Roman" panose="02020603050405020304" pitchFamily="18" charset="0"/>
              </a:rPr>
              <a:t>n</a:t>
            </a:r>
            <a:r>
              <a:rPr lang="en-US" sz="2400" b="1" dirty="0" smtClean="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vi</a:t>
            </a:r>
            <a:r>
              <a:rPr lang="en-US" sz="2400" b="1" dirty="0" err="1">
                <a:solidFill>
                  <a:prstClr val="black"/>
                </a:solidFill>
                <a:latin typeface="Times New Roman" panose="02020603050405020304" pitchFamily="18" charset="0"/>
                <a:cs typeface="VNI-Times"/>
              </a:rPr>
              <a:t>ê</a:t>
            </a:r>
            <a:r>
              <a:rPr lang="en-US" sz="2400" b="1" dirty="0" err="1">
                <a:solidFill>
                  <a:prstClr val="black"/>
                </a:solidFill>
                <a:latin typeface="Times New Roman" panose="02020603050405020304" pitchFamily="18" charset="0"/>
              </a:rPr>
              <a:t>n</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cung</a:t>
            </a:r>
            <a:r>
              <a:rPr lang="en-US" sz="2400" b="1" dirty="0">
                <a:solidFill>
                  <a:prstClr val="black"/>
                </a:solidFill>
                <a:latin typeface="Times New Roman" panose="02020603050405020304" pitchFamily="18" charset="0"/>
              </a:rPr>
              <a:t> </a:t>
            </a:r>
            <a:r>
              <a:rPr lang="en-US" sz="2400" b="1" dirty="0" err="1">
                <a:solidFill>
                  <a:prstClr val="black"/>
                </a:solidFill>
                <a:latin typeface="Times New Roman" panose="02020603050405020304" pitchFamily="18" charset="0"/>
              </a:rPr>
              <a:t>ứng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quan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a:t>
            </a:r>
            <a:r>
              <a:rPr lang="en-US" sz="2400" dirty="0" err="1">
                <a:solidFill>
                  <a:prstClr val="black"/>
                </a:solidFill>
                <a:latin typeface="Times New Roman" panose="02020603050405020304" pitchFamily="18" charset="0"/>
                <a:cs typeface="VNI-Times"/>
              </a:rPr>
              <a:t>â</a:t>
            </a:r>
            <a:r>
              <a:rPr lang="en-US" sz="2400" dirty="0" err="1">
                <a:solidFill>
                  <a:prstClr val="black"/>
                </a:solidFill>
                <a:latin typeface="Times New Roman" panose="02020603050405020304" pitchFamily="18" charset="0"/>
              </a:rPr>
              <a:t>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cs typeface="VNI-Times"/>
              </a:rPr>
              <a:t>đ</a:t>
            </a:r>
            <a:r>
              <a:rPr lang="en-US" sz="2400" dirty="0" err="1">
                <a:solidFill>
                  <a:prstClr val="black"/>
                </a:solidFill>
                <a:latin typeface="Times New Roman" panose="02020603050405020304" pitchFamily="18" charset="0"/>
              </a:rPr>
              <a:t>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mức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gi</a:t>
            </a:r>
            <a:r>
              <a:rPr lang="en-US" sz="2400" dirty="0" err="1">
                <a:solidFill>
                  <a:prstClr val="black"/>
                </a:solidFill>
                <a:latin typeface="Times New Roman" panose="02020603050405020304" pitchFamily="18" charset="0"/>
                <a:cs typeface="VNI-Times"/>
              </a:rPr>
              <a:t>á</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tốt</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nhất</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từ</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nhóm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nhà</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cung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cấp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cs typeface="VNI-Times"/>
              </a:rPr>
              <a:t>đ</a:t>
            </a:r>
            <a:r>
              <a:rPr lang="en-US" sz="2400" dirty="0" err="1">
                <a:solidFill>
                  <a:prstClr val="black"/>
                </a:solidFill>
                <a:latin typeface="Times New Roman" panose="02020603050405020304" pitchFamily="18" charset="0"/>
              </a:rPr>
              <a:t>ược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ưu</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tiên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Nhân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viên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sản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xuất</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quan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t</a:t>
            </a:r>
            <a:r>
              <a:rPr lang="en-US" sz="2400" dirty="0" err="1">
                <a:solidFill>
                  <a:prstClr val="black"/>
                </a:solidFill>
                <a:latin typeface="Times New Roman" panose="02020603050405020304" pitchFamily="18" charset="0"/>
                <a:cs typeface="VNI-Times"/>
              </a:rPr>
              <a:t>â</a:t>
            </a:r>
            <a:r>
              <a:rPr lang="en-US" sz="2400" dirty="0" err="1">
                <a:solidFill>
                  <a:prstClr val="black"/>
                </a:solidFill>
                <a:latin typeface="Times New Roman" panose="02020603050405020304" pitchFamily="18" charset="0"/>
              </a:rPr>
              <a:t>m</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cs typeface="VNI-Times"/>
              </a:rPr>
              <a:t>đ</a:t>
            </a:r>
            <a:r>
              <a:rPr lang="en-US" sz="2400" dirty="0" err="1">
                <a:solidFill>
                  <a:prstClr val="black"/>
                </a:solidFill>
                <a:latin typeface="Times New Roman" panose="02020603050405020304" pitchFamily="18" charset="0"/>
              </a:rPr>
              <a:t>ến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c</a:t>
            </a:r>
            <a:r>
              <a:rPr lang="en-US" sz="2400" dirty="0" err="1">
                <a:solidFill>
                  <a:prstClr val="black"/>
                </a:solidFill>
                <a:latin typeface="Times New Roman" panose="02020603050405020304" pitchFamily="18" charset="0"/>
                <a:cs typeface="VNI-Times"/>
              </a:rPr>
              <a:t>á</a:t>
            </a:r>
            <a:r>
              <a:rPr lang="en-US" sz="2400" dirty="0" err="1">
                <a:solidFill>
                  <a:prstClr val="black"/>
                </a:solidFill>
                <a:latin typeface="Times New Roman" panose="02020603050405020304" pitchFamily="18" charset="0"/>
              </a:rPr>
              <a:t>c</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phương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pháp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sản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xuất</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lắp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r</a:t>
            </a:r>
            <a:r>
              <a:rPr lang="en-US" sz="2400" dirty="0" err="1">
                <a:solidFill>
                  <a:prstClr val="black"/>
                </a:solidFill>
                <a:latin typeface="Times New Roman" panose="02020603050405020304" pitchFamily="18" charset="0"/>
                <a:cs typeface="VNI-Times"/>
              </a:rPr>
              <a:t>á</a:t>
            </a:r>
            <a:r>
              <a:rPr lang="en-US" sz="2400" dirty="0" err="1">
                <a:solidFill>
                  <a:prstClr val="black"/>
                </a:solidFill>
                <a:latin typeface="Times New Roman" panose="02020603050405020304" pitchFamily="18" charset="0"/>
              </a:rPr>
              <a:t>p</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v</a:t>
            </a:r>
            <a:r>
              <a:rPr lang="en-US" sz="2400" dirty="0" err="1">
                <a:solidFill>
                  <a:prstClr val="black"/>
                </a:solidFill>
                <a:latin typeface="Times New Roman" panose="02020603050405020304" pitchFamily="18" charset="0"/>
                <a:cs typeface="VNI-Times"/>
              </a:rPr>
              <a:t>à</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hoạt</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cs typeface="VNI-Times"/>
              </a:rPr>
              <a:t>đ</a:t>
            </a:r>
            <a:r>
              <a:rPr lang="en-US" sz="2400" dirty="0" err="1">
                <a:solidFill>
                  <a:prstClr val="black"/>
                </a:solidFill>
                <a:latin typeface="Times New Roman" panose="02020603050405020304" pitchFamily="18" charset="0"/>
              </a:rPr>
              <a:t>ộng</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sản</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xuất</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d</a:t>
            </a:r>
            <a:r>
              <a:rPr lang="en-US" sz="2400" dirty="0" err="1">
                <a:solidFill>
                  <a:prstClr val="black"/>
                </a:solidFill>
                <a:latin typeface="Times New Roman" panose="02020603050405020304" pitchFamily="18" charset="0"/>
                <a:cs typeface="VNI-Times"/>
              </a:rPr>
              <a:t>à</a:t>
            </a:r>
            <a:r>
              <a:rPr lang="en-US" sz="2400" dirty="0" err="1">
                <a:solidFill>
                  <a:prstClr val="black"/>
                </a:solidFill>
                <a:latin typeface="Times New Roman" panose="02020603050405020304" pitchFamily="18" charset="0"/>
              </a:rPr>
              <a:t>i</a:t>
            </a:r>
            <a:r>
              <a:rPr lang="en-US" sz="2400" dirty="0">
                <a:solidFill>
                  <a:prstClr val="black"/>
                </a:solidFill>
                <a:latin typeface="Times New Roman" panose="02020603050405020304" pitchFamily="18" charset="0"/>
              </a:rPr>
              <a:t> </a:t>
            </a:r>
            <a:r>
              <a:rPr lang="en-US" sz="2400" dirty="0" err="1">
                <a:solidFill>
                  <a:prstClr val="black"/>
                </a:solidFill>
                <a:latin typeface="Times New Roman" panose="02020603050405020304" pitchFamily="18" charset="0"/>
              </a:rPr>
              <a:t>hạn</a:t>
            </a:r>
            <a:r>
              <a:rPr lang="en-US" sz="2400" dirty="0" smtClean="0">
                <a:solidFill>
                  <a:prstClr val="black"/>
                </a:solidFill>
                <a:latin typeface="Times New Roman" panose="02020603050405020304" pitchFamily="18" charset="0"/>
              </a:rPr>
              <a:t>.</a:t>
            </a:r>
            <a:endParaRPr lang="en-US" sz="2400" dirty="0">
              <a:solidFill>
                <a:prstClr val="black"/>
              </a:solidFill>
            </a:endParaRPr>
          </a:p>
        </p:txBody>
      </p:sp>
      <p:sp>
        <p:nvSpPr>
          <p:cNvPr id="4" name="Rounded Rectangle 3"/>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9056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45919"/>
          </a:xfrm>
          <a:prstGeom prst="rect">
            <a:avLst/>
          </a:prstGeom>
          <a:solidFill>
            <a:srgbClr val="FFFF00"/>
          </a:solidFill>
        </p:spPr>
        <p:txBody>
          <a:bodyPr wrap="square">
            <a:spAutoFit/>
          </a:bodyPr>
          <a:lstStyle/>
          <a:p>
            <a:pPr algn="ctr">
              <a:lnSpc>
                <a:spcPct val="150000"/>
              </a:lnSpc>
            </a:pPr>
            <a:r>
              <a:rPr lang="en-GB" sz="2200" b="1" cap="all" dirty="0" smtClean="0">
                <a:solidFill>
                  <a:srgbClr val="000000"/>
                </a:solidFill>
                <a:latin typeface="Times New Roman" panose="02020603050405020304" pitchFamily="18" charset="0"/>
                <a:ea typeface="Calibri" panose="020F0502020204030204" pitchFamily="34" charset="0"/>
              </a:rPr>
              <a:t>4.4. </a:t>
            </a:r>
            <a:r>
              <a:rPr lang="en-GB" sz="2200" b="1" cap="all" dirty="0" err="1" smtClean="0">
                <a:solidFill>
                  <a:srgbClr val="000000"/>
                </a:solidFill>
                <a:latin typeface="Times New Roman" panose="02020603050405020304" pitchFamily="18" charset="0"/>
                <a:ea typeface="Calibri" panose="020F0502020204030204" pitchFamily="34" charset="0"/>
              </a:rPr>
              <a:t>Các</a:t>
            </a:r>
            <a:r>
              <a:rPr lang="en-GB" sz="2200" b="1" cap="all" dirty="0" smtClean="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Quy</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trình</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hoạt</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động</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chính</a:t>
            </a:r>
            <a:endParaRPr lang="en-US" sz="2200" b="1" cap="all" dirty="0"/>
          </a:p>
        </p:txBody>
      </p:sp>
      <p:sp>
        <p:nvSpPr>
          <p:cNvPr id="3" name="Rounded Rectangle 2"/>
          <p:cNvSpPr/>
          <p:nvPr/>
        </p:nvSpPr>
        <p:spPr>
          <a:xfrm>
            <a:off x="2509836" y="561041"/>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32590" y="1035529"/>
            <a:ext cx="11690650" cy="5847755"/>
          </a:xfrm>
          <a:prstGeom prst="rect">
            <a:avLst/>
          </a:prstGeom>
        </p:spPr>
        <p:txBody>
          <a:bodyPr wrap="square">
            <a:spAutoFit/>
          </a:bodyPr>
          <a:lstStyle/>
          <a:p>
            <a:pPr algn="just">
              <a:tabLst>
                <a:tab pos="360045" algn="l"/>
              </a:tabLst>
            </a:pPr>
            <a:r>
              <a:rPr lang="en-US" sz="2200" b="1" dirty="0" err="1">
                <a:latin typeface="Times New Roman" panose="02020603050405020304" pitchFamily="18" charset="0"/>
              </a:rPr>
              <a:t>Bước</a:t>
            </a:r>
            <a:r>
              <a:rPr lang="en-US" sz="2200" b="1" dirty="0">
                <a:latin typeface="Times New Roman" panose="02020603050405020304" pitchFamily="18" charset="0"/>
              </a:rPr>
              <a:t> 2: </a:t>
            </a:r>
            <a:r>
              <a:rPr lang="en-US" sz="2200" b="1" dirty="0" err="1">
                <a:latin typeface="Times New Roman" panose="02020603050405020304" pitchFamily="18" charset="0"/>
              </a:rPr>
              <a:t>Lập</a:t>
            </a:r>
            <a:r>
              <a:rPr lang="en-US" sz="2200" b="1" dirty="0">
                <a:latin typeface="Times New Roman" panose="02020603050405020304" pitchFamily="18" charset="0"/>
              </a:rPr>
              <a:t> </a:t>
            </a:r>
            <a:r>
              <a:rPr lang="en-US" sz="2200" b="1" dirty="0" err="1">
                <a:latin typeface="Times New Roman" panose="02020603050405020304" pitchFamily="18" charset="0"/>
              </a:rPr>
              <a:t>quy</a:t>
            </a:r>
            <a:r>
              <a:rPr lang="en-US" sz="2200" b="1" dirty="0">
                <a:latin typeface="Times New Roman" panose="02020603050405020304" pitchFamily="18" charset="0"/>
              </a:rPr>
              <a:t> </a:t>
            </a:r>
            <a:r>
              <a:rPr lang="en-US" sz="2200" b="1" dirty="0" err="1">
                <a:latin typeface="Times New Roman" panose="02020603050405020304" pitchFamily="18" charset="0"/>
              </a:rPr>
              <a:t>trình</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b="1" dirty="0">
                <a:latin typeface="Times New Roman" panose="02020603050405020304" pitchFamily="18" charset="0"/>
              </a:rPr>
              <a:t>/ </a:t>
            </a:r>
            <a:r>
              <a:rPr lang="en-US" sz="2200" b="1" dirty="0" err="1">
                <a:latin typeface="Times New Roman" panose="02020603050405020304" pitchFamily="18" charset="0"/>
              </a:rPr>
              <a:t>Điều</a:t>
            </a:r>
            <a:r>
              <a:rPr lang="en-US" sz="2200" b="1" dirty="0">
                <a:latin typeface="Times New Roman" panose="02020603050405020304" pitchFamily="18" charset="0"/>
              </a:rPr>
              <a:t> </a:t>
            </a:r>
            <a:r>
              <a:rPr lang="en-US" sz="2200" b="1" dirty="0" err="1">
                <a:latin typeface="Times New Roman" panose="02020603050405020304" pitchFamily="18" charset="0"/>
              </a:rPr>
              <a:t>độ</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b="1" dirty="0">
                <a:latin typeface="Times New Roman" panose="02020603050405020304" pitchFamily="18" charset="0"/>
              </a:rPr>
              <a:t>.</a:t>
            </a:r>
            <a:endParaRPr lang="en-US" sz="2200" dirty="0"/>
          </a:p>
          <a:p>
            <a:pPr indent="457200" algn="just"/>
            <a:r>
              <a:rPr lang="en-US" sz="2200" dirty="0" err="1" smtClean="0">
                <a:latin typeface="Times New Roman" panose="02020603050405020304" pitchFamily="18" charset="0"/>
              </a:rPr>
              <a:t>Trước</a:t>
            </a:r>
            <a:r>
              <a:rPr lang="en-US" sz="2200" dirty="0" smtClean="0">
                <a:latin typeface="Times New Roman" panose="02020603050405020304" pitchFamily="18" charset="0"/>
              </a:rPr>
              <a:t> </a:t>
            </a:r>
            <a:r>
              <a:rPr lang="en-US" sz="2200" dirty="0" err="1" smtClean="0">
                <a:latin typeface="Times New Roman" panose="02020603050405020304" pitchFamily="18" charset="0"/>
              </a:rPr>
              <a:t>hết</a:t>
            </a:r>
            <a:r>
              <a:rPr lang="en-US" sz="2200" dirty="0" smtClean="0">
                <a:latin typeface="Times New Roman" panose="02020603050405020304" pitchFamily="18" charset="0"/>
              </a:rPr>
              <a:t> </a:t>
            </a:r>
            <a:r>
              <a:rPr lang="en-US" sz="2200" dirty="0" err="1" smtClean="0">
                <a:latin typeface="Times New Roman" panose="02020603050405020304" pitchFamily="18" charset="0"/>
              </a:rPr>
              <a:t>phải</a:t>
            </a:r>
            <a:r>
              <a:rPr lang="en-US" sz="2200" dirty="0" smtClean="0">
                <a:latin typeface="Times New Roman" panose="02020603050405020304" pitchFamily="18" charset="0"/>
              </a:rPr>
              <a:t> </a:t>
            </a:r>
            <a:r>
              <a:rPr lang="en-US" sz="2200" dirty="0" err="1" smtClean="0">
                <a:latin typeface="Times New Roman" panose="02020603050405020304" pitchFamily="18" charset="0"/>
              </a:rPr>
              <a:t>hiểu</a:t>
            </a:r>
            <a:r>
              <a:rPr lang="en-US" sz="2200" dirty="0" smtClean="0">
                <a:latin typeface="Times New Roman" panose="02020603050405020304" pitchFamily="18" charset="0"/>
              </a:rPr>
              <a:t> </a:t>
            </a:r>
            <a:r>
              <a:rPr lang="en-US" sz="2200" b="1" dirty="0" err="1" smtClean="0">
                <a:solidFill>
                  <a:srgbClr val="002060"/>
                </a:solidFill>
                <a:latin typeface="Times New Roman" panose="02020603050405020304" pitchFamily="18" charset="0"/>
              </a:rPr>
              <a:t>Điều</a:t>
            </a:r>
            <a:r>
              <a:rPr lang="en-US" sz="2200" b="1" dirty="0" smtClean="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độ</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sản</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xuất</a:t>
            </a:r>
            <a:r>
              <a:rPr lang="en-US" sz="2200" b="1" dirty="0">
                <a:solidFill>
                  <a:srgbClr val="002060"/>
                </a:solidFill>
                <a:latin typeface="Times New Roman" panose="02020603050405020304" pitchFamily="18" charset="0"/>
              </a:rPr>
              <a:t> </a:t>
            </a:r>
            <a:r>
              <a:rPr lang="en-US" sz="2200" dirty="0" err="1">
                <a:latin typeface="Times New Roman" panose="02020603050405020304" pitchFamily="18" charset="0"/>
              </a:rPr>
              <a:t>là</a:t>
            </a:r>
            <a:r>
              <a:rPr lang="en-US" sz="2200" dirty="0">
                <a:latin typeface="Times New Roman" panose="02020603050405020304" pitchFamily="18" charset="0"/>
              </a:rPr>
              <a:t> </a:t>
            </a:r>
            <a:r>
              <a:rPr lang="en-US" sz="2200" dirty="0" err="1">
                <a:latin typeface="Times New Roman" panose="02020603050405020304" pitchFamily="18" charset="0"/>
              </a:rPr>
              <a:t>phân</a:t>
            </a:r>
            <a:r>
              <a:rPr lang="en-US" sz="2200" dirty="0">
                <a:latin typeface="Times New Roman" panose="02020603050405020304" pitchFamily="18" charset="0"/>
              </a:rPr>
              <a:t> </a:t>
            </a:r>
            <a:r>
              <a:rPr lang="en-US" sz="2200" dirty="0" err="1">
                <a:latin typeface="Times New Roman" panose="02020603050405020304" pitchFamily="18" charset="0"/>
              </a:rPr>
              <a:t>bổ</a:t>
            </a:r>
            <a:r>
              <a:rPr lang="en-US" sz="2200" dirty="0">
                <a:latin typeface="Times New Roman" panose="02020603050405020304" pitchFamily="18" charset="0"/>
              </a:rPr>
              <a:t> </a:t>
            </a:r>
            <a:r>
              <a:rPr lang="en-US" sz="2200" dirty="0" err="1">
                <a:latin typeface="Times New Roman" panose="02020603050405020304" pitchFamily="18" charset="0"/>
              </a:rPr>
              <a:t>công</a:t>
            </a:r>
            <a:r>
              <a:rPr lang="en-US" sz="2200" dirty="0">
                <a:latin typeface="Times New Roman" panose="02020603050405020304" pitchFamily="18" charset="0"/>
              </a:rPr>
              <a:t> </a:t>
            </a:r>
            <a:r>
              <a:rPr lang="en-US" sz="2200" dirty="0" err="1">
                <a:latin typeface="Times New Roman" panose="02020603050405020304" pitchFamily="18" charset="0"/>
              </a:rPr>
              <a:t>suất</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sẵn</a:t>
            </a:r>
            <a:r>
              <a:rPr lang="en-US" sz="2200" dirty="0">
                <a:latin typeface="Times New Roman" panose="02020603050405020304" pitchFamily="18" charset="0"/>
              </a:rPr>
              <a:t> (</a:t>
            </a:r>
            <a:r>
              <a:rPr lang="en-US" sz="2200" dirty="0" err="1">
                <a:latin typeface="Times New Roman" panose="02020603050405020304" pitchFamily="18" charset="0"/>
              </a:rPr>
              <a:t>thiết</a:t>
            </a:r>
            <a:r>
              <a:rPr lang="en-US" sz="2200" dirty="0">
                <a:latin typeface="Times New Roman" panose="02020603050405020304" pitchFamily="18" charset="0"/>
              </a:rPr>
              <a:t> </a:t>
            </a:r>
            <a:r>
              <a:rPr lang="en-US" sz="2200" dirty="0" err="1">
                <a:latin typeface="Times New Roman" panose="02020603050405020304" pitchFamily="18" charset="0"/>
              </a:rPr>
              <a:t>bị</a:t>
            </a:r>
            <a:r>
              <a:rPr lang="en-US" sz="2200" dirty="0">
                <a:latin typeface="Times New Roman" panose="02020603050405020304" pitchFamily="18" charset="0"/>
              </a:rPr>
              <a:t>, </a:t>
            </a:r>
            <a:r>
              <a:rPr lang="en-US" sz="2200" dirty="0" err="1">
                <a:latin typeface="Times New Roman" panose="02020603050405020304" pitchFamily="18" charset="0"/>
              </a:rPr>
              <a:t>lao</a:t>
            </a:r>
            <a:r>
              <a:rPr lang="en-US" sz="2200" dirty="0">
                <a:latin typeface="Times New Roman" panose="02020603050405020304" pitchFamily="18" charset="0"/>
              </a:rPr>
              <a:t> </a:t>
            </a:r>
            <a:r>
              <a:rPr lang="en-US" sz="2200" dirty="0" err="1">
                <a:latin typeface="Times New Roman" panose="02020603050405020304" pitchFamily="18" charset="0"/>
              </a:rPr>
              <a:t>động</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cho</a:t>
            </a:r>
            <a:r>
              <a:rPr lang="en-US" sz="2200" dirty="0">
                <a:latin typeface="Times New Roman" panose="02020603050405020304" pitchFamily="18" charset="0"/>
              </a:rPr>
              <a:t> </a:t>
            </a:r>
            <a:r>
              <a:rPr lang="en-US" sz="2200" dirty="0" err="1">
                <a:latin typeface="Times New Roman" panose="02020603050405020304" pitchFamily="18" charset="0"/>
              </a:rPr>
              <a:t>việc</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rPr>
              <a:t>cần</a:t>
            </a:r>
            <a:r>
              <a:rPr lang="en-US" sz="2200" dirty="0">
                <a:latin typeface="Times New Roman" panose="02020603050405020304" pitchFamily="18" charset="0"/>
              </a:rPr>
              <a:t> </a:t>
            </a:r>
            <a:r>
              <a:rPr lang="en-US" sz="2200" dirty="0" err="1">
                <a:latin typeface="Times New Roman" panose="02020603050405020304" pitchFamily="18" charset="0"/>
              </a:rPr>
              <a:t>thiết</a:t>
            </a:r>
            <a:r>
              <a:rPr lang="en-US" sz="2200" dirty="0">
                <a:latin typeface="Times New Roman" panose="02020603050405020304" pitchFamily="18" charset="0"/>
              </a:rPr>
              <a:t>. </a:t>
            </a:r>
            <a:r>
              <a:rPr lang="en-US" sz="2200" dirty="0" err="1">
                <a:latin typeface="Times New Roman" panose="02020603050405020304" pitchFamily="18" charset="0"/>
              </a:rPr>
              <a:t>Mục</a:t>
            </a:r>
            <a:r>
              <a:rPr lang="en-US" sz="2200" dirty="0">
                <a:latin typeface="Times New Roman" panose="02020603050405020304" pitchFamily="18" charset="0"/>
              </a:rPr>
              <a:t> </a:t>
            </a:r>
            <a:r>
              <a:rPr lang="en-US" sz="2200" dirty="0" err="1">
                <a:latin typeface="Times New Roman" panose="02020603050405020304" pitchFamily="18" charset="0"/>
              </a:rPr>
              <a:t>tiêu</a:t>
            </a:r>
            <a:r>
              <a:rPr lang="en-US" sz="2200" dirty="0">
                <a:latin typeface="Times New Roman" panose="02020603050405020304" pitchFamily="18" charset="0"/>
              </a:rPr>
              <a:t> </a:t>
            </a:r>
            <a:r>
              <a:rPr lang="en-US" sz="2200" dirty="0" err="1">
                <a:latin typeface="Times New Roman" panose="02020603050405020304" pitchFamily="18" charset="0"/>
              </a:rPr>
              <a:t>là</a:t>
            </a:r>
            <a:r>
              <a:rPr lang="en-US" sz="2200" dirty="0">
                <a:latin typeface="Times New Roman" panose="02020603050405020304" pitchFamily="18" charset="0"/>
              </a:rPr>
              <a:t> </a:t>
            </a:r>
            <a:r>
              <a:rPr lang="en-US" sz="2200" dirty="0" err="1">
                <a:latin typeface="Times New Roman" panose="02020603050405020304" pitchFamily="18" charset="0"/>
              </a:rPr>
              <a:t>sử</a:t>
            </a:r>
            <a:r>
              <a:rPr lang="en-US" sz="2200" dirty="0">
                <a:latin typeface="Times New Roman" panose="02020603050405020304" pitchFamily="18" charset="0"/>
              </a:rPr>
              <a:t> </a:t>
            </a:r>
            <a:r>
              <a:rPr lang="en-US" sz="2200" dirty="0" err="1">
                <a:latin typeface="Times New Roman" panose="02020603050405020304" pitchFamily="18" charset="0"/>
              </a:rPr>
              <a:t>dụng</a:t>
            </a:r>
            <a:r>
              <a:rPr lang="en-US" sz="2200" dirty="0">
                <a:latin typeface="Times New Roman" panose="02020603050405020304" pitchFamily="18" charset="0"/>
              </a:rPr>
              <a:t> </a:t>
            </a:r>
            <a:r>
              <a:rPr lang="en-US" sz="2200" dirty="0" err="1">
                <a:latin typeface="Times New Roman" panose="02020603050405020304" pitchFamily="18" charset="0"/>
              </a:rPr>
              <a:t>công</a:t>
            </a:r>
            <a:r>
              <a:rPr lang="en-US" sz="2200" dirty="0">
                <a:latin typeface="Times New Roman" panose="02020603050405020304" pitchFamily="18" charset="0"/>
              </a:rPr>
              <a:t> </a:t>
            </a:r>
            <a:r>
              <a:rPr lang="en-US" sz="2200" dirty="0" err="1">
                <a:latin typeface="Times New Roman" panose="02020603050405020304" pitchFamily="18" charset="0"/>
              </a:rPr>
              <a:t>suất</a:t>
            </a:r>
            <a:r>
              <a:rPr lang="en-US" sz="2200" dirty="0">
                <a:latin typeface="Times New Roman" panose="02020603050405020304" pitchFamily="18" charset="0"/>
              </a:rPr>
              <a:t> </a:t>
            </a:r>
            <a:r>
              <a:rPr lang="en-US" sz="2200" dirty="0" err="1">
                <a:latin typeface="Times New Roman" panose="02020603050405020304" pitchFamily="18" charset="0"/>
              </a:rPr>
              <a:t>sẵn</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hiệu</a:t>
            </a:r>
            <a:r>
              <a:rPr lang="en-US" sz="2200" dirty="0">
                <a:latin typeface="Times New Roman" panose="02020603050405020304" pitchFamily="18" charset="0"/>
              </a:rPr>
              <a:t> </a:t>
            </a:r>
            <a:r>
              <a:rPr lang="en-US" sz="2200" dirty="0" err="1">
                <a:latin typeface="Times New Roman" panose="02020603050405020304" pitchFamily="18" charset="0"/>
              </a:rPr>
              <a:t>quả</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mang</a:t>
            </a:r>
            <a:r>
              <a:rPr lang="en-US" sz="2200" dirty="0">
                <a:latin typeface="Times New Roman" panose="02020603050405020304" pitchFamily="18" charset="0"/>
              </a:rPr>
              <a:t> </a:t>
            </a:r>
            <a:r>
              <a:rPr lang="en-US" sz="2200" dirty="0" err="1">
                <a:latin typeface="Times New Roman" panose="02020603050405020304" pitchFamily="18" charset="0"/>
              </a:rPr>
              <a:t>lại</a:t>
            </a:r>
            <a:r>
              <a:rPr lang="en-US" sz="2200" dirty="0">
                <a:latin typeface="Times New Roman" panose="02020603050405020304" pitchFamily="18" charset="0"/>
              </a:rPr>
              <a:t> </a:t>
            </a:r>
            <a:r>
              <a:rPr lang="en-US" sz="2200" dirty="0" err="1">
                <a:latin typeface="Times New Roman" panose="02020603050405020304" pitchFamily="18" charset="0"/>
              </a:rPr>
              <a:t>lợi</a:t>
            </a:r>
            <a:r>
              <a:rPr lang="en-US" sz="2200" dirty="0">
                <a:latin typeface="Times New Roman" panose="02020603050405020304" pitchFamily="18" charset="0"/>
              </a:rPr>
              <a:t> </a:t>
            </a:r>
            <a:r>
              <a:rPr lang="en-US" sz="2200" dirty="0" err="1">
                <a:latin typeface="Times New Roman" panose="02020603050405020304" pitchFamily="18" charset="0"/>
              </a:rPr>
              <a:t>ích</a:t>
            </a:r>
            <a:r>
              <a:rPr lang="en-US" sz="2200" dirty="0">
                <a:latin typeface="Times New Roman" panose="02020603050405020304" pitchFamily="18" charset="0"/>
              </a:rPr>
              <a:t> </a:t>
            </a:r>
            <a:r>
              <a:rPr lang="en-US" sz="2200" dirty="0" err="1">
                <a:latin typeface="Times New Roman" panose="02020603050405020304" pitchFamily="18" charset="0"/>
              </a:rPr>
              <a:t>cao</a:t>
            </a:r>
            <a:r>
              <a:rPr lang="en-US" sz="2200" dirty="0">
                <a:latin typeface="Times New Roman" panose="02020603050405020304" pitchFamily="18" charset="0"/>
              </a:rPr>
              <a:t> </a:t>
            </a:r>
            <a:r>
              <a:rPr lang="en-US" sz="2200" dirty="0" err="1">
                <a:latin typeface="Times New Roman" panose="02020603050405020304" pitchFamily="18" charset="0"/>
              </a:rPr>
              <a:t>nhất</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r>
              <a:rPr lang="en-US" sz="2200" b="1" dirty="0" err="1" smtClean="0">
                <a:latin typeface="Times New Roman" panose="02020603050405020304" pitchFamily="18" charset="0"/>
              </a:rPr>
              <a:t>Thực</a:t>
            </a:r>
            <a:r>
              <a:rPr lang="en-US" sz="2200" b="1" dirty="0" smtClean="0">
                <a:latin typeface="Times New Roman" panose="02020603050405020304" pitchFamily="18" charset="0"/>
              </a:rPr>
              <a:t> </a:t>
            </a:r>
            <a:r>
              <a:rPr lang="en-US" sz="2200" b="1" dirty="0" err="1">
                <a:latin typeface="Times New Roman" panose="02020603050405020304" pitchFamily="18" charset="0"/>
              </a:rPr>
              <a:t>hiện</a:t>
            </a:r>
            <a:r>
              <a:rPr lang="en-US" sz="2200" b="1" dirty="0">
                <a:latin typeface="Times New Roman" panose="02020603050405020304" pitchFamily="18" charset="0"/>
              </a:rPr>
              <a:t> </a:t>
            </a:r>
            <a:r>
              <a:rPr lang="en-US" sz="2200" b="1" dirty="0" err="1">
                <a:latin typeface="Times New Roman" panose="02020603050405020304" pitchFamily="18" charset="0"/>
              </a:rPr>
              <a:t>một</a:t>
            </a:r>
            <a:r>
              <a:rPr lang="en-US" sz="2200" b="1" dirty="0">
                <a:latin typeface="Times New Roman" panose="02020603050405020304" pitchFamily="18" charset="0"/>
              </a:rPr>
              <a:t> </a:t>
            </a:r>
            <a:r>
              <a:rPr lang="en-US" sz="2200" b="1" dirty="0" err="1">
                <a:latin typeface="Times New Roman" panose="02020603050405020304" pitchFamily="18" charset="0"/>
              </a:rPr>
              <a:t>kế</a:t>
            </a:r>
            <a:r>
              <a:rPr lang="en-US" sz="2200" b="1" dirty="0">
                <a:latin typeface="Times New Roman" panose="02020603050405020304" pitchFamily="18" charset="0"/>
              </a:rPr>
              <a:t> </a:t>
            </a:r>
            <a:r>
              <a:rPr lang="en-US" sz="2200" b="1" dirty="0" err="1">
                <a:latin typeface="Times New Roman" panose="02020603050405020304" pitchFamily="18" charset="0"/>
              </a:rPr>
              <a:t>hoạch</a:t>
            </a:r>
            <a:r>
              <a:rPr lang="en-US" sz="2200" b="1" dirty="0">
                <a:latin typeface="Times New Roman" panose="02020603050405020304" pitchFamily="18" charset="0"/>
              </a:rPr>
              <a:t> </a:t>
            </a:r>
            <a:r>
              <a:rPr lang="en-US" sz="2200" b="1" dirty="0" err="1">
                <a:latin typeface="Times New Roman" panose="02020603050405020304" pitchFamily="18" charset="0"/>
              </a:rPr>
              <a:t>điều</a:t>
            </a:r>
            <a:r>
              <a:rPr lang="en-US" sz="2200" b="1" dirty="0">
                <a:latin typeface="Times New Roman" panose="02020603050405020304" pitchFamily="18" charset="0"/>
              </a:rPr>
              <a:t> </a:t>
            </a:r>
            <a:r>
              <a:rPr lang="en-US" sz="2200" b="1" dirty="0" err="1">
                <a:latin typeface="Times New Roman" panose="02020603050405020304" pitchFamily="18" charset="0"/>
              </a:rPr>
              <a:t>độ</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b="1" dirty="0">
                <a:latin typeface="Times New Roman" panose="02020603050405020304" pitchFamily="18" charset="0"/>
              </a:rPr>
              <a:t> </a:t>
            </a:r>
            <a:r>
              <a:rPr lang="en-US" sz="2200" b="1" dirty="0" err="1">
                <a:latin typeface="Times New Roman" panose="02020603050405020304" pitchFamily="18" charset="0"/>
              </a:rPr>
              <a:t>là</a:t>
            </a:r>
            <a:r>
              <a:rPr lang="en-US" sz="2200" b="1" dirty="0">
                <a:latin typeface="Times New Roman" panose="02020603050405020304" pitchFamily="18" charset="0"/>
              </a:rPr>
              <a:t> </a:t>
            </a:r>
            <a:r>
              <a:rPr lang="en-US" sz="2200" b="1" dirty="0" err="1">
                <a:latin typeface="Times New Roman" panose="02020603050405020304" pitchFamily="18" charset="0"/>
              </a:rPr>
              <a:t>một</a:t>
            </a:r>
            <a:r>
              <a:rPr lang="en-US" sz="2200" b="1" dirty="0">
                <a:latin typeface="Times New Roman" panose="02020603050405020304" pitchFamily="18" charset="0"/>
              </a:rPr>
              <a:t> </a:t>
            </a:r>
            <a:r>
              <a:rPr lang="en-US" sz="2200" b="1" dirty="0" err="1">
                <a:latin typeface="Times New Roman" panose="02020603050405020304" pitchFamily="18" charset="0"/>
              </a:rPr>
              <a:t>quá</a:t>
            </a:r>
            <a:r>
              <a:rPr lang="en-US" sz="2200" b="1" dirty="0">
                <a:latin typeface="Times New Roman" panose="02020603050405020304" pitchFamily="18" charset="0"/>
              </a:rPr>
              <a:t> </a:t>
            </a:r>
            <a:r>
              <a:rPr lang="en-US" sz="2200" b="1" dirty="0" err="1">
                <a:latin typeface="Times New Roman" panose="02020603050405020304" pitchFamily="18" charset="0"/>
              </a:rPr>
              <a:t>trình</a:t>
            </a:r>
            <a:r>
              <a:rPr lang="en-US" sz="2200" b="1" dirty="0">
                <a:latin typeface="Times New Roman" panose="02020603050405020304" pitchFamily="18" charset="0"/>
              </a:rPr>
              <a:t> </a:t>
            </a:r>
            <a:r>
              <a:rPr lang="en-US" sz="2200" b="1" dirty="0" err="1">
                <a:latin typeface="Times New Roman" panose="02020603050405020304" pitchFamily="18" charset="0"/>
              </a:rPr>
              <a:t>tìm</a:t>
            </a:r>
            <a:r>
              <a:rPr lang="en-US" sz="2200" b="1" dirty="0">
                <a:latin typeface="Times New Roman" panose="02020603050405020304" pitchFamily="18" charset="0"/>
              </a:rPr>
              <a:t> </a:t>
            </a:r>
            <a:r>
              <a:rPr lang="en-US" sz="2200" b="1" dirty="0" err="1">
                <a:latin typeface="Times New Roman" panose="02020603050405020304" pitchFamily="18" charset="0"/>
              </a:rPr>
              <a:t>sự</a:t>
            </a:r>
            <a:r>
              <a:rPr lang="en-US" sz="2200" b="1" dirty="0">
                <a:latin typeface="Times New Roman" panose="02020603050405020304" pitchFamily="18" charset="0"/>
              </a:rPr>
              <a:t> </a:t>
            </a:r>
            <a:r>
              <a:rPr lang="en-US" sz="2200" b="1" dirty="0" err="1">
                <a:latin typeface="Times New Roman" panose="02020603050405020304" pitchFamily="18" charset="0"/>
              </a:rPr>
              <a:t>cân</a:t>
            </a:r>
            <a:r>
              <a:rPr lang="en-US" sz="2200" b="1" dirty="0">
                <a:latin typeface="Times New Roman" panose="02020603050405020304" pitchFamily="18" charset="0"/>
              </a:rPr>
              <a:t> </a:t>
            </a:r>
            <a:r>
              <a:rPr lang="en-US" sz="2200" b="1" dirty="0" err="1">
                <a:latin typeface="Times New Roman" panose="02020603050405020304" pitchFamily="18" charset="0"/>
              </a:rPr>
              <a:t>bằng</a:t>
            </a:r>
            <a:r>
              <a:rPr lang="en-US" sz="2200" b="1" dirty="0">
                <a:latin typeface="Times New Roman" panose="02020603050405020304" pitchFamily="18" charset="0"/>
              </a:rPr>
              <a:t> </a:t>
            </a:r>
            <a:r>
              <a:rPr lang="en-US" sz="2200" b="1" dirty="0" err="1">
                <a:latin typeface="Times New Roman" panose="02020603050405020304" pitchFamily="18" charset="0"/>
              </a:rPr>
              <a:t>giữa</a:t>
            </a:r>
            <a:r>
              <a:rPr lang="en-US" sz="2200" b="1" dirty="0">
                <a:latin typeface="Times New Roman" panose="02020603050405020304" pitchFamily="18" charset="0"/>
              </a:rPr>
              <a:t> </a:t>
            </a:r>
            <a:r>
              <a:rPr lang="en-US" sz="2200" b="1" dirty="0" err="1">
                <a:latin typeface="Times New Roman" panose="02020603050405020304" pitchFamily="18" charset="0"/>
              </a:rPr>
              <a:t>nhiều</a:t>
            </a:r>
            <a:r>
              <a:rPr lang="en-US" sz="2200" b="1" dirty="0">
                <a:latin typeface="Times New Roman" panose="02020603050405020304" pitchFamily="18" charset="0"/>
              </a:rPr>
              <a:t> </a:t>
            </a:r>
            <a:r>
              <a:rPr lang="en-US" sz="2200" b="1" dirty="0" err="1">
                <a:latin typeface="Times New Roman" panose="02020603050405020304" pitchFamily="18" charset="0"/>
              </a:rPr>
              <a:t>mục</a:t>
            </a:r>
            <a:r>
              <a:rPr lang="en-US" sz="2200" b="1" dirty="0">
                <a:latin typeface="Times New Roman" panose="02020603050405020304" pitchFamily="18" charset="0"/>
              </a:rPr>
              <a:t> </a:t>
            </a:r>
            <a:r>
              <a:rPr lang="en-US" sz="2200" b="1" dirty="0" err="1">
                <a:latin typeface="Times New Roman" panose="02020603050405020304" pitchFamily="18" charset="0"/>
              </a:rPr>
              <a:t>tiêu</a:t>
            </a:r>
            <a:r>
              <a:rPr lang="en-US" sz="2200" b="1" dirty="0">
                <a:latin typeface="Times New Roman" panose="02020603050405020304" pitchFamily="18" charset="0"/>
              </a:rPr>
              <a:t> </a:t>
            </a:r>
            <a:r>
              <a:rPr lang="en-US" sz="2200" b="1" dirty="0" err="1">
                <a:latin typeface="Times New Roman" panose="02020603050405020304" pitchFamily="18" charset="0"/>
              </a:rPr>
              <a:t>đối</a:t>
            </a:r>
            <a:r>
              <a:rPr lang="en-US" sz="2200" b="1" dirty="0">
                <a:latin typeface="Times New Roman" panose="02020603050405020304" pitchFamily="18" charset="0"/>
              </a:rPr>
              <a:t> </a:t>
            </a:r>
            <a:r>
              <a:rPr lang="en-US" sz="2200" b="1" dirty="0" err="1">
                <a:latin typeface="Times New Roman" panose="02020603050405020304" pitchFamily="18" charset="0"/>
              </a:rPr>
              <a:t>kháng</a:t>
            </a:r>
            <a:r>
              <a:rPr lang="en-US" sz="2200" b="1" dirty="0">
                <a:latin typeface="Times New Roman" panose="02020603050405020304" pitchFamily="18" charset="0"/>
              </a:rPr>
              <a:t> </a:t>
            </a:r>
            <a:r>
              <a:rPr lang="en-US" sz="2200" b="1" dirty="0" err="1">
                <a:latin typeface="Times New Roman" panose="02020603050405020304" pitchFamily="18" charset="0"/>
              </a:rPr>
              <a:t>nhau</a:t>
            </a:r>
            <a:r>
              <a:rPr lang="en-US" sz="2200" b="1" dirty="0">
                <a:latin typeface="Times New Roman" panose="02020603050405020304" pitchFamily="18" charset="0"/>
              </a:rPr>
              <a:t>:</a:t>
            </a:r>
            <a:endParaRPr lang="en-US" sz="2200" b="1" dirty="0"/>
          </a:p>
          <a:p>
            <a:pPr marL="342900" lvl="0" indent="-342900" algn="just">
              <a:buFont typeface="Symbol" panose="05050102010706020507" pitchFamily="18" charset="2"/>
              <a:buChar char=""/>
            </a:pPr>
            <a:r>
              <a:rPr lang="en-US" sz="2200" b="1" u="sng" dirty="0" err="1">
                <a:solidFill>
                  <a:srgbClr val="002060"/>
                </a:solidFill>
                <a:latin typeface="Times New Roman" panose="02020603050405020304" pitchFamily="18" charset="0"/>
              </a:rPr>
              <a:t>Mức</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sử</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dụng</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cao</a:t>
            </a:r>
            <a:r>
              <a:rPr lang="en-US" sz="2200" b="1" u="sng" dirty="0">
                <a:solidFill>
                  <a:srgbClr val="002060"/>
                </a:solidFill>
                <a:latin typeface="Times New Roman" panose="02020603050405020304" pitchFamily="18" charset="0"/>
              </a:rPr>
              <a:t>:</a:t>
            </a:r>
            <a:endParaRPr lang="en-US" sz="2200" b="1" u="sng" dirty="0">
              <a:solidFill>
                <a:srgbClr val="002060"/>
              </a:solidFill>
            </a:endParaRPr>
          </a:p>
          <a:p>
            <a:pPr indent="457200" algn="just"/>
            <a:r>
              <a:rPr lang="en-US" sz="2200" dirty="0" err="1">
                <a:latin typeface="Times New Roman" panose="02020603050405020304" pitchFamily="18" charset="0"/>
              </a:rPr>
              <a:t>Điều</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nghĩa</a:t>
            </a:r>
            <a:r>
              <a:rPr lang="en-US" sz="2200" dirty="0">
                <a:latin typeface="Times New Roman" panose="02020603050405020304" pitchFamily="18" charset="0"/>
              </a:rPr>
              <a:t> </a:t>
            </a:r>
            <a:r>
              <a:rPr lang="en-US" sz="2200" dirty="0" err="1">
                <a:latin typeface="Times New Roman" panose="02020603050405020304" pitchFamily="18" charset="0"/>
              </a:rPr>
              <a:t>là</a:t>
            </a:r>
            <a:r>
              <a:rPr lang="en-US" sz="2200" dirty="0">
                <a:latin typeface="Times New Roman" panose="02020603050405020304" pitchFamily="18" charset="0"/>
              </a:rPr>
              <a:t> </a:t>
            </a:r>
            <a:r>
              <a:rPr lang="en-US" sz="2200" dirty="0" err="1">
                <a:latin typeface="Times New Roman" panose="02020603050405020304" pitchFamily="18" charset="0"/>
              </a:rPr>
              <a:t>vận</a:t>
            </a:r>
            <a:r>
              <a:rPr lang="en-US" sz="2200" dirty="0">
                <a:latin typeface="Times New Roman" panose="02020603050405020304" pitchFamily="18" charset="0"/>
              </a:rPr>
              <a:t> </a:t>
            </a:r>
            <a:r>
              <a:rPr lang="en-US" sz="2200" dirty="0" err="1" smtClean="0">
                <a:latin typeface="Times New Roman" panose="02020603050405020304" pitchFamily="18" charset="0"/>
              </a:rPr>
              <a:t>hành</a:t>
            </a:r>
            <a:r>
              <a:rPr lang="en-US" sz="2200" dirty="0" smtClean="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smtClean="0">
                <a:latin typeface="Times New Roman" panose="02020603050405020304" pitchFamily="18" charset="0"/>
              </a:rPr>
              <a:t>dài</a:t>
            </a:r>
            <a:r>
              <a:rPr lang="en-US" sz="2200" dirty="0" smtClean="0">
                <a:latin typeface="Times New Roman" panose="02020603050405020304" pitchFamily="18" charset="0"/>
              </a:rPr>
              <a:t> </a:t>
            </a:r>
            <a:r>
              <a:rPr lang="en-US" sz="2200" dirty="0" err="1">
                <a:latin typeface="Times New Roman" panose="02020603050405020304" pitchFamily="18" charset="0"/>
              </a:rPr>
              <a:t>hạn</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tập</a:t>
            </a:r>
            <a:r>
              <a:rPr lang="en-US" sz="2200" dirty="0">
                <a:latin typeface="Times New Roman" panose="02020603050405020304" pitchFamily="18" charset="0"/>
              </a:rPr>
              <a:t> </a:t>
            </a:r>
            <a:r>
              <a:rPr lang="en-US" sz="2200" dirty="0" err="1">
                <a:latin typeface="Times New Roman" panose="02020603050405020304" pitchFamily="18" charset="0"/>
              </a:rPr>
              <a:t>trung</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nhiều</a:t>
            </a:r>
            <a:r>
              <a:rPr lang="en-US" sz="2200" dirty="0">
                <a:latin typeface="Times New Roman" panose="02020603050405020304" pitchFamily="18" charset="0"/>
              </a:rPr>
              <a:t> </a:t>
            </a:r>
            <a:r>
              <a:rPr lang="en-US" sz="2200" dirty="0" err="1">
                <a:latin typeface="Times New Roman" panose="02020603050405020304" pitchFamily="18" charset="0"/>
              </a:rPr>
              <a:t>trung</a:t>
            </a:r>
            <a:r>
              <a:rPr lang="en-US" sz="2200" dirty="0">
                <a:latin typeface="Times New Roman" panose="02020603050405020304" pitchFamily="18" charset="0"/>
              </a:rPr>
              <a:t> </a:t>
            </a:r>
            <a:r>
              <a:rPr lang="en-US" sz="2200" dirty="0" err="1">
                <a:latin typeface="Times New Roman" panose="02020603050405020304" pitchFamily="18" charset="0"/>
              </a:rPr>
              <a:t>tâm</a:t>
            </a:r>
            <a:r>
              <a:rPr lang="en-US" sz="2200" dirty="0">
                <a:latin typeface="Times New Roman" panose="02020603050405020304" pitchFamily="18" charset="0"/>
              </a:rPr>
              <a:t> </a:t>
            </a:r>
            <a:r>
              <a:rPr lang="en-US" sz="2200" dirty="0" err="1">
                <a:latin typeface="Times New Roman" panose="02020603050405020304" pitchFamily="18" charset="0"/>
              </a:rPr>
              <a:t>phân</a:t>
            </a:r>
            <a:r>
              <a:rPr lang="en-US" sz="2200" dirty="0">
                <a:latin typeface="Times New Roman" panose="02020603050405020304" pitchFamily="18" charset="0"/>
              </a:rPr>
              <a:t> </a:t>
            </a:r>
            <a:r>
              <a:rPr lang="en-US" sz="2200" dirty="0" err="1">
                <a:latin typeface="Times New Roman" panose="02020603050405020304" pitchFamily="18" charset="0"/>
              </a:rPr>
              <a:t>phối</a:t>
            </a:r>
            <a:r>
              <a:rPr lang="en-US" sz="2200" dirty="0">
                <a:latin typeface="Times New Roman" panose="02020603050405020304" pitchFamily="18" charset="0"/>
              </a:rPr>
              <a:t>. Ý </a:t>
            </a:r>
            <a:r>
              <a:rPr lang="en-US" sz="2200" dirty="0" err="1">
                <a:latin typeface="Times New Roman" panose="02020603050405020304" pitchFamily="18" charset="0"/>
              </a:rPr>
              <a:t>tuởng</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phát</a:t>
            </a:r>
            <a:r>
              <a:rPr lang="en-US" sz="2200" dirty="0">
                <a:latin typeface="Times New Roman" panose="02020603050405020304" pitchFamily="18" charset="0"/>
              </a:rPr>
              <a:t> </a:t>
            </a:r>
            <a:r>
              <a:rPr lang="en-US" sz="2200" dirty="0" err="1">
                <a:latin typeface="Times New Roman" panose="02020603050405020304" pitchFamily="18" charset="0"/>
              </a:rPr>
              <a:t>từ</a:t>
            </a:r>
            <a:r>
              <a:rPr lang="en-US" sz="2200" dirty="0">
                <a:latin typeface="Times New Roman" panose="02020603050405020304" pitchFamily="18" charset="0"/>
              </a:rPr>
              <a:t> </a:t>
            </a:r>
            <a:r>
              <a:rPr lang="en-US" sz="2200" dirty="0" err="1">
                <a:latin typeface="Times New Roman" panose="02020603050405020304" pitchFamily="18" charset="0"/>
              </a:rPr>
              <a:t>học</a:t>
            </a:r>
            <a:r>
              <a:rPr lang="en-US" sz="2200" dirty="0">
                <a:latin typeface="Times New Roman" panose="02020603050405020304" pitchFamily="18" charset="0"/>
              </a:rPr>
              <a:t> </a:t>
            </a:r>
            <a:r>
              <a:rPr lang="en-US" sz="2200" dirty="0" err="1">
                <a:latin typeface="Times New Roman" panose="02020603050405020304" pitchFamily="18" charset="0"/>
              </a:rPr>
              <a:t>thuyết</a:t>
            </a:r>
            <a:r>
              <a:rPr lang="en-US" sz="2200" dirty="0">
                <a:latin typeface="Times New Roman" panose="02020603050405020304" pitchFamily="18" charset="0"/>
              </a:rPr>
              <a:t> </a:t>
            </a:r>
            <a:r>
              <a:rPr lang="en-US" sz="2200" dirty="0" err="1">
                <a:latin typeface="Times New Roman" panose="02020603050405020304" pitchFamily="18" charset="0"/>
              </a:rPr>
              <a:t>kinh</a:t>
            </a:r>
            <a:r>
              <a:rPr lang="en-US" sz="2200" dirty="0">
                <a:latin typeface="Times New Roman" panose="02020603050405020304" pitchFamily="18" charset="0"/>
              </a:rPr>
              <a:t> </a:t>
            </a:r>
            <a:r>
              <a:rPr lang="en-US" sz="2200" dirty="0" err="1">
                <a:latin typeface="Times New Roman" panose="02020603050405020304" pitchFamily="18" charset="0"/>
              </a:rPr>
              <a:t>tế</a:t>
            </a:r>
            <a:r>
              <a:rPr lang="en-US" sz="2200" dirty="0">
                <a:latin typeface="Times New Roman" panose="02020603050405020304" pitchFamily="18" charset="0"/>
              </a:rPr>
              <a:t> </a:t>
            </a:r>
            <a:r>
              <a:rPr lang="en-US" sz="2200" dirty="0" err="1">
                <a:latin typeface="Times New Roman" panose="02020603050405020304" pitchFamily="18" charset="0"/>
              </a:rPr>
              <a:t>vì</a:t>
            </a:r>
            <a:r>
              <a:rPr lang="en-US" sz="2200" dirty="0">
                <a:latin typeface="Times New Roman" panose="02020603050405020304" pitchFamily="18" charset="0"/>
              </a:rPr>
              <a:t> qui </a:t>
            </a:r>
            <a:r>
              <a:rPr lang="en-US" sz="2200" dirty="0" err="1">
                <a:latin typeface="Times New Roman" panose="02020603050405020304" pitchFamily="18" charset="0"/>
              </a:rPr>
              <a:t>mô</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thu</a:t>
            </a:r>
            <a:r>
              <a:rPr lang="en-US" sz="2200" dirty="0">
                <a:latin typeface="Times New Roman" panose="02020603050405020304" pitchFamily="18" charset="0"/>
              </a:rPr>
              <a:t> </a:t>
            </a:r>
            <a:r>
              <a:rPr lang="en-US" sz="2200" dirty="0" err="1">
                <a:latin typeface="Times New Roman" panose="02020603050405020304" pitchFamily="18" charset="0"/>
              </a:rPr>
              <a:t>được</a:t>
            </a:r>
            <a:r>
              <a:rPr lang="en-US" sz="2200" dirty="0">
                <a:latin typeface="Times New Roman" panose="02020603050405020304" pitchFamily="18" charset="0"/>
              </a:rPr>
              <a:t> </a:t>
            </a:r>
            <a:r>
              <a:rPr lang="en-US" sz="2200" dirty="0" err="1">
                <a:latin typeface="Times New Roman" panose="02020603050405020304" pitchFamily="18" charset="0"/>
              </a:rPr>
              <a:t>nhiều</a:t>
            </a:r>
            <a:r>
              <a:rPr lang="en-US" sz="2200" dirty="0">
                <a:latin typeface="Times New Roman" panose="02020603050405020304" pitchFamily="18" charset="0"/>
              </a:rPr>
              <a:t> </a:t>
            </a:r>
            <a:r>
              <a:rPr lang="en-US" sz="2200" dirty="0" err="1">
                <a:latin typeface="Times New Roman" panose="02020603050405020304" pitchFamily="18" charset="0"/>
              </a:rPr>
              <a:t>ích</a:t>
            </a:r>
            <a:r>
              <a:rPr lang="en-US" sz="2200" dirty="0">
                <a:latin typeface="Times New Roman" panose="02020603050405020304" pitchFamily="18" charset="0"/>
              </a:rPr>
              <a:t> </a:t>
            </a:r>
            <a:r>
              <a:rPr lang="en-US" sz="2200" dirty="0" err="1">
                <a:latin typeface="Times New Roman" panose="02020603050405020304" pitchFamily="18" charset="0"/>
              </a:rPr>
              <a:t>lợi</a:t>
            </a:r>
            <a:r>
              <a:rPr lang="en-US" sz="2200" dirty="0">
                <a:latin typeface="Times New Roman" panose="02020603050405020304" pitchFamily="18" charset="0"/>
              </a:rPr>
              <a:t> </a:t>
            </a:r>
            <a:r>
              <a:rPr lang="en-US" sz="2200" dirty="0" err="1">
                <a:latin typeface="Times New Roman" panose="02020603050405020304" pitchFamily="18" charset="0"/>
              </a:rPr>
              <a:t>từ</a:t>
            </a:r>
            <a:r>
              <a:rPr lang="en-US" sz="2200" dirty="0">
                <a:latin typeface="Times New Roman" panose="02020603050405020304" pitchFamily="18" charset="0"/>
              </a:rPr>
              <a:t> </a:t>
            </a:r>
            <a:r>
              <a:rPr lang="en-US" sz="2200" dirty="0" err="1">
                <a:latin typeface="Times New Roman" panose="02020603050405020304" pitchFamily="18" charset="0"/>
              </a:rPr>
              <a:t>học</a:t>
            </a:r>
            <a:r>
              <a:rPr lang="en-US" sz="2200" dirty="0">
                <a:latin typeface="Times New Roman" panose="02020603050405020304" pitchFamily="18" charset="0"/>
              </a:rPr>
              <a:t> </a:t>
            </a:r>
            <a:r>
              <a:rPr lang="en-US" sz="2200" dirty="0" err="1">
                <a:latin typeface="Times New Roman" panose="02020603050405020304" pitchFamily="18" charset="0"/>
              </a:rPr>
              <a:t>thuyết</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a:t>
            </a:r>
            <a:endParaRPr lang="en-US" sz="2200" dirty="0"/>
          </a:p>
          <a:p>
            <a:pPr marL="342900" lvl="0" indent="-342900" algn="just">
              <a:buFont typeface="Symbol" panose="05050102010706020507" pitchFamily="18" charset="2"/>
              <a:buChar char=""/>
            </a:pPr>
            <a:r>
              <a:rPr lang="en-US" sz="2200" b="1" u="sng" dirty="0" err="1">
                <a:solidFill>
                  <a:srgbClr val="002060"/>
                </a:solidFill>
                <a:latin typeface="Times New Roman" panose="02020603050405020304" pitchFamily="18" charset="0"/>
              </a:rPr>
              <a:t>Mức</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tồn</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kho</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thấp</a:t>
            </a:r>
            <a:r>
              <a:rPr lang="en-US" sz="2200" b="1" u="sng" dirty="0">
                <a:solidFill>
                  <a:srgbClr val="002060"/>
                </a:solidFill>
                <a:latin typeface="Times New Roman" panose="02020603050405020304" pitchFamily="18" charset="0"/>
              </a:rPr>
              <a:t>:</a:t>
            </a:r>
            <a:endParaRPr lang="en-US" sz="2200" b="1" u="sng" dirty="0">
              <a:solidFill>
                <a:srgbClr val="002060"/>
              </a:solidFill>
            </a:endParaRPr>
          </a:p>
          <a:p>
            <a:pPr indent="457200" algn="just"/>
            <a:r>
              <a:rPr lang="en-US" sz="2200" dirty="0" err="1">
                <a:latin typeface="Times New Roman" panose="02020603050405020304" pitchFamily="18" charset="0"/>
              </a:rPr>
              <a:t>Điều</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nghĩa</a:t>
            </a:r>
            <a:r>
              <a:rPr lang="en-US" sz="2200" dirty="0">
                <a:latin typeface="Times New Roman" panose="02020603050405020304" pitchFamily="18" charset="0"/>
              </a:rPr>
              <a:t> </a:t>
            </a:r>
            <a:r>
              <a:rPr lang="en-US" sz="2200" dirty="0" err="1">
                <a:latin typeface="Times New Roman" panose="02020603050405020304" pitchFamily="18" charset="0"/>
              </a:rPr>
              <a:t>là</a:t>
            </a:r>
            <a:r>
              <a:rPr lang="en-US" sz="2200" dirty="0">
                <a:latin typeface="Times New Roman" panose="02020603050405020304" pitchFamily="18" charset="0"/>
              </a:rPr>
              <a:t> </a:t>
            </a:r>
            <a:r>
              <a:rPr lang="en-US" sz="2200" dirty="0" err="1">
                <a:latin typeface="Times New Roman" panose="02020603050405020304" pitchFamily="18" charset="0"/>
              </a:rPr>
              <a:t>vận</a:t>
            </a:r>
            <a:r>
              <a:rPr lang="en-US" sz="2200" dirty="0">
                <a:latin typeface="Times New Roman" panose="02020603050405020304" pitchFamily="18" charset="0"/>
              </a:rPr>
              <a:t> </a:t>
            </a:r>
            <a:r>
              <a:rPr lang="en-US" sz="2200" dirty="0" err="1">
                <a:latin typeface="Times New Roman" panose="02020603050405020304" pitchFamily="18" charset="0"/>
              </a:rPr>
              <a:t>hành</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a:latin typeface="Times New Roman" panose="02020603050405020304" pitchFamily="18" charset="0"/>
              </a:rPr>
              <a:t>ngắn</a:t>
            </a:r>
            <a:r>
              <a:rPr lang="en-US" sz="2200" dirty="0">
                <a:latin typeface="Times New Roman" panose="02020603050405020304" pitchFamily="18" charset="0"/>
              </a:rPr>
              <a:t> </a:t>
            </a:r>
            <a:r>
              <a:rPr lang="en-US" sz="2200" dirty="0" err="1">
                <a:latin typeface="Times New Roman" panose="02020603050405020304" pitchFamily="18" charset="0"/>
              </a:rPr>
              <a:t>hạn</a:t>
            </a:r>
            <a:r>
              <a:rPr lang="en-US" sz="2200" dirty="0">
                <a:latin typeface="Times New Roman" panose="02020603050405020304" pitchFamily="18" charset="0"/>
              </a:rPr>
              <a:t>, </a:t>
            </a:r>
            <a:r>
              <a:rPr lang="en-US" sz="2200" dirty="0" err="1">
                <a:latin typeface="Times New Roman" panose="02020603050405020304" pitchFamily="18" charset="0"/>
              </a:rPr>
              <a:t>giao</a:t>
            </a:r>
            <a:r>
              <a:rPr lang="en-US" sz="2200" dirty="0">
                <a:latin typeface="Times New Roman" panose="02020603050405020304" pitchFamily="18" charset="0"/>
              </a:rPr>
              <a:t> </a:t>
            </a:r>
            <a:r>
              <a:rPr lang="en-US" sz="2200" dirty="0" err="1">
                <a:latin typeface="Times New Roman" panose="02020603050405020304" pitchFamily="18" charset="0"/>
              </a:rPr>
              <a:t>các</a:t>
            </a:r>
            <a:r>
              <a:rPr lang="en-US" sz="2200" dirty="0">
                <a:latin typeface="Times New Roman" panose="02020603050405020304" pitchFamily="18" charset="0"/>
              </a:rPr>
              <a:t> </a:t>
            </a:r>
            <a:r>
              <a:rPr lang="en-US" sz="2200" dirty="0" err="1">
                <a:latin typeface="Times New Roman" panose="02020603050405020304" pitchFamily="18" charset="0"/>
              </a:rPr>
              <a:t>nguyên</a:t>
            </a:r>
            <a:r>
              <a:rPr lang="en-US" sz="2200" dirty="0">
                <a:latin typeface="Times New Roman" panose="02020603050405020304" pitchFamily="18" charset="0"/>
              </a:rPr>
              <a:t> </a:t>
            </a:r>
            <a:r>
              <a:rPr lang="en-US" sz="2200" dirty="0" err="1">
                <a:latin typeface="Times New Roman" panose="02020603050405020304" pitchFamily="18" charset="0"/>
              </a:rPr>
              <a:t>vật</a:t>
            </a:r>
            <a:r>
              <a:rPr lang="en-US" sz="2200" dirty="0">
                <a:latin typeface="Times New Roman" panose="02020603050405020304" pitchFamily="18" charset="0"/>
              </a:rPr>
              <a:t> </a:t>
            </a:r>
            <a:r>
              <a:rPr lang="en-US" sz="2200" dirty="0" err="1">
                <a:latin typeface="Times New Roman" panose="02020603050405020304" pitchFamily="18" charset="0"/>
              </a:rPr>
              <a:t>liệu</a:t>
            </a:r>
            <a:r>
              <a:rPr lang="en-US" sz="2200" dirty="0">
                <a:latin typeface="Times New Roman" panose="02020603050405020304" pitchFamily="18" charset="0"/>
              </a:rPr>
              <a:t> </a:t>
            </a:r>
            <a:r>
              <a:rPr lang="en-US" sz="2200" dirty="0" err="1">
                <a:latin typeface="Times New Roman" panose="02020603050405020304" pitchFamily="18" charset="0"/>
              </a:rPr>
              <a:t>thô</a:t>
            </a:r>
            <a:r>
              <a:rPr lang="en-US" sz="2200" dirty="0">
                <a:latin typeface="Times New Roman" panose="02020603050405020304" pitchFamily="18" charset="0"/>
              </a:rPr>
              <a:t> </a:t>
            </a:r>
            <a:r>
              <a:rPr lang="en-US" sz="2200" dirty="0" err="1">
                <a:latin typeface="Times New Roman" panose="02020603050405020304" pitchFamily="18" charset="0"/>
              </a:rPr>
              <a:t>đúng</a:t>
            </a:r>
            <a:r>
              <a:rPr lang="en-US" sz="2200" dirty="0">
                <a:latin typeface="Times New Roman" panose="02020603050405020304" pitchFamily="18" charset="0"/>
              </a:rPr>
              <a:t> </a:t>
            </a:r>
            <a:r>
              <a:rPr lang="en-US" sz="2200" dirty="0" err="1">
                <a:latin typeface="Times New Roman" panose="02020603050405020304" pitchFamily="18" charset="0"/>
              </a:rPr>
              <a:t>lúc</a:t>
            </a:r>
            <a:r>
              <a:rPr lang="en-US" sz="2200" dirty="0">
                <a:latin typeface="Times New Roman" panose="02020603050405020304" pitchFamily="18" charset="0"/>
              </a:rPr>
              <a:t> -JIT (Just In Time). Ý </a:t>
            </a:r>
            <a:r>
              <a:rPr lang="en-US" sz="2200" dirty="0" err="1">
                <a:latin typeface="Times New Roman" panose="02020603050405020304" pitchFamily="18" charset="0"/>
              </a:rPr>
              <a:t>tưởng</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cực</a:t>
            </a:r>
            <a:r>
              <a:rPr lang="en-US" sz="2200" dirty="0">
                <a:latin typeface="Times New Roman" panose="02020603050405020304" pitchFamily="18" charset="0"/>
              </a:rPr>
              <a:t> </a:t>
            </a:r>
            <a:r>
              <a:rPr lang="en-US" sz="2200" dirty="0" err="1">
                <a:latin typeface="Times New Roman" panose="02020603050405020304" pitchFamily="18" charset="0"/>
              </a:rPr>
              <a:t>tiểu</a:t>
            </a:r>
            <a:r>
              <a:rPr lang="en-US" sz="2200" dirty="0">
                <a:latin typeface="Times New Roman" panose="02020603050405020304" pitchFamily="18" charset="0"/>
              </a:rPr>
              <a:t> </a:t>
            </a:r>
            <a:r>
              <a:rPr lang="en-US" sz="2200" dirty="0" err="1">
                <a:latin typeface="Times New Roman" panose="02020603050405020304" pitchFamily="18" charset="0"/>
              </a:rPr>
              <a:t>hóa</a:t>
            </a:r>
            <a:r>
              <a:rPr lang="en-US" sz="2200" dirty="0">
                <a:latin typeface="Times New Roman" panose="02020603050405020304" pitchFamily="18" charset="0"/>
              </a:rPr>
              <a:t> </a:t>
            </a:r>
            <a:r>
              <a:rPr lang="en-US" sz="2200" dirty="0" err="1">
                <a:latin typeface="Times New Roman" panose="02020603050405020304" pitchFamily="18" charset="0"/>
              </a:rPr>
              <a:t>tài</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dòng</a:t>
            </a:r>
            <a:r>
              <a:rPr lang="en-US" sz="2200" dirty="0">
                <a:latin typeface="Times New Roman" panose="02020603050405020304" pitchFamily="18" charset="0"/>
              </a:rPr>
              <a:t> </a:t>
            </a:r>
            <a:r>
              <a:rPr lang="en-US" sz="2200" dirty="0" err="1">
                <a:latin typeface="Times New Roman" panose="02020603050405020304" pitchFamily="18" charset="0"/>
              </a:rPr>
              <a:t>tiền</a:t>
            </a:r>
            <a:r>
              <a:rPr lang="en-US" sz="2200" dirty="0">
                <a:latin typeface="Times New Roman" panose="02020603050405020304" pitchFamily="18" charset="0"/>
              </a:rPr>
              <a:t> </a:t>
            </a:r>
            <a:r>
              <a:rPr lang="en-US" sz="2200" dirty="0" err="1">
                <a:latin typeface="Times New Roman" panose="02020603050405020304" pitchFamily="18" charset="0"/>
              </a:rPr>
              <a:t>mặt</a:t>
            </a:r>
            <a:r>
              <a:rPr lang="en-US" sz="2200" dirty="0">
                <a:latin typeface="Times New Roman" panose="02020603050405020304" pitchFamily="18" charset="0"/>
              </a:rPr>
              <a:t> </a:t>
            </a:r>
            <a:r>
              <a:rPr lang="en-US" sz="2200" dirty="0" err="1">
                <a:latin typeface="Times New Roman" panose="02020603050405020304" pitchFamily="18" charset="0"/>
              </a:rPr>
              <a:t>bị</a:t>
            </a:r>
            <a:r>
              <a:rPr lang="en-US" sz="2200" dirty="0">
                <a:latin typeface="Times New Roman" panose="02020603050405020304" pitchFamily="18" charset="0"/>
              </a:rPr>
              <a:t> ứ </a:t>
            </a:r>
            <a:r>
              <a:rPr lang="en-US" sz="2200" dirty="0" err="1">
                <a:latin typeface="Times New Roman" panose="02020603050405020304" pitchFamily="18" charset="0"/>
              </a:rPr>
              <a:t>đọng</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a:latin typeface="Times New Roman" panose="02020603050405020304" pitchFamily="18" charset="0"/>
              </a:rPr>
              <a:t>hàng</a:t>
            </a:r>
            <a:r>
              <a:rPr lang="en-US" sz="2200" dirty="0">
                <a:latin typeface="Times New Roman" panose="02020603050405020304" pitchFamily="18" charset="0"/>
              </a:rPr>
              <a:t> </a:t>
            </a:r>
            <a:r>
              <a:rPr lang="en-US" sz="2200" dirty="0" err="1">
                <a:latin typeface="Times New Roman" panose="02020603050405020304" pitchFamily="18" charset="0"/>
              </a:rPr>
              <a:t>tồn</a:t>
            </a:r>
            <a:r>
              <a:rPr lang="en-US" sz="2200" dirty="0">
                <a:latin typeface="Times New Roman" panose="02020603050405020304" pitchFamily="18" charset="0"/>
              </a:rPr>
              <a:t> </a:t>
            </a:r>
            <a:r>
              <a:rPr lang="en-US" sz="2200" dirty="0" err="1">
                <a:latin typeface="Times New Roman" panose="02020603050405020304" pitchFamily="18" charset="0"/>
              </a:rPr>
              <a:t>kho</a:t>
            </a:r>
            <a:r>
              <a:rPr lang="en-US" sz="2200" dirty="0">
                <a:latin typeface="Times New Roman" panose="02020603050405020304" pitchFamily="18" charset="0"/>
              </a:rPr>
              <a:t>.</a:t>
            </a:r>
            <a:endParaRPr lang="en-US" sz="2200" dirty="0"/>
          </a:p>
          <a:p>
            <a:pPr marL="342900" lvl="0" indent="-342900" algn="just">
              <a:buFont typeface="Symbol" panose="05050102010706020507" pitchFamily="18" charset="2"/>
              <a:buChar char=""/>
            </a:pPr>
            <a:r>
              <a:rPr lang="en-US" sz="2200" b="1" u="sng" dirty="0" err="1">
                <a:solidFill>
                  <a:srgbClr val="002060"/>
                </a:solidFill>
                <a:latin typeface="Times New Roman" panose="02020603050405020304" pitchFamily="18" charset="0"/>
              </a:rPr>
              <a:t>Mức</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phục</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vụ</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khách</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hàng</a:t>
            </a:r>
            <a:r>
              <a:rPr lang="en-US" sz="2200" b="1" u="sng" dirty="0">
                <a:solidFill>
                  <a:srgbClr val="002060"/>
                </a:solidFill>
                <a:latin typeface="Times New Roman" panose="02020603050405020304" pitchFamily="18" charset="0"/>
              </a:rPr>
              <a:t> </a:t>
            </a:r>
            <a:r>
              <a:rPr lang="en-US" sz="2200" b="1" u="sng" dirty="0" err="1">
                <a:solidFill>
                  <a:srgbClr val="002060"/>
                </a:solidFill>
                <a:latin typeface="Times New Roman" panose="02020603050405020304" pitchFamily="18" charset="0"/>
              </a:rPr>
              <a:t>cao</a:t>
            </a:r>
            <a:r>
              <a:rPr lang="en-US" sz="2200" b="1" u="sng" dirty="0">
                <a:solidFill>
                  <a:srgbClr val="002060"/>
                </a:solidFill>
                <a:latin typeface="Times New Roman" panose="02020603050405020304" pitchFamily="18" charset="0"/>
              </a:rPr>
              <a:t>:</a:t>
            </a:r>
            <a:endParaRPr lang="en-US" sz="2200" b="1" u="sng" dirty="0">
              <a:solidFill>
                <a:srgbClr val="002060"/>
              </a:solidFill>
            </a:endParaRPr>
          </a:p>
          <a:p>
            <a:pPr indent="457200" algn="just"/>
            <a:r>
              <a:rPr lang="en-US" sz="2200" dirty="0" err="1">
                <a:latin typeface="Times New Roman" panose="02020603050405020304" pitchFamily="18" charset="0"/>
              </a:rPr>
              <a:t>Thông</a:t>
            </a:r>
            <a:r>
              <a:rPr lang="en-US" sz="2200" dirty="0">
                <a:latin typeface="Times New Roman" panose="02020603050405020304" pitchFamily="18" charset="0"/>
              </a:rPr>
              <a:t> </a:t>
            </a:r>
            <a:r>
              <a:rPr lang="en-US" sz="2200" dirty="0" err="1">
                <a:latin typeface="Times New Roman" panose="02020603050405020304" pitchFamily="18" charset="0"/>
              </a:rPr>
              <a:t>thường</a:t>
            </a:r>
            <a:r>
              <a:rPr lang="en-US" sz="2200" dirty="0">
                <a:latin typeface="Times New Roman" panose="02020603050405020304" pitchFamily="18" charset="0"/>
              </a:rPr>
              <a:t> </a:t>
            </a:r>
            <a:r>
              <a:rPr lang="en-US" sz="2200" dirty="0" err="1">
                <a:latin typeface="Times New Roman" panose="02020603050405020304" pitchFamily="18" charset="0"/>
              </a:rPr>
              <a:t>yêu</a:t>
            </a:r>
            <a:r>
              <a:rPr lang="en-US" sz="2200" dirty="0">
                <a:latin typeface="Times New Roman" panose="02020603050405020304" pitchFamily="18" charset="0"/>
              </a:rPr>
              <a:t> </a:t>
            </a:r>
            <a:r>
              <a:rPr lang="en-US" sz="2200" dirty="0" err="1">
                <a:latin typeface="Times New Roman" panose="02020603050405020304" pitchFamily="18" charset="0"/>
              </a:rPr>
              <a:t>cầu</a:t>
            </a:r>
            <a:r>
              <a:rPr lang="en-US" sz="2200" dirty="0">
                <a:latin typeface="Times New Roman" panose="02020603050405020304" pitchFamily="18" charset="0"/>
              </a:rPr>
              <a:t> </a:t>
            </a:r>
            <a:r>
              <a:rPr lang="en-US" sz="2200" dirty="0" err="1">
                <a:latin typeface="Times New Roman" panose="02020603050405020304" pitchFamily="18" charset="0"/>
              </a:rPr>
              <a:t>mức</a:t>
            </a:r>
            <a:r>
              <a:rPr lang="en-US" sz="2200" dirty="0">
                <a:latin typeface="Times New Roman" panose="02020603050405020304" pitchFamily="18" charset="0"/>
              </a:rPr>
              <a:t> </a:t>
            </a:r>
            <a:r>
              <a:rPr lang="en-US" sz="2200" dirty="0" err="1">
                <a:latin typeface="Times New Roman" panose="02020603050405020304" pitchFamily="18" charset="0"/>
              </a:rPr>
              <a:t>tồn</a:t>
            </a:r>
            <a:r>
              <a:rPr lang="en-US" sz="2200" dirty="0">
                <a:latin typeface="Times New Roman" panose="02020603050405020304" pitchFamily="18" charset="0"/>
              </a:rPr>
              <a:t> </a:t>
            </a:r>
            <a:r>
              <a:rPr lang="en-US" sz="2200" dirty="0" err="1">
                <a:latin typeface="Times New Roman" panose="02020603050405020304" pitchFamily="18" charset="0"/>
              </a:rPr>
              <a:t>kho</a:t>
            </a:r>
            <a:r>
              <a:rPr lang="en-US" sz="2200" dirty="0">
                <a:latin typeface="Times New Roman" panose="02020603050405020304" pitchFamily="18" charset="0"/>
              </a:rPr>
              <a:t> </a:t>
            </a:r>
            <a:r>
              <a:rPr lang="en-US" sz="2200" dirty="0" err="1">
                <a:latin typeface="Times New Roman" panose="02020603050405020304" pitchFamily="18" charset="0"/>
              </a:rPr>
              <a:t>cao</a:t>
            </a:r>
            <a:r>
              <a:rPr lang="en-US" sz="2200" dirty="0">
                <a:latin typeface="Times New Roman" panose="02020603050405020304" pitchFamily="18" charset="0"/>
              </a:rPr>
              <a:t> hay </a:t>
            </a:r>
            <a:r>
              <a:rPr lang="en-US" sz="2200" dirty="0" err="1">
                <a:latin typeface="Times New Roman" panose="02020603050405020304" pitchFamily="18" charset="0"/>
              </a:rPr>
              <a:t>vận</a:t>
            </a:r>
            <a:r>
              <a:rPr lang="en-US" sz="2200" dirty="0">
                <a:latin typeface="Times New Roman" panose="02020603050405020304" pitchFamily="18" charset="0"/>
              </a:rPr>
              <a:t> </a:t>
            </a:r>
            <a:r>
              <a:rPr lang="en-US" sz="2200" dirty="0" err="1">
                <a:latin typeface="Times New Roman" panose="02020603050405020304" pitchFamily="18" charset="0"/>
              </a:rPr>
              <a:t>hành</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a:latin typeface="Times New Roman" panose="02020603050405020304" pitchFamily="18" charset="0"/>
              </a:rPr>
              <a:t>ngắn</a:t>
            </a:r>
            <a:r>
              <a:rPr lang="en-US" sz="2200" dirty="0">
                <a:latin typeface="Times New Roman" panose="02020603050405020304" pitchFamily="18" charset="0"/>
              </a:rPr>
              <a:t> </a:t>
            </a:r>
            <a:r>
              <a:rPr lang="en-US" sz="2200" dirty="0" err="1">
                <a:latin typeface="Times New Roman" panose="02020603050405020304" pitchFamily="18" charset="0"/>
              </a:rPr>
              <a:t>hạn</a:t>
            </a:r>
            <a:r>
              <a:rPr lang="en-US" sz="2200" dirty="0">
                <a:latin typeface="Times New Roman" panose="02020603050405020304" pitchFamily="18" charset="0"/>
              </a:rPr>
              <a:t>. </a:t>
            </a:r>
            <a:r>
              <a:rPr lang="en-US" sz="2200" dirty="0" err="1">
                <a:latin typeface="Times New Roman" panose="02020603050405020304" pitchFamily="18" charset="0"/>
              </a:rPr>
              <a:t>Mục</a:t>
            </a:r>
            <a:r>
              <a:rPr lang="en-US" sz="2200" dirty="0">
                <a:latin typeface="Times New Roman" panose="02020603050405020304" pitchFamily="18" charset="0"/>
              </a:rPr>
              <a:t> </a:t>
            </a:r>
            <a:r>
              <a:rPr lang="en-US" sz="2200" dirty="0" err="1">
                <a:latin typeface="Times New Roman" panose="02020603050405020304" pitchFamily="18" charset="0"/>
              </a:rPr>
              <a:t>tiêu</a:t>
            </a:r>
            <a:r>
              <a:rPr lang="en-US" sz="2200" dirty="0">
                <a:latin typeface="Times New Roman" panose="02020603050405020304" pitchFamily="18" charset="0"/>
              </a:rPr>
              <a:t> </a:t>
            </a:r>
            <a:r>
              <a:rPr lang="en-US" sz="2200" dirty="0" err="1">
                <a:latin typeface="Times New Roman" panose="02020603050405020304" pitchFamily="18" charset="0"/>
              </a:rPr>
              <a:t>nhằm</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cấp</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rPr>
              <a:t>cho</a:t>
            </a:r>
            <a:r>
              <a:rPr lang="en-US" sz="2200" dirty="0">
                <a:latin typeface="Times New Roman" panose="02020603050405020304" pitchFamily="18" charset="0"/>
              </a:rPr>
              <a:t> </a:t>
            </a:r>
            <a:r>
              <a:rPr lang="en-US" sz="2200" dirty="0" err="1" smtClean="0">
                <a:latin typeface="Times New Roman" panose="02020603050405020304" pitchFamily="18" charset="0"/>
              </a:rPr>
              <a:t>khách</a:t>
            </a:r>
            <a:r>
              <a:rPr lang="en-US" sz="2200" dirty="0" smtClean="0">
                <a:latin typeface="Times New Roman" panose="02020603050405020304" pitchFamily="18" charset="0"/>
              </a:rPr>
              <a:t> </a:t>
            </a:r>
            <a:r>
              <a:rPr lang="en-US" sz="2200" dirty="0" err="1">
                <a:latin typeface="Times New Roman" panose="02020603050405020304" pitchFamily="18" charset="0"/>
              </a:rPr>
              <a:t>hàng</a:t>
            </a:r>
            <a:r>
              <a:rPr lang="en-US" sz="2200" dirty="0">
                <a:latin typeface="Times New Roman" panose="02020603050405020304" pitchFamily="18" charset="0"/>
              </a:rPr>
              <a:t> </a:t>
            </a:r>
            <a:r>
              <a:rPr lang="en-US" sz="2200" dirty="0" err="1">
                <a:latin typeface="Times New Roman" panose="02020603050405020304" pitchFamily="18" charset="0"/>
              </a:rPr>
              <a:t>nhanh</a:t>
            </a:r>
            <a:r>
              <a:rPr lang="en-US" sz="2200" dirty="0">
                <a:latin typeface="Times New Roman" panose="02020603050405020304" pitchFamily="18" charset="0"/>
              </a:rPr>
              <a:t> </a:t>
            </a:r>
            <a:r>
              <a:rPr lang="en-US" sz="2200" dirty="0" err="1">
                <a:latin typeface="Times New Roman" panose="02020603050405020304" pitchFamily="18" charset="0"/>
              </a:rPr>
              <a:t>chóng</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không</a:t>
            </a:r>
            <a:r>
              <a:rPr lang="en-US" sz="2200" dirty="0">
                <a:latin typeface="Times New Roman" panose="02020603050405020304" pitchFamily="18" charset="0"/>
              </a:rPr>
              <a:t> </a:t>
            </a:r>
            <a:r>
              <a:rPr lang="en-US" sz="2200" dirty="0" err="1">
                <a:latin typeface="Times New Roman" panose="02020603050405020304" pitchFamily="18" charset="0"/>
              </a:rPr>
              <a:t>để</a:t>
            </a:r>
            <a:r>
              <a:rPr lang="en-US" sz="2200" dirty="0">
                <a:latin typeface="Times New Roman" panose="02020603050405020304" pitchFamily="18" charset="0"/>
              </a:rPr>
              <a:t> </a:t>
            </a:r>
            <a:r>
              <a:rPr lang="en-US" sz="2200" dirty="0" err="1">
                <a:latin typeface="Times New Roman" panose="02020603050405020304" pitchFamily="18" charset="0"/>
              </a:rPr>
              <a:t>hết</a:t>
            </a:r>
            <a:r>
              <a:rPr lang="en-US" sz="2200" dirty="0">
                <a:latin typeface="Times New Roman" panose="02020603050405020304" pitchFamily="18" charset="0"/>
              </a:rPr>
              <a:t> </a:t>
            </a:r>
            <a:r>
              <a:rPr lang="en-US" sz="2200" dirty="0" err="1">
                <a:latin typeface="Times New Roman" panose="02020603050405020304" pitchFamily="18" charset="0"/>
              </a:rPr>
              <a:t>hàng</a:t>
            </a:r>
            <a:r>
              <a:rPr lang="en-US" sz="2200" dirty="0">
                <a:latin typeface="Times New Roman" panose="02020603050405020304" pitchFamily="18" charset="0"/>
              </a:rPr>
              <a:t> </a:t>
            </a:r>
            <a:r>
              <a:rPr lang="en-US" sz="2200" dirty="0" err="1">
                <a:latin typeface="Times New Roman" panose="02020603050405020304" pitchFamily="18" charset="0"/>
              </a:rPr>
              <a:t>tồn</a:t>
            </a:r>
            <a:r>
              <a:rPr lang="en-US" sz="2200" dirty="0">
                <a:latin typeface="Times New Roman" panose="02020603050405020304" pitchFamily="18" charset="0"/>
              </a:rPr>
              <a:t> </a:t>
            </a:r>
            <a:r>
              <a:rPr lang="en-US" sz="2200" dirty="0" err="1">
                <a:latin typeface="Times New Roman" panose="02020603050405020304" pitchFamily="18" charset="0"/>
              </a:rPr>
              <a:t>kho</a:t>
            </a:r>
            <a:r>
              <a:rPr lang="en-US" sz="2200" dirty="0">
                <a:latin typeface="Times New Roman" panose="02020603050405020304" pitchFamily="18" charset="0"/>
              </a:rPr>
              <a:t> </a:t>
            </a:r>
            <a:r>
              <a:rPr lang="en-US" sz="2200" dirty="0" err="1">
                <a:latin typeface="Times New Roman" panose="02020603050405020304" pitchFamily="18" charset="0"/>
              </a:rPr>
              <a:t>cho</a:t>
            </a:r>
            <a:r>
              <a:rPr lang="en-US" sz="2200" dirty="0">
                <a:latin typeface="Times New Roman" panose="02020603050405020304" pitchFamily="18" charset="0"/>
              </a:rPr>
              <a:t> </a:t>
            </a:r>
            <a:r>
              <a:rPr lang="en-US" sz="2200" dirty="0" err="1">
                <a:latin typeface="Times New Roman" panose="02020603050405020304" pitchFamily="18" charset="0"/>
              </a:rPr>
              <a:t>bất</a:t>
            </a:r>
            <a:r>
              <a:rPr lang="en-US" sz="2200" dirty="0">
                <a:latin typeface="Times New Roman" panose="02020603050405020304" pitchFamily="18" charset="0"/>
              </a:rPr>
              <a:t> </a:t>
            </a:r>
            <a:r>
              <a:rPr lang="en-US" sz="2200" dirty="0" err="1">
                <a:latin typeface="Times New Roman" panose="02020603050405020304" pitchFamily="18" charset="0"/>
              </a:rPr>
              <a:t>cứ</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phẩm</a:t>
            </a:r>
            <a:r>
              <a:rPr lang="en-US" sz="2200" dirty="0">
                <a:latin typeface="Times New Roman" panose="02020603050405020304" pitchFamily="18" charset="0"/>
              </a:rPr>
              <a:t> </a:t>
            </a:r>
            <a:r>
              <a:rPr lang="en-US" sz="2200" dirty="0" err="1">
                <a:latin typeface="Times New Roman" panose="02020603050405020304" pitchFamily="18" charset="0"/>
              </a:rPr>
              <a:t>nào</a:t>
            </a:r>
            <a:r>
              <a:rPr lang="en-US" sz="2200" dirty="0" smtClean="0">
                <a:latin typeface="Times New Roman" panose="02020603050405020304" pitchFamily="18" charset="0"/>
              </a:rPr>
              <a:t>.</a:t>
            </a:r>
            <a:endParaRPr lang="en-US" sz="2200" dirty="0"/>
          </a:p>
        </p:txBody>
      </p:sp>
    </p:spTree>
    <p:extLst>
      <p:ext uri="{BB962C8B-B14F-4D97-AF65-F5344CB8AC3E}">
        <p14:creationId xmlns:p14="http://schemas.microsoft.com/office/powerpoint/2010/main" val="2835791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 calcmode="lin" valueType="num">
                                      <p:cBhvr additive="base">
                                        <p:cTn id="2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 calcmode="lin" valueType="num">
                                      <p:cBhvr additive="base">
                                        <p:cTn id="2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7" end="7"/>
                                            </p:txEl>
                                          </p:spTgt>
                                        </p:tgtEl>
                                        <p:attrNameLst>
                                          <p:attrName>style.visibility</p:attrName>
                                        </p:attrNameLst>
                                      </p:cBhvr>
                                      <p:to>
                                        <p:strVal val="visible"/>
                                      </p:to>
                                    </p:set>
                                    <p:anim calcmode="lin" valueType="num">
                                      <p:cBhvr additive="base">
                                        <p:cTn id="33"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animEffect transition="in" filter="fade">
                                      <p:cBhvr>
                                        <p:cTn id="39" dur="1000"/>
                                        <p:tgtEl>
                                          <p:spTgt spid="4">
                                            <p:txEl>
                                              <p:pRg st="4" end="4"/>
                                            </p:txEl>
                                          </p:spTgt>
                                        </p:tgtEl>
                                      </p:cBhvr>
                                    </p:animEffect>
                                    <p:anim calcmode="lin" valueType="num">
                                      <p:cBhvr>
                                        <p:cTn id="40"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4">
                                            <p:txEl>
                                              <p:pRg st="6" end="6"/>
                                            </p:txEl>
                                          </p:spTgt>
                                        </p:tgtEl>
                                        <p:attrNameLst>
                                          <p:attrName>style.visibility</p:attrName>
                                        </p:attrNameLst>
                                      </p:cBhvr>
                                      <p:to>
                                        <p:strVal val="visible"/>
                                      </p:to>
                                    </p:set>
                                    <p:animEffect transition="in" filter="fade">
                                      <p:cBhvr>
                                        <p:cTn id="46" dur="1000"/>
                                        <p:tgtEl>
                                          <p:spTgt spid="4">
                                            <p:txEl>
                                              <p:pRg st="6" end="6"/>
                                            </p:txEl>
                                          </p:spTgt>
                                        </p:tgtEl>
                                      </p:cBhvr>
                                    </p:animEffect>
                                    <p:anim calcmode="lin" valueType="num">
                                      <p:cBhvr>
                                        <p:cTn id="4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4">
                                            <p:txEl>
                                              <p:pRg st="8" end="8"/>
                                            </p:txEl>
                                          </p:spTgt>
                                        </p:tgtEl>
                                        <p:attrNameLst>
                                          <p:attrName>style.visibility</p:attrName>
                                        </p:attrNameLst>
                                      </p:cBhvr>
                                      <p:to>
                                        <p:strVal val="visible"/>
                                      </p:to>
                                    </p:set>
                                    <p:anim calcmode="lin" valueType="num">
                                      <p:cBhvr additive="base">
                                        <p:cTn id="53"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26339" y="1236494"/>
            <a:ext cx="11539540" cy="5170646"/>
          </a:xfrm>
          <a:prstGeom prst="rect">
            <a:avLst/>
          </a:prstGeom>
        </p:spPr>
        <p:txBody>
          <a:bodyPr wrap="square">
            <a:spAutoFit/>
          </a:bodyPr>
          <a:lstStyle/>
          <a:p>
            <a:pPr indent="457200" algn="just"/>
            <a:r>
              <a:rPr lang="en-US" sz="2200" b="1" dirty="0" err="1">
                <a:latin typeface="Times New Roman" panose="02020603050405020304" pitchFamily="18" charset="0"/>
              </a:rPr>
              <a:t>Bước</a:t>
            </a:r>
            <a:r>
              <a:rPr lang="en-US" sz="2200" b="1" dirty="0">
                <a:latin typeface="Times New Roman" panose="02020603050405020304" pitchFamily="18" charset="0"/>
              </a:rPr>
              <a:t> 2: </a:t>
            </a:r>
            <a:r>
              <a:rPr lang="en-US" sz="2200" b="1" dirty="0" err="1">
                <a:latin typeface="Times New Roman" panose="02020603050405020304" pitchFamily="18" charset="0"/>
              </a:rPr>
              <a:t>Lập</a:t>
            </a:r>
            <a:r>
              <a:rPr lang="en-US" sz="2200" b="1" dirty="0">
                <a:latin typeface="Times New Roman" panose="02020603050405020304" pitchFamily="18" charset="0"/>
              </a:rPr>
              <a:t> </a:t>
            </a:r>
            <a:r>
              <a:rPr lang="en-US" sz="2200" b="1" dirty="0" err="1">
                <a:latin typeface="Times New Roman" panose="02020603050405020304" pitchFamily="18" charset="0"/>
              </a:rPr>
              <a:t>quy</a:t>
            </a:r>
            <a:r>
              <a:rPr lang="en-US" sz="2200" b="1" dirty="0">
                <a:latin typeface="Times New Roman" panose="02020603050405020304" pitchFamily="18" charset="0"/>
              </a:rPr>
              <a:t> </a:t>
            </a:r>
            <a:r>
              <a:rPr lang="en-US" sz="2200" b="1" dirty="0" err="1">
                <a:latin typeface="Times New Roman" panose="02020603050405020304" pitchFamily="18" charset="0"/>
              </a:rPr>
              <a:t>trình</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b="1" dirty="0">
                <a:latin typeface="Times New Roman" panose="02020603050405020304" pitchFamily="18" charset="0"/>
              </a:rPr>
              <a:t>/ </a:t>
            </a:r>
            <a:r>
              <a:rPr lang="en-US" sz="2200" b="1" dirty="0" err="1">
                <a:latin typeface="Times New Roman" panose="02020603050405020304" pitchFamily="18" charset="0"/>
              </a:rPr>
              <a:t>Điều</a:t>
            </a:r>
            <a:r>
              <a:rPr lang="en-US" sz="2200" b="1" dirty="0">
                <a:latin typeface="Times New Roman" panose="02020603050405020304" pitchFamily="18" charset="0"/>
              </a:rPr>
              <a:t> </a:t>
            </a:r>
            <a:r>
              <a:rPr lang="en-US" sz="2200" b="1" dirty="0" err="1">
                <a:latin typeface="Times New Roman" panose="02020603050405020304" pitchFamily="18" charset="0"/>
              </a:rPr>
              <a:t>độ</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smtClean="0">
                <a:latin typeface="Times New Roman" panose="02020603050405020304" pitchFamily="18" charset="0"/>
              </a:rPr>
              <a:t>xuất</a:t>
            </a:r>
            <a:r>
              <a:rPr lang="en-US" sz="2200" b="1" dirty="0">
                <a:latin typeface="Times New Roman" panose="02020603050405020304" pitchFamily="18" charset="0"/>
              </a:rPr>
              <a:t> </a:t>
            </a:r>
            <a:r>
              <a:rPr lang="en-US" sz="2200" b="1" dirty="0" smtClean="0">
                <a:latin typeface="Times New Roman" panose="02020603050405020304" pitchFamily="18" charset="0"/>
              </a:rPr>
              <a:t>(</a:t>
            </a:r>
            <a:r>
              <a:rPr lang="en-US" sz="2200" b="1" dirty="0" err="1" smtClean="0">
                <a:latin typeface="Times New Roman" panose="02020603050405020304" pitchFamily="18" charset="0"/>
              </a:rPr>
              <a:t>tiếp</a:t>
            </a:r>
            <a:r>
              <a:rPr lang="en-US" sz="2200" b="1" dirty="0" smtClean="0">
                <a:latin typeface="Times New Roman" panose="02020603050405020304" pitchFamily="18" charset="0"/>
              </a:rPr>
              <a:t> </a:t>
            </a:r>
            <a:r>
              <a:rPr lang="en-US" sz="2200" b="1" dirty="0" err="1" smtClean="0">
                <a:latin typeface="Times New Roman" panose="02020603050405020304" pitchFamily="18" charset="0"/>
              </a:rPr>
              <a:t>theo</a:t>
            </a:r>
            <a:r>
              <a:rPr lang="en-US" sz="2200" b="1" dirty="0" smtClean="0">
                <a:latin typeface="Times New Roman" panose="02020603050405020304" pitchFamily="18" charset="0"/>
              </a:rPr>
              <a:t>)</a:t>
            </a:r>
            <a:endParaRPr lang="en-US" sz="2200" dirty="0" smtClean="0">
              <a:solidFill>
                <a:prstClr val="black"/>
              </a:solidFill>
              <a:latin typeface="Times New Roman" panose="02020603050405020304" pitchFamily="18" charset="0"/>
            </a:endParaRPr>
          </a:p>
          <a:p>
            <a:pPr lvl="0" indent="457200" algn="just"/>
            <a:r>
              <a:rPr lang="en-US" sz="2200" dirty="0" err="1" smtClean="0">
                <a:solidFill>
                  <a:prstClr val="black"/>
                </a:solidFill>
                <a:latin typeface="Times New Roman" panose="02020603050405020304" pitchFamily="18" charset="0"/>
              </a:rPr>
              <a:t>Bước</a:t>
            </a:r>
            <a:r>
              <a:rPr lang="en-US" sz="2200" dirty="0" smtClean="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đầu</a:t>
            </a:r>
            <a:r>
              <a:rPr lang="en-US" sz="2200" dirty="0">
                <a:solidFill>
                  <a:prstClr val="black"/>
                </a:solidFill>
                <a:latin typeface="Times New Roman" panose="02020603050405020304" pitchFamily="18" charset="0"/>
              </a:rPr>
              <a:t> </a:t>
            </a:r>
            <a:r>
              <a:rPr lang="en-US" sz="2200" dirty="0" err="1" smtClean="0">
                <a:solidFill>
                  <a:prstClr val="black"/>
                </a:solidFill>
                <a:latin typeface="Times New Roman" panose="02020603050405020304" pitchFamily="18" charset="0"/>
              </a:rPr>
              <a:t>tiên</a:t>
            </a:r>
            <a:r>
              <a:rPr lang="en-US" sz="2200" dirty="0" smtClean="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trong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kế</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hoạch</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điều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độ</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xuất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đa</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là</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xác</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định</a:t>
            </a:r>
            <a:r>
              <a:rPr lang="en-US" sz="2200" dirty="0">
                <a:solidFill>
                  <a:prstClr val="black"/>
                </a:solidFill>
                <a:latin typeface="Times New Roman" panose="02020603050405020304" pitchFamily="18" charset="0"/>
              </a:rPr>
              <a:t> qui </a:t>
            </a:r>
            <a:r>
              <a:rPr lang="en-US" sz="2200" dirty="0" err="1">
                <a:solidFill>
                  <a:prstClr val="black"/>
                </a:solidFill>
                <a:latin typeface="Times New Roman" panose="02020603050405020304" pitchFamily="18" charset="0"/>
              </a:rPr>
              <a:t>mô</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của</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đơn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hàng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cần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xuất</a:t>
            </a:r>
            <a:r>
              <a:rPr lang="en-US" sz="2200" dirty="0">
                <a:solidFill>
                  <a:prstClr val="black"/>
                </a:solidFill>
                <a:latin typeface="Times New Roman" panose="02020603050405020304" pitchFamily="18" charset="0"/>
              </a:rPr>
              <a:t>. </a:t>
            </a:r>
            <a:endParaRPr lang="en-US" sz="2200" dirty="0" smtClean="0">
              <a:solidFill>
                <a:prstClr val="black"/>
              </a:solidFill>
              <a:latin typeface="Times New Roman" panose="02020603050405020304" pitchFamily="18" charset="0"/>
            </a:endParaRPr>
          </a:p>
          <a:p>
            <a:pPr lvl="0" indent="457200" algn="just"/>
            <a:r>
              <a:rPr lang="en-US" sz="2200" dirty="0" err="1" smtClean="0">
                <a:solidFill>
                  <a:prstClr val="black"/>
                </a:solidFill>
                <a:latin typeface="Times New Roman" panose="02020603050405020304" pitchFamily="18" charset="0"/>
              </a:rPr>
              <a:t>Khi</a:t>
            </a:r>
            <a:r>
              <a:rPr lang="en-US" sz="2200" dirty="0" smtClean="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xác</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định</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số</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lượng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xuất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bước</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tiếp</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theo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là</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xác</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định</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số</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lần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xuất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cho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mỗi</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srgbClr val="FF0000"/>
                </a:solidFill>
                <a:latin typeface="Times New Roman" panose="02020603050405020304" pitchFamily="18" charset="0"/>
              </a:rPr>
              <a:t>Một</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nguyên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tắc</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cơ</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bản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là</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nếu</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tồn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kho</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sản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phẩm</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ít</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liên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quan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đến</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nhu</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cầu</a:t>
            </a:r>
            <a:r>
              <a:rPr lang="en-US" sz="2200" dirty="0">
                <a:solidFill>
                  <a:srgbClr val="FF0000"/>
                </a:solidFill>
                <a:latin typeface="Times New Roman" panose="02020603050405020304" pitchFamily="18" charset="0"/>
              </a:rPr>
              <a:t> </a:t>
            </a:r>
            <a:r>
              <a:rPr lang="en-US" sz="2200" dirty="0" err="1">
                <a:solidFill>
                  <a:srgbClr val="FF0000"/>
                </a:solidFill>
                <a:latin typeface="Times New Roman" panose="02020603050405020304" pitchFamily="18" charset="0"/>
              </a:rPr>
              <a:t>thì</a:t>
            </a:r>
            <a:r>
              <a:rPr lang="en-US" sz="2200" dirty="0">
                <a:solidFill>
                  <a:srgbClr val="FF0000"/>
                </a:solidFill>
                <a:latin typeface="Times New Roman" panose="02020603050405020304" pitchFamily="18" charset="0"/>
              </a:rPr>
              <a:t> </a:t>
            </a:r>
            <a:r>
              <a:rPr lang="en-US" sz="2200" dirty="0" err="1" smtClean="0">
                <a:solidFill>
                  <a:srgbClr val="FF0000"/>
                </a:solidFill>
                <a:latin typeface="Times New Roman" panose="02020603050405020304" pitchFamily="18" charset="0"/>
              </a:rPr>
              <a:t>thì</a:t>
            </a:r>
            <a:r>
              <a:rPr lang="en-US" sz="2200" dirty="0" smtClean="0">
                <a:solidFill>
                  <a:srgbClr val="FF0000"/>
                </a:solidFill>
                <a:latin typeface="Times New Roman" panose="02020603050405020304" pitchFamily="18" charset="0"/>
              </a:rPr>
              <a:t> </a:t>
            </a:r>
            <a:r>
              <a:rPr lang="en-US" sz="2200" dirty="0" err="1">
                <a:solidFill>
                  <a:prstClr val="black"/>
                </a:solidFill>
                <a:latin typeface="Times New Roman" panose="02020603050405020304" pitchFamily="18" charset="0"/>
              </a:rPr>
              <a:t>điều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độ</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xuất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những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khác</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có</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mức</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tồn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lớn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liên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quan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đến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nhu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cầu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đáp</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ứng</a:t>
            </a:r>
            <a:r>
              <a:rPr lang="en-US" sz="2200" dirty="0">
                <a:solidFill>
                  <a:prstClr val="black"/>
                </a:solidFill>
                <a:latin typeface="Times New Roman" panose="02020603050405020304" pitchFamily="18" charset="0"/>
              </a:rPr>
              <a:t>. </a:t>
            </a:r>
            <a:endParaRPr lang="en-US" sz="2200" dirty="0" smtClean="0">
              <a:solidFill>
                <a:prstClr val="black"/>
              </a:solidFill>
              <a:latin typeface="Times New Roman" panose="02020603050405020304" pitchFamily="18" charset="0"/>
            </a:endParaRPr>
          </a:p>
          <a:p>
            <a:pPr lvl="0" indent="457200" algn="just"/>
            <a:r>
              <a:rPr lang="en-US" sz="2200" dirty="0" err="1" smtClean="0">
                <a:solidFill>
                  <a:prstClr val="black"/>
                </a:solidFill>
                <a:latin typeface="Times New Roman" panose="02020603050405020304" pitchFamily="18" charset="0"/>
              </a:rPr>
              <a:t>Một</a:t>
            </a:r>
            <a:r>
              <a:rPr lang="en-US" sz="2200" dirty="0" smtClean="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kỹ</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thuật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chung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là</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điều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độ</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xuất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nên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dựa</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vào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khái</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niệm</a:t>
            </a:r>
            <a:r>
              <a:rPr lang="en-US" sz="2200" dirty="0">
                <a:solidFill>
                  <a:prstClr val="black"/>
                </a:solidFill>
                <a:latin typeface="Times New Roman" panose="02020603050405020304" pitchFamily="18" charset="0"/>
              </a:rPr>
              <a:t> </a:t>
            </a:r>
            <a:r>
              <a:rPr lang="en-US" sz="2200" b="1" dirty="0">
                <a:solidFill>
                  <a:prstClr val="black"/>
                </a:solidFill>
                <a:latin typeface="Times New Roman" panose="02020603050405020304" pitchFamily="18" charset="0"/>
              </a:rPr>
              <a:t>“</a:t>
            </a:r>
            <a:r>
              <a:rPr lang="en-US" sz="2200" b="1" dirty="0" err="1">
                <a:solidFill>
                  <a:prstClr val="black"/>
                </a:solidFill>
                <a:latin typeface="Times New Roman" panose="02020603050405020304" pitchFamily="18" charset="0"/>
              </a:rPr>
              <a:t>thời</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gian</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sử</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dụng</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hàng</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tồn</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kho</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tối</a:t>
            </a:r>
            <a:r>
              <a:rPr lang="en-US" sz="2200" b="1" dirty="0">
                <a:solidFill>
                  <a:prstClr val="black"/>
                </a:solidFill>
                <a:latin typeface="Times New Roman" panose="02020603050405020304" pitchFamily="18" charset="0"/>
              </a:rPr>
              <a:t> </a:t>
            </a:r>
            <a:r>
              <a:rPr lang="en-US" sz="2200" b="1" dirty="0" err="1">
                <a:solidFill>
                  <a:prstClr val="black"/>
                </a:solidFill>
                <a:latin typeface="Times New Roman" panose="02020603050405020304" pitchFamily="18" charset="0"/>
              </a:rPr>
              <a:t>đa</a:t>
            </a:r>
            <a:r>
              <a:rPr lang="en-US" sz="2200" b="1"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Thời</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gian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sử</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dụng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hàng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tồn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tối</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đa</a:t>
            </a:r>
            <a:r>
              <a:rPr lang="en-US" sz="2200" dirty="0">
                <a:solidFill>
                  <a:prstClr val="black"/>
                </a:solidFill>
                <a:latin typeface="Times New Roman" panose="02020603050405020304" pitchFamily="18" charset="0"/>
              </a:rPr>
              <a:t> (hay </a:t>
            </a:r>
            <a:r>
              <a:rPr lang="en-US" sz="2200" dirty="0" err="1">
                <a:solidFill>
                  <a:prstClr val="black"/>
                </a:solidFill>
                <a:latin typeface="Times New Roman" panose="02020603050405020304" pitchFamily="18" charset="0"/>
              </a:rPr>
              <a:t>thời</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gian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hết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hàng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cho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một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là</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số</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ngày</a:t>
            </a:r>
            <a:r>
              <a:rPr lang="en-US" sz="2200" dirty="0">
                <a:solidFill>
                  <a:prstClr val="black"/>
                </a:solidFill>
                <a:latin typeface="Times New Roman" panose="02020603050405020304" pitchFamily="18" charset="0"/>
              </a:rPr>
              <a:t> hay </a:t>
            </a:r>
            <a:r>
              <a:rPr lang="en-US" sz="2200" dirty="0" err="1">
                <a:solidFill>
                  <a:prstClr val="black"/>
                </a:solidFill>
                <a:latin typeface="Times New Roman" panose="02020603050405020304" pitchFamily="18" charset="0"/>
              </a:rPr>
              <a:t>tuần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công</a:t>
            </a:r>
            <a:r>
              <a:rPr lang="en-US" sz="2200" dirty="0">
                <a:solidFill>
                  <a:prstClr val="black"/>
                </a:solidFill>
                <a:latin typeface="Times New Roman" panose="02020603050405020304" pitchFamily="18" charset="0"/>
              </a:rPr>
              <a:t> ty </a:t>
            </a:r>
            <a:r>
              <a:rPr lang="en-US" sz="2200" dirty="0" err="1">
                <a:solidFill>
                  <a:prstClr val="black"/>
                </a:solidFill>
                <a:latin typeface="Times New Roman" panose="02020603050405020304" pitchFamily="18" charset="0"/>
              </a:rPr>
              <a:t>sẽ</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dùng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hết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tồn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để</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đáp</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ứng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nhu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cầu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phát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sinh</a:t>
            </a:r>
            <a:r>
              <a:rPr lang="en-US" sz="2200" dirty="0">
                <a:solidFill>
                  <a:prstClr val="black"/>
                </a:solidFill>
                <a:latin typeface="Times New Roman" panose="02020603050405020304" pitchFamily="18" charset="0"/>
              </a:rPr>
              <a:t>. </a:t>
            </a:r>
            <a:endParaRPr lang="en-US" sz="2200" dirty="0" smtClean="0">
              <a:solidFill>
                <a:prstClr val="black"/>
              </a:solidFill>
              <a:latin typeface="Times New Roman" panose="02020603050405020304" pitchFamily="18" charset="0"/>
            </a:endParaRPr>
          </a:p>
          <a:p>
            <a:pPr lvl="0" indent="457200" algn="just"/>
            <a:r>
              <a:rPr lang="en-US" sz="2200" b="1" dirty="0" err="1" smtClean="0">
                <a:solidFill>
                  <a:srgbClr val="002060"/>
                </a:solidFill>
                <a:latin typeface="Times New Roman" panose="02020603050405020304" pitchFamily="18" charset="0"/>
              </a:rPr>
              <a:t>Công</a:t>
            </a:r>
            <a:r>
              <a:rPr lang="en-US" sz="2200" b="1" dirty="0" smtClean="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thức</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tính</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thời</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gian</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hết</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hàng</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cho</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một</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sản</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phẩm</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như</a:t>
            </a:r>
            <a:r>
              <a:rPr lang="en-US" sz="2200" b="1" dirty="0">
                <a:solidFill>
                  <a:srgbClr val="002060"/>
                </a:solidFill>
                <a:latin typeface="Times New Roman" panose="02020603050405020304" pitchFamily="18" charset="0"/>
              </a:rPr>
              <a:t> </a:t>
            </a:r>
            <a:r>
              <a:rPr lang="en-US" sz="2200" b="1" dirty="0" err="1">
                <a:solidFill>
                  <a:srgbClr val="002060"/>
                </a:solidFill>
                <a:latin typeface="Times New Roman" panose="02020603050405020304" pitchFamily="18" charset="0"/>
              </a:rPr>
              <a:t>sau</a:t>
            </a:r>
            <a:r>
              <a:rPr lang="en-US" sz="2200" b="1" dirty="0">
                <a:solidFill>
                  <a:srgbClr val="002060"/>
                </a:solidFill>
                <a:latin typeface="Times New Roman" panose="02020603050405020304" pitchFamily="18" charset="0"/>
              </a:rPr>
              <a:t>:</a:t>
            </a:r>
            <a:endParaRPr lang="en-US" sz="2200" b="1" dirty="0">
              <a:solidFill>
                <a:srgbClr val="002060"/>
              </a:solidFill>
            </a:endParaRPr>
          </a:p>
          <a:p>
            <a:pPr lvl="0" algn="ctr"/>
            <a:r>
              <a:rPr lang="en-US" sz="2200" b="1" dirty="0">
                <a:solidFill>
                  <a:prstClr val="black"/>
                </a:solidFill>
                <a:latin typeface="Times New Roman" panose="02020603050405020304" pitchFamily="18" charset="0"/>
              </a:rPr>
              <a:t>R = P / D</a:t>
            </a:r>
            <a:endParaRPr lang="en-US" sz="2200" b="1" dirty="0">
              <a:solidFill>
                <a:prstClr val="black"/>
              </a:solidFill>
            </a:endParaRPr>
          </a:p>
          <a:p>
            <a:pPr lvl="0" algn="just"/>
            <a:r>
              <a:rPr lang="en-US" sz="2200" dirty="0" err="1">
                <a:solidFill>
                  <a:prstClr val="black"/>
                </a:solidFill>
                <a:latin typeface="Times New Roman" panose="02020603050405020304" pitchFamily="18" charset="0"/>
              </a:rPr>
              <a:t>Trong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đó</a:t>
            </a:r>
            <a:r>
              <a:rPr lang="en-US" sz="2200" dirty="0">
                <a:solidFill>
                  <a:prstClr val="black"/>
                </a:solidFill>
                <a:latin typeface="Times New Roman" panose="02020603050405020304" pitchFamily="18" charset="0"/>
              </a:rPr>
              <a:t>:</a:t>
            </a:r>
            <a:endParaRPr lang="en-US" sz="2200" dirty="0">
              <a:solidFill>
                <a:prstClr val="black"/>
              </a:solidFill>
            </a:endParaRPr>
          </a:p>
          <a:p>
            <a:pPr lvl="0" algn="just"/>
            <a:r>
              <a:rPr lang="en-US" sz="2200" dirty="0">
                <a:solidFill>
                  <a:prstClr val="black"/>
                </a:solidFill>
                <a:latin typeface="Times New Roman" panose="02020603050405020304" pitchFamily="18" charset="0"/>
              </a:rPr>
              <a:t>+ R: </a:t>
            </a:r>
            <a:r>
              <a:rPr lang="en-US" sz="2200" dirty="0" err="1">
                <a:solidFill>
                  <a:prstClr val="black"/>
                </a:solidFill>
                <a:latin typeface="Times New Roman" panose="02020603050405020304" pitchFamily="18" charset="0"/>
              </a:rPr>
              <a:t>thời</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gian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hết</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hàng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tồn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kho</a:t>
            </a:r>
            <a:r>
              <a:rPr lang="en-US" sz="2200" dirty="0">
                <a:solidFill>
                  <a:prstClr val="black"/>
                </a:solidFill>
                <a:latin typeface="Times New Roman" panose="02020603050405020304" pitchFamily="18" charset="0"/>
              </a:rPr>
              <a:t>.</a:t>
            </a:r>
            <a:endParaRPr lang="en-US" sz="2200" dirty="0">
              <a:solidFill>
                <a:prstClr val="black"/>
              </a:solidFill>
            </a:endParaRPr>
          </a:p>
          <a:p>
            <a:pPr lvl="0" algn="just"/>
            <a:r>
              <a:rPr lang="en-US" sz="2200" dirty="0">
                <a:solidFill>
                  <a:prstClr val="black"/>
                </a:solidFill>
                <a:latin typeface="Times New Roman" panose="02020603050405020304" pitchFamily="18" charset="0"/>
              </a:rPr>
              <a:t>+ P: </a:t>
            </a:r>
            <a:r>
              <a:rPr lang="en-US" sz="2200" dirty="0" err="1">
                <a:solidFill>
                  <a:prstClr val="black"/>
                </a:solidFill>
                <a:latin typeface="Times New Roman" panose="02020603050405020304" pitchFamily="18" charset="0"/>
              </a:rPr>
              <a:t>Số</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lượng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trong</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kho</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hiện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tại</a:t>
            </a:r>
            <a:r>
              <a:rPr lang="en-US" sz="2200" dirty="0">
                <a:solidFill>
                  <a:prstClr val="black"/>
                </a:solidFill>
                <a:latin typeface="Times New Roman" panose="02020603050405020304" pitchFamily="18" charset="0"/>
              </a:rPr>
              <a:t>.</a:t>
            </a:r>
            <a:endParaRPr lang="en-US" sz="2200" dirty="0">
              <a:solidFill>
                <a:prstClr val="black"/>
              </a:solidFill>
            </a:endParaRPr>
          </a:p>
          <a:p>
            <a:pPr lvl="0" algn="just"/>
            <a:r>
              <a:rPr lang="en-US" sz="2200" dirty="0">
                <a:solidFill>
                  <a:prstClr val="black"/>
                </a:solidFill>
                <a:latin typeface="Times New Roman" panose="02020603050405020304" pitchFamily="18" charset="0"/>
              </a:rPr>
              <a:t>+ D: </a:t>
            </a:r>
            <a:r>
              <a:rPr lang="en-US" sz="2200" dirty="0" err="1">
                <a:solidFill>
                  <a:prstClr val="black"/>
                </a:solidFill>
                <a:latin typeface="Times New Roman" panose="02020603050405020304" pitchFamily="18" charset="0"/>
              </a:rPr>
              <a:t>Nhu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cầu</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sản</a:t>
            </a:r>
            <a:r>
              <a:rPr lang="en-US" sz="2200" dirty="0">
                <a:solidFill>
                  <a:prstClr val="black"/>
                </a:solidFill>
                <a:latin typeface="Times New Roman" panose="02020603050405020304" pitchFamily="18" charset="0"/>
              </a:rPr>
              <a:t> </a:t>
            </a:r>
            <a:r>
              <a:rPr lang="en-US" sz="2200" dirty="0" err="1">
                <a:solidFill>
                  <a:prstClr val="black"/>
                </a:solidFill>
                <a:latin typeface="Times New Roman" panose="02020603050405020304" pitchFamily="18" charset="0"/>
              </a:rPr>
              <a:t>phẩm</a:t>
            </a:r>
            <a:r>
              <a:rPr lang="en-US" sz="2200" dirty="0">
                <a:solidFill>
                  <a:prstClr val="black"/>
                </a:solidFill>
                <a:latin typeface="Times New Roman" panose="02020603050405020304" pitchFamily="18" charset="0"/>
              </a:rPr>
              <a:t>.</a:t>
            </a:r>
            <a:endParaRPr lang="en-US" sz="2200" dirty="0">
              <a:solidFill>
                <a:prstClr val="black"/>
              </a:solidFill>
            </a:endParaRPr>
          </a:p>
        </p:txBody>
      </p:sp>
    </p:spTree>
    <p:extLst>
      <p:ext uri="{BB962C8B-B14F-4D97-AF65-F5344CB8AC3E}">
        <p14:creationId xmlns:p14="http://schemas.microsoft.com/office/powerpoint/2010/main" val="363527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5" end="5"/>
                                            </p:txEl>
                                          </p:spTgt>
                                        </p:tgtEl>
                                        <p:attrNameLst>
                                          <p:attrName>style.visibility</p:attrName>
                                        </p:attrNameLst>
                                      </p:cBhvr>
                                      <p:to>
                                        <p:strVal val="visible"/>
                                      </p:to>
                                    </p:set>
                                    <p:animEffect transition="in" filter="fade">
                                      <p:cBhvr>
                                        <p:cTn id="35" dur="1000"/>
                                        <p:tgtEl>
                                          <p:spTgt spid="4">
                                            <p:txEl>
                                              <p:pRg st="5" end="5"/>
                                            </p:txEl>
                                          </p:spTgt>
                                        </p:tgtEl>
                                      </p:cBhvr>
                                    </p:animEffect>
                                    <p:anim calcmode="lin" valueType="num">
                                      <p:cBhvr>
                                        <p:cTn id="36"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4">
                                            <p:txEl>
                                              <p:pRg st="6" end="6"/>
                                            </p:txEl>
                                          </p:spTgt>
                                        </p:tgtEl>
                                        <p:attrNameLst>
                                          <p:attrName>style.visibility</p:attrName>
                                        </p:attrNameLst>
                                      </p:cBhvr>
                                      <p:to>
                                        <p:strVal val="visible"/>
                                      </p:to>
                                    </p:set>
                                    <p:animEffect transition="in" filter="fade">
                                      <p:cBhvr>
                                        <p:cTn id="40" dur="1000"/>
                                        <p:tgtEl>
                                          <p:spTgt spid="4">
                                            <p:txEl>
                                              <p:pRg st="6" end="6"/>
                                            </p:txEl>
                                          </p:spTgt>
                                        </p:tgtEl>
                                      </p:cBhvr>
                                    </p:animEffect>
                                    <p:anim calcmode="lin" valueType="num">
                                      <p:cBhvr>
                                        <p:cTn id="41"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6" end="6"/>
                                            </p:txEl>
                                          </p:spTgt>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4">
                                            <p:txEl>
                                              <p:pRg st="7" end="7"/>
                                            </p:txEl>
                                          </p:spTgt>
                                        </p:tgtEl>
                                        <p:attrNameLst>
                                          <p:attrName>style.visibility</p:attrName>
                                        </p:attrNameLst>
                                      </p:cBhvr>
                                      <p:to>
                                        <p:strVal val="visible"/>
                                      </p:to>
                                    </p:set>
                                    <p:animEffect transition="in" filter="fade">
                                      <p:cBhvr>
                                        <p:cTn id="45" dur="1000"/>
                                        <p:tgtEl>
                                          <p:spTgt spid="4">
                                            <p:txEl>
                                              <p:pRg st="7" end="7"/>
                                            </p:txEl>
                                          </p:spTgt>
                                        </p:tgtEl>
                                      </p:cBhvr>
                                    </p:animEffect>
                                    <p:anim calcmode="lin" valueType="num">
                                      <p:cBhvr>
                                        <p:cTn id="46"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7"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4">
                                            <p:txEl>
                                              <p:pRg st="8" end="8"/>
                                            </p:txEl>
                                          </p:spTgt>
                                        </p:tgtEl>
                                        <p:attrNameLst>
                                          <p:attrName>style.visibility</p:attrName>
                                        </p:attrNameLst>
                                      </p:cBhvr>
                                      <p:to>
                                        <p:strVal val="visible"/>
                                      </p:to>
                                    </p:set>
                                    <p:animEffect transition="in" filter="fade">
                                      <p:cBhvr>
                                        <p:cTn id="50" dur="1000"/>
                                        <p:tgtEl>
                                          <p:spTgt spid="4">
                                            <p:txEl>
                                              <p:pRg st="8" end="8"/>
                                            </p:txEl>
                                          </p:spTgt>
                                        </p:tgtEl>
                                      </p:cBhvr>
                                    </p:animEffect>
                                    <p:anim calcmode="lin" valueType="num">
                                      <p:cBhvr>
                                        <p:cTn id="51"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52" dur="1000" fill="hold"/>
                                        <p:tgtEl>
                                          <p:spTgt spid="4">
                                            <p:txEl>
                                              <p:pRg st="8" end="8"/>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4">
                                            <p:txEl>
                                              <p:pRg st="9" end="9"/>
                                            </p:txEl>
                                          </p:spTgt>
                                        </p:tgtEl>
                                        <p:attrNameLst>
                                          <p:attrName>style.visibility</p:attrName>
                                        </p:attrNameLst>
                                      </p:cBhvr>
                                      <p:to>
                                        <p:strVal val="visible"/>
                                      </p:to>
                                    </p:set>
                                    <p:animEffect transition="in" filter="fade">
                                      <p:cBhvr>
                                        <p:cTn id="55" dur="1000"/>
                                        <p:tgtEl>
                                          <p:spTgt spid="4">
                                            <p:txEl>
                                              <p:pRg st="9" end="9"/>
                                            </p:txEl>
                                          </p:spTgt>
                                        </p:tgtEl>
                                      </p:cBhvr>
                                    </p:animEffect>
                                    <p:anim calcmode="lin" valueType="num">
                                      <p:cBhvr>
                                        <p:cTn id="56"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57"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68867" y="634643"/>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97712" y="1070101"/>
            <a:ext cx="11978865" cy="5616922"/>
          </a:xfrm>
          <a:prstGeom prst="rect">
            <a:avLst/>
          </a:prstGeom>
        </p:spPr>
        <p:txBody>
          <a:bodyPr wrap="square">
            <a:spAutoFit/>
          </a:bodyPr>
          <a:lstStyle/>
          <a:p>
            <a:pPr indent="457200" algn="just">
              <a:spcBef>
                <a:spcPts val="600"/>
              </a:spcBef>
              <a:spcAft>
                <a:spcPts val="600"/>
              </a:spcAft>
            </a:pPr>
            <a:r>
              <a:rPr lang="en-US" sz="2300" b="1" dirty="0" err="1">
                <a:latin typeface="Times New Roman" panose="02020603050405020304" pitchFamily="18" charset="0"/>
              </a:rPr>
              <a:t>Bước</a:t>
            </a:r>
            <a:r>
              <a:rPr lang="en-US" sz="2300" b="1" dirty="0">
                <a:latin typeface="Times New Roman" panose="02020603050405020304" pitchFamily="18" charset="0"/>
              </a:rPr>
              <a:t> 2: </a:t>
            </a:r>
            <a:r>
              <a:rPr lang="en-US" sz="2300" b="1" dirty="0" err="1">
                <a:latin typeface="Times New Roman" panose="02020603050405020304" pitchFamily="18" charset="0"/>
              </a:rPr>
              <a:t>Lập</a:t>
            </a:r>
            <a:r>
              <a:rPr lang="en-US" sz="2300" b="1" dirty="0">
                <a:latin typeface="Times New Roman" panose="02020603050405020304" pitchFamily="18" charset="0"/>
              </a:rPr>
              <a:t> </a:t>
            </a:r>
            <a:r>
              <a:rPr lang="en-US" sz="2300" b="1" dirty="0" err="1">
                <a:latin typeface="Times New Roman" panose="02020603050405020304" pitchFamily="18" charset="0"/>
              </a:rPr>
              <a:t>quy</a:t>
            </a:r>
            <a:r>
              <a:rPr lang="en-US" sz="2300" b="1" dirty="0">
                <a:latin typeface="Times New Roman" panose="02020603050405020304" pitchFamily="18" charset="0"/>
              </a:rPr>
              <a:t> </a:t>
            </a:r>
            <a:r>
              <a:rPr lang="en-US" sz="2300" b="1" dirty="0" err="1">
                <a:latin typeface="Times New Roman" panose="02020603050405020304" pitchFamily="18" charset="0"/>
              </a:rPr>
              <a:t>trình</a:t>
            </a:r>
            <a:r>
              <a:rPr lang="en-US" sz="2300" b="1" dirty="0">
                <a:latin typeface="Times New Roman" panose="02020603050405020304" pitchFamily="18" charset="0"/>
              </a:rPr>
              <a:t> </a:t>
            </a:r>
            <a:r>
              <a:rPr lang="en-US" sz="2300" b="1" dirty="0" err="1">
                <a:latin typeface="Times New Roman" panose="02020603050405020304" pitchFamily="18" charset="0"/>
              </a:rPr>
              <a:t>sản</a:t>
            </a:r>
            <a:r>
              <a:rPr lang="en-US" sz="2300" b="1" dirty="0">
                <a:latin typeface="Times New Roman" panose="02020603050405020304" pitchFamily="18" charset="0"/>
              </a:rPr>
              <a:t> </a:t>
            </a:r>
            <a:r>
              <a:rPr lang="en-US" sz="2300" b="1" dirty="0" err="1">
                <a:latin typeface="Times New Roman" panose="02020603050405020304" pitchFamily="18" charset="0"/>
              </a:rPr>
              <a:t>xuất</a:t>
            </a:r>
            <a:r>
              <a:rPr lang="en-US" sz="2300" b="1" dirty="0">
                <a:latin typeface="Times New Roman" panose="02020603050405020304" pitchFamily="18" charset="0"/>
              </a:rPr>
              <a:t>/ </a:t>
            </a:r>
            <a:r>
              <a:rPr lang="en-US" sz="2300" b="1" dirty="0" err="1">
                <a:latin typeface="Times New Roman" panose="02020603050405020304" pitchFamily="18" charset="0"/>
              </a:rPr>
              <a:t>Điều</a:t>
            </a:r>
            <a:r>
              <a:rPr lang="en-US" sz="2300" b="1" dirty="0">
                <a:latin typeface="Times New Roman" panose="02020603050405020304" pitchFamily="18" charset="0"/>
              </a:rPr>
              <a:t> </a:t>
            </a:r>
            <a:r>
              <a:rPr lang="en-US" sz="2300" b="1" dirty="0" err="1">
                <a:latin typeface="Times New Roman" panose="02020603050405020304" pitchFamily="18" charset="0"/>
              </a:rPr>
              <a:t>độ</a:t>
            </a:r>
            <a:r>
              <a:rPr lang="en-US" sz="2300" b="1" dirty="0">
                <a:latin typeface="Times New Roman" panose="02020603050405020304" pitchFamily="18" charset="0"/>
              </a:rPr>
              <a:t> </a:t>
            </a:r>
            <a:r>
              <a:rPr lang="en-US" sz="2300" b="1" dirty="0" err="1">
                <a:latin typeface="Times New Roman" panose="02020603050405020304" pitchFamily="18" charset="0"/>
              </a:rPr>
              <a:t>sản</a:t>
            </a:r>
            <a:r>
              <a:rPr lang="en-US" sz="2300" b="1" dirty="0">
                <a:latin typeface="Times New Roman" panose="02020603050405020304" pitchFamily="18" charset="0"/>
              </a:rPr>
              <a:t> </a:t>
            </a:r>
            <a:r>
              <a:rPr lang="en-US" sz="2300" b="1" dirty="0" err="1" smtClean="0">
                <a:latin typeface="Times New Roman" panose="02020603050405020304" pitchFamily="18" charset="0"/>
              </a:rPr>
              <a:t>xuất</a:t>
            </a:r>
            <a:r>
              <a:rPr lang="en-US" sz="2300" b="1" dirty="0" smtClean="0">
                <a:latin typeface="Times New Roman" panose="02020603050405020304" pitchFamily="18" charset="0"/>
              </a:rPr>
              <a:t> (</a:t>
            </a:r>
            <a:r>
              <a:rPr lang="en-US" sz="2300" b="1" dirty="0" err="1" smtClean="0">
                <a:latin typeface="Times New Roman" panose="02020603050405020304" pitchFamily="18" charset="0"/>
              </a:rPr>
              <a:t>tiếp</a:t>
            </a:r>
            <a:r>
              <a:rPr lang="en-US" sz="2300" b="1" dirty="0" smtClean="0">
                <a:latin typeface="Times New Roman" panose="02020603050405020304" pitchFamily="18" charset="0"/>
              </a:rPr>
              <a:t> </a:t>
            </a:r>
            <a:r>
              <a:rPr lang="en-US" sz="2300" b="1" dirty="0" err="1" smtClean="0">
                <a:latin typeface="Times New Roman" panose="02020603050405020304" pitchFamily="18" charset="0"/>
              </a:rPr>
              <a:t>theo</a:t>
            </a:r>
            <a:r>
              <a:rPr lang="en-US" sz="2300" b="1" dirty="0" smtClean="0">
                <a:latin typeface="Times New Roman" panose="02020603050405020304" pitchFamily="18" charset="0"/>
              </a:rPr>
              <a:t>)</a:t>
            </a:r>
            <a:endParaRPr lang="en-US" sz="2300" dirty="0" smtClean="0">
              <a:solidFill>
                <a:prstClr val="black"/>
              </a:solidFill>
              <a:latin typeface="Times New Roman" panose="02020603050405020304" pitchFamily="18" charset="0"/>
            </a:endParaRPr>
          </a:p>
          <a:p>
            <a:pPr lvl="0" indent="457200" algn="just">
              <a:spcBef>
                <a:spcPts val="600"/>
              </a:spcBef>
              <a:spcAft>
                <a:spcPts val="600"/>
              </a:spcAft>
            </a:pPr>
            <a:r>
              <a:rPr lang="en-US" sz="2300" b="1" dirty="0" smtClean="0">
                <a:solidFill>
                  <a:srgbClr val="002060"/>
                </a:solidFill>
                <a:latin typeface="Times New Roman" panose="02020603050405020304" pitchFamily="18" charset="0"/>
              </a:rPr>
              <a:t>Qui </a:t>
            </a:r>
            <a:r>
              <a:rPr lang="en-US" sz="2300" b="1" dirty="0" err="1">
                <a:solidFill>
                  <a:srgbClr val="002060"/>
                </a:solidFill>
                <a:latin typeface="Times New Roman" panose="02020603050405020304" pitchFamily="18" charset="0"/>
              </a:rPr>
              <a:t>trình</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điều</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độ</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sản</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xuất</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là</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một</a:t>
            </a:r>
            <a:r>
              <a:rPr lang="en-US" sz="2300" b="1" dirty="0">
                <a:solidFill>
                  <a:srgbClr val="002060"/>
                </a:solidFill>
                <a:latin typeface="Times New Roman" panose="02020603050405020304" pitchFamily="18" charset="0"/>
              </a:rPr>
              <a:t> qui </a:t>
            </a:r>
            <a:r>
              <a:rPr lang="en-US" sz="2300" b="1" dirty="0" err="1">
                <a:solidFill>
                  <a:srgbClr val="002060"/>
                </a:solidFill>
                <a:latin typeface="Times New Roman" panose="02020603050405020304" pitchFamily="18" charset="0"/>
              </a:rPr>
              <a:t>trình</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lập</a:t>
            </a:r>
            <a:r>
              <a:rPr lang="en-US" sz="2300" b="1" dirty="0">
                <a:solidFill>
                  <a:srgbClr val="002060"/>
                </a:solidFill>
                <a:latin typeface="Times New Roman" panose="02020603050405020304" pitchFamily="18" charset="0"/>
              </a:rPr>
              <a:t> </a:t>
            </a:r>
            <a:r>
              <a:rPr lang="en-US" sz="2300" b="1" dirty="0" err="1">
                <a:solidFill>
                  <a:srgbClr val="002060"/>
                </a:solidFill>
                <a:latin typeface="Times New Roman" panose="02020603050405020304" pitchFamily="18" charset="0"/>
              </a:rPr>
              <a:t>lại</a:t>
            </a:r>
            <a:r>
              <a:rPr lang="en-US" sz="2300" dirty="0">
                <a:solidFill>
                  <a:prstClr val="black"/>
                </a:solidFill>
                <a:latin typeface="Times New Roman" panose="02020603050405020304" pitchFamily="18" charset="0"/>
              </a:rPr>
              <a:t>. Qui </a:t>
            </a:r>
            <a:r>
              <a:rPr lang="en-US" sz="2300" dirty="0" err="1">
                <a:solidFill>
                  <a:prstClr val="black"/>
                </a:solidFill>
                <a:latin typeface="Times New Roman" panose="02020603050405020304" pitchFamily="18" charset="0"/>
              </a:rPr>
              <a:t>trình</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này</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bắt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đầu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bằng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việc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tính</a:t>
            </a:r>
            <a:r>
              <a:rPr lang="en-US" sz="2300" dirty="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tóan</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thời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gian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hết</a:t>
            </a:r>
            <a:r>
              <a:rPr lang="en-US" sz="2300" dirty="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hàng</a:t>
            </a:r>
            <a:r>
              <a:rPr lang="en-US" sz="2300" dirty="0" smtClean="0">
                <a:solidFill>
                  <a:prstClr val="black"/>
                </a:solidFill>
                <a:latin typeface="Times New Roman" panose="02020603050405020304" pitchFamily="18" charset="0"/>
              </a:rPr>
              <a:t> R </a:t>
            </a:r>
            <a:r>
              <a:rPr lang="en-US" sz="2300" dirty="0" err="1" smtClean="0">
                <a:solidFill>
                  <a:prstClr val="black"/>
                </a:solidFill>
                <a:latin typeface="Times New Roman" panose="02020603050405020304" pitchFamily="18" charset="0"/>
              </a:rPr>
              <a:t>cho</a:t>
            </a:r>
            <a:r>
              <a:rPr lang="en-US" sz="2300" dirty="0" smtClean="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tất</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cả</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các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phẩm</a:t>
            </a:r>
            <a:r>
              <a:rPr lang="en-US" sz="2300" dirty="0">
                <a:solidFill>
                  <a:prstClr val="black"/>
                </a:solidFill>
                <a:latin typeface="Times New Roman" panose="02020603050405020304" pitchFamily="18" charset="0"/>
              </a:rPr>
              <a:t>. </a:t>
            </a:r>
            <a:endParaRPr lang="en-US" sz="2300" dirty="0" smtClean="0">
              <a:solidFill>
                <a:prstClr val="black"/>
              </a:solidFill>
              <a:latin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ü"/>
            </a:pPr>
            <a:r>
              <a:rPr lang="en-US" sz="2300" dirty="0" err="1" smtClean="0">
                <a:solidFill>
                  <a:prstClr val="black"/>
                </a:solidFill>
                <a:latin typeface="Times New Roman" panose="02020603050405020304" pitchFamily="18" charset="0"/>
              </a:rPr>
              <a:t>Sau</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đó</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điều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độ</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cho</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phẩm</a:t>
            </a:r>
            <a:r>
              <a:rPr lang="en-US" sz="2300" dirty="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đó</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có</a:t>
            </a:r>
            <a:r>
              <a:rPr lang="en-US" sz="2300" dirty="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giá</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trị</a:t>
            </a:r>
            <a:r>
              <a:rPr lang="en-US" sz="2300" dirty="0">
                <a:solidFill>
                  <a:prstClr val="black"/>
                </a:solidFill>
                <a:latin typeface="Times New Roman" panose="02020603050405020304" pitchFamily="18" charset="0"/>
              </a:rPr>
              <a:t> R </a:t>
            </a:r>
            <a:r>
              <a:rPr lang="en-US" sz="2300" dirty="0" err="1">
                <a:solidFill>
                  <a:prstClr val="black"/>
                </a:solidFill>
                <a:latin typeface="Times New Roman" panose="02020603050405020304" pitchFamily="18" charset="0"/>
              </a:rPr>
              <a:t>nhỏ</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nhất</a:t>
            </a:r>
            <a:r>
              <a:rPr lang="en-US" sz="2300" dirty="0">
                <a:solidFill>
                  <a:prstClr val="black"/>
                </a:solidFill>
                <a:latin typeface="Times New Roman" panose="02020603050405020304" pitchFamily="18" charset="0"/>
              </a:rPr>
              <a:t>. </a:t>
            </a:r>
            <a:endParaRPr lang="en-US" sz="2300" dirty="0" smtClean="0">
              <a:solidFill>
                <a:prstClr val="black"/>
              </a:solidFill>
              <a:latin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ü"/>
            </a:pPr>
            <a:r>
              <a:rPr lang="en-US" sz="2300" dirty="0" err="1" smtClean="0">
                <a:solidFill>
                  <a:prstClr val="black"/>
                </a:solidFill>
                <a:latin typeface="Times New Roman" panose="02020603050405020304" pitchFamily="18" charset="0"/>
              </a:rPr>
              <a:t>Giả</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sử</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quy</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mô</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đơn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hàng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các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phẩm</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đang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được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xuất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sau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đó</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tính</a:t>
            </a:r>
            <a:r>
              <a:rPr lang="en-US" sz="2300" dirty="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tóan</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lại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gía</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trị</a:t>
            </a:r>
            <a:r>
              <a:rPr lang="en-US" sz="2300" dirty="0">
                <a:solidFill>
                  <a:prstClr val="black"/>
                </a:solidFill>
                <a:latin typeface="Times New Roman" panose="02020603050405020304" pitchFamily="18" charset="0"/>
              </a:rPr>
              <a:t> R </a:t>
            </a:r>
            <a:r>
              <a:rPr lang="en-US" sz="2300" dirty="0" err="1">
                <a:solidFill>
                  <a:prstClr val="black"/>
                </a:solidFill>
                <a:latin typeface="Times New Roman" panose="02020603050405020304" pitchFamily="18" charset="0"/>
              </a:rPr>
              <a:t>cho</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tất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cả</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các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phẩm</a:t>
            </a:r>
            <a:r>
              <a:rPr lang="en-US" sz="2300" dirty="0">
                <a:solidFill>
                  <a:prstClr val="black"/>
                </a:solidFill>
                <a:latin typeface="Times New Roman" panose="02020603050405020304" pitchFamily="18" charset="0"/>
              </a:rPr>
              <a:t>. </a:t>
            </a:r>
            <a:endParaRPr lang="en-US" sz="2300" dirty="0" smtClean="0">
              <a:solidFill>
                <a:prstClr val="black"/>
              </a:solidFill>
              <a:latin typeface="Times New Roman" panose="02020603050405020304" pitchFamily="18" charset="0"/>
            </a:endParaRPr>
          </a:p>
          <a:p>
            <a:pPr marL="342900" lvl="0" indent="-342900" algn="just">
              <a:spcBef>
                <a:spcPts val="600"/>
              </a:spcBef>
              <a:spcAft>
                <a:spcPts val="600"/>
              </a:spcAft>
              <a:buFont typeface="Wingdings" panose="05000000000000000000" pitchFamily="2" charset="2"/>
              <a:buChar char="ü"/>
            </a:pPr>
            <a:r>
              <a:rPr lang="en-US" sz="2300" dirty="0" err="1" smtClean="0">
                <a:solidFill>
                  <a:prstClr val="black"/>
                </a:solidFill>
                <a:latin typeface="Times New Roman" panose="02020603050405020304" pitchFamily="18" charset="0"/>
              </a:rPr>
              <a:t>Một</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lần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nữa</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chọn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những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phẩm</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có</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giá</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trị</a:t>
            </a:r>
            <a:r>
              <a:rPr lang="en-US" sz="2300" dirty="0">
                <a:solidFill>
                  <a:prstClr val="black"/>
                </a:solidFill>
                <a:latin typeface="Times New Roman" panose="02020603050405020304" pitchFamily="18" charset="0"/>
              </a:rPr>
              <a:t> R </a:t>
            </a:r>
            <a:r>
              <a:rPr lang="en-US" sz="2300" dirty="0" err="1">
                <a:solidFill>
                  <a:prstClr val="black"/>
                </a:solidFill>
                <a:latin typeface="Times New Roman" panose="02020603050405020304" pitchFamily="18" charset="0"/>
              </a:rPr>
              <a:t>thấp</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nhất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và</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kế</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hoạch</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điều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độ</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phẩm</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lại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tiếp</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tục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cho</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đến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hết</a:t>
            </a:r>
            <a:r>
              <a:rPr lang="en-US" sz="2300" dirty="0">
                <a:solidFill>
                  <a:prstClr val="black"/>
                </a:solidFill>
                <a:latin typeface="Times New Roman" panose="02020603050405020304" pitchFamily="18" charset="0"/>
              </a:rPr>
              <a:t>.</a:t>
            </a:r>
            <a:endParaRPr lang="en-US" sz="2300" dirty="0">
              <a:solidFill>
                <a:prstClr val="black"/>
              </a:solidFill>
            </a:endParaRPr>
          </a:p>
          <a:p>
            <a:pPr marL="342900" lvl="0" indent="-342900" algn="just">
              <a:spcBef>
                <a:spcPts val="600"/>
              </a:spcBef>
              <a:spcAft>
                <a:spcPts val="600"/>
              </a:spcAft>
              <a:buFont typeface="Wingdings" panose="05000000000000000000" pitchFamily="2" charset="2"/>
              <a:buChar char="ü"/>
            </a:pPr>
            <a:r>
              <a:rPr lang="en-US" sz="2300" dirty="0" err="1">
                <a:solidFill>
                  <a:prstClr val="black"/>
                </a:solidFill>
                <a:latin typeface="Times New Roman" panose="02020603050405020304" pitchFamily="18" charset="0"/>
              </a:rPr>
              <a:t>Khi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kế</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hoạch</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điều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độ</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sản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xuất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thực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hiện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nên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kiểm</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tra</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kết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quả</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tồn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kho</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liên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tục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và</a:t>
            </a:r>
            <a:r>
              <a:rPr lang="en-US" sz="2300" dirty="0">
                <a:solidFill>
                  <a:prstClr val="black"/>
                </a:solidFill>
                <a:latin typeface="Times New Roman" panose="02020603050405020304" pitchFamily="18" charset="0"/>
              </a:rPr>
              <a:t> so </a:t>
            </a:r>
            <a:r>
              <a:rPr lang="en-US" sz="2300" dirty="0" err="1">
                <a:solidFill>
                  <a:prstClr val="black"/>
                </a:solidFill>
                <a:latin typeface="Times New Roman" panose="02020603050405020304" pitchFamily="18" charset="0"/>
              </a:rPr>
              <a:t>sánh</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với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cầu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thực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Hàng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tồn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kho</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có</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tăng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quá</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nhanh</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không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cầu</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có</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thay</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đổi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trong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tính</a:t>
            </a:r>
            <a:r>
              <a:rPr lang="en-US" sz="2300" dirty="0">
                <a:solidFill>
                  <a:prstClr val="black"/>
                </a:solidFill>
                <a:latin typeface="Times New Roman" panose="02020603050405020304" pitchFamily="18" charset="0"/>
              </a:rPr>
              <a:t> </a:t>
            </a:r>
            <a:r>
              <a:rPr lang="en-US" sz="2300" dirty="0" err="1" smtClean="0">
                <a:solidFill>
                  <a:prstClr val="black"/>
                </a:solidFill>
                <a:latin typeface="Times New Roman" panose="02020603050405020304" pitchFamily="18" charset="0"/>
              </a:rPr>
              <a:t>tóan</a:t>
            </a:r>
            <a:r>
              <a:rPr lang="en-US" sz="2300" dirty="0" smtClean="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thời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gian</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hết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hàng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không</a:t>
            </a:r>
            <a:r>
              <a:rPr lang="en-US" sz="2300" dirty="0">
                <a:solidFill>
                  <a:prstClr val="black"/>
                </a:solidFill>
                <a:latin typeface="Times New Roman" panose="02020603050405020304" pitchFamily="18" charset="0"/>
              </a:rPr>
              <a:t>? </a:t>
            </a:r>
            <a:endParaRPr lang="en-US" sz="2300" dirty="0" smtClean="0">
              <a:solidFill>
                <a:prstClr val="black"/>
              </a:solidFill>
              <a:latin typeface="Times New Roman" panose="02020603050405020304" pitchFamily="18" charset="0"/>
            </a:endParaRPr>
          </a:p>
          <a:p>
            <a:pPr lvl="0" indent="457200" algn="just">
              <a:spcBef>
                <a:spcPts val="600"/>
              </a:spcBef>
              <a:spcAft>
                <a:spcPts val="600"/>
              </a:spcAft>
            </a:pPr>
            <a:r>
              <a:rPr lang="en-US" sz="2300" dirty="0" smtClean="0">
                <a:solidFill>
                  <a:prstClr val="black"/>
                </a:solidFill>
                <a:latin typeface="Times New Roman" panose="02020603050405020304" pitchFamily="18" charset="0"/>
                <a:sym typeface="Wingdings" panose="05000000000000000000" pitchFamily="2" charset="2"/>
              </a:rPr>
              <a:t></a:t>
            </a:r>
            <a:r>
              <a:rPr lang="en-US" sz="2300" b="1" u="sng" dirty="0" smtClean="0">
                <a:solidFill>
                  <a:prstClr val="black"/>
                </a:solidFill>
                <a:latin typeface="Times New Roman" panose="02020603050405020304" pitchFamily="18" charset="0"/>
                <a:sym typeface="Wingdings" panose="05000000000000000000" pitchFamily="2" charset="2"/>
              </a:rPr>
              <a:t> </a:t>
            </a:r>
            <a:r>
              <a:rPr lang="en-US" sz="2300" b="1" u="sng" dirty="0" err="1" smtClean="0">
                <a:solidFill>
                  <a:prstClr val="black"/>
                </a:solidFill>
                <a:latin typeface="Times New Roman" panose="02020603050405020304" pitchFamily="18" charset="0"/>
              </a:rPr>
              <a:t>Việc</a:t>
            </a:r>
            <a:r>
              <a:rPr lang="en-US" sz="2300" b="1" u="sng" dirty="0" smtClean="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điều</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độ</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sản</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xuất</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cần</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hiệu</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chỉnh</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liên</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tục</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không</a:t>
            </a:r>
            <a:r>
              <a:rPr lang="en-US" sz="2300" b="1" u="sng" dirty="0">
                <a:solidFill>
                  <a:prstClr val="black"/>
                </a:solidFill>
                <a:latin typeface="Times New Roman" panose="02020603050405020304" pitchFamily="18" charset="0"/>
              </a:rPr>
              <a:t> </a:t>
            </a:r>
            <a:r>
              <a:rPr lang="en-US" sz="2300" b="1" u="sng" dirty="0" err="1">
                <a:solidFill>
                  <a:prstClr val="black"/>
                </a:solidFill>
                <a:latin typeface="Times New Roman" panose="02020603050405020304" pitchFamily="18" charset="0"/>
              </a:rPr>
              <a:t>ngừng</a:t>
            </a:r>
            <a:r>
              <a:rPr lang="en-US" sz="2300" b="1" u="sng" dirty="0">
                <a:solidFill>
                  <a:prstClr val="black"/>
                </a:solidFill>
                <a:latin typeface="Times New Roman" panose="02020603050405020304" pitchFamily="18" charset="0"/>
              </a:rPr>
              <a:t> </a:t>
            </a:r>
            <a:r>
              <a:rPr lang="en-US" sz="2300" dirty="0">
                <a:solidFill>
                  <a:prstClr val="black"/>
                </a:solidFill>
                <a:latin typeface="Times New Roman" panose="02020603050405020304" pitchFamily="18" charset="0"/>
              </a:rPr>
              <a:t>do </a:t>
            </a:r>
            <a:r>
              <a:rPr lang="en-US" sz="2300" dirty="0" err="1">
                <a:solidFill>
                  <a:prstClr val="black"/>
                </a:solidFill>
                <a:latin typeface="Times New Roman" panose="02020603050405020304" pitchFamily="18" charset="0"/>
              </a:rPr>
              <a:t>rất</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hiếm</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khi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mọi</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việc</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xảy</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ra</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đúng</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như</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kế</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hoạch</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đề</a:t>
            </a:r>
            <a:r>
              <a:rPr lang="en-US" sz="2300" dirty="0">
                <a:solidFill>
                  <a:prstClr val="black"/>
                </a:solidFill>
                <a:latin typeface="Times New Roman" panose="02020603050405020304" pitchFamily="18" charset="0"/>
              </a:rPr>
              <a:t> </a:t>
            </a:r>
            <a:r>
              <a:rPr lang="en-US" sz="2300" dirty="0" err="1">
                <a:solidFill>
                  <a:prstClr val="black"/>
                </a:solidFill>
                <a:latin typeface="Times New Roman" panose="02020603050405020304" pitchFamily="18" charset="0"/>
              </a:rPr>
              <a:t>ra.</a:t>
            </a:r>
            <a:endParaRPr lang="en-US" sz="2300" dirty="0">
              <a:solidFill>
                <a:prstClr val="black"/>
              </a:solidFill>
            </a:endParaRPr>
          </a:p>
        </p:txBody>
      </p:sp>
    </p:spTree>
    <p:extLst>
      <p:ext uri="{BB962C8B-B14F-4D97-AF65-F5344CB8AC3E}">
        <p14:creationId xmlns:p14="http://schemas.microsoft.com/office/powerpoint/2010/main" val="3241449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fade">
                                      <p:cBhvr>
                                        <p:cTn id="13" dur="1000"/>
                                        <p:tgtEl>
                                          <p:spTgt spid="4">
                                            <p:txEl>
                                              <p:pRg st="1" end="1"/>
                                            </p:txEl>
                                          </p:spTgt>
                                        </p:tgtEl>
                                      </p:cBhvr>
                                    </p:animEffect>
                                    <p:anim calcmode="lin" valueType="num">
                                      <p:cBhvr>
                                        <p:cTn id="14"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barn(inVertical)">
                                      <p:cBhvr>
                                        <p:cTn id="20" dur="500"/>
                                        <p:tgtEl>
                                          <p:spTgt spid="4">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barn(inVertical)">
                                      <p:cBhvr>
                                        <p:cTn id="25" dur="500"/>
                                        <p:tgtEl>
                                          <p:spTgt spid="4">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Effect transition="in" filter="fade">
                                      <p:cBhvr>
                                        <p:cTn id="30" dur="1000"/>
                                        <p:tgtEl>
                                          <p:spTgt spid="4">
                                            <p:txEl>
                                              <p:pRg st="4" end="4"/>
                                            </p:txEl>
                                          </p:spTgt>
                                        </p:tgtEl>
                                      </p:cBhvr>
                                    </p:animEffect>
                                    <p:anim calcmode="lin" valueType="num">
                                      <p:cBhvr>
                                        <p:cTn id="31"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Effect transition="in" filter="fade">
                                      <p:cBhvr>
                                        <p:cTn id="37" dur="1000"/>
                                        <p:tgtEl>
                                          <p:spTgt spid="4">
                                            <p:txEl>
                                              <p:pRg st="5" end="5"/>
                                            </p:txEl>
                                          </p:spTgt>
                                        </p:tgtEl>
                                      </p:cBhvr>
                                    </p:animEffect>
                                    <p:anim calcmode="lin" valueType="num">
                                      <p:cBhvr>
                                        <p:cTn id="38"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4">
                                            <p:txEl>
                                              <p:pRg st="6" end="6"/>
                                            </p:txEl>
                                          </p:spTgt>
                                        </p:tgtEl>
                                        <p:attrNameLst>
                                          <p:attrName>style.visibility</p:attrName>
                                        </p:attrNameLst>
                                      </p:cBhvr>
                                      <p:to>
                                        <p:strVal val="visible"/>
                                      </p:to>
                                    </p:set>
                                    <p:animEffect transition="in" filter="fade">
                                      <p:cBhvr>
                                        <p:cTn id="44" dur="1000"/>
                                        <p:tgtEl>
                                          <p:spTgt spid="4">
                                            <p:txEl>
                                              <p:pRg st="6" end="6"/>
                                            </p:txEl>
                                          </p:spTgt>
                                        </p:tgtEl>
                                      </p:cBhvr>
                                    </p:animEffect>
                                    <p:anim calcmode="lin" valueType="num">
                                      <p:cBhvr>
                                        <p:cTn id="4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89756" y="1141504"/>
            <a:ext cx="11994667" cy="5416868"/>
          </a:xfrm>
          <a:prstGeom prst="rect">
            <a:avLst/>
          </a:prstGeom>
        </p:spPr>
        <p:txBody>
          <a:bodyPr wrap="square">
            <a:spAutoFit/>
          </a:bodyPr>
          <a:lstStyle/>
          <a:p>
            <a:pPr algn="just">
              <a:spcBef>
                <a:spcPts val="600"/>
              </a:spcBef>
              <a:spcAft>
                <a:spcPts val="600"/>
              </a:spcAft>
            </a:pPr>
            <a:r>
              <a:rPr lang="en-US" sz="2200" b="1" dirty="0" err="1">
                <a:latin typeface="Times New Roman" panose="02020603050405020304" pitchFamily="18" charset="0"/>
              </a:rPr>
              <a:t>Bước</a:t>
            </a:r>
            <a:r>
              <a:rPr lang="en-US" sz="2200" b="1" dirty="0">
                <a:latin typeface="Times New Roman" panose="02020603050405020304" pitchFamily="18" charset="0"/>
              </a:rPr>
              <a:t> 3: </a:t>
            </a:r>
            <a:r>
              <a:rPr lang="en-US" sz="2200" b="1" dirty="0" err="1">
                <a:latin typeface="Times New Roman" panose="02020603050405020304" pitchFamily="18" charset="0"/>
              </a:rPr>
              <a:t>Quản</a:t>
            </a:r>
            <a:r>
              <a:rPr lang="en-US" sz="2200" b="1" dirty="0">
                <a:latin typeface="Times New Roman" panose="02020603050405020304" pitchFamily="18" charset="0"/>
              </a:rPr>
              <a:t> </a:t>
            </a:r>
            <a:r>
              <a:rPr lang="en-US" sz="2200" b="1" dirty="0" err="1">
                <a:latin typeface="Times New Roman" panose="02020603050405020304" pitchFamily="18" charset="0"/>
              </a:rPr>
              <a:t>lý</a:t>
            </a:r>
            <a:r>
              <a:rPr lang="en-US" sz="2200" b="1" dirty="0">
                <a:latin typeface="Times New Roman" panose="02020603050405020304" pitchFamily="18" charset="0"/>
              </a:rPr>
              <a:t> </a:t>
            </a:r>
            <a:r>
              <a:rPr lang="en-US" sz="2200" b="1" dirty="0" err="1">
                <a:latin typeface="Times New Roman" panose="02020603050405020304" pitchFamily="18" charset="0"/>
              </a:rPr>
              <a:t>nhà</a:t>
            </a:r>
            <a:r>
              <a:rPr lang="en-US" sz="2200" b="1" dirty="0">
                <a:latin typeface="Times New Roman" panose="02020603050405020304" pitchFamily="18" charset="0"/>
              </a:rPr>
              <a:t> </a:t>
            </a:r>
            <a:r>
              <a:rPr lang="en-US" sz="2200" b="1" dirty="0" err="1">
                <a:latin typeface="Times New Roman" panose="02020603050405020304" pitchFamily="18" charset="0"/>
              </a:rPr>
              <a:t>máy</a:t>
            </a:r>
            <a:r>
              <a:rPr lang="en-US" sz="2200" b="1" dirty="0">
                <a:latin typeface="Times New Roman" panose="02020603050405020304" pitchFamily="18" charset="0"/>
              </a:rPr>
              <a:t> </a:t>
            </a:r>
            <a:r>
              <a:rPr lang="en-US" sz="2200" b="1" dirty="0" err="1">
                <a:latin typeface="Times New Roman" panose="02020603050405020304" pitchFamily="18" charset="0"/>
              </a:rPr>
              <a:t>trong</a:t>
            </a:r>
            <a:r>
              <a:rPr lang="en-US" sz="2200" b="1" dirty="0">
                <a:latin typeface="Times New Roman" panose="02020603050405020304" pitchFamily="18" charset="0"/>
              </a:rPr>
              <a:t> </a:t>
            </a:r>
            <a:r>
              <a:rPr lang="en-US" sz="2200" b="1" dirty="0" err="1">
                <a:latin typeface="Times New Roman" panose="02020603050405020304" pitchFamily="18" charset="0"/>
              </a:rPr>
              <a:t>sản</a:t>
            </a:r>
            <a:r>
              <a:rPr lang="en-US" sz="2200" b="1" dirty="0">
                <a:latin typeface="Times New Roman" panose="02020603050405020304" pitchFamily="18" charset="0"/>
              </a:rPr>
              <a:t> </a:t>
            </a:r>
            <a:r>
              <a:rPr lang="en-US" sz="2200" b="1" dirty="0" err="1">
                <a:latin typeface="Times New Roman" panose="02020603050405020304" pitchFamily="18" charset="0"/>
              </a:rPr>
              <a:t>xuất</a:t>
            </a:r>
            <a:r>
              <a:rPr lang="en-US" sz="2200" b="1" dirty="0">
                <a:latin typeface="Times New Roman" panose="02020603050405020304" pitchFamily="18" charset="0"/>
              </a:rPr>
              <a:t>.</a:t>
            </a:r>
            <a:endParaRPr lang="en-US" sz="2200" dirty="0"/>
          </a:p>
          <a:p>
            <a:pPr indent="457200" algn="just">
              <a:spcBef>
                <a:spcPts val="600"/>
              </a:spcBef>
              <a:spcAft>
                <a:spcPts val="600"/>
              </a:spcAft>
            </a:pPr>
            <a:r>
              <a:rPr lang="en-US" sz="2200" dirty="0" err="1" smtClean="0">
                <a:latin typeface="Times New Roman" panose="02020603050405020304" pitchFamily="18" charset="0"/>
              </a:rPr>
              <a:t>Tất</a:t>
            </a:r>
            <a:r>
              <a:rPr lang="en-US" sz="2200" dirty="0" smtClean="0">
                <a:latin typeface="Times New Roman" panose="02020603050405020304" pitchFamily="18" charset="0"/>
              </a:rPr>
              <a:t> </a:t>
            </a:r>
            <a:r>
              <a:rPr lang="en-US" sz="2200" dirty="0" err="1">
                <a:latin typeface="Times New Roman" panose="02020603050405020304" pitchFamily="18" charset="0"/>
              </a:rPr>
              <a:t>cả</a:t>
            </a:r>
            <a:r>
              <a:rPr lang="en-US" sz="2200" dirty="0">
                <a:latin typeface="Times New Roman" panose="02020603050405020304" pitchFamily="18" charset="0"/>
              </a:rPr>
              <a:t> </a:t>
            </a:r>
            <a:r>
              <a:rPr lang="en-US" sz="2200" dirty="0" err="1">
                <a:latin typeface="Times New Roman" panose="02020603050405020304" pitchFamily="18" charset="0"/>
              </a:rPr>
              <a:t>các</a:t>
            </a:r>
            <a:r>
              <a:rPr lang="en-US" sz="2200" dirty="0">
                <a:latin typeface="Times New Roman" panose="02020603050405020304" pitchFamily="18" charset="0"/>
              </a:rPr>
              <a:t> </a:t>
            </a:r>
            <a:r>
              <a:rPr lang="en-US" sz="2200" dirty="0" err="1">
                <a:latin typeface="Times New Roman" panose="02020603050405020304" pitchFamily="18" charset="0"/>
              </a:rPr>
              <a:t>quyết</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liên</a:t>
            </a:r>
            <a:r>
              <a:rPr lang="en-US" sz="2200" dirty="0">
                <a:latin typeface="Times New Roman" panose="02020603050405020304" pitchFamily="18" charset="0"/>
              </a:rPr>
              <a:t> </a:t>
            </a:r>
            <a:r>
              <a:rPr lang="en-US" sz="2200" dirty="0" err="1">
                <a:latin typeface="Times New Roman" panose="02020603050405020304" pitchFamily="18" charset="0"/>
              </a:rPr>
              <a:t>quan</a:t>
            </a:r>
            <a:r>
              <a:rPr lang="en-US" sz="2200" dirty="0">
                <a:latin typeface="Times New Roman" panose="02020603050405020304" pitchFamily="18" charset="0"/>
              </a:rPr>
              <a:t> </a:t>
            </a:r>
            <a:r>
              <a:rPr lang="en-US" sz="2200" dirty="0" err="1">
                <a:latin typeface="Times New Roman" panose="02020603050405020304" pitchFamily="18" charset="0"/>
              </a:rPr>
              <a:t>đến</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đều</a:t>
            </a:r>
            <a:r>
              <a:rPr lang="en-US" sz="2200" dirty="0">
                <a:latin typeface="Times New Roman" panose="02020603050405020304" pitchFamily="18" charset="0"/>
              </a:rPr>
              <a:t> </a:t>
            </a:r>
            <a:r>
              <a:rPr lang="en-US" sz="2200" dirty="0" err="1">
                <a:latin typeface="Times New Roman" panose="02020603050405020304" pitchFamily="18" charset="0"/>
              </a:rPr>
              <a:t>thực</a:t>
            </a:r>
            <a:r>
              <a:rPr lang="en-US" sz="2200" dirty="0">
                <a:latin typeface="Times New Roman" panose="02020603050405020304" pitchFamily="18" charset="0"/>
              </a:rPr>
              <a:t> </a:t>
            </a:r>
            <a:r>
              <a:rPr lang="en-US" sz="2200" dirty="0" err="1">
                <a:latin typeface="Times New Roman" panose="02020603050405020304" pitchFamily="18" charset="0"/>
              </a:rPr>
              <a:t>hiện</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a:latin typeface="Times New Roman" panose="02020603050405020304" pitchFamily="18" charset="0"/>
              </a:rPr>
              <a:t>sự</a:t>
            </a:r>
            <a:r>
              <a:rPr lang="en-US" sz="2200" dirty="0">
                <a:latin typeface="Times New Roman" panose="02020603050405020304" pitchFamily="18" charset="0"/>
              </a:rPr>
              <a:t> </a:t>
            </a:r>
            <a:r>
              <a:rPr lang="en-US" sz="2200" dirty="0" err="1">
                <a:latin typeface="Times New Roman" panose="02020603050405020304" pitchFamily="18" charset="0"/>
              </a:rPr>
              <a:t>ràng</a:t>
            </a:r>
            <a:r>
              <a:rPr lang="en-US" sz="2200" dirty="0">
                <a:latin typeface="Times New Roman" panose="02020603050405020304" pitchFamily="18" charset="0"/>
              </a:rPr>
              <a:t> </a:t>
            </a:r>
            <a:r>
              <a:rPr lang="en-US" sz="2200" dirty="0" err="1">
                <a:latin typeface="Times New Roman" panose="02020603050405020304" pitchFamily="18" charset="0"/>
              </a:rPr>
              <a:t>buộc</a:t>
            </a:r>
            <a:r>
              <a:rPr lang="en-US" sz="2200" dirty="0">
                <a:latin typeface="Times New Roman" panose="02020603050405020304" pitchFamily="18" charset="0"/>
              </a:rPr>
              <a:t> </a:t>
            </a:r>
            <a:r>
              <a:rPr lang="en-US" sz="2200" dirty="0" err="1">
                <a:latin typeface="Times New Roman" panose="02020603050405020304" pitchFamily="18" charset="0"/>
              </a:rPr>
              <a:t>về</a:t>
            </a:r>
            <a:r>
              <a:rPr lang="en-US" sz="2200" dirty="0">
                <a:latin typeface="Times New Roman" panose="02020603050405020304" pitchFamily="18" charset="0"/>
              </a:rPr>
              <a:t> </a:t>
            </a:r>
            <a:r>
              <a:rPr lang="en-US" sz="2200" dirty="0" err="1">
                <a:latin typeface="Times New Roman" panose="02020603050405020304" pitchFamily="18" charset="0"/>
              </a:rPr>
              <a:t>địa</a:t>
            </a:r>
            <a:r>
              <a:rPr lang="en-US" sz="2200" dirty="0">
                <a:latin typeface="Times New Roman" panose="02020603050405020304" pitchFamily="18" charset="0"/>
              </a:rPr>
              <a:t> </a:t>
            </a:r>
            <a:r>
              <a:rPr lang="en-US" sz="2200" dirty="0" err="1">
                <a:latin typeface="Times New Roman" panose="02020603050405020304" pitchFamily="18" charset="0"/>
              </a:rPr>
              <a:t>điểm</a:t>
            </a:r>
            <a:r>
              <a:rPr lang="en-US" sz="2200" dirty="0">
                <a:latin typeface="Times New Roman" panose="02020603050405020304" pitchFamily="18" charset="0"/>
              </a:rPr>
              <a:t> </a:t>
            </a:r>
            <a:r>
              <a:rPr lang="en-US" sz="2200" dirty="0" err="1">
                <a:latin typeface="Times New Roman" panose="02020603050405020304" pitchFamily="18" charset="0"/>
              </a:rPr>
              <a:t>đặt</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dirty="0" err="1" smtClean="0">
                <a:latin typeface="Times New Roman" panose="02020603050405020304" pitchFamily="18" charset="0"/>
              </a:rPr>
              <a:t>Thông</a:t>
            </a:r>
            <a:r>
              <a:rPr lang="en-US" sz="2200" dirty="0" smtClean="0">
                <a:latin typeface="Times New Roman" panose="02020603050405020304" pitchFamily="18" charset="0"/>
              </a:rPr>
              <a:t> </a:t>
            </a:r>
            <a:r>
              <a:rPr lang="en-US" sz="2200" dirty="0" err="1">
                <a:latin typeface="Times New Roman" panose="02020603050405020304" pitchFamily="18" charset="0"/>
              </a:rPr>
              <a:t>thường</a:t>
            </a:r>
            <a:r>
              <a:rPr lang="en-US" sz="2200" dirty="0">
                <a:latin typeface="Times New Roman" panose="02020603050405020304" pitchFamily="18" charset="0"/>
              </a:rPr>
              <a:t> </a:t>
            </a:r>
            <a:r>
              <a:rPr lang="en-US" sz="2200" dirty="0" err="1">
                <a:latin typeface="Times New Roman" panose="02020603050405020304" pitchFamily="18" charset="0"/>
              </a:rPr>
              <a:t>công</a:t>
            </a:r>
            <a:r>
              <a:rPr lang="en-US" sz="2200" dirty="0">
                <a:latin typeface="Times New Roman" panose="02020603050405020304" pitchFamily="18" charset="0"/>
              </a:rPr>
              <a:t> ty </a:t>
            </a:r>
            <a:r>
              <a:rPr lang="en-US" sz="2200" dirty="0" err="1">
                <a:latin typeface="Times New Roman" panose="02020603050405020304" pitchFamily="18" charset="0"/>
              </a:rPr>
              <a:t>phải</a:t>
            </a:r>
            <a:r>
              <a:rPr lang="en-US" sz="2200" dirty="0">
                <a:latin typeface="Times New Roman" panose="02020603050405020304" pitchFamily="18" charset="0"/>
              </a:rPr>
              <a:t> </a:t>
            </a:r>
            <a:r>
              <a:rPr lang="en-US" sz="2200" dirty="0" err="1">
                <a:latin typeface="Times New Roman" panose="02020603050405020304" pitchFamily="18" charset="0"/>
              </a:rPr>
              <a:t>mất</a:t>
            </a:r>
            <a:r>
              <a:rPr lang="en-US" sz="2200" dirty="0">
                <a:latin typeface="Times New Roman" panose="02020603050405020304" pitchFamily="18" charset="0"/>
              </a:rPr>
              <a:t> </a:t>
            </a:r>
            <a:r>
              <a:rPr lang="en-US" sz="2200" dirty="0" err="1">
                <a:latin typeface="Times New Roman" panose="02020603050405020304" pitchFamily="18" charset="0"/>
              </a:rPr>
              <a:t>khoản</a:t>
            </a:r>
            <a:r>
              <a:rPr lang="en-US" sz="2200" dirty="0">
                <a:latin typeface="Times New Roman" panose="02020603050405020304" pitchFamily="18" charset="0"/>
              </a:rPr>
              <a:t> chi </a:t>
            </a:r>
            <a:r>
              <a:rPr lang="en-US" sz="2200" dirty="0" err="1">
                <a:latin typeface="Times New Roman" panose="02020603050405020304" pitchFamily="18" charset="0"/>
              </a:rPr>
              <a:t>phí</a:t>
            </a:r>
            <a:r>
              <a:rPr lang="en-US" sz="2200" dirty="0">
                <a:latin typeface="Times New Roman" panose="02020603050405020304" pitchFamily="18" charset="0"/>
              </a:rPr>
              <a:t> </a:t>
            </a:r>
            <a:r>
              <a:rPr lang="en-US" sz="2200" dirty="0" err="1">
                <a:latin typeface="Times New Roman" panose="02020603050405020304" pitchFamily="18" charset="0"/>
              </a:rPr>
              <a:t>rất</a:t>
            </a:r>
            <a:r>
              <a:rPr lang="en-US" sz="2200" dirty="0">
                <a:latin typeface="Times New Roman" panose="02020603050405020304" pitchFamily="18" charset="0"/>
              </a:rPr>
              <a:t> </a:t>
            </a:r>
            <a:r>
              <a:rPr lang="en-US" sz="2200" dirty="0" err="1">
                <a:latin typeface="Times New Roman" panose="02020603050405020304" pitchFamily="18" charset="0"/>
              </a:rPr>
              <a:t>lớn</a:t>
            </a:r>
            <a:r>
              <a:rPr lang="en-US" sz="2200" dirty="0">
                <a:latin typeface="Times New Roman" panose="02020603050405020304" pitchFamily="18" charset="0"/>
              </a:rPr>
              <a:t> </a:t>
            </a:r>
            <a:r>
              <a:rPr lang="en-US" sz="2200" dirty="0" err="1">
                <a:latin typeface="Times New Roman" panose="02020603050405020304" pitchFamily="18" charset="0"/>
              </a:rPr>
              <a:t>để</a:t>
            </a:r>
            <a:r>
              <a:rPr lang="en-US" sz="2200" dirty="0">
                <a:latin typeface="Times New Roman" panose="02020603050405020304" pitchFamily="18" charset="0"/>
              </a:rPr>
              <a:t> </a:t>
            </a:r>
            <a:r>
              <a:rPr lang="en-US" sz="2200" dirty="0" err="1">
                <a:latin typeface="Times New Roman" panose="02020603050405020304" pitchFamily="18" charset="0"/>
              </a:rPr>
              <a:t>ngừng</a:t>
            </a:r>
            <a:r>
              <a:rPr lang="en-US" sz="2200" dirty="0">
                <a:latin typeface="Times New Roman" panose="02020603050405020304" pitchFamily="18" charset="0"/>
              </a:rPr>
              <a:t> </a:t>
            </a:r>
            <a:r>
              <a:rPr lang="en-US" sz="2200" dirty="0" err="1">
                <a:latin typeface="Times New Roman" panose="02020603050405020304" pitchFamily="18" charset="0"/>
              </a:rPr>
              <a:t>sản</a:t>
            </a:r>
            <a:r>
              <a:rPr lang="en-US" sz="2200" dirty="0">
                <a:latin typeface="Times New Roman" panose="02020603050405020304" pitchFamily="18" charset="0"/>
              </a:rPr>
              <a:t> </a:t>
            </a:r>
            <a:r>
              <a:rPr lang="en-US" sz="2200" dirty="0" err="1">
                <a:latin typeface="Times New Roman" panose="02020603050405020304" pitchFamily="18" charset="0"/>
              </a:rPr>
              <a:t>xuất</a:t>
            </a:r>
            <a:r>
              <a:rPr lang="en-US" sz="2200" dirty="0">
                <a:latin typeface="Times New Roman" panose="02020603050405020304" pitchFamily="18" charset="0"/>
              </a:rPr>
              <a:t> </a:t>
            </a:r>
            <a:r>
              <a:rPr lang="en-US" sz="2200" dirty="0" err="1">
                <a:latin typeface="Times New Roman" panose="02020603050405020304" pitchFamily="18" charset="0"/>
              </a:rPr>
              <a:t>tại</a:t>
            </a:r>
            <a:r>
              <a:rPr lang="en-US" sz="2200" dirty="0">
                <a:latin typeface="Times New Roman" panose="02020603050405020304" pitchFamily="18" charset="0"/>
              </a:rPr>
              <a:t> </a:t>
            </a:r>
            <a:r>
              <a:rPr lang="en-US" sz="2200" dirty="0" err="1">
                <a:latin typeface="Times New Roman" panose="02020603050405020304" pitchFamily="18" charset="0"/>
              </a:rPr>
              <a:t>một</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hay </a:t>
            </a:r>
            <a:r>
              <a:rPr lang="en-US" sz="2200" dirty="0" err="1">
                <a:latin typeface="Times New Roman" panose="02020603050405020304" pitchFamily="18" charset="0"/>
              </a:rPr>
              <a:t>xây</a:t>
            </a:r>
            <a:r>
              <a:rPr lang="en-US" sz="2200" dirty="0">
                <a:latin typeface="Times New Roman" panose="02020603050405020304" pitchFamily="18" charset="0"/>
              </a:rPr>
              <a:t> </a:t>
            </a:r>
            <a:r>
              <a:rPr lang="en-US" sz="2200" dirty="0" err="1">
                <a:latin typeface="Times New Roman" panose="02020603050405020304" pitchFamily="18" charset="0"/>
              </a:rPr>
              <a:t>dựng</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mới</a:t>
            </a:r>
            <a:r>
              <a:rPr lang="en-US" sz="2200" dirty="0">
                <a:latin typeface="Times New Roman" panose="02020603050405020304" pitchFamily="18" charset="0"/>
              </a:rPr>
              <a:t> </a:t>
            </a:r>
            <a:r>
              <a:rPr lang="en-US" sz="2200" dirty="0" err="1">
                <a:latin typeface="Times New Roman" panose="02020603050405020304" pitchFamily="18" charset="0"/>
              </a:rPr>
              <a:t>khác</a:t>
            </a:r>
            <a:r>
              <a:rPr lang="en-US" sz="2200" dirty="0">
                <a:latin typeface="Times New Roman" panose="02020603050405020304" pitchFamily="18" charset="0"/>
              </a:rPr>
              <a:t> </a:t>
            </a:r>
            <a:r>
              <a:rPr lang="en-US" sz="2200" dirty="0" err="1">
                <a:latin typeface="Times New Roman" panose="02020603050405020304" pitchFamily="18" charset="0"/>
              </a:rPr>
              <a:t>khi</a:t>
            </a:r>
            <a:r>
              <a:rPr lang="en-US" sz="2200" dirty="0">
                <a:latin typeface="Times New Roman" panose="02020603050405020304" pitchFamily="18" charset="0"/>
              </a:rPr>
              <a:t> </a:t>
            </a:r>
            <a:r>
              <a:rPr lang="en-US" sz="2200" dirty="0" err="1">
                <a:latin typeface="Times New Roman" panose="02020603050405020304" pitchFamily="18" charset="0"/>
              </a:rPr>
              <a:t>xác</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địa</a:t>
            </a:r>
            <a:r>
              <a:rPr lang="en-US" sz="2200" dirty="0">
                <a:latin typeface="Times New Roman" panose="02020603050405020304" pitchFamily="18" charset="0"/>
              </a:rPr>
              <a:t> </a:t>
            </a:r>
            <a:r>
              <a:rPr lang="en-US" sz="2200" dirty="0" err="1">
                <a:latin typeface="Times New Roman" panose="02020603050405020304" pitchFamily="18" charset="0"/>
              </a:rPr>
              <a:t>điểm</a:t>
            </a:r>
            <a:r>
              <a:rPr lang="en-US" sz="2200" dirty="0">
                <a:latin typeface="Times New Roman" panose="02020603050405020304" pitchFamily="18" charset="0"/>
              </a:rPr>
              <a:t> </a:t>
            </a:r>
            <a:r>
              <a:rPr lang="en-US" sz="2200" dirty="0" err="1">
                <a:latin typeface="Times New Roman" panose="02020603050405020304" pitchFamily="18" charset="0"/>
              </a:rPr>
              <a:t>bố</a:t>
            </a:r>
            <a:r>
              <a:rPr lang="en-US" sz="2200" dirty="0">
                <a:latin typeface="Times New Roman" panose="02020603050405020304" pitchFamily="18" charset="0"/>
              </a:rPr>
              <a:t> </a:t>
            </a:r>
            <a:r>
              <a:rPr lang="en-US" sz="2200" dirty="0" err="1">
                <a:latin typeface="Times New Roman" panose="02020603050405020304" pitchFamily="18" charset="0"/>
              </a:rPr>
              <a:t>trí</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dirty="0" err="1" smtClean="0">
                <a:latin typeface="Times New Roman" panose="02020603050405020304" pitchFamily="18" charset="0"/>
              </a:rPr>
              <a:t>Quản</a:t>
            </a:r>
            <a:r>
              <a:rPr lang="en-US" sz="2200" dirty="0" smtClean="0">
                <a:latin typeface="Times New Roman" panose="02020603050405020304" pitchFamily="18" charset="0"/>
              </a:rPr>
              <a:t> </a:t>
            </a:r>
            <a:r>
              <a:rPr lang="en-US" sz="2200" dirty="0" err="1">
                <a:latin typeface="Times New Roman" panose="02020603050405020304" pitchFamily="18" charset="0"/>
              </a:rPr>
              <a:t>lý</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là</a:t>
            </a:r>
            <a:r>
              <a:rPr lang="en-US" sz="2200" dirty="0">
                <a:latin typeface="Times New Roman" panose="02020603050405020304" pitchFamily="18" charset="0"/>
              </a:rPr>
              <a:t> </a:t>
            </a:r>
            <a:r>
              <a:rPr lang="en-US" sz="2200" dirty="0" err="1">
                <a:latin typeface="Times New Roman" panose="02020603050405020304" pitchFamily="18" charset="0"/>
              </a:rPr>
              <a:t>xem</a:t>
            </a:r>
            <a:r>
              <a:rPr lang="en-US" sz="2200" dirty="0">
                <a:latin typeface="Times New Roman" panose="02020603050405020304" pitchFamily="18" charset="0"/>
              </a:rPr>
              <a:t> </a:t>
            </a:r>
            <a:r>
              <a:rPr lang="en-US" sz="2200" dirty="0" err="1">
                <a:latin typeface="Times New Roman" panose="02020603050405020304" pitchFamily="18" charset="0"/>
              </a:rPr>
              <a:t>xét</a:t>
            </a:r>
            <a:r>
              <a:rPr lang="en-US" sz="2200" dirty="0">
                <a:latin typeface="Times New Roman" panose="02020603050405020304" pitchFamily="18" charset="0"/>
              </a:rPr>
              <a:t> </a:t>
            </a:r>
            <a:r>
              <a:rPr lang="en-US" sz="2200" dirty="0" err="1">
                <a:latin typeface="Times New Roman" panose="02020603050405020304" pitchFamily="18" charset="0"/>
              </a:rPr>
              <a:t>các</a:t>
            </a:r>
            <a:r>
              <a:rPr lang="en-US" sz="2200" dirty="0">
                <a:latin typeface="Times New Roman" panose="02020603050405020304" pitchFamily="18" charset="0"/>
              </a:rPr>
              <a:t> </a:t>
            </a:r>
            <a:r>
              <a:rPr lang="en-US" sz="2200" dirty="0" err="1">
                <a:latin typeface="Times New Roman" panose="02020603050405020304" pitchFamily="18" charset="0"/>
              </a:rPr>
              <a:t>địa</a:t>
            </a:r>
            <a:r>
              <a:rPr lang="en-US" sz="2200" dirty="0">
                <a:latin typeface="Times New Roman" panose="02020603050405020304" pitchFamily="18" charset="0"/>
              </a:rPr>
              <a:t> </a:t>
            </a:r>
            <a:r>
              <a:rPr lang="en-US" sz="2200" dirty="0" err="1">
                <a:latin typeface="Times New Roman" panose="02020603050405020304" pitchFamily="18" charset="0"/>
              </a:rPr>
              <a:t>điểm</a:t>
            </a:r>
            <a:r>
              <a:rPr lang="en-US" sz="2200" dirty="0">
                <a:latin typeface="Times New Roman" panose="02020603050405020304" pitchFamily="18" charset="0"/>
              </a:rPr>
              <a:t> </a:t>
            </a:r>
            <a:r>
              <a:rPr lang="en-US" sz="2200" dirty="0" err="1">
                <a:latin typeface="Times New Roman" panose="02020603050405020304" pitchFamily="18" charset="0"/>
              </a:rPr>
              <a:t>bố</a:t>
            </a:r>
            <a:r>
              <a:rPr lang="en-US" sz="2200" dirty="0">
                <a:latin typeface="Times New Roman" panose="02020603050405020304" pitchFamily="18" charset="0"/>
              </a:rPr>
              <a:t> </a:t>
            </a:r>
            <a:r>
              <a:rPr lang="en-US" sz="2200" dirty="0" err="1">
                <a:latin typeface="Times New Roman" panose="02020603050405020304" pitchFamily="18" charset="0"/>
              </a:rPr>
              <a:t>trí</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tập</a:t>
            </a:r>
            <a:r>
              <a:rPr lang="en-US" sz="2200" dirty="0">
                <a:latin typeface="Times New Roman" panose="02020603050405020304" pitchFamily="18" charset="0"/>
              </a:rPr>
              <a:t> </a:t>
            </a:r>
            <a:r>
              <a:rPr lang="en-US" sz="2200" dirty="0" err="1">
                <a:latin typeface="Times New Roman" panose="02020603050405020304" pitchFamily="18" charset="0"/>
              </a:rPr>
              <a:t>trung</a:t>
            </a:r>
            <a:r>
              <a:rPr lang="en-US" sz="2200" dirty="0">
                <a:latin typeface="Times New Roman" panose="02020603050405020304" pitchFamily="18" charset="0"/>
              </a:rPr>
              <a:t> </a:t>
            </a:r>
            <a:r>
              <a:rPr lang="en-US" sz="2200" dirty="0" err="1">
                <a:latin typeface="Times New Roman" panose="02020603050405020304" pitchFamily="18" charset="0"/>
              </a:rPr>
              <a:t>sử</a:t>
            </a:r>
            <a:r>
              <a:rPr lang="en-US" sz="2200" dirty="0">
                <a:latin typeface="Times New Roman" panose="02020603050405020304" pitchFamily="18" charset="0"/>
              </a:rPr>
              <a:t> </a:t>
            </a:r>
            <a:r>
              <a:rPr lang="en-US" sz="2200" dirty="0" err="1">
                <a:latin typeface="Times New Roman" panose="02020603050405020304" pitchFamily="18" charset="0"/>
              </a:rPr>
              <a:t>dụng</a:t>
            </a:r>
            <a:r>
              <a:rPr lang="en-US" sz="2200" dirty="0">
                <a:latin typeface="Times New Roman" panose="02020603050405020304" pitchFamily="18" charset="0"/>
              </a:rPr>
              <a:t> </a:t>
            </a:r>
            <a:r>
              <a:rPr lang="en-US" sz="2200" dirty="0" err="1">
                <a:latin typeface="Times New Roman" panose="02020603050405020304" pitchFamily="18" charset="0"/>
              </a:rPr>
              <a:t>công</a:t>
            </a:r>
            <a:r>
              <a:rPr lang="en-US" sz="2200" dirty="0">
                <a:latin typeface="Times New Roman" panose="02020603050405020304" pitchFamily="18" charset="0"/>
              </a:rPr>
              <a:t> </a:t>
            </a:r>
            <a:r>
              <a:rPr lang="en-US" sz="2200" dirty="0" err="1">
                <a:latin typeface="Times New Roman" panose="02020603050405020304" pitchFamily="18" charset="0"/>
              </a:rPr>
              <a:t>suất</a:t>
            </a:r>
            <a:r>
              <a:rPr lang="en-US" sz="2200" dirty="0">
                <a:latin typeface="Times New Roman" panose="02020603050405020304" pitchFamily="18" charset="0"/>
              </a:rPr>
              <a:t> </a:t>
            </a:r>
            <a:r>
              <a:rPr lang="en-US" sz="2200" dirty="0" err="1">
                <a:latin typeface="Times New Roman" panose="02020603050405020304" pitchFamily="18" charset="0"/>
              </a:rPr>
              <a:t>sẵn</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hiệu</a:t>
            </a:r>
            <a:r>
              <a:rPr lang="en-US" sz="2200" dirty="0">
                <a:latin typeface="Times New Roman" panose="02020603050405020304" pitchFamily="18" charset="0"/>
              </a:rPr>
              <a:t> </a:t>
            </a:r>
            <a:r>
              <a:rPr lang="en-US" sz="2200" dirty="0" err="1">
                <a:latin typeface="Times New Roman" panose="02020603050405020304" pitchFamily="18" charset="0"/>
              </a:rPr>
              <a:t>quả</a:t>
            </a:r>
            <a:r>
              <a:rPr lang="en-US" sz="2200" dirty="0">
                <a:latin typeface="Times New Roman" panose="02020603050405020304" pitchFamily="18" charset="0"/>
              </a:rPr>
              <a:t> </a:t>
            </a:r>
            <a:r>
              <a:rPr lang="en-US" sz="2200" dirty="0" err="1">
                <a:latin typeface="Times New Roman" panose="02020603050405020304" pitchFamily="18" charset="0"/>
              </a:rPr>
              <a:t>nhất</a:t>
            </a:r>
            <a:r>
              <a:rPr lang="en-US" sz="2200" dirty="0">
                <a:latin typeface="Times New Roman" panose="02020603050405020304" pitchFamily="18" charset="0"/>
              </a:rPr>
              <a:t>. </a:t>
            </a:r>
            <a:r>
              <a:rPr lang="en-US" sz="2200" b="1" i="1" dirty="0" err="1">
                <a:solidFill>
                  <a:srgbClr val="002060"/>
                </a:solidFill>
                <a:latin typeface="Times New Roman" panose="02020603050405020304" pitchFamily="18" charset="0"/>
              </a:rPr>
              <a:t>Điều</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này</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liên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quan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đến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quyết</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định</a:t>
            </a:r>
            <a:r>
              <a:rPr lang="en-US" sz="2200" b="1" i="1" dirty="0">
                <a:solidFill>
                  <a:srgbClr val="002060"/>
                </a:solidFill>
                <a:latin typeface="Times New Roman" panose="02020603050405020304" pitchFamily="18" charset="0"/>
              </a:rPr>
              <a:t> ở 3 </a:t>
            </a:r>
            <a:r>
              <a:rPr lang="en-US" sz="2200" b="1" i="1" dirty="0" err="1">
                <a:solidFill>
                  <a:srgbClr val="002060"/>
                </a:solidFill>
                <a:latin typeface="Times New Roman" panose="02020603050405020304" pitchFamily="18" charset="0"/>
              </a:rPr>
              <a:t>lĩnh</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vực</a:t>
            </a:r>
            <a:r>
              <a:rPr lang="en-US" sz="2200" b="1" i="1" dirty="0">
                <a:solidFill>
                  <a:srgbClr val="002060"/>
                </a:solidFill>
                <a:latin typeface="Times New Roman" panose="02020603050405020304" pitchFamily="18" charset="0"/>
              </a:rPr>
              <a:t>:</a:t>
            </a:r>
            <a:endParaRPr lang="en-US" sz="2200" b="1" i="1" dirty="0">
              <a:solidFill>
                <a:srgbClr val="002060"/>
              </a:solidFill>
            </a:endParaRPr>
          </a:p>
          <a:p>
            <a:pPr marL="342900" marR="0" lvl="0" indent="-342900" algn="just">
              <a:spcBef>
                <a:spcPts val="600"/>
              </a:spcBef>
              <a:spcAft>
                <a:spcPts val="600"/>
              </a:spcAft>
              <a:buFont typeface="Symbol" panose="05050102010706020507" pitchFamily="18" charset="2"/>
              <a:buChar char=""/>
            </a:pP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Vai</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trò</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sẽ</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hành</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200" b="1" dirty="0">
              <a:solidFill>
                <a:srgbClr val="002060"/>
              </a:solidFill>
              <a:latin typeface=".VnTime"/>
              <a:ea typeface="Times New Roman" panose="02020603050405020304" pitchFamily="18" charset="0"/>
              <a:cs typeface="Times New Roman" panose="02020603050405020304" pitchFamily="18" charset="0"/>
            </a:endParaRPr>
          </a:p>
          <a:p>
            <a:pPr indent="457200" algn="just">
              <a:spcBef>
                <a:spcPts val="600"/>
              </a:spcBef>
              <a:spcAft>
                <a:spcPts val="600"/>
              </a:spcAft>
            </a:pPr>
            <a:r>
              <a:rPr lang="en-US" sz="2200" dirty="0" err="1">
                <a:latin typeface="Times New Roman" panose="02020603050405020304" pitchFamily="18" charset="0"/>
              </a:rPr>
              <a:t>Quyết</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về</a:t>
            </a:r>
            <a:r>
              <a:rPr lang="en-US" sz="2200" dirty="0">
                <a:latin typeface="Times New Roman" panose="02020603050405020304" pitchFamily="18" charset="0"/>
              </a:rPr>
              <a:t> </a:t>
            </a:r>
            <a:r>
              <a:rPr lang="en-US" sz="2200" dirty="0" err="1">
                <a:latin typeface="Times New Roman" panose="02020603050405020304" pitchFamily="18" charset="0"/>
              </a:rPr>
              <a:t>vai</a:t>
            </a:r>
            <a:r>
              <a:rPr lang="en-US" sz="2200" dirty="0">
                <a:latin typeface="Times New Roman" panose="02020603050405020304" pitchFamily="18" charset="0"/>
              </a:rPr>
              <a:t> </a:t>
            </a:r>
            <a:r>
              <a:rPr lang="en-US" sz="2200" dirty="0" err="1">
                <a:latin typeface="Times New Roman" panose="02020603050405020304" pitchFamily="18" charset="0"/>
              </a:rPr>
              <a:t>trò</a:t>
            </a:r>
            <a:r>
              <a:rPr lang="en-US" sz="2200" dirty="0">
                <a:latin typeface="Times New Roman" panose="02020603050405020304" pitchFamily="18" charset="0"/>
              </a:rPr>
              <a:t> </a:t>
            </a:r>
            <a:r>
              <a:rPr lang="en-US" sz="2200" dirty="0" err="1">
                <a:latin typeface="Times New Roman" panose="02020603050405020304" pitchFamily="18" charset="0"/>
              </a:rPr>
              <a:t>của</a:t>
            </a:r>
            <a:r>
              <a:rPr lang="en-US" sz="2200" dirty="0">
                <a:latin typeface="Times New Roman" panose="02020603050405020304" pitchFamily="18" charset="0"/>
              </a:rPr>
              <a:t> </a:t>
            </a:r>
            <a:r>
              <a:rPr lang="en-US" sz="2200" dirty="0" err="1">
                <a:latin typeface="Times New Roman" panose="02020603050405020304" pitchFamily="18" charset="0"/>
              </a:rPr>
              <a:t>mỗi</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bao</a:t>
            </a:r>
            <a:r>
              <a:rPr lang="en-US" sz="2200" dirty="0">
                <a:latin typeface="Times New Roman" panose="02020603050405020304" pitchFamily="18" charset="0"/>
              </a:rPr>
              <a:t> </a:t>
            </a:r>
            <a:r>
              <a:rPr lang="en-US" sz="2200" dirty="0" err="1">
                <a:latin typeface="Times New Roman" panose="02020603050405020304" pitchFamily="18" charset="0"/>
              </a:rPr>
              <a:t>gồm</a:t>
            </a:r>
            <a:r>
              <a:rPr lang="en-US" sz="2200" dirty="0">
                <a:latin typeface="Times New Roman" panose="02020603050405020304" pitchFamily="18" charset="0"/>
              </a:rPr>
              <a:t> </a:t>
            </a:r>
            <a:r>
              <a:rPr lang="en-US" sz="2200" dirty="0" err="1">
                <a:latin typeface="Times New Roman" panose="02020603050405020304" pitchFamily="18" charset="0"/>
              </a:rPr>
              <a:t>việc</a:t>
            </a:r>
            <a:r>
              <a:rPr lang="en-US" sz="2200" dirty="0">
                <a:latin typeface="Times New Roman" panose="02020603050405020304" pitchFamily="18" charset="0"/>
              </a:rPr>
              <a:t> </a:t>
            </a:r>
            <a:r>
              <a:rPr lang="en-US" sz="2200" dirty="0" err="1">
                <a:latin typeface="Times New Roman" panose="02020603050405020304" pitchFamily="18" charset="0"/>
              </a:rPr>
              <a:t>xác</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những</a:t>
            </a:r>
            <a:r>
              <a:rPr lang="en-US" sz="2200" dirty="0">
                <a:latin typeface="Times New Roman" panose="02020603050405020304" pitchFamily="18" charset="0"/>
              </a:rPr>
              <a:t> </a:t>
            </a:r>
            <a:r>
              <a:rPr lang="en-US" sz="2200" dirty="0" err="1">
                <a:latin typeface="Times New Roman" panose="02020603050405020304" pitchFamily="18" charset="0"/>
              </a:rPr>
              <a:t>hoạt</a:t>
            </a:r>
            <a:r>
              <a:rPr lang="en-US" sz="2200" dirty="0">
                <a:latin typeface="Times New Roman" panose="02020603050405020304" pitchFamily="18" charset="0"/>
              </a:rPr>
              <a:t> </a:t>
            </a:r>
            <a:r>
              <a:rPr lang="en-US" sz="2200" dirty="0" err="1">
                <a:latin typeface="Times New Roman" panose="02020603050405020304" pitchFamily="18" charset="0"/>
              </a:rPr>
              <a:t>động</a:t>
            </a:r>
            <a:r>
              <a:rPr lang="en-US" sz="2200" dirty="0">
                <a:latin typeface="Times New Roman" panose="02020603050405020304" pitchFamily="18" charset="0"/>
              </a:rPr>
              <a:t> </a:t>
            </a:r>
            <a:r>
              <a:rPr lang="en-US" sz="2200" dirty="0" err="1">
                <a:latin typeface="Times New Roman" panose="02020603050405020304" pitchFamily="18" charset="0"/>
              </a:rPr>
              <a:t>nào</a:t>
            </a:r>
            <a:r>
              <a:rPr lang="en-US" sz="2200" dirty="0">
                <a:latin typeface="Times New Roman" panose="02020603050405020304" pitchFamily="18" charset="0"/>
              </a:rPr>
              <a:t> </a:t>
            </a:r>
            <a:r>
              <a:rPr lang="en-US" sz="2200" dirty="0" err="1">
                <a:latin typeface="Times New Roman" panose="02020603050405020304" pitchFamily="18" charset="0"/>
              </a:rPr>
              <a:t>sẽ</a:t>
            </a:r>
            <a:r>
              <a:rPr lang="en-US" sz="2200" dirty="0">
                <a:latin typeface="Times New Roman" panose="02020603050405020304" pitchFamily="18" charset="0"/>
              </a:rPr>
              <a:t> </a:t>
            </a:r>
            <a:r>
              <a:rPr lang="en-US" sz="2200" dirty="0" err="1">
                <a:latin typeface="Times New Roman" panose="02020603050405020304" pitchFamily="18" charset="0"/>
              </a:rPr>
              <a:t>thực</a:t>
            </a:r>
            <a:r>
              <a:rPr lang="en-US" sz="2200" dirty="0">
                <a:latin typeface="Times New Roman" panose="02020603050405020304" pitchFamily="18" charset="0"/>
              </a:rPr>
              <a:t> </a:t>
            </a:r>
            <a:r>
              <a:rPr lang="en-US" sz="2200" dirty="0" err="1">
                <a:latin typeface="Times New Roman" panose="02020603050405020304" pitchFamily="18" charset="0"/>
              </a:rPr>
              <a:t>hiện</a:t>
            </a:r>
            <a:r>
              <a:rPr lang="en-US" sz="2200" dirty="0">
                <a:latin typeface="Times New Roman" panose="02020603050405020304" pitchFamily="18" charset="0"/>
              </a:rPr>
              <a:t> </a:t>
            </a:r>
            <a:r>
              <a:rPr lang="en-US" sz="2200" dirty="0" err="1">
                <a:latin typeface="Times New Roman" panose="02020603050405020304" pitchFamily="18" charset="0"/>
              </a:rPr>
              <a:t>trong</a:t>
            </a:r>
            <a:r>
              <a:rPr lang="en-US" sz="2200" dirty="0">
                <a:latin typeface="Times New Roman" panose="02020603050405020304" pitchFamily="18" charset="0"/>
              </a:rPr>
              <a:t> </a:t>
            </a:r>
            <a:r>
              <a:rPr lang="en-US" sz="2200" dirty="0" err="1">
                <a:latin typeface="Times New Roman" panose="02020603050405020304" pitchFamily="18" charset="0"/>
              </a:rPr>
              <a:t>mỗi</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endParaRPr lang="en-US" sz="2200" dirty="0" smtClean="0">
              <a:latin typeface="Times New Roman" panose="02020603050405020304" pitchFamily="18" charset="0"/>
            </a:endParaRPr>
          </a:p>
          <a:p>
            <a:pPr indent="457200" algn="just">
              <a:spcBef>
                <a:spcPts val="600"/>
              </a:spcBef>
              <a:spcAft>
                <a:spcPts val="600"/>
              </a:spcAft>
            </a:pPr>
            <a:r>
              <a:rPr lang="en-US" sz="2200" dirty="0" err="1" smtClean="0">
                <a:latin typeface="Times New Roman" panose="02020603050405020304" pitchFamily="18" charset="0"/>
              </a:rPr>
              <a:t>Những</a:t>
            </a:r>
            <a:r>
              <a:rPr lang="en-US" sz="2200" dirty="0" smtClean="0">
                <a:latin typeface="Times New Roman" panose="02020603050405020304" pitchFamily="18" charset="0"/>
              </a:rPr>
              <a:t> </a:t>
            </a:r>
            <a:r>
              <a:rPr lang="en-US" sz="2200" dirty="0" err="1">
                <a:latin typeface="Times New Roman" panose="02020603050405020304" pitchFamily="18" charset="0"/>
              </a:rPr>
              <a:t>quyết</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tác</a:t>
            </a:r>
            <a:r>
              <a:rPr lang="en-US" sz="2200" dirty="0">
                <a:latin typeface="Times New Roman" panose="02020603050405020304" pitchFamily="18" charset="0"/>
              </a:rPr>
              <a:t> </a:t>
            </a:r>
            <a:r>
              <a:rPr lang="en-US" sz="2200" dirty="0" err="1">
                <a:latin typeface="Times New Roman" panose="02020603050405020304" pitchFamily="18" charset="0"/>
              </a:rPr>
              <a:t>động</a:t>
            </a:r>
            <a:r>
              <a:rPr lang="en-US" sz="2200" dirty="0">
                <a:latin typeface="Times New Roman" panose="02020603050405020304" pitchFamily="18" charset="0"/>
              </a:rPr>
              <a:t> </a:t>
            </a:r>
            <a:r>
              <a:rPr lang="en-US" sz="2200" dirty="0" err="1">
                <a:latin typeface="Times New Roman" panose="02020603050405020304" pitchFamily="18" charset="0"/>
              </a:rPr>
              <a:t>rất</a:t>
            </a:r>
            <a:r>
              <a:rPr lang="en-US" sz="2200" dirty="0">
                <a:latin typeface="Times New Roman" panose="02020603050405020304" pitchFamily="18" charset="0"/>
              </a:rPr>
              <a:t> </a:t>
            </a:r>
            <a:r>
              <a:rPr lang="en-US" sz="2200" dirty="0" err="1">
                <a:latin typeface="Times New Roman" panose="02020603050405020304" pitchFamily="18" charset="0"/>
              </a:rPr>
              <a:t>lớn</a:t>
            </a:r>
            <a:r>
              <a:rPr lang="en-US" sz="2200" dirty="0">
                <a:latin typeface="Times New Roman" panose="02020603050405020304" pitchFamily="18" charset="0"/>
              </a:rPr>
              <a:t> </a:t>
            </a:r>
            <a:r>
              <a:rPr lang="en-US" sz="2200" dirty="0" err="1">
                <a:latin typeface="Times New Roman" panose="02020603050405020304" pitchFamily="18" charset="0"/>
              </a:rPr>
              <a:t>đến</a:t>
            </a:r>
            <a:r>
              <a:rPr lang="en-US" sz="2200" dirty="0">
                <a:latin typeface="Times New Roman" panose="02020603050405020304" pitchFamily="18" charset="0"/>
              </a:rPr>
              <a:t> </a:t>
            </a:r>
            <a:r>
              <a:rPr lang="en-US" sz="2200" dirty="0" err="1">
                <a:latin typeface="Times New Roman" panose="02020603050405020304" pitchFamily="18" charset="0"/>
              </a:rPr>
              <a:t>tính</a:t>
            </a:r>
            <a:r>
              <a:rPr lang="en-US" sz="2200" dirty="0">
                <a:latin typeface="Times New Roman" panose="02020603050405020304" pitchFamily="18" charset="0"/>
              </a:rPr>
              <a:t> </a:t>
            </a:r>
            <a:r>
              <a:rPr lang="en-US" sz="2200" dirty="0" err="1">
                <a:latin typeface="Times New Roman" panose="02020603050405020304" pitchFamily="18" charset="0"/>
              </a:rPr>
              <a:t>linh</a:t>
            </a:r>
            <a:r>
              <a:rPr lang="en-US" sz="2200" dirty="0">
                <a:latin typeface="Times New Roman" panose="02020603050405020304" pitchFamily="18" charset="0"/>
              </a:rPr>
              <a:t> </a:t>
            </a:r>
            <a:r>
              <a:rPr lang="en-US" sz="2200" dirty="0" err="1">
                <a:latin typeface="Times New Roman" panose="02020603050405020304" pitchFamily="18" charset="0"/>
              </a:rPr>
              <a:t>hoạt</a:t>
            </a:r>
            <a:r>
              <a:rPr lang="en-US" sz="2200" dirty="0">
                <a:latin typeface="Times New Roman" panose="02020603050405020304" pitchFamily="18" charset="0"/>
              </a:rPr>
              <a:t> </a:t>
            </a:r>
            <a:r>
              <a:rPr lang="en-US" sz="2200" dirty="0" err="1">
                <a:latin typeface="Times New Roman" panose="02020603050405020304" pitchFamily="18" charset="0"/>
              </a:rPr>
              <a:t>của</a:t>
            </a:r>
            <a:r>
              <a:rPr lang="en-US" sz="2200" dirty="0">
                <a:latin typeface="Times New Roman" panose="02020603050405020304" pitchFamily="18" charset="0"/>
              </a:rPr>
              <a:t> </a:t>
            </a:r>
            <a:r>
              <a:rPr lang="en-US" sz="2200" dirty="0" err="1">
                <a:latin typeface="Times New Roman" panose="02020603050405020304" pitchFamily="18" charset="0"/>
              </a:rPr>
              <a:t>chuỗi</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r>
              <a:rPr lang="en-US" sz="2200" dirty="0" err="1">
                <a:latin typeface="Times New Roman" panose="02020603050405020304" pitchFamily="18" charset="0"/>
              </a:rPr>
              <a:t>có</a:t>
            </a:r>
            <a:r>
              <a:rPr lang="en-US" sz="2200" dirty="0">
                <a:latin typeface="Times New Roman" panose="02020603050405020304" pitchFamily="18" charset="0"/>
              </a:rPr>
              <a:t> </a:t>
            </a:r>
            <a:r>
              <a:rPr lang="en-US" sz="2200" dirty="0" err="1">
                <a:latin typeface="Times New Roman" panose="02020603050405020304" pitchFamily="18" charset="0"/>
              </a:rPr>
              <a:t>thể</a:t>
            </a:r>
            <a:r>
              <a:rPr lang="en-US" sz="2200" dirty="0">
                <a:latin typeface="Times New Roman" panose="02020603050405020304" pitchFamily="18" charset="0"/>
              </a:rPr>
              <a:t> </a:t>
            </a:r>
            <a:r>
              <a:rPr lang="en-US" sz="2200" dirty="0" err="1">
                <a:latin typeface="Times New Roman" panose="02020603050405020304" pitchFamily="18" charset="0"/>
              </a:rPr>
              <a:t>đáp</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r>
              <a:rPr lang="en-US" sz="2200" dirty="0" err="1">
                <a:latin typeface="Times New Roman" panose="02020603050405020304" pitchFamily="18" charset="0"/>
              </a:rPr>
              <a:t>được</a:t>
            </a:r>
            <a:r>
              <a:rPr lang="en-US" sz="2200" dirty="0">
                <a:latin typeface="Times New Roman" panose="02020603050405020304" pitchFamily="18" charset="0"/>
              </a:rPr>
              <a:t> </a:t>
            </a:r>
            <a:r>
              <a:rPr lang="en-US" sz="2200" dirty="0" err="1">
                <a:latin typeface="Times New Roman" panose="02020603050405020304" pitchFamily="18" charset="0"/>
              </a:rPr>
              <a:t>sự</a:t>
            </a:r>
            <a:r>
              <a:rPr lang="en-US" sz="2200" dirty="0">
                <a:latin typeface="Times New Roman" panose="02020603050405020304" pitchFamily="18" charset="0"/>
              </a:rPr>
              <a:t> </a:t>
            </a:r>
            <a:r>
              <a:rPr lang="en-US" sz="2200" dirty="0" err="1">
                <a:latin typeface="Times New Roman" panose="02020603050405020304" pitchFamily="18" charset="0"/>
              </a:rPr>
              <a:t>thay</a:t>
            </a:r>
            <a:r>
              <a:rPr lang="en-US" sz="2200" dirty="0">
                <a:latin typeface="Times New Roman" panose="02020603050405020304" pitchFamily="18" charset="0"/>
              </a:rPr>
              <a:t> </a:t>
            </a:r>
            <a:r>
              <a:rPr lang="en-US" sz="2200" dirty="0" err="1">
                <a:latin typeface="Times New Roman" panose="02020603050405020304" pitchFamily="18" charset="0"/>
              </a:rPr>
              <a:t>đổi</a:t>
            </a:r>
            <a:r>
              <a:rPr lang="en-US" sz="2200" dirty="0">
                <a:latin typeface="Times New Roman" panose="02020603050405020304" pitchFamily="18" charset="0"/>
              </a:rPr>
              <a:t> </a:t>
            </a:r>
            <a:r>
              <a:rPr lang="en-US" sz="2200" dirty="0" err="1">
                <a:latin typeface="Times New Roman" panose="02020603050405020304" pitchFamily="18" charset="0"/>
              </a:rPr>
              <a:t>nhu</a:t>
            </a:r>
            <a:r>
              <a:rPr lang="en-US" sz="2200" dirty="0">
                <a:latin typeface="Times New Roman" panose="02020603050405020304" pitchFamily="18" charset="0"/>
              </a:rPr>
              <a:t> </a:t>
            </a:r>
            <a:r>
              <a:rPr lang="en-US" sz="2200" dirty="0" err="1">
                <a:latin typeface="Times New Roman" panose="02020603050405020304" pitchFamily="18" charset="0"/>
              </a:rPr>
              <a:t>cầu</a:t>
            </a:r>
            <a:r>
              <a:rPr lang="en-US" sz="2200" dirty="0">
                <a:latin typeface="Times New Roman" panose="02020603050405020304" pitchFamily="18" charset="0"/>
              </a:rPr>
              <a:t>. </a:t>
            </a:r>
            <a:r>
              <a:rPr lang="en-US" sz="2200" dirty="0" err="1">
                <a:latin typeface="Times New Roman" panose="02020603050405020304" pitchFamily="18" charset="0"/>
              </a:rPr>
              <a:t>Nếu</a:t>
            </a:r>
            <a:r>
              <a:rPr lang="en-US" sz="2200" dirty="0">
                <a:latin typeface="Times New Roman" panose="02020603050405020304" pitchFamily="18" charset="0"/>
              </a:rPr>
              <a:t> </a:t>
            </a:r>
            <a:r>
              <a:rPr lang="en-US" sz="2200" dirty="0" err="1">
                <a:latin typeface="Times New Roman" panose="02020603050405020304" pitchFamily="18" charset="0"/>
              </a:rPr>
              <a:t>một</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được</a:t>
            </a:r>
            <a:r>
              <a:rPr lang="en-US" sz="2200" dirty="0">
                <a:latin typeface="Times New Roman" panose="02020603050405020304" pitchFamily="18" charset="0"/>
              </a:rPr>
              <a:t> </a:t>
            </a:r>
            <a:r>
              <a:rPr lang="en-US" sz="2200" dirty="0" err="1">
                <a:latin typeface="Times New Roman" panose="02020603050405020304" pitchFamily="18" charset="0"/>
              </a:rPr>
              <a:t>thiết</a:t>
            </a:r>
            <a:r>
              <a:rPr lang="en-US" sz="2200" dirty="0">
                <a:latin typeface="Times New Roman" panose="02020603050405020304" pitchFamily="18" charset="0"/>
              </a:rPr>
              <a:t> </a:t>
            </a:r>
            <a:r>
              <a:rPr lang="en-US" sz="2200" dirty="0" err="1">
                <a:latin typeface="Times New Roman" panose="02020603050405020304" pitchFamily="18" charset="0"/>
              </a:rPr>
              <a:t>kế</a:t>
            </a:r>
            <a:r>
              <a:rPr lang="en-US" sz="2200" dirty="0">
                <a:latin typeface="Times New Roman" panose="02020603050405020304" pitchFamily="18" charset="0"/>
              </a:rPr>
              <a:t> </a:t>
            </a:r>
            <a:r>
              <a:rPr lang="en-US" sz="2200" dirty="0" err="1">
                <a:latin typeface="Times New Roman" panose="02020603050405020304" pitchFamily="18" charset="0"/>
              </a:rPr>
              <a:t>để</a:t>
            </a:r>
            <a:r>
              <a:rPr lang="en-US" sz="2200" dirty="0">
                <a:latin typeface="Times New Roman" panose="02020603050405020304" pitchFamily="18" charset="0"/>
              </a:rPr>
              <a:t> </a:t>
            </a:r>
            <a:r>
              <a:rPr lang="en-US" sz="2200" dirty="0" err="1">
                <a:latin typeface="Times New Roman" panose="02020603050405020304" pitchFamily="18" charset="0"/>
              </a:rPr>
              <a:t>phục</a:t>
            </a:r>
            <a:r>
              <a:rPr lang="en-US" sz="2200" dirty="0">
                <a:latin typeface="Times New Roman" panose="02020603050405020304" pitchFamily="18" charset="0"/>
              </a:rPr>
              <a:t> </a:t>
            </a:r>
            <a:r>
              <a:rPr lang="en-US" sz="2200" dirty="0" err="1">
                <a:latin typeface="Times New Roman" panose="02020603050405020304" pitchFamily="18" charset="0"/>
              </a:rPr>
              <a:t>vụ</a:t>
            </a:r>
            <a:r>
              <a:rPr lang="en-US" sz="2200" dirty="0">
                <a:latin typeface="Times New Roman" panose="02020603050405020304" pitchFamily="18" charset="0"/>
              </a:rPr>
              <a:t> </a:t>
            </a:r>
            <a:r>
              <a:rPr lang="en-US" sz="2200" dirty="0" err="1">
                <a:latin typeface="Times New Roman" panose="02020603050405020304" pitchFamily="18" charset="0"/>
              </a:rPr>
              <a:t>cho</a:t>
            </a:r>
            <a:r>
              <a:rPr lang="en-US" sz="2200" dirty="0">
                <a:latin typeface="Times New Roman" panose="02020603050405020304" pitchFamily="18" charset="0"/>
              </a:rPr>
              <a:t> </a:t>
            </a:r>
            <a:r>
              <a:rPr lang="en-US" sz="2200" dirty="0" err="1">
                <a:latin typeface="Times New Roman" panose="02020603050405020304" pitchFamily="18" charset="0"/>
              </a:rPr>
              <a:t>một</a:t>
            </a:r>
            <a:r>
              <a:rPr lang="en-US" sz="2200" dirty="0">
                <a:latin typeface="Times New Roman" panose="02020603050405020304" pitchFamily="18" charset="0"/>
              </a:rPr>
              <a:t> </a:t>
            </a:r>
            <a:r>
              <a:rPr lang="en-US" sz="2200" dirty="0" err="1">
                <a:latin typeface="Times New Roman" panose="02020603050405020304" pitchFamily="18" charset="0"/>
              </a:rPr>
              <a:t>thị</a:t>
            </a:r>
            <a:r>
              <a:rPr lang="en-US" sz="2200" dirty="0">
                <a:latin typeface="Times New Roman" panose="02020603050405020304" pitchFamily="18" charset="0"/>
              </a:rPr>
              <a:t> </a:t>
            </a:r>
            <a:r>
              <a:rPr lang="en-US" sz="2200" dirty="0" err="1">
                <a:latin typeface="Times New Roman" panose="02020603050405020304" pitchFamily="18" charset="0"/>
              </a:rPr>
              <a:t>trường</a:t>
            </a:r>
            <a:r>
              <a:rPr lang="en-US" sz="2200" dirty="0">
                <a:latin typeface="Times New Roman" panose="02020603050405020304" pitchFamily="18" charset="0"/>
              </a:rPr>
              <a:t> </a:t>
            </a:r>
            <a:r>
              <a:rPr lang="en-US" sz="2200" dirty="0" err="1">
                <a:latin typeface="Times New Roman" panose="02020603050405020304" pitchFamily="18" charset="0"/>
              </a:rPr>
              <a:t>riêng</a:t>
            </a:r>
            <a:r>
              <a:rPr lang="en-US" sz="2200" dirty="0">
                <a:latin typeface="Times New Roman" panose="02020603050405020304" pitchFamily="18" charset="0"/>
              </a:rPr>
              <a:t> </a:t>
            </a:r>
            <a:r>
              <a:rPr lang="en-US" sz="2200" dirty="0" err="1">
                <a:latin typeface="Times New Roman" panose="02020603050405020304" pitchFamily="18" charset="0"/>
              </a:rPr>
              <a:t>thì</a:t>
            </a:r>
            <a:r>
              <a:rPr lang="en-US" sz="2200" dirty="0">
                <a:latin typeface="Times New Roman" panose="02020603050405020304" pitchFamily="18" charset="0"/>
              </a:rPr>
              <a:t> </a:t>
            </a:r>
            <a:r>
              <a:rPr lang="en-US" sz="2200" dirty="0" err="1">
                <a:latin typeface="Times New Roman" panose="02020603050405020304" pitchFamily="18" charset="0"/>
              </a:rPr>
              <a:t>không</a:t>
            </a:r>
            <a:r>
              <a:rPr lang="en-US" sz="2200" dirty="0">
                <a:latin typeface="Times New Roman" panose="02020603050405020304" pitchFamily="18" charset="0"/>
              </a:rPr>
              <a:t> </a:t>
            </a:r>
            <a:r>
              <a:rPr lang="en-US" sz="2200" dirty="0" err="1">
                <a:latin typeface="Times New Roman" panose="02020603050405020304" pitchFamily="18" charset="0"/>
              </a:rPr>
              <a:t>dễ</a:t>
            </a:r>
            <a:r>
              <a:rPr lang="en-US" sz="2200" dirty="0">
                <a:latin typeface="Times New Roman" panose="02020603050405020304" pitchFamily="18" charset="0"/>
              </a:rPr>
              <a:t> </a:t>
            </a:r>
            <a:r>
              <a:rPr lang="en-US" sz="2200" dirty="0" err="1">
                <a:latin typeface="Times New Roman" panose="02020603050405020304" pitchFamily="18" charset="0"/>
              </a:rPr>
              <a:t>dàng</a:t>
            </a:r>
            <a:r>
              <a:rPr lang="en-US" sz="2200" dirty="0">
                <a:latin typeface="Times New Roman" panose="02020603050405020304" pitchFamily="18" charset="0"/>
              </a:rPr>
              <a:t> </a:t>
            </a:r>
            <a:r>
              <a:rPr lang="en-US" sz="2200" dirty="0" err="1">
                <a:latin typeface="Times New Roman" panose="02020603050405020304" pitchFamily="18" charset="0"/>
              </a:rPr>
              <a:t>để</a:t>
            </a:r>
            <a:r>
              <a:rPr lang="en-US" sz="2200" dirty="0">
                <a:latin typeface="Times New Roman" panose="02020603050405020304" pitchFamily="18" charset="0"/>
              </a:rPr>
              <a:t> </a:t>
            </a:r>
            <a:r>
              <a:rPr lang="en-US" sz="2200" dirty="0" err="1">
                <a:latin typeface="Times New Roman" panose="02020603050405020304" pitchFamily="18" charset="0"/>
              </a:rPr>
              <a:t>chuyển</a:t>
            </a:r>
            <a:r>
              <a:rPr lang="en-US" sz="2200" dirty="0">
                <a:latin typeface="Times New Roman" panose="02020603050405020304" pitchFamily="18" charset="0"/>
              </a:rPr>
              <a:t> </a:t>
            </a:r>
            <a:r>
              <a:rPr lang="en-US" sz="2200" dirty="0" err="1">
                <a:latin typeface="Times New Roman" panose="02020603050405020304" pitchFamily="18" charset="0"/>
              </a:rPr>
              <a:t>đổi</a:t>
            </a:r>
            <a:r>
              <a:rPr lang="en-US" sz="2200" dirty="0">
                <a:latin typeface="Times New Roman" panose="02020603050405020304" pitchFamily="18" charset="0"/>
              </a:rPr>
              <a:t> </a:t>
            </a:r>
            <a:r>
              <a:rPr lang="en-US" sz="2200" dirty="0" err="1">
                <a:latin typeface="Times New Roman" panose="02020603050405020304" pitchFamily="18" charset="0"/>
              </a:rPr>
              <a:t>chức</a:t>
            </a:r>
            <a:r>
              <a:rPr lang="en-US" sz="2200" dirty="0">
                <a:latin typeface="Times New Roman" panose="02020603050405020304" pitchFamily="18" charset="0"/>
              </a:rPr>
              <a:t> </a:t>
            </a:r>
            <a:r>
              <a:rPr lang="en-US" sz="2200" dirty="0" err="1">
                <a:latin typeface="Times New Roman" panose="02020603050405020304" pitchFamily="18" charset="0"/>
              </a:rPr>
              <a:t>năng</a:t>
            </a:r>
            <a:r>
              <a:rPr lang="en-US" sz="2200" dirty="0">
                <a:latin typeface="Times New Roman" panose="02020603050405020304" pitchFamily="18" charset="0"/>
              </a:rPr>
              <a:t> </a:t>
            </a:r>
            <a:r>
              <a:rPr lang="en-US" sz="2200" dirty="0" err="1">
                <a:latin typeface="Times New Roman" panose="02020603050405020304" pitchFamily="18" charset="0"/>
              </a:rPr>
              <a:t>phục</a:t>
            </a:r>
            <a:r>
              <a:rPr lang="en-US" sz="2200" dirty="0">
                <a:latin typeface="Times New Roman" panose="02020603050405020304" pitchFamily="18" charset="0"/>
              </a:rPr>
              <a:t> </a:t>
            </a:r>
            <a:r>
              <a:rPr lang="en-US" sz="2200" dirty="0" err="1">
                <a:latin typeface="Times New Roman" panose="02020603050405020304" pitchFamily="18" charset="0"/>
              </a:rPr>
              <a:t>vụ</a:t>
            </a:r>
            <a:r>
              <a:rPr lang="en-US" sz="2200" dirty="0">
                <a:latin typeface="Times New Roman" panose="02020603050405020304" pitchFamily="18" charset="0"/>
              </a:rPr>
              <a:t> sang </a:t>
            </a:r>
            <a:r>
              <a:rPr lang="en-US" sz="2200" dirty="0" err="1">
                <a:latin typeface="Times New Roman" panose="02020603050405020304" pitchFamily="18" charset="0"/>
              </a:rPr>
              <a:t>một</a:t>
            </a:r>
            <a:r>
              <a:rPr lang="en-US" sz="2200" dirty="0">
                <a:latin typeface="Times New Roman" panose="02020603050405020304" pitchFamily="18" charset="0"/>
              </a:rPr>
              <a:t> </a:t>
            </a:r>
            <a:r>
              <a:rPr lang="en-US" sz="2200" dirty="0" err="1">
                <a:latin typeface="Times New Roman" panose="02020603050405020304" pitchFamily="18" charset="0"/>
              </a:rPr>
              <a:t>thị</a:t>
            </a:r>
            <a:r>
              <a:rPr lang="en-US" sz="2200" dirty="0">
                <a:latin typeface="Times New Roman" panose="02020603050405020304" pitchFamily="18" charset="0"/>
              </a:rPr>
              <a:t> </a:t>
            </a:r>
            <a:r>
              <a:rPr lang="en-US" sz="2200" dirty="0" err="1">
                <a:latin typeface="Times New Roman" panose="02020603050405020304" pitchFamily="18" charset="0"/>
              </a:rPr>
              <a:t>trường</a:t>
            </a:r>
            <a:r>
              <a:rPr lang="en-US" sz="2200" dirty="0">
                <a:latin typeface="Times New Roman" panose="02020603050405020304" pitchFamily="18" charset="0"/>
              </a:rPr>
              <a:t> </a:t>
            </a:r>
            <a:r>
              <a:rPr lang="en-US" sz="2200" dirty="0" err="1">
                <a:latin typeface="Times New Roman" panose="02020603050405020304" pitchFamily="18" charset="0"/>
              </a:rPr>
              <a:t>khác</a:t>
            </a:r>
            <a:r>
              <a:rPr lang="en-US" sz="2200" dirty="0">
                <a:latin typeface="Times New Roman" panose="02020603050405020304" pitchFamily="18" charset="0"/>
              </a:rPr>
              <a:t> </a:t>
            </a:r>
            <a:r>
              <a:rPr lang="en-US" sz="2200" dirty="0" err="1">
                <a:latin typeface="Times New Roman" panose="02020603050405020304" pitchFamily="18" charset="0"/>
              </a:rPr>
              <a:t>nếu</a:t>
            </a:r>
            <a:r>
              <a:rPr lang="en-US" sz="2200" dirty="0">
                <a:latin typeface="Times New Roman" panose="02020603050405020304" pitchFamily="18" charset="0"/>
              </a:rPr>
              <a:t> </a:t>
            </a:r>
            <a:r>
              <a:rPr lang="en-US" sz="2200" dirty="0" err="1">
                <a:latin typeface="Times New Roman" panose="02020603050405020304" pitchFamily="18" charset="0"/>
              </a:rPr>
              <a:t>như</a:t>
            </a:r>
            <a:r>
              <a:rPr lang="en-US" sz="2200" dirty="0">
                <a:latin typeface="Times New Roman" panose="02020603050405020304" pitchFamily="18" charset="0"/>
              </a:rPr>
              <a:t> </a:t>
            </a:r>
            <a:r>
              <a:rPr lang="en-US" sz="2200" dirty="0" err="1">
                <a:latin typeface="Times New Roman" panose="02020603050405020304" pitchFamily="18" charset="0"/>
              </a:rPr>
              <a:t>chuỗi</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ứng</a:t>
            </a:r>
            <a:r>
              <a:rPr lang="en-US" sz="2200" dirty="0">
                <a:latin typeface="Times New Roman" panose="02020603050405020304" pitchFamily="18" charset="0"/>
              </a:rPr>
              <a:t> </a:t>
            </a:r>
            <a:r>
              <a:rPr lang="en-US" sz="2200" dirty="0" err="1">
                <a:latin typeface="Times New Roman" panose="02020603050405020304" pitchFamily="18" charset="0"/>
              </a:rPr>
              <a:t>đó</a:t>
            </a:r>
            <a:r>
              <a:rPr lang="en-US" sz="2200" dirty="0">
                <a:latin typeface="Times New Roman" panose="02020603050405020304" pitchFamily="18" charset="0"/>
              </a:rPr>
              <a:t> </a:t>
            </a:r>
            <a:r>
              <a:rPr lang="en-US" sz="2200" dirty="0" err="1">
                <a:latin typeface="Times New Roman" panose="02020603050405020304" pitchFamily="18" charset="0"/>
              </a:rPr>
              <a:t>thay</a:t>
            </a:r>
            <a:r>
              <a:rPr lang="en-US" sz="2200" dirty="0">
                <a:latin typeface="Times New Roman" panose="02020603050405020304" pitchFamily="18" charset="0"/>
              </a:rPr>
              <a:t> </a:t>
            </a:r>
            <a:r>
              <a:rPr lang="en-US" sz="2200" dirty="0" err="1">
                <a:latin typeface="Times New Roman" panose="02020603050405020304" pitchFamily="18" charset="0"/>
              </a:rPr>
              <a:t>đổi</a:t>
            </a:r>
            <a:r>
              <a:rPr lang="en-US" sz="2200" dirty="0">
                <a:latin typeface="Times New Roman" panose="02020603050405020304" pitchFamily="18" charset="0"/>
              </a:rPr>
              <a:t>.</a:t>
            </a:r>
            <a:endParaRPr lang="en-US" sz="2200" dirty="0">
              <a:effectLst/>
            </a:endParaRPr>
          </a:p>
        </p:txBody>
      </p:sp>
    </p:spTree>
    <p:extLst>
      <p:ext uri="{BB962C8B-B14F-4D97-AF65-F5344CB8AC3E}">
        <p14:creationId xmlns:p14="http://schemas.microsoft.com/office/powerpoint/2010/main" val="2019753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1363" y="1090702"/>
            <a:ext cx="11940989" cy="6186309"/>
          </a:xfrm>
          <a:prstGeom prst="rect">
            <a:avLst/>
          </a:prstGeom>
        </p:spPr>
        <p:txBody>
          <a:bodyPr wrap="square">
            <a:spAutoFit/>
          </a:bodyPr>
          <a:lstStyle/>
          <a:p>
            <a:pPr marL="342900" marR="0" lvl="0" indent="-342900" algn="just">
              <a:buFont typeface="Symbol" panose="05050102010706020507" pitchFamily="18" charset="2"/>
              <a:buChar char=""/>
            </a:pP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suất</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mỗi</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200" b="1" dirty="0">
              <a:solidFill>
                <a:srgbClr val="002060"/>
              </a:solidFill>
              <a:latin typeface=".VnTime"/>
              <a:ea typeface="Times New Roman" panose="02020603050405020304" pitchFamily="18" charset="0"/>
              <a:cs typeface="Times New Roman" panose="02020603050405020304" pitchFamily="18" charset="0"/>
            </a:endParaRPr>
          </a:p>
          <a:p>
            <a:pPr indent="457200" algn="just"/>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vai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trò</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mỗi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Quyết</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liên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Những</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thay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dễ</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dàng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thay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vị</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trí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máy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nhưng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mang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lại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mặt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hiện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thay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đổi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thường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xuyên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r>
              <a:rPr lang="en-US" sz="2200" dirty="0" err="1" smtClean="0">
                <a:latin typeface="Times New Roman" panose="02020603050405020304" pitchFamily="18" charset="0"/>
                <a:ea typeface="Times New Roman" panose="02020603050405020304" pitchFamily="18" charset="0"/>
                <a:cs typeface="Times New Roman" panose="02020603050405020304" pitchFamily="18" charset="0"/>
              </a:rPr>
              <a:t>Vì</a:t>
            </a:r>
            <a:r>
              <a:rPr lang="en-US" sz="2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vậy</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sự</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bổ</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ảnh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hưởng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mạnh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mẽ</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chuỗi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khả</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năng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sinh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lợi</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nhuận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công</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suất</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ít</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gia</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tăng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độ</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đáp</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mất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doanh</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quá</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dẫn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mức</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cung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cao</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marL="342900" marR="0" lvl="0" indent="-342900" algn="just">
              <a:buFont typeface="Symbol" panose="05050102010706020507" pitchFamily="18" charset="2"/>
              <a:buChar char=""/>
              <a:tabLst>
                <a:tab pos="360045" algn="l"/>
              </a:tabLst>
            </a:pP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bổ</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các</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cung</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cấp</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thị</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trường</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cho</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mỗi</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i="1" u="sng"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máy</a:t>
            </a:r>
            <a:r>
              <a:rPr lang="en-US" sz="2200" b="1" i="1" u="sng" dirty="0">
                <a:solidFill>
                  <a:srgbClr val="002060"/>
                </a:solidFill>
                <a:latin typeface=".VnTime"/>
                <a:ea typeface="Times New Roman" panose="02020603050405020304" pitchFamily="18" charset="0"/>
                <a:cs typeface="Times New Roman" panose="02020603050405020304" pitchFamily="18" charset="0"/>
              </a:rPr>
              <a:t> </a:t>
            </a:r>
            <a:r>
              <a:rPr lang="en-US" sz="2200" b="1" i="1" u="sng"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200" b="1" dirty="0">
              <a:solidFill>
                <a:srgbClr val="002060"/>
              </a:solidFill>
              <a:latin typeface=".VnTime"/>
              <a:ea typeface="Times New Roman" panose="02020603050405020304" pitchFamily="18" charset="0"/>
              <a:cs typeface="Times New Roman" panose="02020603050405020304" pitchFamily="18" charset="0"/>
            </a:endParaRPr>
          </a:p>
          <a:p>
            <a:pPr algn="just">
              <a:tabLst>
                <a:tab pos="360045" algn="l"/>
              </a:tabLst>
            </a:pPr>
            <a:r>
              <a:rPr lang="en-US" sz="2200" dirty="0">
                <a:latin typeface="Times New Roman" panose="02020603050405020304" pitchFamily="18" charset="0"/>
              </a:rPr>
              <a:t>	</a:t>
            </a:r>
            <a:r>
              <a:rPr lang="en-US" sz="2200" dirty="0" err="1">
                <a:latin typeface="Times New Roman" panose="02020603050405020304" pitchFamily="18" charset="0"/>
              </a:rPr>
              <a:t>Sự</a:t>
            </a:r>
            <a:r>
              <a:rPr lang="en-US" sz="2200" dirty="0">
                <a:latin typeface="Times New Roman" panose="02020603050405020304" pitchFamily="18" charset="0"/>
              </a:rPr>
              <a:t> </a:t>
            </a:r>
            <a:r>
              <a:rPr lang="en-US" sz="2200" dirty="0" err="1">
                <a:latin typeface="Times New Roman" panose="02020603050405020304" pitchFamily="18" charset="0"/>
              </a:rPr>
              <a:t>phân</a:t>
            </a:r>
            <a:r>
              <a:rPr lang="en-US" sz="2200" dirty="0">
                <a:latin typeface="Times New Roman" panose="02020603050405020304" pitchFamily="18" charset="0"/>
              </a:rPr>
              <a:t> </a:t>
            </a:r>
            <a:r>
              <a:rPr lang="en-US" sz="2200" dirty="0" err="1">
                <a:latin typeface="Times New Roman" panose="02020603050405020304" pitchFamily="18" charset="0"/>
              </a:rPr>
              <a:t>bổ</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cung</a:t>
            </a:r>
            <a:r>
              <a:rPr lang="en-US" sz="2200" dirty="0">
                <a:latin typeface="Times New Roman" panose="02020603050405020304" pitchFamily="18" charset="0"/>
              </a:rPr>
              <a:t> </a:t>
            </a:r>
            <a:r>
              <a:rPr lang="en-US" sz="2200" dirty="0" err="1">
                <a:latin typeface="Times New Roman" panose="02020603050405020304" pitchFamily="18" charset="0"/>
              </a:rPr>
              <a:t>cấp</a:t>
            </a:r>
            <a:r>
              <a:rPr lang="en-US" sz="2200" dirty="0">
                <a:latin typeface="Times New Roman" panose="02020603050405020304" pitchFamily="18" charset="0"/>
              </a:rPr>
              <a:t> </a:t>
            </a:r>
            <a:r>
              <a:rPr lang="en-US" sz="2200" dirty="0" err="1">
                <a:latin typeface="Times New Roman" panose="02020603050405020304" pitchFamily="18" charset="0"/>
              </a:rPr>
              <a:t>và</a:t>
            </a:r>
            <a:r>
              <a:rPr lang="en-US" sz="2200" dirty="0">
                <a:latin typeface="Times New Roman" panose="02020603050405020304" pitchFamily="18" charset="0"/>
              </a:rPr>
              <a:t> </a:t>
            </a:r>
            <a:r>
              <a:rPr lang="en-US" sz="2200" dirty="0" err="1">
                <a:latin typeface="Times New Roman" panose="02020603050405020304" pitchFamily="18" charset="0"/>
              </a:rPr>
              <a:t>thị</a:t>
            </a:r>
            <a:r>
              <a:rPr lang="en-US" sz="2200" dirty="0">
                <a:latin typeface="Times New Roman" panose="02020603050405020304" pitchFamily="18" charset="0"/>
              </a:rPr>
              <a:t> </a:t>
            </a:r>
            <a:r>
              <a:rPr lang="en-US" sz="2200" dirty="0" err="1">
                <a:latin typeface="Times New Roman" panose="02020603050405020304" pitchFamily="18" charset="0"/>
              </a:rPr>
              <a:t>trường</a:t>
            </a:r>
            <a:r>
              <a:rPr lang="en-US" sz="2200" dirty="0">
                <a:latin typeface="Times New Roman" panose="02020603050405020304" pitchFamily="18" charset="0"/>
              </a:rPr>
              <a:t> </a:t>
            </a:r>
            <a:r>
              <a:rPr lang="en-US" sz="2200" dirty="0" err="1">
                <a:latin typeface="Times New Roman" panose="02020603050405020304" pitchFamily="18" charset="0"/>
              </a:rPr>
              <a:t>cho</a:t>
            </a:r>
            <a:r>
              <a:rPr lang="en-US" sz="2200" dirty="0">
                <a:latin typeface="Times New Roman" panose="02020603050405020304" pitchFamily="18" charset="0"/>
              </a:rPr>
              <a:t> </a:t>
            </a:r>
            <a:r>
              <a:rPr lang="en-US" sz="2200" dirty="0" err="1">
                <a:latin typeface="Times New Roman" panose="02020603050405020304" pitchFamily="18" charset="0"/>
              </a:rPr>
              <a:t>mỗi</a:t>
            </a:r>
            <a:r>
              <a:rPr lang="en-US" sz="2200" dirty="0">
                <a:latin typeface="Times New Roman" panose="02020603050405020304" pitchFamily="18" charset="0"/>
              </a:rPr>
              <a:t> </a:t>
            </a:r>
            <a:r>
              <a:rPr lang="en-US" sz="2200" dirty="0" err="1">
                <a:latin typeface="Times New Roman" panose="02020603050405020304" pitchFamily="18" charset="0"/>
              </a:rPr>
              <a:t>nhà</a:t>
            </a:r>
            <a:r>
              <a:rPr lang="en-US" sz="2200" dirty="0">
                <a:latin typeface="Times New Roman" panose="02020603050405020304" pitchFamily="18" charset="0"/>
              </a:rPr>
              <a:t> </a:t>
            </a:r>
            <a:r>
              <a:rPr lang="en-US" sz="2200" dirty="0" err="1">
                <a:latin typeface="Times New Roman" panose="02020603050405020304" pitchFamily="18" charset="0"/>
              </a:rPr>
              <a:t>máy</a:t>
            </a:r>
            <a:r>
              <a:rPr lang="en-US" sz="2200" dirty="0">
                <a:latin typeface="Times New Roman" panose="02020603050405020304" pitchFamily="18" charset="0"/>
              </a:rPr>
              <a:t> </a:t>
            </a:r>
            <a:r>
              <a:rPr lang="en-US" sz="2200" dirty="0" err="1">
                <a:latin typeface="Times New Roman" panose="02020603050405020304" pitchFamily="18" charset="0"/>
              </a:rPr>
              <a:t>bị</a:t>
            </a:r>
            <a:r>
              <a:rPr lang="en-US" sz="2200" dirty="0">
                <a:latin typeface="Times New Roman" panose="02020603050405020304" pitchFamily="18" charset="0"/>
              </a:rPr>
              <a:t> </a:t>
            </a:r>
            <a:r>
              <a:rPr lang="en-US" sz="2200" dirty="0" err="1">
                <a:latin typeface="Times New Roman" panose="02020603050405020304" pitchFamily="18" charset="0"/>
              </a:rPr>
              <a:t>ảnh</a:t>
            </a:r>
            <a:r>
              <a:rPr lang="en-US" sz="2200" dirty="0">
                <a:latin typeface="Times New Roman" panose="02020603050405020304" pitchFamily="18" charset="0"/>
              </a:rPr>
              <a:t> </a:t>
            </a:r>
            <a:r>
              <a:rPr lang="en-US" sz="2200" dirty="0" err="1">
                <a:latin typeface="Times New Roman" panose="02020603050405020304" pitchFamily="18" charset="0"/>
              </a:rPr>
              <a:t>hưởng</a:t>
            </a:r>
            <a:r>
              <a:rPr lang="en-US" sz="2200" dirty="0">
                <a:latin typeface="Times New Roman" panose="02020603050405020304" pitchFamily="18" charset="0"/>
              </a:rPr>
              <a:t> </a:t>
            </a:r>
            <a:r>
              <a:rPr lang="en-US" sz="2200" dirty="0" err="1">
                <a:latin typeface="Times New Roman" panose="02020603050405020304" pitchFamily="18" charset="0"/>
              </a:rPr>
              <a:t>bởi</a:t>
            </a:r>
            <a:r>
              <a:rPr lang="en-US" sz="2200" dirty="0">
                <a:latin typeface="Times New Roman" panose="02020603050405020304" pitchFamily="18" charset="0"/>
              </a:rPr>
              <a:t> </a:t>
            </a:r>
            <a:r>
              <a:rPr lang="en-US" sz="2200" dirty="0" err="1">
                <a:latin typeface="Times New Roman" panose="02020603050405020304" pitchFamily="18" charset="0"/>
              </a:rPr>
              <a:t>hai</a:t>
            </a:r>
            <a:r>
              <a:rPr lang="en-US" sz="2200" dirty="0">
                <a:latin typeface="Times New Roman" panose="02020603050405020304" pitchFamily="18" charset="0"/>
              </a:rPr>
              <a:t> </a:t>
            </a:r>
            <a:r>
              <a:rPr lang="en-US" sz="2200" dirty="0" err="1">
                <a:latin typeface="Times New Roman" panose="02020603050405020304" pitchFamily="18" charset="0"/>
              </a:rPr>
              <a:t>quyết</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trước</a:t>
            </a:r>
            <a:r>
              <a:rPr lang="en-US" sz="2200" dirty="0">
                <a:latin typeface="Times New Roman" panose="02020603050405020304" pitchFamily="18" charset="0"/>
              </a:rPr>
              <a:t> </a:t>
            </a:r>
            <a:r>
              <a:rPr lang="en-US" sz="2200" dirty="0" err="1" smtClean="0">
                <a:latin typeface="Times New Roman" panose="02020603050405020304" pitchFamily="18" charset="0"/>
              </a:rPr>
              <a:t>đó</a:t>
            </a:r>
            <a:r>
              <a:rPr lang="en-US" sz="2200" dirty="0" smtClean="0">
                <a:latin typeface="Times New Roman" panose="02020603050405020304" pitchFamily="18" charset="0"/>
              </a:rPr>
              <a:t>:  </a:t>
            </a:r>
            <a:r>
              <a:rPr lang="en-US" sz="2200" b="1" i="1" dirty="0" err="1">
                <a:solidFill>
                  <a:srgbClr val="002060"/>
                </a:solidFill>
                <a:latin typeface="Times New Roman" panose="02020603050405020304" pitchFamily="18" charset="0"/>
              </a:rPr>
              <a:t>Sự</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tham</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gia</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của</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các</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nhà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cung</a:t>
            </a:r>
            <a:r>
              <a:rPr lang="en-US" sz="2200" b="1" i="1" dirty="0">
                <a:solidFill>
                  <a:srgbClr val="002060"/>
                </a:solidFill>
                <a:latin typeface="Times New Roman" panose="02020603050405020304" pitchFamily="18" charset="0"/>
              </a:rPr>
              <a:t> </a:t>
            </a:r>
            <a:r>
              <a:rPr lang="en-US" sz="2200" b="1" i="1" dirty="0" err="1" smtClean="0">
                <a:solidFill>
                  <a:srgbClr val="002060"/>
                </a:solidFill>
                <a:latin typeface="Times New Roman" panose="02020603050405020304" pitchFamily="18" charset="0"/>
              </a:rPr>
              <a:t>cấp</a:t>
            </a:r>
            <a:r>
              <a:rPr lang="en-US" sz="2200" b="1" i="1" dirty="0">
                <a:solidFill>
                  <a:srgbClr val="002060"/>
                </a:solidFill>
                <a:latin typeface="Times New Roman" panose="02020603050405020304" pitchFamily="18" charset="0"/>
              </a:rPr>
              <a:t> </a:t>
            </a:r>
            <a:r>
              <a:rPr lang="en-US" sz="2200" dirty="0" err="1" smtClean="0">
                <a:latin typeface="Times New Roman" panose="02020603050405020304" pitchFamily="18" charset="0"/>
              </a:rPr>
              <a:t>và</a:t>
            </a:r>
            <a:r>
              <a:rPr lang="en-US" sz="2200" dirty="0" smtClean="0">
                <a:latin typeface="Times New Roman" panose="02020603050405020304" pitchFamily="18" charset="0"/>
              </a:rPr>
              <a:t> </a:t>
            </a:r>
            <a:r>
              <a:rPr lang="en-US" sz="2200" b="1" i="1" dirty="0" err="1">
                <a:solidFill>
                  <a:srgbClr val="002060"/>
                </a:solidFill>
                <a:latin typeface="Times New Roman" panose="02020603050405020304" pitchFamily="18" charset="0"/>
              </a:rPr>
              <a:t>khối</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lượng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sản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phẩm</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sản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xuất</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tùy</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thuộc</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vào</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vai</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trò</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và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công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suất</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được</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phân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bổ</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của</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mỗi</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nhà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máy</a:t>
            </a:r>
            <a:r>
              <a:rPr lang="en-US" sz="2200" b="1" i="1" dirty="0">
                <a:solidFill>
                  <a:srgbClr val="002060"/>
                </a:solidFill>
                <a:latin typeface="Times New Roman" panose="02020603050405020304" pitchFamily="18" charset="0"/>
              </a:rPr>
              <a:t>.</a:t>
            </a:r>
            <a:r>
              <a:rPr lang="en-US" sz="2200" b="1" i="1" dirty="0">
                <a:latin typeface="Times New Roman" panose="02020603050405020304" pitchFamily="18" charset="0"/>
              </a:rPr>
              <a:t> </a:t>
            </a:r>
            <a:endParaRPr lang="en-US" sz="2200" b="1" i="1" dirty="0" smtClean="0">
              <a:latin typeface="Times New Roman" panose="02020603050405020304" pitchFamily="18" charset="0"/>
            </a:endParaRPr>
          </a:p>
          <a:p>
            <a:pPr algn="just">
              <a:tabLst>
                <a:tab pos="360045" algn="l"/>
              </a:tabLst>
            </a:pPr>
            <a:r>
              <a:rPr lang="en-US" sz="2200" dirty="0" smtClean="0">
                <a:latin typeface="Times New Roman" panose="02020603050405020304" pitchFamily="18" charset="0"/>
              </a:rPr>
              <a:t>	</a:t>
            </a:r>
            <a:r>
              <a:rPr lang="en-US" sz="2200" dirty="0" err="1" smtClean="0">
                <a:latin typeface="Times New Roman" panose="02020603050405020304" pitchFamily="18" charset="0"/>
              </a:rPr>
              <a:t>Những</a:t>
            </a:r>
            <a:r>
              <a:rPr lang="en-US" sz="2200" dirty="0" smtClean="0">
                <a:latin typeface="Times New Roman" panose="02020603050405020304" pitchFamily="18" charset="0"/>
              </a:rPr>
              <a:t> </a:t>
            </a:r>
            <a:r>
              <a:rPr lang="en-US" sz="2200" dirty="0" err="1">
                <a:latin typeface="Times New Roman" panose="02020603050405020304" pitchFamily="18" charset="0"/>
              </a:rPr>
              <a:t>quyết</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ảnh</a:t>
            </a:r>
            <a:r>
              <a:rPr lang="en-US" sz="2200" dirty="0">
                <a:latin typeface="Times New Roman" panose="02020603050405020304" pitchFamily="18" charset="0"/>
              </a:rPr>
              <a:t> </a:t>
            </a:r>
            <a:r>
              <a:rPr lang="en-US" sz="2200" dirty="0" err="1">
                <a:latin typeface="Times New Roman" panose="02020603050405020304" pitchFamily="18" charset="0"/>
              </a:rPr>
              <a:t>hưởng</a:t>
            </a:r>
            <a:r>
              <a:rPr lang="en-US" sz="2200" dirty="0">
                <a:latin typeface="Times New Roman" panose="02020603050405020304" pitchFamily="18" charset="0"/>
              </a:rPr>
              <a:t> </a:t>
            </a:r>
            <a:r>
              <a:rPr lang="en-US" sz="2200" b="1" i="1" dirty="0" err="1">
                <a:solidFill>
                  <a:srgbClr val="002060"/>
                </a:solidFill>
                <a:latin typeface="Times New Roman" panose="02020603050405020304" pitchFamily="18" charset="0"/>
              </a:rPr>
              <a:t>đến</a:t>
            </a:r>
            <a:r>
              <a:rPr lang="en-US" sz="2200" b="1" i="1" dirty="0">
                <a:solidFill>
                  <a:srgbClr val="002060"/>
                </a:solidFill>
                <a:latin typeface="Times New Roman" panose="02020603050405020304" pitchFamily="18" charset="0"/>
              </a:rPr>
              <a:t> chi </a:t>
            </a:r>
            <a:r>
              <a:rPr lang="en-US" sz="2200" b="1" i="1" dirty="0" err="1">
                <a:solidFill>
                  <a:srgbClr val="002060"/>
                </a:solidFill>
                <a:latin typeface="Times New Roman" panose="02020603050405020304" pitchFamily="18" charset="0"/>
              </a:rPr>
              <a:t>phí</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vận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chuyển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từ</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nhà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cung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cấp</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đến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nhà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máy</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và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từ</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nhà</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máy</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đến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khách</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hàng</a:t>
            </a:r>
            <a:r>
              <a:rPr lang="en-US" sz="2200" dirty="0">
                <a:latin typeface="Times New Roman" panose="02020603050405020304" pitchFamily="18" charset="0"/>
              </a:rPr>
              <a:t>. </a:t>
            </a:r>
            <a:r>
              <a:rPr lang="en-US" sz="2200" dirty="0" err="1">
                <a:latin typeface="Times New Roman" panose="02020603050405020304" pitchFamily="18" charset="0"/>
              </a:rPr>
              <a:t>Những</a:t>
            </a:r>
            <a:r>
              <a:rPr lang="en-US" sz="2200" dirty="0">
                <a:latin typeface="Times New Roman" panose="02020603050405020304" pitchFamily="18" charset="0"/>
              </a:rPr>
              <a:t> </a:t>
            </a:r>
            <a:r>
              <a:rPr lang="en-US" sz="2200" dirty="0" err="1">
                <a:latin typeface="Times New Roman" panose="02020603050405020304" pitchFamily="18" charset="0"/>
              </a:rPr>
              <a:t>quyết</a:t>
            </a:r>
            <a:r>
              <a:rPr lang="en-US" sz="2200" dirty="0">
                <a:latin typeface="Times New Roman" panose="02020603050405020304" pitchFamily="18" charset="0"/>
              </a:rPr>
              <a:t> </a:t>
            </a:r>
            <a:r>
              <a:rPr lang="en-US" sz="2200" dirty="0" err="1">
                <a:latin typeface="Times New Roman" panose="02020603050405020304" pitchFamily="18" charset="0"/>
              </a:rPr>
              <a:t>định</a:t>
            </a:r>
            <a:r>
              <a:rPr lang="en-US" sz="2200" dirty="0">
                <a:latin typeface="Times New Roman" panose="02020603050405020304" pitchFamily="18" charset="0"/>
              </a:rPr>
              <a:t> </a:t>
            </a:r>
            <a:r>
              <a:rPr lang="en-US" sz="2200" dirty="0" err="1">
                <a:latin typeface="Times New Roman" panose="02020603050405020304" pitchFamily="18" charset="0"/>
              </a:rPr>
              <a:t>này</a:t>
            </a:r>
            <a:r>
              <a:rPr lang="en-US" sz="2200" dirty="0">
                <a:latin typeface="Times New Roman" panose="02020603050405020304" pitchFamily="18" charset="0"/>
              </a:rPr>
              <a:t> </a:t>
            </a:r>
            <a:r>
              <a:rPr lang="en-US" sz="2200" dirty="0" err="1">
                <a:latin typeface="Times New Roman" panose="02020603050405020304" pitchFamily="18" charset="0"/>
              </a:rPr>
              <a:t>cũng</a:t>
            </a:r>
            <a:r>
              <a:rPr lang="en-US" sz="2200" dirty="0">
                <a:latin typeface="Times New Roman" panose="02020603050405020304" pitchFamily="18" charset="0"/>
              </a:rPr>
              <a:t> </a:t>
            </a:r>
            <a:r>
              <a:rPr lang="en-US" sz="2200" b="1" i="1" dirty="0" err="1">
                <a:solidFill>
                  <a:srgbClr val="002060"/>
                </a:solidFill>
                <a:latin typeface="Times New Roman" panose="02020603050405020304" pitchFamily="18" charset="0"/>
              </a:rPr>
              <a:t>ảnh</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hưởng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đến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khả</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năng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đáp</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ứng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nhu</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cầu</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thị</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trường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của</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toàn</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bộ</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chuỗi</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cung</a:t>
            </a:r>
            <a:r>
              <a:rPr lang="en-US" sz="2200" b="1" i="1" dirty="0">
                <a:solidFill>
                  <a:srgbClr val="002060"/>
                </a:solidFill>
                <a:latin typeface="Times New Roman" panose="02020603050405020304" pitchFamily="18" charset="0"/>
              </a:rPr>
              <a:t> </a:t>
            </a:r>
            <a:r>
              <a:rPr lang="en-US" sz="2200" b="1" i="1" dirty="0" err="1">
                <a:solidFill>
                  <a:srgbClr val="002060"/>
                </a:solidFill>
                <a:latin typeface="Times New Roman" panose="02020603050405020304" pitchFamily="18" charset="0"/>
              </a:rPr>
              <a:t>ứng</a:t>
            </a:r>
            <a:r>
              <a:rPr lang="en-US" sz="2200" dirty="0">
                <a:solidFill>
                  <a:srgbClr val="002060"/>
                </a:solidFill>
                <a:latin typeface="Times New Roman" panose="02020603050405020304" pitchFamily="18" charset="0"/>
              </a:rPr>
              <a:t>.</a:t>
            </a:r>
            <a:endParaRPr lang="en-US" sz="2200" dirty="0">
              <a:solidFill>
                <a:srgbClr val="002060"/>
              </a:solidFill>
            </a:endParaRPr>
          </a:p>
          <a:p>
            <a:r>
              <a:rPr lang="en-US" sz="2200" dirty="0">
                <a:latin typeface=".VnTime"/>
                <a:ea typeface="Times New Roman" panose="02020603050405020304" pitchFamily="18" charset="0"/>
                <a:cs typeface="Times New Roman" panose="02020603050405020304" pitchFamily="18" charset="0"/>
              </a:rPr>
              <a:t> </a:t>
            </a:r>
            <a:endParaRPr lang="en-US" sz="2200" dirty="0">
              <a:effectLst/>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Sản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xuất</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4110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1000"/>
                                        <p:tgtEl>
                                          <p:spTgt spid="2">
                                            <p:txEl>
                                              <p:pRg st="7" end="7"/>
                                            </p:txEl>
                                          </p:spTgt>
                                        </p:tgtEl>
                                      </p:cBhvr>
                                    </p:animEffect>
                                    <p:anim calcmode="lin" valueType="num">
                                      <p:cBhvr>
                                        <p:cTn id="43"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04993" y="800813"/>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31480" y="1473845"/>
            <a:ext cx="11078529" cy="4524315"/>
          </a:xfrm>
          <a:prstGeom prst="rect">
            <a:avLst/>
          </a:prstGeom>
        </p:spPr>
        <p:txBody>
          <a:bodyPr wrap="square">
            <a:spAutoFit/>
          </a:bodyPr>
          <a:lstStyle/>
          <a:p>
            <a:pPr marL="342900" indent="-342900" algn="ctr">
              <a:lnSpc>
                <a:spcPct val="150000"/>
              </a:lnSpc>
              <a:buFont typeface="Wingdings" panose="05000000000000000000" pitchFamily="2" charset="2"/>
              <a:buChar char="v"/>
            </a:pP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họat</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bao</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gồm</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i="1" dirty="0">
              <a:latin typeface="Calibri Light" panose="020F0302020204030204" pitchFamily="34" charset="0"/>
              <a:ea typeface="Times New Roman" panose="02020603050405020304" pitchFamily="18" charset="0"/>
              <a:cs typeface="Times New Roman" panose="02020603050405020304" pitchFamily="18" charset="0"/>
            </a:endParaRPr>
          </a:p>
          <a:p>
            <a:pPr marR="0" lvl="0" algn="just">
              <a:lnSpc>
                <a:spcPct val="150000"/>
              </a:lnSpc>
              <a:spcBef>
                <a:spcPts val="0"/>
              </a:spcBef>
              <a:spcAft>
                <a:spcPts val="0"/>
              </a:spcAft>
              <a:buSzPts val="1000"/>
            </a:pPr>
            <a:r>
              <a:rPr lang="en-US" sz="2400" b="1" u="sng" dirty="0" err="1" smtClean="0">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u="sng" dirty="0" smtClean="0">
                <a:latin typeface="Times New Roman" panose="02020603050405020304" pitchFamily="18" charset="0"/>
                <a:ea typeface="Times New Roman" panose="02020603050405020304" pitchFamily="18" charset="0"/>
                <a:cs typeface="Times New Roman" panose="02020603050405020304" pitchFamily="18" charset="0"/>
              </a:rPr>
              <a:t> 1</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endParaRPr lang="en-US" sz="2400" dirty="0">
              <a:latin typeface=".VnTime"/>
              <a:ea typeface="Times New Roman" panose="02020603050405020304" pitchFamily="18" charset="0"/>
              <a:cs typeface="Times New Roman" panose="02020603050405020304" pitchFamily="18" charset="0"/>
            </a:endParaRPr>
          </a:p>
          <a:p>
            <a:pPr marR="0" lvl="0" algn="just">
              <a:lnSpc>
                <a:spcPct val="150000"/>
              </a:lnSpc>
              <a:spcBef>
                <a:spcPts val="0"/>
              </a:spcBef>
              <a:spcAft>
                <a:spcPts val="0"/>
              </a:spcAft>
              <a:buSzPts val="1000"/>
            </a:pPr>
            <a:r>
              <a:rPr lang="en-US" sz="2400" b="1" u="sng"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lịch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biểu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lịch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sao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thuận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tiện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đáp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ứng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đúng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qui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đồng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a:p>
            <a:pPr marR="0" lvl="0" algn="just">
              <a:lnSpc>
                <a:spcPct val="150000"/>
              </a:lnSpc>
              <a:spcBef>
                <a:spcPts val="0"/>
              </a:spcBef>
              <a:spcAft>
                <a:spcPts val="0"/>
              </a:spcAft>
              <a:buSzPts val="1000"/>
            </a:pPr>
            <a:r>
              <a:rPr lang="en-US" sz="2400" b="1" u="sng"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u="sng"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smtClean="0">
                <a:latin typeface="Times New Roman" panose="02020603050405020304" pitchFamily="18" charset="0"/>
                <a:ea typeface="Times New Roman" panose="02020603050405020304" pitchFamily="18" charset="0"/>
                <a:cs typeface="Times New Roman" panose="02020603050405020304" pitchFamily="18" charset="0"/>
              </a:rPr>
              <a:t>3</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cs typeface="Times New Roman" panose="02020603050405020304" pitchFamily="18" charset="0"/>
              </a:rPr>
              <a:t>Quy</a:t>
            </a:r>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trả</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hư</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hỏng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bố</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trí</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sửa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chữa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hủy</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722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 calcmode="lin" valueType="num">
                                      <p:cBhvr additive="base">
                                        <p:cTn id="14"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 calcmode="lin" valueType="num">
                                      <p:cBhvr additive="base">
                                        <p:cTn id="20"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1000"/>
                                        <p:tgtEl>
                                          <p:spTgt spid="4">
                                            <p:txEl>
                                              <p:pRg st="3" end="3"/>
                                            </p:txEl>
                                          </p:spTgt>
                                        </p:tgtEl>
                                      </p:cBhvr>
                                    </p:animEffect>
                                    <p:anim calcmode="lin" valueType="num">
                                      <p:cBhvr>
                                        <p:cTn id="2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45919"/>
          </a:xfrm>
          <a:prstGeom prst="rect">
            <a:avLst/>
          </a:prstGeom>
          <a:solidFill>
            <a:srgbClr val="FFFF00"/>
          </a:solidFill>
        </p:spPr>
        <p:txBody>
          <a:bodyPr wrap="square">
            <a:spAutoFit/>
          </a:bodyPr>
          <a:lstStyle/>
          <a:p>
            <a:pPr algn="ctr">
              <a:lnSpc>
                <a:spcPct val="150000"/>
              </a:lnSpc>
            </a:pPr>
            <a:r>
              <a:rPr lang="en-GB" sz="2200" b="1" cap="all" dirty="0" smtClean="0">
                <a:solidFill>
                  <a:srgbClr val="000000"/>
                </a:solidFill>
                <a:latin typeface="Times New Roman" panose="02020603050405020304" pitchFamily="18" charset="0"/>
                <a:ea typeface="Calibri" panose="020F0502020204030204" pitchFamily="34" charset="0"/>
              </a:rPr>
              <a:t>4.4. </a:t>
            </a:r>
            <a:r>
              <a:rPr lang="en-GB" sz="2200" b="1" cap="all" dirty="0" err="1" smtClean="0">
                <a:solidFill>
                  <a:srgbClr val="000000"/>
                </a:solidFill>
                <a:latin typeface="Times New Roman" panose="02020603050405020304" pitchFamily="18" charset="0"/>
                <a:ea typeface="Calibri" panose="020F0502020204030204" pitchFamily="34" charset="0"/>
              </a:rPr>
              <a:t>Các</a:t>
            </a:r>
            <a:r>
              <a:rPr lang="en-GB" sz="2200" b="1" cap="all" dirty="0" smtClean="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Quy</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trình</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hoạt</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động</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chính</a:t>
            </a:r>
            <a:endParaRPr lang="en-US" sz="2200" b="1" cap="all" dirty="0"/>
          </a:p>
        </p:txBody>
      </p:sp>
      <p:sp>
        <p:nvSpPr>
          <p:cNvPr id="3" name="Rounded Rectangle 2"/>
          <p:cNvSpPr/>
          <p:nvPr/>
        </p:nvSpPr>
        <p:spPr>
          <a:xfrm>
            <a:off x="2368867" y="589537"/>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522186" y="897003"/>
            <a:ext cx="5925533" cy="579582"/>
          </a:xfrm>
          <a:prstGeom prst="rect">
            <a:avLst/>
          </a:prstGeom>
        </p:spPr>
        <p:txBody>
          <a:bodyPr wrap="none">
            <a:spAutoFit/>
          </a:bodyPr>
          <a:lstStyle/>
          <a:p>
            <a:pPr>
              <a:lnSpc>
                <a:spcPct val="150000"/>
              </a:lnSpc>
            </a:pP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p:txBody>
      </p:sp>
      <p:sp>
        <p:nvSpPr>
          <p:cNvPr id="5" name="Rectangle 4"/>
          <p:cNvSpPr/>
          <p:nvPr/>
        </p:nvSpPr>
        <p:spPr>
          <a:xfrm>
            <a:off x="156210" y="1476585"/>
            <a:ext cx="11891010" cy="5324535"/>
          </a:xfrm>
          <a:prstGeom prst="rect">
            <a:avLst/>
          </a:prstGeom>
        </p:spPr>
        <p:txBody>
          <a:bodyPr wrap="square">
            <a:spAutoFit/>
          </a:bodyPr>
          <a:lstStyle/>
          <a:p>
            <a:pPr algn="just"/>
            <a:r>
              <a:rPr lang="en-US" sz="2000" b="1" dirty="0" err="1">
                <a:solidFill>
                  <a:srgbClr val="002060"/>
                </a:solidFill>
                <a:latin typeface="Times New Roman" panose="02020603050405020304" pitchFamily="18" charset="0"/>
              </a:rPr>
              <a:t>Bước</a:t>
            </a:r>
            <a:r>
              <a:rPr lang="en-US" sz="2000" b="1" dirty="0">
                <a:solidFill>
                  <a:srgbClr val="002060"/>
                </a:solidFill>
                <a:latin typeface="Times New Roman" panose="02020603050405020304" pitchFamily="18" charset="0"/>
              </a:rPr>
              <a:t> 1.1: </a:t>
            </a:r>
            <a:r>
              <a:rPr lang="en-US" sz="2000" b="1" dirty="0" err="1">
                <a:solidFill>
                  <a:srgbClr val="002060"/>
                </a:solidFill>
                <a:latin typeface="Times New Roman" panose="02020603050405020304" pitchFamily="18" charset="0"/>
              </a:rPr>
              <a:t>Nhập</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dữ</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liệu</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cho</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một</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đơn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hàng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nhập</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một</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và</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chỉ</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một</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lần</a:t>
            </a:r>
            <a:r>
              <a:rPr lang="en-US" sz="2000" b="1" dirty="0">
                <a:solidFill>
                  <a:srgbClr val="002060"/>
                </a:solidFill>
                <a:latin typeface="Times New Roman" panose="02020603050405020304" pitchFamily="18" charset="0"/>
              </a:rPr>
              <a:t>.</a:t>
            </a:r>
            <a:endParaRPr lang="en-US" sz="2000" dirty="0">
              <a:solidFill>
                <a:srgbClr val="002060"/>
              </a:solidFill>
            </a:endParaRPr>
          </a:p>
          <a:p>
            <a:pPr indent="457200" algn="just"/>
            <a:r>
              <a:rPr lang="en-US" sz="2000" dirty="0">
                <a:latin typeface="Times New Roman" panose="02020603050405020304" pitchFamily="18" charset="0"/>
              </a:rPr>
              <a:t>Sao </a:t>
            </a:r>
            <a:r>
              <a:rPr lang="en-US" sz="2000" dirty="0" err="1">
                <a:latin typeface="Times New Roman" panose="02020603050405020304" pitchFamily="18" charset="0"/>
              </a:rPr>
              <a:t>chép</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bằng</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thiết</a:t>
            </a:r>
            <a:r>
              <a:rPr lang="en-US" sz="2000" dirty="0">
                <a:latin typeface="Times New Roman" panose="02020603050405020304" pitchFamily="18" charset="0"/>
              </a:rPr>
              <a:t> </a:t>
            </a:r>
            <a:r>
              <a:rPr lang="en-US" sz="2000" dirty="0" err="1">
                <a:latin typeface="Times New Roman" panose="02020603050405020304" pitchFamily="18" charset="0"/>
              </a:rPr>
              <a:t>bị</a:t>
            </a:r>
            <a:r>
              <a:rPr lang="en-US" sz="2000" dirty="0">
                <a:latin typeface="Times New Roman" panose="02020603050405020304" pitchFamily="18" charset="0"/>
              </a:rPr>
              <a:t> </a:t>
            </a:r>
            <a:r>
              <a:rPr lang="en-US" sz="2000" dirty="0" err="1">
                <a:latin typeface="Times New Roman" panose="02020603050405020304" pitchFamily="18" charset="0"/>
              </a:rPr>
              <a:t>điện</a:t>
            </a:r>
            <a:r>
              <a:rPr lang="en-US" sz="2000" dirty="0">
                <a:latin typeface="Times New Roman" panose="02020603050405020304" pitchFamily="18" charset="0"/>
              </a:rPr>
              <a:t> </a:t>
            </a:r>
            <a:r>
              <a:rPr lang="en-US" sz="2000" dirty="0" err="1">
                <a:latin typeface="Times New Roman" panose="02020603050405020304" pitchFamily="18" charset="0"/>
              </a:rPr>
              <a:t>tử</a:t>
            </a:r>
            <a:r>
              <a:rPr lang="en-US" sz="2000" dirty="0">
                <a:latin typeface="Times New Roman" panose="02020603050405020304" pitchFamily="18" charset="0"/>
              </a:rPr>
              <a:t> </a:t>
            </a:r>
            <a:r>
              <a:rPr lang="en-US" sz="2000" dirty="0" err="1">
                <a:latin typeface="Times New Roman" panose="02020603050405020304" pitchFamily="18" charset="0"/>
              </a:rPr>
              <a:t>có</a:t>
            </a:r>
            <a:r>
              <a:rPr lang="en-US" sz="2000" dirty="0">
                <a:latin typeface="Times New Roman" panose="02020603050405020304" pitchFamily="18" charset="0"/>
              </a:rPr>
              <a:t> </a:t>
            </a:r>
            <a:r>
              <a:rPr lang="en-US" sz="2000" dirty="0" err="1">
                <a:latin typeface="Times New Roman" panose="02020603050405020304" pitchFamily="18" charset="0"/>
              </a:rPr>
              <a:t>liên</a:t>
            </a:r>
            <a:r>
              <a:rPr lang="en-US" sz="2000" dirty="0">
                <a:latin typeface="Times New Roman" panose="02020603050405020304" pitchFamily="18" charset="0"/>
              </a:rPr>
              <a:t> </a:t>
            </a:r>
            <a:r>
              <a:rPr lang="en-US" sz="2000" dirty="0" err="1">
                <a:latin typeface="Times New Roman" panose="02020603050405020304" pitchFamily="18" charset="0"/>
              </a:rPr>
              <a:t>quan</a:t>
            </a:r>
            <a:r>
              <a:rPr lang="en-US" sz="2000" dirty="0">
                <a:latin typeface="Times New Roman" panose="02020603050405020304" pitchFamily="18" charset="0"/>
              </a:rPr>
              <a:t> </a:t>
            </a:r>
            <a:r>
              <a:rPr lang="en-US" sz="2000" dirty="0" err="1">
                <a:latin typeface="Times New Roman" panose="02020603050405020304" pitchFamily="18" charset="0"/>
              </a:rPr>
              <a:t>đến</a:t>
            </a:r>
            <a:r>
              <a:rPr lang="en-US" sz="2000" dirty="0">
                <a:latin typeface="Times New Roman" panose="02020603050405020304" pitchFamily="18" charset="0"/>
              </a:rPr>
              <a:t> </a:t>
            </a:r>
            <a:r>
              <a:rPr lang="en-US" sz="2000" dirty="0" err="1">
                <a:latin typeface="Times New Roman" panose="02020603050405020304" pitchFamily="18" charset="0"/>
              </a:rPr>
              <a:t>nguồn</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nếu</a:t>
            </a:r>
            <a:r>
              <a:rPr lang="en-US" sz="2000" dirty="0">
                <a:latin typeface="Times New Roman" panose="02020603050405020304" pitchFamily="18" charset="0"/>
              </a:rPr>
              <a:t> </a:t>
            </a:r>
            <a:r>
              <a:rPr lang="en-US" sz="2000" dirty="0" err="1">
                <a:latin typeface="Times New Roman" panose="02020603050405020304" pitchFamily="18" charset="0"/>
              </a:rPr>
              <a:t>có</a:t>
            </a:r>
            <a:r>
              <a:rPr lang="en-US" sz="2000" dirty="0">
                <a:latin typeface="Times New Roman" panose="02020603050405020304" pitchFamily="18" charset="0"/>
              </a:rPr>
              <a:t> </a:t>
            </a:r>
            <a:r>
              <a:rPr lang="en-US" sz="2000" dirty="0" err="1">
                <a:latin typeface="Times New Roman" panose="02020603050405020304" pitchFamily="18" charset="0"/>
              </a:rPr>
              <a:t>thể</a:t>
            </a:r>
            <a:r>
              <a:rPr lang="en-US" sz="2000" dirty="0">
                <a:latin typeface="Times New Roman" panose="02020603050405020304" pitchFamily="18" charset="0"/>
              </a:rPr>
              <a:t>, </a:t>
            </a:r>
            <a:r>
              <a:rPr lang="en-US" sz="2000" dirty="0" err="1">
                <a:latin typeface="Times New Roman" panose="02020603050405020304" pitchFamily="18" charset="0"/>
              </a:rPr>
              <a:t>và</a:t>
            </a:r>
            <a:r>
              <a:rPr lang="en-US" sz="2000" dirty="0">
                <a:latin typeface="Times New Roman" panose="02020603050405020304" pitchFamily="18" charset="0"/>
              </a:rPr>
              <a:t> </a:t>
            </a:r>
            <a:r>
              <a:rPr lang="en-US" sz="2000" dirty="0" err="1">
                <a:latin typeface="Times New Roman" panose="02020603050405020304" pitchFamily="18" charset="0"/>
              </a:rPr>
              <a:t>tránh</a:t>
            </a:r>
            <a:r>
              <a:rPr lang="en-US" sz="2000" dirty="0">
                <a:latin typeface="Times New Roman" panose="02020603050405020304" pitchFamily="18" charset="0"/>
              </a:rPr>
              <a:t> </a:t>
            </a:r>
            <a:r>
              <a:rPr lang="en-US" sz="2000" dirty="0" err="1">
                <a:latin typeface="Times New Roman" panose="02020603050405020304" pitchFamily="18" charset="0"/>
              </a:rPr>
              <a:t>nhập</a:t>
            </a:r>
            <a:r>
              <a:rPr lang="en-US" sz="2000" dirty="0">
                <a:latin typeface="Times New Roman" panose="02020603050405020304" pitchFamily="18" charset="0"/>
              </a:rPr>
              <a:t> </a:t>
            </a:r>
            <a:r>
              <a:rPr lang="en-US" sz="2000" dirty="0" err="1">
                <a:latin typeface="Times New Roman" panose="02020603050405020304" pitchFamily="18" charset="0"/>
              </a:rPr>
              <a:t>lại</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bằng</a:t>
            </a:r>
            <a:r>
              <a:rPr lang="en-US" sz="2000" dirty="0">
                <a:latin typeface="Times New Roman" panose="02020603050405020304" pitchFamily="18" charset="0"/>
              </a:rPr>
              <a:t> </a:t>
            </a:r>
            <a:r>
              <a:rPr lang="en-US" sz="2000" dirty="0" err="1">
                <a:latin typeface="Times New Roman" panose="02020603050405020304" pitchFamily="18" charset="0"/>
              </a:rPr>
              <a:t>tay</a:t>
            </a:r>
            <a:r>
              <a:rPr lang="en-US" sz="2000" dirty="0">
                <a:latin typeface="Times New Roman" panose="02020603050405020304" pitchFamily="18" charset="0"/>
              </a:rPr>
              <a:t> </a:t>
            </a:r>
            <a:r>
              <a:rPr lang="en-US" sz="2000" dirty="0" err="1">
                <a:latin typeface="Times New Roman" panose="02020603050405020304" pitchFamily="18" charset="0"/>
              </a:rPr>
              <a:t>dù</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này</a:t>
            </a:r>
            <a:r>
              <a:rPr lang="en-US" sz="2000" dirty="0">
                <a:latin typeface="Times New Roman" panose="02020603050405020304" pitchFamily="18" charset="0"/>
              </a:rPr>
              <a:t> </a:t>
            </a:r>
            <a:r>
              <a:rPr lang="en-US" sz="2000" dirty="0" err="1">
                <a:latin typeface="Times New Roman" panose="02020603050405020304" pitchFamily="18" charset="0"/>
              </a:rPr>
              <a:t>lưu</a:t>
            </a:r>
            <a:r>
              <a:rPr lang="en-US" sz="2000" dirty="0">
                <a:latin typeface="Times New Roman" panose="02020603050405020304" pitchFamily="18" charset="0"/>
              </a:rPr>
              <a:t> </a:t>
            </a:r>
            <a:r>
              <a:rPr lang="en-US" sz="2000" dirty="0" err="1">
                <a:latin typeface="Times New Roman" panose="02020603050405020304" pitchFamily="18" charset="0"/>
              </a:rPr>
              <a:t>thông</a:t>
            </a:r>
            <a:r>
              <a:rPr lang="en-US" sz="2000" dirty="0">
                <a:latin typeface="Times New Roman" panose="02020603050405020304" pitchFamily="18" charset="0"/>
              </a:rPr>
              <a:t> </a:t>
            </a:r>
            <a:r>
              <a:rPr lang="en-US" sz="2000" dirty="0" err="1">
                <a:latin typeface="Times New Roman" panose="02020603050405020304" pitchFamily="18" charset="0"/>
              </a:rPr>
              <a:t>suốt</a:t>
            </a:r>
            <a:r>
              <a:rPr lang="en-US" sz="2000" dirty="0">
                <a:latin typeface="Times New Roman" panose="02020603050405020304" pitchFamily="18" charset="0"/>
              </a:rPr>
              <a:t> </a:t>
            </a:r>
            <a:r>
              <a:rPr lang="en-US" sz="2000" dirty="0" err="1">
                <a:latin typeface="Times New Roman" panose="02020603050405020304" pitchFamily="18" charset="0"/>
              </a:rPr>
              <a:t>chuỗi</a:t>
            </a:r>
            <a:r>
              <a:rPr lang="en-US" sz="2000" dirty="0">
                <a:latin typeface="Times New Roman" panose="02020603050405020304" pitchFamily="18" charset="0"/>
              </a:rPr>
              <a:t> </a:t>
            </a:r>
            <a:r>
              <a:rPr lang="en-US" sz="2000" dirty="0" err="1">
                <a:latin typeface="Times New Roman" panose="02020603050405020304" pitchFamily="18" charset="0"/>
              </a:rPr>
              <a:t>cung</a:t>
            </a:r>
            <a:r>
              <a:rPr lang="en-US" sz="2000" dirty="0">
                <a:latin typeface="Times New Roman" panose="02020603050405020304" pitchFamily="18" charset="0"/>
              </a:rPr>
              <a:t> </a:t>
            </a:r>
            <a:r>
              <a:rPr lang="en-US" sz="2000" dirty="0" err="1">
                <a:latin typeface="Times New Roman" panose="02020603050405020304" pitchFamily="18" charset="0"/>
              </a:rPr>
              <a:t>ứng</a:t>
            </a:r>
            <a:r>
              <a:rPr lang="en-US" sz="2000" dirty="0">
                <a:latin typeface="Times New Roman" panose="02020603050405020304" pitchFamily="18" charset="0"/>
              </a:rPr>
              <a:t>. </a:t>
            </a:r>
            <a:r>
              <a:rPr lang="en-US" sz="2000" dirty="0" err="1">
                <a:latin typeface="Times New Roman" panose="02020603050405020304" pitchFamily="18" charset="0"/>
              </a:rPr>
              <a:t>Thông</a:t>
            </a:r>
            <a:r>
              <a:rPr lang="en-US" sz="2000" dirty="0">
                <a:latin typeface="Times New Roman" panose="02020603050405020304" pitchFamily="18" charset="0"/>
              </a:rPr>
              <a:t> </a:t>
            </a:r>
            <a:r>
              <a:rPr lang="en-US" sz="2000" dirty="0" err="1">
                <a:latin typeface="Times New Roman" panose="02020603050405020304" pitchFamily="18" charset="0"/>
              </a:rPr>
              <a:t>thường</a:t>
            </a:r>
            <a:r>
              <a:rPr lang="en-US" sz="2000" dirty="0">
                <a:latin typeface="Times New Roman" panose="02020603050405020304" pitchFamily="18" charset="0"/>
              </a:rPr>
              <a:t>, </a:t>
            </a:r>
            <a:r>
              <a:rPr lang="en-US" sz="2000" dirty="0" err="1">
                <a:latin typeface="Times New Roman" panose="02020603050405020304" pitchFamily="18" charset="0"/>
              </a:rPr>
              <a:t>cách</a:t>
            </a:r>
            <a:r>
              <a:rPr lang="en-US" sz="2000" dirty="0">
                <a:latin typeface="Times New Roman" panose="02020603050405020304" pitchFamily="18" charset="0"/>
              </a:rPr>
              <a:t> </a:t>
            </a:r>
            <a:r>
              <a:rPr lang="en-US" sz="2000" dirty="0" err="1">
                <a:latin typeface="Times New Roman" panose="02020603050405020304" pitchFamily="18" charset="0"/>
              </a:rPr>
              <a:t>hữu</a:t>
            </a:r>
            <a:r>
              <a:rPr lang="en-US" sz="2000" dirty="0">
                <a:latin typeface="Times New Roman" panose="02020603050405020304" pitchFamily="18" charset="0"/>
              </a:rPr>
              <a:t> </a:t>
            </a:r>
            <a:r>
              <a:rPr lang="en-US" sz="2000" dirty="0" err="1">
                <a:latin typeface="Times New Roman" panose="02020603050405020304" pitchFamily="18" charset="0"/>
              </a:rPr>
              <a:t>ích</a:t>
            </a:r>
            <a:r>
              <a:rPr lang="en-US" sz="2000" dirty="0">
                <a:latin typeface="Times New Roman" panose="02020603050405020304" pitchFamily="18" charset="0"/>
              </a:rPr>
              <a:t> </a:t>
            </a:r>
            <a:r>
              <a:rPr lang="en-US" sz="2000" dirty="0" err="1">
                <a:latin typeface="Times New Roman" panose="02020603050405020304" pitchFamily="18" charset="0"/>
              </a:rPr>
              <a:t>nhất</a:t>
            </a:r>
            <a:r>
              <a:rPr lang="en-US" sz="2000" dirty="0">
                <a:latin typeface="Times New Roman" panose="02020603050405020304" pitchFamily="18" charset="0"/>
              </a:rPr>
              <a:t> </a:t>
            </a:r>
            <a:r>
              <a:rPr lang="en-US" sz="2000" dirty="0" err="1">
                <a:latin typeface="Times New Roman" panose="02020603050405020304" pitchFamily="18" charset="0"/>
              </a:rPr>
              <a:t>là</a:t>
            </a:r>
            <a:r>
              <a:rPr lang="en-US" sz="2000" dirty="0">
                <a:latin typeface="Times New Roman" panose="02020603050405020304" pitchFamily="18" charset="0"/>
              </a:rPr>
              <a:t> </a:t>
            </a:r>
            <a:r>
              <a:rPr lang="en-US" sz="2000" dirty="0" err="1">
                <a:latin typeface="Times New Roman" panose="02020603050405020304" pitchFamily="18" charset="0"/>
              </a:rPr>
              <a:t>để</a:t>
            </a:r>
            <a:r>
              <a:rPr lang="en-US" sz="2000" dirty="0">
                <a:latin typeface="Times New Roman" panose="02020603050405020304" pitchFamily="18" charset="0"/>
              </a:rPr>
              <a:t> </a:t>
            </a:r>
            <a:r>
              <a:rPr lang="en-US" sz="2000" dirty="0" err="1">
                <a:latin typeface="Times New Roman" panose="02020603050405020304" pitchFamily="18" charset="0"/>
              </a:rPr>
              <a:t>khách</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tự</a:t>
            </a:r>
            <a:r>
              <a:rPr lang="en-US" sz="2000" dirty="0">
                <a:latin typeface="Times New Roman" panose="02020603050405020304" pitchFamily="18" charset="0"/>
              </a:rPr>
              <a:t> </a:t>
            </a:r>
            <a:r>
              <a:rPr lang="en-US" sz="2000" dirty="0" err="1">
                <a:latin typeface="Times New Roman" panose="02020603050405020304" pitchFamily="18" charset="0"/>
              </a:rPr>
              <a:t>nhập</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vào</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của</a:t>
            </a:r>
            <a:r>
              <a:rPr lang="en-US" sz="2000" dirty="0">
                <a:latin typeface="Times New Roman" panose="02020603050405020304" pitchFamily="18" charset="0"/>
              </a:rPr>
              <a:t> </a:t>
            </a:r>
            <a:r>
              <a:rPr lang="en-US" sz="2000" dirty="0" err="1">
                <a:latin typeface="Times New Roman" panose="02020603050405020304" pitchFamily="18" charset="0"/>
              </a:rPr>
              <a:t>công</a:t>
            </a:r>
            <a:r>
              <a:rPr lang="en-US" sz="2000" dirty="0">
                <a:latin typeface="Times New Roman" panose="02020603050405020304" pitchFamily="18" charset="0"/>
              </a:rPr>
              <a:t> ty. </a:t>
            </a:r>
            <a:r>
              <a:rPr lang="en-US" sz="2000" dirty="0" err="1">
                <a:latin typeface="Times New Roman" panose="02020603050405020304" pitchFamily="18" charset="0"/>
              </a:rPr>
              <a:t>Sau</a:t>
            </a:r>
            <a:r>
              <a:rPr lang="en-US" sz="2000" dirty="0">
                <a:latin typeface="Times New Roman" panose="02020603050405020304" pitchFamily="18" charset="0"/>
              </a:rPr>
              <a:t> </a:t>
            </a:r>
            <a:r>
              <a:rPr lang="en-US" sz="2000" dirty="0" err="1">
                <a:latin typeface="Times New Roman" panose="02020603050405020304" pitchFamily="18" charset="0"/>
              </a:rPr>
              <a:t>đó</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này</a:t>
            </a:r>
            <a:r>
              <a:rPr lang="en-US" sz="2000" dirty="0">
                <a:latin typeface="Times New Roman" panose="02020603050405020304" pitchFamily="18" charset="0"/>
              </a:rPr>
              <a:t> </a:t>
            </a:r>
            <a:r>
              <a:rPr lang="en-US" sz="2000" dirty="0" err="1">
                <a:latin typeface="Times New Roman" panose="02020603050405020304" pitchFamily="18" charset="0"/>
              </a:rPr>
              <a:t>sẽ</a:t>
            </a:r>
            <a:r>
              <a:rPr lang="en-US" sz="2000" dirty="0">
                <a:latin typeface="Times New Roman" panose="02020603050405020304" pitchFamily="18" charset="0"/>
              </a:rPr>
              <a:t> </a:t>
            </a:r>
            <a:r>
              <a:rPr lang="en-US" sz="2000" dirty="0" err="1">
                <a:latin typeface="Times New Roman" panose="02020603050405020304" pitchFamily="18" charset="0"/>
              </a:rPr>
              <a:t>truyền</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đến</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khác</a:t>
            </a:r>
            <a:r>
              <a:rPr lang="en-US" sz="2000" dirty="0">
                <a:latin typeface="Times New Roman" panose="02020603050405020304" pitchFamily="18" charset="0"/>
              </a:rPr>
              <a:t> </a:t>
            </a:r>
            <a:r>
              <a:rPr lang="en-US" sz="2000" dirty="0" err="1">
                <a:latin typeface="Times New Roman" panose="02020603050405020304" pitchFamily="18" charset="0"/>
              </a:rPr>
              <a:t>có</a:t>
            </a:r>
            <a:r>
              <a:rPr lang="en-US" sz="2000" dirty="0">
                <a:latin typeface="Times New Roman" panose="02020603050405020304" pitchFamily="18" charset="0"/>
              </a:rPr>
              <a:t> </a:t>
            </a:r>
            <a:r>
              <a:rPr lang="en-US" sz="2000" dirty="0" err="1">
                <a:latin typeface="Times New Roman" panose="02020603050405020304" pitchFamily="18" charset="0"/>
              </a:rPr>
              <a:t>liên</a:t>
            </a:r>
            <a:r>
              <a:rPr lang="en-US" sz="2000" dirty="0">
                <a:latin typeface="Times New Roman" panose="02020603050405020304" pitchFamily="18" charset="0"/>
              </a:rPr>
              <a:t> </a:t>
            </a:r>
            <a:r>
              <a:rPr lang="en-US" sz="2000" dirty="0" err="1">
                <a:latin typeface="Times New Roman" panose="02020603050405020304" pitchFamily="18" charset="0"/>
              </a:rPr>
              <a:t>quan</a:t>
            </a:r>
            <a:r>
              <a:rPr lang="en-US" sz="2000" dirty="0">
                <a:latin typeface="Times New Roman" panose="02020603050405020304" pitchFamily="18" charset="0"/>
              </a:rPr>
              <a:t> </a:t>
            </a:r>
            <a:r>
              <a:rPr lang="en-US" sz="2000" dirty="0" err="1">
                <a:latin typeface="Times New Roman" panose="02020603050405020304" pitchFamily="18" charset="0"/>
              </a:rPr>
              <a:t>là</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cá</a:t>
            </a:r>
            <a:r>
              <a:rPr lang="en-US" sz="2000" dirty="0">
                <a:latin typeface="Times New Roman" panose="02020603050405020304" pitchFamily="18" charset="0"/>
              </a:rPr>
              <a:t> </a:t>
            </a:r>
            <a:r>
              <a:rPr lang="en-US" sz="2000" dirty="0" err="1">
                <a:latin typeface="Times New Roman" panose="02020603050405020304" pitchFamily="18" charset="0"/>
              </a:rPr>
              <a:t>nhân</a:t>
            </a:r>
            <a:r>
              <a:rPr lang="en-US" sz="2000" dirty="0">
                <a:latin typeface="Times New Roman" panose="02020603050405020304" pitchFamily="18" charset="0"/>
              </a:rPr>
              <a:t> </a:t>
            </a:r>
            <a:r>
              <a:rPr lang="en-US" sz="2000" dirty="0" err="1">
                <a:latin typeface="Times New Roman" panose="02020603050405020304" pitchFamily="18" charset="0"/>
              </a:rPr>
              <a:t>tham</a:t>
            </a:r>
            <a:r>
              <a:rPr lang="en-US" sz="2000" dirty="0">
                <a:latin typeface="Times New Roman" panose="02020603050405020304" pitchFamily="18" charset="0"/>
              </a:rPr>
              <a:t> </a:t>
            </a:r>
            <a:r>
              <a:rPr lang="en-US" sz="2000" dirty="0" err="1">
                <a:latin typeface="Times New Roman" panose="02020603050405020304" pitchFamily="18" charset="0"/>
              </a:rPr>
              <a:t>gia</a:t>
            </a:r>
            <a:r>
              <a:rPr lang="en-US" sz="2000" dirty="0">
                <a:latin typeface="Times New Roman" panose="02020603050405020304" pitchFamily="18" charset="0"/>
              </a:rPr>
              <a:t> </a:t>
            </a:r>
            <a:r>
              <a:rPr lang="en-US" sz="2000" dirty="0" err="1">
                <a:latin typeface="Times New Roman" panose="02020603050405020304" pitchFamily="18" charset="0"/>
              </a:rPr>
              <a:t>vào</a:t>
            </a:r>
            <a:r>
              <a:rPr lang="en-US" sz="2000" dirty="0">
                <a:latin typeface="Times New Roman" panose="02020603050405020304" pitchFamily="18" charset="0"/>
              </a:rPr>
              <a:t> </a:t>
            </a:r>
            <a:r>
              <a:rPr lang="en-US" sz="2000" dirty="0" err="1">
                <a:latin typeface="Times New Roman" panose="02020603050405020304" pitchFamily="18" charset="0"/>
              </a:rPr>
              <a:t>chuỗi</a:t>
            </a:r>
            <a:r>
              <a:rPr lang="en-US" sz="2000" dirty="0">
                <a:latin typeface="Times New Roman" panose="02020603050405020304" pitchFamily="18" charset="0"/>
              </a:rPr>
              <a:t> </a:t>
            </a:r>
            <a:r>
              <a:rPr lang="en-US" sz="2000" dirty="0" err="1">
                <a:latin typeface="Times New Roman" panose="02020603050405020304" pitchFamily="18" charset="0"/>
              </a:rPr>
              <a:t>cung</a:t>
            </a:r>
            <a:r>
              <a:rPr lang="en-US" sz="2000" dirty="0">
                <a:latin typeface="Times New Roman" panose="02020603050405020304" pitchFamily="18" charset="0"/>
              </a:rPr>
              <a:t> </a:t>
            </a:r>
            <a:r>
              <a:rPr lang="en-US" sz="2000" dirty="0" err="1">
                <a:latin typeface="Times New Roman" panose="02020603050405020304" pitchFamily="18" charset="0"/>
              </a:rPr>
              <a:t>ứng</a:t>
            </a:r>
            <a:r>
              <a:rPr lang="en-US" sz="2000" dirty="0">
                <a:latin typeface="Times New Roman" panose="02020603050405020304" pitchFamily="18" charset="0"/>
              </a:rPr>
              <a:t>.</a:t>
            </a:r>
            <a:endParaRPr lang="en-US" sz="2000" dirty="0"/>
          </a:p>
          <a:p>
            <a:pPr algn="just"/>
            <a:r>
              <a:rPr lang="en-US" sz="2000" b="1" dirty="0" err="1">
                <a:solidFill>
                  <a:srgbClr val="002060"/>
                </a:solidFill>
                <a:latin typeface="Times New Roman" panose="02020603050405020304" pitchFamily="18" charset="0"/>
              </a:rPr>
              <a:t>Bước</a:t>
            </a:r>
            <a:r>
              <a:rPr lang="en-US" sz="2000" b="1" dirty="0">
                <a:solidFill>
                  <a:srgbClr val="002060"/>
                </a:solidFill>
                <a:latin typeface="Times New Roman" panose="02020603050405020304" pitchFamily="18" charset="0"/>
              </a:rPr>
              <a:t> 1.2: </a:t>
            </a:r>
            <a:r>
              <a:rPr lang="en-US" sz="2000" b="1" dirty="0" err="1">
                <a:solidFill>
                  <a:srgbClr val="002060"/>
                </a:solidFill>
                <a:latin typeface="Times New Roman" panose="02020603050405020304" pitchFamily="18" charset="0"/>
              </a:rPr>
              <a:t>Tự</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động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hóa</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trong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xử</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lý</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đơn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hàng</a:t>
            </a:r>
            <a:r>
              <a:rPr lang="en-US" sz="2000" b="1" dirty="0">
                <a:solidFill>
                  <a:srgbClr val="002060"/>
                </a:solidFill>
                <a:latin typeface="Times New Roman" panose="02020603050405020304" pitchFamily="18" charset="0"/>
              </a:rPr>
              <a:t>.</a:t>
            </a:r>
            <a:endParaRPr lang="en-US" sz="2000" dirty="0">
              <a:solidFill>
                <a:srgbClr val="002060"/>
              </a:solidFill>
            </a:endParaRPr>
          </a:p>
          <a:p>
            <a:pPr indent="457200" algn="just"/>
            <a:r>
              <a:rPr lang="en-US" sz="2000" dirty="0" err="1">
                <a:latin typeface="Times New Roman" panose="02020603050405020304" pitchFamily="18" charset="0"/>
              </a:rPr>
              <a:t>Quá</a:t>
            </a:r>
            <a:r>
              <a:rPr lang="en-US" sz="2000" dirty="0">
                <a:latin typeface="Times New Roman" panose="02020603050405020304" pitchFamily="18" charset="0"/>
              </a:rPr>
              <a:t> </a:t>
            </a:r>
            <a:r>
              <a:rPr lang="en-US" sz="2000" dirty="0" err="1">
                <a:latin typeface="Times New Roman" panose="02020603050405020304" pitchFamily="18" charset="0"/>
              </a:rPr>
              <a:t>trình</a:t>
            </a:r>
            <a:r>
              <a:rPr lang="en-US" sz="2000" dirty="0">
                <a:latin typeface="Times New Roman" panose="02020603050405020304" pitchFamily="18" charset="0"/>
              </a:rPr>
              <a:t> </a:t>
            </a:r>
            <a:r>
              <a:rPr lang="en-US" sz="2000" dirty="0" err="1">
                <a:latin typeface="Times New Roman" panose="02020603050405020304" pitchFamily="18" charset="0"/>
              </a:rPr>
              <a:t>xử</a:t>
            </a:r>
            <a:r>
              <a:rPr lang="en-US" sz="2000" dirty="0">
                <a:latin typeface="Times New Roman" panose="02020603050405020304" pitchFamily="18" charset="0"/>
              </a:rPr>
              <a:t> </a:t>
            </a:r>
            <a:r>
              <a:rPr lang="en-US" sz="2000" dirty="0" err="1">
                <a:latin typeface="Times New Roman" panose="02020603050405020304" pitchFamily="18" charset="0"/>
              </a:rPr>
              <a:t>lý</a:t>
            </a:r>
            <a:r>
              <a:rPr lang="en-US" sz="2000" dirty="0">
                <a:latin typeface="Times New Roman" panose="02020603050405020304" pitchFamily="18" charset="0"/>
              </a:rPr>
              <a:t> </a:t>
            </a:r>
            <a:r>
              <a:rPr lang="en-US" sz="2000" dirty="0" err="1">
                <a:latin typeface="Times New Roman" panose="02020603050405020304" pitchFamily="18" charset="0"/>
              </a:rPr>
              <a:t>bằng</a:t>
            </a:r>
            <a:r>
              <a:rPr lang="en-US" sz="2000" dirty="0">
                <a:latin typeface="Times New Roman" panose="02020603050405020304" pitchFamily="18" charset="0"/>
              </a:rPr>
              <a:t> </a:t>
            </a:r>
            <a:r>
              <a:rPr lang="en-US" sz="2000" dirty="0" err="1">
                <a:latin typeface="Times New Roman" panose="02020603050405020304" pitchFamily="18" charset="0"/>
              </a:rPr>
              <a:t>tay</a:t>
            </a:r>
            <a:r>
              <a:rPr lang="en-US" sz="2000" dirty="0">
                <a:latin typeface="Times New Roman" panose="02020603050405020304" pitchFamily="18" charset="0"/>
              </a:rPr>
              <a:t> </a:t>
            </a:r>
            <a:r>
              <a:rPr lang="en-US" sz="2000" dirty="0" err="1">
                <a:latin typeface="Times New Roman" panose="02020603050405020304" pitchFamily="18" charset="0"/>
              </a:rPr>
              <a:t>nên</a:t>
            </a:r>
            <a:r>
              <a:rPr lang="en-US" sz="2000" dirty="0">
                <a:latin typeface="Times New Roman" panose="02020603050405020304" pitchFamily="18" charset="0"/>
              </a:rPr>
              <a:t> </a:t>
            </a:r>
            <a:r>
              <a:rPr lang="en-US" sz="2000" dirty="0" err="1">
                <a:latin typeface="Times New Roman" panose="02020603050405020304" pitchFamily="18" charset="0"/>
              </a:rPr>
              <a:t>tối</a:t>
            </a:r>
            <a:r>
              <a:rPr lang="en-US" sz="2000" dirty="0">
                <a:latin typeface="Times New Roman" panose="02020603050405020304" pitchFamily="18" charset="0"/>
              </a:rPr>
              <a:t> </a:t>
            </a:r>
            <a:r>
              <a:rPr lang="en-US" sz="2000" dirty="0" err="1">
                <a:latin typeface="Times New Roman" panose="02020603050405020304" pitchFamily="18" charset="0"/>
              </a:rPr>
              <a:t>thiểu</a:t>
            </a:r>
            <a:r>
              <a:rPr lang="en-US" sz="2000" dirty="0">
                <a:latin typeface="Times New Roman" panose="02020603050405020304" pitchFamily="18" charset="0"/>
              </a:rPr>
              <a:t> </a:t>
            </a:r>
            <a:r>
              <a:rPr lang="en-US" sz="2000" dirty="0" err="1">
                <a:latin typeface="Times New Roman" panose="02020603050405020304" pitchFamily="18" charset="0"/>
              </a:rPr>
              <a:t>và</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nên</a:t>
            </a:r>
            <a:r>
              <a:rPr lang="en-US" sz="2000" dirty="0">
                <a:latin typeface="Times New Roman" panose="02020603050405020304" pitchFamily="18" charset="0"/>
              </a:rPr>
              <a:t> </a:t>
            </a:r>
            <a:r>
              <a:rPr lang="en-US" sz="2000" dirty="0" err="1">
                <a:latin typeface="Times New Roman" panose="02020603050405020304" pitchFamily="18" charset="0"/>
              </a:rPr>
              <a:t>gửi</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cần</a:t>
            </a:r>
            <a:r>
              <a:rPr lang="en-US" sz="2000" dirty="0">
                <a:latin typeface="Times New Roman" panose="02020603050405020304" pitchFamily="18" charset="0"/>
              </a:rPr>
              <a:t> </a:t>
            </a:r>
            <a:r>
              <a:rPr lang="en-US" sz="2000" dirty="0" err="1">
                <a:latin typeface="Times New Roman" panose="02020603050405020304" pitchFamily="18" charset="0"/>
              </a:rPr>
              <a:t>thiết</a:t>
            </a:r>
            <a:r>
              <a:rPr lang="en-US" sz="2000" dirty="0">
                <a:latin typeface="Times New Roman" panose="02020603050405020304" pitchFamily="18" charset="0"/>
              </a:rPr>
              <a:t> </a:t>
            </a:r>
            <a:r>
              <a:rPr lang="en-US" sz="2000" dirty="0" err="1">
                <a:latin typeface="Times New Roman" panose="02020603050405020304" pitchFamily="18" charset="0"/>
              </a:rPr>
              <a:t>vào</a:t>
            </a:r>
            <a:r>
              <a:rPr lang="en-US" sz="2000" dirty="0">
                <a:latin typeface="Times New Roman" panose="02020603050405020304" pitchFamily="18" charset="0"/>
              </a:rPr>
              <a:t> </a:t>
            </a:r>
            <a:r>
              <a:rPr lang="en-US" sz="2000" dirty="0" err="1">
                <a:latin typeface="Times New Roman" panose="02020603050405020304" pitchFamily="18" charset="0"/>
              </a:rPr>
              <a:t>những</a:t>
            </a:r>
            <a:r>
              <a:rPr lang="en-US" sz="2000" dirty="0">
                <a:latin typeface="Times New Roman" panose="02020603050405020304" pitchFamily="18" charset="0"/>
              </a:rPr>
              <a:t> </a:t>
            </a:r>
            <a:r>
              <a:rPr lang="en-US" sz="2000" dirty="0" err="1">
                <a:latin typeface="Times New Roman" panose="02020603050405020304" pitchFamily="18" charset="0"/>
              </a:rPr>
              <a:t>vị</a:t>
            </a:r>
            <a:r>
              <a:rPr lang="en-US" sz="2000" dirty="0">
                <a:latin typeface="Times New Roman" panose="02020603050405020304" pitchFamily="18" charset="0"/>
              </a:rPr>
              <a:t> </a:t>
            </a:r>
            <a:r>
              <a:rPr lang="en-US" sz="2000" dirty="0" err="1">
                <a:latin typeface="Times New Roman" panose="02020603050405020304" pitchFamily="18" charset="0"/>
              </a:rPr>
              <a:t>trí</a:t>
            </a:r>
            <a:r>
              <a:rPr lang="en-US" sz="2000" dirty="0">
                <a:latin typeface="Times New Roman" panose="02020603050405020304" pitchFamily="18" charset="0"/>
              </a:rPr>
              <a:t> </a:t>
            </a:r>
            <a:r>
              <a:rPr lang="en-US" sz="2000" dirty="0" err="1">
                <a:latin typeface="Times New Roman" panose="02020603050405020304" pitchFamily="18" charset="0"/>
              </a:rPr>
              <a:t>thích</a:t>
            </a:r>
            <a:r>
              <a:rPr lang="en-US" sz="2000" dirty="0">
                <a:latin typeface="Times New Roman" panose="02020603050405020304" pitchFamily="18" charset="0"/>
              </a:rPr>
              <a:t> </a:t>
            </a:r>
            <a:r>
              <a:rPr lang="en-US" sz="2000" dirty="0" err="1">
                <a:latin typeface="Times New Roman" panose="02020603050405020304" pitchFamily="18" charset="0"/>
              </a:rPr>
              <a:t>hợp</a:t>
            </a:r>
            <a:r>
              <a:rPr lang="en-US" sz="2000" dirty="0">
                <a:latin typeface="Times New Roman" panose="02020603050405020304" pitchFamily="18" charset="0"/>
              </a:rPr>
              <a:t>. </a:t>
            </a:r>
            <a:r>
              <a:rPr lang="en-US" sz="2000" dirty="0" err="1">
                <a:latin typeface="Times New Roman" panose="02020603050405020304" pitchFamily="18" charset="0"/>
              </a:rPr>
              <a:t>Xử</a:t>
            </a:r>
            <a:r>
              <a:rPr lang="en-US" sz="2000" dirty="0">
                <a:latin typeface="Times New Roman" panose="02020603050405020304" pitchFamily="18" charset="0"/>
              </a:rPr>
              <a:t> </a:t>
            </a:r>
            <a:r>
              <a:rPr lang="en-US" sz="2000" dirty="0" err="1">
                <a:latin typeface="Times New Roman" panose="02020603050405020304" pitchFamily="18" charset="0"/>
              </a:rPr>
              <a:t>lý</a:t>
            </a:r>
            <a:r>
              <a:rPr lang="en-US" sz="2000" dirty="0">
                <a:latin typeface="Times New Roman" panose="02020603050405020304" pitchFamily="18" charset="0"/>
              </a:rPr>
              <a:t> </a:t>
            </a:r>
            <a:r>
              <a:rPr lang="en-US" sz="2000" dirty="0" err="1">
                <a:latin typeface="Times New Roman" panose="02020603050405020304" pitchFamily="18" charset="0"/>
              </a:rPr>
              <a:t>trường</a:t>
            </a:r>
            <a:r>
              <a:rPr lang="en-US" sz="2000" dirty="0">
                <a:latin typeface="Times New Roman" panose="02020603050405020304" pitchFamily="18" charset="0"/>
              </a:rPr>
              <a:t> </a:t>
            </a:r>
            <a:r>
              <a:rPr lang="en-US" sz="2000" dirty="0" err="1">
                <a:latin typeface="Times New Roman" panose="02020603050405020304" pitchFamily="18" charset="0"/>
              </a:rPr>
              <a:t>hợp</a:t>
            </a:r>
            <a:r>
              <a:rPr lang="en-US" sz="2000" dirty="0">
                <a:latin typeface="Times New Roman" panose="02020603050405020304" pitchFamily="18" charset="0"/>
              </a:rPr>
              <a:t> </a:t>
            </a:r>
            <a:r>
              <a:rPr lang="en-US" sz="2000" dirty="0" err="1">
                <a:latin typeface="Times New Roman" panose="02020603050405020304" pitchFamily="18" charset="0"/>
              </a:rPr>
              <a:t>ngoại</a:t>
            </a:r>
            <a:r>
              <a:rPr lang="en-US" sz="2000" dirty="0">
                <a:latin typeface="Times New Roman" panose="02020603050405020304" pitchFamily="18" charset="0"/>
              </a:rPr>
              <a:t> </a:t>
            </a:r>
            <a:r>
              <a:rPr lang="en-US" sz="2000" dirty="0" err="1">
                <a:latin typeface="Times New Roman" panose="02020603050405020304" pitchFamily="18" charset="0"/>
              </a:rPr>
              <a:t>lệ</a:t>
            </a:r>
            <a:r>
              <a:rPr lang="en-US" sz="2000" dirty="0">
                <a:latin typeface="Times New Roman" panose="02020603050405020304" pitchFamily="18" charset="0"/>
              </a:rPr>
              <a:t> </a:t>
            </a:r>
            <a:r>
              <a:rPr lang="en-US" sz="2000" dirty="0" err="1">
                <a:latin typeface="Times New Roman" panose="02020603050405020304" pitchFamily="18" charset="0"/>
              </a:rPr>
              <a:t>là</a:t>
            </a:r>
            <a:r>
              <a:rPr lang="en-US" sz="2000" dirty="0">
                <a:latin typeface="Times New Roman" panose="02020603050405020304" pitchFamily="18" charset="0"/>
              </a:rPr>
              <a:t> </a:t>
            </a:r>
            <a:r>
              <a:rPr lang="en-US" sz="2000" dirty="0" err="1">
                <a:latin typeface="Times New Roman" panose="02020603050405020304" pitchFamily="18" charset="0"/>
              </a:rPr>
              <a:t>xác</a:t>
            </a:r>
            <a:r>
              <a:rPr lang="en-US" sz="2000" dirty="0">
                <a:latin typeface="Times New Roman" panose="02020603050405020304" pitchFamily="18" charset="0"/>
              </a:rPr>
              <a:t> </a:t>
            </a:r>
            <a:r>
              <a:rPr lang="en-US" sz="2000" dirty="0" err="1">
                <a:latin typeface="Times New Roman" panose="02020603050405020304" pitchFamily="18" charset="0"/>
              </a:rPr>
              <a:t>định</a:t>
            </a:r>
            <a:r>
              <a:rPr lang="en-US" sz="2000" dirty="0">
                <a:latin typeface="Times New Roman" panose="02020603050405020304" pitchFamily="18" charset="0"/>
              </a:rPr>
              <a:t> </a:t>
            </a:r>
            <a:r>
              <a:rPr lang="en-US" sz="2000" dirty="0" err="1">
                <a:latin typeface="Times New Roman" panose="02020603050405020304" pitchFamily="18" charset="0"/>
              </a:rPr>
              <a:t>những</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có</a:t>
            </a:r>
            <a:r>
              <a:rPr lang="en-US" sz="2000" dirty="0">
                <a:latin typeface="Times New Roman" panose="02020603050405020304" pitchFamily="18" charset="0"/>
              </a:rPr>
              <a:t> </a:t>
            </a:r>
            <a:r>
              <a:rPr lang="en-US" sz="2000" dirty="0" err="1">
                <a:latin typeface="Times New Roman" panose="02020603050405020304" pitchFamily="18" charset="0"/>
              </a:rPr>
              <a:t>vấn</a:t>
            </a:r>
            <a:r>
              <a:rPr lang="en-US" sz="2000" dirty="0">
                <a:latin typeface="Times New Roman" panose="02020603050405020304" pitchFamily="18" charset="0"/>
              </a:rPr>
              <a:t> </a:t>
            </a:r>
            <a:r>
              <a:rPr lang="en-US" sz="2000" dirty="0" err="1">
                <a:latin typeface="Times New Roman" panose="02020603050405020304" pitchFamily="18" charset="0"/>
              </a:rPr>
              <a:t>đề</a:t>
            </a:r>
            <a:r>
              <a:rPr lang="en-US" sz="2000" dirty="0">
                <a:latin typeface="Times New Roman" panose="02020603050405020304" pitchFamily="18" charset="0"/>
              </a:rPr>
              <a:t> </a:t>
            </a:r>
            <a:r>
              <a:rPr lang="en-US" sz="2000" dirty="0" err="1">
                <a:latin typeface="Times New Roman" panose="02020603050405020304" pitchFamily="18" charset="0"/>
              </a:rPr>
              <a:t>và</a:t>
            </a:r>
            <a:r>
              <a:rPr lang="en-US" sz="2000" dirty="0">
                <a:latin typeface="Times New Roman" panose="02020603050405020304" pitchFamily="18" charset="0"/>
              </a:rPr>
              <a:t> </a:t>
            </a:r>
            <a:r>
              <a:rPr lang="en-US" sz="2000" dirty="0" err="1">
                <a:latin typeface="Times New Roman" panose="02020603050405020304" pitchFamily="18" charset="0"/>
              </a:rPr>
              <a:t>mọi</a:t>
            </a:r>
            <a:r>
              <a:rPr lang="en-US" sz="2000" dirty="0">
                <a:latin typeface="Times New Roman" panose="02020603050405020304" pitchFamily="18" charset="0"/>
              </a:rPr>
              <a:t> </a:t>
            </a:r>
            <a:r>
              <a:rPr lang="en-US" sz="2000" dirty="0" err="1">
                <a:latin typeface="Times New Roman" panose="02020603050405020304" pitchFamily="18" charset="0"/>
              </a:rPr>
              <a:t>người</a:t>
            </a:r>
            <a:r>
              <a:rPr lang="en-US" sz="2000" dirty="0">
                <a:latin typeface="Times New Roman" panose="02020603050405020304" pitchFamily="18" charset="0"/>
              </a:rPr>
              <a:t> </a:t>
            </a:r>
            <a:r>
              <a:rPr lang="en-US" sz="2000" dirty="0" err="1">
                <a:latin typeface="Times New Roman" panose="02020603050405020304" pitchFamily="18" charset="0"/>
              </a:rPr>
              <a:t>cùng</a:t>
            </a:r>
            <a:r>
              <a:rPr lang="en-US" sz="2000" dirty="0">
                <a:latin typeface="Times New Roman" panose="02020603050405020304" pitchFamily="18" charset="0"/>
              </a:rPr>
              <a:t> </a:t>
            </a:r>
            <a:r>
              <a:rPr lang="en-US" sz="2000" dirty="0" err="1">
                <a:latin typeface="Times New Roman" panose="02020603050405020304" pitchFamily="18" charset="0"/>
              </a:rPr>
              <a:t>tham</a:t>
            </a:r>
            <a:r>
              <a:rPr lang="en-US" sz="2000" dirty="0">
                <a:latin typeface="Times New Roman" panose="02020603050405020304" pitchFamily="18" charset="0"/>
              </a:rPr>
              <a:t> </a:t>
            </a:r>
            <a:r>
              <a:rPr lang="en-US" sz="2000" dirty="0" err="1">
                <a:latin typeface="Times New Roman" panose="02020603050405020304" pitchFamily="18" charset="0"/>
              </a:rPr>
              <a:t>gia</a:t>
            </a:r>
            <a:r>
              <a:rPr lang="en-US" sz="2000" dirty="0">
                <a:latin typeface="Times New Roman" panose="02020603050405020304" pitchFamily="18" charset="0"/>
              </a:rPr>
              <a:t> </a:t>
            </a:r>
            <a:r>
              <a:rPr lang="en-US" sz="2000" dirty="0" err="1">
                <a:latin typeface="Times New Roman" panose="02020603050405020304" pitchFamily="18" charset="0"/>
              </a:rPr>
              <a:t>để</a:t>
            </a:r>
            <a:r>
              <a:rPr lang="en-US" sz="2000" dirty="0">
                <a:latin typeface="Times New Roman" panose="02020603050405020304" pitchFamily="18" charset="0"/>
              </a:rPr>
              <a:t> </a:t>
            </a:r>
            <a:r>
              <a:rPr lang="en-US" sz="2000" dirty="0" err="1">
                <a:latin typeface="Times New Roman" panose="02020603050405020304" pitchFamily="18" charset="0"/>
              </a:rPr>
              <a:t>giải</a:t>
            </a:r>
            <a:r>
              <a:rPr lang="en-US" sz="2000" dirty="0">
                <a:latin typeface="Times New Roman" panose="02020603050405020304" pitchFamily="18" charset="0"/>
              </a:rPr>
              <a:t> </a:t>
            </a:r>
            <a:r>
              <a:rPr lang="en-US" sz="2000" dirty="0" err="1">
                <a:latin typeface="Times New Roman" panose="02020603050405020304" pitchFamily="18" charset="0"/>
              </a:rPr>
              <a:t>quyết</a:t>
            </a:r>
            <a:r>
              <a:rPr lang="en-US" sz="2000" dirty="0">
                <a:latin typeface="Times New Roman" panose="02020603050405020304" pitchFamily="18" charset="0"/>
              </a:rPr>
              <a:t>.</a:t>
            </a:r>
            <a:endParaRPr lang="en-US" sz="2000" dirty="0"/>
          </a:p>
          <a:p>
            <a:pPr algn="just"/>
            <a:r>
              <a:rPr lang="en-US" sz="2000" b="1" dirty="0" err="1">
                <a:solidFill>
                  <a:srgbClr val="002060"/>
                </a:solidFill>
                <a:latin typeface="Times New Roman" panose="02020603050405020304" pitchFamily="18" charset="0"/>
              </a:rPr>
              <a:t>Bước</a:t>
            </a:r>
            <a:r>
              <a:rPr lang="en-US" sz="2000" b="1" dirty="0">
                <a:solidFill>
                  <a:srgbClr val="002060"/>
                </a:solidFill>
                <a:latin typeface="Times New Roman" panose="02020603050405020304" pitchFamily="18" charset="0"/>
              </a:rPr>
              <a:t> 1.3: </a:t>
            </a:r>
            <a:r>
              <a:rPr lang="en-US" sz="2000" b="1" dirty="0" err="1">
                <a:solidFill>
                  <a:srgbClr val="002060"/>
                </a:solidFill>
                <a:latin typeface="Times New Roman" panose="02020603050405020304" pitchFamily="18" charset="0"/>
              </a:rPr>
              <a:t>Đơn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hàng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luôn</a:t>
            </a:r>
            <a:r>
              <a:rPr lang="en-US" sz="2000" b="1" dirty="0">
                <a:solidFill>
                  <a:srgbClr val="002060"/>
                </a:solidFill>
                <a:latin typeface="Times New Roman" panose="02020603050405020304" pitchFamily="18" charset="0"/>
              </a:rPr>
              <a:t> ở </a:t>
            </a:r>
            <a:r>
              <a:rPr lang="en-US" sz="2000" b="1" dirty="0" err="1">
                <a:solidFill>
                  <a:srgbClr val="002060"/>
                </a:solidFill>
                <a:latin typeface="Times New Roman" panose="02020603050405020304" pitchFamily="18" charset="0"/>
              </a:rPr>
              <a:t>trạng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thái</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sẵn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sàng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phục</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vụ</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khách</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hàng</a:t>
            </a:r>
            <a:r>
              <a:rPr lang="en-US" sz="2000" b="1" dirty="0">
                <a:solidFill>
                  <a:srgbClr val="002060"/>
                </a:solidFill>
                <a:latin typeface="Times New Roman" panose="02020603050405020304" pitchFamily="18" charset="0"/>
              </a:rPr>
              <a:t>.</a:t>
            </a:r>
            <a:endParaRPr lang="en-US" sz="2000" dirty="0">
              <a:solidFill>
                <a:srgbClr val="002060"/>
              </a:solidFill>
            </a:endParaRPr>
          </a:p>
          <a:p>
            <a:pPr indent="457200" algn="just"/>
            <a:r>
              <a:rPr lang="en-US" sz="2000" dirty="0" err="1">
                <a:latin typeface="Times New Roman" panose="02020603050405020304" pitchFamily="18" charset="0"/>
              </a:rPr>
              <a:t>Hãy</a:t>
            </a:r>
            <a:r>
              <a:rPr lang="en-US" sz="2000" dirty="0">
                <a:latin typeface="Times New Roman" panose="02020603050405020304" pitchFamily="18" charset="0"/>
              </a:rPr>
              <a:t> </a:t>
            </a:r>
            <a:r>
              <a:rPr lang="en-US" sz="2000" dirty="0" err="1">
                <a:latin typeface="Times New Roman" panose="02020603050405020304" pitchFamily="18" charset="0"/>
              </a:rPr>
              <a:t>để</a:t>
            </a:r>
            <a:r>
              <a:rPr lang="en-US" sz="2000" dirty="0">
                <a:latin typeface="Times New Roman" panose="02020603050405020304" pitchFamily="18" charset="0"/>
              </a:rPr>
              <a:t> </a:t>
            </a:r>
            <a:r>
              <a:rPr lang="en-US" sz="2000" dirty="0" err="1">
                <a:latin typeface="Times New Roman" panose="02020603050405020304" pitchFamily="18" charset="0"/>
              </a:rPr>
              <a:t>khách</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theo</a:t>
            </a:r>
            <a:r>
              <a:rPr lang="en-US" sz="2000" dirty="0">
                <a:latin typeface="Times New Roman" panose="02020603050405020304" pitchFamily="18" charset="0"/>
              </a:rPr>
              <a:t> </a:t>
            </a:r>
            <a:r>
              <a:rPr lang="en-US" sz="2000" dirty="0" err="1">
                <a:latin typeface="Times New Roman" panose="02020603050405020304" pitchFamily="18" charset="0"/>
              </a:rPr>
              <a:t>dõi</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trong</a:t>
            </a:r>
            <a:r>
              <a:rPr lang="en-US" sz="2000" dirty="0">
                <a:latin typeface="Times New Roman" panose="02020603050405020304" pitchFamily="18" charset="0"/>
              </a:rPr>
              <a:t> </a:t>
            </a:r>
            <a:r>
              <a:rPr lang="en-US" sz="2000" dirty="0" err="1">
                <a:latin typeface="Times New Roman" panose="02020603050405020304" pitchFamily="18" charset="0"/>
              </a:rPr>
              <a:t>suốt</a:t>
            </a:r>
            <a:r>
              <a:rPr lang="en-US" sz="2000" dirty="0">
                <a:latin typeface="Times New Roman" panose="02020603050405020304" pitchFamily="18" charset="0"/>
              </a:rPr>
              <a:t> </a:t>
            </a:r>
            <a:r>
              <a:rPr lang="en-US" sz="2000" dirty="0" err="1">
                <a:latin typeface="Times New Roman" panose="02020603050405020304" pitchFamily="18" charset="0"/>
              </a:rPr>
              <a:t>giai</a:t>
            </a:r>
            <a:r>
              <a:rPr lang="en-US" sz="2000" dirty="0">
                <a:latin typeface="Times New Roman" panose="02020603050405020304" pitchFamily="18" charset="0"/>
              </a:rPr>
              <a:t> </a:t>
            </a:r>
            <a:r>
              <a:rPr lang="en-US" sz="2000" dirty="0" err="1">
                <a:latin typeface="Times New Roman" panose="02020603050405020304" pitchFamily="18" charset="0"/>
              </a:rPr>
              <a:t>đoạn</a:t>
            </a:r>
            <a:r>
              <a:rPr lang="en-US" sz="2000" dirty="0">
                <a:latin typeface="Times New Roman" panose="02020603050405020304" pitchFamily="18" charset="0"/>
              </a:rPr>
              <a:t> </a:t>
            </a:r>
            <a:r>
              <a:rPr lang="en-US" sz="2000" dirty="0" err="1">
                <a:latin typeface="Times New Roman" panose="02020603050405020304" pitchFamily="18" charset="0"/>
              </a:rPr>
              <a:t>từ</a:t>
            </a:r>
            <a:r>
              <a:rPr lang="en-US" sz="2000" dirty="0">
                <a:latin typeface="Times New Roman" panose="02020603050405020304" pitchFamily="18" charset="0"/>
              </a:rPr>
              <a:t> </a:t>
            </a:r>
            <a:r>
              <a:rPr lang="en-US" sz="2000" dirty="0" err="1">
                <a:latin typeface="Times New Roman" panose="02020603050405020304" pitchFamily="18" charset="0"/>
              </a:rPr>
              <a:t>đặt</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cho</a:t>
            </a:r>
            <a:r>
              <a:rPr lang="en-US" sz="2000" dirty="0">
                <a:latin typeface="Times New Roman" panose="02020603050405020304" pitchFamily="18" charset="0"/>
              </a:rPr>
              <a:t> </a:t>
            </a:r>
            <a:r>
              <a:rPr lang="en-US" sz="2000" dirty="0" err="1">
                <a:latin typeface="Times New Roman" panose="02020603050405020304" pitchFamily="18" charset="0"/>
              </a:rPr>
              <a:t>đến</a:t>
            </a:r>
            <a:r>
              <a:rPr lang="en-US" sz="2000" dirty="0">
                <a:latin typeface="Times New Roman" panose="02020603050405020304" pitchFamily="18" charset="0"/>
              </a:rPr>
              <a:t> </a:t>
            </a:r>
            <a:r>
              <a:rPr lang="en-US" sz="2000" dirty="0" err="1">
                <a:latin typeface="Times New Roman" panose="02020603050405020304" pitchFamily="18" charset="0"/>
              </a:rPr>
              <a:t>khi</a:t>
            </a:r>
            <a:r>
              <a:rPr lang="en-US" sz="2000" dirty="0">
                <a:latin typeface="Times New Roman" panose="02020603050405020304" pitchFamily="18" charset="0"/>
              </a:rPr>
              <a:t> </a:t>
            </a:r>
            <a:r>
              <a:rPr lang="en-US" sz="2000" dirty="0" err="1">
                <a:latin typeface="Times New Roman" panose="02020603050405020304" pitchFamily="18" charset="0"/>
              </a:rPr>
              <a:t>chuyển</a:t>
            </a:r>
            <a:r>
              <a:rPr lang="en-US" sz="2000" dirty="0">
                <a:latin typeface="Times New Roman" panose="02020603050405020304" pitchFamily="18" charset="0"/>
              </a:rPr>
              <a:t> </a:t>
            </a:r>
            <a:r>
              <a:rPr lang="en-US" sz="2000" dirty="0" err="1">
                <a:latin typeface="Times New Roman" panose="02020603050405020304" pitchFamily="18" charset="0"/>
              </a:rPr>
              <a:t>sản</a:t>
            </a:r>
            <a:r>
              <a:rPr lang="en-US" sz="2000" dirty="0">
                <a:latin typeface="Times New Roman" panose="02020603050405020304" pitchFamily="18" charset="0"/>
              </a:rPr>
              <a:t> </a:t>
            </a:r>
            <a:r>
              <a:rPr lang="en-US" sz="2000" dirty="0" err="1">
                <a:latin typeface="Times New Roman" panose="02020603050405020304" pitchFamily="18" charset="0"/>
              </a:rPr>
              <a:t>phẩm</a:t>
            </a:r>
            <a:r>
              <a:rPr lang="en-US" sz="2000" dirty="0">
                <a:latin typeface="Times New Roman" panose="02020603050405020304" pitchFamily="18" charset="0"/>
              </a:rPr>
              <a:t> </a:t>
            </a:r>
            <a:r>
              <a:rPr lang="en-US" sz="2000" dirty="0" err="1">
                <a:latin typeface="Times New Roman" panose="02020603050405020304" pitchFamily="18" charset="0"/>
              </a:rPr>
              <a:t>đến</a:t>
            </a:r>
            <a:r>
              <a:rPr lang="en-US" sz="2000" dirty="0">
                <a:latin typeface="Times New Roman" panose="02020603050405020304" pitchFamily="18" charset="0"/>
              </a:rPr>
              <a:t> </a:t>
            </a:r>
            <a:r>
              <a:rPr lang="en-US" sz="2000" dirty="0" err="1">
                <a:latin typeface="Times New Roman" panose="02020603050405020304" pitchFamily="18" charset="0"/>
              </a:rPr>
              <a:t>cho</a:t>
            </a:r>
            <a:r>
              <a:rPr lang="en-US" sz="2000" dirty="0">
                <a:latin typeface="Times New Roman" panose="02020603050405020304" pitchFamily="18" charset="0"/>
              </a:rPr>
              <a:t> </a:t>
            </a:r>
            <a:r>
              <a:rPr lang="en-US" sz="2000" dirty="0" err="1">
                <a:latin typeface="Times New Roman" panose="02020603050405020304" pitchFamily="18" charset="0"/>
              </a:rPr>
              <a:t>họ</a:t>
            </a:r>
            <a:r>
              <a:rPr lang="en-US" sz="2000" dirty="0">
                <a:latin typeface="Times New Roman" panose="02020603050405020304" pitchFamily="18" charset="0"/>
              </a:rPr>
              <a:t>. </a:t>
            </a:r>
            <a:r>
              <a:rPr lang="en-US" sz="2000" dirty="0" err="1">
                <a:latin typeface="Times New Roman" panose="02020603050405020304" pitchFamily="18" charset="0"/>
              </a:rPr>
              <a:t>Nên</a:t>
            </a:r>
            <a:r>
              <a:rPr lang="en-US" sz="2000" dirty="0">
                <a:latin typeface="Times New Roman" panose="02020603050405020304" pitchFamily="18" charset="0"/>
              </a:rPr>
              <a:t> </a:t>
            </a:r>
            <a:r>
              <a:rPr lang="en-US" sz="2000" dirty="0" err="1">
                <a:latin typeface="Times New Roman" panose="02020603050405020304" pitchFamily="18" charset="0"/>
              </a:rPr>
              <a:t>để</a:t>
            </a:r>
            <a:r>
              <a:rPr lang="en-US" sz="2000" dirty="0">
                <a:latin typeface="Times New Roman" panose="02020603050405020304" pitchFamily="18" charset="0"/>
              </a:rPr>
              <a:t> </a:t>
            </a:r>
            <a:r>
              <a:rPr lang="en-US" sz="2000" dirty="0" err="1">
                <a:latin typeface="Times New Roman" panose="02020603050405020304" pitchFamily="18" charset="0"/>
              </a:rPr>
              <a:t>khách</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thấy</a:t>
            </a:r>
            <a:r>
              <a:rPr lang="en-US" sz="2000" dirty="0">
                <a:latin typeface="Times New Roman" panose="02020603050405020304" pitchFamily="18" charset="0"/>
              </a:rPr>
              <a:t> </a:t>
            </a:r>
            <a:r>
              <a:rPr lang="en-US" sz="2000" dirty="0" err="1">
                <a:latin typeface="Times New Roman" panose="02020603050405020304" pitchFamily="18" charset="0"/>
              </a:rPr>
              <a:t>trạng</a:t>
            </a:r>
            <a:r>
              <a:rPr lang="en-US" sz="2000" dirty="0">
                <a:latin typeface="Times New Roman" panose="02020603050405020304" pitchFamily="18" charset="0"/>
              </a:rPr>
              <a:t> </a:t>
            </a:r>
            <a:r>
              <a:rPr lang="en-US" sz="2000" dirty="0" err="1">
                <a:latin typeface="Times New Roman" panose="02020603050405020304" pitchFamily="18" charset="0"/>
              </a:rPr>
              <a:t>thái</a:t>
            </a:r>
            <a:r>
              <a:rPr lang="en-US" sz="2000" dirty="0">
                <a:latin typeface="Times New Roman" panose="02020603050405020304" pitchFamily="18" charset="0"/>
              </a:rPr>
              <a:t> </a:t>
            </a:r>
            <a:r>
              <a:rPr lang="en-US" sz="2000" dirty="0" err="1">
                <a:latin typeface="Times New Roman" panose="02020603050405020304" pitchFamily="18" charset="0"/>
              </a:rPr>
              <a:t>sẵn</a:t>
            </a:r>
            <a:r>
              <a:rPr lang="en-US" sz="2000" dirty="0">
                <a:latin typeface="Times New Roman" panose="02020603050405020304" pitchFamily="18" charset="0"/>
              </a:rPr>
              <a:t> </a:t>
            </a:r>
            <a:r>
              <a:rPr lang="en-US" sz="2000" dirty="0" err="1">
                <a:latin typeface="Times New Roman" panose="02020603050405020304" pitchFamily="18" charset="0"/>
              </a:rPr>
              <a:t>sàng</a:t>
            </a:r>
            <a:r>
              <a:rPr lang="en-US" sz="2000" dirty="0">
                <a:latin typeface="Times New Roman" panose="02020603050405020304" pitchFamily="18" charset="0"/>
              </a:rPr>
              <a:t> </a:t>
            </a:r>
            <a:r>
              <a:rPr lang="en-US" sz="2000" dirty="0" err="1">
                <a:latin typeface="Times New Roman" panose="02020603050405020304" pitchFamily="18" charset="0"/>
              </a:rPr>
              <a:t>phục</a:t>
            </a:r>
            <a:r>
              <a:rPr lang="en-US" sz="2000" dirty="0">
                <a:latin typeface="Times New Roman" panose="02020603050405020304" pitchFamily="18" charset="0"/>
              </a:rPr>
              <a:t> </a:t>
            </a:r>
            <a:r>
              <a:rPr lang="en-US" sz="2000" dirty="0" err="1">
                <a:latin typeface="Times New Roman" panose="02020603050405020304" pitchFamily="18" charset="0"/>
              </a:rPr>
              <a:t>vụ</a:t>
            </a:r>
            <a:r>
              <a:rPr lang="en-US" sz="2000" dirty="0">
                <a:latin typeface="Times New Roman" panose="02020603050405020304" pitchFamily="18" charset="0"/>
              </a:rPr>
              <a:t> </a:t>
            </a:r>
            <a:r>
              <a:rPr lang="en-US" sz="2000" dirty="0" err="1">
                <a:latin typeface="Times New Roman" panose="02020603050405020304" pitchFamily="18" charset="0"/>
              </a:rPr>
              <a:t>của</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mà</a:t>
            </a:r>
            <a:r>
              <a:rPr lang="en-US" sz="2000" dirty="0">
                <a:latin typeface="Times New Roman" panose="02020603050405020304" pitchFamily="18" charset="0"/>
              </a:rPr>
              <a:t> </a:t>
            </a:r>
            <a:r>
              <a:rPr lang="en-US" sz="2000" dirty="0" err="1">
                <a:latin typeface="Times New Roman" panose="02020603050405020304" pitchFamily="18" charset="0"/>
              </a:rPr>
              <a:t>không</a:t>
            </a:r>
            <a:r>
              <a:rPr lang="en-US" sz="2000" dirty="0">
                <a:latin typeface="Times New Roman" panose="02020603050405020304" pitchFamily="18" charset="0"/>
              </a:rPr>
              <a:t> </a:t>
            </a:r>
            <a:r>
              <a:rPr lang="en-US" sz="2000" dirty="0" err="1">
                <a:latin typeface="Times New Roman" panose="02020603050405020304" pitchFamily="18" charset="0"/>
              </a:rPr>
              <a:t>phải</a:t>
            </a:r>
            <a:r>
              <a:rPr lang="en-US" sz="2000" dirty="0">
                <a:latin typeface="Times New Roman" panose="02020603050405020304" pitchFamily="18" charset="0"/>
              </a:rPr>
              <a:t> </a:t>
            </a:r>
            <a:r>
              <a:rPr lang="en-US" sz="2000" dirty="0" err="1">
                <a:latin typeface="Times New Roman" panose="02020603050405020304" pitchFamily="18" charset="0"/>
              </a:rPr>
              <a:t>nhờ</a:t>
            </a:r>
            <a:r>
              <a:rPr lang="en-US" sz="2000" dirty="0">
                <a:latin typeface="Times New Roman" panose="02020603050405020304" pitchFamily="18" charset="0"/>
              </a:rPr>
              <a:t> </a:t>
            </a:r>
            <a:r>
              <a:rPr lang="en-US" sz="2000" dirty="0" err="1">
                <a:latin typeface="Times New Roman" panose="02020603050405020304" pitchFamily="18" charset="0"/>
              </a:rPr>
              <a:t>sự</a:t>
            </a:r>
            <a:r>
              <a:rPr lang="en-US" sz="2000" dirty="0">
                <a:latin typeface="Times New Roman" panose="02020603050405020304" pitchFamily="18" charset="0"/>
              </a:rPr>
              <a:t> </a:t>
            </a:r>
            <a:r>
              <a:rPr lang="en-US" sz="2000" dirty="0" err="1">
                <a:latin typeface="Times New Roman" panose="02020603050405020304" pitchFamily="18" charset="0"/>
              </a:rPr>
              <a:t>hỗ</a:t>
            </a:r>
            <a:r>
              <a:rPr lang="en-US" sz="2000" dirty="0">
                <a:latin typeface="Times New Roman" panose="02020603050405020304" pitchFamily="18" charset="0"/>
              </a:rPr>
              <a:t> </a:t>
            </a:r>
            <a:r>
              <a:rPr lang="en-US" sz="2000" dirty="0" err="1">
                <a:latin typeface="Times New Roman" panose="02020603050405020304" pitchFamily="18" charset="0"/>
              </a:rPr>
              <a:t>trợ</a:t>
            </a:r>
            <a:r>
              <a:rPr lang="en-US" sz="2000" dirty="0">
                <a:latin typeface="Times New Roman" panose="02020603050405020304" pitchFamily="18" charset="0"/>
              </a:rPr>
              <a:t> </a:t>
            </a:r>
            <a:r>
              <a:rPr lang="en-US" sz="2000" dirty="0" err="1">
                <a:latin typeface="Times New Roman" panose="02020603050405020304" pitchFamily="18" charset="0"/>
              </a:rPr>
              <a:t>nào</a:t>
            </a:r>
            <a:r>
              <a:rPr lang="en-US" sz="2000" dirty="0">
                <a:latin typeface="Times New Roman" panose="02020603050405020304" pitchFamily="18" charset="0"/>
              </a:rPr>
              <a:t> </a:t>
            </a:r>
            <a:r>
              <a:rPr lang="en-US" sz="2000" dirty="0" err="1">
                <a:latin typeface="Times New Roman" panose="02020603050405020304" pitchFamily="18" charset="0"/>
              </a:rPr>
              <a:t>khác</a:t>
            </a:r>
            <a:r>
              <a:rPr lang="en-US" sz="2000" dirty="0">
                <a:latin typeface="Times New Roman" panose="02020603050405020304" pitchFamily="18" charset="0"/>
              </a:rPr>
              <a:t>. </a:t>
            </a:r>
            <a:r>
              <a:rPr lang="en-US" sz="2000" dirty="0" err="1">
                <a:latin typeface="Times New Roman" panose="02020603050405020304" pitchFamily="18" charset="0"/>
              </a:rPr>
              <a:t>Khi</a:t>
            </a:r>
            <a:r>
              <a:rPr lang="en-US" sz="2000" dirty="0">
                <a:latin typeface="Times New Roman" panose="02020603050405020304" pitchFamily="18" charset="0"/>
              </a:rPr>
              <a:t> </a:t>
            </a:r>
            <a:r>
              <a:rPr lang="en-US" sz="2000" dirty="0" err="1">
                <a:latin typeface="Times New Roman" panose="02020603050405020304" pitchFamily="18" charset="0"/>
              </a:rPr>
              <a:t>một</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gặp</a:t>
            </a:r>
            <a:r>
              <a:rPr lang="en-US" sz="2000" dirty="0">
                <a:latin typeface="Times New Roman" panose="02020603050405020304" pitchFamily="18" charset="0"/>
              </a:rPr>
              <a:t> </a:t>
            </a:r>
            <a:r>
              <a:rPr lang="en-US" sz="2000" dirty="0" err="1">
                <a:latin typeface="Times New Roman" panose="02020603050405020304" pitchFamily="18" charset="0"/>
              </a:rPr>
              <a:t>vấn</a:t>
            </a:r>
            <a:r>
              <a:rPr lang="en-US" sz="2000" dirty="0">
                <a:latin typeface="Times New Roman" panose="02020603050405020304" pitchFamily="18" charset="0"/>
              </a:rPr>
              <a:t> </a:t>
            </a:r>
            <a:r>
              <a:rPr lang="en-US" sz="2000" dirty="0" err="1">
                <a:latin typeface="Times New Roman" panose="02020603050405020304" pitchFamily="18" charset="0"/>
              </a:rPr>
              <a:t>đề</a:t>
            </a:r>
            <a:r>
              <a:rPr lang="en-US" sz="2000" dirty="0">
                <a:latin typeface="Times New Roman" panose="02020603050405020304" pitchFamily="18" charset="0"/>
              </a:rPr>
              <a:t> </a:t>
            </a:r>
            <a:r>
              <a:rPr lang="en-US" sz="2000" dirty="0" err="1">
                <a:latin typeface="Times New Roman" panose="02020603050405020304" pitchFamily="18" charset="0"/>
              </a:rPr>
              <a:t>thì</a:t>
            </a:r>
            <a:r>
              <a:rPr lang="en-US" sz="2000" dirty="0">
                <a:latin typeface="Times New Roman" panose="02020603050405020304" pitchFamily="18" charset="0"/>
              </a:rPr>
              <a:t> </a:t>
            </a:r>
            <a:r>
              <a:rPr lang="en-US" sz="2000" dirty="0" err="1">
                <a:latin typeface="Times New Roman" panose="02020603050405020304" pitchFamily="18" charset="0"/>
              </a:rPr>
              <a:t>lấy</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đó</a:t>
            </a:r>
            <a:r>
              <a:rPr lang="en-US" sz="2000" dirty="0">
                <a:latin typeface="Times New Roman" panose="02020603050405020304" pitchFamily="18" charset="0"/>
              </a:rPr>
              <a:t> </a:t>
            </a:r>
            <a:r>
              <a:rPr lang="en-US" sz="2000" dirty="0" err="1">
                <a:latin typeface="Times New Roman" panose="02020603050405020304" pitchFamily="18" charset="0"/>
              </a:rPr>
              <a:t>thu</a:t>
            </a:r>
            <a:r>
              <a:rPr lang="en-US" sz="2000" dirty="0">
                <a:latin typeface="Times New Roman" panose="02020603050405020304" pitchFamily="18" charset="0"/>
              </a:rPr>
              <a:t> </a:t>
            </a:r>
            <a:r>
              <a:rPr lang="en-US" sz="2000" dirty="0" err="1">
                <a:latin typeface="Times New Roman" panose="02020603050405020304" pitchFamily="18" charset="0"/>
              </a:rPr>
              <a:t>hút</a:t>
            </a:r>
            <a:r>
              <a:rPr lang="en-US" sz="2000" dirty="0">
                <a:latin typeface="Times New Roman" panose="02020603050405020304" pitchFamily="18" charset="0"/>
              </a:rPr>
              <a:t> </a:t>
            </a:r>
            <a:r>
              <a:rPr lang="en-US" sz="2000" dirty="0" err="1">
                <a:latin typeface="Times New Roman" panose="02020603050405020304" pitchFamily="18" charset="0"/>
              </a:rPr>
              <a:t>sự</a:t>
            </a:r>
            <a:r>
              <a:rPr lang="en-US" sz="2000" dirty="0">
                <a:latin typeface="Times New Roman" panose="02020603050405020304" pitchFamily="18" charset="0"/>
              </a:rPr>
              <a:t> </a:t>
            </a:r>
            <a:r>
              <a:rPr lang="en-US" sz="2000" dirty="0" err="1">
                <a:latin typeface="Times New Roman" panose="02020603050405020304" pitchFamily="18" charset="0"/>
              </a:rPr>
              <a:t>chú</a:t>
            </a:r>
            <a:r>
              <a:rPr lang="en-US" sz="2000" dirty="0">
                <a:latin typeface="Times New Roman" panose="02020603050405020304" pitchFamily="18" charset="0"/>
              </a:rPr>
              <a:t> ý </a:t>
            </a:r>
            <a:r>
              <a:rPr lang="en-US" sz="2000" dirty="0" err="1">
                <a:latin typeface="Times New Roman" panose="02020603050405020304" pitchFamily="18" charset="0"/>
              </a:rPr>
              <a:t>của</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nhà</a:t>
            </a:r>
            <a:r>
              <a:rPr lang="en-US" sz="2000" dirty="0">
                <a:latin typeface="Times New Roman" panose="02020603050405020304" pitchFamily="18" charset="0"/>
              </a:rPr>
              <a:t> </a:t>
            </a:r>
            <a:r>
              <a:rPr lang="en-US" sz="2000" dirty="0" err="1">
                <a:latin typeface="Times New Roman" panose="02020603050405020304" pitchFamily="18" charset="0"/>
              </a:rPr>
              <a:t>cung</a:t>
            </a:r>
            <a:r>
              <a:rPr lang="en-US" sz="2000" dirty="0">
                <a:latin typeface="Times New Roman" panose="02020603050405020304" pitchFamily="18" charset="0"/>
              </a:rPr>
              <a:t> </a:t>
            </a:r>
            <a:r>
              <a:rPr lang="en-US" sz="2000" dirty="0" err="1">
                <a:latin typeface="Times New Roman" panose="02020603050405020304" pitchFamily="18" charset="0"/>
              </a:rPr>
              <a:t>ứng</a:t>
            </a:r>
            <a:r>
              <a:rPr lang="en-US" sz="2000" dirty="0">
                <a:latin typeface="Times New Roman" panose="02020603050405020304" pitchFamily="18" charset="0"/>
              </a:rPr>
              <a:t> </a:t>
            </a:r>
            <a:r>
              <a:rPr lang="en-US" sz="2000" dirty="0" err="1">
                <a:latin typeface="Times New Roman" panose="02020603050405020304" pitchFamily="18" charset="0"/>
              </a:rPr>
              <a:t>liên</a:t>
            </a:r>
            <a:r>
              <a:rPr lang="en-US" sz="2000" dirty="0">
                <a:latin typeface="Times New Roman" panose="02020603050405020304" pitchFamily="18" charset="0"/>
              </a:rPr>
              <a:t> </a:t>
            </a:r>
            <a:r>
              <a:rPr lang="en-US" sz="2000" dirty="0" err="1">
                <a:latin typeface="Times New Roman" panose="02020603050405020304" pitchFamily="18" charset="0"/>
              </a:rPr>
              <a:t>quan</a:t>
            </a:r>
            <a:r>
              <a:rPr lang="en-US" sz="2000" dirty="0">
                <a:latin typeface="Times New Roman" panose="02020603050405020304" pitchFamily="18" charset="0"/>
              </a:rPr>
              <a:t> </a:t>
            </a:r>
            <a:r>
              <a:rPr lang="en-US" sz="2000" dirty="0" err="1">
                <a:latin typeface="Times New Roman" panose="02020603050405020304" pitchFamily="18" charset="0"/>
              </a:rPr>
              <a:t>để</a:t>
            </a:r>
            <a:r>
              <a:rPr lang="en-US" sz="2000" dirty="0">
                <a:latin typeface="Times New Roman" panose="02020603050405020304" pitchFamily="18" charset="0"/>
              </a:rPr>
              <a:t> </a:t>
            </a:r>
            <a:r>
              <a:rPr lang="en-US" sz="2000" dirty="0" err="1">
                <a:latin typeface="Times New Roman" panose="02020603050405020304" pitchFamily="18" charset="0"/>
              </a:rPr>
              <a:t>giải</a:t>
            </a:r>
            <a:r>
              <a:rPr lang="en-US" sz="2000" dirty="0">
                <a:latin typeface="Times New Roman" panose="02020603050405020304" pitchFamily="18" charset="0"/>
              </a:rPr>
              <a:t> </a:t>
            </a:r>
            <a:r>
              <a:rPr lang="en-US" sz="2000" dirty="0" err="1">
                <a:latin typeface="Times New Roman" panose="02020603050405020304" pitchFamily="18" charset="0"/>
              </a:rPr>
              <a:t>quyết</a:t>
            </a:r>
            <a:r>
              <a:rPr lang="en-US" sz="2000" dirty="0">
                <a:latin typeface="Times New Roman" panose="02020603050405020304" pitchFamily="18" charset="0"/>
              </a:rPr>
              <a:t>.</a:t>
            </a:r>
            <a:endParaRPr lang="en-US" sz="2000" dirty="0"/>
          </a:p>
          <a:p>
            <a:pPr algn="just"/>
            <a:r>
              <a:rPr lang="en-US" sz="2000" b="1" dirty="0" err="1">
                <a:solidFill>
                  <a:srgbClr val="002060"/>
                </a:solidFill>
                <a:latin typeface="Times New Roman" panose="02020603050405020304" pitchFamily="18" charset="0"/>
              </a:rPr>
              <a:t>Bước</a:t>
            </a:r>
            <a:r>
              <a:rPr lang="en-US" sz="2000" b="1" dirty="0">
                <a:solidFill>
                  <a:srgbClr val="002060"/>
                </a:solidFill>
                <a:latin typeface="Times New Roman" panose="02020603050405020304" pitchFamily="18" charset="0"/>
              </a:rPr>
              <a:t> </a:t>
            </a:r>
            <a:r>
              <a:rPr lang="en-US" sz="2000" b="1" dirty="0" smtClean="0">
                <a:solidFill>
                  <a:srgbClr val="002060"/>
                </a:solidFill>
                <a:latin typeface="Times New Roman" panose="02020603050405020304" pitchFamily="18" charset="0"/>
              </a:rPr>
              <a:t>1.4: </a:t>
            </a:r>
            <a:r>
              <a:rPr lang="en-US" sz="2000" b="1" dirty="0" err="1" smtClean="0">
                <a:solidFill>
                  <a:srgbClr val="002060"/>
                </a:solidFill>
                <a:latin typeface="Times New Roman" panose="02020603050405020304" pitchFamily="18" charset="0"/>
              </a:rPr>
              <a:t>Tích</a:t>
            </a:r>
            <a:r>
              <a:rPr lang="en-US" sz="2000" b="1" dirty="0" smtClean="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hợp</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hệ</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thống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đặt</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hàng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với</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các</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hệ</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thống</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liên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quan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khác</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để</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duy</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trì</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tính</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toàn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vẹn</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dữ</a:t>
            </a:r>
            <a:r>
              <a:rPr lang="en-US" sz="2000" b="1" dirty="0">
                <a:solidFill>
                  <a:srgbClr val="002060"/>
                </a:solidFill>
                <a:latin typeface="Times New Roman" panose="02020603050405020304" pitchFamily="18" charset="0"/>
              </a:rPr>
              <a:t> </a:t>
            </a:r>
            <a:r>
              <a:rPr lang="en-US" sz="2000" b="1" dirty="0" err="1">
                <a:solidFill>
                  <a:srgbClr val="002060"/>
                </a:solidFill>
                <a:latin typeface="Times New Roman" panose="02020603050405020304" pitchFamily="18" charset="0"/>
              </a:rPr>
              <a:t>liệu</a:t>
            </a:r>
            <a:r>
              <a:rPr lang="en-US" sz="2000" b="1" dirty="0">
                <a:solidFill>
                  <a:srgbClr val="002060"/>
                </a:solidFill>
                <a:latin typeface="Times New Roman" panose="02020603050405020304" pitchFamily="18" charset="0"/>
              </a:rPr>
              <a:t>.</a:t>
            </a:r>
            <a:endParaRPr lang="en-US" sz="2000" dirty="0">
              <a:solidFill>
                <a:srgbClr val="002060"/>
              </a:solidFill>
            </a:endParaRPr>
          </a:p>
          <a:p>
            <a:pPr algn="just"/>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tiếp</a:t>
            </a:r>
            <a:r>
              <a:rPr lang="en-US" sz="2000" dirty="0">
                <a:latin typeface="Times New Roman" panose="02020603050405020304" pitchFamily="18" charset="0"/>
              </a:rPr>
              <a:t> </a:t>
            </a:r>
            <a:r>
              <a:rPr lang="en-US" sz="2000" dirty="0" err="1">
                <a:latin typeface="Times New Roman" panose="02020603050405020304" pitchFamily="18" charset="0"/>
              </a:rPr>
              <a:t>nhận</a:t>
            </a:r>
            <a:r>
              <a:rPr lang="en-US" sz="2000" dirty="0">
                <a:latin typeface="Times New Roman" panose="02020603050405020304" pitchFamily="18" charset="0"/>
              </a:rPr>
              <a:t> </a:t>
            </a:r>
            <a:r>
              <a:rPr lang="en-US" sz="2000" dirty="0" err="1">
                <a:latin typeface="Times New Roman" panose="02020603050405020304" pitchFamily="18" charset="0"/>
              </a:rPr>
              <a:t>đơn</a:t>
            </a:r>
            <a:r>
              <a:rPr lang="en-US" sz="2000" dirty="0">
                <a:latin typeface="Times New Roman" panose="02020603050405020304" pitchFamily="18" charset="0"/>
              </a:rPr>
              <a:t> </a:t>
            </a:r>
            <a:r>
              <a:rPr lang="en-US" sz="2000" dirty="0" err="1">
                <a:latin typeface="Times New Roman" panose="02020603050405020304" pitchFamily="18" charset="0"/>
              </a:rPr>
              <a:t>đặt</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cần</a:t>
            </a:r>
            <a:r>
              <a:rPr lang="en-US" sz="2000" dirty="0">
                <a:latin typeface="Times New Roman" panose="02020603050405020304" pitchFamily="18" charset="0"/>
              </a:rPr>
              <a:t> </a:t>
            </a:r>
            <a:r>
              <a:rPr lang="en-US" sz="2000" dirty="0" err="1">
                <a:latin typeface="Times New Roman" panose="02020603050405020304" pitchFamily="18" charset="0"/>
              </a:rPr>
              <a:t>thiết</a:t>
            </a:r>
            <a:r>
              <a:rPr lang="en-US" sz="2000" dirty="0">
                <a:latin typeface="Times New Roman" panose="02020603050405020304" pitchFamily="18" charset="0"/>
              </a:rPr>
              <a:t> </a:t>
            </a:r>
            <a:r>
              <a:rPr lang="en-US" sz="2000" dirty="0" err="1">
                <a:latin typeface="Times New Roman" panose="02020603050405020304" pitchFamily="18" charset="0"/>
              </a:rPr>
              <a:t>phải</a:t>
            </a:r>
            <a:r>
              <a:rPr lang="en-US" sz="2000" dirty="0">
                <a:latin typeface="Times New Roman" panose="02020603050405020304" pitchFamily="18" charset="0"/>
              </a:rPr>
              <a:t> </a:t>
            </a:r>
            <a:r>
              <a:rPr lang="en-US" sz="2000" dirty="0" err="1">
                <a:latin typeface="Times New Roman" panose="02020603050405020304" pitchFamily="18" charset="0"/>
              </a:rPr>
              <a:t>có</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mô</a:t>
            </a:r>
            <a:r>
              <a:rPr lang="en-US" sz="2000" dirty="0">
                <a:latin typeface="Times New Roman" panose="02020603050405020304" pitchFamily="18" charset="0"/>
              </a:rPr>
              <a:t> </a:t>
            </a:r>
            <a:r>
              <a:rPr lang="en-US" sz="2000" dirty="0" err="1">
                <a:latin typeface="Times New Roman" panose="02020603050405020304" pitchFamily="18" charset="0"/>
              </a:rPr>
              <a:t>tả</a:t>
            </a:r>
            <a:r>
              <a:rPr lang="en-US" sz="2000" dirty="0">
                <a:latin typeface="Times New Roman" panose="02020603050405020304" pitchFamily="18" charset="0"/>
              </a:rPr>
              <a:t> </a:t>
            </a:r>
            <a:r>
              <a:rPr lang="en-US" sz="2000" dirty="0" err="1">
                <a:latin typeface="Times New Roman" panose="02020603050405020304" pitchFamily="18" charset="0"/>
              </a:rPr>
              <a:t>về</a:t>
            </a:r>
            <a:r>
              <a:rPr lang="en-US" sz="2000" dirty="0">
                <a:latin typeface="Times New Roman" panose="02020603050405020304" pitchFamily="18" charset="0"/>
              </a:rPr>
              <a:t> </a:t>
            </a:r>
            <a:r>
              <a:rPr lang="en-US" sz="2000" dirty="0" err="1">
                <a:latin typeface="Times New Roman" panose="02020603050405020304" pitchFamily="18" charset="0"/>
              </a:rPr>
              <a:t>sản</a:t>
            </a:r>
            <a:r>
              <a:rPr lang="en-US" sz="2000" dirty="0">
                <a:latin typeface="Times New Roman" panose="02020603050405020304" pitchFamily="18" charset="0"/>
              </a:rPr>
              <a:t> </a:t>
            </a:r>
            <a:r>
              <a:rPr lang="en-US" sz="2000" dirty="0" err="1">
                <a:latin typeface="Times New Roman" panose="02020603050405020304" pitchFamily="18" charset="0"/>
              </a:rPr>
              <a:t>phẩm</a:t>
            </a:r>
            <a:r>
              <a:rPr lang="en-US" sz="2000" dirty="0">
                <a:latin typeface="Times New Roman" panose="02020603050405020304" pitchFamily="18" charset="0"/>
              </a:rPr>
              <a:t> </a:t>
            </a:r>
            <a:r>
              <a:rPr lang="en-US" sz="2000" dirty="0" err="1">
                <a:latin typeface="Times New Roman" panose="02020603050405020304" pitchFamily="18" charset="0"/>
              </a:rPr>
              <a:t>và</a:t>
            </a:r>
            <a:r>
              <a:rPr lang="en-US" sz="2000" dirty="0">
                <a:latin typeface="Times New Roman" panose="02020603050405020304" pitchFamily="18" charset="0"/>
              </a:rPr>
              <a:t> </a:t>
            </a:r>
            <a:r>
              <a:rPr lang="en-US" sz="2000" dirty="0" err="1">
                <a:latin typeface="Times New Roman" panose="02020603050405020304" pitchFamily="18" charset="0"/>
              </a:rPr>
              <a:t>giá</a:t>
            </a:r>
            <a:r>
              <a:rPr lang="en-US" sz="2000" dirty="0">
                <a:latin typeface="Times New Roman" panose="02020603050405020304" pitchFamily="18" charset="0"/>
              </a:rPr>
              <a:t> </a:t>
            </a:r>
            <a:r>
              <a:rPr lang="en-US" sz="2000" dirty="0" err="1">
                <a:latin typeface="Times New Roman" panose="02020603050405020304" pitchFamily="18" charset="0"/>
              </a:rPr>
              <a:t>cả</a:t>
            </a:r>
            <a:r>
              <a:rPr lang="en-US" sz="2000" dirty="0">
                <a:latin typeface="Times New Roman" panose="02020603050405020304" pitchFamily="18" charset="0"/>
              </a:rPr>
              <a:t> </a:t>
            </a:r>
            <a:r>
              <a:rPr lang="en-US" sz="2000" dirty="0" err="1">
                <a:latin typeface="Times New Roman" panose="02020603050405020304" pitchFamily="18" charset="0"/>
              </a:rPr>
              <a:t>để</a:t>
            </a:r>
            <a:r>
              <a:rPr lang="en-US" sz="2000" dirty="0">
                <a:latin typeface="Times New Roman" panose="02020603050405020304" pitchFamily="18" charset="0"/>
              </a:rPr>
              <a:t> </a:t>
            </a:r>
            <a:r>
              <a:rPr lang="en-US" sz="2000" dirty="0" err="1">
                <a:latin typeface="Times New Roman" panose="02020603050405020304" pitchFamily="18" charset="0"/>
              </a:rPr>
              <a:t>hỗ</a:t>
            </a:r>
            <a:r>
              <a:rPr lang="en-US" sz="2000" dirty="0">
                <a:latin typeface="Times New Roman" panose="02020603050405020304" pitchFamily="18" charset="0"/>
              </a:rPr>
              <a:t> </a:t>
            </a:r>
            <a:r>
              <a:rPr lang="en-US" sz="2000" dirty="0" err="1">
                <a:latin typeface="Times New Roman" panose="02020603050405020304" pitchFamily="18" charset="0"/>
              </a:rPr>
              <a:t>trợ</a:t>
            </a:r>
            <a:r>
              <a:rPr lang="en-US" sz="2000" dirty="0">
                <a:latin typeface="Times New Roman" panose="02020603050405020304" pitchFamily="18" charset="0"/>
              </a:rPr>
              <a:t> </a:t>
            </a:r>
            <a:r>
              <a:rPr lang="en-US" sz="2000" dirty="0" err="1">
                <a:latin typeface="Times New Roman" panose="02020603050405020304" pitchFamily="18" charset="0"/>
              </a:rPr>
              <a:t>khách</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ra</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quyết</a:t>
            </a:r>
            <a:r>
              <a:rPr lang="en-US" sz="2000" dirty="0">
                <a:latin typeface="Times New Roman" panose="02020603050405020304" pitchFamily="18" charset="0"/>
              </a:rPr>
              <a:t> </a:t>
            </a:r>
            <a:r>
              <a:rPr lang="en-US" sz="2000" dirty="0" err="1">
                <a:latin typeface="Times New Roman" panose="02020603050405020304" pitchFamily="18" charset="0"/>
              </a:rPr>
              <a:t>định</a:t>
            </a:r>
            <a:r>
              <a:rPr lang="en-US" sz="2000" dirty="0">
                <a:latin typeface="Times New Roman" panose="02020603050405020304" pitchFamily="18" charset="0"/>
              </a:rPr>
              <a:t> </a:t>
            </a:r>
            <a:r>
              <a:rPr lang="en-US" sz="2000" dirty="0" err="1">
                <a:latin typeface="Times New Roman" panose="02020603050405020304" pitchFamily="18" charset="0"/>
              </a:rPr>
              <a:t>lựa</a:t>
            </a:r>
            <a:r>
              <a:rPr lang="en-US" sz="2000" dirty="0">
                <a:latin typeface="Times New Roman" panose="02020603050405020304" pitchFamily="18" charset="0"/>
              </a:rPr>
              <a:t> </a:t>
            </a:r>
            <a:r>
              <a:rPr lang="en-US" sz="2000" dirty="0" err="1">
                <a:latin typeface="Times New Roman" panose="02020603050405020304" pitchFamily="18" charset="0"/>
              </a:rPr>
              <a:t>chọn</a:t>
            </a:r>
            <a:r>
              <a:rPr lang="en-US" sz="2000" dirty="0">
                <a:latin typeface="Times New Roman" panose="02020603050405020304" pitchFamily="18" charset="0"/>
              </a:rPr>
              <a:t> </a:t>
            </a:r>
            <a:r>
              <a:rPr lang="en-US" sz="2000" dirty="0" err="1">
                <a:latin typeface="Times New Roman" panose="02020603050405020304" pitchFamily="18" charset="0"/>
              </a:rPr>
              <a:t>phù</a:t>
            </a:r>
            <a:r>
              <a:rPr lang="en-US" sz="2000" dirty="0">
                <a:latin typeface="Times New Roman" panose="02020603050405020304" pitchFamily="18" charset="0"/>
              </a:rPr>
              <a:t> </a:t>
            </a:r>
            <a:r>
              <a:rPr lang="en-US" sz="2000" dirty="0" err="1">
                <a:latin typeface="Times New Roman" panose="02020603050405020304" pitchFamily="18" charset="0"/>
              </a:rPr>
              <a:t>hợp</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đảm</a:t>
            </a:r>
            <a:r>
              <a:rPr lang="en-US" sz="2000" dirty="0">
                <a:latin typeface="Times New Roman" panose="02020603050405020304" pitchFamily="18" charset="0"/>
              </a:rPr>
              <a:t> </a:t>
            </a:r>
            <a:r>
              <a:rPr lang="en-US" sz="2000" dirty="0" err="1">
                <a:latin typeface="Times New Roman" panose="02020603050405020304" pitchFamily="18" charset="0"/>
              </a:rPr>
              <a:t>bảo</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sản</a:t>
            </a:r>
            <a:r>
              <a:rPr lang="en-US" sz="2000" dirty="0">
                <a:latin typeface="Times New Roman" panose="02020603050405020304" pitchFamily="18" charset="0"/>
              </a:rPr>
              <a:t> </a:t>
            </a:r>
            <a:r>
              <a:rPr lang="en-US" sz="2000" dirty="0" err="1">
                <a:latin typeface="Times New Roman" panose="02020603050405020304" pitchFamily="18" charset="0"/>
              </a:rPr>
              <a:t>phẩm</a:t>
            </a:r>
            <a:r>
              <a:rPr lang="en-US" sz="2000" dirty="0">
                <a:latin typeface="Times New Roman" panose="02020603050405020304" pitchFamily="18" charset="0"/>
              </a:rPr>
              <a:t> </a:t>
            </a:r>
            <a:r>
              <a:rPr lang="en-US" sz="2000" dirty="0" err="1">
                <a:latin typeface="Times New Roman" panose="02020603050405020304" pitchFamily="18" charset="0"/>
              </a:rPr>
              <a:t>tích</a:t>
            </a:r>
            <a:r>
              <a:rPr lang="en-US" sz="2000" dirty="0">
                <a:latin typeface="Times New Roman" panose="02020603050405020304" pitchFamily="18" charset="0"/>
              </a:rPr>
              <a:t> </a:t>
            </a:r>
            <a:r>
              <a:rPr lang="en-US" sz="2000" dirty="0" err="1">
                <a:latin typeface="Times New Roman" panose="02020603050405020304" pitchFamily="18" charset="0"/>
              </a:rPr>
              <a:t>hợp</a:t>
            </a:r>
            <a:r>
              <a:rPr lang="en-US" sz="2000" dirty="0">
                <a:latin typeface="Times New Roman" panose="02020603050405020304" pitchFamily="18" charset="0"/>
              </a:rPr>
              <a:t> </a:t>
            </a:r>
            <a:r>
              <a:rPr lang="en-US" sz="2000" dirty="0" err="1">
                <a:latin typeface="Times New Roman" panose="02020603050405020304" pitchFamily="18" charset="0"/>
              </a:rPr>
              <a:t>với</a:t>
            </a:r>
            <a:r>
              <a:rPr lang="en-US" sz="2000" dirty="0">
                <a:latin typeface="Times New Roman" panose="02020603050405020304" pitchFamily="18" charset="0"/>
              </a:rPr>
              <a:t> </a:t>
            </a:r>
            <a:r>
              <a:rPr lang="en-US" sz="2000" dirty="0" err="1">
                <a:latin typeface="Times New Roman" panose="02020603050405020304" pitchFamily="18" charset="0"/>
              </a:rPr>
              <a:t>các</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đặt</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đặt</a:t>
            </a:r>
            <a:r>
              <a:rPr lang="en-US" sz="2000" dirty="0">
                <a:latin typeface="Times New Roman" panose="02020603050405020304" pitchFamily="18" charset="0"/>
              </a:rPr>
              <a:t> </a:t>
            </a:r>
            <a:r>
              <a:rPr lang="en-US" sz="2000" dirty="0" err="1">
                <a:latin typeface="Times New Roman" panose="02020603050405020304" pitchFamily="18" charset="0"/>
              </a:rPr>
              <a:t>hàng</a:t>
            </a:r>
            <a:r>
              <a:rPr lang="en-US" sz="2000" dirty="0">
                <a:latin typeface="Times New Roman" panose="02020603050405020304" pitchFamily="18" charset="0"/>
              </a:rPr>
              <a:t> </a:t>
            </a:r>
            <a:r>
              <a:rPr lang="en-US" sz="2000" dirty="0" err="1">
                <a:latin typeface="Times New Roman" panose="02020603050405020304" pitchFamily="18" charset="0"/>
              </a:rPr>
              <a:t>trong</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phải</a:t>
            </a:r>
            <a:r>
              <a:rPr lang="en-US" sz="2000" dirty="0">
                <a:latin typeface="Times New Roman" panose="02020603050405020304" pitchFamily="18" charset="0"/>
              </a:rPr>
              <a:t> </a:t>
            </a:r>
            <a:r>
              <a:rPr lang="en-US" sz="2000" dirty="0" err="1">
                <a:latin typeface="Times New Roman" panose="02020603050405020304" pitchFamily="18" charset="0"/>
              </a:rPr>
              <a:t>cập</a:t>
            </a:r>
            <a:r>
              <a:rPr lang="en-US" sz="2000" dirty="0">
                <a:latin typeface="Times New Roman" panose="02020603050405020304" pitchFamily="18" charset="0"/>
              </a:rPr>
              <a:t> </a:t>
            </a:r>
            <a:r>
              <a:rPr lang="en-US" sz="2000" dirty="0" err="1">
                <a:latin typeface="Times New Roman" panose="02020603050405020304" pitchFamily="18" charset="0"/>
              </a:rPr>
              <a:t>nhật</a:t>
            </a:r>
            <a:r>
              <a:rPr lang="en-US" sz="2000" dirty="0">
                <a:latin typeface="Times New Roman" panose="02020603050405020304" pitchFamily="18" charset="0"/>
              </a:rPr>
              <a:t> </a:t>
            </a:r>
            <a:r>
              <a:rPr lang="en-US" sz="2000" dirty="0" err="1">
                <a:latin typeface="Times New Roman" panose="02020603050405020304" pitchFamily="18" charset="0"/>
              </a:rPr>
              <a:t>thông</a:t>
            </a:r>
            <a:r>
              <a:rPr lang="en-US" sz="2000" dirty="0">
                <a:latin typeface="Times New Roman" panose="02020603050405020304" pitchFamily="18" charset="0"/>
              </a:rPr>
              <a:t> tin </a:t>
            </a:r>
            <a:r>
              <a:rPr lang="en-US" sz="2000" dirty="0" err="1">
                <a:latin typeface="Times New Roman" panose="02020603050405020304" pitchFamily="18" charset="0"/>
              </a:rPr>
              <a:t>trạng</a:t>
            </a:r>
            <a:r>
              <a:rPr lang="en-US" sz="2000" dirty="0">
                <a:latin typeface="Times New Roman" panose="02020603050405020304" pitchFamily="18" charset="0"/>
              </a:rPr>
              <a:t> </a:t>
            </a:r>
            <a:r>
              <a:rPr lang="en-US" sz="2000" dirty="0" err="1">
                <a:latin typeface="Times New Roman" panose="02020603050405020304" pitchFamily="18" charset="0"/>
              </a:rPr>
              <a:t>thái</a:t>
            </a:r>
            <a:r>
              <a:rPr lang="en-US" sz="2000" dirty="0">
                <a:latin typeface="Times New Roman" panose="02020603050405020304" pitchFamily="18" charset="0"/>
              </a:rPr>
              <a:t> </a:t>
            </a:r>
            <a:r>
              <a:rPr lang="en-US" sz="2000" dirty="0" err="1">
                <a:latin typeface="Times New Roman" panose="02020603050405020304" pitchFamily="18" charset="0"/>
              </a:rPr>
              <a:t>tồn</a:t>
            </a:r>
            <a:r>
              <a:rPr lang="en-US" sz="2000" dirty="0">
                <a:latin typeface="Times New Roman" panose="02020603050405020304" pitchFamily="18" charset="0"/>
              </a:rPr>
              <a:t> </a:t>
            </a:r>
            <a:r>
              <a:rPr lang="en-US" sz="2000" dirty="0" err="1">
                <a:latin typeface="Times New Roman" panose="02020603050405020304" pitchFamily="18" charset="0"/>
              </a:rPr>
              <a:t>kho</a:t>
            </a:r>
            <a:r>
              <a:rPr lang="en-US" sz="2000" dirty="0">
                <a:latin typeface="Times New Roman" panose="02020603050405020304" pitchFamily="18" charset="0"/>
              </a:rPr>
              <a:t>, </a:t>
            </a:r>
            <a:r>
              <a:rPr lang="en-US" sz="2000" dirty="0" err="1">
                <a:latin typeface="Times New Roman" panose="02020603050405020304" pitchFamily="18" charset="0"/>
              </a:rPr>
              <a:t>kế</a:t>
            </a:r>
            <a:r>
              <a:rPr lang="en-US" sz="2000" dirty="0">
                <a:latin typeface="Times New Roman" panose="02020603050405020304" pitchFamily="18" charset="0"/>
              </a:rPr>
              <a:t> </a:t>
            </a:r>
            <a:r>
              <a:rPr lang="en-US" sz="2000" dirty="0" err="1">
                <a:latin typeface="Times New Roman" panose="02020603050405020304" pitchFamily="18" charset="0"/>
              </a:rPr>
              <a:t>hoạch</a:t>
            </a:r>
            <a:r>
              <a:rPr lang="en-US" sz="2000" dirty="0">
                <a:latin typeface="Times New Roman" panose="02020603050405020304" pitchFamily="18" charset="0"/>
              </a:rPr>
              <a:t> </a:t>
            </a:r>
            <a:r>
              <a:rPr lang="en-US" sz="2000" dirty="0" err="1">
                <a:latin typeface="Times New Roman" panose="02020603050405020304" pitchFamily="18" charset="0"/>
              </a:rPr>
              <a:t>phân</a:t>
            </a:r>
            <a:r>
              <a:rPr lang="en-US" sz="2000" dirty="0">
                <a:latin typeface="Times New Roman" panose="02020603050405020304" pitchFamily="18" charset="0"/>
              </a:rPr>
              <a:t> </a:t>
            </a:r>
            <a:r>
              <a:rPr lang="en-US" sz="2000" dirty="0" err="1">
                <a:latin typeface="Times New Roman" panose="02020603050405020304" pitchFamily="18" charset="0"/>
              </a:rPr>
              <a:t>phối</a:t>
            </a:r>
            <a:r>
              <a:rPr lang="en-US" sz="2000" dirty="0">
                <a:latin typeface="Times New Roman" panose="02020603050405020304" pitchFamily="18" charset="0"/>
              </a:rPr>
              <a:t>. . . </a:t>
            </a:r>
            <a:r>
              <a:rPr lang="en-US" sz="2000" dirty="0" err="1">
                <a:latin typeface="Times New Roman" panose="02020603050405020304" pitchFamily="18" charset="0"/>
              </a:rPr>
              <a:t>Dữ</a:t>
            </a:r>
            <a:r>
              <a:rPr lang="en-US" sz="2000" dirty="0">
                <a:latin typeface="Times New Roman" panose="02020603050405020304" pitchFamily="18" charset="0"/>
              </a:rPr>
              <a:t> </a:t>
            </a:r>
            <a:r>
              <a:rPr lang="en-US" sz="2000" dirty="0" err="1">
                <a:latin typeface="Times New Roman" panose="02020603050405020304" pitchFamily="18" charset="0"/>
              </a:rPr>
              <a:t>liệu</a:t>
            </a:r>
            <a:r>
              <a:rPr lang="en-US" sz="2000" dirty="0">
                <a:latin typeface="Times New Roman" panose="02020603050405020304" pitchFamily="18" charset="0"/>
              </a:rPr>
              <a:t> </a:t>
            </a:r>
            <a:r>
              <a:rPr lang="en-US" sz="2000" dirty="0" err="1">
                <a:latin typeface="Times New Roman" panose="02020603050405020304" pitchFamily="18" charset="0"/>
              </a:rPr>
              <a:t>này</a:t>
            </a:r>
            <a:r>
              <a:rPr lang="en-US" sz="2000" dirty="0">
                <a:latin typeface="Times New Roman" panose="02020603050405020304" pitchFamily="18" charset="0"/>
              </a:rPr>
              <a:t> </a:t>
            </a:r>
            <a:r>
              <a:rPr lang="en-US" sz="2000" dirty="0" err="1">
                <a:latin typeface="Times New Roman" panose="02020603050405020304" pitchFamily="18" charset="0"/>
              </a:rPr>
              <a:t>nên</a:t>
            </a:r>
            <a:r>
              <a:rPr lang="en-US" sz="2000" dirty="0">
                <a:latin typeface="Times New Roman" panose="02020603050405020304" pitchFamily="18" charset="0"/>
              </a:rPr>
              <a:t> </a:t>
            </a:r>
            <a:r>
              <a:rPr lang="en-US" sz="2000" dirty="0" err="1">
                <a:latin typeface="Times New Roman" panose="02020603050405020304" pitchFamily="18" charset="0"/>
              </a:rPr>
              <a:t>tự</a:t>
            </a:r>
            <a:r>
              <a:rPr lang="en-US" sz="2000" dirty="0">
                <a:latin typeface="Times New Roman" panose="02020603050405020304" pitchFamily="18" charset="0"/>
              </a:rPr>
              <a:t> </a:t>
            </a:r>
            <a:r>
              <a:rPr lang="en-US" sz="2000" dirty="0" err="1">
                <a:latin typeface="Times New Roman" panose="02020603050405020304" pitchFamily="18" charset="0"/>
              </a:rPr>
              <a:t>động</a:t>
            </a:r>
            <a:r>
              <a:rPr lang="en-US" sz="2000" dirty="0">
                <a:latin typeface="Times New Roman" panose="02020603050405020304" pitchFamily="18" charset="0"/>
              </a:rPr>
              <a:t> </a:t>
            </a:r>
            <a:r>
              <a:rPr lang="en-US" sz="2000" dirty="0" err="1">
                <a:latin typeface="Times New Roman" panose="02020603050405020304" pitchFamily="18" charset="0"/>
              </a:rPr>
              <a:t>hóa</a:t>
            </a:r>
            <a:r>
              <a:rPr lang="en-US" sz="2000" dirty="0">
                <a:latin typeface="Times New Roman" panose="02020603050405020304" pitchFamily="18" charset="0"/>
              </a:rPr>
              <a:t> </a:t>
            </a:r>
            <a:r>
              <a:rPr lang="en-US" sz="2000" dirty="0" err="1">
                <a:latin typeface="Times New Roman" panose="02020603050405020304" pitchFamily="18" charset="0"/>
              </a:rPr>
              <a:t>cập</a:t>
            </a:r>
            <a:r>
              <a:rPr lang="en-US" sz="2000" dirty="0">
                <a:latin typeface="Times New Roman" panose="02020603050405020304" pitchFamily="18" charset="0"/>
              </a:rPr>
              <a:t> </a:t>
            </a:r>
            <a:r>
              <a:rPr lang="en-US" sz="2000" dirty="0" err="1">
                <a:latin typeface="Times New Roman" panose="02020603050405020304" pitchFamily="18" charset="0"/>
              </a:rPr>
              <a:t>nhật</a:t>
            </a:r>
            <a:r>
              <a:rPr lang="en-US" sz="2000" dirty="0">
                <a:latin typeface="Times New Roman" panose="02020603050405020304" pitchFamily="18" charset="0"/>
              </a:rPr>
              <a:t> </a:t>
            </a:r>
            <a:r>
              <a:rPr lang="en-US" sz="2000" dirty="0" err="1" smtClean="0">
                <a:latin typeface="Times New Roman" panose="02020603050405020304" pitchFamily="18" charset="0"/>
              </a:rPr>
              <a:t>thông</a:t>
            </a:r>
            <a:r>
              <a:rPr lang="en-US" sz="2000" dirty="0" smtClean="0">
                <a:latin typeface="Times New Roman" panose="02020603050405020304" pitchFamily="18" charset="0"/>
              </a:rPr>
              <a:t> </a:t>
            </a:r>
            <a:r>
              <a:rPr lang="en-US" sz="2000" dirty="0">
                <a:latin typeface="Times New Roman" panose="02020603050405020304" pitchFamily="18" charset="0"/>
              </a:rPr>
              <a:t>tin </a:t>
            </a:r>
            <a:r>
              <a:rPr lang="en-US" sz="2000" dirty="0" err="1">
                <a:latin typeface="Times New Roman" panose="02020603050405020304" pitchFamily="18" charset="0"/>
              </a:rPr>
              <a:t>vào</a:t>
            </a:r>
            <a:r>
              <a:rPr lang="en-US" sz="2000" dirty="0">
                <a:latin typeface="Times New Roman" panose="02020603050405020304" pitchFamily="18" charset="0"/>
              </a:rPr>
              <a:t> </a:t>
            </a:r>
            <a:r>
              <a:rPr lang="en-US" sz="2000" dirty="0" err="1">
                <a:latin typeface="Times New Roman" panose="02020603050405020304" pitchFamily="18" charset="0"/>
              </a:rPr>
              <a:t>hệ</a:t>
            </a:r>
            <a:r>
              <a:rPr lang="en-US" sz="2000" dirty="0">
                <a:latin typeface="Times New Roman" panose="02020603050405020304" pitchFamily="18" charset="0"/>
              </a:rPr>
              <a:t> </a:t>
            </a:r>
            <a:r>
              <a:rPr lang="en-US" sz="2000" dirty="0" err="1">
                <a:latin typeface="Times New Roman" panose="02020603050405020304" pitchFamily="18" charset="0"/>
              </a:rPr>
              <a:t>thống</a:t>
            </a:r>
            <a:r>
              <a:rPr lang="en-US" sz="2000" dirty="0">
                <a:latin typeface="Times New Roman" panose="02020603050405020304" pitchFamily="18" charset="0"/>
              </a:rPr>
              <a:t> </a:t>
            </a:r>
            <a:r>
              <a:rPr lang="en-US" sz="2000" dirty="0" err="1">
                <a:latin typeface="Times New Roman" panose="02020603050405020304" pitchFamily="18" charset="0"/>
              </a:rPr>
              <a:t>đúng</a:t>
            </a:r>
            <a:r>
              <a:rPr lang="en-US" sz="2000" dirty="0">
                <a:latin typeface="Times New Roman" panose="02020603050405020304" pitchFamily="18" charset="0"/>
              </a:rPr>
              <a:t> </a:t>
            </a:r>
            <a:r>
              <a:rPr lang="en-US" sz="2000" dirty="0" err="1">
                <a:latin typeface="Times New Roman" panose="02020603050405020304" pitchFamily="18" charset="0"/>
              </a:rPr>
              <a:t>lúc</a:t>
            </a:r>
            <a:r>
              <a:rPr lang="en-US" sz="2000" dirty="0">
                <a:latin typeface="Times New Roman" panose="02020603050405020304" pitchFamily="18" charset="0"/>
              </a:rPr>
              <a:t> </a:t>
            </a:r>
            <a:r>
              <a:rPr lang="en-US" sz="2000" dirty="0" err="1">
                <a:latin typeface="Times New Roman" panose="02020603050405020304" pitchFamily="18" charset="0"/>
              </a:rPr>
              <a:t>và</a:t>
            </a:r>
            <a:r>
              <a:rPr lang="en-US" sz="2000" dirty="0">
                <a:latin typeface="Times New Roman" panose="02020603050405020304" pitchFamily="18" charset="0"/>
              </a:rPr>
              <a:t> </a:t>
            </a:r>
            <a:r>
              <a:rPr lang="en-US" sz="2000" dirty="0" err="1">
                <a:latin typeface="Times New Roman" panose="02020603050405020304" pitchFamily="18" charset="0"/>
              </a:rPr>
              <a:t>chính</a:t>
            </a:r>
            <a:r>
              <a:rPr lang="en-US" sz="2000" dirty="0">
                <a:latin typeface="Times New Roman" panose="02020603050405020304" pitchFamily="18" charset="0"/>
              </a:rPr>
              <a:t> </a:t>
            </a:r>
            <a:r>
              <a:rPr lang="en-US" sz="2000" dirty="0" err="1">
                <a:latin typeface="Times New Roman" panose="02020603050405020304" pitchFamily="18" charset="0"/>
              </a:rPr>
              <a:t>xác</a:t>
            </a:r>
            <a:r>
              <a:rPr lang="en-US" sz="2000" dirty="0">
                <a:latin typeface="Times New Roman" panose="02020603050405020304" pitchFamily="18" charset="0"/>
              </a:rPr>
              <a:t>.</a:t>
            </a:r>
            <a:endParaRPr lang="en-US" sz="2000" dirty="0">
              <a:effectLst/>
            </a:endParaRPr>
          </a:p>
        </p:txBody>
      </p:sp>
    </p:spTree>
    <p:extLst>
      <p:ext uri="{BB962C8B-B14F-4D97-AF65-F5344CB8AC3E}">
        <p14:creationId xmlns:p14="http://schemas.microsoft.com/office/powerpoint/2010/main" val="18435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1000"/>
                                        <p:tgtEl>
                                          <p:spTgt spid="5">
                                            <p:txEl>
                                              <p:pRg st="4" end="4"/>
                                            </p:txEl>
                                          </p:spTgt>
                                        </p:tgtEl>
                                      </p:cBhvr>
                                    </p:animEffect>
                                    <p:anim calcmode="lin" valueType="num">
                                      <p:cBhvr>
                                        <p:cTn id="2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6" end="6"/>
                                            </p:txEl>
                                          </p:spTgt>
                                        </p:tgtEl>
                                        <p:attrNameLst>
                                          <p:attrName>style.visibility</p:attrName>
                                        </p:attrNameLst>
                                      </p:cBhvr>
                                      <p:to>
                                        <p:strVal val="visible"/>
                                      </p:to>
                                    </p:set>
                                    <p:animEffect transition="in" filter="fade">
                                      <p:cBhvr>
                                        <p:cTn id="28" dur="1000"/>
                                        <p:tgtEl>
                                          <p:spTgt spid="5">
                                            <p:txEl>
                                              <p:pRg st="6" end="6"/>
                                            </p:txEl>
                                          </p:spTgt>
                                        </p:tgtEl>
                                      </p:cBhvr>
                                    </p:animEffect>
                                    <p:anim calcmode="lin" valueType="num">
                                      <p:cBhvr>
                                        <p:cTn id="29"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animEffect transition="in" filter="fade">
                                      <p:cBhvr>
                                        <p:cTn id="35" dur="1000"/>
                                        <p:tgtEl>
                                          <p:spTgt spid="5">
                                            <p:txEl>
                                              <p:pRg st="1" end="1"/>
                                            </p:txEl>
                                          </p:spTgt>
                                        </p:tgtEl>
                                      </p:cBhvr>
                                    </p:animEffect>
                                    <p:anim calcmode="lin" valueType="num">
                                      <p:cBhvr>
                                        <p:cTn id="36"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fade">
                                      <p:cBhvr>
                                        <p:cTn id="42" dur="1000"/>
                                        <p:tgtEl>
                                          <p:spTgt spid="5">
                                            <p:txEl>
                                              <p:pRg st="3" end="3"/>
                                            </p:txEl>
                                          </p:spTgt>
                                        </p:tgtEl>
                                      </p:cBhvr>
                                    </p:animEffect>
                                    <p:anim calcmode="lin" valueType="num">
                                      <p:cBhvr>
                                        <p:cTn id="4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5">
                                            <p:txEl>
                                              <p:pRg st="5" end="5"/>
                                            </p:txEl>
                                          </p:spTgt>
                                        </p:tgtEl>
                                        <p:attrNameLst>
                                          <p:attrName>style.visibility</p:attrName>
                                        </p:attrNameLst>
                                      </p:cBhvr>
                                      <p:to>
                                        <p:strVal val="visible"/>
                                      </p:to>
                                    </p:set>
                                    <p:animEffect transition="in" filter="fade">
                                      <p:cBhvr>
                                        <p:cTn id="49" dur="1000"/>
                                        <p:tgtEl>
                                          <p:spTgt spid="5">
                                            <p:txEl>
                                              <p:pRg st="5" end="5"/>
                                            </p:txEl>
                                          </p:spTgt>
                                        </p:tgtEl>
                                      </p:cBhvr>
                                    </p:animEffect>
                                    <p:anim calcmode="lin" valueType="num">
                                      <p:cBhvr>
                                        <p:cTn id="50"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5">
                                            <p:txEl>
                                              <p:pRg st="7" end="7"/>
                                            </p:txEl>
                                          </p:spTgt>
                                        </p:tgtEl>
                                        <p:attrNameLst>
                                          <p:attrName>style.visibility</p:attrName>
                                        </p:attrNameLst>
                                      </p:cBhvr>
                                      <p:to>
                                        <p:strVal val="visible"/>
                                      </p:to>
                                    </p:set>
                                    <p:animEffect transition="in" filter="fade">
                                      <p:cBhvr>
                                        <p:cTn id="56" dur="1000"/>
                                        <p:tgtEl>
                                          <p:spTgt spid="5">
                                            <p:txEl>
                                              <p:pRg st="7" end="7"/>
                                            </p:txEl>
                                          </p:spTgt>
                                        </p:tgtEl>
                                      </p:cBhvr>
                                    </p:animEffect>
                                    <p:anim calcmode="lin" valueType="num">
                                      <p:cBhvr>
                                        <p:cTn id="57"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689478023"/>
              </p:ext>
            </p:extLst>
          </p:nvPr>
        </p:nvGraphicFramePr>
        <p:xfrm>
          <a:off x="622670" y="1803854"/>
          <a:ext cx="10938510" cy="4696208"/>
        </p:xfrm>
        <a:graphic>
          <a:graphicData uri="http://schemas.openxmlformats.org/drawingml/2006/table">
            <a:tbl>
              <a:tblPr firstRow="1" firstCol="1" bandRow="1"/>
              <a:tblGrid>
                <a:gridCol w="10938510">
                  <a:extLst>
                    <a:ext uri="{9D8B030D-6E8A-4147-A177-3AD203B41FA5}">
                      <a16:colId xmlns:a16="http://schemas.microsoft.com/office/drawing/2014/main" val="2485323604"/>
                    </a:ext>
                  </a:extLst>
                </a:gridCol>
              </a:tblGrid>
              <a:tr h="736600">
                <a:tc>
                  <a:txBody>
                    <a:bodyPr/>
                    <a:lstStyle/>
                    <a:p>
                      <a:pPr marL="0" marR="0" algn="l">
                        <a:lnSpc>
                          <a:spcPct val="107000"/>
                        </a:lnSpc>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1.Nhập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lần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và</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chỉ</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mà</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thôi</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Thu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thập</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dữ</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bị</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điện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tử</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đến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gốc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dữ</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nếu</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có</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đừng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nhập</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lại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dữ</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bằng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tay</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2926981"/>
                  </a:ext>
                </a:extLst>
              </a:tr>
              <a:tr h="679450">
                <a:tc>
                  <a:txBody>
                    <a:bodyPr/>
                    <a:lstStyle/>
                    <a:p>
                      <a:pPr marL="0" marR="0" algn="l">
                        <a:lnSpc>
                          <a:spcPct val="107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2. Đặt lộ trình đơn hàng tự động </a:t>
                      </a:r>
                      <a:b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Tự động gửi đơn hàng thực hiện đến các địa điểm thích hợp. Con người chỉ xử lý duy nhất các trường hợp ngoại lệ mà thôi.</a:t>
                      </a:r>
                      <a:endParaRPr lang="en-US" sz="2400">
                        <a:effectLst/>
                        <a:latin typeface=".VnTime"/>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230560"/>
                  </a:ext>
                </a:extLst>
              </a:tr>
              <a:tr h="599440">
                <a:tc>
                  <a:txBody>
                    <a:bodyPr/>
                    <a:lstStyle/>
                    <a:p>
                      <a:pPr marL="0" marR="0" algn="l">
                        <a:lnSpc>
                          <a:spcPct val="107000"/>
                        </a:lnSpc>
                        <a:spcBef>
                          <a:spcPts val="0"/>
                        </a:spcBef>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3.Thấy rõ tình trạng đơn hàng </a:t>
                      </a: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
                      </a:r>
                      <a:br>
                        <a:rPr lang="en-US" sz="240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a:effectLst/>
                          <a:latin typeface="Times New Roman" panose="02020603050405020304" pitchFamily="18" charset="0"/>
                          <a:ea typeface="Times New Roman" panose="02020603050405020304" pitchFamily="18" charset="0"/>
                          <a:cs typeface="Times New Roman" panose="02020603050405020304" pitchFamily="18" charset="0"/>
                        </a:rPr>
                        <a:t>Hãy để khách hàng và các đại lý dịch vụ tự động nhìn thấy thông tin về tình trạng đơn hàng bất kỳ khi nào họ muốn.</a:t>
                      </a:r>
                      <a:endParaRPr lang="en-US" sz="2400">
                        <a:effectLst/>
                        <a:latin typeface=".VnTime"/>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33943056"/>
                  </a:ext>
                </a:extLst>
              </a:tr>
              <a:tr h="570865">
                <a:tc>
                  <a:txBody>
                    <a:bodyPr/>
                    <a:lstStyle/>
                    <a:p>
                      <a:pPr marL="0" marR="0" algn="l">
                        <a:lnSpc>
                          <a:spcPct val="107000"/>
                        </a:lnSpc>
                        <a:spcBef>
                          <a:spcPts val="0"/>
                        </a:spcBef>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4.Sử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lý</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tích</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r>
                      <a:b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Kết</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nối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dữ</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liệu</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điện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tử</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lý</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đặt</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với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các</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hệ</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thống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quan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để</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duy</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trì</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tính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vẹn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dữ</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liệu</a:t>
                      </a:r>
                      <a:endParaRPr lang="en-US" sz="2400" dirty="0">
                        <a:effectLst/>
                        <a:latin typeface=".VnTime"/>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58948410"/>
                  </a:ext>
                </a:extLst>
              </a:tr>
            </a:tbl>
          </a:graphicData>
        </a:graphic>
      </p:graphicFrame>
      <p:sp>
        <p:nvSpPr>
          <p:cNvPr id="3" name="Rectangle 1"/>
          <p:cNvSpPr>
            <a:spLocks noChangeArrowheads="1"/>
          </p:cNvSpPr>
          <p:nvPr/>
        </p:nvSpPr>
        <p:spPr bwMode="auto">
          <a:xfrm>
            <a:off x="3522185" y="1388866"/>
            <a:ext cx="5703806"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Bốn</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nguyên</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tắc</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quản</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lý</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đơn</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hàng</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hiệu</a:t>
            </a:r>
            <a:r>
              <a:rPr kumimoji="0" lang="en-US" altLang="en-US" sz="2400" b="1" i="1"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quả</a:t>
            </a:r>
            <a:endParaRPr kumimoji="0" lang="en-US" altLang="en-US" sz="2400" b="0" i="0" u="none" strike="noStrike" cap="none" normalizeH="0" baseline="0" dirty="0" smtClean="0">
              <a:ln>
                <a:noFill/>
              </a:ln>
              <a:solidFill>
                <a:schemeClr val="tx1"/>
              </a:solidFill>
              <a:effectLst/>
              <a:latin typeface="Arial" panose="020B0604020202020204" pitchFamily="34" charset="0"/>
            </a:endParaRPr>
          </a:p>
        </p:txBody>
      </p:sp>
      <p:sp>
        <p:nvSpPr>
          <p:cNvPr id="4" name="Rectangle 3"/>
          <p:cNvSpPr/>
          <p:nvPr/>
        </p:nvSpPr>
        <p:spPr>
          <a:xfrm>
            <a:off x="0" y="0"/>
            <a:ext cx="12355830" cy="545919"/>
          </a:xfrm>
          <a:prstGeom prst="rect">
            <a:avLst/>
          </a:prstGeom>
          <a:solidFill>
            <a:srgbClr val="FFFF00"/>
          </a:solidFill>
        </p:spPr>
        <p:txBody>
          <a:bodyPr wrap="square">
            <a:spAutoFit/>
          </a:bodyPr>
          <a:lstStyle/>
          <a:p>
            <a:pPr algn="ctr">
              <a:lnSpc>
                <a:spcPct val="150000"/>
              </a:lnSpc>
            </a:pPr>
            <a:r>
              <a:rPr lang="en-GB" sz="2200" b="1" cap="all" dirty="0" smtClean="0">
                <a:solidFill>
                  <a:srgbClr val="000000"/>
                </a:solidFill>
                <a:latin typeface="Times New Roman" panose="02020603050405020304" pitchFamily="18" charset="0"/>
                <a:ea typeface="Calibri" panose="020F0502020204030204" pitchFamily="34" charset="0"/>
              </a:rPr>
              <a:t>4.4. </a:t>
            </a:r>
            <a:r>
              <a:rPr lang="en-GB" sz="2200" b="1" cap="all" dirty="0" err="1" smtClean="0">
                <a:solidFill>
                  <a:srgbClr val="000000"/>
                </a:solidFill>
                <a:latin typeface="Times New Roman" panose="02020603050405020304" pitchFamily="18" charset="0"/>
                <a:ea typeface="Calibri" panose="020F0502020204030204" pitchFamily="34" charset="0"/>
              </a:rPr>
              <a:t>Các</a:t>
            </a:r>
            <a:r>
              <a:rPr lang="en-GB" sz="2200" b="1" cap="all" dirty="0" smtClean="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Quy</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trình</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hoạt</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động</a:t>
            </a:r>
            <a:r>
              <a:rPr lang="en-GB" sz="2200" b="1" cap="all" dirty="0">
                <a:solidFill>
                  <a:srgbClr val="000000"/>
                </a:solidFill>
                <a:latin typeface="Times New Roman" panose="02020603050405020304" pitchFamily="18" charset="0"/>
                <a:ea typeface="Calibri" panose="020F0502020204030204" pitchFamily="34" charset="0"/>
              </a:rPr>
              <a:t> </a:t>
            </a:r>
            <a:r>
              <a:rPr lang="en-GB" sz="2200" b="1" cap="all" dirty="0" err="1">
                <a:solidFill>
                  <a:srgbClr val="000000"/>
                </a:solidFill>
                <a:latin typeface="Times New Roman" panose="02020603050405020304" pitchFamily="18" charset="0"/>
                <a:ea typeface="Calibri" panose="020F0502020204030204" pitchFamily="34" charset="0"/>
              </a:rPr>
              <a:t>chính</a:t>
            </a:r>
            <a:endParaRPr lang="en-US" sz="2200" b="1" cap="all" dirty="0"/>
          </a:p>
        </p:txBody>
      </p:sp>
      <p:sp>
        <p:nvSpPr>
          <p:cNvPr id="5" name="Rounded Rectangle 4"/>
          <p:cNvSpPr/>
          <p:nvPr/>
        </p:nvSpPr>
        <p:spPr>
          <a:xfrm>
            <a:off x="2368867" y="589537"/>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3411322" y="897003"/>
            <a:ext cx="5925533" cy="579582"/>
          </a:xfrm>
          <a:prstGeom prst="rect">
            <a:avLst/>
          </a:prstGeom>
        </p:spPr>
        <p:txBody>
          <a:bodyPr wrap="none">
            <a:spAutoFit/>
          </a:bodyPr>
          <a:lstStyle/>
          <a:p>
            <a:pPr>
              <a:lnSpc>
                <a:spcPct val="150000"/>
              </a:lnSpc>
            </a:pP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Bước</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1: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Quản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b="1"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262599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3090868" y="1030754"/>
            <a:ext cx="6696064" cy="587148"/>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2: </a:t>
            </a:r>
            <a:r>
              <a:rPr lang="en-US" sz="2400" b="1" dirty="0" err="1">
                <a:latin typeface="Times New Roman" panose="02020603050405020304" pitchFamily="18" charset="0"/>
              </a:rPr>
              <a:t>Lập</a:t>
            </a:r>
            <a:r>
              <a:rPr lang="en-US" sz="2400" b="1" dirty="0">
                <a:latin typeface="Times New Roman" panose="02020603050405020304" pitchFamily="18" charset="0"/>
              </a:rPr>
              <a:t> </a:t>
            </a:r>
            <a:r>
              <a:rPr lang="en-US" sz="2400" b="1" dirty="0" err="1">
                <a:latin typeface="Times New Roman" panose="02020603050405020304" pitchFamily="18" charset="0"/>
              </a:rPr>
              <a:t>biểu</a:t>
            </a:r>
            <a:r>
              <a:rPr lang="en-US" sz="2400" b="1" dirty="0">
                <a:latin typeface="Times New Roman" panose="02020603050405020304" pitchFamily="18" charset="0"/>
              </a:rPr>
              <a:t> </a:t>
            </a:r>
            <a:r>
              <a:rPr lang="en-US" sz="2400" b="1" dirty="0" err="1">
                <a:latin typeface="Times New Roman" panose="02020603050405020304" pitchFamily="18" charset="0"/>
              </a:rPr>
              <a:t>giao</a:t>
            </a:r>
            <a:r>
              <a:rPr lang="en-US" sz="2400" b="1" dirty="0">
                <a:latin typeface="Times New Roman" panose="02020603050405020304" pitchFamily="18" charset="0"/>
              </a:rPr>
              <a:t> </a:t>
            </a:r>
            <a:r>
              <a:rPr lang="en-US" sz="2400" b="1" dirty="0" err="1">
                <a:latin typeface="Times New Roman" panose="02020603050405020304" pitchFamily="18" charset="0"/>
              </a:rPr>
              <a:t>hàng</a:t>
            </a:r>
            <a:r>
              <a:rPr lang="en-US" sz="2400" b="1" dirty="0">
                <a:latin typeface="Times New Roman" panose="02020603050405020304" pitchFamily="18" charset="0"/>
              </a:rPr>
              <a:t>/ </a:t>
            </a:r>
            <a:r>
              <a:rPr lang="en-US" sz="2400" b="1" dirty="0" err="1">
                <a:latin typeface="Times New Roman" panose="02020603050405020304" pitchFamily="18" charset="0"/>
              </a:rPr>
              <a:t>Kế</a:t>
            </a:r>
            <a:r>
              <a:rPr lang="en-US" sz="2400" b="1" dirty="0">
                <a:latin typeface="Times New Roman" panose="02020603050405020304" pitchFamily="18" charset="0"/>
              </a:rPr>
              <a:t> </a:t>
            </a:r>
            <a:r>
              <a:rPr lang="en-US" sz="2400" b="1" dirty="0" err="1">
                <a:latin typeface="Times New Roman" panose="02020603050405020304" pitchFamily="18" charset="0"/>
              </a:rPr>
              <a:t>hoạch</a:t>
            </a:r>
            <a:r>
              <a:rPr lang="en-US" sz="2400" b="1" dirty="0">
                <a:latin typeface="Times New Roman" panose="02020603050405020304" pitchFamily="18" charset="0"/>
              </a:rPr>
              <a:t> </a:t>
            </a:r>
            <a:r>
              <a:rPr lang="en-US" sz="2400" b="1" dirty="0" err="1">
                <a:latin typeface="Times New Roman" panose="02020603050405020304" pitchFamily="18" charset="0"/>
              </a:rPr>
              <a:t>phân</a:t>
            </a:r>
            <a:r>
              <a:rPr lang="en-US" sz="2400" b="1" dirty="0">
                <a:latin typeface="Times New Roman" panose="02020603050405020304" pitchFamily="18" charset="0"/>
              </a:rPr>
              <a:t> </a:t>
            </a:r>
            <a:r>
              <a:rPr lang="en-US" sz="2400" b="1" dirty="0" err="1">
                <a:latin typeface="Times New Roman" panose="02020603050405020304" pitchFamily="18" charset="0"/>
              </a:rPr>
              <a:t>phối</a:t>
            </a:r>
            <a:r>
              <a:rPr lang="en-US" sz="2400" b="1" dirty="0">
                <a:latin typeface="Times New Roman" panose="02020603050405020304" pitchFamily="18" charset="0"/>
              </a:rPr>
              <a:t>.</a:t>
            </a:r>
            <a:endParaRPr lang="en-US" sz="2400" dirty="0">
              <a:effectLst/>
            </a:endParaRPr>
          </a:p>
        </p:txBody>
      </p:sp>
      <p:sp>
        <p:nvSpPr>
          <p:cNvPr id="7" name="Rectangle 6"/>
          <p:cNvSpPr/>
          <p:nvPr/>
        </p:nvSpPr>
        <p:spPr>
          <a:xfrm>
            <a:off x="153970" y="1449551"/>
            <a:ext cx="11510010" cy="5355312"/>
          </a:xfrm>
          <a:prstGeom prst="rect">
            <a:avLst/>
          </a:prstGeom>
        </p:spPr>
        <p:txBody>
          <a:bodyPr wrap="square">
            <a:spAutoFit/>
          </a:bodyPr>
          <a:lstStyle/>
          <a:p>
            <a:pPr algn="just">
              <a:spcBef>
                <a:spcPts val="600"/>
              </a:spcBef>
            </a:pPr>
            <a:r>
              <a:rPr lang="en-US" sz="2400" b="1" u="sng" spc="-5" dirty="0" err="1">
                <a:solidFill>
                  <a:srgbClr val="002060"/>
                </a:solidFill>
                <a:latin typeface="Times New Roman" panose="02020603050405020304" pitchFamily="18" charset="0"/>
              </a:rPr>
              <a:t>Hình</a:t>
            </a:r>
            <a:r>
              <a:rPr lang="en-US" sz="2400" b="1" u="sng" spc="-5" dirty="0">
                <a:solidFill>
                  <a:srgbClr val="002060"/>
                </a:solidFill>
                <a:latin typeface="Times New Roman" panose="02020603050405020304" pitchFamily="18" charset="0"/>
              </a:rPr>
              <a:t> </a:t>
            </a:r>
            <a:r>
              <a:rPr lang="en-US" sz="2400" b="1" u="sng" spc="-5" dirty="0" err="1">
                <a:solidFill>
                  <a:srgbClr val="002060"/>
                </a:solidFill>
                <a:latin typeface="Times New Roman" panose="02020603050405020304" pitchFamily="18" charset="0"/>
              </a:rPr>
              <a:t>thức</a:t>
            </a:r>
            <a:r>
              <a:rPr lang="en-US" sz="2400" b="1" u="sng" spc="-5" dirty="0">
                <a:solidFill>
                  <a:srgbClr val="002060"/>
                </a:solidFill>
                <a:latin typeface="Times New Roman" panose="02020603050405020304" pitchFamily="18" charset="0"/>
              </a:rPr>
              <a:t> 1: </a:t>
            </a:r>
            <a:r>
              <a:rPr lang="en-US" sz="2400" b="1" u="sng" spc="-5" dirty="0" err="1">
                <a:solidFill>
                  <a:srgbClr val="002060"/>
                </a:solidFill>
                <a:latin typeface="Times New Roman" panose="02020603050405020304" pitchFamily="18" charset="0"/>
              </a:rPr>
              <a:t>P</a:t>
            </a:r>
            <a:r>
              <a:rPr lang="en-US" sz="2400" b="1" u="sng" dirty="0" err="1">
                <a:solidFill>
                  <a:srgbClr val="002060"/>
                </a:solidFill>
                <a:latin typeface="Times New Roman" panose="02020603050405020304" pitchFamily="18" charset="0"/>
              </a:rPr>
              <a:t>h</a:t>
            </a:r>
            <a:r>
              <a:rPr lang="en-US" sz="2400" b="1" u="sng" spc="5" dirty="0" err="1">
                <a:solidFill>
                  <a:srgbClr val="002060"/>
                </a:solidFill>
                <a:latin typeface="Times New Roman" panose="02020603050405020304" pitchFamily="18" charset="0"/>
              </a:rPr>
              <a:t>â</a:t>
            </a:r>
            <a:r>
              <a:rPr lang="en-US" sz="2400" b="1" u="sng" dirty="0" err="1">
                <a:solidFill>
                  <a:srgbClr val="002060"/>
                </a:solidFill>
                <a:latin typeface="Times New Roman" panose="02020603050405020304" pitchFamily="18" charset="0"/>
              </a:rPr>
              <a:t>n</a:t>
            </a:r>
            <a:r>
              <a:rPr lang="en-US" sz="2400" b="1" u="sng" dirty="0">
                <a:solidFill>
                  <a:srgbClr val="002060"/>
                </a:solidFill>
                <a:latin typeface="Times New Roman" panose="02020603050405020304" pitchFamily="18" charset="0"/>
              </a:rPr>
              <a:t> </a:t>
            </a:r>
            <a:r>
              <a:rPr lang="en-US" sz="2400" b="1" u="sng" spc="-5" dirty="0" err="1">
                <a:solidFill>
                  <a:srgbClr val="002060"/>
                </a:solidFill>
                <a:latin typeface="Times New Roman" panose="02020603050405020304" pitchFamily="18" charset="0"/>
              </a:rPr>
              <a:t>p</a:t>
            </a:r>
            <a:r>
              <a:rPr lang="en-US" sz="2400" b="1" u="sng" dirty="0" err="1">
                <a:solidFill>
                  <a:srgbClr val="002060"/>
                </a:solidFill>
                <a:latin typeface="Times New Roman" panose="02020603050405020304" pitchFamily="18" charset="0"/>
              </a:rPr>
              <a:t>h</a:t>
            </a:r>
            <a:r>
              <a:rPr lang="en-US" sz="2400" b="1" u="sng" spc="-5" dirty="0" err="1">
                <a:solidFill>
                  <a:srgbClr val="002060"/>
                </a:solidFill>
                <a:latin typeface="Times New Roman" panose="02020603050405020304" pitchFamily="18" charset="0"/>
              </a:rPr>
              <a:t>ố</a:t>
            </a:r>
            <a:r>
              <a:rPr lang="en-US" sz="2400" b="1" u="sng" dirty="0" err="1">
                <a:solidFill>
                  <a:srgbClr val="002060"/>
                </a:solidFill>
                <a:latin typeface="Times New Roman" panose="02020603050405020304" pitchFamily="18" charset="0"/>
              </a:rPr>
              <a:t>i</a:t>
            </a:r>
            <a:r>
              <a:rPr lang="en-US" sz="2400" b="1" u="sng" spc="5"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tr</a:t>
            </a:r>
            <a:r>
              <a:rPr lang="en-US" sz="2400" b="1" u="sng" spc="-5" dirty="0" err="1">
                <a:solidFill>
                  <a:srgbClr val="002060"/>
                </a:solidFill>
                <a:latin typeface="Times New Roman" panose="02020603050405020304" pitchFamily="18" charset="0"/>
              </a:rPr>
              <a:t>ự</a:t>
            </a:r>
            <a:r>
              <a:rPr lang="en-US" sz="2400" b="1" u="sng" dirty="0" err="1">
                <a:solidFill>
                  <a:srgbClr val="002060"/>
                </a:solidFill>
                <a:latin typeface="Times New Roman" panose="02020603050405020304" pitchFamily="18" charset="0"/>
              </a:rPr>
              <a:t>c</a:t>
            </a:r>
            <a:r>
              <a:rPr lang="en-US" sz="2400" b="1" u="sng" spc="-20" dirty="0">
                <a:solidFill>
                  <a:srgbClr val="002060"/>
                </a:solidFill>
                <a:latin typeface="Times New Roman" panose="02020603050405020304" pitchFamily="18" charset="0"/>
              </a:rPr>
              <a:t> </a:t>
            </a:r>
            <a:r>
              <a:rPr lang="en-US" sz="2400" b="1" u="sng" spc="-10" dirty="0" err="1">
                <a:solidFill>
                  <a:srgbClr val="002060"/>
                </a:solidFill>
                <a:latin typeface="Times New Roman" panose="02020603050405020304" pitchFamily="18" charset="0"/>
              </a:rPr>
              <a:t>t</a:t>
            </a:r>
            <a:r>
              <a:rPr lang="en-US" sz="2400" b="1" u="sng" spc="5" dirty="0" err="1">
                <a:solidFill>
                  <a:srgbClr val="002060"/>
                </a:solidFill>
                <a:latin typeface="Times New Roman" panose="02020603050405020304" pitchFamily="18" charset="0"/>
              </a:rPr>
              <a:t>i</a:t>
            </a:r>
            <a:r>
              <a:rPr lang="en-US" sz="2400" b="1" u="sng" dirty="0" err="1">
                <a:solidFill>
                  <a:srgbClr val="002060"/>
                </a:solidFill>
                <a:latin typeface="Times New Roman" panose="02020603050405020304" pitchFamily="18" charset="0"/>
              </a:rPr>
              <a:t>ếp</a:t>
            </a:r>
            <a:r>
              <a:rPr lang="en-US" sz="2400" b="1" u="sng" dirty="0">
                <a:solidFill>
                  <a:srgbClr val="002060"/>
                </a:solidFill>
                <a:latin typeface="Times New Roman" panose="02020603050405020304" pitchFamily="18" charset="0"/>
              </a:rPr>
              <a:t>.</a:t>
            </a:r>
            <a:endParaRPr lang="en-US" sz="2400" u="sng" dirty="0">
              <a:solidFill>
                <a:srgbClr val="002060"/>
              </a:solidFill>
            </a:endParaRPr>
          </a:p>
          <a:p>
            <a:pPr indent="360045" algn="just">
              <a:spcBef>
                <a:spcPts val="600"/>
              </a:spcBef>
            </a:pPr>
            <a:r>
              <a:rPr lang="en-US" sz="2400" b="1" dirty="0" err="1">
                <a:solidFill>
                  <a:srgbClr val="002060"/>
                </a:solidFill>
                <a:latin typeface="Times New Roman" panose="02020603050405020304" pitchFamily="18" charset="0"/>
              </a:rPr>
              <a:t>Phân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phối</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trực</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tiếp</a:t>
            </a:r>
            <a:r>
              <a:rPr lang="en-US" sz="2400" b="1" dirty="0">
                <a:solidFill>
                  <a:srgbClr val="002060"/>
                </a:solidFill>
                <a:latin typeface="Times New Roman" panose="02020603050405020304" pitchFamily="18" charset="0"/>
              </a:rPr>
              <a:t> </a:t>
            </a:r>
            <a:r>
              <a:rPr lang="en-US" sz="2400" dirty="0" err="1">
                <a:latin typeface="Times New Roman" panose="02020603050405020304" pitchFamily="18" charset="0"/>
              </a:rPr>
              <a:t>là</a:t>
            </a:r>
            <a:r>
              <a:rPr lang="en-US" sz="2400" dirty="0">
                <a:latin typeface="Times New Roman" panose="02020603050405020304" pitchFamily="18" charset="0"/>
              </a:rPr>
              <a:t> </a:t>
            </a:r>
            <a:r>
              <a:rPr lang="en-US" sz="2400" dirty="0" err="1">
                <a:latin typeface="Times New Roman" panose="02020603050405020304" pitchFamily="18" charset="0"/>
              </a:rPr>
              <a:t>quá</a:t>
            </a:r>
            <a:r>
              <a:rPr lang="en-US" sz="2400" dirty="0">
                <a:latin typeface="Times New Roman" panose="02020603050405020304" pitchFamily="18" charset="0"/>
              </a:rPr>
              <a:t> </a:t>
            </a:r>
            <a:r>
              <a:rPr lang="en-US" sz="2400" dirty="0" err="1">
                <a:latin typeface="Times New Roman" panose="02020603050405020304" pitchFamily="18" charset="0"/>
              </a:rPr>
              <a:t>trình</a:t>
            </a:r>
            <a:r>
              <a:rPr lang="en-US" sz="2400" dirty="0">
                <a:latin typeface="Times New Roman" panose="02020603050405020304" pitchFamily="18" charset="0"/>
              </a:rPr>
              <a:t> </a:t>
            </a:r>
            <a:r>
              <a:rPr lang="en-US" sz="2400" dirty="0" err="1">
                <a:latin typeface="Times New Roman" panose="02020603050405020304" pitchFamily="18" charset="0"/>
              </a:rPr>
              <a:t>phân</a:t>
            </a:r>
            <a:r>
              <a:rPr lang="en-US" sz="2400" dirty="0">
                <a:latin typeface="Times New Roman" panose="02020603050405020304" pitchFamily="18" charset="0"/>
              </a:rPr>
              <a:t> </a:t>
            </a:r>
            <a:r>
              <a:rPr lang="en-US" sz="2400" dirty="0" err="1">
                <a:latin typeface="Times New Roman" panose="02020603050405020304" pitchFamily="18" charset="0"/>
              </a:rPr>
              <a:t>phối</a:t>
            </a:r>
            <a:r>
              <a:rPr lang="en-US" sz="2400" dirty="0">
                <a:latin typeface="Times New Roman" panose="02020603050405020304" pitchFamily="18" charset="0"/>
              </a:rPr>
              <a:t> </a:t>
            </a:r>
            <a:r>
              <a:rPr lang="en-US" sz="2400" dirty="0" err="1">
                <a:latin typeface="Times New Roman" panose="02020603050405020304" pitchFamily="18" charset="0"/>
              </a:rPr>
              <a:t>từ</a:t>
            </a:r>
            <a:r>
              <a:rPr lang="en-US" sz="2400" dirty="0">
                <a:latin typeface="Times New Roman" panose="02020603050405020304" pitchFamily="18" charset="0"/>
              </a:rPr>
              <a:t> </a:t>
            </a:r>
            <a:r>
              <a:rPr lang="en-US" sz="2400" dirty="0" err="1">
                <a:latin typeface="Times New Roman" panose="02020603050405020304" pitchFamily="18" charset="0"/>
              </a:rPr>
              <a:t>một</a:t>
            </a:r>
            <a:r>
              <a:rPr lang="en-US" sz="2400" dirty="0">
                <a:latin typeface="Times New Roman" panose="02020603050405020304" pitchFamily="18" charset="0"/>
              </a:rPr>
              <a:t> </a:t>
            </a:r>
            <a:r>
              <a:rPr lang="en-US" sz="2400" dirty="0" err="1">
                <a:latin typeface="Times New Roman" panose="02020603050405020304" pitchFamily="18" charset="0"/>
              </a:rPr>
              <a:t>địa</a:t>
            </a:r>
            <a:r>
              <a:rPr lang="en-US" sz="2400" dirty="0">
                <a:latin typeface="Times New Roman" panose="02020603050405020304" pitchFamily="18" charset="0"/>
              </a:rPr>
              <a:t> </a:t>
            </a:r>
            <a:r>
              <a:rPr lang="en-US" sz="2400" dirty="0" err="1">
                <a:latin typeface="Times New Roman" panose="02020603050405020304" pitchFamily="18" charset="0"/>
              </a:rPr>
              <a:t>điểm</a:t>
            </a:r>
            <a:r>
              <a:rPr lang="en-US" sz="2400" dirty="0">
                <a:latin typeface="Times New Roman" panose="02020603050405020304" pitchFamily="18" charset="0"/>
              </a:rPr>
              <a:t> </a:t>
            </a:r>
            <a:r>
              <a:rPr lang="en-US" sz="2400" dirty="0" err="1">
                <a:latin typeface="Times New Roman" panose="02020603050405020304" pitchFamily="18" charset="0"/>
              </a:rPr>
              <a:t>gốc</a:t>
            </a:r>
            <a:r>
              <a:rPr lang="en-US" sz="2400" dirty="0">
                <a:latin typeface="Times New Roman" panose="02020603050405020304" pitchFamily="18" charset="0"/>
              </a:rPr>
              <a:t> </a:t>
            </a:r>
            <a:r>
              <a:rPr lang="en-US" sz="2400" dirty="0" err="1">
                <a:latin typeface="Times New Roman" panose="02020603050405020304" pitchFamily="18" charset="0"/>
              </a:rPr>
              <a:t>đến</a:t>
            </a:r>
            <a:r>
              <a:rPr lang="en-US" sz="2400" dirty="0">
                <a:latin typeface="Times New Roman" panose="02020603050405020304" pitchFamily="18" charset="0"/>
              </a:rPr>
              <a:t> </a:t>
            </a:r>
            <a:r>
              <a:rPr lang="en-US" sz="2400" dirty="0" err="1">
                <a:latin typeface="Times New Roman" panose="02020603050405020304" pitchFamily="18" charset="0"/>
              </a:rPr>
              <a:t>một</a:t>
            </a:r>
            <a:r>
              <a:rPr lang="en-US" sz="2400" dirty="0">
                <a:latin typeface="Times New Roman" panose="02020603050405020304" pitchFamily="18" charset="0"/>
              </a:rPr>
              <a:t> </a:t>
            </a:r>
            <a:r>
              <a:rPr lang="en-US" sz="2400" dirty="0" err="1">
                <a:latin typeface="Times New Roman" panose="02020603050405020304" pitchFamily="18" charset="0"/>
              </a:rPr>
              <a:t>địa</a:t>
            </a:r>
            <a:r>
              <a:rPr lang="en-US" sz="2400" dirty="0">
                <a:latin typeface="Times New Roman" panose="02020603050405020304" pitchFamily="18" charset="0"/>
              </a:rPr>
              <a:t> </a:t>
            </a:r>
            <a:r>
              <a:rPr lang="en-US" sz="2400" dirty="0" err="1">
                <a:latin typeface="Times New Roman" panose="02020603050405020304" pitchFamily="18" charset="0"/>
              </a:rPr>
              <a:t>điểm</a:t>
            </a:r>
            <a:r>
              <a:rPr lang="en-US" sz="2400" dirty="0">
                <a:latin typeface="Times New Roman" panose="02020603050405020304" pitchFamily="18" charset="0"/>
              </a:rPr>
              <a:t> </a:t>
            </a:r>
            <a:r>
              <a:rPr lang="en-US" sz="2400" dirty="0" err="1">
                <a:latin typeface="Times New Roman" panose="02020603050405020304" pitchFamily="18" charset="0"/>
              </a:rPr>
              <a:t>nhận</a:t>
            </a:r>
            <a:r>
              <a:rPr lang="en-US" sz="2400" dirty="0">
                <a:latin typeface="Times New Roman" panose="02020603050405020304" pitchFamily="18" charset="0"/>
              </a:rPr>
              <a:t> </a:t>
            </a:r>
            <a:r>
              <a:rPr lang="en-US" sz="2400" dirty="0" err="1">
                <a:latin typeface="Times New Roman" panose="02020603050405020304" pitchFamily="18" charset="0"/>
              </a:rPr>
              <a:t>hàng</a:t>
            </a:r>
            <a:r>
              <a:rPr lang="en-US" sz="2400" dirty="0">
                <a:latin typeface="Times New Roman" panose="02020603050405020304" pitchFamily="18" charset="0"/>
              </a:rPr>
              <a:t>. </a:t>
            </a:r>
            <a:endParaRPr lang="en-US" sz="2400" dirty="0" smtClean="0">
              <a:latin typeface="Times New Roman" panose="02020603050405020304" pitchFamily="18" charset="0"/>
            </a:endParaRPr>
          </a:p>
          <a:p>
            <a:pPr indent="360045" algn="just">
              <a:spcBef>
                <a:spcPts val="600"/>
              </a:spcBef>
            </a:pPr>
            <a:r>
              <a:rPr lang="en-US" sz="2400" dirty="0" err="1" smtClean="0">
                <a:latin typeface="Times New Roman" panose="02020603050405020304" pitchFamily="18" charset="0"/>
              </a:rPr>
              <a:t>Với</a:t>
            </a:r>
            <a:r>
              <a:rPr lang="en-US" sz="2400" dirty="0" smtClean="0">
                <a:latin typeface="Times New Roman" panose="02020603050405020304" pitchFamily="18" charset="0"/>
              </a:rPr>
              <a:t> </a:t>
            </a:r>
            <a:r>
              <a:rPr lang="en-US" sz="2400" dirty="0" err="1">
                <a:latin typeface="Times New Roman" panose="02020603050405020304" pitchFamily="18" charset="0"/>
              </a:rPr>
              <a:t>phương</a:t>
            </a:r>
            <a:r>
              <a:rPr lang="en-US" sz="2400" dirty="0">
                <a:latin typeface="Times New Roman" panose="02020603050405020304" pitchFamily="18" charset="0"/>
              </a:rPr>
              <a:t> </a:t>
            </a:r>
            <a:r>
              <a:rPr lang="en-US" sz="2400" dirty="0" err="1">
                <a:latin typeface="Times New Roman" panose="02020603050405020304" pitchFamily="18" charset="0"/>
              </a:rPr>
              <a:t>thức</a:t>
            </a:r>
            <a:r>
              <a:rPr lang="en-US" sz="2400" dirty="0">
                <a:latin typeface="Times New Roman" panose="02020603050405020304" pitchFamily="18" charset="0"/>
              </a:rPr>
              <a:t> </a:t>
            </a:r>
            <a:r>
              <a:rPr lang="en-US" sz="2400" dirty="0" err="1">
                <a:latin typeface="Times New Roman" panose="02020603050405020304" pitchFamily="18" charset="0"/>
              </a:rPr>
              <a:t>này</a:t>
            </a:r>
            <a:r>
              <a:rPr lang="en-US" sz="2400" dirty="0">
                <a:latin typeface="Times New Roman" panose="02020603050405020304" pitchFamily="18" charset="0"/>
              </a:rPr>
              <a:t>, </a:t>
            </a:r>
            <a:r>
              <a:rPr lang="en-US" sz="2400" dirty="0" err="1">
                <a:latin typeface="Times New Roman" panose="02020603050405020304" pitchFamily="18" charset="0"/>
              </a:rPr>
              <a:t>đơn</a:t>
            </a:r>
            <a:r>
              <a:rPr lang="en-US" sz="2400" dirty="0">
                <a:latin typeface="Times New Roman" panose="02020603050405020304" pitchFamily="18" charset="0"/>
              </a:rPr>
              <a:t> </a:t>
            </a:r>
            <a:r>
              <a:rPr lang="en-US" sz="2400" dirty="0" err="1">
                <a:latin typeface="Times New Roman" panose="02020603050405020304" pitchFamily="18" charset="0"/>
              </a:rPr>
              <a:t>giản</a:t>
            </a:r>
            <a:r>
              <a:rPr lang="en-US" sz="2400" dirty="0">
                <a:latin typeface="Times New Roman" panose="02020603050405020304" pitchFamily="18" charset="0"/>
              </a:rPr>
              <a:t> </a:t>
            </a:r>
            <a:r>
              <a:rPr lang="en-US" sz="2400" dirty="0" err="1">
                <a:latin typeface="Times New Roman" panose="02020603050405020304" pitchFamily="18" charset="0"/>
              </a:rPr>
              <a:t>nhất</a:t>
            </a:r>
            <a:r>
              <a:rPr lang="en-US" sz="2400" dirty="0">
                <a:latin typeface="Times New Roman" panose="02020603050405020304" pitchFamily="18" charset="0"/>
              </a:rPr>
              <a:t> </a:t>
            </a:r>
            <a:r>
              <a:rPr lang="en-US" sz="2400" dirty="0" err="1">
                <a:latin typeface="Times New Roman" panose="02020603050405020304" pitchFamily="18" charset="0"/>
              </a:rPr>
              <a:t>là</a:t>
            </a:r>
            <a:r>
              <a:rPr lang="en-US" sz="2400" dirty="0">
                <a:latin typeface="Times New Roman" panose="02020603050405020304" pitchFamily="18" charset="0"/>
              </a:rPr>
              <a:t> </a:t>
            </a:r>
            <a:r>
              <a:rPr lang="en-US" sz="2400" dirty="0" err="1">
                <a:latin typeface="Times New Roman" panose="02020603050405020304" pitchFamily="18" charset="0"/>
              </a:rPr>
              <a:t>lựa</a:t>
            </a:r>
            <a:r>
              <a:rPr lang="en-US" sz="2400" dirty="0">
                <a:latin typeface="Times New Roman" panose="02020603050405020304" pitchFamily="18" charset="0"/>
              </a:rPr>
              <a:t> </a:t>
            </a:r>
            <a:r>
              <a:rPr lang="en-US" sz="2400" dirty="0" err="1">
                <a:latin typeface="Times New Roman" panose="02020603050405020304" pitchFamily="18" charset="0"/>
              </a:rPr>
              <a:t>chọn</a:t>
            </a:r>
            <a:r>
              <a:rPr lang="en-US" sz="2400" dirty="0">
                <a:latin typeface="Times New Roman" panose="02020603050405020304" pitchFamily="18" charset="0"/>
              </a:rPr>
              <a:t> </a:t>
            </a:r>
            <a:r>
              <a:rPr lang="en-US" sz="2400" dirty="0" err="1">
                <a:latin typeface="Times New Roman" panose="02020603050405020304" pitchFamily="18" charset="0"/>
              </a:rPr>
              <a:t>lộ</a:t>
            </a:r>
            <a:r>
              <a:rPr lang="en-US" sz="2400" dirty="0">
                <a:latin typeface="Times New Roman" panose="02020603050405020304" pitchFamily="18" charset="0"/>
              </a:rPr>
              <a:t> </a:t>
            </a:r>
            <a:r>
              <a:rPr lang="en-US" sz="2400" dirty="0" err="1">
                <a:latin typeface="Times New Roman" panose="02020603050405020304" pitchFamily="18" charset="0"/>
              </a:rPr>
              <a:t>trình</a:t>
            </a:r>
            <a:r>
              <a:rPr lang="en-US" sz="2400" dirty="0">
                <a:latin typeface="Times New Roman" panose="02020603050405020304" pitchFamily="18" charset="0"/>
              </a:rPr>
              <a:t> </a:t>
            </a:r>
            <a:r>
              <a:rPr lang="en-US" sz="2400" dirty="0" err="1">
                <a:latin typeface="Times New Roman" panose="02020603050405020304" pitchFamily="18" charset="0"/>
              </a:rPr>
              <a:t>vận</a:t>
            </a:r>
            <a:r>
              <a:rPr lang="en-US" sz="2400" dirty="0">
                <a:latin typeface="Times New Roman" panose="02020603050405020304" pitchFamily="18" charset="0"/>
              </a:rPr>
              <a:t> </a:t>
            </a:r>
            <a:r>
              <a:rPr lang="en-US" sz="2400" dirty="0" err="1">
                <a:latin typeface="Times New Roman" panose="02020603050405020304" pitchFamily="18" charset="0"/>
              </a:rPr>
              <a:t>tải</a:t>
            </a:r>
            <a:r>
              <a:rPr lang="en-US" sz="2400" dirty="0">
                <a:latin typeface="Times New Roman" panose="02020603050405020304" pitchFamily="18" charset="0"/>
              </a:rPr>
              <a:t> </a:t>
            </a:r>
            <a:r>
              <a:rPr lang="en-US" sz="2400" dirty="0" err="1">
                <a:latin typeface="Times New Roman" panose="02020603050405020304" pitchFamily="18" charset="0"/>
              </a:rPr>
              <a:t>ngắn</a:t>
            </a:r>
            <a:r>
              <a:rPr lang="en-US" sz="2400" dirty="0">
                <a:latin typeface="Times New Roman" panose="02020603050405020304" pitchFamily="18" charset="0"/>
              </a:rPr>
              <a:t> </a:t>
            </a:r>
            <a:r>
              <a:rPr lang="en-US" sz="2400" dirty="0" err="1">
                <a:latin typeface="Times New Roman" panose="02020603050405020304" pitchFamily="18" charset="0"/>
              </a:rPr>
              <a:t>nhất</a:t>
            </a:r>
            <a:r>
              <a:rPr lang="en-US" sz="2400" dirty="0">
                <a:latin typeface="Times New Roman" panose="02020603050405020304" pitchFamily="18" charset="0"/>
              </a:rPr>
              <a:t> </a:t>
            </a:r>
            <a:r>
              <a:rPr lang="en-US" sz="2400" dirty="0" err="1">
                <a:latin typeface="Times New Roman" panose="02020603050405020304" pitchFamily="18" charset="0"/>
              </a:rPr>
              <a:t>giữa</a:t>
            </a:r>
            <a:r>
              <a:rPr lang="en-US" sz="2400" dirty="0">
                <a:latin typeface="Times New Roman" panose="02020603050405020304" pitchFamily="18" charset="0"/>
              </a:rPr>
              <a:t> </a:t>
            </a:r>
            <a:r>
              <a:rPr lang="en-US" sz="2400" dirty="0" err="1">
                <a:latin typeface="Times New Roman" panose="02020603050405020304" pitchFamily="18" charset="0"/>
              </a:rPr>
              <a:t>hai</a:t>
            </a:r>
            <a:r>
              <a:rPr lang="en-US" sz="2400" dirty="0">
                <a:latin typeface="Times New Roman" panose="02020603050405020304" pitchFamily="18" charset="0"/>
              </a:rPr>
              <a:t> </a:t>
            </a:r>
            <a:r>
              <a:rPr lang="en-US" sz="2400" dirty="0" err="1">
                <a:latin typeface="Times New Roman" panose="02020603050405020304" pitchFamily="18" charset="0"/>
              </a:rPr>
              <a:t>địa</a:t>
            </a:r>
            <a:r>
              <a:rPr lang="en-US" sz="2400" dirty="0">
                <a:latin typeface="Times New Roman" panose="02020603050405020304" pitchFamily="18" charset="0"/>
              </a:rPr>
              <a:t> </a:t>
            </a:r>
            <a:r>
              <a:rPr lang="en-US" sz="2400" dirty="0" err="1">
                <a:latin typeface="Times New Roman" panose="02020603050405020304" pitchFamily="18" charset="0"/>
              </a:rPr>
              <a:t>điểm</a:t>
            </a:r>
            <a:r>
              <a:rPr lang="en-US" sz="2400" dirty="0">
                <a:latin typeface="Times New Roman" panose="02020603050405020304" pitchFamily="18" charset="0"/>
              </a:rPr>
              <a:t>. </a:t>
            </a:r>
            <a:endParaRPr lang="en-US" sz="2400" dirty="0" smtClean="0">
              <a:latin typeface="Times New Roman" panose="02020603050405020304" pitchFamily="18" charset="0"/>
            </a:endParaRPr>
          </a:p>
          <a:p>
            <a:pPr indent="360045" algn="just">
              <a:spcBef>
                <a:spcPts val="600"/>
              </a:spcBef>
            </a:pPr>
            <a:r>
              <a:rPr lang="en-US" sz="2400" dirty="0" err="1" smtClean="0">
                <a:latin typeface="Times New Roman" panose="02020603050405020304" pitchFamily="18" charset="0"/>
              </a:rPr>
              <a:t>Kế</a:t>
            </a:r>
            <a:r>
              <a:rPr lang="en-US" sz="2400" dirty="0" smtClean="0">
                <a:latin typeface="Times New Roman" panose="02020603050405020304" pitchFamily="18" charset="0"/>
              </a:rPr>
              <a:t> </a:t>
            </a:r>
            <a:r>
              <a:rPr lang="en-US" sz="2400" dirty="0" err="1">
                <a:latin typeface="Times New Roman" panose="02020603050405020304" pitchFamily="18" charset="0"/>
              </a:rPr>
              <a:t>hoạch</a:t>
            </a:r>
            <a:r>
              <a:rPr lang="en-US" sz="2400" dirty="0">
                <a:latin typeface="Times New Roman" panose="02020603050405020304" pitchFamily="18" charset="0"/>
              </a:rPr>
              <a:t> </a:t>
            </a:r>
            <a:r>
              <a:rPr lang="en-US" sz="2400" dirty="0" err="1">
                <a:latin typeface="Times New Roman" panose="02020603050405020304" pitchFamily="18" charset="0"/>
              </a:rPr>
              <a:t>phân</a:t>
            </a:r>
            <a:r>
              <a:rPr lang="en-US" sz="2400" dirty="0">
                <a:latin typeface="Times New Roman" panose="02020603050405020304" pitchFamily="18" charset="0"/>
              </a:rPr>
              <a:t> </a:t>
            </a:r>
            <a:r>
              <a:rPr lang="en-US" sz="2400" dirty="0" err="1">
                <a:latin typeface="Times New Roman" panose="02020603050405020304" pitchFamily="18" charset="0"/>
              </a:rPr>
              <a:t>phối</a:t>
            </a:r>
            <a:r>
              <a:rPr lang="en-US" sz="2400" dirty="0">
                <a:latin typeface="Times New Roman" panose="02020603050405020304" pitchFamily="18" charset="0"/>
              </a:rPr>
              <a:t> </a:t>
            </a:r>
            <a:r>
              <a:rPr lang="en-US" sz="2400" dirty="0" err="1">
                <a:latin typeface="Times New Roman" panose="02020603050405020304" pitchFamily="18" charset="0"/>
              </a:rPr>
              <a:t>gồm</a:t>
            </a:r>
            <a:r>
              <a:rPr lang="en-US" sz="2400" dirty="0">
                <a:latin typeface="Times New Roman" panose="02020603050405020304" pitchFamily="18" charset="0"/>
              </a:rPr>
              <a:t> </a:t>
            </a:r>
            <a:r>
              <a:rPr lang="en-US" sz="2400" dirty="0" err="1">
                <a:latin typeface="Times New Roman" panose="02020603050405020304" pitchFamily="18" charset="0"/>
              </a:rPr>
              <a:t>những</a:t>
            </a:r>
            <a:r>
              <a:rPr lang="en-US" sz="2400" dirty="0">
                <a:latin typeface="Times New Roman" panose="02020603050405020304" pitchFamily="18" charset="0"/>
              </a:rPr>
              <a:t> </a:t>
            </a:r>
            <a:r>
              <a:rPr lang="en-US" sz="2400" dirty="0" err="1">
                <a:latin typeface="Times New Roman" panose="02020603050405020304" pitchFamily="18" charset="0"/>
              </a:rPr>
              <a:t>quyết</a:t>
            </a:r>
            <a:r>
              <a:rPr lang="en-US" sz="2400" dirty="0">
                <a:latin typeface="Times New Roman" panose="02020603050405020304" pitchFamily="18" charset="0"/>
              </a:rPr>
              <a:t> </a:t>
            </a:r>
            <a:r>
              <a:rPr lang="en-US" sz="2400" dirty="0" err="1">
                <a:latin typeface="Times New Roman" panose="02020603050405020304" pitchFamily="18" charset="0"/>
              </a:rPr>
              <a:t>định</a:t>
            </a:r>
            <a:r>
              <a:rPr lang="en-US" sz="2400" dirty="0">
                <a:latin typeface="Times New Roman" panose="02020603050405020304" pitchFamily="18" charset="0"/>
              </a:rPr>
              <a:t> </a:t>
            </a:r>
            <a:r>
              <a:rPr lang="en-US" sz="2400" dirty="0" err="1">
                <a:latin typeface="Times New Roman" panose="02020603050405020304" pitchFamily="18" charset="0"/>
              </a:rPr>
              <a:t>về</a:t>
            </a:r>
            <a:r>
              <a:rPr lang="en-US" sz="2400" dirty="0">
                <a:latin typeface="Times New Roman" panose="02020603050405020304" pitchFamily="18" charset="0"/>
              </a:rPr>
              <a:t> </a:t>
            </a:r>
            <a:r>
              <a:rPr lang="en-US" sz="2400" dirty="0" err="1">
                <a:latin typeface="Times New Roman" panose="02020603050405020304" pitchFamily="18" charset="0"/>
              </a:rPr>
              <a:t>số</a:t>
            </a:r>
            <a:r>
              <a:rPr lang="en-US" sz="2400" dirty="0">
                <a:latin typeface="Times New Roman" panose="02020603050405020304" pitchFamily="18" charset="0"/>
              </a:rPr>
              <a:t> </a:t>
            </a:r>
            <a:r>
              <a:rPr lang="en-US" sz="2400" dirty="0" err="1">
                <a:latin typeface="Times New Roman" panose="02020603050405020304" pitchFamily="18" charset="0"/>
              </a:rPr>
              <a:t>lượng</a:t>
            </a:r>
            <a:r>
              <a:rPr lang="en-US" sz="2400" dirty="0">
                <a:latin typeface="Times New Roman" panose="02020603050405020304" pitchFamily="18" charset="0"/>
              </a:rPr>
              <a:t> </a:t>
            </a:r>
            <a:r>
              <a:rPr lang="en-US" sz="2400" dirty="0" err="1">
                <a:latin typeface="Times New Roman" panose="02020603050405020304" pitchFamily="18" charset="0"/>
              </a:rPr>
              <a:t>và</a:t>
            </a:r>
            <a:r>
              <a:rPr lang="en-US" sz="2400" dirty="0">
                <a:latin typeface="Times New Roman" panose="02020603050405020304" pitchFamily="18" charset="0"/>
              </a:rPr>
              <a:t> </a:t>
            </a:r>
            <a:r>
              <a:rPr lang="en-US" sz="2400" dirty="0" err="1">
                <a:latin typeface="Times New Roman" panose="02020603050405020304" pitchFamily="18" charset="0"/>
              </a:rPr>
              <a:t>số</a:t>
            </a:r>
            <a:r>
              <a:rPr lang="en-US" sz="2400" dirty="0">
                <a:latin typeface="Times New Roman" panose="02020603050405020304" pitchFamily="18" charset="0"/>
              </a:rPr>
              <a:t> </a:t>
            </a:r>
            <a:r>
              <a:rPr lang="en-US" sz="2400" dirty="0" err="1">
                <a:latin typeface="Times New Roman" panose="02020603050405020304" pitchFamily="18" charset="0"/>
              </a:rPr>
              <a:t>lần</a:t>
            </a:r>
            <a:r>
              <a:rPr lang="en-US" sz="2400" dirty="0">
                <a:latin typeface="Times New Roman" panose="02020603050405020304" pitchFamily="18" charset="0"/>
              </a:rPr>
              <a:t> </a:t>
            </a:r>
            <a:r>
              <a:rPr lang="en-US" sz="2400" dirty="0" err="1">
                <a:latin typeface="Times New Roman" panose="02020603050405020304" pitchFamily="18" charset="0"/>
              </a:rPr>
              <a:t>giao</a:t>
            </a:r>
            <a:r>
              <a:rPr lang="en-US" sz="2400" dirty="0">
                <a:latin typeface="Times New Roman" panose="02020603050405020304" pitchFamily="18" charset="0"/>
              </a:rPr>
              <a:t> </a:t>
            </a:r>
            <a:r>
              <a:rPr lang="en-US" sz="2400" dirty="0" err="1">
                <a:latin typeface="Times New Roman" panose="02020603050405020304" pitchFamily="18" charset="0"/>
              </a:rPr>
              <a:t>hàng</a:t>
            </a:r>
            <a:r>
              <a:rPr lang="en-US" sz="2400" dirty="0">
                <a:latin typeface="Times New Roman" panose="02020603050405020304" pitchFamily="18" charset="0"/>
              </a:rPr>
              <a:t> </a:t>
            </a:r>
            <a:r>
              <a:rPr lang="en-US" sz="2400" dirty="0" err="1">
                <a:latin typeface="Times New Roman" panose="02020603050405020304" pitchFamily="18" charset="0"/>
              </a:rPr>
              <a:t>cho</a:t>
            </a:r>
            <a:r>
              <a:rPr lang="en-US" sz="2400" dirty="0">
                <a:latin typeface="Times New Roman" panose="02020603050405020304" pitchFamily="18" charset="0"/>
              </a:rPr>
              <a:t> </a:t>
            </a:r>
            <a:r>
              <a:rPr lang="en-US" sz="2400" dirty="0" err="1">
                <a:latin typeface="Times New Roman" panose="02020603050405020304" pitchFamily="18" charset="0"/>
              </a:rPr>
              <a:t>mỗi</a:t>
            </a:r>
            <a:r>
              <a:rPr lang="en-US" sz="2400" dirty="0">
                <a:latin typeface="Times New Roman" panose="02020603050405020304" pitchFamily="18" charset="0"/>
              </a:rPr>
              <a:t> </a:t>
            </a:r>
            <a:r>
              <a:rPr lang="en-US" sz="2400" dirty="0" err="1">
                <a:latin typeface="Times New Roman" panose="02020603050405020304" pitchFamily="18" charset="0"/>
              </a:rPr>
              <a:t>địa</a:t>
            </a:r>
            <a:r>
              <a:rPr lang="en-US" sz="2400" dirty="0">
                <a:latin typeface="Times New Roman" panose="02020603050405020304" pitchFamily="18" charset="0"/>
              </a:rPr>
              <a:t> </a:t>
            </a:r>
            <a:r>
              <a:rPr lang="en-US" sz="2400" dirty="0" err="1">
                <a:latin typeface="Times New Roman" panose="02020603050405020304" pitchFamily="18" charset="0"/>
              </a:rPr>
              <a:t>điểm</a:t>
            </a:r>
            <a:r>
              <a:rPr lang="en-US" sz="2400" dirty="0">
                <a:latin typeface="Times New Roman" panose="02020603050405020304" pitchFamily="18" charset="0"/>
              </a:rPr>
              <a:t>. </a:t>
            </a:r>
            <a:r>
              <a:rPr lang="en-US" sz="2400" dirty="0" err="1">
                <a:latin typeface="Times New Roman" panose="02020603050405020304" pitchFamily="18" charset="0"/>
              </a:rPr>
              <a:t>Thuận</a:t>
            </a:r>
            <a:r>
              <a:rPr lang="en-US" sz="2400" dirty="0">
                <a:latin typeface="Times New Roman" panose="02020603050405020304" pitchFamily="18" charset="0"/>
              </a:rPr>
              <a:t> </a:t>
            </a:r>
            <a:r>
              <a:rPr lang="en-US" sz="2400" dirty="0" err="1">
                <a:latin typeface="Times New Roman" panose="02020603050405020304" pitchFamily="18" charset="0"/>
              </a:rPr>
              <a:t>lợi</a:t>
            </a:r>
            <a:r>
              <a:rPr lang="en-US" sz="2400" dirty="0">
                <a:latin typeface="Times New Roman" panose="02020603050405020304" pitchFamily="18" charset="0"/>
              </a:rPr>
              <a:t> </a:t>
            </a:r>
            <a:r>
              <a:rPr lang="en-US" sz="2400" dirty="0" err="1">
                <a:latin typeface="Times New Roman" panose="02020603050405020304" pitchFamily="18" charset="0"/>
              </a:rPr>
              <a:t>trong</a:t>
            </a:r>
            <a:r>
              <a:rPr lang="en-US" sz="2400" dirty="0">
                <a:latin typeface="Times New Roman" panose="02020603050405020304" pitchFamily="18" charset="0"/>
              </a:rPr>
              <a:t> </a:t>
            </a:r>
            <a:r>
              <a:rPr lang="en-US" sz="2400" dirty="0" err="1">
                <a:latin typeface="Times New Roman" panose="02020603050405020304" pitchFamily="18" charset="0"/>
              </a:rPr>
              <a:t>mô</a:t>
            </a:r>
            <a:r>
              <a:rPr lang="en-US" sz="2400" dirty="0">
                <a:latin typeface="Times New Roman" panose="02020603050405020304" pitchFamily="18" charset="0"/>
              </a:rPr>
              <a:t> </a:t>
            </a:r>
            <a:r>
              <a:rPr lang="en-US" sz="2400" dirty="0" err="1">
                <a:latin typeface="Times New Roman" panose="02020603050405020304" pitchFamily="18" charset="0"/>
              </a:rPr>
              <a:t>hình</a:t>
            </a:r>
            <a:r>
              <a:rPr lang="en-US" sz="2400" dirty="0">
                <a:latin typeface="Times New Roman" panose="02020603050405020304" pitchFamily="18" charset="0"/>
              </a:rPr>
              <a:t> </a:t>
            </a:r>
            <a:r>
              <a:rPr lang="en-US" sz="2400" dirty="0" err="1">
                <a:latin typeface="Times New Roman" panose="02020603050405020304" pitchFamily="18" charset="0"/>
              </a:rPr>
              <a:t>này</a:t>
            </a:r>
            <a:r>
              <a:rPr lang="en-US" sz="2400" dirty="0">
                <a:latin typeface="Times New Roman" panose="02020603050405020304" pitchFamily="18" charset="0"/>
              </a:rPr>
              <a:t> </a:t>
            </a:r>
            <a:r>
              <a:rPr lang="en-US" sz="2400" dirty="0" err="1">
                <a:latin typeface="Times New Roman" panose="02020603050405020304" pitchFamily="18" charset="0"/>
              </a:rPr>
              <a:t>là</a:t>
            </a:r>
            <a:r>
              <a:rPr lang="en-US" sz="2400" dirty="0">
                <a:latin typeface="Times New Roman" panose="02020603050405020304" pitchFamily="18" charset="0"/>
              </a:rPr>
              <a:t> </a:t>
            </a:r>
            <a:r>
              <a:rPr lang="en-US" sz="2400" dirty="0" err="1">
                <a:latin typeface="Times New Roman" panose="02020603050405020304" pitchFamily="18" charset="0"/>
              </a:rPr>
              <a:t>hoạt</a:t>
            </a:r>
            <a:r>
              <a:rPr lang="en-US" sz="2400" dirty="0">
                <a:latin typeface="Times New Roman" panose="02020603050405020304" pitchFamily="18" charset="0"/>
              </a:rPr>
              <a:t> </a:t>
            </a:r>
            <a:r>
              <a:rPr lang="en-US" sz="2400" dirty="0" err="1">
                <a:latin typeface="Times New Roman" panose="02020603050405020304" pitchFamily="18" charset="0"/>
              </a:rPr>
              <a:t>động</a:t>
            </a:r>
            <a:r>
              <a:rPr lang="en-US" sz="2400" dirty="0">
                <a:latin typeface="Times New Roman" panose="02020603050405020304" pitchFamily="18" charset="0"/>
              </a:rPr>
              <a:t> </a:t>
            </a:r>
            <a:r>
              <a:rPr lang="en-US" sz="2400" dirty="0" err="1">
                <a:latin typeface="Times New Roman" panose="02020603050405020304" pitchFamily="18" charset="0"/>
              </a:rPr>
              <a:t>đơn</a:t>
            </a:r>
            <a:r>
              <a:rPr lang="en-US" sz="2400" dirty="0">
                <a:latin typeface="Times New Roman" panose="02020603050405020304" pitchFamily="18" charset="0"/>
              </a:rPr>
              <a:t> </a:t>
            </a:r>
            <a:r>
              <a:rPr lang="en-US" sz="2400" dirty="0" err="1">
                <a:latin typeface="Times New Roman" panose="02020603050405020304" pitchFamily="18" charset="0"/>
              </a:rPr>
              <a:t>giản</a:t>
            </a:r>
            <a:r>
              <a:rPr lang="en-US" sz="2400" dirty="0">
                <a:latin typeface="Times New Roman" panose="02020603050405020304" pitchFamily="18" charset="0"/>
              </a:rPr>
              <a:t> </a:t>
            </a:r>
            <a:r>
              <a:rPr lang="en-US" sz="2400" dirty="0" err="1">
                <a:latin typeface="Times New Roman" panose="02020603050405020304" pitchFamily="18" charset="0"/>
              </a:rPr>
              <a:t>và</a:t>
            </a:r>
            <a:r>
              <a:rPr lang="en-US" sz="2400" dirty="0">
                <a:latin typeface="Times New Roman" panose="02020603050405020304" pitchFamily="18" charset="0"/>
              </a:rPr>
              <a:t> </a:t>
            </a:r>
            <a:r>
              <a:rPr lang="en-US" sz="2400" dirty="0" err="1">
                <a:latin typeface="Times New Roman" panose="02020603050405020304" pitchFamily="18" charset="0"/>
              </a:rPr>
              <a:t>có</a:t>
            </a:r>
            <a:r>
              <a:rPr lang="en-US" sz="2400" dirty="0">
                <a:latin typeface="Times New Roman" panose="02020603050405020304" pitchFamily="18" charset="0"/>
              </a:rPr>
              <a:t> </a:t>
            </a:r>
            <a:r>
              <a:rPr lang="en-US" sz="2400" dirty="0" err="1">
                <a:latin typeface="Times New Roman" panose="02020603050405020304" pitchFamily="18" charset="0"/>
              </a:rPr>
              <a:t>sự</a:t>
            </a:r>
            <a:r>
              <a:rPr lang="en-US" sz="2400" dirty="0">
                <a:latin typeface="Times New Roman" panose="02020603050405020304" pitchFamily="18" charset="0"/>
              </a:rPr>
              <a:t> </a:t>
            </a:r>
            <a:r>
              <a:rPr lang="en-US" sz="2400" dirty="0" err="1">
                <a:latin typeface="Times New Roman" panose="02020603050405020304" pitchFamily="18" charset="0"/>
              </a:rPr>
              <a:t>kết</a:t>
            </a:r>
            <a:r>
              <a:rPr lang="en-US" sz="2400" dirty="0">
                <a:latin typeface="Times New Roman" panose="02020603050405020304" pitchFamily="18" charset="0"/>
              </a:rPr>
              <a:t> </a:t>
            </a:r>
            <a:r>
              <a:rPr lang="en-US" sz="2400" dirty="0" err="1">
                <a:latin typeface="Times New Roman" panose="02020603050405020304" pitchFamily="18" charset="0"/>
              </a:rPr>
              <a:t>hợp</a:t>
            </a:r>
            <a:r>
              <a:rPr lang="en-US" sz="2400" dirty="0">
                <a:latin typeface="Times New Roman" panose="02020603050405020304" pitchFamily="18" charset="0"/>
              </a:rPr>
              <a:t> </a:t>
            </a:r>
            <a:r>
              <a:rPr lang="en-US" sz="2400" dirty="0" err="1">
                <a:latin typeface="Times New Roman" panose="02020603050405020304" pitchFamily="18" charset="0"/>
              </a:rPr>
              <a:t>phân</a:t>
            </a:r>
            <a:r>
              <a:rPr lang="en-US" sz="2400" dirty="0">
                <a:latin typeface="Times New Roman" panose="02020603050405020304" pitchFamily="18" charset="0"/>
              </a:rPr>
              <a:t> </a:t>
            </a:r>
            <a:r>
              <a:rPr lang="en-US" sz="2400" dirty="0" err="1">
                <a:latin typeface="Times New Roman" panose="02020603050405020304" pitchFamily="18" charset="0"/>
              </a:rPr>
              <a:t>phối</a:t>
            </a:r>
            <a:r>
              <a:rPr lang="en-US" sz="2400" dirty="0">
                <a:latin typeface="Times New Roman" panose="02020603050405020304" pitchFamily="18" charset="0"/>
              </a:rPr>
              <a:t>. </a:t>
            </a:r>
            <a:endParaRPr lang="en-US" sz="2400" dirty="0" smtClean="0">
              <a:latin typeface="Times New Roman" panose="02020603050405020304" pitchFamily="18" charset="0"/>
            </a:endParaRPr>
          </a:p>
          <a:p>
            <a:pPr indent="360045" algn="just">
              <a:spcBef>
                <a:spcPts val="600"/>
              </a:spcBef>
            </a:pPr>
            <a:r>
              <a:rPr lang="en-US" sz="2400" b="1" dirty="0" err="1" smtClean="0">
                <a:solidFill>
                  <a:srgbClr val="002060"/>
                </a:solidFill>
                <a:latin typeface="Times New Roman" panose="02020603050405020304" pitchFamily="18" charset="0"/>
              </a:rPr>
              <a:t>Phương</a:t>
            </a:r>
            <a:r>
              <a:rPr lang="en-US" sz="2400" b="1" dirty="0" smtClean="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pháp</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này</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vận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chuyển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sản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phẩm</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trực</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tiếp</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từ</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một</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địa</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điểm</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sản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phẩm</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được</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sản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xuất</a:t>
            </a:r>
            <a:r>
              <a:rPr lang="en-US" sz="2400" b="1" dirty="0">
                <a:solidFill>
                  <a:srgbClr val="002060"/>
                </a:solidFill>
                <a:latin typeface="Times New Roman" panose="02020603050405020304" pitchFamily="18" charset="0"/>
              </a:rPr>
              <a:t>/</a:t>
            </a:r>
            <a:r>
              <a:rPr lang="en-US" sz="2400" b="1" dirty="0" err="1">
                <a:solidFill>
                  <a:srgbClr val="002060"/>
                </a:solidFill>
                <a:latin typeface="Times New Roman" panose="02020603050405020304" pitchFamily="18" charset="0"/>
              </a:rPr>
              <a:t>tồn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kho</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đến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một</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địa</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điểm</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sản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phẩm</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được</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sử</a:t>
            </a:r>
            <a:r>
              <a:rPr lang="en-US" sz="2400" b="1" dirty="0">
                <a:solidFill>
                  <a:srgbClr val="002060"/>
                </a:solidFill>
                <a:latin typeface="Times New Roman" panose="02020603050405020304" pitchFamily="18" charset="0"/>
              </a:rPr>
              <a:t> </a:t>
            </a:r>
            <a:r>
              <a:rPr lang="en-US" sz="2400" b="1" dirty="0" err="1" smtClean="0">
                <a:solidFill>
                  <a:srgbClr val="002060"/>
                </a:solidFill>
                <a:latin typeface="Times New Roman" panose="02020603050405020304" pitchFamily="18" charset="0"/>
              </a:rPr>
              <a:t>dụng</a:t>
            </a:r>
            <a:endParaRPr lang="en-US" sz="2400" dirty="0">
              <a:latin typeface="Times New Roman" panose="02020603050405020304" pitchFamily="18" charset="0"/>
            </a:endParaRPr>
          </a:p>
          <a:p>
            <a:pPr indent="360045" algn="just">
              <a:spcBef>
                <a:spcPts val="600"/>
              </a:spcBef>
            </a:pPr>
            <a:r>
              <a:rPr lang="en-US" sz="2400" dirty="0" smtClean="0">
                <a:latin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rPr>
              <a:t>Nó</a:t>
            </a:r>
            <a:r>
              <a:rPr lang="en-US" sz="2400" dirty="0" smtClean="0">
                <a:latin typeface="Times New Roman" panose="02020603050405020304" pitchFamily="18" charset="0"/>
              </a:rPr>
              <a:t> </a:t>
            </a:r>
            <a:r>
              <a:rPr lang="en-US" sz="2400" dirty="0" err="1">
                <a:latin typeface="Times New Roman" panose="02020603050405020304" pitchFamily="18" charset="0"/>
              </a:rPr>
              <a:t>cắt</a:t>
            </a:r>
            <a:r>
              <a:rPr lang="en-US" sz="2400" dirty="0">
                <a:latin typeface="Times New Roman" panose="02020603050405020304" pitchFamily="18" charset="0"/>
              </a:rPr>
              <a:t> </a:t>
            </a:r>
            <a:r>
              <a:rPr lang="en-US" sz="2400" dirty="0" err="1">
                <a:latin typeface="Times New Roman" panose="02020603050405020304" pitchFamily="18" charset="0"/>
              </a:rPr>
              <a:t>giảm</a:t>
            </a:r>
            <a:r>
              <a:rPr lang="en-US" sz="2400" dirty="0">
                <a:latin typeface="Times New Roman" panose="02020603050405020304" pitchFamily="18" charset="0"/>
              </a:rPr>
              <a:t> </a:t>
            </a:r>
            <a:r>
              <a:rPr lang="en-US" sz="2400" dirty="0" err="1">
                <a:latin typeface="Times New Roman" panose="02020603050405020304" pitchFamily="18" charset="0"/>
              </a:rPr>
              <a:t>hoạt</a:t>
            </a:r>
            <a:r>
              <a:rPr lang="en-US" sz="2400" dirty="0">
                <a:latin typeface="Times New Roman" panose="02020603050405020304" pitchFamily="18" charset="0"/>
              </a:rPr>
              <a:t> </a:t>
            </a:r>
            <a:r>
              <a:rPr lang="en-US" sz="2400" dirty="0" err="1">
                <a:latin typeface="Times New Roman" panose="02020603050405020304" pitchFamily="18" charset="0"/>
              </a:rPr>
              <a:t>động</a:t>
            </a:r>
            <a:r>
              <a:rPr lang="en-US" sz="2400" dirty="0">
                <a:latin typeface="Times New Roman" panose="02020603050405020304" pitchFamily="18" charset="0"/>
              </a:rPr>
              <a:t> </a:t>
            </a:r>
            <a:r>
              <a:rPr lang="en-US" sz="2400" dirty="0" err="1">
                <a:latin typeface="Times New Roman" panose="02020603050405020304" pitchFamily="18" charset="0"/>
              </a:rPr>
              <a:t>trung</a:t>
            </a:r>
            <a:r>
              <a:rPr lang="en-US" sz="2400" dirty="0">
                <a:latin typeface="Times New Roman" panose="02020603050405020304" pitchFamily="18" charset="0"/>
              </a:rPr>
              <a:t> </a:t>
            </a:r>
            <a:r>
              <a:rPr lang="en-US" sz="2400" dirty="0" err="1">
                <a:latin typeface="Times New Roman" panose="02020603050405020304" pitchFamily="18" charset="0"/>
              </a:rPr>
              <a:t>gian</a:t>
            </a:r>
            <a:r>
              <a:rPr lang="en-US" sz="2400" dirty="0">
                <a:latin typeface="Times New Roman" panose="02020603050405020304" pitchFamily="18" charset="0"/>
              </a:rPr>
              <a:t> </a:t>
            </a:r>
            <a:r>
              <a:rPr lang="en-US" sz="2400" dirty="0" err="1">
                <a:latin typeface="Times New Roman" panose="02020603050405020304" pitchFamily="18" charset="0"/>
              </a:rPr>
              <a:t>thông</a:t>
            </a:r>
            <a:r>
              <a:rPr lang="en-US" sz="2400" dirty="0">
                <a:latin typeface="Times New Roman" panose="02020603050405020304" pitchFamily="18" charset="0"/>
              </a:rPr>
              <a:t> qua </a:t>
            </a:r>
            <a:r>
              <a:rPr lang="en-US" sz="2400" dirty="0" err="1">
                <a:latin typeface="Times New Roman" panose="02020603050405020304" pitchFamily="18" charset="0"/>
              </a:rPr>
              <a:t>vận</a:t>
            </a:r>
            <a:r>
              <a:rPr lang="en-US" sz="2400" dirty="0">
                <a:latin typeface="Times New Roman" panose="02020603050405020304" pitchFamily="18" charset="0"/>
              </a:rPr>
              <a:t> </a:t>
            </a:r>
            <a:r>
              <a:rPr lang="en-US" sz="2400" dirty="0" err="1">
                <a:latin typeface="Times New Roman" panose="02020603050405020304" pitchFamily="18" charset="0"/>
              </a:rPr>
              <a:t>chuyển</a:t>
            </a:r>
            <a:r>
              <a:rPr lang="en-US" sz="2400" dirty="0">
                <a:latin typeface="Times New Roman" panose="02020603050405020304" pitchFamily="18" charset="0"/>
              </a:rPr>
              <a:t> </a:t>
            </a:r>
            <a:r>
              <a:rPr lang="en-US" sz="2400" dirty="0" err="1">
                <a:latin typeface="Times New Roman" panose="02020603050405020304" pitchFamily="18" charset="0"/>
              </a:rPr>
              <a:t>những</a:t>
            </a:r>
            <a:r>
              <a:rPr lang="en-US" sz="2400" dirty="0">
                <a:latin typeface="Times New Roman" panose="02020603050405020304" pitchFamily="18" charset="0"/>
              </a:rPr>
              <a:t> </a:t>
            </a:r>
            <a:r>
              <a:rPr lang="en-US" sz="2400" dirty="0" err="1">
                <a:latin typeface="Times New Roman" panose="02020603050405020304" pitchFamily="18" charset="0"/>
              </a:rPr>
              <a:t>đơn</a:t>
            </a:r>
            <a:r>
              <a:rPr lang="en-US" sz="2400" dirty="0">
                <a:latin typeface="Times New Roman" panose="02020603050405020304" pitchFamily="18" charset="0"/>
              </a:rPr>
              <a:t> </a:t>
            </a:r>
            <a:r>
              <a:rPr lang="en-US" sz="2400" dirty="0" err="1">
                <a:latin typeface="Times New Roman" panose="02020603050405020304" pitchFamily="18" charset="0"/>
              </a:rPr>
              <a:t>hàng</a:t>
            </a:r>
            <a:r>
              <a:rPr lang="en-US" sz="2400" dirty="0">
                <a:latin typeface="Times New Roman" panose="02020603050405020304" pitchFamily="18" charset="0"/>
              </a:rPr>
              <a:t> </a:t>
            </a:r>
            <a:r>
              <a:rPr lang="en-US" sz="2400" dirty="0" err="1">
                <a:latin typeface="Times New Roman" panose="02020603050405020304" pitchFamily="18" charset="0"/>
              </a:rPr>
              <a:t>nhỏ</a:t>
            </a:r>
            <a:r>
              <a:rPr lang="en-US" sz="2400" dirty="0">
                <a:latin typeface="Times New Roman" panose="02020603050405020304" pitchFamily="18" charset="0"/>
              </a:rPr>
              <a:t> </a:t>
            </a:r>
            <a:r>
              <a:rPr lang="en-US" sz="2400" dirty="0" err="1">
                <a:latin typeface="Times New Roman" panose="02020603050405020304" pitchFamily="18" charset="0"/>
              </a:rPr>
              <a:t>đến</a:t>
            </a:r>
            <a:r>
              <a:rPr lang="en-US" sz="2400" dirty="0">
                <a:latin typeface="Times New Roman" panose="02020603050405020304" pitchFamily="18" charset="0"/>
              </a:rPr>
              <a:t> </a:t>
            </a:r>
            <a:r>
              <a:rPr lang="en-US" sz="2400" dirty="0" err="1">
                <a:latin typeface="Times New Roman" panose="02020603050405020304" pitchFamily="18" charset="0"/>
              </a:rPr>
              <a:t>một</a:t>
            </a:r>
            <a:r>
              <a:rPr lang="en-US" sz="2400" dirty="0">
                <a:latin typeface="Times New Roman" panose="02020603050405020304" pitchFamily="18" charset="0"/>
              </a:rPr>
              <a:t> </a:t>
            </a:r>
            <a:r>
              <a:rPr lang="en-US" sz="2400" dirty="0" err="1">
                <a:latin typeface="Times New Roman" panose="02020603050405020304" pitchFamily="18" charset="0"/>
              </a:rPr>
              <a:t>điểm</a:t>
            </a:r>
            <a:r>
              <a:rPr lang="en-US" sz="2400" dirty="0">
                <a:latin typeface="Times New Roman" panose="02020603050405020304" pitchFamily="18" charset="0"/>
              </a:rPr>
              <a:t> </a:t>
            </a:r>
            <a:r>
              <a:rPr lang="en-US" sz="2400" dirty="0" err="1">
                <a:latin typeface="Times New Roman" panose="02020603050405020304" pitchFamily="18" charset="0"/>
              </a:rPr>
              <a:t>tập</a:t>
            </a:r>
            <a:r>
              <a:rPr lang="en-US" sz="2400" dirty="0">
                <a:latin typeface="Times New Roman" panose="02020603050405020304" pitchFamily="18" charset="0"/>
              </a:rPr>
              <a:t> </a:t>
            </a:r>
            <a:r>
              <a:rPr lang="en-US" sz="2400" dirty="0" err="1">
                <a:latin typeface="Times New Roman" panose="02020603050405020304" pitchFamily="18" charset="0"/>
              </a:rPr>
              <a:t>trung</a:t>
            </a:r>
            <a:r>
              <a:rPr lang="en-US" sz="2400" dirty="0">
                <a:latin typeface="Times New Roman" panose="02020603050405020304" pitchFamily="18" charset="0"/>
              </a:rPr>
              <a:t>, </a:t>
            </a:r>
            <a:r>
              <a:rPr lang="en-US" sz="2400" dirty="0" err="1">
                <a:latin typeface="Times New Roman" panose="02020603050405020304" pitchFamily="18" charset="0"/>
              </a:rPr>
              <a:t>sau</a:t>
            </a:r>
            <a:r>
              <a:rPr lang="en-US" sz="2400" dirty="0">
                <a:latin typeface="Times New Roman" panose="02020603050405020304" pitchFamily="18" charset="0"/>
              </a:rPr>
              <a:t> </a:t>
            </a:r>
            <a:r>
              <a:rPr lang="en-US" sz="2400" dirty="0" err="1">
                <a:latin typeface="Times New Roman" panose="02020603050405020304" pitchFamily="18" charset="0"/>
              </a:rPr>
              <a:t>đó</a:t>
            </a:r>
            <a:r>
              <a:rPr lang="en-US" sz="2400" dirty="0">
                <a:latin typeface="Times New Roman" panose="02020603050405020304" pitchFamily="18" charset="0"/>
              </a:rPr>
              <a:t> </a:t>
            </a:r>
            <a:r>
              <a:rPr lang="en-US" sz="2400" dirty="0" err="1">
                <a:latin typeface="Times New Roman" panose="02020603050405020304" pitchFamily="18" charset="0"/>
              </a:rPr>
              <a:t>kết</a:t>
            </a:r>
            <a:r>
              <a:rPr lang="en-US" sz="2400" dirty="0">
                <a:latin typeface="Times New Roman" panose="02020603050405020304" pitchFamily="18" charset="0"/>
              </a:rPr>
              <a:t> </a:t>
            </a:r>
            <a:r>
              <a:rPr lang="en-US" sz="2400" dirty="0" err="1">
                <a:latin typeface="Times New Roman" panose="02020603050405020304" pitchFamily="18" charset="0"/>
              </a:rPr>
              <a:t>hợp</a:t>
            </a:r>
            <a:r>
              <a:rPr lang="en-US" sz="2400" dirty="0">
                <a:latin typeface="Times New Roman" panose="02020603050405020304" pitchFamily="18" charset="0"/>
              </a:rPr>
              <a:t> </a:t>
            </a:r>
            <a:r>
              <a:rPr lang="en-US" sz="2400" dirty="0" err="1">
                <a:latin typeface="Times New Roman" panose="02020603050405020304" pitchFamily="18" charset="0"/>
              </a:rPr>
              <a:t>thành</a:t>
            </a:r>
            <a:r>
              <a:rPr lang="en-US" sz="2400" dirty="0">
                <a:latin typeface="Times New Roman" panose="02020603050405020304" pitchFamily="18" charset="0"/>
              </a:rPr>
              <a:t> </a:t>
            </a:r>
            <a:r>
              <a:rPr lang="en-US" sz="2400" dirty="0" err="1">
                <a:latin typeface="Times New Roman" panose="02020603050405020304" pitchFamily="18" charset="0"/>
              </a:rPr>
              <a:t>một</a:t>
            </a:r>
            <a:r>
              <a:rPr lang="en-US" sz="2400" dirty="0">
                <a:latin typeface="Times New Roman" panose="02020603050405020304" pitchFamily="18" charset="0"/>
              </a:rPr>
              <a:t> </a:t>
            </a:r>
            <a:r>
              <a:rPr lang="en-US" sz="2400" dirty="0" err="1">
                <a:latin typeface="Times New Roman" panose="02020603050405020304" pitchFamily="18" charset="0"/>
              </a:rPr>
              <a:t>đơn</a:t>
            </a:r>
            <a:r>
              <a:rPr lang="en-US" sz="2400" dirty="0">
                <a:latin typeface="Times New Roman" panose="02020603050405020304" pitchFamily="18" charset="0"/>
              </a:rPr>
              <a:t> </a:t>
            </a:r>
            <a:r>
              <a:rPr lang="en-US" sz="2400" dirty="0" err="1">
                <a:latin typeface="Times New Roman" panose="02020603050405020304" pitchFamily="18" charset="0"/>
              </a:rPr>
              <a:t>hàng</a:t>
            </a:r>
            <a:r>
              <a:rPr lang="en-US" sz="2400" dirty="0">
                <a:latin typeface="Times New Roman" panose="02020603050405020304" pitchFamily="18" charset="0"/>
              </a:rPr>
              <a:t> </a:t>
            </a:r>
            <a:r>
              <a:rPr lang="en-US" sz="2400" dirty="0" err="1">
                <a:latin typeface="Times New Roman" panose="02020603050405020304" pitchFamily="18" charset="0"/>
              </a:rPr>
              <a:t>lớn</a:t>
            </a:r>
            <a:r>
              <a:rPr lang="en-US" sz="2400" dirty="0">
                <a:latin typeface="Times New Roman" panose="02020603050405020304" pitchFamily="18" charset="0"/>
              </a:rPr>
              <a:t> </a:t>
            </a:r>
            <a:r>
              <a:rPr lang="en-US" sz="2400" dirty="0" err="1">
                <a:latin typeface="Times New Roman" panose="02020603050405020304" pitchFamily="18" charset="0"/>
              </a:rPr>
              <a:t>hơn</a:t>
            </a:r>
            <a:r>
              <a:rPr lang="en-US" sz="2400" dirty="0">
                <a:latin typeface="Times New Roman" panose="02020603050405020304" pitchFamily="18" charset="0"/>
              </a:rPr>
              <a:t> </a:t>
            </a:r>
            <a:r>
              <a:rPr lang="en-US" sz="2400" dirty="0" err="1">
                <a:latin typeface="Times New Roman" panose="02020603050405020304" pitchFamily="18" charset="0"/>
              </a:rPr>
              <a:t>để</a:t>
            </a:r>
            <a:r>
              <a:rPr lang="en-US" sz="2400" dirty="0">
                <a:latin typeface="Times New Roman" panose="02020603050405020304" pitchFamily="18" charset="0"/>
              </a:rPr>
              <a:t> </a:t>
            </a:r>
            <a:r>
              <a:rPr lang="en-US" sz="2400" dirty="0" err="1">
                <a:latin typeface="Times New Roman" panose="02020603050405020304" pitchFamily="18" charset="0"/>
              </a:rPr>
              <a:t>phân</a:t>
            </a:r>
            <a:r>
              <a:rPr lang="en-US" sz="2400" dirty="0">
                <a:latin typeface="Times New Roman" panose="02020603050405020304" pitchFamily="18" charset="0"/>
              </a:rPr>
              <a:t> </a:t>
            </a:r>
            <a:r>
              <a:rPr lang="en-US" sz="2400" dirty="0" err="1">
                <a:latin typeface="Times New Roman" panose="02020603050405020304" pitchFamily="18" charset="0"/>
              </a:rPr>
              <a:t>phối</a:t>
            </a:r>
            <a:r>
              <a:rPr lang="en-US" sz="2400" dirty="0">
                <a:latin typeface="Times New Roman" panose="02020603050405020304" pitchFamily="18" charset="0"/>
              </a:rPr>
              <a:t> </a:t>
            </a:r>
            <a:r>
              <a:rPr lang="en-US" sz="2400" dirty="0" err="1">
                <a:latin typeface="Times New Roman" panose="02020603050405020304" pitchFamily="18" charset="0"/>
              </a:rPr>
              <a:t>đồng</a:t>
            </a:r>
            <a:r>
              <a:rPr lang="en-US" sz="2400" dirty="0">
                <a:latin typeface="Times New Roman" panose="02020603050405020304" pitchFamily="18" charset="0"/>
              </a:rPr>
              <a:t> </a:t>
            </a:r>
            <a:r>
              <a:rPr lang="en-US" sz="2400" dirty="0" err="1">
                <a:latin typeface="Times New Roman" panose="02020603050405020304" pitchFamily="18" charset="0"/>
              </a:rPr>
              <a:t>thời</a:t>
            </a:r>
            <a:r>
              <a:rPr lang="en-US" sz="2400" dirty="0">
                <a:latin typeface="Times New Roman" panose="02020603050405020304" pitchFamily="18" charset="0"/>
              </a:rPr>
              <a:t>.</a:t>
            </a:r>
            <a:endParaRPr lang="en-US" sz="2400" dirty="0"/>
          </a:p>
          <a:p>
            <a:pPr indent="360045" algn="just">
              <a:spcBef>
                <a:spcPts val="600"/>
              </a:spcBef>
            </a:pPr>
            <a:r>
              <a:rPr lang="en-US" sz="2400" b="1" dirty="0" err="1">
                <a:solidFill>
                  <a:srgbClr val="002060"/>
                </a:solidFill>
                <a:latin typeface="Times New Roman" panose="02020603050405020304" pitchFamily="18" charset="0"/>
              </a:rPr>
              <a:t>Phân</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phối</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trực</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tiếp</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đạt</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hiệu</a:t>
            </a:r>
            <a:r>
              <a:rPr lang="en-US" sz="2400" b="1" dirty="0">
                <a:solidFill>
                  <a:srgbClr val="002060"/>
                </a:solidFill>
                <a:latin typeface="Times New Roman" panose="02020603050405020304" pitchFamily="18" charset="0"/>
              </a:rPr>
              <a:t> </a:t>
            </a:r>
            <a:r>
              <a:rPr lang="en-US" sz="2400" b="1" dirty="0" err="1">
                <a:solidFill>
                  <a:srgbClr val="002060"/>
                </a:solidFill>
                <a:latin typeface="Times New Roman" panose="02020603050405020304" pitchFamily="18" charset="0"/>
              </a:rPr>
              <a:t>quả</a:t>
            </a:r>
            <a:r>
              <a:rPr lang="en-US" sz="2400" b="1" dirty="0">
                <a:solidFill>
                  <a:srgbClr val="002060"/>
                </a:solidFill>
                <a:latin typeface="Times New Roman" panose="02020603050405020304" pitchFamily="18" charset="0"/>
              </a:rPr>
              <a:t> </a:t>
            </a:r>
            <a:r>
              <a:rPr lang="en-US" sz="2400" dirty="0" err="1">
                <a:latin typeface="Times New Roman" panose="02020603050405020304" pitchFamily="18" charset="0"/>
              </a:rPr>
              <a:t>nếu</a:t>
            </a:r>
            <a:r>
              <a:rPr lang="en-US" sz="2400" dirty="0">
                <a:latin typeface="Times New Roman" panose="02020603050405020304" pitchFamily="18" charset="0"/>
              </a:rPr>
              <a:t> </a:t>
            </a:r>
            <a:r>
              <a:rPr lang="en-US" sz="2400" dirty="0" err="1">
                <a:latin typeface="Times New Roman" panose="02020603050405020304" pitchFamily="18" charset="0"/>
              </a:rPr>
              <a:t>điểm</a:t>
            </a:r>
            <a:r>
              <a:rPr lang="en-US" sz="2400" dirty="0">
                <a:latin typeface="Times New Roman" panose="02020603050405020304" pitchFamily="18" charset="0"/>
              </a:rPr>
              <a:t> </a:t>
            </a:r>
            <a:r>
              <a:rPr lang="en-US" sz="2400" dirty="0" err="1">
                <a:latin typeface="Times New Roman" panose="02020603050405020304" pitchFamily="18" charset="0"/>
              </a:rPr>
              <a:t>nhận</a:t>
            </a:r>
            <a:r>
              <a:rPr lang="en-US" sz="2400" dirty="0">
                <a:latin typeface="Times New Roman" panose="02020603050405020304" pitchFamily="18" charset="0"/>
              </a:rPr>
              <a:t> </a:t>
            </a:r>
            <a:r>
              <a:rPr lang="en-US" sz="2400" dirty="0" err="1">
                <a:latin typeface="Times New Roman" panose="02020603050405020304" pitchFamily="18" charset="0"/>
              </a:rPr>
              <a:t>hàng</a:t>
            </a:r>
            <a:r>
              <a:rPr lang="en-US" sz="2400" dirty="0">
                <a:latin typeface="Times New Roman" panose="02020603050405020304" pitchFamily="18" charset="0"/>
              </a:rPr>
              <a:t> </a:t>
            </a:r>
            <a:r>
              <a:rPr lang="en-US" sz="2400" dirty="0" err="1">
                <a:latin typeface="Times New Roman" panose="02020603050405020304" pitchFamily="18" charset="0"/>
              </a:rPr>
              <a:t>đặt</a:t>
            </a:r>
            <a:r>
              <a:rPr lang="en-US" sz="2400" dirty="0">
                <a:latin typeface="Times New Roman" panose="02020603050405020304" pitchFamily="18" charset="0"/>
              </a:rPr>
              <a:t> </a:t>
            </a:r>
            <a:r>
              <a:rPr lang="en-US" sz="2400" dirty="0" err="1">
                <a:latin typeface="Times New Roman" panose="02020603050405020304" pitchFamily="18" charset="0"/>
              </a:rPr>
              <a:t>hàng</a:t>
            </a:r>
            <a:r>
              <a:rPr lang="en-US" sz="2400" dirty="0">
                <a:latin typeface="Times New Roman" panose="02020603050405020304" pitchFamily="18" charset="0"/>
              </a:rPr>
              <a:t> </a:t>
            </a:r>
            <a:r>
              <a:rPr lang="en-US" sz="2400" dirty="0" err="1">
                <a:latin typeface="Times New Roman" panose="02020603050405020304" pitchFamily="18" charset="0"/>
              </a:rPr>
              <a:t>theo</a:t>
            </a:r>
            <a:r>
              <a:rPr lang="en-US" sz="2400" dirty="0">
                <a:latin typeface="Times New Roman" panose="02020603050405020304" pitchFamily="18" charset="0"/>
              </a:rPr>
              <a:t> </a:t>
            </a:r>
            <a:r>
              <a:rPr lang="en-US" sz="2400" dirty="0" err="1">
                <a:latin typeface="Times New Roman" panose="02020603050405020304" pitchFamily="18" charset="0"/>
              </a:rPr>
              <a:t>mô</a:t>
            </a:r>
            <a:r>
              <a:rPr lang="en-US" sz="2400" dirty="0">
                <a:latin typeface="Times New Roman" panose="02020603050405020304" pitchFamily="18" charset="0"/>
              </a:rPr>
              <a:t> </a:t>
            </a:r>
            <a:r>
              <a:rPr lang="en-US" sz="2400" dirty="0" err="1">
                <a:latin typeface="Times New Roman" panose="02020603050405020304" pitchFamily="18" charset="0"/>
              </a:rPr>
              <a:t>hình</a:t>
            </a:r>
            <a:r>
              <a:rPr lang="en-US" sz="2400" dirty="0">
                <a:latin typeface="Times New Roman" panose="02020603050405020304" pitchFamily="18" charset="0"/>
              </a:rPr>
              <a:t> EOQ </a:t>
            </a:r>
            <a:r>
              <a:rPr lang="en-US" sz="2400" dirty="0" err="1">
                <a:latin typeface="Times New Roman" panose="02020603050405020304" pitchFamily="18" charset="0"/>
              </a:rPr>
              <a:t>phù</a:t>
            </a:r>
            <a:r>
              <a:rPr lang="en-US" sz="2400" dirty="0">
                <a:latin typeface="Times New Roman" panose="02020603050405020304" pitchFamily="18" charset="0"/>
              </a:rPr>
              <a:t> </a:t>
            </a:r>
            <a:r>
              <a:rPr lang="en-US" sz="2400" dirty="0" err="1">
                <a:latin typeface="Times New Roman" panose="02020603050405020304" pitchFamily="18" charset="0"/>
              </a:rPr>
              <a:t>hợp</a:t>
            </a:r>
            <a:r>
              <a:rPr lang="en-US" sz="2400" dirty="0">
                <a:latin typeface="Times New Roman" panose="02020603050405020304" pitchFamily="18" charset="0"/>
              </a:rPr>
              <a:t> </a:t>
            </a:r>
            <a:r>
              <a:rPr lang="en-US" sz="2400" dirty="0" err="1">
                <a:latin typeface="Times New Roman" panose="02020603050405020304" pitchFamily="18" charset="0"/>
              </a:rPr>
              <a:t>với</a:t>
            </a:r>
            <a:r>
              <a:rPr lang="en-US" sz="2400" dirty="0">
                <a:latin typeface="Times New Roman" panose="02020603050405020304" pitchFamily="18" charset="0"/>
              </a:rPr>
              <a:t> </a:t>
            </a:r>
            <a:r>
              <a:rPr lang="en-US" sz="2400" dirty="0" err="1">
                <a:latin typeface="Times New Roman" panose="02020603050405020304" pitchFamily="18" charset="0"/>
              </a:rPr>
              <a:t>khối</a:t>
            </a:r>
            <a:r>
              <a:rPr lang="en-US" sz="2400" dirty="0">
                <a:latin typeface="Times New Roman" panose="02020603050405020304" pitchFamily="18" charset="0"/>
              </a:rPr>
              <a:t> </a:t>
            </a:r>
            <a:r>
              <a:rPr lang="en-US" sz="2400" dirty="0" err="1">
                <a:latin typeface="Times New Roman" panose="02020603050405020304" pitchFamily="18" charset="0"/>
              </a:rPr>
              <a:t>lượng</a:t>
            </a:r>
            <a:r>
              <a:rPr lang="en-US" sz="2400" dirty="0">
                <a:latin typeface="Times New Roman" panose="02020603050405020304" pitchFamily="18" charset="0"/>
              </a:rPr>
              <a:t> </a:t>
            </a:r>
            <a:r>
              <a:rPr lang="en-US" sz="2400" dirty="0" err="1">
                <a:latin typeface="Times New Roman" panose="02020603050405020304" pitchFamily="18" charset="0"/>
              </a:rPr>
              <a:t>phương</a:t>
            </a:r>
            <a:r>
              <a:rPr lang="en-US" sz="2400" dirty="0">
                <a:latin typeface="Times New Roman" panose="02020603050405020304" pitchFamily="18" charset="0"/>
              </a:rPr>
              <a:t> </a:t>
            </a:r>
            <a:r>
              <a:rPr lang="en-US" sz="2400" dirty="0" err="1">
                <a:latin typeface="Times New Roman" panose="02020603050405020304" pitchFamily="18" charset="0"/>
              </a:rPr>
              <a:t>tiện</a:t>
            </a:r>
            <a:r>
              <a:rPr lang="en-US" sz="2400" dirty="0">
                <a:latin typeface="Times New Roman" panose="02020603050405020304" pitchFamily="18" charset="0"/>
              </a:rPr>
              <a:t> </a:t>
            </a:r>
            <a:r>
              <a:rPr lang="en-US" sz="2400" dirty="0" err="1">
                <a:latin typeface="Times New Roman" panose="02020603050405020304" pitchFamily="18" charset="0"/>
              </a:rPr>
              <a:t>vận</a:t>
            </a:r>
            <a:r>
              <a:rPr lang="en-US" sz="2400" dirty="0">
                <a:latin typeface="Times New Roman" panose="02020603050405020304" pitchFamily="18" charset="0"/>
              </a:rPr>
              <a:t> </a:t>
            </a:r>
            <a:r>
              <a:rPr lang="en-US" sz="2400" dirty="0" err="1">
                <a:latin typeface="Times New Roman" panose="02020603050405020304" pitchFamily="18" charset="0"/>
              </a:rPr>
              <a:t>chuyển</a:t>
            </a:r>
            <a:r>
              <a:rPr lang="en-US" sz="2400" dirty="0">
                <a:latin typeface="Times New Roman" panose="02020603050405020304" pitchFamily="18" charset="0"/>
              </a:rPr>
              <a:t> </a:t>
            </a:r>
            <a:r>
              <a:rPr lang="en-US" sz="2400" dirty="0" err="1">
                <a:latin typeface="Times New Roman" panose="02020603050405020304" pitchFamily="18" charset="0"/>
              </a:rPr>
              <a:t>đang</a:t>
            </a:r>
            <a:r>
              <a:rPr lang="en-US" sz="2400" dirty="0">
                <a:latin typeface="Times New Roman" panose="02020603050405020304" pitchFamily="18" charset="0"/>
              </a:rPr>
              <a:t> </a:t>
            </a:r>
            <a:r>
              <a:rPr lang="en-US" sz="2400" dirty="0" err="1">
                <a:latin typeface="Times New Roman" panose="02020603050405020304" pitchFamily="18" charset="0"/>
              </a:rPr>
              <a:t>sử</a:t>
            </a:r>
            <a:r>
              <a:rPr lang="en-US" sz="2400" dirty="0">
                <a:latin typeface="Times New Roman" panose="02020603050405020304" pitchFamily="18" charset="0"/>
              </a:rPr>
              <a:t> </a:t>
            </a:r>
            <a:r>
              <a:rPr lang="en-US" sz="2400" dirty="0" err="1">
                <a:latin typeface="Times New Roman" panose="02020603050405020304" pitchFamily="18" charset="0"/>
              </a:rPr>
              <a:t>dụng</a:t>
            </a:r>
            <a:r>
              <a:rPr lang="en-US" sz="2400" dirty="0">
                <a:latin typeface="Times New Roman" panose="02020603050405020304" pitchFamily="18" charset="0"/>
              </a:rPr>
              <a:t>. </a:t>
            </a:r>
            <a:endParaRPr lang="en-US" sz="2400" dirty="0">
              <a:effectLst/>
            </a:endParaRPr>
          </a:p>
        </p:txBody>
      </p:sp>
    </p:spTree>
    <p:extLst>
      <p:ext uri="{BB962C8B-B14F-4D97-AF65-F5344CB8AC3E}">
        <p14:creationId xmlns:p14="http://schemas.microsoft.com/office/powerpoint/2010/main" val="285906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1000"/>
                                        <p:tgtEl>
                                          <p:spTgt spid="7">
                                            <p:txEl>
                                              <p:pRg st="2" end="2"/>
                                            </p:txEl>
                                          </p:spTgt>
                                        </p:tgtEl>
                                      </p:cBhvr>
                                    </p:animEffect>
                                    <p:anim calcmode="lin" valueType="num">
                                      <p:cBhvr>
                                        <p:cTn id="14"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
                                            <p:txEl>
                                              <p:pRg st="3" end="3"/>
                                            </p:txEl>
                                          </p:spTgt>
                                        </p:tgtEl>
                                        <p:attrNameLst>
                                          <p:attrName>style.visibility</p:attrName>
                                        </p:attrNameLst>
                                      </p:cBhvr>
                                      <p:to>
                                        <p:strVal val="visible"/>
                                      </p:to>
                                    </p:set>
                                    <p:animEffect transition="in" filter="fade">
                                      <p:cBhvr>
                                        <p:cTn id="20" dur="1000"/>
                                        <p:tgtEl>
                                          <p:spTgt spid="7">
                                            <p:txEl>
                                              <p:pRg st="3" end="3"/>
                                            </p:txEl>
                                          </p:spTgt>
                                        </p:tgtEl>
                                      </p:cBhvr>
                                    </p:animEffect>
                                    <p:anim calcmode="lin" valueType="num">
                                      <p:cBhvr>
                                        <p:cTn id="21"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2"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1000"/>
                                        <p:tgtEl>
                                          <p:spTgt spid="7">
                                            <p:txEl>
                                              <p:pRg st="4" end="4"/>
                                            </p:txEl>
                                          </p:spTgt>
                                        </p:tgtEl>
                                      </p:cBhvr>
                                    </p:animEffect>
                                    <p:anim calcmode="lin" valueType="num">
                                      <p:cBhvr>
                                        <p:cTn id="28"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7">
                                            <p:txEl>
                                              <p:pRg st="5" end="5"/>
                                            </p:txEl>
                                          </p:spTgt>
                                        </p:tgtEl>
                                        <p:attrNameLst>
                                          <p:attrName>style.visibility</p:attrName>
                                        </p:attrNameLst>
                                      </p:cBhvr>
                                      <p:to>
                                        <p:strVal val="visible"/>
                                      </p:to>
                                    </p:set>
                                    <p:animEffect transition="in" filter="barn(inVertical)">
                                      <p:cBhvr>
                                        <p:cTn id="34" dur="500"/>
                                        <p:tgtEl>
                                          <p:spTgt spid="7">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7">
                                            <p:txEl>
                                              <p:pRg st="6" end="6"/>
                                            </p:txEl>
                                          </p:spTgt>
                                        </p:tgtEl>
                                        <p:attrNameLst>
                                          <p:attrName>style.visibility</p:attrName>
                                        </p:attrNameLst>
                                      </p:cBhvr>
                                      <p:to>
                                        <p:strVal val="visible"/>
                                      </p:to>
                                    </p:set>
                                    <p:animEffect transition="in" filter="fade">
                                      <p:cBhvr>
                                        <p:cTn id="39" dur="1000"/>
                                        <p:tgtEl>
                                          <p:spTgt spid="7">
                                            <p:txEl>
                                              <p:pRg st="6" end="6"/>
                                            </p:txEl>
                                          </p:spTgt>
                                        </p:tgtEl>
                                      </p:cBhvr>
                                    </p:animEffect>
                                    <p:anim calcmode="lin" valueType="num">
                                      <p:cBhvr>
                                        <p:cTn id="4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090868" y="1030754"/>
            <a:ext cx="6696064" cy="587148"/>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2: </a:t>
            </a:r>
            <a:r>
              <a:rPr lang="en-US" sz="2400" b="1" dirty="0" err="1">
                <a:latin typeface="Times New Roman" panose="02020603050405020304" pitchFamily="18" charset="0"/>
              </a:rPr>
              <a:t>Lập</a:t>
            </a:r>
            <a:r>
              <a:rPr lang="en-US" sz="2400" b="1" dirty="0">
                <a:latin typeface="Times New Roman" panose="02020603050405020304" pitchFamily="18" charset="0"/>
              </a:rPr>
              <a:t> </a:t>
            </a:r>
            <a:r>
              <a:rPr lang="en-US" sz="2400" b="1" dirty="0" err="1">
                <a:latin typeface="Times New Roman" panose="02020603050405020304" pitchFamily="18" charset="0"/>
              </a:rPr>
              <a:t>biểu</a:t>
            </a:r>
            <a:r>
              <a:rPr lang="en-US" sz="2400" b="1" dirty="0">
                <a:latin typeface="Times New Roman" panose="02020603050405020304" pitchFamily="18" charset="0"/>
              </a:rPr>
              <a:t> </a:t>
            </a:r>
            <a:r>
              <a:rPr lang="en-US" sz="2400" b="1" dirty="0" err="1">
                <a:latin typeface="Times New Roman" panose="02020603050405020304" pitchFamily="18" charset="0"/>
              </a:rPr>
              <a:t>giao</a:t>
            </a:r>
            <a:r>
              <a:rPr lang="en-US" sz="2400" b="1" dirty="0">
                <a:latin typeface="Times New Roman" panose="02020603050405020304" pitchFamily="18" charset="0"/>
              </a:rPr>
              <a:t> </a:t>
            </a:r>
            <a:r>
              <a:rPr lang="en-US" sz="2400" b="1" dirty="0" err="1">
                <a:latin typeface="Times New Roman" panose="02020603050405020304" pitchFamily="18" charset="0"/>
              </a:rPr>
              <a:t>hàng</a:t>
            </a:r>
            <a:r>
              <a:rPr lang="en-US" sz="2400" b="1" dirty="0">
                <a:latin typeface="Times New Roman" panose="02020603050405020304" pitchFamily="18" charset="0"/>
              </a:rPr>
              <a:t>/ </a:t>
            </a:r>
            <a:r>
              <a:rPr lang="en-US" sz="2400" b="1" dirty="0" err="1">
                <a:latin typeface="Times New Roman" panose="02020603050405020304" pitchFamily="18" charset="0"/>
              </a:rPr>
              <a:t>Kế</a:t>
            </a:r>
            <a:r>
              <a:rPr lang="en-US" sz="2400" b="1" dirty="0">
                <a:latin typeface="Times New Roman" panose="02020603050405020304" pitchFamily="18" charset="0"/>
              </a:rPr>
              <a:t> </a:t>
            </a:r>
            <a:r>
              <a:rPr lang="en-US" sz="2400" b="1" dirty="0" err="1">
                <a:latin typeface="Times New Roman" panose="02020603050405020304" pitchFamily="18" charset="0"/>
              </a:rPr>
              <a:t>hoạch</a:t>
            </a:r>
            <a:r>
              <a:rPr lang="en-US" sz="2400" b="1" dirty="0">
                <a:latin typeface="Times New Roman" panose="02020603050405020304" pitchFamily="18" charset="0"/>
              </a:rPr>
              <a:t> </a:t>
            </a:r>
            <a:r>
              <a:rPr lang="en-US" sz="2400" b="1" dirty="0" err="1">
                <a:latin typeface="Times New Roman" panose="02020603050405020304" pitchFamily="18" charset="0"/>
              </a:rPr>
              <a:t>phân</a:t>
            </a:r>
            <a:r>
              <a:rPr lang="en-US" sz="2400" b="1" dirty="0">
                <a:latin typeface="Times New Roman" panose="02020603050405020304" pitchFamily="18" charset="0"/>
              </a:rPr>
              <a:t> </a:t>
            </a:r>
            <a:r>
              <a:rPr lang="en-US" sz="2400" b="1" dirty="0" err="1">
                <a:latin typeface="Times New Roman" panose="02020603050405020304" pitchFamily="18" charset="0"/>
              </a:rPr>
              <a:t>phối</a:t>
            </a:r>
            <a:r>
              <a:rPr lang="en-US" sz="2400" b="1" dirty="0">
                <a:latin typeface="Times New Roman" panose="02020603050405020304" pitchFamily="18" charset="0"/>
              </a:rPr>
              <a:t>.</a:t>
            </a:r>
            <a:endParaRPr lang="en-US" sz="2400" dirty="0">
              <a:effectLst/>
            </a:endParaRPr>
          </a:p>
        </p:txBody>
      </p:sp>
      <p:sp>
        <p:nvSpPr>
          <p:cNvPr id="5" name="Rectangle 4"/>
          <p:cNvSpPr/>
          <p:nvPr/>
        </p:nvSpPr>
        <p:spPr>
          <a:xfrm>
            <a:off x="299083" y="1617902"/>
            <a:ext cx="11445240" cy="5139869"/>
          </a:xfrm>
          <a:prstGeom prst="rect">
            <a:avLst/>
          </a:prstGeom>
        </p:spPr>
        <p:txBody>
          <a:bodyPr wrap="square">
            <a:spAutoFit/>
          </a:bodyPr>
          <a:lstStyle/>
          <a:p>
            <a:pPr indent="457200" algn="just">
              <a:spcBef>
                <a:spcPts val="600"/>
              </a:spcBef>
            </a:pPr>
            <a:r>
              <a:rPr lang="en-US" sz="2400" b="1" u="sng" dirty="0" err="1">
                <a:solidFill>
                  <a:srgbClr val="002060"/>
                </a:solidFill>
                <a:latin typeface="Times New Roman" panose="02020603050405020304" pitchFamily="18" charset="0"/>
              </a:rPr>
              <a:t>Hình</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thức</a:t>
            </a:r>
            <a:r>
              <a:rPr lang="en-US" sz="2400" b="1" u="sng" dirty="0">
                <a:solidFill>
                  <a:srgbClr val="002060"/>
                </a:solidFill>
                <a:latin typeface="Times New Roman" panose="02020603050405020304" pitchFamily="18" charset="0"/>
              </a:rPr>
              <a:t> 2: </a:t>
            </a:r>
            <a:r>
              <a:rPr lang="en-US" sz="2400" b="1" u="sng" dirty="0" err="1">
                <a:solidFill>
                  <a:srgbClr val="002060"/>
                </a:solidFill>
                <a:latin typeface="Times New Roman" panose="02020603050405020304" pitchFamily="18" charset="0"/>
              </a:rPr>
              <a:t>Phân</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phối</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theo</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lộ</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trình</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đã</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định</a:t>
            </a:r>
            <a:r>
              <a:rPr lang="en-US" sz="2400" b="1" u="sng" dirty="0">
                <a:solidFill>
                  <a:srgbClr val="002060"/>
                </a:solidFill>
                <a:latin typeface="Times New Roman" panose="02020603050405020304" pitchFamily="18" charset="0"/>
              </a:rPr>
              <a:t>.</a:t>
            </a:r>
          </a:p>
          <a:p>
            <a:pPr indent="457200" algn="just">
              <a:spcBef>
                <a:spcPts val="600"/>
              </a:spcBef>
            </a:pP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gốc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từ</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gốc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đến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pPr>
            <a:r>
              <a:rPr lang="en-US" sz="2200" b="1" spc="-5" dirty="0" err="1"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Kế</a:t>
            </a:r>
            <a:r>
              <a:rPr lang="en-US" sz="2200" b="1" spc="-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theo</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lộ</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đã</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phức</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tạp</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hơn</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so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với</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trực</a:t>
            </a:r>
            <a:r>
              <a:rPr lang="en-US" sz="2200" b="1" spc="-5"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tiếp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spcBef>
                <a:spcPts val="600"/>
              </a:spcBef>
            </a:pP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Kế</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quyết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sản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phẩm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số</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lần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smtClean="0">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điều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trọng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hoạt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động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bốc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dỡ</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latin typeface=".VnTime"/>
              <a:ea typeface="Times New Roman" panose="02020603050405020304" pitchFamily="18" charset="0"/>
              <a:cs typeface="Times New Roman" panose="02020603050405020304" pitchFamily="18" charset="0"/>
            </a:endParaRPr>
          </a:p>
          <a:p>
            <a:pPr indent="457200" algn="just">
              <a:spcBef>
                <a:spcPts val="600"/>
              </a:spcBef>
            </a:pP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thuận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lợi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tiện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thấp</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do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địa</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ít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khối</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lượng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p>
          <a:p>
            <a:pPr indent="457200" algn="just">
              <a:spcBef>
                <a:spcPts val="600"/>
              </a:spcBef>
            </a:pP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để</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đã</a:t>
            </a:r>
            <a:r>
              <a:rPr lang="en-US" sz="22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b="1" spc="-5" dirty="0" err="1">
                <a:latin typeface="Times New Roman" panose="02020603050405020304" pitchFamily="18" charset="0"/>
                <a:ea typeface="Times New Roman" panose="02020603050405020304" pitchFamily="18" charset="0"/>
                <a:cs typeface="Times New Roman" panose="02020603050405020304" pitchFamily="18" charset="0"/>
              </a:rPr>
              <a:t>định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spcBef>
                <a:spcPts val="600"/>
              </a:spcBef>
            </a:pP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ma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trận</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kiệm</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spcBef>
                <a:spcPts val="600"/>
              </a:spcBef>
            </a:pP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suy</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err="1">
                <a:latin typeface="Times New Roman" panose="02020603050405020304" pitchFamily="18" charset="0"/>
                <a:ea typeface="Times New Roman" panose="02020603050405020304" pitchFamily="18" charset="0"/>
                <a:cs typeface="Times New Roman" panose="02020603050405020304" pitchFamily="18" charset="0"/>
              </a:rPr>
              <a:t>rộng</a:t>
            </a:r>
            <a:r>
              <a:rPr lang="en-US" sz="2200" spc="-5" dirty="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spcBef>
                <a:spcPts val="600"/>
              </a:spcBef>
            </a:pPr>
            <a:endParaRPr lang="en-US" sz="22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226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 calcmode="lin" valueType="num">
                                      <p:cBhvr additive="base">
                                        <p:cTn id="3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anim calcmode="lin" valueType="num">
                                      <p:cBhvr additive="base">
                                        <p:cTn id="4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5">
                                            <p:txEl>
                                              <p:pRg st="6" end="6"/>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5">
                                            <p:txEl>
                                              <p:pRg st="7" end="7"/>
                                            </p:txEl>
                                          </p:spTgt>
                                        </p:tgtEl>
                                        <p:attrNameLst>
                                          <p:attrName>style.visibility</p:attrName>
                                        </p:attrNameLst>
                                      </p:cBhvr>
                                      <p:to>
                                        <p:strVal val="visible"/>
                                      </p:to>
                                    </p:set>
                                    <p:anim calcmode="lin" valueType="num">
                                      <p:cBhvr additive="base">
                                        <p:cTn id="45"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1804" y="1490120"/>
            <a:ext cx="11654118" cy="5078313"/>
          </a:xfrm>
          <a:prstGeom prst="rect">
            <a:avLst/>
          </a:prstGeom>
        </p:spPr>
        <p:txBody>
          <a:bodyPr wrap="square">
            <a:spAutoFit/>
          </a:bodyPr>
          <a:lstStyle/>
          <a:p>
            <a:pPr indent="457200" algn="just">
              <a:lnSpc>
                <a:spcPct val="150000"/>
              </a:lnSpc>
            </a:pPr>
            <a:r>
              <a:rPr lang="en-US" sz="2400" b="1" u="sng" dirty="0" err="1">
                <a:solidFill>
                  <a:srgbClr val="002060"/>
                </a:solidFill>
                <a:latin typeface="Times New Roman" panose="02020603050405020304" pitchFamily="18" charset="0"/>
              </a:rPr>
              <a:t>Hình</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thức</a:t>
            </a:r>
            <a:r>
              <a:rPr lang="en-US" sz="2400" b="1" u="sng" dirty="0">
                <a:solidFill>
                  <a:srgbClr val="002060"/>
                </a:solidFill>
                <a:latin typeface="Times New Roman" panose="02020603050405020304" pitchFamily="18" charset="0"/>
              </a:rPr>
              <a:t> 2: </a:t>
            </a:r>
            <a:r>
              <a:rPr lang="en-US" sz="2400" b="1" u="sng" dirty="0" err="1">
                <a:solidFill>
                  <a:srgbClr val="002060"/>
                </a:solidFill>
                <a:latin typeface="Times New Roman" panose="02020603050405020304" pitchFamily="18" charset="0"/>
              </a:rPr>
              <a:t>Phân</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phối</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theo</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lộ</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trình</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đã</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định</a:t>
            </a:r>
            <a:r>
              <a:rPr lang="en-US" sz="2400" b="1" u="sng" dirty="0" smtClean="0">
                <a:solidFill>
                  <a:srgbClr val="002060"/>
                </a:solidFill>
                <a:latin typeface="Times New Roman" panose="02020603050405020304" pitchFamily="18" charset="0"/>
              </a:rPr>
              <a:t>.</a:t>
            </a:r>
            <a:endParaRPr lang="en-US" sz="2400" b="1" u="sng" spc="-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2400" b="1" spc="-5" dirty="0" err="1" smtClean="0">
                <a:latin typeface="Times New Roman" panose="02020603050405020304" pitchFamily="18" charset="0"/>
                <a:ea typeface="Times New Roman" panose="02020603050405020304" pitchFamily="18" charset="0"/>
                <a:cs typeface="Times New Roman" panose="02020603050405020304" pitchFamily="18" charset="0"/>
              </a:rPr>
              <a:t>Kỹ</a:t>
            </a:r>
            <a:r>
              <a:rPr lang="en-US" sz="2400" b="1"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ma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kiệm</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một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đơn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giản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hai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nêu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lnSpc>
                <a:spcPct val="150000"/>
              </a:lnSpc>
            </a:pP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khách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qua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tiện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và</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thiết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sao</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cho</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giao</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tại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nhận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theo</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yêu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cầu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đề</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2400" spc="-5" dirty="0" err="1" smtClean="0">
                <a:latin typeface="Times New Roman" panose="02020603050405020304" pitchFamily="18" charset="0"/>
                <a:ea typeface="Times New Roman" panose="02020603050405020304" pitchFamily="18" charset="0"/>
                <a:cs typeface="Times New Roman" panose="02020603050405020304" pitchFamily="18" charset="0"/>
              </a:rPr>
              <a:t>Đây</a:t>
            </a: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đưa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hợp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lý</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áp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vào</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thực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tế</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yếu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tìm</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hiệu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quả</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chi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phí</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suy</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2400" spc="-5" dirty="0" err="1" smtClean="0">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sẽ</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khác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nhau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cần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thỏa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mãn</a:t>
            </a: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p:txBody>
      </p:sp>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3090868" y="1030754"/>
            <a:ext cx="6696064" cy="587148"/>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2: </a:t>
            </a:r>
            <a:r>
              <a:rPr lang="en-US" sz="2400" b="1" dirty="0" err="1">
                <a:latin typeface="Times New Roman" panose="02020603050405020304" pitchFamily="18" charset="0"/>
              </a:rPr>
              <a:t>Lập</a:t>
            </a:r>
            <a:r>
              <a:rPr lang="en-US" sz="2400" b="1" dirty="0">
                <a:latin typeface="Times New Roman" panose="02020603050405020304" pitchFamily="18" charset="0"/>
              </a:rPr>
              <a:t> </a:t>
            </a:r>
            <a:r>
              <a:rPr lang="en-US" sz="2400" b="1" dirty="0" err="1">
                <a:latin typeface="Times New Roman" panose="02020603050405020304" pitchFamily="18" charset="0"/>
              </a:rPr>
              <a:t>biểu</a:t>
            </a:r>
            <a:r>
              <a:rPr lang="en-US" sz="2400" b="1" dirty="0">
                <a:latin typeface="Times New Roman" panose="02020603050405020304" pitchFamily="18" charset="0"/>
              </a:rPr>
              <a:t> </a:t>
            </a:r>
            <a:r>
              <a:rPr lang="en-US" sz="2400" b="1" dirty="0" err="1">
                <a:latin typeface="Times New Roman" panose="02020603050405020304" pitchFamily="18" charset="0"/>
              </a:rPr>
              <a:t>giao</a:t>
            </a:r>
            <a:r>
              <a:rPr lang="en-US" sz="2400" b="1" dirty="0">
                <a:latin typeface="Times New Roman" panose="02020603050405020304" pitchFamily="18" charset="0"/>
              </a:rPr>
              <a:t> </a:t>
            </a:r>
            <a:r>
              <a:rPr lang="en-US" sz="2400" b="1" dirty="0" err="1">
                <a:latin typeface="Times New Roman" panose="02020603050405020304" pitchFamily="18" charset="0"/>
              </a:rPr>
              <a:t>hàng</a:t>
            </a:r>
            <a:r>
              <a:rPr lang="en-US" sz="2400" b="1" dirty="0">
                <a:latin typeface="Times New Roman" panose="02020603050405020304" pitchFamily="18" charset="0"/>
              </a:rPr>
              <a:t>/ </a:t>
            </a:r>
            <a:r>
              <a:rPr lang="en-US" sz="2400" b="1" dirty="0" err="1">
                <a:latin typeface="Times New Roman" panose="02020603050405020304" pitchFamily="18" charset="0"/>
              </a:rPr>
              <a:t>Kế</a:t>
            </a:r>
            <a:r>
              <a:rPr lang="en-US" sz="2400" b="1" dirty="0">
                <a:latin typeface="Times New Roman" panose="02020603050405020304" pitchFamily="18" charset="0"/>
              </a:rPr>
              <a:t> </a:t>
            </a:r>
            <a:r>
              <a:rPr lang="en-US" sz="2400" b="1" dirty="0" err="1">
                <a:latin typeface="Times New Roman" panose="02020603050405020304" pitchFamily="18" charset="0"/>
              </a:rPr>
              <a:t>hoạch</a:t>
            </a:r>
            <a:r>
              <a:rPr lang="en-US" sz="2400" b="1" dirty="0">
                <a:latin typeface="Times New Roman" panose="02020603050405020304" pitchFamily="18" charset="0"/>
              </a:rPr>
              <a:t> </a:t>
            </a:r>
            <a:r>
              <a:rPr lang="en-US" sz="2400" b="1" dirty="0" err="1">
                <a:latin typeface="Times New Roman" panose="02020603050405020304" pitchFamily="18" charset="0"/>
              </a:rPr>
              <a:t>phân</a:t>
            </a:r>
            <a:r>
              <a:rPr lang="en-US" sz="2400" b="1" dirty="0">
                <a:latin typeface="Times New Roman" panose="02020603050405020304" pitchFamily="18" charset="0"/>
              </a:rPr>
              <a:t> </a:t>
            </a:r>
            <a:r>
              <a:rPr lang="en-US" sz="2400" b="1" dirty="0" err="1">
                <a:latin typeface="Times New Roman" panose="02020603050405020304" pitchFamily="18" charset="0"/>
              </a:rPr>
              <a:t>phối</a:t>
            </a:r>
            <a:r>
              <a:rPr lang="en-US" sz="2400" b="1" dirty="0">
                <a:latin typeface="Times New Roman" panose="02020603050405020304" pitchFamily="18" charset="0"/>
              </a:rPr>
              <a:t>.</a:t>
            </a:r>
            <a:endParaRPr lang="en-US" sz="2400" dirty="0">
              <a:effectLst/>
            </a:endParaRPr>
          </a:p>
        </p:txBody>
      </p:sp>
    </p:spTree>
    <p:extLst>
      <p:ext uri="{BB962C8B-B14F-4D97-AF65-F5344CB8AC3E}">
        <p14:creationId xmlns:p14="http://schemas.microsoft.com/office/powerpoint/2010/main" val="3278543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4.4.4.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125158" y="1141504"/>
            <a:ext cx="6696064" cy="587148"/>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2: </a:t>
            </a:r>
            <a:r>
              <a:rPr lang="en-US" sz="2400" b="1" dirty="0" err="1">
                <a:latin typeface="Times New Roman" panose="02020603050405020304" pitchFamily="18" charset="0"/>
              </a:rPr>
              <a:t>Lập</a:t>
            </a:r>
            <a:r>
              <a:rPr lang="en-US" sz="2400" b="1" dirty="0">
                <a:latin typeface="Times New Roman" panose="02020603050405020304" pitchFamily="18" charset="0"/>
              </a:rPr>
              <a:t> </a:t>
            </a:r>
            <a:r>
              <a:rPr lang="en-US" sz="2400" b="1" dirty="0" err="1">
                <a:latin typeface="Times New Roman" panose="02020603050405020304" pitchFamily="18" charset="0"/>
              </a:rPr>
              <a:t>biểu</a:t>
            </a:r>
            <a:r>
              <a:rPr lang="en-US" sz="2400" b="1" dirty="0">
                <a:latin typeface="Times New Roman" panose="02020603050405020304" pitchFamily="18" charset="0"/>
              </a:rPr>
              <a:t> </a:t>
            </a:r>
            <a:r>
              <a:rPr lang="en-US" sz="2400" b="1" dirty="0" err="1">
                <a:latin typeface="Times New Roman" panose="02020603050405020304" pitchFamily="18" charset="0"/>
              </a:rPr>
              <a:t>giao</a:t>
            </a:r>
            <a:r>
              <a:rPr lang="en-US" sz="2400" b="1" dirty="0">
                <a:latin typeface="Times New Roman" panose="02020603050405020304" pitchFamily="18" charset="0"/>
              </a:rPr>
              <a:t> </a:t>
            </a:r>
            <a:r>
              <a:rPr lang="en-US" sz="2400" b="1" dirty="0" err="1">
                <a:latin typeface="Times New Roman" panose="02020603050405020304" pitchFamily="18" charset="0"/>
              </a:rPr>
              <a:t>hàng</a:t>
            </a:r>
            <a:r>
              <a:rPr lang="en-US" sz="2400" b="1" dirty="0">
                <a:latin typeface="Times New Roman" panose="02020603050405020304" pitchFamily="18" charset="0"/>
              </a:rPr>
              <a:t>/ </a:t>
            </a:r>
            <a:r>
              <a:rPr lang="en-US" sz="2400" b="1" dirty="0" err="1">
                <a:latin typeface="Times New Roman" panose="02020603050405020304" pitchFamily="18" charset="0"/>
              </a:rPr>
              <a:t>Kế</a:t>
            </a:r>
            <a:r>
              <a:rPr lang="en-US" sz="2400" b="1" dirty="0">
                <a:latin typeface="Times New Roman" panose="02020603050405020304" pitchFamily="18" charset="0"/>
              </a:rPr>
              <a:t> </a:t>
            </a:r>
            <a:r>
              <a:rPr lang="en-US" sz="2400" b="1" dirty="0" err="1">
                <a:latin typeface="Times New Roman" panose="02020603050405020304" pitchFamily="18" charset="0"/>
              </a:rPr>
              <a:t>hoạch</a:t>
            </a:r>
            <a:r>
              <a:rPr lang="en-US" sz="2400" b="1" dirty="0">
                <a:latin typeface="Times New Roman" panose="02020603050405020304" pitchFamily="18" charset="0"/>
              </a:rPr>
              <a:t> </a:t>
            </a:r>
            <a:r>
              <a:rPr lang="en-US" sz="2400" b="1" dirty="0" err="1">
                <a:latin typeface="Times New Roman" panose="02020603050405020304" pitchFamily="18" charset="0"/>
              </a:rPr>
              <a:t>phân</a:t>
            </a:r>
            <a:r>
              <a:rPr lang="en-US" sz="2400" b="1" dirty="0">
                <a:latin typeface="Times New Roman" panose="02020603050405020304" pitchFamily="18" charset="0"/>
              </a:rPr>
              <a:t> </a:t>
            </a:r>
            <a:r>
              <a:rPr lang="en-US" sz="2400" b="1" dirty="0" err="1">
                <a:latin typeface="Times New Roman" panose="02020603050405020304" pitchFamily="18" charset="0"/>
              </a:rPr>
              <a:t>phối</a:t>
            </a:r>
            <a:r>
              <a:rPr lang="en-US" sz="2400" b="1" dirty="0">
                <a:latin typeface="Times New Roman" panose="02020603050405020304" pitchFamily="18" charset="0"/>
              </a:rPr>
              <a:t>.</a:t>
            </a:r>
            <a:endParaRPr lang="en-US" sz="2400" dirty="0">
              <a:effectLst/>
            </a:endParaRPr>
          </a:p>
        </p:txBody>
      </p:sp>
      <p:sp>
        <p:nvSpPr>
          <p:cNvPr id="5" name="Rectangle 4"/>
          <p:cNvSpPr/>
          <p:nvPr/>
        </p:nvSpPr>
        <p:spPr>
          <a:xfrm>
            <a:off x="564104" y="1858941"/>
            <a:ext cx="10382250" cy="4524315"/>
          </a:xfrm>
          <a:prstGeom prst="rect">
            <a:avLst/>
          </a:prstGeom>
        </p:spPr>
        <p:txBody>
          <a:bodyPr wrap="square">
            <a:spAutoFit/>
          </a:bodyPr>
          <a:lstStyle/>
          <a:p>
            <a:pPr indent="457200" algn="just">
              <a:lnSpc>
                <a:spcPct val="150000"/>
              </a:lnSpc>
            </a:pPr>
            <a:r>
              <a:rPr lang="en-US" sz="2400" b="1" u="sng" dirty="0" err="1">
                <a:solidFill>
                  <a:srgbClr val="002060"/>
                </a:solidFill>
                <a:latin typeface="Times New Roman" panose="02020603050405020304" pitchFamily="18" charset="0"/>
              </a:rPr>
              <a:t>Hình</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thức</a:t>
            </a:r>
            <a:r>
              <a:rPr lang="en-US" sz="2400" b="1" u="sng" dirty="0">
                <a:solidFill>
                  <a:srgbClr val="002060"/>
                </a:solidFill>
                <a:latin typeface="Times New Roman" panose="02020603050405020304" pitchFamily="18" charset="0"/>
              </a:rPr>
              <a:t> 2: </a:t>
            </a:r>
            <a:r>
              <a:rPr lang="en-US" sz="2400" b="1" u="sng" dirty="0" err="1">
                <a:solidFill>
                  <a:srgbClr val="002060"/>
                </a:solidFill>
                <a:latin typeface="Times New Roman" panose="02020603050405020304" pitchFamily="18" charset="0"/>
              </a:rPr>
              <a:t>Phân</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phối</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theo</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lộ</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trình</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đã</a:t>
            </a:r>
            <a:r>
              <a:rPr lang="en-US" sz="2400" b="1" u="sng" dirty="0">
                <a:solidFill>
                  <a:srgbClr val="002060"/>
                </a:solidFill>
                <a:latin typeface="Times New Roman" panose="02020603050405020304" pitchFamily="18" charset="0"/>
              </a:rPr>
              <a:t> </a:t>
            </a:r>
            <a:r>
              <a:rPr lang="en-US" sz="2400" b="1" u="sng" dirty="0" err="1">
                <a:solidFill>
                  <a:srgbClr val="002060"/>
                </a:solidFill>
                <a:latin typeface="Times New Roman" panose="02020603050405020304" pitchFamily="18" charset="0"/>
              </a:rPr>
              <a:t>định</a:t>
            </a:r>
            <a:r>
              <a:rPr lang="en-US" sz="2400" b="1" u="sng" dirty="0" smtClean="0">
                <a:solidFill>
                  <a:srgbClr val="002060"/>
                </a:solidFill>
                <a:latin typeface="Times New Roman" panose="02020603050405020304" pitchFamily="18" charset="0"/>
              </a:rPr>
              <a:t>.</a:t>
            </a:r>
            <a:endParaRPr lang="en-US" sz="2400" b="1" u="sng" spc="-5" dirty="0" smtClean="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2400" b="1" spc="-5" dirty="0" err="1" smtClean="0">
                <a:latin typeface="Times New Roman" panose="02020603050405020304" pitchFamily="18" charset="0"/>
                <a:ea typeface="Times New Roman" panose="02020603050405020304" pitchFamily="18" charset="0"/>
                <a:cs typeface="Times New Roman" panose="02020603050405020304" pitchFamily="18" charset="0"/>
              </a:rPr>
              <a:t>Kỹ</a:t>
            </a:r>
            <a:r>
              <a:rPr lang="en-US" sz="2400" b="1"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đánh</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giá</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suy</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 dirty="0" err="1">
                <a:latin typeface="Times New Roman" panose="02020603050405020304" pitchFamily="18" charset="0"/>
                <a:ea typeface="Times New Roman" panose="02020603050405020304" pitchFamily="18" charset="0"/>
                <a:cs typeface="Times New Roman" panose="02020603050405020304" pitchFamily="18" charset="0"/>
              </a:rPr>
              <a:t>rộng</a:t>
            </a:r>
            <a:r>
              <a:rPr lang="en-US" sz="2400" b="1"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phức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tạp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nhưng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đưa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giải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hơn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ma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trận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tiết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kiệm</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không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những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chuyên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chở</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tiện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trong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457200" algn="just">
              <a:lnSpc>
                <a:spcPct val="150000"/>
              </a:lnSpc>
            </a:pPr>
            <a:r>
              <a:rPr lang="en-US" sz="2400" spc="-5" dirty="0" err="1" smtClean="0">
                <a:latin typeface="Times New Roman" panose="02020603050405020304" pitchFamily="18" charset="0"/>
                <a:ea typeface="Times New Roman" panose="02020603050405020304" pitchFamily="18" charset="0"/>
                <a:cs typeface="Times New Roman" panose="02020603050405020304" pitchFamily="18" charset="0"/>
              </a:rPr>
              <a:t>Điểm</a:t>
            </a: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bất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lợi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là</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tốn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lập</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kế</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hoạch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nhiều</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liên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quan</a:t>
            </a: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457200" algn="just">
              <a:lnSpc>
                <a:spcPct val="150000"/>
              </a:lnSpc>
            </a:pPr>
            <a:r>
              <a:rPr lang="en-US" sz="2400" spc="-5"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Kỹ</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thuật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này</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được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sử</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dụng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tốt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khi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có</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giới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hạn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các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ràng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buộc</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về</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công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suất</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hay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tổng</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thời</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gian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trên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lộ</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vận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spc="-5" dirty="0" err="1">
                <a:latin typeface="Times New Roman" panose="02020603050405020304" pitchFamily="18" charset="0"/>
                <a:ea typeface="Times New Roman" panose="02020603050405020304" pitchFamily="18" charset="0"/>
                <a:cs typeface="Times New Roman" panose="02020603050405020304" pitchFamily="18" charset="0"/>
              </a:rPr>
              <a:t>chuyển</a:t>
            </a:r>
            <a:r>
              <a:rPr lang="en-US" sz="2400" spc="-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2170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3" name="Rounded Rectangle 2"/>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3090868" y="1030754"/>
            <a:ext cx="6696064" cy="587148"/>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2: </a:t>
            </a:r>
            <a:r>
              <a:rPr lang="en-US" sz="2400" b="1" dirty="0" err="1">
                <a:latin typeface="Times New Roman" panose="02020603050405020304" pitchFamily="18" charset="0"/>
              </a:rPr>
              <a:t>Lập</a:t>
            </a:r>
            <a:r>
              <a:rPr lang="en-US" sz="2400" b="1" dirty="0">
                <a:latin typeface="Times New Roman" panose="02020603050405020304" pitchFamily="18" charset="0"/>
              </a:rPr>
              <a:t> </a:t>
            </a:r>
            <a:r>
              <a:rPr lang="en-US" sz="2400" b="1" dirty="0" err="1">
                <a:latin typeface="Times New Roman" panose="02020603050405020304" pitchFamily="18" charset="0"/>
              </a:rPr>
              <a:t>biểu</a:t>
            </a:r>
            <a:r>
              <a:rPr lang="en-US" sz="2400" b="1" dirty="0">
                <a:latin typeface="Times New Roman" panose="02020603050405020304" pitchFamily="18" charset="0"/>
              </a:rPr>
              <a:t> </a:t>
            </a:r>
            <a:r>
              <a:rPr lang="en-US" sz="2400" b="1" dirty="0" err="1">
                <a:latin typeface="Times New Roman" panose="02020603050405020304" pitchFamily="18" charset="0"/>
              </a:rPr>
              <a:t>giao</a:t>
            </a:r>
            <a:r>
              <a:rPr lang="en-US" sz="2400" b="1" dirty="0">
                <a:latin typeface="Times New Roman" panose="02020603050405020304" pitchFamily="18" charset="0"/>
              </a:rPr>
              <a:t> </a:t>
            </a:r>
            <a:r>
              <a:rPr lang="en-US" sz="2400" b="1" dirty="0" err="1">
                <a:latin typeface="Times New Roman" panose="02020603050405020304" pitchFamily="18" charset="0"/>
              </a:rPr>
              <a:t>hàng</a:t>
            </a:r>
            <a:r>
              <a:rPr lang="en-US" sz="2400" b="1" dirty="0">
                <a:latin typeface="Times New Roman" panose="02020603050405020304" pitchFamily="18" charset="0"/>
              </a:rPr>
              <a:t>/ </a:t>
            </a:r>
            <a:r>
              <a:rPr lang="en-US" sz="2400" b="1" dirty="0" err="1">
                <a:latin typeface="Times New Roman" panose="02020603050405020304" pitchFamily="18" charset="0"/>
              </a:rPr>
              <a:t>Kế</a:t>
            </a:r>
            <a:r>
              <a:rPr lang="en-US" sz="2400" b="1" dirty="0">
                <a:latin typeface="Times New Roman" panose="02020603050405020304" pitchFamily="18" charset="0"/>
              </a:rPr>
              <a:t> </a:t>
            </a:r>
            <a:r>
              <a:rPr lang="en-US" sz="2400" b="1" dirty="0" err="1">
                <a:latin typeface="Times New Roman" panose="02020603050405020304" pitchFamily="18" charset="0"/>
              </a:rPr>
              <a:t>hoạch</a:t>
            </a:r>
            <a:r>
              <a:rPr lang="en-US" sz="2400" b="1" dirty="0">
                <a:latin typeface="Times New Roman" panose="02020603050405020304" pitchFamily="18" charset="0"/>
              </a:rPr>
              <a:t> </a:t>
            </a:r>
            <a:r>
              <a:rPr lang="en-US" sz="2400" b="1" dirty="0" err="1">
                <a:latin typeface="Times New Roman" panose="02020603050405020304" pitchFamily="18" charset="0"/>
              </a:rPr>
              <a:t>phân</a:t>
            </a:r>
            <a:r>
              <a:rPr lang="en-US" sz="2400" b="1" dirty="0">
                <a:latin typeface="Times New Roman" panose="02020603050405020304" pitchFamily="18" charset="0"/>
              </a:rPr>
              <a:t> </a:t>
            </a:r>
            <a:r>
              <a:rPr lang="en-US" sz="2400" b="1" dirty="0" err="1">
                <a:latin typeface="Times New Roman" panose="02020603050405020304" pitchFamily="18" charset="0"/>
              </a:rPr>
              <a:t>phối</a:t>
            </a:r>
            <a:r>
              <a:rPr lang="en-US" sz="2400" b="1" dirty="0">
                <a:latin typeface="Times New Roman" panose="02020603050405020304" pitchFamily="18" charset="0"/>
              </a:rPr>
              <a:t>.</a:t>
            </a:r>
            <a:endParaRPr lang="en-US" sz="2400" dirty="0">
              <a:effectLst/>
            </a:endParaRPr>
          </a:p>
        </p:txBody>
      </p:sp>
      <p:sp>
        <p:nvSpPr>
          <p:cNvPr id="5" name="Rectangle 4"/>
          <p:cNvSpPr/>
          <p:nvPr/>
        </p:nvSpPr>
        <p:spPr>
          <a:xfrm>
            <a:off x="432433" y="1490120"/>
            <a:ext cx="11452860" cy="5601533"/>
          </a:xfrm>
          <a:prstGeom prst="rect">
            <a:avLst/>
          </a:prstGeom>
        </p:spPr>
        <p:txBody>
          <a:bodyPr wrap="square">
            <a:spAutoFit/>
          </a:bodyPr>
          <a:lstStyle/>
          <a:p>
            <a:pPr marL="342900" marR="0" lvl="0" indent="-342900" algn="ctr">
              <a:spcBef>
                <a:spcPts val="600"/>
              </a:spcBef>
              <a:spcAft>
                <a:spcPts val="600"/>
              </a:spcAft>
              <a:buFont typeface="Wingdings" panose="05000000000000000000" pitchFamily="2" charset="2"/>
              <a:buChar char="v"/>
            </a:pPr>
            <a:r>
              <a:rPr lang="en-US" sz="2400" b="1" i="1" u="sng" spc="-5" dirty="0" err="1">
                <a:latin typeface="Times New Roman" panose="02020603050405020304" pitchFamily="18" charset="0"/>
                <a:ea typeface="Times New Roman" panose="02020603050405020304" pitchFamily="18" charset="0"/>
                <a:cs typeface="Times New Roman" panose="02020603050405020304" pitchFamily="18" charset="0"/>
              </a:rPr>
              <a:t>Nguồn</a:t>
            </a:r>
            <a:r>
              <a:rPr lang="en-US" sz="2400" b="1" i="1" u="sng"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spc="-5" dirty="0" err="1">
                <a:latin typeface="Times New Roman" panose="02020603050405020304" pitchFamily="18" charset="0"/>
                <a:ea typeface="Times New Roman" panose="02020603050405020304" pitchFamily="18" charset="0"/>
                <a:cs typeface="Times New Roman" panose="02020603050405020304" pitchFamily="18" charset="0"/>
              </a:rPr>
              <a:t>phân</a:t>
            </a:r>
            <a:r>
              <a:rPr lang="en-US" sz="2400" b="1" i="1" u="sng" spc="-5"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spc="-5" dirty="0" err="1">
                <a:latin typeface="Times New Roman" panose="02020603050405020304" pitchFamily="18" charset="0"/>
                <a:ea typeface="Times New Roman" panose="02020603050405020304" pitchFamily="18" charset="0"/>
                <a:cs typeface="Times New Roman" panose="02020603050405020304" pitchFamily="18" charset="0"/>
              </a:rPr>
              <a:t>phối</a:t>
            </a:r>
            <a:r>
              <a:rPr lang="en-US" sz="2400" b="1" i="1" u="sng" spc="-5"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latin typeface=".VnTime"/>
              <a:ea typeface="Times New Roman" panose="02020603050405020304" pitchFamily="18" charset="0"/>
              <a:cs typeface="Times New Roman" panose="02020603050405020304" pitchFamily="18" charset="0"/>
            </a:endParaRPr>
          </a:p>
          <a:p>
            <a:pPr algn="just">
              <a:spcBef>
                <a:spcPts val="600"/>
              </a:spcBef>
              <a:spcAft>
                <a:spcPts val="600"/>
              </a:spcAft>
            </a:pPr>
            <a:r>
              <a:rPr lang="en-US" sz="2400" b="1" i="1" spc="-5" dirty="0" err="1">
                <a:solidFill>
                  <a:srgbClr val="002060"/>
                </a:solidFill>
                <a:latin typeface="Times New Roman" panose="02020603050405020304" pitchFamily="18" charset="0"/>
              </a:rPr>
              <a:t>Việc</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phân</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phối</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sản</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phẩm</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đến</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khách</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hàng</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được</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thực</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hiện</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từ</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hai</a:t>
            </a:r>
            <a:r>
              <a:rPr lang="en-US" sz="2400" b="1" i="1" spc="-5" dirty="0">
                <a:solidFill>
                  <a:srgbClr val="002060"/>
                </a:solidFill>
                <a:latin typeface="Times New Roman" panose="02020603050405020304" pitchFamily="18" charset="0"/>
              </a:rPr>
              <a:t> </a:t>
            </a:r>
            <a:r>
              <a:rPr lang="en-US" sz="2400" b="1" i="1" spc="-5" dirty="0" err="1">
                <a:solidFill>
                  <a:srgbClr val="002060"/>
                </a:solidFill>
                <a:latin typeface="Times New Roman" panose="02020603050405020304" pitchFamily="18" charset="0"/>
              </a:rPr>
              <a:t>nguồn</a:t>
            </a:r>
            <a:r>
              <a:rPr lang="en-US" sz="2400" b="1" i="1" spc="-5" dirty="0">
                <a:solidFill>
                  <a:srgbClr val="002060"/>
                </a:solidFill>
                <a:latin typeface="Times New Roman" panose="02020603050405020304" pitchFamily="18" charset="0"/>
              </a:rPr>
              <a:t>:</a:t>
            </a:r>
            <a:endParaRPr lang="en-US" sz="2400" b="1" i="1" dirty="0">
              <a:solidFill>
                <a:srgbClr val="002060"/>
              </a:solidFill>
            </a:endParaRPr>
          </a:p>
          <a:p>
            <a:pPr algn="just">
              <a:spcBef>
                <a:spcPts val="600"/>
              </a:spcBef>
              <a:spcAft>
                <a:spcPts val="600"/>
              </a:spcAft>
            </a:pPr>
            <a:r>
              <a:rPr lang="en-US" sz="2400" spc="-5" dirty="0">
                <a:latin typeface="Times New Roman" panose="02020603050405020304" pitchFamily="18" charset="0"/>
              </a:rPr>
              <a:t>+ </a:t>
            </a:r>
            <a:r>
              <a:rPr lang="en-US" sz="2400" b="1" spc="-5" dirty="0" err="1">
                <a:latin typeface="Times New Roman" panose="02020603050405020304" pitchFamily="18" charset="0"/>
              </a:rPr>
              <a:t>Địa</a:t>
            </a:r>
            <a:r>
              <a:rPr lang="en-US" sz="2400" b="1" spc="-5" dirty="0">
                <a:latin typeface="Times New Roman" panose="02020603050405020304" pitchFamily="18" charset="0"/>
              </a:rPr>
              <a:t> </a:t>
            </a:r>
            <a:r>
              <a:rPr lang="en-US" sz="2400" b="1" spc="-5" dirty="0" err="1">
                <a:latin typeface="Times New Roman" panose="02020603050405020304" pitchFamily="18" charset="0"/>
              </a:rPr>
              <a:t>điểm</a:t>
            </a:r>
            <a:r>
              <a:rPr lang="en-US" sz="2400" b="1" spc="-5" dirty="0">
                <a:latin typeface="Times New Roman" panose="02020603050405020304" pitchFamily="18" charset="0"/>
              </a:rPr>
              <a:t> </a:t>
            </a:r>
            <a:r>
              <a:rPr lang="en-US" sz="2400" b="1" spc="-5" dirty="0" err="1">
                <a:latin typeface="Times New Roman" panose="02020603050405020304" pitchFamily="18" charset="0"/>
              </a:rPr>
              <a:t>lẻ</a:t>
            </a:r>
            <a:r>
              <a:rPr lang="en-US" sz="2400" b="1" spc="-5" dirty="0">
                <a:latin typeface="Times New Roman" panose="02020603050405020304" pitchFamily="18" charset="0"/>
              </a:rPr>
              <a:t> </a:t>
            </a:r>
            <a:r>
              <a:rPr lang="en-US" sz="2400" b="1" spc="-5" dirty="0" err="1">
                <a:latin typeface="Times New Roman" panose="02020603050405020304" pitchFamily="18" charset="0"/>
              </a:rPr>
              <a:t>dùng</a:t>
            </a:r>
            <a:r>
              <a:rPr lang="en-US" sz="2400" b="1" spc="-5" dirty="0">
                <a:latin typeface="Times New Roman" panose="02020603050405020304" pitchFamily="18" charset="0"/>
              </a:rPr>
              <a:t> </a:t>
            </a:r>
            <a:r>
              <a:rPr lang="en-US" sz="2400" b="1" spc="-5" dirty="0" err="1">
                <a:latin typeface="Times New Roman" panose="02020603050405020304" pitchFamily="18" charset="0"/>
              </a:rPr>
              <a:t>cho</a:t>
            </a:r>
            <a:r>
              <a:rPr lang="en-US" sz="2400" b="1" spc="-5" dirty="0">
                <a:latin typeface="Times New Roman" panose="02020603050405020304" pitchFamily="18" charset="0"/>
              </a:rPr>
              <a:t> </a:t>
            </a:r>
            <a:r>
              <a:rPr lang="en-US" sz="2400" b="1" spc="-5" dirty="0" err="1">
                <a:latin typeface="Times New Roman" panose="02020603050405020304" pitchFamily="18" charset="0"/>
              </a:rPr>
              <a:t>sản</a:t>
            </a:r>
            <a:r>
              <a:rPr lang="en-US" sz="2400" b="1" spc="-5" dirty="0">
                <a:latin typeface="Times New Roman" panose="02020603050405020304" pitchFamily="18" charset="0"/>
              </a:rPr>
              <a:t> </a:t>
            </a:r>
            <a:r>
              <a:rPr lang="en-US" sz="2400" b="1" spc="-5" dirty="0" err="1">
                <a:latin typeface="Times New Roman" panose="02020603050405020304" pitchFamily="18" charset="0"/>
              </a:rPr>
              <a:t>phẩm</a:t>
            </a:r>
            <a:r>
              <a:rPr lang="en-US" sz="2400" b="1" spc="-5" dirty="0">
                <a:latin typeface="Times New Roman" panose="02020603050405020304" pitchFamily="18" charset="0"/>
              </a:rPr>
              <a:t>.</a:t>
            </a:r>
            <a:endParaRPr lang="en-US" sz="2400" b="1" dirty="0"/>
          </a:p>
          <a:p>
            <a:pPr algn="just">
              <a:spcBef>
                <a:spcPts val="600"/>
              </a:spcBef>
              <a:spcAft>
                <a:spcPts val="600"/>
              </a:spcAft>
            </a:pPr>
            <a:r>
              <a:rPr lang="en-US" sz="2400" b="1" spc="-5" dirty="0">
                <a:latin typeface="Times New Roman" panose="02020603050405020304" pitchFamily="18" charset="0"/>
              </a:rPr>
              <a:t>+ </a:t>
            </a:r>
            <a:r>
              <a:rPr lang="en-US" sz="2400" b="1" spc="-5" dirty="0" err="1">
                <a:latin typeface="Times New Roman" panose="02020603050405020304" pitchFamily="18" charset="0"/>
              </a:rPr>
              <a:t>Trung</a:t>
            </a:r>
            <a:r>
              <a:rPr lang="en-US" sz="2400" b="1" spc="-5" dirty="0">
                <a:latin typeface="Times New Roman" panose="02020603050405020304" pitchFamily="18" charset="0"/>
              </a:rPr>
              <a:t> </a:t>
            </a:r>
            <a:r>
              <a:rPr lang="en-US" sz="2400" b="1" spc="-5" dirty="0" err="1">
                <a:latin typeface="Times New Roman" panose="02020603050405020304" pitchFamily="18" charset="0"/>
              </a:rPr>
              <a:t>tâm</a:t>
            </a:r>
            <a:r>
              <a:rPr lang="en-US" sz="2400" b="1" spc="-5" dirty="0">
                <a:latin typeface="Times New Roman" panose="02020603050405020304" pitchFamily="18" charset="0"/>
              </a:rPr>
              <a:t> </a:t>
            </a:r>
            <a:r>
              <a:rPr lang="en-US" sz="2400" b="1" spc="-5" dirty="0" err="1">
                <a:latin typeface="Times New Roman" panose="02020603050405020304" pitchFamily="18" charset="0"/>
              </a:rPr>
              <a:t>phân</a:t>
            </a:r>
            <a:r>
              <a:rPr lang="en-US" sz="2400" b="1" spc="-5" dirty="0">
                <a:latin typeface="Times New Roman" panose="02020603050405020304" pitchFamily="18" charset="0"/>
              </a:rPr>
              <a:t> </a:t>
            </a:r>
            <a:r>
              <a:rPr lang="en-US" sz="2400" b="1" spc="-5" dirty="0" err="1">
                <a:latin typeface="Times New Roman" panose="02020603050405020304" pitchFamily="18" charset="0"/>
              </a:rPr>
              <a:t>phối</a:t>
            </a:r>
            <a:r>
              <a:rPr lang="en-US" sz="2400" b="1" spc="-5" dirty="0">
                <a:latin typeface="Times New Roman" panose="02020603050405020304" pitchFamily="18" charset="0"/>
              </a:rPr>
              <a:t>.</a:t>
            </a:r>
            <a:endParaRPr lang="en-US" sz="2400" b="1" dirty="0"/>
          </a:p>
          <a:p>
            <a:pPr indent="457200" algn="just">
              <a:spcBef>
                <a:spcPts val="600"/>
              </a:spcBef>
              <a:spcAft>
                <a:spcPts val="600"/>
              </a:spcAft>
            </a:pPr>
            <a:r>
              <a:rPr lang="en-US" sz="2400" b="1" spc="-5" dirty="0" err="1">
                <a:latin typeface="Times New Roman" panose="02020603050405020304" pitchFamily="18" charset="0"/>
              </a:rPr>
              <a:t>Địa</a:t>
            </a:r>
            <a:r>
              <a:rPr lang="en-US" sz="2400" b="1" spc="-5" dirty="0">
                <a:latin typeface="Times New Roman" panose="02020603050405020304" pitchFamily="18" charset="0"/>
              </a:rPr>
              <a:t> </a:t>
            </a:r>
            <a:r>
              <a:rPr lang="en-US" sz="2400" b="1" spc="-5" dirty="0" err="1">
                <a:latin typeface="Times New Roman" panose="02020603050405020304" pitchFamily="18" charset="0"/>
              </a:rPr>
              <a:t>điểm</a:t>
            </a:r>
            <a:r>
              <a:rPr lang="en-US" sz="2400" b="1" spc="-5" dirty="0">
                <a:latin typeface="Times New Roman" panose="02020603050405020304" pitchFamily="18" charset="0"/>
              </a:rPr>
              <a:t> </a:t>
            </a:r>
            <a:r>
              <a:rPr lang="en-US" sz="2400" b="1" spc="-5" dirty="0" err="1">
                <a:latin typeface="Times New Roman" panose="02020603050405020304" pitchFamily="18" charset="0"/>
              </a:rPr>
              <a:t>lẻ</a:t>
            </a:r>
            <a:r>
              <a:rPr lang="en-US" sz="2400" b="1" spc="-5" dirty="0">
                <a:latin typeface="Times New Roman" panose="02020603050405020304" pitchFamily="18" charset="0"/>
              </a:rPr>
              <a:t> </a:t>
            </a:r>
            <a:r>
              <a:rPr lang="en-US" sz="2400" spc="-5" dirty="0" err="1">
                <a:latin typeface="Times New Roman" panose="02020603050405020304" pitchFamily="18" charset="0"/>
              </a:rPr>
              <a:t>dùng</a:t>
            </a:r>
            <a:r>
              <a:rPr lang="en-US" sz="2400" spc="-5" dirty="0">
                <a:latin typeface="Times New Roman" panose="02020603050405020304" pitchFamily="18" charset="0"/>
              </a:rPr>
              <a:t> </a:t>
            </a:r>
            <a:r>
              <a:rPr lang="en-US" sz="2400" spc="-5" dirty="0" err="1">
                <a:latin typeface="Times New Roman" panose="02020603050405020304" pitchFamily="18" charset="0"/>
              </a:rPr>
              <a:t>cho</a:t>
            </a:r>
            <a:r>
              <a:rPr lang="en-US" sz="2400" spc="-5" dirty="0">
                <a:latin typeface="Times New Roman" panose="02020603050405020304" pitchFamily="18" charset="0"/>
              </a:rPr>
              <a:t> </a:t>
            </a:r>
            <a:r>
              <a:rPr lang="en-US" sz="2400" spc="-5" dirty="0" err="1">
                <a:latin typeface="Times New Roman" panose="02020603050405020304" pitchFamily="18" charset="0"/>
              </a:rPr>
              <a:t>sản</a:t>
            </a:r>
            <a:r>
              <a:rPr lang="en-US" sz="2400" spc="-5" dirty="0">
                <a:latin typeface="Times New Roman" panose="02020603050405020304" pitchFamily="18" charset="0"/>
              </a:rPr>
              <a:t> </a:t>
            </a:r>
            <a:r>
              <a:rPr lang="en-US" sz="2400" spc="-5" dirty="0" err="1">
                <a:latin typeface="Times New Roman" panose="02020603050405020304" pitchFamily="18" charset="0"/>
              </a:rPr>
              <a:t>phẩm</a:t>
            </a:r>
            <a:r>
              <a:rPr lang="en-US" sz="2400" spc="-5" dirty="0">
                <a:latin typeface="Times New Roman" panose="02020603050405020304" pitchFamily="18" charset="0"/>
              </a:rPr>
              <a:t> </a:t>
            </a:r>
            <a:r>
              <a:rPr lang="en-US" sz="2400" spc="-5" dirty="0" err="1">
                <a:latin typeface="Times New Roman" panose="02020603050405020304" pitchFamily="18" charset="0"/>
              </a:rPr>
              <a:t>như</a:t>
            </a:r>
            <a:r>
              <a:rPr lang="en-US" sz="2400" spc="-5" dirty="0">
                <a:latin typeface="Times New Roman" panose="02020603050405020304" pitchFamily="18" charset="0"/>
              </a:rPr>
              <a:t> </a:t>
            </a:r>
            <a:r>
              <a:rPr lang="en-US" sz="2400" spc="-5" dirty="0" err="1">
                <a:latin typeface="Times New Roman" panose="02020603050405020304" pitchFamily="18" charset="0"/>
              </a:rPr>
              <a:t>nhà</a:t>
            </a:r>
            <a:r>
              <a:rPr lang="en-US" sz="2400" spc="-5" dirty="0">
                <a:latin typeface="Times New Roman" panose="02020603050405020304" pitchFamily="18" charset="0"/>
              </a:rPr>
              <a:t> </a:t>
            </a:r>
            <a:r>
              <a:rPr lang="en-US" sz="2400" spc="-5" dirty="0" err="1">
                <a:latin typeface="Times New Roman" panose="02020603050405020304" pitchFamily="18" charset="0"/>
              </a:rPr>
              <a:t>máy</a:t>
            </a:r>
            <a:r>
              <a:rPr lang="en-US" sz="2400" spc="-5" dirty="0">
                <a:latin typeface="Times New Roman" panose="02020603050405020304" pitchFamily="18" charset="0"/>
              </a:rPr>
              <a:t>, </a:t>
            </a:r>
            <a:r>
              <a:rPr lang="en-US" sz="2400" spc="-5" dirty="0" err="1">
                <a:latin typeface="Times New Roman" panose="02020603050405020304" pitchFamily="18" charset="0"/>
              </a:rPr>
              <a:t>nhà</a:t>
            </a:r>
            <a:r>
              <a:rPr lang="en-US" sz="2400" spc="-5" dirty="0">
                <a:latin typeface="Times New Roman" panose="02020603050405020304" pitchFamily="18" charset="0"/>
              </a:rPr>
              <a:t> </a:t>
            </a:r>
            <a:r>
              <a:rPr lang="en-US" sz="2400" spc="-5" dirty="0" err="1">
                <a:latin typeface="Times New Roman" panose="02020603050405020304" pitchFamily="18" charset="0"/>
              </a:rPr>
              <a:t>kho</a:t>
            </a:r>
            <a:r>
              <a:rPr lang="en-US" sz="2400" spc="-5" dirty="0">
                <a:latin typeface="Times New Roman" panose="02020603050405020304" pitchFamily="18" charset="0"/>
              </a:rPr>
              <a:t>. . . </a:t>
            </a:r>
            <a:r>
              <a:rPr lang="en-US" sz="2400" spc="-5" dirty="0" err="1">
                <a:latin typeface="Times New Roman" panose="02020603050405020304" pitchFamily="18" charset="0"/>
              </a:rPr>
              <a:t>có</a:t>
            </a:r>
            <a:r>
              <a:rPr lang="en-US" sz="2400" spc="-5" dirty="0">
                <a:latin typeface="Times New Roman" panose="02020603050405020304" pitchFamily="18" charset="0"/>
              </a:rPr>
              <a:t> </a:t>
            </a:r>
            <a:r>
              <a:rPr lang="en-US" sz="2400" spc="-5" dirty="0" err="1">
                <a:latin typeface="Times New Roman" panose="02020603050405020304" pitchFamily="18" charset="0"/>
              </a:rPr>
              <a:t>sản</a:t>
            </a:r>
            <a:r>
              <a:rPr lang="en-US" sz="2400" spc="-5" dirty="0">
                <a:latin typeface="Times New Roman" panose="02020603050405020304" pitchFamily="18" charset="0"/>
              </a:rPr>
              <a:t> </a:t>
            </a:r>
            <a:r>
              <a:rPr lang="en-US" sz="2400" spc="-5" dirty="0" err="1">
                <a:latin typeface="Times New Roman" panose="02020603050405020304" pitchFamily="18" charset="0"/>
              </a:rPr>
              <a:t>phẩm</a:t>
            </a:r>
            <a:r>
              <a:rPr lang="en-US" sz="2400" spc="-5" dirty="0">
                <a:latin typeface="Times New Roman" panose="02020603050405020304" pitchFamily="18" charset="0"/>
              </a:rPr>
              <a:t> </a:t>
            </a:r>
            <a:r>
              <a:rPr lang="en-US" sz="2400" spc="-5" dirty="0" err="1">
                <a:latin typeface="Times New Roman" panose="02020603050405020304" pitchFamily="18" charset="0"/>
              </a:rPr>
              <a:t>đơn</a:t>
            </a:r>
            <a:r>
              <a:rPr lang="en-US" sz="2400" spc="-5" dirty="0">
                <a:latin typeface="Times New Roman" panose="02020603050405020304" pitchFamily="18" charset="0"/>
              </a:rPr>
              <a:t> hay </a:t>
            </a:r>
            <a:r>
              <a:rPr lang="en-US" sz="2400" spc="-5" dirty="0" err="1">
                <a:latin typeface="Times New Roman" panose="02020603050405020304" pitchFamily="18" charset="0"/>
              </a:rPr>
              <a:t>danh</a:t>
            </a:r>
            <a:r>
              <a:rPr lang="en-US" sz="2400" spc="-5" dirty="0">
                <a:latin typeface="Times New Roman" panose="02020603050405020304" pitchFamily="18" charset="0"/>
              </a:rPr>
              <a:t> </a:t>
            </a:r>
            <a:r>
              <a:rPr lang="en-US" sz="2400" spc="-5" dirty="0" err="1">
                <a:latin typeface="Times New Roman" panose="02020603050405020304" pitchFamily="18" charset="0"/>
              </a:rPr>
              <a:t>mục</a:t>
            </a:r>
            <a:r>
              <a:rPr lang="en-US" sz="2400" spc="-5" dirty="0">
                <a:latin typeface="Times New Roman" panose="02020603050405020304" pitchFamily="18" charset="0"/>
              </a:rPr>
              <a:t> </a:t>
            </a:r>
            <a:r>
              <a:rPr lang="en-US" sz="2400" spc="-5" dirty="0" err="1">
                <a:latin typeface="Times New Roman" panose="02020603050405020304" pitchFamily="18" charset="0"/>
              </a:rPr>
              <a:t>sản</a:t>
            </a:r>
            <a:r>
              <a:rPr lang="en-US" sz="2400" spc="-5" dirty="0">
                <a:latin typeface="Times New Roman" panose="02020603050405020304" pitchFamily="18" charset="0"/>
              </a:rPr>
              <a:t> </a:t>
            </a:r>
            <a:r>
              <a:rPr lang="en-US" sz="2400" spc="-5" dirty="0" err="1">
                <a:latin typeface="Times New Roman" panose="02020603050405020304" pitchFamily="18" charset="0"/>
              </a:rPr>
              <a:t>phẩm</a:t>
            </a:r>
            <a:r>
              <a:rPr lang="en-US" sz="2400" spc="-5" dirty="0">
                <a:latin typeface="Times New Roman" panose="02020603050405020304" pitchFamily="18" charset="0"/>
              </a:rPr>
              <a:t> </a:t>
            </a:r>
            <a:r>
              <a:rPr lang="en-US" sz="2400" spc="-5" dirty="0" err="1">
                <a:latin typeface="Times New Roman" panose="02020603050405020304" pitchFamily="18" charset="0"/>
              </a:rPr>
              <a:t>liên</a:t>
            </a:r>
            <a:r>
              <a:rPr lang="en-US" sz="2400" spc="-5" dirty="0">
                <a:latin typeface="Times New Roman" panose="02020603050405020304" pitchFamily="18" charset="0"/>
              </a:rPr>
              <a:t> </a:t>
            </a:r>
            <a:r>
              <a:rPr lang="en-US" sz="2400" spc="-5" dirty="0" err="1">
                <a:latin typeface="Times New Roman" panose="02020603050405020304" pitchFamily="18" charset="0"/>
              </a:rPr>
              <a:t>quan</a:t>
            </a:r>
            <a:r>
              <a:rPr lang="en-US" sz="2400" spc="-5" dirty="0">
                <a:latin typeface="Times New Roman" panose="02020603050405020304" pitchFamily="18" charset="0"/>
              </a:rPr>
              <a:t> </a:t>
            </a:r>
            <a:r>
              <a:rPr lang="en-US" sz="2400" spc="-5" dirty="0" err="1">
                <a:latin typeface="Times New Roman" panose="02020603050405020304" pitchFamily="18" charset="0"/>
              </a:rPr>
              <a:t>sẵn</a:t>
            </a:r>
            <a:r>
              <a:rPr lang="en-US" sz="2400" spc="-5" dirty="0">
                <a:latin typeface="Times New Roman" panose="02020603050405020304" pitchFamily="18" charset="0"/>
              </a:rPr>
              <a:t> </a:t>
            </a:r>
            <a:r>
              <a:rPr lang="en-US" sz="2400" spc="-5" dirty="0" err="1">
                <a:latin typeface="Times New Roman" panose="02020603050405020304" pitchFamily="18" charset="0"/>
              </a:rPr>
              <a:t>sàng</a:t>
            </a:r>
            <a:r>
              <a:rPr lang="en-US" sz="2400" spc="-5" dirty="0">
                <a:latin typeface="Times New Roman" panose="02020603050405020304" pitchFamily="18" charset="0"/>
              </a:rPr>
              <a:t> </a:t>
            </a:r>
            <a:r>
              <a:rPr lang="en-US" sz="2400" spc="-5" dirty="0" err="1">
                <a:latin typeface="Times New Roman" panose="02020603050405020304" pitchFamily="18" charset="0"/>
              </a:rPr>
              <a:t>phân</a:t>
            </a:r>
            <a:r>
              <a:rPr lang="en-US" sz="2400" spc="-5" dirty="0">
                <a:latin typeface="Times New Roman" panose="02020603050405020304" pitchFamily="18" charset="0"/>
              </a:rPr>
              <a:t> </a:t>
            </a:r>
            <a:r>
              <a:rPr lang="en-US" sz="2400" spc="-5" dirty="0" err="1">
                <a:latin typeface="Times New Roman" panose="02020603050405020304" pitchFamily="18" charset="0"/>
              </a:rPr>
              <a:t>phối</a:t>
            </a:r>
            <a:r>
              <a:rPr lang="en-US" sz="2400" spc="-5" dirty="0">
                <a:latin typeface="Times New Roman" panose="02020603050405020304" pitchFamily="18" charset="0"/>
              </a:rPr>
              <a:t>. </a:t>
            </a:r>
            <a:endParaRPr lang="en-US" sz="2400" spc="-5" dirty="0" smtClean="0">
              <a:latin typeface="Times New Roman" panose="02020603050405020304" pitchFamily="18" charset="0"/>
            </a:endParaRPr>
          </a:p>
          <a:p>
            <a:pPr indent="457200" algn="just">
              <a:spcBef>
                <a:spcPts val="600"/>
              </a:spcBef>
              <a:spcAft>
                <a:spcPts val="600"/>
              </a:spcAft>
            </a:pPr>
            <a:r>
              <a:rPr lang="en-US" sz="2400" spc="-5" dirty="0" err="1" smtClean="0">
                <a:latin typeface="Times New Roman" panose="02020603050405020304" pitchFamily="18" charset="0"/>
              </a:rPr>
              <a:t>Phương</a:t>
            </a:r>
            <a:r>
              <a:rPr lang="en-US" sz="2400" spc="-5" dirty="0" smtClean="0">
                <a:latin typeface="Times New Roman" panose="02020603050405020304" pitchFamily="18" charset="0"/>
              </a:rPr>
              <a:t> </a:t>
            </a:r>
            <a:r>
              <a:rPr lang="en-US" sz="2400" spc="-5" dirty="0" err="1">
                <a:latin typeface="Times New Roman" panose="02020603050405020304" pitchFamily="18" charset="0"/>
              </a:rPr>
              <a:t>tiện</a:t>
            </a:r>
            <a:r>
              <a:rPr lang="en-US" sz="2400" spc="-5" dirty="0">
                <a:latin typeface="Times New Roman" panose="02020603050405020304" pitchFamily="18" charset="0"/>
              </a:rPr>
              <a:t> </a:t>
            </a:r>
            <a:r>
              <a:rPr lang="en-US" sz="2400" spc="-5" dirty="0" err="1">
                <a:latin typeface="Times New Roman" panose="02020603050405020304" pitchFamily="18" charset="0"/>
              </a:rPr>
              <a:t>này</a:t>
            </a:r>
            <a:r>
              <a:rPr lang="en-US" sz="2400" spc="-5" dirty="0">
                <a:latin typeface="Times New Roman" panose="02020603050405020304" pitchFamily="18" charset="0"/>
              </a:rPr>
              <a:t> </a:t>
            </a:r>
            <a:r>
              <a:rPr lang="en-US" sz="2400" spc="-5" dirty="0" err="1">
                <a:latin typeface="Times New Roman" panose="02020603050405020304" pitchFamily="18" charset="0"/>
              </a:rPr>
              <a:t>là</a:t>
            </a:r>
            <a:r>
              <a:rPr lang="en-US" sz="2400" spc="-5" dirty="0">
                <a:latin typeface="Times New Roman" panose="02020603050405020304" pitchFamily="18" charset="0"/>
              </a:rPr>
              <a:t> </a:t>
            </a:r>
            <a:r>
              <a:rPr lang="en-US" sz="2400" spc="-5" dirty="0" err="1">
                <a:latin typeface="Times New Roman" panose="02020603050405020304" pitchFamily="18" charset="0"/>
              </a:rPr>
              <a:t>thích</a:t>
            </a:r>
            <a:r>
              <a:rPr lang="en-US" sz="2400" spc="-5" dirty="0">
                <a:latin typeface="Times New Roman" panose="02020603050405020304" pitchFamily="18" charset="0"/>
              </a:rPr>
              <a:t> </a:t>
            </a:r>
            <a:r>
              <a:rPr lang="en-US" sz="2400" spc="-5" dirty="0" err="1">
                <a:latin typeface="Times New Roman" panose="02020603050405020304" pitchFamily="18" charset="0"/>
              </a:rPr>
              <a:t>hợp</a:t>
            </a:r>
            <a:r>
              <a:rPr lang="en-US" sz="2400" spc="-5" dirty="0">
                <a:latin typeface="Times New Roman" panose="02020603050405020304" pitchFamily="18" charset="0"/>
              </a:rPr>
              <a:t> </a:t>
            </a:r>
            <a:r>
              <a:rPr lang="en-US" sz="2400" spc="-5" dirty="0" err="1">
                <a:latin typeface="Times New Roman" panose="02020603050405020304" pitchFamily="18" charset="0"/>
              </a:rPr>
              <a:t>khi</a:t>
            </a:r>
            <a:r>
              <a:rPr lang="en-US" sz="2400" spc="-5" dirty="0">
                <a:latin typeface="Times New Roman" panose="02020603050405020304" pitchFamily="18" charset="0"/>
              </a:rPr>
              <a:t> </a:t>
            </a:r>
            <a:r>
              <a:rPr lang="en-US" sz="2400" spc="-5" dirty="0" err="1">
                <a:latin typeface="Times New Roman" panose="02020603050405020304" pitchFamily="18" charset="0"/>
              </a:rPr>
              <a:t>dự</a:t>
            </a:r>
            <a:r>
              <a:rPr lang="en-US" sz="2400" spc="-5" dirty="0">
                <a:latin typeface="Times New Roman" panose="02020603050405020304" pitchFamily="18" charset="0"/>
              </a:rPr>
              <a:t> </a:t>
            </a:r>
            <a:r>
              <a:rPr lang="en-US" sz="2400" spc="-5" dirty="0" err="1">
                <a:latin typeface="Times New Roman" panose="02020603050405020304" pitchFamily="18" charset="0"/>
              </a:rPr>
              <a:t>báo</a:t>
            </a:r>
            <a:r>
              <a:rPr lang="en-US" sz="2400" spc="-5" dirty="0">
                <a:latin typeface="Times New Roman" panose="02020603050405020304" pitchFamily="18" charset="0"/>
              </a:rPr>
              <a:t> </a:t>
            </a:r>
            <a:r>
              <a:rPr lang="en-US" sz="2400" spc="-5" dirty="0" err="1">
                <a:latin typeface="Times New Roman" panose="02020603050405020304" pitchFamily="18" charset="0"/>
              </a:rPr>
              <a:t>được</a:t>
            </a:r>
            <a:r>
              <a:rPr lang="en-US" sz="2400" spc="-5" dirty="0">
                <a:latin typeface="Times New Roman" panose="02020603050405020304" pitchFamily="18" charset="0"/>
              </a:rPr>
              <a:t> </a:t>
            </a:r>
            <a:r>
              <a:rPr lang="en-US" sz="2400" spc="-5" dirty="0" err="1">
                <a:latin typeface="Times New Roman" panose="02020603050405020304" pitchFamily="18" charset="0"/>
              </a:rPr>
              <a:t>nhu</a:t>
            </a:r>
            <a:r>
              <a:rPr lang="en-US" sz="2400" spc="-5" dirty="0">
                <a:latin typeface="Times New Roman" panose="02020603050405020304" pitchFamily="18" charset="0"/>
              </a:rPr>
              <a:t> </a:t>
            </a:r>
            <a:r>
              <a:rPr lang="en-US" sz="2400" spc="-5" dirty="0" err="1">
                <a:latin typeface="Times New Roman" panose="02020603050405020304" pitchFamily="18" charset="0"/>
              </a:rPr>
              <a:t>cầu</a:t>
            </a:r>
            <a:r>
              <a:rPr lang="en-US" sz="2400" spc="-5" dirty="0">
                <a:latin typeface="Times New Roman" panose="02020603050405020304" pitchFamily="18" charset="0"/>
              </a:rPr>
              <a:t> </a:t>
            </a:r>
            <a:r>
              <a:rPr lang="en-US" sz="2400" spc="-5" dirty="0" err="1">
                <a:latin typeface="Times New Roman" panose="02020603050405020304" pitchFamily="18" charset="0"/>
              </a:rPr>
              <a:t>sản</a:t>
            </a:r>
            <a:r>
              <a:rPr lang="en-US" sz="2400" spc="-5" dirty="0">
                <a:latin typeface="Times New Roman" panose="02020603050405020304" pitchFamily="18" charset="0"/>
              </a:rPr>
              <a:t> </a:t>
            </a:r>
            <a:r>
              <a:rPr lang="en-US" sz="2400" spc="-5" dirty="0" err="1">
                <a:latin typeface="Times New Roman" panose="02020603050405020304" pitchFamily="18" charset="0"/>
              </a:rPr>
              <a:t>phẩm</a:t>
            </a:r>
            <a:r>
              <a:rPr lang="en-US" sz="2400" spc="-5" dirty="0">
                <a:latin typeface="Times New Roman" panose="02020603050405020304" pitchFamily="18" charset="0"/>
              </a:rPr>
              <a:t> </a:t>
            </a:r>
            <a:r>
              <a:rPr lang="en-US" sz="2400" spc="-5" dirty="0" err="1">
                <a:latin typeface="Times New Roman" panose="02020603050405020304" pitchFamily="18" charset="0"/>
              </a:rPr>
              <a:t>có</a:t>
            </a:r>
            <a:r>
              <a:rPr lang="en-US" sz="2400" spc="-5" dirty="0">
                <a:latin typeface="Times New Roman" panose="02020603050405020304" pitchFamily="18" charset="0"/>
              </a:rPr>
              <a:t> </a:t>
            </a:r>
            <a:r>
              <a:rPr lang="en-US" sz="2400" spc="-5" dirty="0" err="1">
                <a:latin typeface="Times New Roman" panose="02020603050405020304" pitchFamily="18" charset="0"/>
              </a:rPr>
              <a:t>mức</a:t>
            </a:r>
            <a:r>
              <a:rPr lang="en-US" sz="2400" spc="-5" dirty="0">
                <a:latin typeface="Times New Roman" panose="02020603050405020304" pitchFamily="18" charset="0"/>
              </a:rPr>
              <a:t> </a:t>
            </a:r>
            <a:r>
              <a:rPr lang="en-US" sz="2400" spc="-5" dirty="0" err="1">
                <a:latin typeface="Times New Roman" panose="02020603050405020304" pitchFamily="18" charset="0"/>
              </a:rPr>
              <a:t>cao</a:t>
            </a:r>
            <a:r>
              <a:rPr lang="en-US" sz="2400" spc="-5" dirty="0">
                <a:latin typeface="Times New Roman" panose="02020603050405020304" pitchFamily="18" charset="0"/>
              </a:rPr>
              <a:t>; </a:t>
            </a:r>
            <a:r>
              <a:rPr lang="en-US" sz="2400" spc="-5" dirty="0" err="1">
                <a:latin typeface="Times New Roman" panose="02020603050405020304" pitchFamily="18" charset="0"/>
              </a:rPr>
              <a:t>phân</a:t>
            </a:r>
            <a:r>
              <a:rPr lang="en-US" sz="2400" spc="-5" dirty="0">
                <a:latin typeface="Times New Roman" panose="02020603050405020304" pitchFamily="18" charset="0"/>
              </a:rPr>
              <a:t> </a:t>
            </a:r>
            <a:r>
              <a:rPr lang="en-US" sz="2400" spc="-5" dirty="0" err="1">
                <a:latin typeface="Times New Roman" panose="02020603050405020304" pitchFamily="18" charset="0"/>
              </a:rPr>
              <a:t>phối</a:t>
            </a:r>
            <a:r>
              <a:rPr lang="en-US" sz="2400" spc="-5" dirty="0">
                <a:latin typeface="Times New Roman" panose="02020603050405020304" pitchFamily="18" charset="0"/>
              </a:rPr>
              <a:t> </a:t>
            </a:r>
            <a:r>
              <a:rPr lang="en-US" sz="2400" spc="-5" dirty="0" err="1">
                <a:latin typeface="Times New Roman" panose="02020603050405020304" pitchFamily="18" charset="0"/>
              </a:rPr>
              <a:t>duy</a:t>
            </a:r>
            <a:r>
              <a:rPr lang="en-US" sz="2400" spc="-5" dirty="0">
                <a:latin typeface="Times New Roman" panose="02020603050405020304" pitchFamily="18" charset="0"/>
              </a:rPr>
              <a:t> </a:t>
            </a:r>
            <a:r>
              <a:rPr lang="en-US" sz="2400" spc="-5" dirty="0" err="1">
                <a:latin typeface="Times New Roman" panose="02020603050405020304" pitchFamily="18" charset="0"/>
              </a:rPr>
              <a:t>nhất</a:t>
            </a:r>
            <a:r>
              <a:rPr lang="en-US" sz="2400" spc="-5" dirty="0">
                <a:latin typeface="Times New Roman" panose="02020603050405020304" pitchFamily="18" charset="0"/>
              </a:rPr>
              <a:t> </a:t>
            </a:r>
            <a:r>
              <a:rPr lang="en-US" sz="2400" spc="-5" dirty="0" err="1">
                <a:latin typeface="Times New Roman" panose="02020603050405020304" pitchFamily="18" charset="0"/>
              </a:rPr>
              <a:t>cho</a:t>
            </a:r>
            <a:r>
              <a:rPr lang="en-US" sz="2400" spc="-5" dirty="0">
                <a:latin typeface="Times New Roman" panose="02020603050405020304" pitchFamily="18" charset="0"/>
              </a:rPr>
              <a:t> </a:t>
            </a:r>
            <a:r>
              <a:rPr lang="en-US" sz="2400" spc="-5" dirty="0" err="1">
                <a:latin typeface="Times New Roman" panose="02020603050405020304" pitchFamily="18" charset="0"/>
              </a:rPr>
              <a:t>nhiều</a:t>
            </a:r>
            <a:r>
              <a:rPr lang="en-US" sz="2400" spc="-5" dirty="0">
                <a:latin typeface="Times New Roman" panose="02020603050405020304" pitchFamily="18" charset="0"/>
              </a:rPr>
              <a:t> </a:t>
            </a:r>
            <a:r>
              <a:rPr lang="en-US" sz="2400" spc="-5" dirty="0" err="1">
                <a:latin typeface="Times New Roman" panose="02020603050405020304" pitchFamily="18" charset="0"/>
              </a:rPr>
              <a:t>địa</a:t>
            </a:r>
            <a:r>
              <a:rPr lang="en-US" sz="2400" spc="-5" dirty="0">
                <a:latin typeface="Times New Roman" panose="02020603050405020304" pitchFamily="18" charset="0"/>
              </a:rPr>
              <a:t> </a:t>
            </a:r>
            <a:r>
              <a:rPr lang="en-US" sz="2400" spc="-5" dirty="0" err="1">
                <a:latin typeface="Times New Roman" panose="02020603050405020304" pitchFamily="18" charset="0"/>
              </a:rPr>
              <a:t>điểm</a:t>
            </a:r>
            <a:r>
              <a:rPr lang="en-US" sz="2400" spc="-5" dirty="0">
                <a:latin typeface="Times New Roman" panose="02020603050405020304" pitchFamily="18" charset="0"/>
              </a:rPr>
              <a:t> </a:t>
            </a:r>
            <a:r>
              <a:rPr lang="en-US" sz="2400" spc="-5" dirty="0" err="1">
                <a:latin typeface="Times New Roman" panose="02020603050405020304" pitchFamily="18" charset="0"/>
              </a:rPr>
              <a:t>nhận</a:t>
            </a:r>
            <a:r>
              <a:rPr lang="en-US" sz="2400" spc="-5" dirty="0">
                <a:latin typeface="Times New Roman" panose="02020603050405020304" pitchFamily="18" charset="0"/>
              </a:rPr>
              <a:t> </a:t>
            </a:r>
            <a:r>
              <a:rPr lang="en-US" sz="2400" spc="-5" dirty="0" err="1">
                <a:latin typeface="Times New Roman" panose="02020603050405020304" pitchFamily="18" charset="0"/>
              </a:rPr>
              <a:t>số</a:t>
            </a:r>
            <a:r>
              <a:rPr lang="en-US" sz="2400" spc="-5" dirty="0">
                <a:latin typeface="Times New Roman" panose="02020603050405020304" pitchFamily="18" charset="0"/>
              </a:rPr>
              <a:t> </a:t>
            </a:r>
            <a:r>
              <a:rPr lang="en-US" sz="2400" spc="-5" dirty="0" err="1">
                <a:latin typeface="Times New Roman" panose="02020603050405020304" pitchFamily="18" charset="0"/>
              </a:rPr>
              <a:t>lượng</a:t>
            </a:r>
            <a:r>
              <a:rPr lang="en-US" sz="2400" spc="-5" dirty="0">
                <a:latin typeface="Times New Roman" panose="02020603050405020304" pitchFamily="18" charset="0"/>
              </a:rPr>
              <a:t> </a:t>
            </a:r>
            <a:r>
              <a:rPr lang="en-US" sz="2400" spc="-5" dirty="0" err="1">
                <a:latin typeface="Times New Roman" panose="02020603050405020304" pitchFamily="18" charset="0"/>
              </a:rPr>
              <a:t>lớn</a:t>
            </a:r>
            <a:r>
              <a:rPr lang="en-US" sz="2400" spc="-5" dirty="0">
                <a:latin typeface="Times New Roman" panose="02020603050405020304" pitchFamily="18" charset="0"/>
              </a:rPr>
              <a:t> </a:t>
            </a:r>
            <a:r>
              <a:rPr lang="en-US" sz="2400" spc="-5" dirty="0" err="1">
                <a:latin typeface="Times New Roman" panose="02020603050405020304" pitchFamily="18" charset="0"/>
              </a:rPr>
              <a:t>sản</a:t>
            </a:r>
            <a:r>
              <a:rPr lang="en-US" sz="2400" spc="-5" dirty="0">
                <a:latin typeface="Times New Roman" panose="02020603050405020304" pitchFamily="18" charset="0"/>
              </a:rPr>
              <a:t> </a:t>
            </a:r>
            <a:r>
              <a:rPr lang="en-US" sz="2400" spc="-5" dirty="0" err="1">
                <a:latin typeface="Times New Roman" panose="02020603050405020304" pitchFamily="18" charset="0"/>
              </a:rPr>
              <a:t>phẩm</a:t>
            </a:r>
            <a:r>
              <a:rPr lang="en-US" sz="2400" spc="-5" dirty="0">
                <a:latin typeface="Times New Roman" panose="02020603050405020304" pitchFamily="18" charset="0"/>
              </a:rPr>
              <a:t> </a:t>
            </a:r>
            <a:r>
              <a:rPr lang="en-US" sz="2400" spc="-5" dirty="0" err="1">
                <a:latin typeface="Times New Roman" panose="02020603050405020304" pitchFamily="18" charset="0"/>
              </a:rPr>
              <a:t>bằng</a:t>
            </a:r>
            <a:r>
              <a:rPr lang="en-US" sz="2400" spc="-5" dirty="0">
                <a:latin typeface="Times New Roman" panose="02020603050405020304" pitchFamily="18" charset="0"/>
              </a:rPr>
              <a:t> </a:t>
            </a:r>
            <a:r>
              <a:rPr lang="en-US" sz="2400" spc="-5" dirty="0" err="1">
                <a:latin typeface="Times New Roman" panose="02020603050405020304" pitchFamily="18" charset="0"/>
              </a:rPr>
              <a:t>phương</a:t>
            </a:r>
            <a:r>
              <a:rPr lang="en-US" sz="2400" spc="-5" dirty="0">
                <a:latin typeface="Times New Roman" panose="02020603050405020304" pitchFamily="18" charset="0"/>
              </a:rPr>
              <a:t> </a:t>
            </a:r>
            <a:r>
              <a:rPr lang="en-US" sz="2400" spc="-5" dirty="0" err="1">
                <a:latin typeface="Times New Roman" panose="02020603050405020304" pitchFamily="18" charset="0"/>
              </a:rPr>
              <a:t>tiện</a:t>
            </a:r>
            <a:r>
              <a:rPr lang="en-US" sz="2400" spc="-5" dirty="0">
                <a:latin typeface="Times New Roman" panose="02020603050405020304" pitchFamily="18" charset="0"/>
              </a:rPr>
              <a:t> </a:t>
            </a:r>
            <a:r>
              <a:rPr lang="en-US" sz="2400" spc="-5" dirty="0" err="1">
                <a:latin typeface="Times New Roman" panose="02020603050405020304" pitchFamily="18" charset="0"/>
              </a:rPr>
              <a:t>vận</a:t>
            </a:r>
            <a:r>
              <a:rPr lang="en-US" sz="2400" spc="-5" dirty="0">
                <a:latin typeface="Times New Roman" panose="02020603050405020304" pitchFamily="18" charset="0"/>
              </a:rPr>
              <a:t> </a:t>
            </a:r>
            <a:r>
              <a:rPr lang="en-US" sz="2400" spc="-5" dirty="0" err="1">
                <a:latin typeface="Times New Roman" panose="02020603050405020304" pitchFamily="18" charset="0"/>
              </a:rPr>
              <a:t>chuyển</a:t>
            </a:r>
            <a:r>
              <a:rPr lang="en-US" sz="2400" spc="-5" dirty="0">
                <a:latin typeface="Times New Roman" panose="02020603050405020304" pitchFamily="18" charset="0"/>
              </a:rPr>
              <a:t> </a:t>
            </a:r>
            <a:r>
              <a:rPr lang="en-US" sz="2400" spc="-5" dirty="0" err="1">
                <a:latin typeface="Times New Roman" panose="02020603050405020304" pitchFamily="18" charset="0"/>
              </a:rPr>
              <a:t>có</a:t>
            </a:r>
            <a:r>
              <a:rPr lang="en-US" sz="2400" spc="-5" dirty="0">
                <a:latin typeface="Times New Roman" panose="02020603050405020304" pitchFamily="18" charset="0"/>
              </a:rPr>
              <a:t> </a:t>
            </a:r>
            <a:r>
              <a:rPr lang="en-US" sz="2400" spc="-5" dirty="0" err="1">
                <a:latin typeface="Times New Roman" panose="02020603050405020304" pitchFamily="18" charset="0"/>
              </a:rPr>
              <a:t>tải</a:t>
            </a:r>
            <a:r>
              <a:rPr lang="en-US" sz="2400" spc="-5" dirty="0">
                <a:latin typeface="Times New Roman" panose="02020603050405020304" pitchFamily="18" charset="0"/>
              </a:rPr>
              <a:t> </a:t>
            </a:r>
            <a:r>
              <a:rPr lang="en-US" sz="2400" spc="-5" dirty="0" err="1">
                <a:latin typeface="Times New Roman" panose="02020603050405020304" pitchFamily="18" charset="0"/>
              </a:rPr>
              <a:t>trọng</a:t>
            </a:r>
            <a:r>
              <a:rPr lang="en-US" sz="2400" spc="-5" dirty="0">
                <a:latin typeface="Times New Roman" panose="02020603050405020304" pitchFamily="18" charset="0"/>
              </a:rPr>
              <a:t> </a:t>
            </a:r>
            <a:r>
              <a:rPr lang="en-US" sz="2400" spc="-5" dirty="0" err="1">
                <a:latin typeface="Times New Roman" panose="02020603050405020304" pitchFamily="18" charset="0"/>
              </a:rPr>
              <a:t>lớn</a:t>
            </a:r>
            <a:r>
              <a:rPr lang="en-US" sz="2400" spc="-5" dirty="0">
                <a:latin typeface="Times New Roman" panose="02020603050405020304" pitchFamily="18" charset="0"/>
              </a:rPr>
              <a:t>. </a:t>
            </a:r>
            <a:endParaRPr lang="en-US" sz="2400" spc="-5" dirty="0" smtClean="0">
              <a:latin typeface="Times New Roman" panose="02020603050405020304" pitchFamily="18" charset="0"/>
            </a:endParaRPr>
          </a:p>
          <a:p>
            <a:pPr indent="457200" algn="just">
              <a:spcBef>
                <a:spcPts val="600"/>
              </a:spcBef>
              <a:spcAft>
                <a:spcPts val="600"/>
              </a:spcAft>
            </a:pPr>
            <a:r>
              <a:rPr lang="en-US" sz="2400" spc="-5" dirty="0" err="1" smtClean="0">
                <a:latin typeface="Times New Roman" panose="02020603050405020304" pitchFamily="18" charset="0"/>
              </a:rPr>
              <a:t>Điều</a:t>
            </a:r>
            <a:r>
              <a:rPr lang="en-US" sz="2400" spc="-5" dirty="0" smtClean="0">
                <a:latin typeface="Times New Roman" panose="02020603050405020304" pitchFamily="18" charset="0"/>
              </a:rPr>
              <a:t> </a:t>
            </a:r>
            <a:r>
              <a:rPr lang="en-US" sz="2400" spc="-5" dirty="0" err="1">
                <a:latin typeface="Times New Roman" panose="02020603050405020304" pitchFamily="18" charset="0"/>
              </a:rPr>
              <a:t>này</a:t>
            </a:r>
            <a:r>
              <a:rPr lang="en-US" sz="2400" spc="-5" dirty="0">
                <a:latin typeface="Times New Roman" panose="02020603050405020304" pitchFamily="18" charset="0"/>
              </a:rPr>
              <a:t> </a:t>
            </a:r>
            <a:r>
              <a:rPr lang="en-US" sz="2400" spc="-5" dirty="0" err="1">
                <a:latin typeface="Times New Roman" panose="02020603050405020304" pitchFamily="18" charset="0"/>
              </a:rPr>
              <a:t>đem</a:t>
            </a:r>
            <a:r>
              <a:rPr lang="en-US" sz="2400" spc="-5" dirty="0">
                <a:latin typeface="Times New Roman" panose="02020603050405020304" pitchFamily="18" charset="0"/>
              </a:rPr>
              <a:t> </a:t>
            </a:r>
            <a:r>
              <a:rPr lang="en-US" sz="2400" spc="-5" dirty="0" err="1">
                <a:latin typeface="Times New Roman" panose="02020603050405020304" pitchFamily="18" charset="0"/>
              </a:rPr>
              <a:t>lại</a:t>
            </a:r>
            <a:r>
              <a:rPr lang="en-US" sz="2400" spc="-5" dirty="0">
                <a:latin typeface="Times New Roman" panose="02020603050405020304" pitchFamily="18" charset="0"/>
              </a:rPr>
              <a:t> </a:t>
            </a:r>
            <a:r>
              <a:rPr lang="en-US" sz="2400" spc="-5" dirty="0" err="1">
                <a:latin typeface="Times New Roman" panose="02020603050405020304" pitchFamily="18" charset="0"/>
              </a:rPr>
              <a:t>nhiều</a:t>
            </a:r>
            <a:r>
              <a:rPr lang="en-US" sz="2400" spc="-5" dirty="0">
                <a:latin typeface="Times New Roman" panose="02020603050405020304" pitchFamily="18" charset="0"/>
              </a:rPr>
              <a:t> </a:t>
            </a:r>
            <a:r>
              <a:rPr lang="en-US" sz="2400" spc="-5" dirty="0" err="1">
                <a:latin typeface="Times New Roman" panose="02020603050405020304" pitchFamily="18" charset="0"/>
              </a:rPr>
              <a:t>lợi</a:t>
            </a:r>
            <a:r>
              <a:rPr lang="en-US" sz="2400" spc="-5" dirty="0">
                <a:latin typeface="Times New Roman" panose="02020603050405020304" pitchFamily="18" charset="0"/>
              </a:rPr>
              <a:t> </a:t>
            </a:r>
            <a:r>
              <a:rPr lang="en-US" sz="2400" spc="-5" dirty="0" err="1">
                <a:latin typeface="Times New Roman" panose="02020603050405020304" pitchFamily="18" charset="0"/>
              </a:rPr>
              <a:t>ích</a:t>
            </a:r>
            <a:r>
              <a:rPr lang="en-US" sz="2400" spc="-5" dirty="0">
                <a:latin typeface="Times New Roman" panose="02020603050405020304" pitchFamily="18" charset="0"/>
              </a:rPr>
              <a:t> </a:t>
            </a:r>
            <a:r>
              <a:rPr lang="en-US" sz="2400" spc="-5" dirty="0" err="1">
                <a:latin typeface="Times New Roman" panose="02020603050405020304" pitchFamily="18" charset="0"/>
              </a:rPr>
              <a:t>tính</a:t>
            </a:r>
            <a:r>
              <a:rPr lang="en-US" sz="2400" spc="-5" dirty="0">
                <a:latin typeface="Times New Roman" panose="02020603050405020304" pitchFamily="18" charset="0"/>
              </a:rPr>
              <a:t> </a:t>
            </a:r>
            <a:r>
              <a:rPr lang="en-US" sz="2400" spc="-5" dirty="0" err="1">
                <a:latin typeface="Times New Roman" panose="02020603050405020304" pitchFamily="18" charset="0"/>
              </a:rPr>
              <a:t>kinh</a:t>
            </a:r>
            <a:r>
              <a:rPr lang="en-US" sz="2400" spc="-5" dirty="0">
                <a:latin typeface="Times New Roman" panose="02020603050405020304" pitchFamily="18" charset="0"/>
              </a:rPr>
              <a:t> </a:t>
            </a:r>
            <a:r>
              <a:rPr lang="en-US" sz="2400" spc="-5" dirty="0" err="1">
                <a:latin typeface="Times New Roman" panose="02020603050405020304" pitchFamily="18" charset="0"/>
              </a:rPr>
              <a:t>tế</a:t>
            </a:r>
            <a:r>
              <a:rPr lang="en-US" sz="2400" spc="-5" dirty="0">
                <a:latin typeface="Times New Roman" panose="02020603050405020304" pitchFamily="18" charset="0"/>
              </a:rPr>
              <a:t> </a:t>
            </a:r>
            <a:r>
              <a:rPr lang="en-US" sz="2400" spc="-5" dirty="0" err="1">
                <a:latin typeface="Times New Roman" panose="02020603050405020304" pitchFamily="18" charset="0"/>
              </a:rPr>
              <a:t>nhờ</a:t>
            </a:r>
            <a:r>
              <a:rPr lang="en-US" sz="2400" spc="-5" dirty="0">
                <a:latin typeface="Times New Roman" panose="02020603050405020304" pitchFamily="18" charset="0"/>
              </a:rPr>
              <a:t> </a:t>
            </a:r>
            <a:r>
              <a:rPr lang="en-US" sz="2400" spc="-5" dirty="0" err="1">
                <a:latin typeface="Times New Roman" panose="02020603050405020304" pitchFamily="18" charset="0"/>
              </a:rPr>
              <a:t>sử</a:t>
            </a:r>
            <a:r>
              <a:rPr lang="en-US" sz="2400" spc="-5" dirty="0">
                <a:latin typeface="Times New Roman" panose="02020603050405020304" pitchFamily="18" charset="0"/>
              </a:rPr>
              <a:t> </a:t>
            </a:r>
            <a:r>
              <a:rPr lang="en-US" sz="2400" spc="-5" dirty="0" err="1">
                <a:latin typeface="Times New Roman" panose="02020603050405020304" pitchFamily="18" charset="0"/>
              </a:rPr>
              <a:t>dụng</a:t>
            </a:r>
            <a:r>
              <a:rPr lang="en-US" sz="2400" spc="-5" dirty="0">
                <a:latin typeface="Times New Roman" panose="02020603050405020304" pitchFamily="18" charset="0"/>
              </a:rPr>
              <a:t> </a:t>
            </a:r>
            <a:r>
              <a:rPr lang="en-US" sz="2400" spc="-5" dirty="0" err="1">
                <a:latin typeface="Times New Roman" panose="02020603050405020304" pitchFamily="18" charset="0"/>
              </a:rPr>
              <a:t>hiệu</a:t>
            </a:r>
            <a:r>
              <a:rPr lang="en-US" sz="2400" spc="-5" dirty="0">
                <a:latin typeface="Times New Roman" panose="02020603050405020304" pitchFamily="18" charset="0"/>
              </a:rPr>
              <a:t> </a:t>
            </a:r>
            <a:r>
              <a:rPr lang="en-US" sz="2400" spc="-5" dirty="0" err="1">
                <a:latin typeface="Times New Roman" panose="02020603050405020304" pitchFamily="18" charset="0"/>
              </a:rPr>
              <a:t>quả</a:t>
            </a:r>
            <a:r>
              <a:rPr lang="en-US" sz="2400" spc="-5" dirty="0">
                <a:latin typeface="Times New Roman" panose="02020603050405020304" pitchFamily="18" charset="0"/>
              </a:rPr>
              <a:t> </a:t>
            </a:r>
            <a:r>
              <a:rPr lang="en-US" sz="2400" spc="-5" dirty="0" err="1">
                <a:latin typeface="Times New Roman" panose="02020603050405020304" pitchFamily="18" charset="0"/>
              </a:rPr>
              <a:t>phương</a:t>
            </a:r>
            <a:r>
              <a:rPr lang="en-US" sz="2400" spc="-5" dirty="0">
                <a:latin typeface="Times New Roman" panose="02020603050405020304" pitchFamily="18" charset="0"/>
              </a:rPr>
              <a:t> </a:t>
            </a:r>
            <a:r>
              <a:rPr lang="en-US" sz="2400" spc="-5" dirty="0" err="1">
                <a:latin typeface="Times New Roman" panose="02020603050405020304" pitchFamily="18" charset="0"/>
              </a:rPr>
              <a:t>tiện</a:t>
            </a:r>
            <a:r>
              <a:rPr lang="en-US" sz="2400" spc="-5" dirty="0">
                <a:latin typeface="Times New Roman" panose="02020603050405020304" pitchFamily="18" charset="0"/>
              </a:rPr>
              <a:t> </a:t>
            </a:r>
            <a:r>
              <a:rPr lang="en-US" sz="2400" spc="-5" dirty="0" err="1">
                <a:latin typeface="Times New Roman" panose="02020603050405020304" pitchFamily="18" charset="0"/>
              </a:rPr>
              <a:t>vận</a:t>
            </a:r>
            <a:r>
              <a:rPr lang="en-US" sz="2400" spc="-5" dirty="0">
                <a:latin typeface="Times New Roman" panose="02020603050405020304" pitchFamily="18" charset="0"/>
              </a:rPr>
              <a:t> </a:t>
            </a:r>
            <a:r>
              <a:rPr lang="en-US" sz="2400" spc="-5" dirty="0" err="1">
                <a:latin typeface="Times New Roman" panose="02020603050405020304" pitchFamily="18" charset="0"/>
              </a:rPr>
              <a:t>chuyển</a:t>
            </a:r>
            <a:r>
              <a:rPr lang="en-US" sz="2400" spc="-5" dirty="0">
                <a:latin typeface="Times New Roman" panose="02020603050405020304" pitchFamily="18" charset="0"/>
              </a:rPr>
              <a:t> .</a:t>
            </a:r>
            <a:endParaRPr lang="en-US" sz="2400" dirty="0"/>
          </a:p>
          <a:p>
            <a:pPr algn="just">
              <a:spcBef>
                <a:spcPts val="600"/>
              </a:spcBef>
              <a:spcAft>
                <a:spcPts val="60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effectLst/>
              <a:latin typeface=".VnTime"/>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3420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fade">
                                      <p:cBhvr>
                                        <p:cTn id="13" dur="1000"/>
                                        <p:tgtEl>
                                          <p:spTgt spid="5">
                                            <p:txEl>
                                              <p:pRg st="2" end="2"/>
                                            </p:txEl>
                                          </p:spTgt>
                                        </p:tgtEl>
                                      </p:cBhvr>
                                    </p:animEffect>
                                    <p:anim calcmode="lin" valueType="num">
                                      <p:cBhvr>
                                        <p:cTn id="14"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2" end="2"/>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1000"/>
                                        <p:tgtEl>
                                          <p:spTgt spid="5">
                                            <p:txEl>
                                              <p:pRg st="3" end="3"/>
                                            </p:txEl>
                                          </p:spTgt>
                                        </p:tgtEl>
                                      </p:cBhvr>
                                    </p:animEffect>
                                    <p:anim calcmode="lin" valueType="num">
                                      <p:cBhvr>
                                        <p:cTn id="1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animEffect transition="in" filter="fade">
                                      <p:cBhvr>
                                        <p:cTn id="25" dur="1000"/>
                                        <p:tgtEl>
                                          <p:spTgt spid="5">
                                            <p:txEl>
                                              <p:pRg st="4" end="4"/>
                                            </p:txEl>
                                          </p:spTgt>
                                        </p:tgtEl>
                                      </p:cBhvr>
                                    </p:animEffect>
                                    <p:anim calcmode="lin" valueType="num">
                                      <p:cBhvr>
                                        <p:cTn id="2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fade">
                                      <p:cBhvr>
                                        <p:cTn id="32" dur="1000"/>
                                        <p:tgtEl>
                                          <p:spTgt spid="5">
                                            <p:txEl>
                                              <p:pRg st="5" end="5"/>
                                            </p:txEl>
                                          </p:spTgt>
                                        </p:tgtEl>
                                      </p:cBhvr>
                                    </p:animEffect>
                                    <p:anim calcmode="lin" valueType="num">
                                      <p:cBhvr>
                                        <p:cTn id="3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5">
                                            <p:txEl>
                                              <p:pRg st="6" end="6"/>
                                            </p:txEl>
                                          </p:spTgt>
                                        </p:tgtEl>
                                        <p:attrNameLst>
                                          <p:attrName>style.visibility</p:attrName>
                                        </p:attrNameLst>
                                      </p:cBhvr>
                                      <p:to>
                                        <p:strVal val="visible"/>
                                      </p:to>
                                    </p:set>
                                    <p:animEffect transition="in" filter="fade">
                                      <p:cBhvr>
                                        <p:cTn id="39" dur="1000"/>
                                        <p:tgtEl>
                                          <p:spTgt spid="5">
                                            <p:txEl>
                                              <p:pRg st="6" end="6"/>
                                            </p:txEl>
                                          </p:spTgt>
                                        </p:tgtEl>
                                      </p:cBhvr>
                                    </p:animEffect>
                                    <p:anim calcmode="lin" valueType="num">
                                      <p:cBhvr>
                                        <p:cTn id="40"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754" y="1456088"/>
            <a:ext cx="11991527" cy="2631490"/>
          </a:xfrm>
          <a:prstGeom prst="rect">
            <a:avLst/>
          </a:prstGeom>
        </p:spPr>
        <p:txBody>
          <a:bodyPr wrap="square">
            <a:spAutoFit/>
          </a:bodyPr>
          <a:lstStyle/>
          <a:p>
            <a:pPr lvl="0" indent="457200" algn="just">
              <a:lnSpc>
                <a:spcPct val="150000"/>
              </a:lnSpc>
            </a:pPr>
            <a:r>
              <a:rPr lang="en-US" sz="2200" b="1" spc="-5" dirty="0" err="1">
                <a:solidFill>
                  <a:prstClr val="black"/>
                </a:solidFill>
                <a:latin typeface="Times New Roman" panose="02020603050405020304" pitchFamily="18" charset="0"/>
              </a:rPr>
              <a:t>Trung</a:t>
            </a:r>
            <a:r>
              <a:rPr lang="en-US" sz="2200" b="1" spc="-5" dirty="0">
                <a:solidFill>
                  <a:prstClr val="black"/>
                </a:solidFill>
                <a:latin typeface="Times New Roman" panose="02020603050405020304" pitchFamily="18" charset="0"/>
              </a:rPr>
              <a:t> </a:t>
            </a:r>
            <a:r>
              <a:rPr lang="en-US" sz="2200" b="1" spc="-5" dirty="0" err="1">
                <a:solidFill>
                  <a:prstClr val="black"/>
                </a:solidFill>
                <a:latin typeface="Times New Roman" panose="02020603050405020304" pitchFamily="18" charset="0"/>
              </a:rPr>
              <a:t>tâm</a:t>
            </a:r>
            <a:r>
              <a:rPr lang="en-US" sz="2200" b="1" spc="-5" dirty="0">
                <a:solidFill>
                  <a:prstClr val="black"/>
                </a:solidFill>
                <a:latin typeface="Times New Roman" panose="02020603050405020304" pitchFamily="18" charset="0"/>
              </a:rPr>
              <a:t> </a:t>
            </a:r>
            <a:r>
              <a:rPr lang="en-US" sz="2200" b="1" spc="-5" dirty="0" err="1">
                <a:solidFill>
                  <a:prstClr val="black"/>
                </a:solidFill>
                <a:latin typeface="Times New Roman" panose="02020603050405020304" pitchFamily="18" charset="0"/>
              </a:rPr>
              <a:t>phân</a:t>
            </a:r>
            <a:r>
              <a:rPr lang="en-US" sz="2200" b="1" spc="-5" dirty="0">
                <a:solidFill>
                  <a:prstClr val="black"/>
                </a:solidFill>
                <a:latin typeface="Times New Roman" panose="02020603050405020304" pitchFamily="18" charset="0"/>
              </a:rPr>
              <a:t> </a:t>
            </a:r>
            <a:r>
              <a:rPr lang="en-US" sz="2200" b="1" spc="-5" dirty="0" err="1">
                <a:solidFill>
                  <a:prstClr val="black"/>
                </a:solidFill>
                <a:latin typeface="Times New Roman" panose="02020603050405020304" pitchFamily="18" charset="0"/>
              </a:rPr>
              <a:t>phối</a:t>
            </a:r>
            <a:r>
              <a:rPr lang="en-US" sz="2200" b="1"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là</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nơi</a:t>
            </a:r>
            <a:r>
              <a:rPr lang="en-US" sz="2200" spc="-5" dirty="0">
                <a:solidFill>
                  <a:prstClr val="black"/>
                </a:solidFill>
                <a:latin typeface="Times New Roman" panose="02020603050405020304" pitchFamily="18" charset="0"/>
              </a:rPr>
              <a:t> </a:t>
            </a:r>
            <a:r>
              <a:rPr lang="en-US" sz="2200" b="1" i="1" u="sng" spc="-5" dirty="0" err="1">
                <a:solidFill>
                  <a:srgbClr val="002060"/>
                </a:solidFill>
                <a:latin typeface="Times New Roman" panose="02020603050405020304" pitchFamily="18" charset="0"/>
              </a:rPr>
              <a:t>tồn</a:t>
            </a:r>
            <a:r>
              <a:rPr lang="en-US" sz="2200" b="1" i="1" u="sng" spc="-5" dirty="0">
                <a:solidFill>
                  <a:srgbClr val="002060"/>
                </a:solidFill>
                <a:latin typeface="Times New Roman" panose="02020603050405020304" pitchFamily="18" charset="0"/>
              </a:rPr>
              <a:t> </a:t>
            </a:r>
            <a:r>
              <a:rPr lang="en-US" sz="2200" b="1" i="1" u="sng" spc="-5" dirty="0" err="1">
                <a:solidFill>
                  <a:srgbClr val="002060"/>
                </a:solidFill>
                <a:latin typeface="Times New Roman" panose="02020603050405020304" pitchFamily="18" charset="0"/>
              </a:rPr>
              <a:t>trữ</a:t>
            </a:r>
            <a:r>
              <a:rPr lang="en-US" sz="2200" b="1" i="1" u="sng" spc="-5" dirty="0">
                <a:solidFill>
                  <a:srgbClr val="002060"/>
                </a:solidFill>
                <a:latin typeface="Times New Roman" panose="02020603050405020304" pitchFamily="18" charset="0"/>
              </a:rPr>
              <a:t>, </a:t>
            </a:r>
            <a:r>
              <a:rPr lang="en-US" sz="2200" b="1" i="1" u="sng" spc="-5" dirty="0" err="1">
                <a:solidFill>
                  <a:srgbClr val="002060"/>
                </a:solidFill>
                <a:latin typeface="Times New Roman" panose="02020603050405020304" pitchFamily="18" charset="0"/>
              </a:rPr>
              <a:t>xuất</a:t>
            </a:r>
            <a:r>
              <a:rPr lang="en-US" sz="2200" b="1" i="1" u="sng" spc="-5" dirty="0">
                <a:solidFill>
                  <a:srgbClr val="002060"/>
                </a:solidFill>
                <a:latin typeface="Times New Roman" panose="02020603050405020304" pitchFamily="18" charset="0"/>
              </a:rPr>
              <a:t>- </a:t>
            </a:r>
            <a:r>
              <a:rPr lang="en-US" sz="2200" b="1" i="1" u="sng" spc="-5" dirty="0" err="1">
                <a:solidFill>
                  <a:srgbClr val="002060"/>
                </a:solidFill>
                <a:latin typeface="Times New Roman" panose="02020603050405020304" pitchFamily="18" charset="0"/>
              </a:rPr>
              <a:t>nhập</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khối</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lượng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lớn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sản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phẩm</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bằng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phương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tiện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vận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chuyển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có</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tải</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trọng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lớn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đến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từ</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nhiều</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địa</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điểm</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khác</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nhau</a:t>
            </a:r>
            <a:r>
              <a:rPr lang="en-US" sz="2200" spc="-5" dirty="0" smtClean="0">
                <a:solidFill>
                  <a:prstClr val="black"/>
                </a:solidFill>
                <a:latin typeface="Times New Roman" panose="02020603050405020304" pitchFamily="18" charset="0"/>
              </a:rPr>
              <a:t>.</a:t>
            </a:r>
          </a:p>
          <a:p>
            <a:pPr lvl="0" indent="457200" algn="just">
              <a:lnSpc>
                <a:spcPct val="150000"/>
              </a:lnSpc>
            </a:pPr>
            <a:r>
              <a:rPr lang="en-US" sz="2200" spc="-5" dirty="0" smtClean="0">
                <a:solidFill>
                  <a:prstClr val="black"/>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Khi</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vị</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trí</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nhà</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cung</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cấp</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xa</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khách</a:t>
            </a:r>
            <a:r>
              <a:rPr lang="en-US" sz="2200" b="1" spc="-5" dirty="0">
                <a:solidFill>
                  <a:srgbClr val="002060"/>
                </a:solidFill>
                <a:latin typeface="Times New Roman" panose="02020603050405020304" pitchFamily="18" charset="0"/>
              </a:rPr>
              <a:t> </a:t>
            </a:r>
            <a:r>
              <a:rPr lang="en-US" sz="2200" b="1" spc="-5" dirty="0" err="1">
                <a:solidFill>
                  <a:srgbClr val="002060"/>
                </a:solidFill>
                <a:latin typeface="Times New Roman" panose="02020603050405020304" pitchFamily="18" charset="0"/>
              </a:rPr>
              <a:t>hàng</a:t>
            </a:r>
            <a:r>
              <a:rPr lang="en-US" sz="2200" b="1" spc="-5" dirty="0">
                <a:solidFill>
                  <a:srgbClr val="002060"/>
                </a:solidFill>
                <a:latin typeface="Times New Roman" panose="02020603050405020304" pitchFamily="18" charset="0"/>
              </a:rPr>
              <a:t> </a:t>
            </a:r>
            <a:r>
              <a:rPr lang="en-US" sz="2200" spc="-5" dirty="0" err="1">
                <a:solidFill>
                  <a:prstClr val="black"/>
                </a:solidFill>
                <a:latin typeface="Times New Roman" panose="02020603050405020304" pitchFamily="18" charset="0"/>
              </a:rPr>
              <a:t>thì</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việc</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sử</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dụng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trung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tâm</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phân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phối</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có</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tính</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kinh</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tế</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cao</a:t>
            </a:r>
            <a:r>
              <a:rPr lang="en-US" sz="2200" spc="-5" dirty="0">
                <a:solidFill>
                  <a:prstClr val="black"/>
                </a:solidFill>
                <a:latin typeface="Times New Roman" panose="02020603050405020304" pitchFamily="18" charset="0"/>
              </a:rPr>
              <a:t> do </a:t>
            </a:r>
            <a:r>
              <a:rPr lang="en-US" sz="2200" spc="-5" dirty="0" err="1">
                <a:solidFill>
                  <a:prstClr val="black"/>
                </a:solidFill>
                <a:latin typeface="Times New Roman" panose="02020603050405020304" pitchFamily="18" charset="0"/>
              </a:rPr>
              <a:t>rút</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ngắn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khoảng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cách</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vận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chuyển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và</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tồn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trữ</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khối</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lượng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lớn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sản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phẩm</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gần</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địa</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điểm</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với</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khách</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hàng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người</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sử</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dụng</a:t>
            </a:r>
            <a:r>
              <a:rPr lang="en-US" sz="2200" spc="-5" dirty="0">
                <a:solidFill>
                  <a:prstClr val="black"/>
                </a:solidFill>
                <a:latin typeface="Times New Roman" panose="02020603050405020304" pitchFamily="18" charset="0"/>
              </a:rPr>
              <a:t> </a:t>
            </a:r>
            <a:r>
              <a:rPr lang="en-US" sz="2200" spc="-5" dirty="0" err="1">
                <a:solidFill>
                  <a:prstClr val="black"/>
                </a:solidFill>
                <a:latin typeface="Times New Roman" panose="02020603050405020304" pitchFamily="18" charset="0"/>
              </a:rPr>
              <a:t>cuối</a:t>
            </a:r>
            <a:r>
              <a:rPr lang="en-US" sz="2200" spc="-5" dirty="0" smtClean="0">
                <a:solidFill>
                  <a:prstClr val="black"/>
                </a:solidFill>
                <a:latin typeface="Times New Roman" panose="02020603050405020304" pitchFamily="18" charset="0"/>
              </a:rPr>
              <a:t>.</a:t>
            </a:r>
            <a:endParaRPr lang="en-US" sz="2200" dirty="0">
              <a:solidFill>
                <a:prstClr val="black"/>
              </a:solidFill>
            </a:endParaRPr>
          </a:p>
        </p:txBody>
      </p:sp>
      <p:sp>
        <p:nvSpPr>
          <p:cNvPr id="3" name="Rectangle 2"/>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sp>
        <p:nvSpPr>
          <p:cNvPr id="4" name="Rounded Rectangle 3"/>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3090868" y="1030754"/>
            <a:ext cx="6696064" cy="587148"/>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2: </a:t>
            </a:r>
            <a:r>
              <a:rPr lang="en-US" sz="2400" b="1" dirty="0" err="1">
                <a:latin typeface="Times New Roman" panose="02020603050405020304" pitchFamily="18" charset="0"/>
              </a:rPr>
              <a:t>Lập</a:t>
            </a:r>
            <a:r>
              <a:rPr lang="en-US" sz="2400" b="1" dirty="0">
                <a:latin typeface="Times New Roman" panose="02020603050405020304" pitchFamily="18" charset="0"/>
              </a:rPr>
              <a:t> </a:t>
            </a:r>
            <a:r>
              <a:rPr lang="en-US" sz="2400" b="1" dirty="0" err="1">
                <a:latin typeface="Times New Roman" panose="02020603050405020304" pitchFamily="18" charset="0"/>
              </a:rPr>
              <a:t>biểu</a:t>
            </a:r>
            <a:r>
              <a:rPr lang="en-US" sz="2400" b="1" dirty="0">
                <a:latin typeface="Times New Roman" panose="02020603050405020304" pitchFamily="18" charset="0"/>
              </a:rPr>
              <a:t> </a:t>
            </a:r>
            <a:r>
              <a:rPr lang="en-US" sz="2400" b="1" dirty="0" err="1">
                <a:latin typeface="Times New Roman" panose="02020603050405020304" pitchFamily="18" charset="0"/>
              </a:rPr>
              <a:t>giao</a:t>
            </a:r>
            <a:r>
              <a:rPr lang="en-US" sz="2400" b="1" dirty="0">
                <a:latin typeface="Times New Roman" panose="02020603050405020304" pitchFamily="18" charset="0"/>
              </a:rPr>
              <a:t> </a:t>
            </a:r>
            <a:r>
              <a:rPr lang="en-US" sz="2400" b="1" dirty="0" err="1">
                <a:latin typeface="Times New Roman" panose="02020603050405020304" pitchFamily="18" charset="0"/>
              </a:rPr>
              <a:t>hàng</a:t>
            </a:r>
            <a:r>
              <a:rPr lang="en-US" sz="2400" b="1" dirty="0">
                <a:latin typeface="Times New Roman" panose="02020603050405020304" pitchFamily="18" charset="0"/>
              </a:rPr>
              <a:t>/ </a:t>
            </a:r>
            <a:r>
              <a:rPr lang="en-US" sz="2400" b="1" dirty="0" err="1">
                <a:latin typeface="Times New Roman" panose="02020603050405020304" pitchFamily="18" charset="0"/>
              </a:rPr>
              <a:t>Kế</a:t>
            </a:r>
            <a:r>
              <a:rPr lang="en-US" sz="2400" b="1" dirty="0">
                <a:latin typeface="Times New Roman" panose="02020603050405020304" pitchFamily="18" charset="0"/>
              </a:rPr>
              <a:t> </a:t>
            </a:r>
            <a:r>
              <a:rPr lang="en-US" sz="2400" b="1" dirty="0" err="1">
                <a:latin typeface="Times New Roman" panose="02020603050405020304" pitchFamily="18" charset="0"/>
              </a:rPr>
              <a:t>hoạch</a:t>
            </a:r>
            <a:r>
              <a:rPr lang="en-US" sz="2400" b="1" dirty="0">
                <a:latin typeface="Times New Roman" panose="02020603050405020304" pitchFamily="18" charset="0"/>
              </a:rPr>
              <a:t> </a:t>
            </a:r>
            <a:r>
              <a:rPr lang="en-US" sz="2400" b="1" dirty="0" err="1">
                <a:latin typeface="Times New Roman" panose="02020603050405020304" pitchFamily="18" charset="0"/>
              </a:rPr>
              <a:t>phân</a:t>
            </a:r>
            <a:r>
              <a:rPr lang="en-US" sz="2400" b="1" dirty="0">
                <a:latin typeface="Times New Roman" panose="02020603050405020304" pitchFamily="18" charset="0"/>
              </a:rPr>
              <a:t> </a:t>
            </a:r>
            <a:r>
              <a:rPr lang="en-US" sz="2400" b="1" dirty="0" err="1">
                <a:latin typeface="Times New Roman" panose="02020603050405020304" pitchFamily="18" charset="0"/>
              </a:rPr>
              <a:t>phối</a:t>
            </a:r>
            <a:r>
              <a:rPr lang="en-US" sz="2400" b="1" dirty="0">
                <a:latin typeface="Times New Roman" panose="02020603050405020304" pitchFamily="18" charset="0"/>
              </a:rPr>
              <a:t>.</a:t>
            </a:r>
            <a:endParaRPr lang="en-US" sz="2400" dirty="0">
              <a:effectLst/>
            </a:endParaRPr>
          </a:p>
        </p:txBody>
      </p:sp>
      <p:pic>
        <p:nvPicPr>
          <p:cNvPr id="6" name="Picture 5"/>
          <p:cNvPicPr>
            <a:picLocks noChangeAspect="1"/>
          </p:cNvPicPr>
          <p:nvPr/>
        </p:nvPicPr>
        <p:blipFill>
          <a:blip r:embed="rId3"/>
          <a:stretch>
            <a:fillRect/>
          </a:stretch>
        </p:blipFill>
        <p:spPr>
          <a:xfrm>
            <a:off x="128754" y="4087578"/>
            <a:ext cx="6657527" cy="2678614"/>
          </a:xfrm>
          <a:prstGeom prst="rect">
            <a:avLst/>
          </a:prstGeom>
        </p:spPr>
      </p:pic>
      <p:pic>
        <p:nvPicPr>
          <p:cNvPr id="7" name="Picture 6"/>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005022" y="3627344"/>
            <a:ext cx="4755831" cy="3138848"/>
          </a:xfrm>
          <a:prstGeom prst="rect">
            <a:avLst/>
          </a:prstGeom>
        </p:spPr>
      </p:pic>
    </p:spTree>
    <p:extLst>
      <p:ext uri="{BB962C8B-B14F-4D97-AF65-F5344CB8AC3E}">
        <p14:creationId xmlns:p14="http://schemas.microsoft.com/office/powerpoint/2010/main" val="54157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355830" cy="587148"/>
          </a:xfrm>
          <a:prstGeom prst="rect">
            <a:avLst/>
          </a:prstGeom>
          <a:solidFill>
            <a:srgbClr val="FFFF00"/>
          </a:solidFill>
        </p:spPr>
        <p:txBody>
          <a:bodyPr wrap="square">
            <a:spAutoFit/>
          </a:bodyPr>
          <a:lstStyle/>
          <a:p>
            <a:pPr algn="ctr">
              <a:lnSpc>
                <a:spcPct val="150000"/>
              </a:lnSpc>
            </a:pPr>
            <a:r>
              <a:rPr lang="en-GB" sz="2400" b="1" cap="all" dirty="0" smtClean="0">
                <a:solidFill>
                  <a:srgbClr val="000000"/>
                </a:solidFill>
                <a:latin typeface="Times New Roman" panose="02020603050405020304" pitchFamily="18" charset="0"/>
                <a:ea typeface="Calibri" panose="020F0502020204030204" pitchFamily="34" charset="0"/>
              </a:rPr>
              <a:t>4.4. </a:t>
            </a:r>
            <a:r>
              <a:rPr lang="en-GB" sz="2400" b="1" cap="all" dirty="0" err="1" smtClean="0">
                <a:solidFill>
                  <a:srgbClr val="000000"/>
                </a:solidFill>
                <a:latin typeface="Times New Roman" panose="02020603050405020304" pitchFamily="18" charset="0"/>
                <a:ea typeface="Calibri" panose="020F0502020204030204" pitchFamily="34" charset="0"/>
              </a:rPr>
              <a:t>Các</a:t>
            </a:r>
            <a:r>
              <a:rPr lang="en-GB" sz="2400" b="1" cap="all" dirty="0" smtClean="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Quy</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trình</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hoạt</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động</a:t>
            </a:r>
            <a:r>
              <a:rPr lang="en-GB" sz="2400" b="1" cap="all" dirty="0">
                <a:solidFill>
                  <a:srgbClr val="000000"/>
                </a:solidFill>
                <a:latin typeface="Times New Roman" panose="02020603050405020304" pitchFamily="18" charset="0"/>
                <a:ea typeface="Calibri" panose="020F0502020204030204" pitchFamily="34" charset="0"/>
              </a:rPr>
              <a:t> </a:t>
            </a:r>
            <a:r>
              <a:rPr lang="en-GB" sz="2400" b="1" cap="all" dirty="0" err="1">
                <a:solidFill>
                  <a:srgbClr val="000000"/>
                </a:solidFill>
                <a:latin typeface="Times New Roman" panose="02020603050405020304" pitchFamily="18" charset="0"/>
                <a:ea typeface="Calibri" panose="020F0502020204030204" pitchFamily="34" charset="0"/>
              </a:rPr>
              <a:t>chính</a:t>
            </a:r>
            <a:endParaRPr lang="en-US" sz="2400" b="1" cap="all" dirty="0"/>
          </a:p>
        </p:txBody>
      </p:sp>
      <p:pic>
        <p:nvPicPr>
          <p:cNvPr id="3" name="Picture 2"/>
          <p:cNvPicPr>
            <a:picLocks noChangeAspect="1"/>
          </p:cNvPicPr>
          <p:nvPr/>
        </p:nvPicPr>
        <p:blipFill>
          <a:blip r:embed="rId2"/>
          <a:stretch>
            <a:fillRect/>
          </a:stretch>
        </p:blipFill>
        <p:spPr>
          <a:xfrm>
            <a:off x="5929317" y="1773382"/>
            <a:ext cx="5472955" cy="2876585"/>
          </a:xfrm>
          <a:prstGeom prst="rect">
            <a:avLst/>
          </a:prstGeom>
        </p:spPr>
      </p:pic>
      <p:sp>
        <p:nvSpPr>
          <p:cNvPr id="4" name="Rounded Rectangle 3"/>
          <p:cNvSpPr/>
          <p:nvPr/>
        </p:nvSpPr>
        <p:spPr>
          <a:xfrm>
            <a:off x="2349816" y="682138"/>
            <a:ext cx="7618095" cy="459366"/>
          </a:xfrm>
          <a:prstGeom prst="roundRect">
            <a:avLst/>
          </a:prstGeom>
          <a:solidFill>
            <a:schemeClr val="bg1">
              <a:lumMod val="9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smtClean="0">
              <a:solidFill>
                <a:srgbClr val="002060"/>
              </a:solidFill>
              <a:latin typeface="Times New Roman" panose="02020603050405020304" pitchFamily="18" charset="0"/>
              <a:cs typeface="Times New Roman" panose="02020603050405020304" pitchFamily="18" charset="0"/>
            </a:endParaRPr>
          </a:p>
          <a:p>
            <a:pPr algn="ctr"/>
            <a:r>
              <a:rPr lang="en-US" sz="2400" b="1" dirty="0" smtClean="0">
                <a:solidFill>
                  <a:srgbClr val="002060"/>
                </a:solidFill>
                <a:latin typeface="Times New Roman" panose="02020603050405020304" pitchFamily="18" charset="0"/>
                <a:cs typeface="Times New Roman" panose="02020603050405020304" pitchFamily="18" charset="0"/>
              </a:rPr>
              <a:t>4.4.3</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Phân</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phối</a:t>
            </a: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endParaRPr lang="en-US" sz="24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4502312" y="1030754"/>
            <a:ext cx="3873176" cy="646331"/>
          </a:xfrm>
          <a:prstGeom prst="rect">
            <a:avLst/>
          </a:prstGeom>
        </p:spPr>
        <p:txBody>
          <a:bodyPr wrap="none">
            <a:spAutoFit/>
          </a:bodyPr>
          <a:lstStyle/>
          <a:p>
            <a:pPr algn="just">
              <a:lnSpc>
                <a:spcPct val="150000"/>
              </a:lnSpc>
              <a:tabLst>
                <a:tab pos="360045" algn="l"/>
              </a:tabLst>
            </a:pPr>
            <a:r>
              <a:rPr lang="en-US" sz="2400" b="1" dirty="0" err="1">
                <a:latin typeface="Times New Roman" panose="02020603050405020304" pitchFamily="18" charset="0"/>
              </a:rPr>
              <a:t>Bước</a:t>
            </a:r>
            <a:r>
              <a:rPr lang="en-US" sz="2400" b="1" dirty="0">
                <a:latin typeface="Times New Roman" panose="02020603050405020304" pitchFamily="18" charset="0"/>
              </a:rPr>
              <a:t> </a:t>
            </a:r>
            <a:r>
              <a:rPr lang="en-US" sz="2400" b="1" dirty="0" smtClean="0">
                <a:latin typeface="Times New Roman" panose="02020603050405020304" pitchFamily="18" charset="0"/>
              </a:rPr>
              <a:t>3: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Quy</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trình</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trả</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hàng</a:t>
            </a:r>
            <a:r>
              <a:rPr lang="en-US" sz="2400" b="1" dirty="0" smtClean="0">
                <a:latin typeface="Times New Roman" panose="02020603050405020304" pitchFamily="18" charset="0"/>
              </a:rPr>
              <a:t>.</a:t>
            </a:r>
            <a:endParaRPr lang="en-US" sz="2400" dirty="0">
              <a:effectLst/>
            </a:endParaRPr>
          </a:p>
        </p:txBody>
      </p:sp>
      <p:sp>
        <p:nvSpPr>
          <p:cNvPr id="6" name="Rectangle 5"/>
          <p:cNvSpPr/>
          <p:nvPr/>
        </p:nvSpPr>
        <p:spPr>
          <a:xfrm>
            <a:off x="609600" y="1773382"/>
            <a:ext cx="4535055" cy="2862322"/>
          </a:xfrm>
          <a:prstGeom prst="rect">
            <a:avLst/>
          </a:prstGeom>
        </p:spPr>
        <p:txBody>
          <a:bodyPr wrap="square">
            <a:spAutoFit/>
          </a:bodyPr>
          <a:lstStyle/>
          <a:p>
            <a:pPr algn="just">
              <a:lnSpc>
                <a:spcPct val="150000"/>
              </a:lnSpc>
            </a:pPr>
            <a:r>
              <a:rPr lang="en-US" sz="2400" dirty="0" err="1">
                <a:latin typeface="Times New Roman" panose="02020603050405020304" pitchFamily="18" charset="0"/>
                <a:ea typeface="Times New Roman" panose="02020603050405020304" pitchFamily="18" charset="0"/>
              </a:rPr>
              <a:t>Đối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với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sản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phẩm</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bị</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hư</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hỏng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công</a:t>
            </a:r>
            <a:r>
              <a:rPr lang="en-US" sz="2400" dirty="0">
                <a:latin typeface="Times New Roman" panose="02020603050405020304" pitchFamily="18" charset="0"/>
                <a:ea typeface="Times New Roman" panose="02020603050405020304" pitchFamily="18" charset="0"/>
              </a:rPr>
              <a:t> ty </a:t>
            </a:r>
            <a:r>
              <a:rPr lang="en-US" sz="2400" dirty="0" err="1">
                <a:latin typeface="Times New Roman" panose="02020603050405020304" pitchFamily="18" charset="0"/>
                <a:ea typeface="Times New Roman" panose="02020603050405020304" pitchFamily="18" charset="0"/>
              </a:rPr>
              <a:t>phải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bố</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trí</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chuyên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chở</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những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loại</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hàng</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đó</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về</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để</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tiến</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hành</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sửa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chữa</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hoặc</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tiêu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hủy</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nếu</a:t>
            </a:r>
            <a:r>
              <a:rPr lang="en-US" sz="2400" dirty="0">
                <a:latin typeface="Times New Roman" panose="02020603050405020304" pitchFamily="18" charset="0"/>
                <a:ea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rPr>
              <a:t>cần</a:t>
            </a:r>
            <a:r>
              <a:rPr lang="en-US" sz="2400" dirty="0">
                <a:latin typeface="Times New Roman" panose="02020603050405020304" pitchFamily="18" charset="0"/>
                <a:ea typeface="Times New Roman" panose="02020603050405020304" pitchFamily="18" charset="0"/>
              </a:rPr>
              <a:t>.</a:t>
            </a:r>
            <a:endParaRPr lang="en-US" sz="2400" dirty="0"/>
          </a:p>
        </p:txBody>
      </p:sp>
    </p:spTree>
    <p:extLst>
      <p:ext uri="{BB962C8B-B14F-4D97-AF65-F5344CB8AC3E}">
        <p14:creationId xmlns:p14="http://schemas.microsoft.com/office/powerpoint/2010/main" val="160600643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573810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1019" t="11065" r="10667" b="9450"/>
          <a:stretch/>
        </p:blipFill>
        <p:spPr>
          <a:xfrm>
            <a:off x="1653540" y="-91439"/>
            <a:ext cx="9912660" cy="6743700"/>
          </a:xfrm>
          <a:prstGeom prst="rect">
            <a:avLst/>
          </a:prstGeom>
        </p:spPr>
      </p:pic>
    </p:spTree>
    <p:extLst>
      <p:ext uri="{BB962C8B-B14F-4D97-AF65-F5344CB8AC3E}">
        <p14:creationId xmlns:p14="http://schemas.microsoft.com/office/powerpoint/2010/main" val="3490092675"/>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11858" y="1163365"/>
            <a:ext cx="6718602" cy="4233243"/>
          </a:xfrm>
          <a:prstGeom prst="rect">
            <a:avLst/>
          </a:prstGeom>
        </p:spPr>
      </p:pic>
      <p:pic>
        <p:nvPicPr>
          <p:cNvPr id="4" name="Picture 3"/>
          <p:cNvPicPr>
            <a:picLocks noChangeAspect="1"/>
          </p:cNvPicPr>
          <p:nvPr/>
        </p:nvPicPr>
        <p:blipFill rotWithShape="1">
          <a:blip r:embed="rId3"/>
          <a:srcRect l="28134" r="21984" b="2513"/>
          <a:stretch/>
        </p:blipFill>
        <p:spPr>
          <a:xfrm>
            <a:off x="7227798" y="1163365"/>
            <a:ext cx="4964202" cy="4310617"/>
          </a:xfrm>
          <a:prstGeom prst="rect">
            <a:avLst/>
          </a:prstGeom>
        </p:spPr>
      </p:pic>
    </p:spTree>
    <p:extLst>
      <p:ext uri="{BB962C8B-B14F-4D97-AF65-F5344CB8AC3E}">
        <p14:creationId xmlns:p14="http://schemas.microsoft.com/office/powerpoint/2010/main" val="31624136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3339</TotalTime>
  <Words>16132</Words>
  <Application>Microsoft Office PowerPoint</Application>
  <PresentationFormat>Widescreen</PresentationFormat>
  <Paragraphs>855</Paragraphs>
  <Slides>81</Slides>
  <Notes>62</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81</vt:i4>
      </vt:variant>
    </vt:vector>
  </HeadingPairs>
  <TitlesOfParts>
    <vt:vector size="90" baseType="lpstr">
      <vt:lpstr>.VnTime</vt:lpstr>
      <vt:lpstr>Arial</vt:lpstr>
      <vt:lpstr>Calibri</vt:lpstr>
      <vt:lpstr>Calibri Light</vt:lpstr>
      <vt:lpstr>Symbol</vt:lpstr>
      <vt:lpstr>Times New Roman</vt:lpstr>
      <vt:lpstr>VNI-Times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huynhchigioi@gmail.com</dc:creator>
  <cp:lastModifiedBy>huynhchigioi@gmail.com</cp:lastModifiedBy>
  <cp:revision>282</cp:revision>
  <dcterms:created xsi:type="dcterms:W3CDTF">2020-09-02T14:57:09Z</dcterms:created>
  <dcterms:modified xsi:type="dcterms:W3CDTF">2021-02-17T16:35:44Z</dcterms:modified>
</cp:coreProperties>
</file>