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259" r:id="rId3"/>
    <p:sldId id="260" r:id="rId4"/>
    <p:sldId id="264" r:id="rId5"/>
    <p:sldId id="270" r:id="rId6"/>
    <p:sldId id="274" r:id="rId7"/>
    <p:sldId id="275" r:id="rId8"/>
    <p:sldId id="276" r:id="rId9"/>
    <p:sldId id="277" r:id="rId10"/>
    <p:sldId id="278" r:id="rId11"/>
    <p:sldId id="279" r:id="rId12"/>
    <p:sldId id="273" r:id="rId13"/>
    <p:sldId id="271" r:id="rId14"/>
    <p:sldId id="272" r:id="rId15"/>
    <p:sldId id="280" r:id="rId16"/>
    <p:sldId id="281" r:id="rId17"/>
    <p:sldId id="282" r:id="rId18"/>
    <p:sldId id="265" r:id="rId19"/>
    <p:sldId id="266" r:id="rId20"/>
    <p:sldId id="267" r:id="rId21"/>
    <p:sldId id="283" r:id="rId22"/>
    <p:sldId id="284" r:id="rId23"/>
    <p:sldId id="285" r:id="rId24"/>
    <p:sldId id="286" r:id="rId25"/>
    <p:sldId id="287" r:id="rId26"/>
    <p:sldId id="289" r:id="rId27"/>
    <p:sldId id="290" r:id="rId28"/>
    <p:sldId id="291" r:id="rId29"/>
    <p:sldId id="292" r:id="rId30"/>
    <p:sldId id="294" r:id="rId31"/>
    <p:sldId id="295" r:id="rId32"/>
    <p:sldId id="296" r:id="rId33"/>
    <p:sldId id="297" r:id="rId34"/>
    <p:sldId id="298" r:id="rId35"/>
    <p:sldId id="299" r:id="rId36"/>
    <p:sldId id="300" r:id="rId37"/>
    <p:sldId id="301" r:id="rId38"/>
    <p:sldId id="302" r:id="rId39"/>
    <p:sldId id="307" r:id="rId40"/>
    <p:sldId id="305" r:id="rId41"/>
    <p:sldId id="306" r:id="rId42"/>
    <p:sldId id="269" r:id="rId43"/>
    <p:sldId id="268" r:id="rId44"/>
    <p:sldId id="308" r:id="rId45"/>
    <p:sldId id="309" r:id="rId46"/>
    <p:sldId id="312" r:id="rId47"/>
    <p:sldId id="310" r:id="rId48"/>
    <p:sldId id="311" r:id="rId49"/>
    <p:sldId id="313" r:id="rId50"/>
    <p:sldId id="314" r:id="rId51"/>
    <p:sldId id="315"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nhchigioi@gmail.com" initials="h" lastIdx="1" clrIdx="0">
    <p:extLst>
      <p:ext uri="{19B8F6BF-5375-455C-9EA6-DF929625EA0E}">
        <p15:presenceInfo xmlns:p15="http://schemas.microsoft.com/office/powerpoint/2012/main" userId="eef69ec826bb3a1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31" autoAdjust="0"/>
    <p:restoredTop sz="66216" autoAdjust="0"/>
  </p:normalViewPr>
  <p:slideViewPr>
    <p:cSldViewPr snapToGrid="0">
      <p:cViewPr varScale="1">
        <p:scale>
          <a:sx n="58" d="100"/>
          <a:sy n="58" d="100"/>
        </p:scale>
        <p:origin x="701" y="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7E915F-8CA1-4E55-AE73-295D8095B14A}" type="datetimeFigureOut">
              <a:rPr lang="en-US" smtClean="0"/>
              <a:t>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24D6FA-0531-4AD7-A0F1-93BC61F274DA}" type="slidenum">
              <a:rPr lang="en-US" smtClean="0"/>
              <a:t>‹#›</a:t>
            </a:fld>
            <a:endParaRPr lang="en-US"/>
          </a:p>
        </p:txBody>
      </p:sp>
    </p:spTree>
    <p:extLst>
      <p:ext uri="{BB962C8B-B14F-4D97-AF65-F5344CB8AC3E}">
        <p14:creationId xmlns:p14="http://schemas.microsoft.com/office/powerpoint/2010/main" val="905297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image.slidesharecdn.com/uunhuocdiemcacphuongthucthanhtoanquocte-160318025107/95/uu-nhuoc-diem-cac-phuong-thuc-thanh-toan-quoc-te-2-638.jpg?cb=1458269499"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image.slidesharecdn.com/uunhuocdiemcacphuongthucthanhtoanquocte-160318025107/95/uu-nhuoc-diem-cac-phuong-thuc-thanh-toan-quoc-te-2-638.jpg?cb=1458269499"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Bài</a:t>
            </a:r>
            <a:r>
              <a:rPr lang="en-US" b="1" baseline="0" dirty="0" smtClean="0"/>
              <a:t> </a:t>
            </a:r>
            <a:r>
              <a:rPr lang="en-US" b="1" baseline="0" dirty="0" err="1" smtClean="0"/>
              <a:t>giảng</a:t>
            </a:r>
            <a:endParaRPr lang="en-US" b="1" dirty="0" smtClean="0"/>
          </a:p>
          <a:p>
            <a:r>
              <a:rPr lang="en-US" dirty="0" smtClean="0"/>
              <a:t>https://www2.slideshare.net/hatruong75470/chuong-ii-cac-phuong-tien-thanh-toan-quoc-te?from_action=save</a:t>
            </a:r>
          </a:p>
          <a:p>
            <a:r>
              <a:rPr lang="en-US" b="1" dirty="0" err="1" smtClean="0"/>
              <a:t>Chiết</a:t>
            </a:r>
            <a:r>
              <a:rPr lang="en-US" b="1" dirty="0" smtClean="0"/>
              <a:t> </a:t>
            </a:r>
            <a:r>
              <a:rPr lang="en-US" b="1" dirty="0" err="1" smtClean="0"/>
              <a:t>khấu</a:t>
            </a:r>
            <a:r>
              <a:rPr lang="en-US" b="1" baseline="0" dirty="0" smtClean="0"/>
              <a:t> </a:t>
            </a:r>
            <a:r>
              <a:rPr lang="en-US" b="1" baseline="0" dirty="0" err="1" smtClean="0"/>
              <a:t>thương</a:t>
            </a:r>
            <a:r>
              <a:rPr lang="en-US" b="1" baseline="0" dirty="0" smtClean="0"/>
              <a:t> </a:t>
            </a:r>
            <a:r>
              <a:rPr lang="en-US" b="1" baseline="0" dirty="0" err="1" smtClean="0"/>
              <a:t>phiếu</a:t>
            </a:r>
            <a:r>
              <a:rPr lang="en-US"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https://vietnambiz.vn/chiet-khau-thuong-phieu-commercial-bill-discount-la-gi-20191020145749767.htm</a:t>
            </a:r>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Bán</a:t>
            </a:r>
            <a:r>
              <a:rPr lang="en-US" b="1" baseline="0" dirty="0" smtClean="0"/>
              <a:t> </a:t>
            </a:r>
            <a:r>
              <a:rPr lang="en-US" b="1" baseline="0" dirty="0" err="1" smtClean="0"/>
              <a:t>chịu</a:t>
            </a:r>
            <a:r>
              <a:rPr lang="en-US" b="1" baseline="0" dirty="0" smtClean="0"/>
              <a:t> </a:t>
            </a:r>
            <a:r>
              <a:rPr lang="en-US" b="1" baseline="0" dirty="0" err="1" smtClean="0"/>
              <a:t>mua</a:t>
            </a:r>
            <a:r>
              <a:rPr lang="en-US" b="1" baseline="0" dirty="0" smtClean="0"/>
              <a:t> </a:t>
            </a:r>
            <a:r>
              <a:rPr lang="en-US" b="1" baseline="0" dirty="0" err="1" smtClean="0"/>
              <a:t>chịu</a:t>
            </a:r>
            <a:r>
              <a:rPr lang="en-US" b="1"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https://spiderum.com/bai-dang/BAN-CHIU-MUA-CHIU-VA-KHOAN-PHAI-THU-LA-CAI-GI-pbb</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a:t>
            </a:fld>
            <a:endParaRPr lang="en-US"/>
          </a:p>
        </p:txBody>
      </p:sp>
    </p:spTree>
    <p:extLst>
      <p:ext uri="{BB962C8B-B14F-4D97-AF65-F5344CB8AC3E}">
        <p14:creationId xmlns:p14="http://schemas.microsoft.com/office/powerpoint/2010/main" val="161319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1.1.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điểm</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i="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marketing	</a:t>
            </a:r>
          </a:p>
          <a:p>
            <a:r>
              <a:rPr lang="en-US" sz="1200" b="1" kern="1200" dirty="0" smtClean="0">
                <a:solidFill>
                  <a:schemeClr val="tx1"/>
                </a:solidFill>
                <a:effectLst/>
                <a:latin typeface="+mn-lt"/>
                <a:ea typeface="+mn-ea"/>
                <a:cs typeface="+mn-cs"/>
              </a:rPr>
              <a:t>1.2. </a:t>
            </a:r>
            <a:r>
              <a:rPr lang="en-US" sz="1200" b="1" kern="1200" dirty="0" err="1" smtClean="0">
                <a:solidFill>
                  <a:schemeClr val="tx1"/>
                </a:solidFill>
                <a:effectLst/>
                <a:latin typeface="+mn-lt"/>
                <a:ea typeface="+mn-ea"/>
                <a:cs typeface="+mn-cs"/>
              </a:rPr>
              <a:t>Khái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niệm</a:t>
            </a:r>
            <a:r>
              <a:rPr lang="en-US" sz="1200" b="1" kern="1200" dirty="0" smtClean="0">
                <a:solidFill>
                  <a:schemeClr val="tx1"/>
                </a:solidFill>
                <a:effectLst/>
                <a:latin typeface="+mn-lt"/>
                <a:ea typeface="+mn-ea"/>
                <a:cs typeface="+mn-cs"/>
              </a:rPr>
              <a:t> marketing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gian:0,25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 </a:t>
            </a:r>
            <a:r>
              <a:rPr lang="en-US" sz="1200" b="1" kern="1200" dirty="0" err="1" smtClean="0">
                <a:solidFill>
                  <a:schemeClr val="tx1"/>
                </a:solidFill>
                <a:effectLst/>
                <a:latin typeface="+mn-lt"/>
                <a:ea typeface="+mn-ea"/>
                <a:cs typeface="+mn-cs"/>
              </a:rPr>
              <a:t>Vai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trò</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hội</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endParaRPr lang="en-US" sz="1200" kern="1200" dirty="0" smtClean="0">
              <a:solidFill>
                <a:schemeClr val="tx1"/>
              </a:solidFill>
              <a:effectLst/>
              <a:latin typeface="+mn-lt"/>
              <a:ea typeface="+mn-ea"/>
              <a:cs typeface="+mn-cs"/>
            </a:endParaRPr>
          </a:p>
          <a:p>
            <a:r>
              <a:rPr lang="en-US" b="1" dirty="0" smtClean="0"/>
              <a:t>http://eldata11.topica.edu.vn/HocLieu/MAR201/Giao%20trinh/04_MAR201_Bai1_v2.0014101209.pdf</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3</a:t>
            </a:fld>
            <a:endParaRPr lang="en-US"/>
          </a:p>
        </p:txBody>
      </p:sp>
    </p:spTree>
    <p:extLst>
      <p:ext uri="{BB962C8B-B14F-4D97-AF65-F5344CB8AC3E}">
        <p14:creationId xmlns:p14="http://schemas.microsoft.com/office/powerpoint/2010/main" val="214118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err="1" smtClean="0">
                <a:cs typeface="Calibri" panose="020F0502020204030204" pitchFamily="34" charset="0"/>
              </a:rPr>
              <a:t>khách</a:t>
            </a:r>
            <a:r>
              <a:rPr lang="en-US" altLang="en-US" dirty="0" smtClean="0">
                <a:cs typeface="Calibri" panose="020F0502020204030204" pitchFamily="34" charset="0"/>
              </a:rPr>
              <a:t> </a:t>
            </a:r>
            <a:r>
              <a:rPr lang="en-US" altLang="en-US" dirty="0" err="1" smtClean="0">
                <a:cs typeface="Calibri" panose="020F0502020204030204" pitchFamily="34" charset="0"/>
              </a:rPr>
              <a:t>hàng</a:t>
            </a:r>
            <a:r>
              <a:rPr lang="en-US" altLang="en-US" dirty="0" smtClean="0">
                <a:cs typeface="Calibri" panose="020F0502020204030204" pitchFamily="34" charset="0"/>
              </a:rPr>
              <a:t> (</a:t>
            </a:r>
            <a:r>
              <a:rPr lang="en-US" altLang="en-US" dirty="0" err="1" smtClean="0">
                <a:cs typeface="Calibri" panose="020F0502020204030204" pitchFamily="34" charset="0"/>
              </a:rPr>
              <a:t>người</a:t>
            </a:r>
            <a:r>
              <a:rPr lang="en-US" altLang="en-US" dirty="0" smtClean="0">
                <a:cs typeface="Calibri" panose="020F0502020204030204" pitchFamily="34" charset="0"/>
              </a:rPr>
              <a:t> </a:t>
            </a:r>
            <a:r>
              <a:rPr lang="en-US" altLang="en-US" dirty="0" err="1" smtClean="0">
                <a:cs typeface="Calibri" panose="020F0502020204030204" pitchFamily="34" charset="0"/>
              </a:rPr>
              <a:t>chuyển</a:t>
            </a:r>
            <a:r>
              <a:rPr lang="en-US" altLang="en-US" dirty="0" smtClean="0">
                <a:cs typeface="Calibri" panose="020F0502020204030204" pitchFamily="34" charset="0"/>
              </a:rPr>
              <a:t> </a:t>
            </a:r>
            <a:r>
              <a:rPr lang="en-US" altLang="en-US" dirty="0" err="1" smtClean="0">
                <a:cs typeface="Calibri" panose="020F0502020204030204" pitchFamily="34" charset="0"/>
              </a:rPr>
              <a:t>tiền</a:t>
            </a:r>
            <a:r>
              <a:rPr lang="en-US" altLang="en-US" dirty="0" smtClean="0">
                <a:cs typeface="Calibri" panose="020F0502020204030204" pitchFamily="34" charset="0"/>
              </a:rPr>
              <a:t>) NGƯỜI NK – </a:t>
            </a:r>
            <a:r>
              <a:rPr lang="en-US" altLang="en-US" dirty="0" err="1" smtClean="0">
                <a:cs typeface="Calibri" panose="020F0502020204030204" pitchFamily="34" charset="0"/>
              </a:rPr>
              <a:t>người</a:t>
            </a:r>
            <a:r>
              <a:rPr lang="en-US" altLang="en-US" dirty="0" smtClean="0">
                <a:cs typeface="Calibri" panose="020F0502020204030204" pitchFamily="34" charset="0"/>
              </a:rPr>
              <a:t> </a:t>
            </a:r>
            <a:r>
              <a:rPr lang="en-US" altLang="en-US" dirty="0" err="1" smtClean="0">
                <a:cs typeface="Calibri" panose="020F0502020204030204" pitchFamily="34" charset="0"/>
              </a:rPr>
              <a:t>mua</a:t>
            </a:r>
            <a:r>
              <a:rPr lang="en-US" altLang="en-US" dirty="0" smtClean="0">
                <a:cs typeface="Calibri" panose="020F0502020204030204" pitchFamily="34" charset="0"/>
              </a:rPr>
              <a:t> </a:t>
            </a:r>
            <a:r>
              <a:rPr lang="en-US" altLang="en-US" dirty="0" err="1" smtClean="0">
                <a:cs typeface="Calibri" panose="020F0502020204030204" pitchFamily="34" charset="0"/>
              </a:rPr>
              <a:t>hàng</a:t>
            </a:r>
            <a:r>
              <a:rPr lang="en-US" altLang="en-US" dirty="0" smtClean="0">
                <a:cs typeface="Calibri" panose="020F0502020204030204" pitchFamily="34" charset="0"/>
              </a:rPr>
              <a:t> </a:t>
            </a:r>
            <a:r>
              <a:rPr lang="en-US" altLang="en-US" dirty="0" smtClean="0">
                <a:cs typeface="Calibri" panose="020F0502020204030204" pitchFamily="34" charset="0"/>
                <a:sym typeface="Wingdings" panose="05000000000000000000" pitchFamily="2" charset="2"/>
              </a:rPr>
              <a:t> </a:t>
            </a:r>
            <a:r>
              <a:rPr lang="en-US" altLang="en-US" dirty="0" err="1" smtClean="0">
                <a:cs typeface="Calibri" panose="020F0502020204030204" pitchFamily="34" charset="0"/>
                <a:sym typeface="Wingdings" panose="05000000000000000000" pitchFamily="2" charset="2"/>
              </a:rPr>
              <a:t>trả</a:t>
            </a:r>
            <a:r>
              <a:rPr lang="en-US" altLang="en-US" dirty="0" smtClean="0">
                <a:cs typeface="Calibri" panose="020F0502020204030204" pitchFamily="34" charset="0"/>
                <a:sym typeface="Wingdings" panose="05000000000000000000" pitchFamily="2" charset="2"/>
              </a:rPr>
              <a:t> </a:t>
            </a:r>
            <a:r>
              <a:rPr lang="en-US" altLang="en-US" dirty="0" err="1" smtClean="0">
                <a:cs typeface="Calibri" panose="020F0502020204030204" pitchFamily="34" charset="0"/>
                <a:sym typeface="Wingdings" panose="05000000000000000000" pitchFamily="2" charset="2"/>
              </a:rPr>
              <a:t>tiền</a:t>
            </a:r>
            <a:endParaRPr lang="en-US" altLang="en-US" dirty="0" smtClean="0">
              <a:cs typeface="Calibri" panose="020F0502020204030204" pitchFamily="34" charset="0"/>
            </a:endParaRPr>
          </a:p>
          <a:p>
            <a:r>
              <a:rPr lang="en-US" altLang="en-US" dirty="0" err="1" smtClean="0">
                <a:cs typeface="Calibri" panose="020F0502020204030204" pitchFamily="34" charset="0"/>
              </a:rPr>
              <a:t>người</a:t>
            </a:r>
            <a:r>
              <a:rPr lang="en-US" altLang="en-US" dirty="0" smtClean="0">
                <a:cs typeface="Calibri" panose="020F0502020204030204" pitchFamily="34" charset="0"/>
              </a:rPr>
              <a:t> </a:t>
            </a:r>
            <a:r>
              <a:rPr lang="en-US" altLang="en-US" dirty="0" err="1" smtClean="0">
                <a:cs typeface="Calibri" panose="020F0502020204030204" pitchFamily="34" charset="0"/>
              </a:rPr>
              <a:t>khác</a:t>
            </a:r>
            <a:r>
              <a:rPr lang="en-US" altLang="en-US" dirty="0" smtClean="0">
                <a:cs typeface="Calibri" panose="020F0502020204030204" pitchFamily="34" charset="0"/>
              </a:rPr>
              <a:t> (</a:t>
            </a:r>
            <a:r>
              <a:rPr lang="en-US" altLang="en-US" dirty="0" err="1" smtClean="0">
                <a:cs typeface="Calibri" panose="020F0502020204030204" pitchFamily="34" charset="0"/>
              </a:rPr>
              <a:t>người</a:t>
            </a:r>
            <a:r>
              <a:rPr lang="en-US" altLang="en-US" dirty="0" smtClean="0">
                <a:cs typeface="Calibri" panose="020F0502020204030204" pitchFamily="34" charset="0"/>
              </a:rPr>
              <a:t> </a:t>
            </a:r>
            <a:r>
              <a:rPr lang="en-US" altLang="en-US" dirty="0" err="1" smtClean="0">
                <a:cs typeface="Calibri" panose="020F0502020204030204" pitchFamily="34" charset="0"/>
              </a:rPr>
              <a:t>hưởng</a:t>
            </a:r>
            <a:r>
              <a:rPr lang="en-US" altLang="en-US" dirty="0" smtClean="0">
                <a:cs typeface="Calibri" panose="020F0502020204030204" pitchFamily="34" charset="0"/>
              </a:rPr>
              <a:t> </a:t>
            </a:r>
            <a:r>
              <a:rPr lang="en-US" altLang="en-US" dirty="0" err="1" smtClean="0">
                <a:cs typeface="Calibri" panose="020F0502020204030204" pitchFamily="34" charset="0"/>
              </a:rPr>
              <a:t>lợi</a:t>
            </a:r>
            <a:r>
              <a:rPr lang="en-US" altLang="en-US" dirty="0" smtClean="0">
                <a:cs typeface="Calibri" panose="020F0502020204030204" pitchFamily="34" charset="0"/>
              </a:rPr>
              <a:t>) </a:t>
            </a:r>
            <a:r>
              <a:rPr lang="en-US" altLang="en-US" dirty="0" err="1" smtClean="0">
                <a:cs typeface="Calibri" panose="020F0502020204030204" pitchFamily="34" charset="0"/>
              </a:rPr>
              <a:t>ngươi</a:t>
            </a:r>
            <a:r>
              <a:rPr lang="en-US" altLang="en-US" dirty="0" smtClean="0">
                <a:cs typeface="Calibri" panose="020F0502020204030204" pitchFamily="34" charset="0"/>
              </a:rPr>
              <a:t> NK – </a:t>
            </a:r>
            <a:r>
              <a:rPr lang="en-US" altLang="en-US" dirty="0" err="1" smtClean="0">
                <a:cs typeface="Calibri" panose="020F0502020204030204" pitchFamily="34" charset="0"/>
              </a:rPr>
              <a:t>người</a:t>
            </a:r>
            <a:r>
              <a:rPr lang="en-US" altLang="en-US" dirty="0" smtClean="0">
                <a:cs typeface="Calibri" panose="020F0502020204030204" pitchFamily="34" charset="0"/>
              </a:rPr>
              <a:t> </a:t>
            </a:r>
            <a:r>
              <a:rPr lang="en-US" altLang="en-US" dirty="0" err="1" smtClean="0">
                <a:cs typeface="Calibri" panose="020F0502020204030204" pitchFamily="34" charset="0"/>
              </a:rPr>
              <a:t>bán</a:t>
            </a:r>
            <a:r>
              <a:rPr lang="en-US" altLang="en-US" dirty="0" smtClean="0">
                <a:cs typeface="Calibri" panose="020F0502020204030204" pitchFamily="34" charset="0"/>
              </a:rPr>
              <a:t> </a:t>
            </a:r>
            <a:r>
              <a:rPr lang="en-US" altLang="en-US" dirty="0" err="1" smtClean="0">
                <a:cs typeface="Calibri" panose="020F0502020204030204" pitchFamily="34" charset="0"/>
              </a:rPr>
              <a:t>hàng</a:t>
            </a:r>
            <a:r>
              <a:rPr lang="en-US" altLang="en-US" dirty="0" smtClean="0">
                <a:cs typeface="Calibri" panose="020F0502020204030204" pitchFamily="34" charset="0"/>
              </a:rPr>
              <a:t> </a:t>
            </a:r>
          </a:p>
          <a:p>
            <a:r>
              <a:rPr lang="en-US" altLang="en-US" b="1" dirty="0" err="1" smtClean="0"/>
              <a:t>Trong</a:t>
            </a:r>
            <a:r>
              <a:rPr lang="en-US" altLang="en-US" b="1" dirty="0" smtClean="0"/>
              <a:t> </a:t>
            </a:r>
            <a:r>
              <a:rPr lang="en-US" altLang="en-US" b="1" dirty="0" err="1" smtClean="0"/>
              <a:t>phương</a:t>
            </a:r>
            <a:r>
              <a:rPr lang="en-US" altLang="en-US" b="1" dirty="0" smtClean="0"/>
              <a:t> </a:t>
            </a:r>
            <a:r>
              <a:rPr lang="en-US" altLang="en-US" b="1" dirty="0" err="1" smtClean="0"/>
              <a:t>thức</a:t>
            </a:r>
            <a:r>
              <a:rPr lang="en-US" altLang="en-US" b="1" dirty="0" smtClean="0"/>
              <a:t> </a:t>
            </a:r>
            <a:r>
              <a:rPr lang="en-US" altLang="en-US" b="1" dirty="0" err="1" smtClean="0"/>
              <a:t>chuyển</a:t>
            </a:r>
            <a:r>
              <a:rPr lang="en-US" altLang="en-US" b="1" dirty="0" smtClean="0"/>
              <a:t> </a:t>
            </a:r>
            <a:r>
              <a:rPr lang="en-US" altLang="en-US" b="1" dirty="0" err="1" smtClean="0"/>
              <a:t>tiền</a:t>
            </a:r>
            <a:r>
              <a:rPr lang="en-US" altLang="en-US" b="1" dirty="0" smtClean="0"/>
              <a:t> </a:t>
            </a:r>
            <a:r>
              <a:rPr lang="en-US" altLang="en-US" b="1" dirty="0" err="1" smtClean="0"/>
              <a:t>có</a:t>
            </a:r>
            <a:r>
              <a:rPr lang="en-US" altLang="en-US" b="1" dirty="0" smtClean="0"/>
              <a:t> </a:t>
            </a:r>
            <a:r>
              <a:rPr lang="en-US" altLang="en-US" b="1" dirty="0" err="1" smtClean="0"/>
              <a:t>các</a:t>
            </a:r>
            <a:r>
              <a:rPr lang="en-US" altLang="en-US" b="1" dirty="0" smtClean="0"/>
              <a:t> </a:t>
            </a:r>
            <a:r>
              <a:rPr lang="en-US" altLang="en-US" b="1" dirty="0" err="1" smtClean="0"/>
              <a:t>bên</a:t>
            </a:r>
            <a:r>
              <a:rPr lang="en-US" altLang="en-US" b="1" dirty="0" smtClean="0"/>
              <a:t> </a:t>
            </a:r>
            <a:r>
              <a:rPr lang="en-US" altLang="en-US" b="1" dirty="0" err="1" smtClean="0"/>
              <a:t>liên</a:t>
            </a:r>
            <a:r>
              <a:rPr lang="en-US" altLang="en-US" b="1" dirty="0" smtClean="0"/>
              <a:t> </a:t>
            </a:r>
            <a:r>
              <a:rPr lang="en-US" altLang="en-US" b="1" dirty="0" err="1" smtClean="0"/>
              <a:t>quan</a:t>
            </a:r>
            <a:r>
              <a:rPr lang="en-US" altLang="en-US" b="1" dirty="0" smtClean="0"/>
              <a:t>:</a:t>
            </a:r>
            <a:endParaRPr lang="en-US" altLang="en-US" dirty="0" smtClean="0"/>
          </a:p>
          <a:p>
            <a:r>
              <a:rPr lang="en-US" altLang="en-US" dirty="0" smtClean="0"/>
              <a:t>* </a:t>
            </a:r>
            <a:r>
              <a:rPr lang="en-US" altLang="en-US" dirty="0" err="1" smtClean="0"/>
              <a:t>Người</a:t>
            </a:r>
            <a:r>
              <a:rPr lang="en-US" altLang="en-US" dirty="0" smtClean="0"/>
              <a:t> </a:t>
            </a: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hoặc</a:t>
            </a:r>
            <a:r>
              <a:rPr lang="en-US" altLang="en-US" dirty="0" smtClean="0"/>
              <a:t> </a:t>
            </a:r>
            <a:r>
              <a:rPr lang="en-US" altLang="en-US" dirty="0" err="1" smtClean="0"/>
              <a:t>người</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là</a:t>
            </a:r>
            <a:r>
              <a:rPr lang="en-US" altLang="en-US" dirty="0" smtClean="0"/>
              <a:t> </a:t>
            </a:r>
            <a:r>
              <a:rPr lang="en-US" altLang="en-US" dirty="0" err="1" smtClean="0"/>
              <a:t>người</a:t>
            </a:r>
            <a:r>
              <a:rPr lang="en-US" altLang="en-US" dirty="0" smtClean="0"/>
              <a:t> </a:t>
            </a:r>
            <a:r>
              <a:rPr lang="en-US" altLang="en-US" dirty="0" err="1" smtClean="0"/>
              <a:t>ủy</a:t>
            </a:r>
            <a:r>
              <a:rPr lang="en-US" altLang="en-US" dirty="0" smtClean="0"/>
              <a:t> </a:t>
            </a:r>
            <a:r>
              <a:rPr lang="en-US" altLang="en-US" dirty="0" err="1" smtClean="0"/>
              <a:t>nhiệm</a:t>
            </a:r>
            <a:r>
              <a:rPr lang="en-US" altLang="en-US" dirty="0" smtClean="0"/>
              <a:t> </a:t>
            </a:r>
            <a:r>
              <a:rPr lang="en-US" altLang="en-US" dirty="0" err="1" smtClean="0"/>
              <a:t>cho</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đại</a:t>
            </a:r>
            <a:r>
              <a:rPr lang="en-US" altLang="en-US" dirty="0" smtClean="0"/>
              <a:t> </a:t>
            </a:r>
            <a:r>
              <a:rPr lang="en-US" altLang="en-US" dirty="0" err="1" smtClean="0"/>
              <a:t>diện</a:t>
            </a:r>
            <a:r>
              <a:rPr lang="en-US" altLang="en-US" dirty="0" smtClean="0"/>
              <a:t> minh </a:t>
            </a:r>
            <a:r>
              <a:rPr lang="en-US" altLang="en-US" dirty="0" err="1" smtClean="0"/>
              <a:t>chuyển</a:t>
            </a:r>
            <a:r>
              <a:rPr lang="en-US" altLang="en-US" dirty="0" smtClean="0"/>
              <a:t> </a:t>
            </a:r>
            <a:r>
              <a:rPr lang="en-US" altLang="en-US" dirty="0" err="1" smtClean="0"/>
              <a:t>tiền</a:t>
            </a:r>
            <a:r>
              <a:rPr lang="en-US" altLang="en-US" dirty="0" smtClean="0"/>
              <a:t>.</a:t>
            </a:r>
          </a:p>
          <a:p>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nhận</a:t>
            </a:r>
            <a:r>
              <a:rPr lang="en-US" altLang="en-US" dirty="0" smtClean="0"/>
              <a:t> </a:t>
            </a:r>
            <a:r>
              <a:rPr lang="en-US" altLang="en-US" dirty="0" err="1" smtClean="0"/>
              <a:t>ủy</a:t>
            </a:r>
            <a:r>
              <a:rPr lang="en-US" altLang="en-US" dirty="0" smtClean="0"/>
              <a:t> </a:t>
            </a:r>
            <a:r>
              <a:rPr lang="en-US" altLang="en-US" dirty="0" err="1" smtClean="0"/>
              <a:t>nhiệm</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b="1" dirty="0" smtClean="0"/>
              <a:t>ở </a:t>
            </a:r>
            <a:r>
              <a:rPr lang="en-US" altLang="en-US" b="1" dirty="0" err="1" smtClean="0"/>
              <a:t>nước</a:t>
            </a:r>
            <a:r>
              <a:rPr lang="en-US" altLang="en-US" b="1" dirty="0" smtClean="0"/>
              <a:t> </a:t>
            </a:r>
            <a:r>
              <a:rPr lang="en-US" altLang="en-US" b="1" dirty="0" err="1" smtClean="0"/>
              <a:t>người</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hoặc</a:t>
            </a:r>
            <a:r>
              <a:rPr lang="en-US" altLang="en-US" b="1" dirty="0" smtClean="0"/>
              <a:t> </a:t>
            </a:r>
            <a:r>
              <a:rPr lang="en-US" altLang="en-US" b="1" dirty="0" err="1" smtClean="0"/>
              <a:t>người</a:t>
            </a:r>
            <a:r>
              <a:rPr lang="en-US" altLang="en-US" b="1" dirty="0" smtClean="0"/>
              <a:t> </a:t>
            </a:r>
            <a:r>
              <a:rPr lang="en-US" altLang="en-US" b="1" dirty="0" err="1" smtClean="0"/>
              <a:t>chuyển</a:t>
            </a:r>
            <a:r>
              <a:rPr lang="en-US" altLang="en-US" b="1" dirty="0" smtClean="0"/>
              <a:t> </a:t>
            </a:r>
            <a:r>
              <a:rPr lang="en-US" altLang="en-US" b="1" dirty="0" err="1" smtClean="0"/>
              <a:t>tiền</a:t>
            </a:r>
            <a:r>
              <a:rPr lang="en-US" altLang="en-US" b="1" dirty="0" smtClean="0"/>
              <a:t> </a:t>
            </a:r>
            <a:r>
              <a:rPr lang="en-US" altLang="en-US" dirty="0" smtClean="0"/>
              <a:t>(</a:t>
            </a:r>
            <a:r>
              <a:rPr lang="en-US" altLang="en-US" dirty="0" err="1" smtClean="0"/>
              <a:t>còn</a:t>
            </a:r>
            <a:r>
              <a:rPr lang="en-US" altLang="en-US" dirty="0" smtClean="0"/>
              <a:t> </a:t>
            </a:r>
            <a:r>
              <a:rPr lang="en-US" altLang="en-US" dirty="0" err="1" smtClean="0"/>
              <a:t>gọi</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a:t>
            </a:r>
          </a:p>
          <a:p>
            <a:r>
              <a:rPr lang="en-US" altLang="en-US"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đại</a:t>
            </a:r>
            <a:r>
              <a:rPr lang="en-US" altLang="en-US" b="1" dirty="0" smtClean="0"/>
              <a:t> </a:t>
            </a:r>
            <a:r>
              <a:rPr lang="en-US" altLang="en-US" b="1" dirty="0" err="1" smtClean="0"/>
              <a:t>lý</a:t>
            </a:r>
            <a:r>
              <a:rPr lang="en-US" altLang="en-US" b="1" dirty="0" smtClean="0"/>
              <a:t> </a:t>
            </a:r>
            <a:r>
              <a:rPr lang="en-US" altLang="en-US" dirty="0" err="1" smtClean="0"/>
              <a:t>của</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thường</a:t>
            </a:r>
            <a:r>
              <a:rPr lang="en-US" altLang="en-US" dirty="0" smtClean="0"/>
              <a:t> </a:t>
            </a:r>
            <a:r>
              <a:rPr lang="en-US" altLang="en-US" b="1" dirty="0" err="1" smtClean="0"/>
              <a:t>là</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ở </a:t>
            </a:r>
            <a:r>
              <a:rPr lang="en-US" altLang="en-US" b="1" dirty="0" err="1" smtClean="0"/>
              <a:t>nước</a:t>
            </a:r>
            <a:r>
              <a:rPr lang="en-US" altLang="en-US" b="1" dirty="0" smtClean="0"/>
              <a:t> </a:t>
            </a:r>
            <a:r>
              <a:rPr lang="en-US" altLang="en-US" b="1" dirty="0" err="1" smtClean="0"/>
              <a:t>người</a:t>
            </a:r>
            <a:r>
              <a:rPr lang="en-US" altLang="en-US" b="1" dirty="0" smtClean="0"/>
              <a:t> </a:t>
            </a:r>
            <a:r>
              <a:rPr lang="en-US" altLang="en-US" b="1" dirty="0" err="1" smtClean="0"/>
              <a:t>hưởng</a:t>
            </a:r>
            <a:r>
              <a:rPr lang="en-US" altLang="en-US" b="1" dirty="0" smtClean="0"/>
              <a:t> </a:t>
            </a:r>
            <a:r>
              <a:rPr lang="en-US" altLang="en-US" b="1" dirty="0" err="1" smtClean="0"/>
              <a:t>lợi</a:t>
            </a:r>
            <a:r>
              <a:rPr lang="en-US" altLang="en-US" b="1" dirty="0" smtClean="0"/>
              <a:t>.</a:t>
            </a:r>
          </a:p>
          <a:p>
            <a:r>
              <a:rPr lang="en-US" altLang="en-US" b="1" dirty="0" smtClean="0"/>
              <a:t>l</a:t>
            </a:r>
            <a:r>
              <a:rPr lang="vi-VN" altLang="en-US" b="1" dirty="0" smtClean="0"/>
              <a:t>à một ngân hàng đại lý tức là ngân hàng cung cấp dịch vụ thay mặt cho một tổ chức tàichính khác, tương đương hoặc không tương đương với nó. </a:t>
            </a:r>
            <a:endParaRPr lang="en-US" altLang="en-US" b="1" dirty="0" smtClean="0"/>
          </a:p>
          <a:p>
            <a:r>
              <a:rPr lang="vi-VN" altLang="en-US" b="1" dirty="0" smtClean="0"/>
              <a:t>Một ngân hàng đại lý đóng vai trò</a:t>
            </a:r>
            <a:r>
              <a:rPr lang="en-US" altLang="en-US" b="1" dirty="0" smtClean="0"/>
              <a:t> </a:t>
            </a:r>
            <a:r>
              <a:rPr lang="vi-VN" altLang="en-US" b="1" dirty="0" smtClean="0"/>
              <a:t>đại diện cho ngân hàng khác tại một địa điểm mà ngân hàng này không có văn phòng chị</a:t>
            </a:r>
            <a:r>
              <a:rPr lang="en-US" altLang="en-US" b="1" dirty="0" smtClean="0"/>
              <a:t> </a:t>
            </a:r>
            <a:r>
              <a:rPr lang="en-US" altLang="en-US" b="1" dirty="0" err="1" smtClean="0"/>
              <a:t>nhánh</a:t>
            </a:r>
            <a:r>
              <a:rPr lang="en-US" altLang="en-US" b="1" dirty="0" smtClean="0"/>
              <a:t> </a:t>
            </a:r>
            <a:r>
              <a:rPr lang="vi-VN" altLang="en-US" b="1" dirty="0" smtClean="0"/>
              <a:t>hoặc không thể thực hiện các thao tác nghiệp vụ do một lý do khách quan nào đó. </a:t>
            </a:r>
            <a:endParaRPr lang="en-US" altLang="en-US" b="1" dirty="0" smtClean="0"/>
          </a:p>
          <a:p>
            <a:r>
              <a:rPr lang="vi-VN" altLang="en-US" b="1" dirty="0" smtClean="0"/>
              <a:t>Từ đógiúp mở rộng phạm vi hoạt động của các ngân hàng vượt qua </a:t>
            </a:r>
            <a:r>
              <a:rPr lang="vi-VN" altLang="en-US" dirty="0" smtClean="0"/>
              <a:t>lãnh thổ đặt trụ sở chính.</a:t>
            </a:r>
            <a:endParaRPr lang="en-US" altLang="en-US" dirty="0" smtClean="0"/>
          </a:p>
          <a:p>
            <a:r>
              <a:rPr lang="vi-VN" altLang="en-US" dirty="0" smtClean="0"/>
              <a:t>Lý do các ngân hàng trong nước sử dụng các ngân hàng đại lý tạinước ngoài có thể vì hiện tại khả năng tiếp cận vào thị trường tài chính nước ngoài còn hạn chế</a:t>
            </a:r>
            <a:r>
              <a:rPr lang="en-US" altLang="en-US" dirty="0" smtClean="0"/>
              <a:t> </a:t>
            </a:r>
            <a:r>
              <a:rPr lang="vi-VN" altLang="en-US" dirty="0" smtClean="0"/>
              <a:t>và không có khả năng phục vụ khách hàng khi không một chi nhánh ở nước ngoài.Vậy các ngân hàng đại lý tại nước ngoài hoạt động như thế nào? Nó có được thực hiện cungcấp các dịch vụ như ngân hàng chính không?</a:t>
            </a:r>
            <a:endParaRPr lang="en-US" altLang="en-US" dirty="0" smtClean="0"/>
          </a:p>
          <a:p>
            <a:r>
              <a:rPr lang="vi-VN" altLang="en-US" dirty="0" smtClean="0"/>
              <a:t> Ở cấp nhỏ lẻ, </a:t>
            </a:r>
            <a:r>
              <a:rPr lang="vi-VN" altLang="en-US" b="1" dirty="0" smtClean="0"/>
              <a:t>các ngân hàng đại lý có thể chấp</a:t>
            </a:r>
            <a:r>
              <a:rPr lang="en-US" altLang="en-US" b="1" dirty="0" smtClean="0"/>
              <a:t> </a:t>
            </a:r>
            <a:r>
              <a:rPr lang="vi-VN" altLang="en-US" b="1" dirty="0" smtClean="0"/>
              <a:t>nhân tiền gửi, xử lý tài liệu và làm đại lý chuyển tiền. </a:t>
            </a:r>
            <a:endParaRPr lang="en-US" altLang="en-US" b="1"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a:t>
            </a:fld>
            <a:endParaRPr lang="en-US"/>
          </a:p>
        </p:txBody>
      </p:sp>
    </p:spTree>
    <p:extLst>
      <p:ext uri="{BB962C8B-B14F-4D97-AF65-F5344CB8AC3E}">
        <p14:creationId xmlns:p14="http://schemas.microsoft.com/office/powerpoint/2010/main" val="3349643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p:spPr>
        <p:txBody>
          <a:bodyPr/>
          <a:lstStyle/>
          <a:p>
            <a:r>
              <a:rPr lang="en-US" altLang="en-US" dirty="0" err="1" smtClean="0"/>
              <a:t>Khi</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và</a:t>
            </a:r>
            <a:r>
              <a:rPr lang="en-US" altLang="en-US" dirty="0" smtClean="0"/>
              <a:t> NH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là</a:t>
            </a:r>
            <a:r>
              <a:rPr lang="en-US" altLang="en-US" dirty="0" smtClean="0"/>
              <a:t> </a:t>
            </a:r>
            <a:r>
              <a:rPr lang="en-US" altLang="en-US" dirty="0" err="1" smtClean="0"/>
              <a:t>đại</a:t>
            </a:r>
            <a:r>
              <a:rPr lang="en-US" altLang="en-US" dirty="0" smtClean="0"/>
              <a:t> </a:t>
            </a:r>
            <a:r>
              <a:rPr lang="en-US" altLang="en-US" dirty="0" err="1" smtClean="0"/>
              <a:t>lý</a:t>
            </a:r>
            <a:r>
              <a:rPr lang="en-US" altLang="en-US" dirty="0" smtClean="0"/>
              <a:t> </a:t>
            </a:r>
            <a:r>
              <a:rPr lang="en-US" altLang="en-US" dirty="0" err="1" smtClean="0"/>
              <a:t>của</a:t>
            </a:r>
            <a:r>
              <a:rPr lang="en-US" altLang="en-US" dirty="0" smtClean="0"/>
              <a:t> </a:t>
            </a:r>
            <a:r>
              <a:rPr lang="en-US" altLang="en-US" dirty="0" err="1" smtClean="0"/>
              <a:t>nhau</a:t>
            </a:r>
            <a:r>
              <a:rPr lang="en-US" altLang="en-US" dirty="0" smtClean="0"/>
              <a:t> </a:t>
            </a:r>
            <a:r>
              <a:rPr lang="en-US" altLang="en-US" dirty="0" err="1" smtClean="0"/>
              <a:t>tức</a:t>
            </a:r>
            <a:endParaRPr lang="en-US" altLang="en-US" dirty="0" smtClean="0"/>
          </a:p>
          <a:p>
            <a:r>
              <a:rPr lang="en-US" altLang="en-US" dirty="0" smtClean="0"/>
              <a:t>NH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có</a:t>
            </a:r>
            <a:r>
              <a:rPr lang="en-US" altLang="en-US" dirty="0" smtClean="0"/>
              <a:t> </a:t>
            </a:r>
            <a:r>
              <a:rPr lang="en-US" altLang="en-US" dirty="0" err="1" smtClean="0"/>
              <a:t>tài</a:t>
            </a:r>
            <a:r>
              <a:rPr lang="en-US" altLang="en-US" dirty="0" smtClean="0"/>
              <a:t> </a:t>
            </a:r>
            <a:r>
              <a:rPr lang="en-US" altLang="en-US" dirty="0" err="1" smtClean="0"/>
              <a:t>khoản</a:t>
            </a:r>
            <a:r>
              <a:rPr lang="en-US" altLang="en-US" dirty="0" smtClean="0"/>
              <a:t> NH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và</a:t>
            </a:r>
            <a:r>
              <a:rPr lang="en-US" altLang="en-US" dirty="0" smtClean="0"/>
              <a:t> </a:t>
            </a:r>
            <a:r>
              <a:rPr lang="en-US" altLang="en-US" dirty="0" err="1" smtClean="0"/>
              <a:t>tài</a:t>
            </a:r>
            <a:r>
              <a:rPr lang="en-US" altLang="en-US" dirty="0" smtClean="0"/>
              <a:t> </a:t>
            </a:r>
            <a:r>
              <a:rPr lang="en-US" altLang="en-US" dirty="0" err="1" smtClean="0"/>
              <a:t>khỏan</a:t>
            </a:r>
            <a:r>
              <a:rPr lang="en-US" altLang="en-US" dirty="0" smtClean="0"/>
              <a:t> </a:t>
            </a:r>
            <a:r>
              <a:rPr lang="en-US" altLang="en-US" dirty="0" err="1" smtClean="0"/>
              <a:t>của</a:t>
            </a:r>
            <a:r>
              <a:rPr lang="en-US" altLang="en-US" dirty="0" smtClean="0"/>
              <a:t> NH </a:t>
            </a:r>
            <a:r>
              <a:rPr lang="en-US" altLang="en-US" dirty="0" err="1" smtClean="0"/>
              <a:t>trả</a:t>
            </a:r>
            <a:r>
              <a:rPr lang="en-US" altLang="en-US" dirty="0" smtClean="0"/>
              <a:t> </a:t>
            </a:r>
            <a:r>
              <a:rPr lang="en-US" altLang="en-US" dirty="0" err="1" smtClean="0"/>
              <a:t>tiền</a:t>
            </a:r>
            <a:endParaRPr lang="en-US" altLang="en-US" dirty="0" smtClean="0"/>
          </a:p>
          <a:p>
            <a:r>
              <a:rPr lang="en-US" altLang="en-US" b="1" dirty="0" err="1" smtClean="0"/>
              <a:t>Khi</a:t>
            </a:r>
            <a:r>
              <a:rPr lang="en-US" altLang="en-US" b="1" dirty="0" smtClean="0"/>
              <a:t> </a:t>
            </a:r>
            <a:r>
              <a:rPr lang="en-US" altLang="en-US" b="1" dirty="0" err="1" smtClean="0"/>
              <a:t>báo</a:t>
            </a:r>
            <a:r>
              <a:rPr lang="en-US" altLang="en-US" b="1" dirty="0" smtClean="0"/>
              <a:t> </a:t>
            </a:r>
            <a:r>
              <a:rPr lang="en-US" altLang="en-US" b="1" dirty="0" err="1" smtClean="0"/>
              <a:t>nợ</a:t>
            </a:r>
            <a:r>
              <a:rPr lang="en-US" altLang="en-US" b="1" dirty="0" smtClean="0"/>
              <a:t> ở TK </a:t>
            </a:r>
            <a:r>
              <a:rPr lang="en-US" altLang="en-US" b="1" dirty="0" err="1" smtClean="0"/>
              <a:t>người</a:t>
            </a:r>
            <a:r>
              <a:rPr lang="en-US" altLang="en-US" b="1" dirty="0" smtClean="0"/>
              <a:t> </a:t>
            </a:r>
            <a:r>
              <a:rPr lang="en-US" altLang="en-US" b="1" dirty="0" err="1" smtClean="0"/>
              <a:t>chuyển</a:t>
            </a:r>
            <a:r>
              <a:rPr lang="en-US" altLang="en-US" b="1" dirty="0" smtClean="0"/>
              <a:t> </a:t>
            </a:r>
            <a:r>
              <a:rPr lang="en-US" altLang="en-US" b="1" dirty="0" err="1" smtClean="0"/>
              <a:t>tiền</a:t>
            </a:r>
            <a:r>
              <a:rPr lang="en-US" altLang="en-US" b="1" dirty="0" smtClean="0"/>
              <a:t> </a:t>
            </a:r>
            <a:r>
              <a:rPr lang="en-US" altLang="en-US" b="1" dirty="0" err="1" smtClean="0"/>
              <a:t>thì</a:t>
            </a:r>
            <a:r>
              <a:rPr lang="en-US" altLang="en-US" b="1" dirty="0" smtClean="0"/>
              <a:t> </a:t>
            </a:r>
            <a:r>
              <a:rPr lang="en-US" altLang="en-US" b="1" dirty="0" err="1" smtClean="0"/>
              <a:t>sẽ</a:t>
            </a:r>
            <a:r>
              <a:rPr lang="en-US" altLang="en-US" b="1" dirty="0" smtClean="0"/>
              <a:t> </a:t>
            </a:r>
            <a:r>
              <a:rPr lang="en-US" altLang="en-US" b="1" dirty="0" err="1" smtClean="0"/>
              <a:t>báo</a:t>
            </a:r>
            <a:r>
              <a:rPr lang="en-US" altLang="en-US" b="1" dirty="0" smtClean="0"/>
              <a:t> </a:t>
            </a:r>
            <a:r>
              <a:rPr lang="en-US" altLang="en-US" b="1" dirty="0" err="1" smtClean="0"/>
              <a:t>có</a:t>
            </a:r>
            <a:r>
              <a:rPr lang="en-US" altLang="en-US" b="1" dirty="0" smtClean="0"/>
              <a:t> TK ở NH </a:t>
            </a:r>
            <a:r>
              <a:rPr lang="en-US" altLang="en-US" b="1" dirty="0" err="1" smtClean="0"/>
              <a:t>trả</a:t>
            </a:r>
            <a:r>
              <a:rPr lang="en-US" altLang="en-US" b="1" dirty="0" smtClean="0"/>
              <a:t> </a:t>
            </a:r>
            <a:r>
              <a:rPr lang="en-US" altLang="en-US" b="1" dirty="0" err="1" smtClean="0"/>
              <a:t>tiền</a:t>
            </a:r>
            <a:endParaRPr lang="en-US" altLang="en-US" b="1" dirty="0" smtClean="0"/>
          </a:p>
          <a:p>
            <a:r>
              <a:rPr lang="en-US" altLang="en-US"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đại</a:t>
            </a:r>
            <a:r>
              <a:rPr lang="en-US" altLang="en-US" b="1" dirty="0" smtClean="0"/>
              <a:t> </a:t>
            </a:r>
            <a:r>
              <a:rPr lang="en-US" altLang="en-US" b="1" dirty="0" err="1" smtClean="0"/>
              <a:t>lý</a:t>
            </a:r>
            <a:r>
              <a:rPr lang="en-US" altLang="en-US" b="1" dirty="0" smtClean="0"/>
              <a:t> </a:t>
            </a:r>
            <a:r>
              <a:rPr lang="en-US" altLang="en-US" dirty="0" err="1" smtClean="0"/>
              <a:t>của</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thường</a:t>
            </a:r>
            <a:r>
              <a:rPr lang="en-US" altLang="en-US" dirty="0" smtClean="0"/>
              <a:t> </a:t>
            </a:r>
            <a:r>
              <a:rPr lang="en-US" altLang="en-US" b="1" dirty="0" err="1" smtClean="0"/>
              <a:t>là</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ở </a:t>
            </a:r>
            <a:r>
              <a:rPr lang="en-US" altLang="en-US" b="1" dirty="0" err="1" smtClean="0"/>
              <a:t>nước</a:t>
            </a:r>
            <a:r>
              <a:rPr lang="en-US" altLang="en-US" b="1" dirty="0" smtClean="0"/>
              <a:t> </a:t>
            </a:r>
            <a:r>
              <a:rPr lang="en-US" altLang="en-US" b="1" dirty="0" err="1" smtClean="0"/>
              <a:t>người</a:t>
            </a:r>
            <a:r>
              <a:rPr lang="en-US" altLang="en-US" b="1" dirty="0" smtClean="0"/>
              <a:t> </a:t>
            </a:r>
            <a:r>
              <a:rPr lang="en-US" altLang="en-US" b="1" dirty="0" err="1" smtClean="0"/>
              <a:t>hưởng</a:t>
            </a:r>
            <a:r>
              <a:rPr lang="en-US" altLang="en-US" b="1" dirty="0" smtClean="0"/>
              <a:t> </a:t>
            </a:r>
            <a:r>
              <a:rPr lang="en-US" altLang="en-US" b="1" dirty="0" err="1" smtClean="0"/>
              <a:t>lợi</a:t>
            </a:r>
            <a:r>
              <a:rPr lang="en-US" altLang="en-US" b="1" dirty="0" smtClean="0"/>
              <a:t>.</a:t>
            </a:r>
          </a:p>
          <a:p>
            <a:r>
              <a:rPr lang="en-US" altLang="en-US" b="1" dirty="0" smtClean="0"/>
              <a:t>l</a:t>
            </a:r>
            <a:r>
              <a:rPr lang="vi-VN" altLang="en-US" b="1" dirty="0" smtClean="0"/>
              <a:t>à một ngân hàng đại lý tức là ngân hàng cung cấp dịch vụ thay mặt cho một tổ chức tàichính khác, tương đương hoặc không tương đương với nó. </a:t>
            </a:r>
            <a:endParaRPr lang="en-US" altLang="en-US" b="1" dirty="0" smtClean="0"/>
          </a:p>
          <a:p>
            <a:r>
              <a:rPr lang="vi-VN" altLang="en-US" b="1" dirty="0" smtClean="0"/>
              <a:t>Một ngân hàng đại lý đóng vai trò</a:t>
            </a:r>
            <a:r>
              <a:rPr lang="en-US" altLang="en-US" b="1" dirty="0" smtClean="0"/>
              <a:t> </a:t>
            </a:r>
            <a:r>
              <a:rPr lang="vi-VN" altLang="en-US" b="1" dirty="0" smtClean="0"/>
              <a:t>đại diện cho ngân hàng khác tại một địa điểm mà ngân hàng này không có văn phòng chị</a:t>
            </a:r>
            <a:r>
              <a:rPr lang="en-US" altLang="en-US" b="1" dirty="0" smtClean="0"/>
              <a:t> </a:t>
            </a:r>
            <a:r>
              <a:rPr lang="en-US" altLang="en-US" b="1" dirty="0" err="1" smtClean="0"/>
              <a:t>nhánh</a:t>
            </a:r>
            <a:r>
              <a:rPr lang="en-US" altLang="en-US" b="1" dirty="0" smtClean="0"/>
              <a:t> </a:t>
            </a:r>
            <a:r>
              <a:rPr lang="vi-VN" altLang="en-US" b="1" dirty="0" smtClean="0"/>
              <a:t>hoặc không thể thực hiện các thao tác nghiệp vụ do một lý do khách quan nào đó. </a:t>
            </a:r>
            <a:endParaRPr lang="en-US" altLang="en-US" b="1" dirty="0" smtClean="0"/>
          </a:p>
          <a:p>
            <a:pPr marL="171450" indent="-171450">
              <a:buFont typeface="Wingdings" panose="05000000000000000000" pitchFamily="2" charset="2"/>
              <a:buChar char="v"/>
            </a:pPr>
            <a:r>
              <a:rPr lang="vi-VN" altLang="en-US" b="1" dirty="0" smtClean="0"/>
              <a:t>Từ đó</a:t>
            </a:r>
            <a:r>
              <a:rPr lang="en-US" altLang="en-US" b="1" dirty="0" smtClean="0"/>
              <a:t> </a:t>
            </a:r>
            <a:r>
              <a:rPr lang="vi-VN" altLang="en-US" b="1" dirty="0" smtClean="0"/>
              <a:t>giúp mở rộng phạm vi hoạt động của các ngân hàng vượt qua </a:t>
            </a:r>
            <a:r>
              <a:rPr lang="vi-VN" altLang="en-US" dirty="0" smtClean="0"/>
              <a:t>lãnh thổ đặt trụ sở chính.</a:t>
            </a:r>
            <a:endParaRPr lang="en-US" altLang="en-US" dirty="0" smtClean="0"/>
          </a:p>
          <a:p>
            <a:r>
              <a:rPr lang="vi-VN" altLang="en-US" dirty="0" smtClean="0"/>
              <a:t>Lý do các ngân hàng trong nước sử dụng các ngân hàng đại lý tạinước ngoài có thể vì hiện tại khả năng tiếp cận vào thị trường tài chính nước ngoài còn hạn chế</a:t>
            </a:r>
            <a:r>
              <a:rPr lang="en-US" altLang="en-US" dirty="0" smtClean="0"/>
              <a:t> </a:t>
            </a:r>
            <a:r>
              <a:rPr lang="vi-VN" altLang="en-US" dirty="0" smtClean="0"/>
              <a:t>và không có khả năng phục vụ khách hàng khi không một chi nhánh ở nước ngoài.</a:t>
            </a:r>
            <a:endParaRPr lang="en-US" altLang="en-US" dirty="0" smtClean="0"/>
          </a:p>
          <a:p>
            <a:r>
              <a:rPr lang="en-US" altLang="en-US" dirty="0" smtClean="0">
                <a:sym typeface="Wingdings" panose="05000000000000000000" pitchFamily="2" charset="2"/>
              </a:rPr>
              <a:t> </a:t>
            </a:r>
            <a:r>
              <a:rPr lang="vi-VN" altLang="en-US" dirty="0" smtClean="0"/>
              <a:t>Vậy các ngân hàng đại lý tại nước ngoài hoạt động như thế nào? Nó có được thực hiện cungcấp các dịch vụ như ngân hàng chính không?</a:t>
            </a:r>
            <a:endParaRPr lang="en-US" altLang="en-US" dirty="0" smtClean="0"/>
          </a:p>
          <a:p>
            <a:pPr marL="171450" indent="-171450">
              <a:buFont typeface="Wingdings" panose="05000000000000000000" pitchFamily="2" charset="2"/>
              <a:buChar char="v"/>
            </a:pPr>
            <a:r>
              <a:rPr lang="vi-VN" altLang="en-US" dirty="0" smtClean="0"/>
              <a:t> Ở cấp nhỏ lẻ, </a:t>
            </a:r>
            <a:r>
              <a:rPr lang="vi-VN" altLang="en-US" b="1" dirty="0" smtClean="0"/>
              <a:t>các ngân hàng đại lý có thể chấp</a:t>
            </a:r>
            <a:r>
              <a:rPr lang="en-US" altLang="en-US" b="1" dirty="0" smtClean="0"/>
              <a:t> </a:t>
            </a:r>
            <a:r>
              <a:rPr lang="vi-VN" altLang="en-US" b="1" dirty="0" smtClean="0"/>
              <a:t>nhân tiền gửi, xử lý tài liệu và làm đại lý chuyển tiền. </a:t>
            </a:r>
            <a:endParaRPr lang="en-US" altLang="en-US" b="1" dirty="0" smtClean="0"/>
          </a:p>
          <a:p>
            <a:endParaRPr lang="en-US" altLang="en-US" b="1" dirty="0" smtClean="0"/>
          </a:p>
        </p:txBody>
      </p:sp>
      <p:sp>
        <p:nvSpPr>
          <p:cNvPr id="11162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8DD41C9-3FFE-4794-97AF-F35A1F16C7F4}" type="slidenum">
              <a:rPr lang="en-US" altLang="en-US" sz="1200" smtClean="0"/>
              <a:pPr/>
              <a:t>5</a:t>
            </a:fld>
            <a:endParaRPr lang="en-US" altLang="en-US" sz="1200" smtClean="0"/>
          </a:p>
        </p:txBody>
      </p:sp>
    </p:spTree>
    <p:extLst>
      <p:ext uri="{BB962C8B-B14F-4D97-AF65-F5344CB8AC3E}">
        <p14:creationId xmlns:p14="http://schemas.microsoft.com/office/powerpoint/2010/main" val="15821088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p:spPr>
        <p:txBody>
          <a:bodyPr/>
          <a:lstStyle/>
          <a:p>
            <a:r>
              <a:rPr lang="vi-VN" altLang="en-US" dirty="0" smtClean="0"/>
              <a:t>(1) Người thụ hưởng (người xuất khẩu) thực hiện nghĩa vụ trong hợp đồng (giao hàng, cung ứng dịch vụ …)</a:t>
            </a:r>
          </a:p>
          <a:p>
            <a:r>
              <a:rPr lang="vi-VN" altLang="en-US" dirty="0" smtClean="0"/>
              <a:t>(2) Người chuyển tiền (người nhập khẩu) </a:t>
            </a:r>
            <a:r>
              <a:rPr lang="vi-VN" altLang="en-US" b="1" dirty="0" smtClean="0"/>
              <a:t>lập lệnh chuyển tiền kèm theo hồ sơ chuyển tiền </a:t>
            </a:r>
            <a:r>
              <a:rPr lang="vi-VN" altLang="en-US" dirty="0" smtClean="0"/>
              <a:t>yêu cầu ngân hàng chuyển tiền ra nước ngoài</a:t>
            </a:r>
          </a:p>
          <a:p>
            <a:r>
              <a:rPr lang="vi-VN" altLang="en-US" dirty="0" smtClean="0"/>
              <a:t>(3) Ngân hàng chuyển tiền </a:t>
            </a:r>
            <a:r>
              <a:rPr lang="vi-VN" altLang="en-US" b="1" dirty="0" smtClean="0"/>
              <a:t>kiểm tra hồ sơ chuyển tiền</a:t>
            </a:r>
            <a:r>
              <a:rPr lang="en-US" altLang="en-US" b="1" dirty="0" smtClean="0"/>
              <a:t> </a:t>
            </a:r>
            <a:r>
              <a:rPr lang="en-US" altLang="en-US" dirty="0" err="1" smtClean="0"/>
              <a:t>nếu</a:t>
            </a:r>
            <a:r>
              <a:rPr lang="en-US" altLang="en-US" dirty="0" smtClean="0"/>
              <a:t> </a:t>
            </a:r>
            <a:r>
              <a:rPr lang="en-US" altLang="en-US" dirty="0" err="1" smtClean="0"/>
              <a:t>hợp</a:t>
            </a:r>
            <a:r>
              <a:rPr lang="en-US" altLang="en-US" dirty="0" smtClean="0"/>
              <a:t> </a:t>
            </a:r>
            <a:r>
              <a:rPr lang="en-US" altLang="en-US" dirty="0" err="1" smtClean="0"/>
              <a:t>và</a:t>
            </a:r>
            <a:r>
              <a:rPr lang="en-US" altLang="en-US" dirty="0" smtClean="0"/>
              <a:t> </a:t>
            </a:r>
            <a:r>
              <a:rPr lang="en-US" altLang="en-US" dirty="0" err="1" smtClean="0"/>
              <a:t>đủ</a:t>
            </a:r>
            <a:r>
              <a:rPr lang="en-US" altLang="en-US" dirty="0" smtClean="0"/>
              <a:t> </a:t>
            </a:r>
            <a:r>
              <a:rPr lang="en-US" altLang="en-US" dirty="0" err="1" smtClean="0"/>
              <a:t>khả</a:t>
            </a:r>
            <a:r>
              <a:rPr lang="en-US" altLang="en-US" dirty="0" smtClean="0"/>
              <a:t> </a:t>
            </a:r>
            <a:r>
              <a:rPr lang="en-US" altLang="en-US" dirty="0" err="1" smtClean="0"/>
              <a:t>năng</a:t>
            </a:r>
            <a:r>
              <a:rPr lang="en-US" altLang="en-US" dirty="0" smtClean="0"/>
              <a:t> </a:t>
            </a:r>
            <a:r>
              <a:rPr lang="en-US" altLang="en-US" dirty="0" err="1" smtClean="0"/>
              <a:t>thanh</a:t>
            </a:r>
            <a:r>
              <a:rPr lang="en-US" altLang="en-US" dirty="0" smtClean="0"/>
              <a:t> </a:t>
            </a:r>
            <a:r>
              <a:rPr lang="en-US" altLang="en-US" dirty="0" err="1" smtClean="0"/>
              <a:t>toán</a:t>
            </a:r>
            <a:r>
              <a:rPr lang="vi-VN" altLang="en-US" dirty="0" smtClean="0"/>
              <a:t> và</a:t>
            </a:r>
            <a:r>
              <a:rPr lang="en-US" altLang="en-US" dirty="0" smtClean="0"/>
              <a:t> </a:t>
            </a:r>
            <a:r>
              <a:rPr lang="vi-VN" altLang="en-US" dirty="0" smtClean="0"/>
              <a:t>ngân hàng sẽ trích tài </a:t>
            </a:r>
            <a:r>
              <a:rPr lang="en-US" altLang="en-US" dirty="0" smtClean="0"/>
              <a:t> </a:t>
            </a:r>
            <a:r>
              <a:rPr lang="vi-VN" altLang="en-US" dirty="0" smtClean="0"/>
              <a:t>khoản của người mua để chuyển tiền,</a:t>
            </a:r>
            <a:r>
              <a:rPr lang="en-US" altLang="en-US" dirty="0" smtClean="0"/>
              <a:t> </a:t>
            </a:r>
            <a:r>
              <a:rPr lang="en-US" altLang="en-US" dirty="0" err="1" smtClean="0"/>
              <a:t>gửi</a:t>
            </a:r>
            <a:r>
              <a:rPr lang="vi-VN" altLang="en-US" dirty="0" smtClean="0"/>
              <a:t> </a:t>
            </a:r>
            <a:r>
              <a:rPr lang="vi-VN" altLang="en-US" b="1" dirty="0" smtClean="0"/>
              <a:t>b</a:t>
            </a:r>
            <a:r>
              <a:rPr lang="en-US" altLang="en-US" b="1" dirty="0" smtClean="0"/>
              <a:t>á</a:t>
            </a:r>
            <a:r>
              <a:rPr lang="vi-VN" altLang="en-US" b="1" dirty="0" smtClean="0"/>
              <a:t>o nợ</a:t>
            </a:r>
            <a:r>
              <a:rPr lang="vi-VN" altLang="en-US" dirty="0" smtClean="0"/>
              <a:t> tài khoản </a:t>
            </a:r>
            <a:r>
              <a:rPr lang="en-US" altLang="en-US" dirty="0" err="1" smtClean="0"/>
              <a:t>đến</a:t>
            </a:r>
            <a:r>
              <a:rPr lang="en-US" altLang="en-US" dirty="0" smtClean="0"/>
              <a:t> </a:t>
            </a:r>
            <a:r>
              <a:rPr lang="vi-VN" altLang="en-US" dirty="0" smtClean="0"/>
              <a:t>người chuyển tiền</a:t>
            </a:r>
          </a:p>
          <a:p>
            <a:r>
              <a:rPr lang="vi-VN" altLang="en-US" dirty="0" smtClean="0"/>
              <a:t>(4) Căn cứ vào lệnh thanh toán của khách hàng, Ngân hàng chuyển tiền </a:t>
            </a:r>
            <a:r>
              <a:rPr lang="vi-VN" altLang="en-US" b="1" dirty="0" smtClean="0"/>
              <a:t>phát lệnh thanh toán </a:t>
            </a:r>
            <a:r>
              <a:rPr lang="vi-VN" altLang="en-US" dirty="0" smtClean="0"/>
              <a:t>(bằng thư hay điện báo) </a:t>
            </a:r>
            <a:r>
              <a:rPr lang="vi-VN" altLang="en-US" b="1" dirty="0" smtClean="0"/>
              <a:t>cho ngân hàng trả tiền ở nước thụ hưởng</a:t>
            </a:r>
          </a:p>
          <a:p>
            <a:r>
              <a:rPr lang="vi-VN" altLang="en-US" dirty="0" smtClean="0"/>
              <a:t>(5) Ngân hàng </a:t>
            </a:r>
            <a:r>
              <a:rPr lang="vi-VN" altLang="en-US" b="1" dirty="0" smtClean="0"/>
              <a:t>trả tiền báo nợ tài khoản ngân hàng chuyển tiền </a:t>
            </a:r>
            <a:r>
              <a:rPr lang="vi-VN" altLang="en-US" dirty="0" smtClean="0"/>
              <a:t>và </a:t>
            </a:r>
            <a:r>
              <a:rPr lang="en-US" altLang="en-US" dirty="0" err="1" smtClean="0"/>
              <a:t>gửi</a:t>
            </a:r>
            <a:r>
              <a:rPr lang="en-US" altLang="en-US" dirty="0" smtClean="0"/>
              <a:t> </a:t>
            </a:r>
            <a:r>
              <a:rPr lang="en-US" altLang="en-US" dirty="0" err="1" smtClean="0"/>
              <a:t>giấy</a:t>
            </a:r>
            <a:r>
              <a:rPr lang="en-US" altLang="en-US" dirty="0" smtClean="0"/>
              <a:t> </a:t>
            </a:r>
            <a:r>
              <a:rPr lang="vi-VN" altLang="en-US" dirty="0" smtClean="0"/>
              <a:t>báo c</a:t>
            </a:r>
            <a:r>
              <a:rPr lang="en-US" altLang="en-US" dirty="0" smtClean="0"/>
              <a:t>ó </a:t>
            </a:r>
            <a:r>
              <a:rPr lang="vi-VN" altLang="en-US" dirty="0" smtClean="0"/>
              <a:t>tài khoản của người thụ hưởng</a:t>
            </a:r>
            <a:endParaRPr lang="en-US" altLang="en-US" dirty="0" smtClean="0"/>
          </a:p>
          <a:p>
            <a:r>
              <a:rPr lang="en-US" altLang="en-US" dirty="0" err="1" smtClean="0"/>
              <a:t>Chúng</a:t>
            </a:r>
            <a:r>
              <a:rPr lang="en-US" altLang="en-US" dirty="0" smtClean="0"/>
              <a:t> ta </a:t>
            </a:r>
            <a:r>
              <a:rPr lang="en-US" altLang="en-US" dirty="0" err="1" smtClean="0"/>
              <a:t>hiểu</a:t>
            </a:r>
            <a:r>
              <a:rPr lang="en-US" altLang="en-US" dirty="0" smtClean="0"/>
              <a:t> </a:t>
            </a:r>
            <a:r>
              <a:rPr lang="en-US" altLang="en-US" dirty="0" err="1" smtClean="0"/>
              <a:t>như</a:t>
            </a:r>
            <a:r>
              <a:rPr lang="en-US" altLang="en-US" dirty="0" smtClean="0"/>
              <a:t> </a:t>
            </a:r>
            <a:r>
              <a:rPr lang="en-US" altLang="en-US" dirty="0" err="1" smtClean="0"/>
              <a:t>tiền</a:t>
            </a:r>
            <a:r>
              <a:rPr lang="en-US" altLang="en-US" dirty="0" smtClean="0"/>
              <a:t> </a:t>
            </a:r>
            <a:endParaRPr lang="vi-VN" altLang="en-US" dirty="0" smtClean="0"/>
          </a:p>
        </p:txBody>
      </p:sp>
      <p:sp>
        <p:nvSpPr>
          <p:cNvPr id="113668"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4965F0F7-4C13-41BF-8CAC-5DF8E0F064DF}" type="slidenum">
              <a:rPr lang="en-US" altLang="en-US" sz="1200" smtClean="0"/>
              <a:pPr/>
              <a:t>6</a:t>
            </a:fld>
            <a:endParaRPr lang="en-US" altLang="en-US" sz="1200" smtClean="0"/>
          </a:p>
        </p:txBody>
      </p:sp>
    </p:spTree>
    <p:extLst>
      <p:ext uri="{BB962C8B-B14F-4D97-AF65-F5344CB8AC3E}">
        <p14:creationId xmlns:p14="http://schemas.microsoft.com/office/powerpoint/2010/main" val="9515826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p:spPr>
        <p:txBody>
          <a:bodyPr/>
          <a:lstStyle/>
          <a:p>
            <a:r>
              <a:rPr lang="en-US" altLang="en-US" dirty="0" err="1" smtClean="0"/>
              <a:t>Chuyển</a:t>
            </a:r>
            <a:r>
              <a:rPr lang="en-US" altLang="en-US" dirty="0" smtClean="0"/>
              <a:t> </a:t>
            </a:r>
            <a:r>
              <a:rPr lang="en-US" altLang="en-US" dirty="0" err="1" smtClean="0"/>
              <a:t>bằng</a:t>
            </a:r>
            <a:r>
              <a:rPr lang="en-US" altLang="en-US" dirty="0" smtClean="0"/>
              <a:t> </a:t>
            </a:r>
            <a:r>
              <a:rPr lang="en-US" altLang="en-US" dirty="0" err="1" smtClean="0"/>
              <a:t>thư</a:t>
            </a:r>
            <a:r>
              <a:rPr lang="en-US" altLang="en-US" dirty="0" smtClean="0"/>
              <a:t> - ở </a:t>
            </a:r>
            <a:r>
              <a:rPr lang="en-US" altLang="en-US" dirty="0" err="1" smtClean="0"/>
              <a:t>đây</a:t>
            </a:r>
            <a:r>
              <a:rPr lang="en-US" altLang="en-US" dirty="0" smtClean="0"/>
              <a:t> </a:t>
            </a:r>
            <a:r>
              <a:rPr lang="en-US" altLang="en-US" dirty="0" err="1" smtClean="0"/>
              <a:t>đúng</a:t>
            </a:r>
            <a:r>
              <a:rPr lang="en-US" altLang="en-US" dirty="0" smtClean="0"/>
              <a:t> </a:t>
            </a:r>
            <a:r>
              <a:rPr lang="en-US" altLang="en-US" dirty="0" err="1" smtClean="0"/>
              <a:t>nghĩa</a:t>
            </a:r>
            <a:r>
              <a:rPr lang="en-US" altLang="en-US" dirty="0" smtClean="0"/>
              <a:t> </a:t>
            </a:r>
            <a:r>
              <a:rPr lang="en-US" altLang="en-US" dirty="0" err="1" smtClean="0"/>
              <a:t>là</a:t>
            </a:r>
            <a:r>
              <a:rPr lang="en-US" altLang="en-US" dirty="0" smtClean="0"/>
              <a:t> </a:t>
            </a:r>
            <a:r>
              <a:rPr lang="en-US" altLang="en-US" dirty="0" err="1" smtClean="0"/>
              <a:t>thư</a:t>
            </a:r>
            <a:r>
              <a:rPr lang="en-US" altLang="en-US" dirty="0" smtClean="0"/>
              <a:t> </a:t>
            </a:r>
            <a:r>
              <a:rPr lang="en-US" altLang="en-US" dirty="0" err="1" smtClean="0"/>
              <a:t>giấy</a:t>
            </a:r>
            <a:r>
              <a:rPr lang="en-US" altLang="en-US" dirty="0" smtClean="0"/>
              <a:t> </a:t>
            </a:r>
            <a:r>
              <a:rPr lang="en-US" altLang="en-US" dirty="0" err="1" smtClean="0"/>
              <a:t>của</a:t>
            </a:r>
            <a:r>
              <a:rPr lang="en-US" altLang="en-US" dirty="0" smtClean="0"/>
              <a:t> </a:t>
            </a:r>
            <a:r>
              <a:rPr lang="en-US" altLang="en-US" dirty="0" err="1" smtClean="0"/>
              <a:t>chính</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smtClean="0">
                <a:sym typeface="Wingdings" panose="05000000000000000000" pitchFamily="2" charset="2"/>
              </a:rPr>
              <a:t> ở </a:t>
            </a:r>
            <a:r>
              <a:rPr lang="en-US" altLang="en-US" dirty="0" err="1" smtClean="0">
                <a:sym typeface="Wingdings" panose="05000000000000000000" pitchFamily="2" charset="2"/>
              </a:rPr>
              <a:t>đây</a:t>
            </a:r>
            <a:r>
              <a:rPr lang="en-US" altLang="en-US" dirty="0" smtClean="0">
                <a:sym typeface="Wingdings" panose="05000000000000000000" pitchFamily="2" charset="2"/>
              </a:rPr>
              <a:t> </a:t>
            </a:r>
            <a:r>
              <a:rPr lang="en-US" altLang="en-US" dirty="0" err="1" smtClean="0">
                <a:sym typeface="Wingdings" panose="05000000000000000000" pitchFamily="2" charset="2"/>
              </a:rPr>
              <a:t>ko</a:t>
            </a:r>
            <a:r>
              <a:rPr lang="en-US" altLang="en-US" dirty="0" smtClean="0">
                <a:sym typeface="Wingdings" panose="05000000000000000000" pitchFamily="2" charset="2"/>
              </a:rPr>
              <a:t> </a:t>
            </a:r>
            <a:r>
              <a:rPr lang="en-US" altLang="en-US" dirty="0" err="1" smtClean="0">
                <a:sym typeface="Wingdings" panose="05000000000000000000" pitchFamily="2" charset="2"/>
              </a:rPr>
              <a:t>dùng</a:t>
            </a:r>
            <a:r>
              <a:rPr lang="en-US" altLang="en-US" dirty="0" smtClean="0">
                <a:sym typeface="Wingdings" panose="05000000000000000000" pitchFamily="2" charset="2"/>
              </a:rPr>
              <a:t> mail </a:t>
            </a:r>
            <a:r>
              <a:rPr lang="en-US" altLang="en-US" dirty="0" err="1" smtClean="0">
                <a:sym typeface="Wingdings" panose="05000000000000000000" pitchFamily="2" charset="2"/>
              </a:rPr>
              <a:t>điện</a:t>
            </a:r>
            <a:r>
              <a:rPr lang="en-US" altLang="en-US" dirty="0" smtClean="0">
                <a:sym typeface="Wingdings" panose="05000000000000000000" pitchFamily="2" charset="2"/>
              </a:rPr>
              <a:t> </a:t>
            </a:r>
            <a:r>
              <a:rPr lang="en-US" altLang="en-US" dirty="0" err="1" smtClean="0">
                <a:sym typeface="Wingdings" panose="05000000000000000000" pitchFamily="2" charset="2"/>
              </a:rPr>
              <a:t>tử</a:t>
            </a:r>
            <a:r>
              <a:rPr lang="en-US" altLang="en-US" dirty="0" smtClean="0">
                <a:sym typeface="Wingdings" panose="05000000000000000000" pitchFamily="2" charset="2"/>
              </a:rPr>
              <a:t> </a:t>
            </a:r>
            <a:r>
              <a:rPr lang="en-US" altLang="en-US" dirty="0" err="1" smtClean="0">
                <a:sym typeface="Wingdings" panose="05000000000000000000" pitchFamily="2" charset="2"/>
              </a:rPr>
              <a:t>vì</a:t>
            </a:r>
            <a:r>
              <a:rPr lang="en-US" altLang="en-US" dirty="0" smtClean="0">
                <a:sym typeface="Wingdings" panose="05000000000000000000" pitchFamily="2" charset="2"/>
              </a:rPr>
              <a:t> </a:t>
            </a:r>
            <a:r>
              <a:rPr lang="en-US" altLang="en-US" dirty="0" err="1" smtClean="0">
                <a:sym typeface="Wingdings" panose="05000000000000000000" pitchFamily="2" charset="2"/>
              </a:rPr>
              <a:t>số</a:t>
            </a:r>
            <a:r>
              <a:rPr lang="en-US" altLang="en-US" dirty="0" smtClean="0">
                <a:sym typeface="Wingdings" panose="05000000000000000000" pitchFamily="2" charset="2"/>
              </a:rPr>
              <a:t> </a:t>
            </a:r>
            <a:r>
              <a:rPr lang="en-US" altLang="en-US" dirty="0" err="1" smtClean="0">
                <a:sym typeface="Wingdings" panose="05000000000000000000" pitchFamily="2" charset="2"/>
              </a:rPr>
              <a:t>tiền</a:t>
            </a:r>
            <a:r>
              <a:rPr lang="en-US" altLang="en-US" dirty="0" smtClean="0">
                <a:sym typeface="Wingdings" panose="05000000000000000000" pitchFamily="2" charset="2"/>
              </a:rPr>
              <a:t> </a:t>
            </a:r>
            <a:r>
              <a:rPr lang="en-US" altLang="en-US" dirty="0" err="1" smtClean="0">
                <a:sym typeface="Wingdings" panose="05000000000000000000" pitchFamily="2" charset="2"/>
              </a:rPr>
              <a:t>trong</a:t>
            </a:r>
            <a:r>
              <a:rPr lang="en-US" altLang="en-US" dirty="0" smtClean="0">
                <a:sym typeface="Wingdings" panose="05000000000000000000" pitchFamily="2" charset="2"/>
              </a:rPr>
              <a:t> </a:t>
            </a:r>
            <a:r>
              <a:rPr lang="en-US" altLang="en-US" dirty="0" err="1" smtClean="0">
                <a:sym typeface="Wingdings" panose="05000000000000000000" pitchFamily="2" charset="2"/>
              </a:rPr>
              <a:t>giao</a:t>
            </a:r>
            <a:r>
              <a:rPr lang="en-US" altLang="en-US" dirty="0" smtClean="0">
                <a:sym typeface="Wingdings" panose="05000000000000000000" pitchFamily="2" charset="2"/>
              </a:rPr>
              <a:t> </a:t>
            </a:r>
            <a:r>
              <a:rPr lang="en-US" altLang="en-US" dirty="0" err="1" smtClean="0">
                <a:sym typeface="Wingdings" panose="05000000000000000000" pitchFamily="2" charset="2"/>
              </a:rPr>
              <a:t>dịch</a:t>
            </a:r>
            <a:r>
              <a:rPr lang="en-US" altLang="en-US" dirty="0" smtClean="0">
                <a:sym typeface="Wingdings" panose="05000000000000000000" pitchFamily="2" charset="2"/>
              </a:rPr>
              <a:t> TM </a:t>
            </a:r>
            <a:r>
              <a:rPr lang="en-US" altLang="en-US" dirty="0" err="1" smtClean="0">
                <a:sym typeface="Wingdings" panose="05000000000000000000" pitchFamily="2" charset="2"/>
              </a:rPr>
              <a:t>là</a:t>
            </a:r>
            <a:r>
              <a:rPr lang="en-US" altLang="en-US" dirty="0" smtClean="0">
                <a:sym typeface="Wingdings" panose="05000000000000000000" pitchFamily="2" charset="2"/>
              </a:rPr>
              <a:t> </a:t>
            </a:r>
            <a:r>
              <a:rPr lang="en-US" altLang="en-US" dirty="0" err="1" smtClean="0">
                <a:sym typeface="Wingdings" panose="05000000000000000000" pitchFamily="2" charset="2"/>
              </a:rPr>
              <a:t>rất</a:t>
            </a:r>
            <a:r>
              <a:rPr lang="en-US" altLang="en-US" dirty="0" smtClean="0">
                <a:sym typeface="Wingdings" panose="05000000000000000000" pitchFamily="2" charset="2"/>
              </a:rPr>
              <a:t> </a:t>
            </a:r>
            <a:r>
              <a:rPr lang="en-US" altLang="en-US" dirty="0" err="1" smtClean="0">
                <a:sym typeface="Wingdings" panose="05000000000000000000" pitchFamily="2" charset="2"/>
              </a:rPr>
              <a:t>lớn</a:t>
            </a:r>
            <a:r>
              <a:rPr lang="en-US" altLang="en-US" dirty="0" smtClean="0">
                <a:sym typeface="Wingdings" panose="05000000000000000000" pitchFamily="2" charset="2"/>
              </a:rPr>
              <a:t> </a:t>
            </a:r>
            <a:r>
              <a:rPr lang="en-US" altLang="en-US" dirty="0" err="1" smtClean="0">
                <a:sym typeface="Wingdings" panose="05000000000000000000" pitchFamily="2" charset="2"/>
              </a:rPr>
              <a:t>ko</a:t>
            </a:r>
            <a:r>
              <a:rPr lang="en-US" altLang="en-US" dirty="0" smtClean="0">
                <a:sym typeface="Wingdings" panose="05000000000000000000" pitchFamily="2" charset="2"/>
              </a:rPr>
              <a:t> </a:t>
            </a:r>
            <a:r>
              <a:rPr lang="en-US" altLang="en-US" dirty="0" err="1" smtClean="0">
                <a:sym typeface="Wingdings" panose="05000000000000000000" pitchFamily="2" charset="2"/>
              </a:rPr>
              <a:t>đơn</a:t>
            </a:r>
            <a:r>
              <a:rPr lang="en-US" altLang="en-US" dirty="0" smtClean="0">
                <a:sym typeface="Wingdings" panose="05000000000000000000" pitchFamily="2" charset="2"/>
              </a:rPr>
              <a:t> </a:t>
            </a:r>
            <a:r>
              <a:rPr lang="en-US" altLang="en-US" dirty="0" err="1" smtClean="0">
                <a:sym typeface="Wingdings" panose="05000000000000000000" pitchFamily="2" charset="2"/>
              </a:rPr>
              <a:t>thuần</a:t>
            </a:r>
            <a:r>
              <a:rPr lang="en-US" altLang="en-US" dirty="0" smtClean="0">
                <a:sym typeface="Wingdings" panose="05000000000000000000" pitchFamily="2" charset="2"/>
              </a:rPr>
              <a:t> 1-2 </a:t>
            </a:r>
            <a:r>
              <a:rPr lang="en-US" altLang="en-US" dirty="0" err="1" smtClean="0">
                <a:sym typeface="Wingdings" panose="05000000000000000000" pitchFamily="2" charset="2"/>
              </a:rPr>
              <a:t>cái</a:t>
            </a:r>
            <a:r>
              <a:rPr lang="en-US" altLang="en-US" dirty="0" smtClean="0">
                <a:sym typeface="Wingdings" panose="05000000000000000000" pitchFamily="2" charset="2"/>
              </a:rPr>
              <a:t> mail </a:t>
            </a:r>
            <a:r>
              <a:rPr lang="en-US" altLang="en-US" dirty="0" err="1" smtClean="0">
                <a:sym typeface="Wingdings" panose="05000000000000000000" pitchFamily="2" charset="2"/>
              </a:rPr>
              <a:t>là</a:t>
            </a:r>
            <a:r>
              <a:rPr lang="en-US" altLang="en-US" dirty="0" smtClean="0">
                <a:sym typeface="Wingdings" panose="05000000000000000000" pitchFamily="2" charset="2"/>
              </a:rPr>
              <a:t> </a:t>
            </a:r>
            <a:r>
              <a:rPr lang="en-US" altLang="en-US" dirty="0" err="1" smtClean="0">
                <a:sym typeface="Wingdings" panose="05000000000000000000" pitchFamily="2" charset="2"/>
              </a:rPr>
              <a:t>chuyển</a:t>
            </a:r>
            <a:r>
              <a:rPr lang="en-US" altLang="en-US" dirty="0" smtClean="0">
                <a:sym typeface="Wingdings" panose="05000000000000000000" pitchFamily="2" charset="2"/>
              </a:rPr>
              <a:t> </a:t>
            </a:r>
            <a:r>
              <a:rPr lang="en-US" altLang="en-US" dirty="0" err="1" smtClean="0">
                <a:sym typeface="Wingdings" panose="05000000000000000000" pitchFamily="2" charset="2"/>
              </a:rPr>
              <a:t>tiền</a:t>
            </a:r>
            <a:r>
              <a:rPr lang="en-US" altLang="en-US" dirty="0" smtClean="0">
                <a:sym typeface="Wingdings" panose="05000000000000000000" pitchFamily="2" charset="2"/>
              </a:rPr>
              <a:t> </a:t>
            </a:r>
            <a:r>
              <a:rPr lang="en-US" altLang="en-US" dirty="0" err="1" smtClean="0">
                <a:sym typeface="Wingdings" panose="05000000000000000000" pitchFamily="2" charset="2"/>
              </a:rPr>
              <a:t>đc</a:t>
            </a:r>
            <a:r>
              <a:rPr lang="en-US" altLang="en-US" dirty="0" smtClean="0">
                <a:sym typeface="Wingdings" panose="05000000000000000000" pitchFamily="2" charset="2"/>
              </a:rPr>
              <a:t>; </a:t>
            </a:r>
            <a:r>
              <a:rPr lang="en-US" altLang="en-US" dirty="0" err="1" smtClean="0">
                <a:sym typeface="Wingdings" panose="05000000000000000000" pitchFamily="2" charset="2"/>
              </a:rPr>
              <a:t>phải</a:t>
            </a:r>
            <a:r>
              <a:rPr lang="en-US" altLang="en-US" dirty="0" smtClean="0">
                <a:sym typeface="Wingdings" panose="05000000000000000000" pitchFamily="2" charset="2"/>
              </a:rPr>
              <a:t> </a:t>
            </a:r>
            <a:r>
              <a:rPr lang="en-US" altLang="en-US" dirty="0" err="1" smtClean="0">
                <a:sym typeface="Wingdings" panose="05000000000000000000" pitchFamily="2" charset="2"/>
              </a:rPr>
              <a:t>có</a:t>
            </a:r>
            <a:r>
              <a:rPr lang="en-US" altLang="en-US" dirty="0" smtClean="0">
                <a:sym typeface="Wingdings" panose="05000000000000000000" pitchFamily="2" charset="2"/>
              </a:rPr>
              <a:t> </a:t>
            </a:r>
            <a:r>
              <a:rPr lang="en-US" altLang="en-US" dirty="0" err="1" smtClean="0">
                <a:sym typeface="Wingdings" panose="05000000000000000000" pitchFamily="2" charset="2"/>
              </a:rPr>
              <a:t>chứng</a:t>
            </a:r>
            <a:r>
              <a:rPr lang="en-US" altLang="en-US" dirty="0" smtClean="0">
                <a:sym typeface="Wingdings" panose="05000000000000000000" pitchFamily="2" charset="2"/>
              </a:rPr>
              <a:t> </a:t>
            </a:r>
            <a:r>
              <a:rPr lang="en-US" altLang="en-US" dirty="0" err="1" smtClean="0">
                <a:sym typeface="Wingdings" panose="05000000000000000000" pitchFamily="2" charset="2"/>
              </a:rPr>
              <a:t>từ</a:t>
            </a:r>
            <a:r>
              <a:rPr lang="en-US" altLang="en-US" dirty="0" smtClean="0">
                <a:sym typeface="Wingdings" panose="05000000000000000000" pitchFamily="2" charset="2"/>
              </a:rPr>
              <a:t>  -con </a:t>
            </a:r>
            <a:r>
              <a:rPr lang="en-US" altLang="en-US" dirty="0" err="1" smtClean="0">
                <a:sym typeface="Wingdings" panose="05000000000000000000" pitchFamily="2" charset="2"/>
              </a:rPr>
              <a:t>dấu</a:t>
            </a:r>
            <a:r>
              <a:rPr lang="en-US" altLang="en-US" dirty="0" smtClean="0">
                <a:sym typeface="Wingdings" panose="05000000000000000000" pitchFamily="2" charset="2"/>
              </a:rPr>
              <a:t> </a:t>
            </a:r>
            <a:r>
              <a:rPr lang="en-US" altLang="en-US" dirty="0" err="1" smtClean="0">
                <a:sym typeface="Wingdings" panose="05000000000000000000" pitchFamily="2" charset="2"/>
              </a:rPr>
              <a:t>hoặc</a:t>
            </a:r>
            <a:r>
              <a:rPr lang="en-US" altLang="en-US" dirty="0" smtClean="0">
                <a:sym typeface="Wingdings" panose="05000000000000000000" pitchFamily="2" charset="2"/>
              </a:rPr>
              <a:t> </a:t>
            </a:r>
            <a:r>
              <a:rPr lang="en-US" altLang="en-US" dirty="0" err="1" smtClean="0">
                <a:sym typeface="Wingdings" panose="05000000000000000000" pitchFamily="2" charset="2"/>
              </a:rPr>
              <a:t>chữ</a:t>
            </a:r>
            <a:r>
              <a:rPr lang="en-US" altLang="en-US" dirty="0" smtClean="0">
                <a:sym typeface="Wingdings" panose="05000000000000000000" pitchFamily="2" charset="2"/>
              </a:rPr>
              <a:t> </a:t>
            </a:r>
            <a:r>
              <a:rPr lang="en-US" altLang="en-US" dirty="0" err="1" smtClean="0">
                <a:sym typeface="Wingdings" panose="05000000000000000000" pitchFamily="2" charset="2"/>
              </a:rPr>
              <a:t>ký</a:t>
            </a:r>
            <a:r>
              <a:rPr lang="en-US" altLang="en-US" dirty="0" smtClean="0">
                <a:sym typeface="Wingdings" panose="05000000000000000000" pitchFamily="2" charset="2"/>
              </a:rPr>
              <a:t> </a:t>
            </a:r>
            <a:r>
              <a:rPr lang="en-US" altLang="en-US" dirty="0" err="1" smtClean="0">
                <a:sym typeface="Wingdings" panose="05000000000000000000" pitchFamily="2" charset="2"/>
              </a:rPr>
              <a:t>của</a:t>
            </a:r>
            <a:r>
              <a:rPr lang="en-US" altLang="en-US" dirty="0" smtClean="0">
                <a:sym typeface="Wingdings" panose="05000000000000000000" pitchFamily="2" charset="2"/>
              </a:rPr>
              <a:t> NH </a:t>
            </a:r>
            <a:r>
              <a:rPr lang="en-US" altLang="en-US" dirty="0" err="1" smtClean="0">
                <a:sym typeface="Wingdings" panose="05000000000000000000" pitchFamily="2" charset="2"/>
              </a:rPr>
              <a:t>đó</a:t>
            </a:r>
            <a:r>
              <a:rPr lang="en-US" altLang="en-US" dirty="0" smtClean="0">
                <a:sym typeface="Wingdings" panose="05000000000000000000" pitchFamily="2" charset="2"/>
              </a:rPr>
              <a:t> </a:t>
            </a:r>
            <a:r>
              <a:rPr lang="en-US" altLang="en-US" dirty="0" err="1" smtClean="0">
                <a:sym typeface="Wingdings" panose="05000000000000000000" pitchFamily="2" charset="2"/>
              </a:rPr>
              <a:t>mới</a:t>
            </a:r>
            <a:r>
              <a:rPr lang="en-US" altLang="en-US" dirty="0" smtClean="0">
                <a:sym typeface="Wingdings" panose="05000000000000000000" pitchFamily="2" charset="2"/>
              </a:rPr>
              <a:t> </a:t>
            </a:r>
            <a:r>
              <a:rPr lang="en-US" altLang="en-US" dirty="0" err="1" smtClean="0">
                <a:sym typeface="Wingdings" panose="05000000000000000000" pitchFamily="2" charset="2"/>
              </a:rPr>
              <a:t>có</a:t>
            </a:r>
            <a:r>
              <a:rPr lang="en-US" altLang="en-US" dirty="0" smtClean="0">
                <a:sym typeface="Wingdings" panose="05000000000000000000" pitchFamily="2" charset="2"/>
              </a:rPr>
              <a:t> </a:t>
            </a:r>
            <a:r>
              <a:rPr lang="en-US" altLang="en-US" dirty="0" err="1" smtClean="0">
                <a:sym typeface="Wingdings" panose="05000000000000000000" pitchFamily="2" charset="2"/>
              </a:rPr>
              <a:t>hiệu</a:t>
            </a:r>
            <a:r>
              <a:rPr lang="en-US" altLang="en-US" dirty="0" smtClean="0">
                <a:sym typeface="Wingdings" panose="05000000000000000000" pitchFamily="2" charset="2"/>
              </a:rPr>
              <a:t> </a:t>
            </a:r>
            <a:r>
              <a:rPr lang="en-US" altLang="en-US" dirty="0" err="1" smtClean="0">
                <a:sym typeface="Wingdings" panose="05000000000000000000" pitchFamily="2" charset="2"/>
              </a:rPr>
              <a:t>lực</a:t>
            </a:r>
            <a:r>
              <a:rPr lang="en-US" altLang="en-US" dirty="0" smtClean="0">
                <a:sym typeface="Wingdings" panose="05000000000000000000" pitchFamily="2" charset="2"/>
              </a:rPr>
              <a:t> </a:t>
            </a:r>
            <a:r>
              <a:rPr lang="en-US" altLang="en-US" dirty="0" err="1" smtClean="0">
                <a:sym typeface="Wingdings" panose="05000000000000000000" pitchFamily="2" charset="2"/>
              </a:rPr>
              <a:t>đáng</a:t>
            </a:r>
            <a:r>
              <a:rPr lang="en-US" altLang="en-US" dirty="0" smtClean="0">
                <a:sym typeface="Wingdings" panose="05000000000000000000" pitchFamily="2" charset="2"/>
              </a:rPr>
              <a:t> tin </a:t>
            </a:r>
            <a:r>
              <a:rPr lang="en-US" altLang="en-US" dirty="0" err="1" smtClean="0">
                <a:sym typeface="Wingdings" panose="05000000000000000000" pitchFamily="2" charset="2"/>
              </a:rPr>
              <a:t>cậy</a:t>
            </a:r>
            <a:r>
              <a:rPr lang="en-US" altLang="en-US" dirty="0" smtClean="0">
                <a:sym typeface="Wingdings" panose="05000000000000000000" pitchFamily="2" charset="2"/>
              </a:rPr>
              <a:t>  </a:t>
            </a:r>
            <a:r>
              <a:rPr lang="en-US" altLang="en-US" dirty="0" err="1" smtClean="0">
                <a:sym typeface="Wingdings" panose="05000000000000000000" pitchFamily="2" charset="2"/>
              </a:rPr>
              <a:t>tốc</a:t>
            </a:r>
            <a:r>
              <a:rPr lang="en-US" altLang="en-US" dirty="0" smtClean="0">
                <a:sym typeface="Wingdings" panose="05000000000000000000" pitchFamily="2" charset="2"/>
              </a:rPr>
              <a:t> </a:t>
            </a:r>
            <a:r>
              <a:rPr lang="en-US" altLang="en-US" dirty="0" err="1" smtClean="0">
                <a:sym typeface="Wingdings" panose="05000000000000000000" pitchFamily="2" charset="2"/>
              </a:rPr>
              <a:t>độ</a:t>
            </a:r>
            <a:r>
              <a:rPr lang="en-US" altLang="en-US" dirty="0" smtClean="0">
                <a:sym typeface="Wingdings" panose="05000000000000000000" pitchFamily="2" charset="2"/>
              </a:rPr>
              <a:t> </a:t>
            </a:r>
            <a:r>
              <a:rPr lang="en-US" altLang="en-US" dirty="0" err="1" smtClean="0">
                <a:sym typeface="Wingdings" panose="05000000000000000000" pitchFamily="2" charset="2"/>
              </a:rPr>
              <a:t>chậm</a:t>
            </a:r>
            <a:r>
              <a:rPr lang="en-US" altLang="en-US" dirty="0" smtClean="0">
                <a:sym typeface="Wingdings" panose="05000000000000000000" pitchFamily="2" charset="2"/>
              </a:rPr>
              <a:t>,</a:t>
            </a:r>
          </a:p>
          <a:p>
            <a:r>
              <a:rPr lang="en-US" altLang="en-US" dirty="0" err="1" smtClean="0">
                <a:sym typeface="Wingdings" panose="05000000000000000000" pitchFamily="2" charset="2"/>
              </a:rPr>
              <a:t>Biến</a:t>
            </a:r>
            <a:r>
              <a:rPr lang="en-US" altLang="en-US" dirty="0" smtClean="0">
                <a:sym typeface="Wingdings" panose="05000000000000000000" pitchFamily="2" charset="2"/>
              </a:rPr>
              <a:t> </a:t>
            </a:r>
            <a:r>
              <a:rPr lang="en-US" altLang="en-US" dirty="0" err="1" smtClean="0">
                <a:sym typeface="Wingdings" panose="05000000000000000000" pitchFamily="2" charset="2"/>
              </a:rPr>
              <a:t>động</a:t>
            </a:r>
            <a:r>
              <a:rPr lang="en-US" altLang="en-US" dirty="0" smtClean="0">
                <a:sym typeface="Wingdings" panose="05000000000000000000" pitchFamily="2" charset="2"/>
              </a:rPr>
              <a:t> </a:t>
            </a:r>
            <a:r>
              <a:rPr lang="en-US" altLang="en-US" dirty="0" err="1" smtClean="0">
                <a:sym typeface="Wingdings" panose="05000000000000000000" pitchFamily="2" charset="2"/>
              </a:rPr>
              <a:t>tỷ</a:t>
            </a:r>
            <a:r>
              <a:rPr lang="en-US" altLang="en-US" dirty="0" smtClean="0">
                <a:sym typeface="Wingdings" panose="05000000000000000000" pitchFamily="2" charset="2"/>
              </a:rPr>
              <a:t> </a:t>
            </a:r>
            <a:r>
              <a:rPr lang="en-US" altLang="en-US" dirty="0" err="1" smtClean="0">
                <a:sym typeface="Wingdings" panose="05000000000000000000" pitchFamily="2" charset="2"/>
              </a:rPr>
              <a:t>giá</a:t>
            </a:r>
            <a:r>
              <a:rPr lang="en-US" altLang="en-US" dirty="0" smtClean="0">
                <a:sym typeface="Wingdings" panose="05000000000000000000" pitchFamily="2" charset="2"/>
              </a:rPr>
              <a:t> </a:t>
            </a:r>
            <a:r>
              <a:rPr lang="en-US" altLang="en-US" dirty="0" err="1" smtClean="0">
                <a:sym typeface="Wingdings" panose="05000000000000000000" pitchFamily="2" charset="2"/>
              </a:rPr>
              <a:t>ví</a:t>
            </a:r>
            <a:r>
              <a:rPr lang="en-US" altLang="en-US" dirty="0" smtClean="0">
                <a:sym typeface="Wingdings" panose="05000000000000000000" pitchFamily="2" charset="2"/>
              </a:rPr>
              <a:t> </a:t>
            </a:r>
            <a:r>
              <a:rPr lang="en-US" altLang="en-US" dirty="0" err="1" smtClean="0">
                <a:sym typeface="Wingdings" panose="05000000000000000000" pitchFamily="2" charset="2"/>
              </a:rPr>
              <a:t>dụ</a:t>
            </a:r>
            <a:r>
              <a:rPr lang="en-US" altLang="en-US" dirty="0" smtClean="0">
                <a:sym typeface="Wingdings" panose="05000000000000000000" pitchFamily="2" charset="2"/>
              </a:rPr>
              <a:t> </a:t>
            </a:r>
            <a:r>
              <a:rPr lang="en-US" altLang="en-US" dirty="0" err="1" smtClean="0">
                <a:sym typeface="Wingdings" panose="05000000000000000000" pitchFamily="2" charset="2"/>
              </a:rPr>
              <a:t>như</a:t>
            </a:r>
            <a:r>
              <a:rPr lang="en-US" altLang="en-US" dirty="0" smtClean="0">
                <a:sym typeface="Wingdings" panose="05000000000000000000" pitchFamily="2" charset="2"/>
              </a:rPr>
              <a:t> </a:t>
            </a:r>
            <a:r>
              <a:rPr lang="en-US" altLang="en-US" dirty="0" err="1" smtClean="0">
                <a:sym typeface="Wingdings" panose="05000000000000000000" pitchFamily="2" charset="2"/>
              </a:rPr>
              <a:t>khi</a:t>
            </a:r>
            <a:r>
              <a:rPr lang="en-US" altLang="en-US" dirty="0" smtClean="0">
                <a:sym typeface="Wingdings" panose="05000000000000000000" pitchFamily="2" charset="2"/>
              </a:rPr>
              <a:t> </a:t>
            </a:r>
            <a:r>
              <a:rPr lang="en-US" altLang="en-US" dirty="0" err="1" smtClean="0">
                <a:sym typeface="Wingdings" panose="05000000000000000000" pitchFamily="2" charset="2"/>
              </a:rPr>
              <a:t>chuyển</a:t>
            </a:r>
            <a:r>
              <a:rPr lang="en-US" altLang="en-US" dirty="0" smtClean="0">
                <a:sym typeface="Wingdings" panose="05000000000000000000" pitchFamily="2" charset="2"/>
              </a:rPr>
              <a:t> </a:t>
            </a:r>
            <a:r>
              <a:rPr lang="en-US" altLang="en-US" dirty="0" err="1" smtClean="0">
                <a:sym typeface="Wingdings" panose="05000000000000000000" pitchFamily="2" charset="2"/>
              </a:rPr>
              <a:t>tiền</a:t>
            </a:r>
            <a:r>
              <a:rPr lang="en-US" altLang="en-US" dirty="0" smtClean="0">
                <a:sym typeface="Wingdings" panose="05000000000000000000" pitchFamily="2" charset="2"/>
              </a:rPr>
              <a:t> </a:t>
            </a:r>
            <a:r>
              <a:rPr lang="en-US" altLang="en-US" dirty="0" err="1" smtClean="0">
                <a:sym typeface="Wingdings" panose="05000000000000000000" pitchFamily="2" charset="2"/>
              </a:rPr>
              <a:t>bằng</a:t>
            </a:r>
            <a:r>
              <a:rPr lang="en-US" altLang="en-US" dirty="0" smtClean="0">
                <a:sym typeface="Wingdings" panose="05000000000000000000" pitchFamily="2" charset="2"/>
              </a:rPr>
              <a:t> USD, </a:t>
            </a:r>
            <a:r>
              <a:rPr lang="en-US" altLang="en-US" dirty="0" err="1" smtClean="0">
                <a:sym typeface="Wingdings" panose="05000000000000000000" pitchFamily="2" charset="2"/>
              </a:rPr>
              <a:t>trong</a:t>
            </a:r>
            <a:r>
              <a:rPr lang="en-US" altLang="en-US" dirty="0" smtClean="0">
                <a:sym typeface="Wingdings" panose="05000000000000000000" pitchFamily="2" charset="2"/>
              </a:rPr>
              <a:t> </a:t>
            </a:r>
            <a:r>
              <a:rPr lang="en-US" altLang="en-US" dirty="0" err="1" smtClean="0">
                <a:sym typeface="Wingdings" panose="05000000000000000000" pitchFamily="2" charset="2"/>
              </a:rPr>
              <a:t>thời</a:t>
            </a:r>
            <a:r>
              <a:rPr lang="en-US" altLang="en-US" dirty="0" smtClean="0">
                <a:sym typeface="Wingdings" panose="05000000000000000000" pitchFamily="2" charset="2"/>
              </a:rPr>
              <a:t> </a:t>
            </a:r>
            <a:r>
              <a:rPr lang="en-US" altLang="en-US" dirty="0" err="1" smtClean="0">
                <a:sym typeface="Wingdings" panose="05000000000000000000" pitchFamily="2" charset="2"/>
              </a:rPr>
              <a:t>gian</a:t>
            </a:r>
            <a:r>
              <a:rPr lang="en-US" altLang="en-US" dirty="0" smtClean="0">
                <a:sym typeface="Wingdings" panose="05000000000000000000" pitchFamily="2" charset="2"/>
              </a:rPr>
              <a:t> </a:t>
            </a:r>
            <a:r>
              <a:rPr lang="en-US" altLang="en-US" dirty="0" err="1" smtClean="0">
                <a:sym typeface="Wingdings" panose="05000000000000000000" pitchFamily="2" charset="2"/>
              </a:rPr>
              <a:t>chờ</a:t>
            </a:r>
            <a:r>
              <a:rPr lang="en-US" altLang="en-US" dirty="0" smtClean="0">
                <a:sym typeface="Wingdings" panose="05000000000000000000" pitchFamily="2" charset="2"/>
              </a:rPr>
              <a:t> </a:t>
            </a:r>
            <a:r>
              <a:rPr lang="en-US" altLang="en-US" dirty="0" err="1" smtClean="0">
                <a:sym typeface="Wingdings" panose="05000000000000000000" pitchFamily="2" charset="2"/>
              </a:rPr>
              <a:t>thư</a:t>
            </a:r>
            <a:r>
              <a:rPr lang="en-US" altLang="en-US" dirty="0" smtClean="0">
                <a:sym typeface="Wingdings" panose="05000000000000000000" pitchFamily="2" charset="2"/>
              </a:rPr>
              <a:t> </a:t>
            </a:r>
            <a:r>
              <a:rPr lang="en-US" altLang="en-US" dirty="0" err="1" smtClean="0">
                <a:sym typeface="Wingdings" panose="05000000000000000000" pitchFamily="2" charset="2"/>
              </a:rPr>
              <a:t>chuyển</a:t>
            </a:r>
            <a:r>
              <a:rPr lang="en-US" altLang="en-US" dirty="0" smtClean="0">
                <a:sym typeface="Wingdings" panose="05000000000000000000" pitchFamily="2" charset="2"/>
              </a:rPr>
              <a:t> </a:t>
            </a:r>
            <a:r>
              <a:rPr lang="en-US" altLang="en-US" dirty="0" err="1" smtClean="0">
                <a:sym typeface="Wingdings" panose="05000000000000000000" pitchFamily="2" charset="2"/>
              </a:rPr>
              <a:t>tiền</a:t>
            </a:r>
            <a:endParaRPr lang="en-US" altLang="en-US" dirty="0" smtClean="0">
              <a:sym typeface="Wingdings" panose="05000000000000000000" pitchFamily="2" charset="2"/>
            </a:endParaRPr>
          </a:p>
          <a:p>
            <a:r>
              <a:rPr lang="en-US" altLang="en-US" dirty="0" err="1" smtClean="0">
                <a:sym typeface="Wingdings" panose="05000000000000000000" pitchFamily="2" charset="2"/>
              </a:rPr>
              <a:t>Nếu</a:t>
            </a:r>
            <a:r>
              <a:rPr lang="en-US" altLang="en-US" dirty="0" smtClean="0">
                <a:sym typeface="Wingdings" panose="05000000000000000000" pitchFamily="2" charset="2"/>
              </a:rPr>
              <a:t> </a:t>
            </a:r>
            <a:r>
              <a:rPr lang="en-US" altLang="en-US" dirty="0" err="1" smtClean="0">
                <a:sym typeface="Wingdings" panose="05000000000000000000" pitchFamily="2" charset="2"/>
              </a:rPr>
              <a:t>tỷ</a:t>
            </a:r>
            <a:r>
              <a:rPr lang="en-US" altLang="en-US" dirty="0" smtClean="0">
                <a:sym typeface="Wingdings" panose="05000000000000000000" pitchFamily="2" charset="2"/>
              </a:rPr>
              <a:t> </a:t>
            </a:r>
            <a:r>
              <a:rPr lang="en-US" altLang="en-US" dirty="0" err="1" smtClean="0">
                <a:sym typeface="Wingdings" panose="05000000000000000000" pitchFamily="2" charset="2"/>
              </a:rPr>
              <a:t>giá</a:t>
            </a:r>
            <a:r>
              <a:rPr lang="en-US" altLang="en-US" dirty="0" smtClean="0">
                <a:sym typeface="Wingdings" panose="05000000000000000000" pitchFamily="2" charset="2"/>
              </a:rPr>
              <a:t> USD </a:t>
            </a:r>
            <a:r>
              <a:rPr lang="en-US" altLang="en-US" dirty="0" err="1" smtClean="0">
                <a:sym typeface="Wingdings" panose="05000000000000000000" pitchFamily="2" charset="2"/>
              </a:rPr>
              <a:t>tăng</a:t>
            </a:r>
            <a:r>
              <a:rPr lang="en-US" altLang="en-US" dirty="0" smtClean="0">
                <a:sym typeface="Wingdings" panose="05000000000000000000" pitchFamily="2" charset="2"/>
              </a:rPr>
              <a:t> </a:t>
            </a:r>
            <a:r>
              <a:rPr lang="en-US" altLang="en-US" dirty="0" err="1" smtClean="0">
                <a:sym typeface="Wingdings" panose="05000000000000000000" pitchFamily="2" charset="2"/>
              </a:rPr>
              <a:t>thì</a:t>
            </a:r>
            <a:r>
              <a:rPr lang="en-US" altLang="en-US" dirty="0" smtClean="0">
                <a:sym typeface="Wingdings" panose="05000000000000000000" pitchFamily="2" charset="2"/>
              </a:rPr>
              <a:t> </a:t>
            </a:r>
            <a:r>
              <a:rPr lang="en-US" altLang="en-US" dirty="0" err="1" smtClean="0">
                <a:sym typeface="Wingdings" panose="05000000000000000000" pitchFamily="2" charset="2"/>
              </a:rPr>
              <a:t>người</a:t>
            </a:r>
            <a:r>
              <a:rPr lang="en-US" altLang="en-US" dirty="0" smtClean="0">
                <a:sym typeface="Wingdings" panose="05000000000000000000" pitchFamily="2" charset="2"/>
              </a:rPr>
              <a:t> </a:t>
            </a:r>
            <a:r>
              <a:rPr lang="en-US" altLang="en-US" dirty="0" err="1" smtClean="0">
                <a:sym typeface="Wingdings" panose="05000000000000000000" pitchFamily="2" charset="2"/>
              </a:rPr>
              <a:t>bán</a:t>
            </a:r>
            <a:r>
              <a:rPr lang="en-US" altLang="en-US" dirty="0" smtClean="0">
                <a:sym typeface="Wingdings" panose="05000000000000000000" pitchFamily="2" charset="2"/>
              </a:rPr>
              <a:t> </a:t>
            </a:r>
            <a:r>
              <a:rPr lang="en-US" altLang="en-US" dirty="0" err="1" smtClean="0">
                <a:sym typeface="Wingdings" panose="05000000000000000000" pitchFamily="2" charset="2"/>
              </a:rPr>
              <a:t>hàng</a:t>
            </a:r>
            <a:r>
              <a:rPr lang="en-US" altLang="en-US" dirty="0" smtClean="0">
                <a:sym typeface="Wingdings" panose="05000000000000000000" pitchFamily="2" charset="2"/>
              </a:rPr>
              <a:t> </a:t>
            </a:r>
            <a:r>
              <a:rPr lang="en-US" altLang="en-US" dirty="0" err="1" smtClean="0">
                <a:sym typeface="Wingdings" panose="05000000000000000000" pitchFamily="2" charset="2"/>
              </a:rPr>
              <a:t>có</a:t>
            </a:r>
            <a:r>
              <a:rPr lang="en-US" altLang="en-US" dirty="0" smtClean="0">
                <a:sym typeface="Wingdings" panose="05000000000000000000" pitchFamily="2" charset="2"/>
              </a:rPr>
              <a:t> </a:t>
            </a:r>
            <a:r>
              <a:rPr lang="en-US" altLang="en-US" dirty="0" err="1" smtClean="0">
                <a:sym typeface="Wingdings" panose="05000000000000000000" pitchFamily="2" charset="2"/>
              </a:rPr>
              <a:t>lợi</a:t>
            </a:r>
            <a:endParaRPr lang="en-US" altLang="en-US" dirty="0" smtClean="0">
              <a:sym typeface="Wingdings" panose="05000000000000000000" pitchFamily="2" charset="2"/>
            </a:endParaRPr>
          </a:p>
          <a:p>
            <a:r>
              <a:rPr lang="en-US" altLang="en-US" dirty="0" err="1" smtClean="0">
                <a:sym typeface="Wingdings" panose="05000000000000000000" pitchFamily="2" charset="2"/>
              </a:rPr>
              <a:t>Nếu</a:t>
            </a:r>
            <a:r>
              <a:rPr lang="en-US" altLang="en-US" dirty="0" smtClean="0">
                <a:sym typeface="Wingdings" panose="05000000000000000000" pitchFamily="2" charset="2"/>
              </a:rPr>
              <a:t> </a:t>
            </a:r>
            <a:r>
              <a:rPr lang="en-US" altLang="en-US" dirty="0" err="1" smtClean="0">
                <a:sym typeface="Wingdings" panose="05000000000000000000" pitchFamily="2" charset="2"/>
              </a:rPr>
              <a:t>tỷ</a:t>
            </a:r>
            <a:r>
              <a:rPr lang="en-US" altLang="en-US" dirty="0" smtClean="0">
                <a:sym typeface="Wingdings" panose="05000000000000000000" pitchFamily="2" charset="2"/>
              </a:rPr>
              <a:t> </a:t>
            </a:r>
            <a:r>
              <a:rPr lang="en-US" altLang="en-US" dirty="0" err="1" smtClean="0">
                <a:sym typeface="Wingdings" panose="05000000000000000000" pitchFamily="2" charset="2"/>
              </a:rPr>
              <a:t>giá</a:t>
            </a:r>
            <a:r>
              <a:rPr lang="en-US" altLang="en-US" dirty="0" smtClean="0">
                <a:sym typeface="Wingdings" panose="05000000000000000000" pitchFamily="2" charset="2"/>
              </a:rPr>
              <a:t> USD </a:t>
            </a:r>
            <a:r>
              <a:rPr lang="en-US" altLang="en-US" dirty="0" err="1" smtClean="0">
                <a:sym typeface="Wingdings" panose="05000000000000000000" pitchFamily="2" charset="2"/>
              </a:rPr>
              <a:t>giảm</a:t>
            </a:r>
            <a:r>
              <a:rPr lang="en-US" altLang="en-US" dirty="0" smtClean="0">
                <a:sym typeface="Wingdings" panose="05000000000000000000" pitchFamily="2" charset="2"/>
              </a:rPr>
              <a:t>  </a:t>
            </a:r>
            <a:r>
              <a:rPr lang="en-US" altLang="en-US" dirty="0" err="1" smtClean="0">
                <a:sym typeface="Wingdings" panose="05000000000000000000" pitchFamily="2" charset="2"/>
              </a:rPr>
              <a:t>thì</a:t>
            </a:r>
            <a:r>
              <a:rPr lang="en-US" altLang="en-US" dirty="0" smtClean="0">
                <a:sym typeface="Wingdings" panose="05000000000000000000" pitchFamily="2" charset="2"/>
              </a:rPr>
              <a:t> </a:t>
            </a:r>
            <a:r>
              <a:rPr lang="en-US" altLang="en-US" dirty="0" err="1" smtClean="0">
                <a:sym typeface="Wingdings" panose="05000000000000000000" pitchFamily="2" charset="2"/>
              </a:rPr>
              <a:t>bán</a:t>
            </a:r>
            <a:r>
              <a:rPr lang="en-US" altLang="en-US" dirty="0" smtClean="0">
                <a:sym typeface="Wingdings" panose="05000000000000000000" pitchFamily="2" charset="2"/>
              </a:rPr>
              <a:t> </a:t>
            </a:r>
            <a:r>
              <a:rPr lang="en-US" altLang="en-US" dirty="0" err="1" smtClean="0">
                <a:sym typeface="Wingdings" panose="05000000000000000000" pitchFamily="2" charset="2"/>
              </a:rPr>
              <a:t>bất</a:t>
            </a:r>
            <a:r>
              <a:rPr lang="en-US" altLang="en-US" dirty="0" smtClean="0">
                <a:sym typeface="Wingdings" panose="05000000000000000000" pitchFamily="2" charset="2"/>
              </a:rPr>
              <a:t> </a:t>
            </a:r>
            <a:r>
              <a:rPr lang="en-US" altLang="en-US" dirty="0" err="1" smtClean="0">
                <a:sym typeface="Wingdings" panose="05000000000000000000" pitchFamily="2" charset="2"/>
              </a:rPr>
              <a:t>lợi</a:t>
            </a:r>
            <a:endParaRPr lang="en-US" altLang="en-US" dirty="0" smtClean="0">
              <a:sym typeface="Wingdings" panose="05000000000000000000" pitchFamily="2" charset="2"/>
            </a:endParaRPr>
          </a:p>
          <a:p>
            <a:r>
              <a:rPr lang="vi-VN" altLang="en-US" b="1" i="1" dirty="0" smtClean="0"/>
              <a:t>Chuyển tiền bằng điện (Telegraphic Transfer Remittance – T/T): </a:t>
            </a:r>
            <a:r>
              <a:rPr lang="vi-VN" altLang="en-US" dirty="0" smtClean="0"/>
              <a:t>thời gian chuyển rất nhanh, người chuyển tiền phải trả thủ tục phí + chi phí điện tín.</a:t>
            </a:r>
          </a:p>
          <a:p>
            <a:r>
              <a:rPr lang="vi-VN" altLang="en-US" b="1" i="1" dirty="0" smtClean="0"/>
              <a:t>Chuyển tiền bằng thư (Mail Transfer Remittence – M/T): </a:t>
            </a:r>
            <a:r>
              <a:rPr lang="vi-VN" altLang="en-US" dirty="0" smtClean="0"/>
              <a:t>thời gian chuyển lâu hơn nhưng chi phí rẻ hơn. Hiện nay, khi thanh toán chuyển tiền, các bên thường chọn cách chuyển tiền bằng điện, việc chuyển tiền bằng thư trong thanh toán quốc tế hầu như không còn được áp dụng nữa.</a:t>
            </a:r>
          </a:p>
          <a:p>
            <a:endParaRPr lang="en-US" altLang="en-US" dirty="0" smtClean="0">
              <a:sym typeface="Wingdings" panose="05000000000000000000" pitchFamily="2" charset="2"/>
            </a:endParaRPr>
          </a:p>
          <a:p>
            <a:endParaRPr lang="en-US" altLang="en-US" dirty="0" smtClean="0"/>
          </a:p>
        </p:txBody>
      </p:sp>
      <p:sp>
        <p:nvSpPr>
          <p:cNvPr id="115716"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2EA216F-DF20-4228-A44E-49A9543B2BA3}" type="slidenum">
              <a:rPr lang="en-US" altLang="en-US" sz="1200" smtClean="0"/>
              <a:pPr/>
              <a:t>7</a:t>
            </a:fld>
            <a:endParaRPr lang="en-US" altLang="en-US" sz="1200" smtClean="0"/>
          </a:p>
        </p:txBody>
      </p:sp>
    </p:spTree>
    <p:extLst>
      <p:ext uri="{BB962C8B-B14F-4D97-AF65-F5344CB8AC3E}">
        <p14:creationId xmlns:p14="http://schemas.microsoft.com/office/powerpoint/2010/main" val="38773732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p:txBody>
          <a:bodyPr/>
          <a:lstStyle/>
          <a:p>
            <a:pPr>
              <a:defRPr/>
            </a:pP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trước</a:t>
            </a:r>
            <a:r>
              <a:rPr lang="en-US" altLang="en-US" dirty="0" smtClean="0"/>
              <a:t> : </a:t>
            </a:r>
            <a:r>
              <a:rPr lang="en-US" altLang="en-US" b="1" dirty="0" err="1" smtClean="0"/>
              <a:t>Việc</a:t>
            </a:r>
            <a:r>
              <a:rPr lang="en-US" altLang="en-US" b="1" dirty="0" smtClean="0"/>
              <a:t> </a:t>
            </a:r>
            <a:r>
              <a:rPr lang="en-US" altLang="en-US" b="1" dirty="0" err="1" smtClean="0"/>
              <a:t>ứng</a:t>
            </a:r>
            <a:r>
              <a:rPr lang="en-US" altLang="en-US" b="1" dirty="0" smtClean="0"/>
              <a:t> </a:t>
            </a:r>
            <a:r>
              <a:rPr lang="en-US" altLang="en-US" b="1" dirty="0" err="1" smtClean="0"/>
              <a:t>tiền</a:t>
            </a:r>
            <a:r>
              <a:rPr lang="en-US" altLang="en-US" b="1" dirty="0" smtClean="0"/>
              <a:t> </a:t>
            </a:r>
            <a:r>
              <a:rPr lang="en-US" altLang="en-US" b="1" dirty="0" err="1" smtClean="0"/>
              <a:t>được</a:t>
            </a:r>
            <a:r>
              <a:rPr lang="en-US" altLang="en-US" b="1" dirty="0" smtClean="0"/>
              <a:t> </a:t>
            </a:r>
            <a:r>
              <a:rPr lang="en-US" altLang="en-US" b="1" dirty="0" err="1" smtClean="0"/>
              <a:t>thực</a:t>
            </a:r>
            <a:r>
              <a:rPr lang="en-US" altLang="en-US" b="1" dirty="0" smtClean="0"/>
              <a:t> </a:t>
            </a:r>
            <a:r>
              <a:rPr lang="en-US" altLang="en-US" b="1" dirty="0" err="1" smtClean="0"/>
              <a:t>hiện</a:t>
            </a:r>
            <a:r>
              <a:rPr lang="en-US" altLang="en-US" b="1" dirty="0" smtClean="0"/>
              <a:t> x </a:t>
            </a:r>
            <a:r>
              <a:rPr lang="en-US" altLang="en-US" b="1" dirty="0" err="1" smtClean="0"/>
              <a:t>ngày</a:t>
            </a:r>
            <a:r>
              <a:rPr lang="en-US" altLang="en-US" b="1" dirty="0" smtClean="0"/>
              <a:t> </a:t>
            </a:r>
            <a:r>
              <a:rPr lang="en-US" altLang="en-US" b="1" dirty="0" err="1" smtClean="0"/>
              <a:t>sau</a:t>
            </a:r>
            <a:r>
              <a:rPr lang="en-US" altLang="en-US" b="1" dirty="0" smtClean="0"/>
              <a:t> </a:t>
            </a:r>
            <a:r>
              <a:rPr lang="en-US" altLang="en-US" b="1" dirty="0" err="1" smtClean="0"/>
              <a:t>khi</a:t>
            </a:r>
            <a:r>
              <a:rPr lang="en-US" altLang="en-US" b="1" dirty="0" smtClean="0"/>
              <a:t> </a:t>
            </a:r>
            <a:r>
              <a:rPr lang="en-US" altLang="en-US" b="1" dirty="0" err="1" smtClean="0"/>
              <a:t>hợp</a:t>
            </a:r>
            <a:r>
              <a:rPr lang="en-US" altLang="en-US" b="1" dirty="0" smtClean="0"/>
              <a:t> </a:t>
            </a:r>
            <a:r>
              <a:rPr lang="en-US" altLang="en-US" b="1" dirty="0" err="1" smtClean="0"/>
              <a:t>đồng</a:t>
            </a:r>
            <a:r>
              <a:rPr lang="en-US" altLang="en-US" b="1" dirty="0" smtClean="0"/>
              <a:t> </a:t>
            </a:r>
            <a:r>
              <a:rPr lang="en-US" altLang="en-US" b="1" dirty="0" err="1" smtClean="0"/>
              <a:t>xuất</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được</a:t>
            </a:r>
            <a:r>
              <a:rPr lang="en-US" altLang="en-US" b="1" dirty="0" smtClean="0"/>
              <a:t> </a:t>
            </a:r>
            <a:r>
              <a:rPr lang="en-US" altLang="en-US" b="1" dirty="0" err="1" smtClean="0"/>
              <a:t>ký</a:t>
            </a:r>
            <a:r>
              <a:rPr lang="en-US" altLang="en-US" b="1" dirty="0" smtClean="0"/>
              <a:t> </a:t>
            </a:r>
            <a:r>
              <a:rPr lang="en-US" altLang="en-US" b="1" dirty="0" err="1" smtClean="0"/>
              <a:t>kết</a:t>
            </a:r>
            <a:r>
              <a:rPr lang="en-US" altLang="en-US" b="1" dirty="0" smtClean="0"/>
              <a:t>/ </a:t>
            </a:r>
            <a:r>
              <a:rPr lang="en-US" altLang="en-US" b="1" dirty="0" err="1" smtClean="0"/>
              <a:t>có</a:t>
            </a:r>
            <a:r>
              <a:rPr lang="en-US" altLang="en-US" b="1" dirty="0" smtClean="0"/>
              <a:t> </a:t>
            </a:r>
            <a:r>
              <a:rPr lang="en-US" altLang="en-US" b="1" dirty="0" err="1" smtClean="0"/>
              <a:t>hiệu</a:t>
            </a:r>
            <a:r>
              <a:rPr lang="en-US" altLang="en-US" b="1" dirty="0" smtClean="0"/>
              <a:t> </a:t>
            </a:r>
            <a:r>
              <a:rPr lang="en-US" altLang="en-US" b="1" dirty="0" err="1" smtClean="0"/>
              <a:t>lực</a:t>
            </a:r>
            <a:r>
              <a:rPr lang="en-US" altLang="en-US" b="1" dirty="0" smtClean="0"/>
              <a:t> </a:t>
            </a:r>
            <a:r>
              <a:rPr lang="en-US" altLang="en-US" dirty="0" smtClean="0"/>
              <a:t>x </a:t>
            </a:r>
            <a:r>
              <a:rPr lang="en-US" altLang="en-US" dirty="0" err="1" smtClean="0"/>
              <a:t>ngày</a:t>
            </a:r>
            <a:r>
              <a:rPr lang="en-US" altLang="en-US" dirty="0" smtClean="0"/>
              <a:t> </a:t>
            </a:r>
            <a:r>
              <a:rPr lang="en-US" altLang="en-US" dirty="0" err="1" smtClean="0"/>
              <a:t>trước</a:t>
            </a:r>
            <a:r>
              <a:rPr lang="en-US" altLang="en-US" dirty="0" smtClean="0"/>
              <a:t> </a:t>
            </a:r>
            <a:r>
              <a:rPr lang="en-US" altLang="en-US" dirty="0" err="1" smtClean="0"/>
              <a:t>khi</a:t>
            </a:r>
            <a:r>
              <a:rPr lang="en-US" altLang="en-US" dirty="0" smtClean="0"/>
              <a:t> </a:t>
            </a:r>
            <a:r>
              <a:rPr lang="en-US" altLang="en-US" dirty="0" err="1" smtClean="0"/>
              <a:t>đến</a:t>
            </a:r>
            <a:r>
              <a:rPr lang="en-US" altLang="en-US" dirty="0" smtClean="0"/>
              <a:t> </a:t>
            </a:r>
            <a:r>
              <a:rPr lang="en-US" altLang="en-US" dirty="0" err="1" smtClean="0"/>
              <a:t>thời</a:t>
            </a:r>
            <a:r>
              <a:rPr lang="en-US" altLang="en-US" dirty="0" smtClean="0"/>
              <a:t> </a:t>
            </a:r>
            <a:r>
              <a:rPr lang="en-US" altLang="en-US" dirty="0" err="1" smtClean="0"/>
              <a:t>hạn</a:t>
            </a:r>
            <a:r>
              <a:rPr lang="en-US" altLang="en-US" dirty="0" smtClean="0"/>
              <a:t> </a:t>
            </a:r>
            <a:r>
              <a:rPr lang="en-US" altLang="en-US" dirty="0" err="1" smtClean="0"/>
              <a:t>giao</a:t>
            </a:r>
            <a:r>
              <a:rPr lang="en-US" altLang="en-US" dirty="0" smtClean="0"/>
              <a:t> </a:t>
            </a:r>
            <a:r>
              <a:rPr lang="en-US" altLang="en-US" dirty="0" err="1" smtClean="0"/>
              <a:t>hàng</a:t>
            </a:r>
            <a:r>
              <a:rPr lang="en-US" altLang="en-US" dirty="0" smtClean="0"/>
              <a:t> </a:t>
            </a:r>
            <a:r>
              <a:rPr lang="en-US" altLang="en-US" dirty="0" err="1" smtClean="0"/>
              <a:t>được</a:t>
            </a:r>
            <a:r>
              <a:rPr lang="en-US" altLang="en-US" dirty="0" smtClean="0"/>
              <a:t> </a:t>
            </a:r>
            <a:r>
              <a:rPr lang="en-US" altLang="en-US" dirty="0" err="1" smtClean="0"/>
              <a:t>quy</a:t>
            </a:r>
            <a:r>
              <a:rPr lang="en-US" altLang="en-US" dirty="0" smtClean="0"/>
              <a:t> </a:t>
            </a:r>
            <a:r>
              <a:rPr lang="en-US" altLang="en-US" dirty="0" err="1" smtClean="0"/>
              <a:t>định</a:t>
            </a:r>
            <a:r>
              <a:rPr lang="en-US" altLang="en-US" dirty="0" smtClean="0"/>
              <a:t> </a:t>
            </a:r>
            <a:r>
              <a:rPr lang="en-US" altLang="en-US" dirty="0" err="1" smtClean="0"/>
              <a:t>trong</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smtClean="0">
                <a:sym typeface="Wingdings" panose="05000000000000000000" pitchFamily="2" charset="2"/>
              </a:rPr>
              <a:t> </a:t>
            </a:r>
            <a:r>
              <a:rPr lang="en-US" altLang="en-US" dirty="0" err="1" smtClean="0"/>
              <a:t>Mục</a:t>
            </a:r>
            <a:r>
              <a:rPr lang="en-US" altLang="en-US" dirty="0" smtClean="0"/>
              <a:t> </a:t>
            </a:r>
            <a:r>
              <a:rPr lang="en-US" altLang="en-US" dirty="0" err="1" smtClean="0"/>
              <a:t>đích</a:t>
            </a:r>
            <a:r>
              <a:rPr lang="en-US" altLang="en-US" dirty="0" smtClean="0"/>
              <a:t> </a:t>
            </a:r>
            <a:r>
              <a:rPr lang="en-US" altLang="en-US" dirty="0" err="1" smtClean="0"/>
              <a:t>của</a:t>
            </a:r>
            <a:r>
              <a:rPr lang="en-US" altLang="en-US" dirty="0" smtClean="0"/>
              <a:t> </a:t>
            </a:r>
            <a:r>
              <a:rPr lang="en-US" altLang="en-US" dirty="0" err="1" smtClean="0"/>
              <a:t>việc</a:t>
            </a:r>
            <a:r>
              <a:rPr lang="en-US" altLang="en-US" dirty="0" smtClean="0"/>
              <a:t> </a:t>
            </a: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trước</a:t>
            </a:r>
            <a:r>
              <a:rPr lang="en-US" altLang="en-US" dirty="0" smtClean="0"/>
              <a:t> </a:t>
            </a:r>
            <a:r>
              <a:rPr lang="en-US" altLang="en-US" dirty="0" err="1" smtClean="0"/>
              <a:t>là</a:t>
            </a:r>
            <a:r>
              <a:rPr lang="en-US" altLang="en-US" dirty="0" smtClean="0"/>
              <a:t> </a:t>
            </a:r>
            <a:r>
              <a:rPr lang="en-US" altLang="en-US" dirty="0" err="1" smtClean="0"/>
              <a:t>cấp</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a:t>
            </a:r>
            <a:r>
              <a:rPr lang="en-US" altLang="en-US" dirty="0" err="1" smtClean="0"/>
              <a:t>cho</a:t>
            </a:r>
            <a:r>
              <a:rPr lang="en-US" altLang="en-US" dirty="0" smtClean="0"/>
              <a:t> </a:t>
            </a:r>
            <a:r>
              <a:rPr lang="en-US" altLang="en-US" dirty="0" err="1" smtClean="0"/>
              <a:t>nhà</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dirty="0" err="1" smtClean="0"/>
              <a:t>để</a:t>
            </a:r>
            <a:r>
              <a:rPr lang="en-US" altLang="en-US" dirty="0" smtClean="0"/>
              <a:t> </a:t>
            </a:r>
            <a:r>
              <a:rPr lang="en-US" altLang="en-US" dirty="0" err="1" smtClean="0"/>
              <a:t>thực</a:t>
            </a:r>
            <a:r>
              <a:rPr lang="en-US" altLang="en-US" dirty="0" smtClean="0"/>
              <a:t> </a:t>
            </a:r>
            <a:r>
              <a:rPr lang="en-US" altLang="en-US" dirty="0" err="1" smtClean="0"/>
              <a:t>hiện</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coi</a:t>
            </a:r>
            <a:r>
              <a:rPr lang="en-US" altLang="en-US" dirty="0" smtClean="0"/>
              <a:t> </a:t>
            </a:r>
            <a:r>
              <a:rPr lang="en-US" altLang="en-US" dirty="0" err="1" smtClean="0"/>
              <a:t>như</a:t>
            </a:r>
            <a:r>
              <a:rPr lang="en-US" altLang="en-US" dirty="0" smtClean="0"/>
              <a:t> </a:t>
            </a:r>
            <a:r>
              <a:rPr lang="en-US" altLang="en-US" dirty="0" err="1" smtClean="0"/>
              <a:t>là</a:t>
            </a:r>
            <a:r>
              <a:rPr lang="en-US" altLang="en-US" dirty="0" smtClean="0"/>
              <a:t> </a:t>
            </a:r>
            <a:r>
              <a:rPr lang="en-US" altLang="en-US" dirty="0" err="1" smtClean="0"/>
              <a:t>đặt</a:t>
            </a:r>
            <a:r>
              <a:rPr lang="en-US" altLang="en-US" dirty="0" smtClean="0"/>
              <a:t> </a:t>
            </a:r>
            <a:r>
              <a:rPr lang="en-US" altLang="en-US" dirty="0" err="1" smtClean="0"/>
              <a:t>cọc</a:t>
            </a:r>
            <a:r>
              <a:rPr lang="en-US" altLang="en-US" dirty="0" smtClean="0"/>
              <a:t> </a:t>
            </a:r>
            <a:r>
              <a:rPr lang="en-US" altLang="en-US" dirty="0" err="1" smtClean="0"/>
              <a:t>cho</a:t>
            </a:r>
            <a:r>
              <a:rPr lang="en-US" altLang="en-US" dirty="0" smtClean="0"/>
              <a:t> </a:t>
            </a:r>
            <a:r>
              <a:rPr lang="en-US" altLang="en-US" dirty="0" err="1" smtClean="0"/>
              <a:t>người</a:t>
            </a:r>
            <a:r>
              <a:rPr lang="en-US" altLang="en-US" dirty="0" smtClean="0"/>
              <a:t> XK </a:t>
            </a:r>
            <a:r>
              <a:rPr lang="en-US" altLang="en-US" dirty="0" err="1" smtClean="0"/>
              <a:t>để</a:t>
            </a:r>
            <a:r>
              <a:rPr lang="en-US" altLang="en-US" dirty="0" smtClean="0"/>
              <a:t> </a:t>
            </a:r>
            <a:r>
              <a:rPr lang="en-US" altLang="en-US" dirty="0" err="1" smtClean="0"/>
              <a:t>thực</a:t>
            </a:r>
            <a:r>
              <a:rPr lang="en-US" altLang="en-US" dirty="0" smtClean="0"/>
              <a:t> </a:t>
            </a:r>
            <a:r>
              <a:rPr lang="en-US" altLang="en-US" dirty="0" err="1" smtClean="0"/>
              <a:t>hiện</a:t>
            </a:r>
            <a:r>
              <a:rPr lang="en-US" altLang="en-US" dirty="0" smtClean="0"/>
              <a:t> HĐ TM</a:t>
            </a:r>
          </a:p>
          <a:p>
            <a:pPr marL="171450" indent="-171450">
              <a:buFontTx/>
              <a:buChar char="-"/>
              <a:defRPr/>
            </a:pP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NGAY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xuất</a:t>
            </a:r>
            <a:r>
              <a:rPr lang="en-US" altLang="en-US" b="1" dirty="0" smtClean="0"/>
              <a:t> </a:t>
            </a:r>
            <a:r>
              <a:rPr lang="en-US" altLang="en-US" b="1" dirty="0" err="1" smtClean="0"/>
              <a:t>khẩu</a:t>
            </a:r>
            <a:r>
              <a:rPr lang="en-US" altLang="en-US" b="1" dirty="0" smtClean="0"/>
              <a:t> </a:t>
            </a:r>
            <a:r>
              <a:rPr lang="en-US" altLang="en-US" b="1" dirty="0" err="1" smtClean="0"/>
              <a:t>ngay</a:t>
            </a:r>
            <a:r>
              <a:rPr lang="en-US" altLang="en-US" b="1" dirty="0" smtClean="0"/>
              <a:t> </a:t>
            </a:r>
            <a:r>
              <a:rPr lang="en-US" altLang="en-US" b="1" dirty="0" err="1" smtClean="0"/>
              <a:t>sau</a:t>
            </a:r>
            <a:r>
              <a:rPr lang="en-US" altLang="en-US" b="1" dirty="0" smtClean="0"/>
              <a:t> </a:t>
            </a:r>
            <a:r>
              <a:rPr lang="en-US" altLang="en-US" b="1" dirty="0" err="1" smtClean="0"/>
              <a:t>khi</a:t>
            </a:r>
            <a:r>
              <a:rPr lang="en-US" altLang="en-US" b="1" dirty="0" smtClean="0"/>
              <a:t> </a:t>
            </a:r>
            <a:r>
              <a:rPr lang="en-US" altLang="en-US" b="1" dirty="0" err="1" smtClean="0"/>
              <a:t>người</a:t>
            </a:r>
            <a:r>
              <a:rPr lang="en-US" altLang="en-US" b="1" dirty="0" smtClean="0"/>
              <a:t> </a:t>
            </a:r>
            <a:r>
              <a:rPr lang="en-US" altLang="en-US" b="1" dirty="0" err="1" smtClean="0"/>
              <a:t>Xuất</a:t>
            </a:r>
            <a:r>
              <a:rPr lang="en-US" altLang="en-US" b="1" dirty="0" smtClean="0"/>
              <a:t> </a:t>
            </a:r>
            <a:r>
              <a:rPr lang="en-US" altLang="en-US" b="1" dirty="0" err="1" smtClean="0"/>
              <a:t>khẩu</a:t>
            </a:r>
            <a:r>
              <a:rPr lang="en-US" altLang="en-US" b="1" dirty="0" smtClean="0"/>
              <a:t> </a:t>
            </a:r>
            <a:r>
              <a:rPr lang="en-US" altLang="en-US" b="1" dirty="0" err="1" smtClean="0"/>
              <a:t>hoàn</a:t>
            </a:r>
            <a:r>
              <a:rPr lang="en-US" altLang="en-US" b="1" dirty="0" smtClean="0"/>
              <a:t> </a:t>
            </a:r>
            <a:r>
              <a:rPr lang="en-US" altLang="en-US" b="1" dirty="0" err="1" smtClean="0"/>
              <a:t>thành</a:t>
            </a:r>
            <a:r>
              <a:rPr lang="en-US" altLang="en-US" b="1" dirty="0" smtClean="0"/>
              <a:t> </a:t>
            </a:r>
            <a:r>
              <a:rPr lang="en-US" altLang="en-US" b="1" dirty="0" err="1" smtClean="0"/>
              <a:t>nghĩa</a:t>
            </a:r>
            <a:r>
              <a:rPr lang="en-US" altLang="en-US" b="1" dirty="0" smtClean="0"/>
              <a:t> </a:t>
            </a:r>
            <a:r>
              <a:rPr lang="en-US" altLang="en-US" b="1" dirty="0" err="1" smtClean="0"/>
              <a:t>vụ</a:t>
            </a:r>
            <a:r>
              <a:rPr lang="en-US" altLang="en-US" b="1" dirty="0" smtClean="0"/>
              <a:t> </a:t>
            </a:r>
            <a:r>
              <a:rPr lang="en-US" altLang="en-US" b="1" dirty="0" err="1" smtClean="0"/>
              <a:t>giao</a:t>
            </a:r>
            <a:r>
              <a:rPr lang="en-US" altLang="en-US" b="1" dirty="0" smtClean="0"/>
              <a:t> </a:t>
            </a:r>
            <a:r>
              <a:rPr lang="en-US" altLang="en-US" b="1" dirty="0" err="1" smtClean="0"/>
              <a:t>hàng</a:t>
            </a:r>
            <a:r>
              <a:rPr lang="en-US" altLang="en-US" b="1" dirty="0" smtClean="0"/>
              <a:t> </a:t>
            </a:r>
            <a:r>
              <a:rPr lang="en-US" altLang="en-US" b="1" dirty="0" err="1" smtClean="0"/>
              <a:t>trên</a:t>
            </a:r>
            <a:r>
              <a:rPr lang="en-US" altLang="en-US" b="1" dirty="0" smtClean="0"/>
              <a:t> </a:t>
            </a:r>
            <a:r>
              <a:rPr lang="en-US" altLang="en-US" b="1" dirty="0" err="1" smtClean="0"/>
              <a:t>phương</a:t>
            </a:r>
            <a:r>
              <a:rPr lang="en-US" altLang="en-US" b="1" dirty="0" smtClean="0"/>
              <a:t> </a:t>
            </a:r>
            <a:r>
              <a:rPr lang="en-US" altLang="en-US" b="1" dirty="0" err="1" smtClean="0"/>
              <a:t>tiện</a:t>
            </a:r>
            <a:r>
              <a:rPr lang="en-US" altLang="en-US" b="1" dirty="0" smtClean="0"/>
              <a:t> </a:t>
            </a:r>
            <a:r>
              <a:rPr lang="en-US" altLang="en-US" i="1" u="sng" dirty="0" err="1" smtClean="0"/>
              <a:t>hàng</a:t>
            </a:r>
            <a:r>
              <a:rPr lang="en-US" altLang="en-US" i="1" u="sng" dirty="0" smtClean="0"/>
              <a:t> </a:t>
            </a:r>
            <a:r>
              <a:rPr lang="en-US" altLang="en-US" i="1" u="sng" dirty="0" err="1" smtClean="0"/>
              <a:t>chưa</a:t>
            </a:r>
            <a:r>
              <a:rPr lang="en-US" altLang="en-US" i="1" u="sng" dirty="0" smtClean="0"/>
              <a:t> </a:t>
            </a:r>
            <a:r>
              <a:rPr lang="en-US" altLang="en-US" i="1" u="sng" dirty="0" err="1" smtClean="0"/>
              <a:t>bốc</a:t>
            </a:r>
            <a:r>
              <a:rPr lang="en-US" altLang="en-US" i="1" u="sng" dirty="0" smtClean="0"/>
              <a:t> </a:t>
            </a:r>
            <a:r>
              <a:rPr lang="en-US" altLang="en-US" i="1" u="sng" dirty="0" err="1" smtClean="0"/>
              <a:t>lên</a:t>
            </a:r>
            <a:r>
              <a:rPr lang="en-US" altLang="en-US" i="1" u="sng" dirty="0" smtClean="0"/>
              <a:t> </a:t>
            </a:r>
            <a:r>
              <a:rPr lang="en-US" altLang="en-US" i="1" u="sng" dirty="0" err="1" smtClean="0"/>
              <a:t>phương</a:t>
            </a:r>
            <a:r>
              <a:rPr lang="en-US" altLang="en-US" i="1" u="sng" dirty="0" smtClean="0"/>
              <a:t> </a:t>
            </a:r>
            <a:r>
              <a:rPr lang="en-US" altLang="en-US" i="1" u="sng" dirty="0" err="1" smtClean="0"/>
              <a:t>tiện</a:t>
            </a:r>
            <a:r>
              <a:rPr lang="en-US" altLang="en-US" i="1" u="sng" dirty="0" smtClean="0"/>
              <a:t> </a:t>
            </a:r>
            <a:r>
              <a:rPr lang="en-US" altLang="en-US" i="1" u="sng" dirty="0" err="1" smtClean="0"/>
              <a:t>nếu</a:t>
            </a:r>
            <a:r>
              <a:rPr lang="en-US" altLang="en-US" i="1" u="sng" dirty="0" smtClean="0"/>
              <a:t> </a:t>
            </a:r>
            <a:r>
              <a:rPr lang="en-US" altLang="en-US" i="1" u="sng" dirty="0" err="1" smtClean="0"/>
              <a:t>giao</a:t>
            </a:r>
            <a:r>
              <a:rPr lang="en-US" altLang="en-US" i="1" u="sng" dirty="0" smtClean="0"/>
              <a:t> </a:t>
            </a:r>
            <a:r>
              <a:rPr lang="en-US" altLang="en-US" i="1" u="sng" dirty="0" err="1" smtClean="0"/>
              <a:t>theo</a:t>
            </a:r>
            <a:r>
              <a:rPr lang="en-US" altLang="en-US" i="1" u="sng" dirty="0" smtClean="0"/>
              <a:t> </a:t>
            </a:r>
            <a:r>
              <a:rPr lang="en-US" altLang="en-US" i="1" u="sng" dirty="0" err="1" smtClean="0"/>
              <a:t>các</a:t>
            </a:r>
            <a:r>
              <a:rPr lang="en-US" altLang="en-US" i="1" u="sng" dirty="0" smtClean="0"/>
              <a:t> </a:t>
            </a:r>
            <a:r>
              <a:rPr lang="en-US" altLang="en-US" i="1" u="sng" dirty="0" err="1" smtClean="0"/>
              <a:t>điều</a:t>
            </a:r>
            <a:r>
              <a:rPr lang="en-US" altLang="en-US" i="1" u="sng" dirty="0" smtClean="0"/>
              <a:t> </a:t>
            </a:r>
            <a:r>
              <a:rPr lang="en-US" altLang="en-US" i="1" u="sng" dirty="0" err="1" smtClean="0"/>
              <a:t>kiện</a:t>
            </a:r>
            <a:r>
              <a:rPr lang="en-US" altLang="en-US" i="1" u="sng" dirty="0" smtClean="0"/>
              <a:t> </a:t>
            </a:r>
            <a:r>
              <a:rPr lang="en-US" altLang="en-US" i="1" u="sng" dirty="0" err="1" smtClean="0"/>
              <a:t>nhóm</a:t>
            </a:r>
            <a:r>
              <a:rPr lang="en-US" altLang="en-US" i="1" u="sng" dirty="0" smtClean="0"/>
              <a:t> E, F, C </a:t>
            </a:r>
            <a:r>
              <a:rPr lang="en-US" altLang="en-US" b="1" dirty="0" err="1" smtClean="0"/>
              <a:t>hoặc</a:t>
            </a:r>
            <a:r>
              <a:rPr lang="en-US" altLang="en-US" dirty="0" smtClean="0"/>
              <a:t> </a:t>
            </a:r>
            <a:r>
              <a:rPr lang="en-US" altLang="en-US" dirty="0" err="1" smtClean="0"/>
              <a:t>đã</a:t>
            </a:r>
            <a:r>
              <a:rPr lang="en-US" altLang="en-US" dirty="0" smtClean="0"/>
              <a:t> </a:t>
            </a:r>
            <a:r>
              <a:rPr lang="en-US" altLang="en-US" dirty="0" err="1" smtClean="0"/>
              <a:t>dở</a:t>
            </a:r>
            <a:r>
              <a:rPr lang="en-US" altLang="en-US" dirty="0" smtClean="0"/>
              <a:t> </a:t>
            </a:r>
            <a:r>
              <a:rPr lang="en-US" altLang="en-US" dirty="0" err="1" smtClean="0"/>
              <a:t>khỏi</a:t>
            </a:r>
            <a:r>
              <a:rPr lang="en-US" altLang="en-US" dirty="0" smtClean="0"/>
              <a:t> </a:t>
            </a:r>
            <a:r>
              <a:rPr lang="en-US" altLang="en-US" dirty="0" err="1" smtClean="0"/>
              <a:t>phương</a:t>
            </a:r>
            <a:r>
              <a:rPr lang="en-US" altLang="en-US" dirty="0" smtClean="0"/>
              <a:t> </a:t>
            </a:r>
            <a:r>
              <a:rPr lang="en-US" altLang="en-US" dirty="0" err="1" smtClean="0"/>
              <a:t>tiện</a:t>
            </a:r>
            <a:r>
              <a:rPr lang="en-US" altLang="en-US" dirty="0" smtClean="0"/>
              <a:t> </a:t>
            </a:r>
            <a:r>
              <a:rPr lang="en-US" altLang="en-US" dirty="0" err="1" smtClean="0"/>
              <a:t>nếu</a:t>
            </a:r>
            <a:r>
              <a:rPr lang="en-US" altLang="en-US" dirty="0" smtClean="0"/>
              <a:t> </a:t>
            </a:r>
            <a:r>
              <a:rPr lang="en-US" altLang="en-US" dirty="0" err="1" smtClean="0"/>
              <a:t>điều</a:t>
            </a:r>
            <a:r>
              <a:rPr lang="en-US" altLang="en-US" dirty="0" smtClean="0"/>
              <a:t> </a:t>
            </a:r>
            <a:r>
              <a:rPr lang="en-US" altLang="en-US" dirty="0" err="1" smtClean="0"/>
              <a:t>kiện</a:t>
            </a:r>
            <a:r>
              <a:rPr lang="en-US" altLang="en-US" dirty="0" smtClean="0"/>
              <a:t> </a:t>
            </a:r>
            <a:r>
              <a:rPr lang="en-US" altLang="en-US" dirty="0" err="1" smtClean="0"/>
              <a:t>giao</a:t>
            </a:r>
            <a:r>
              <a:rPr lang="en-US" altLang="en-US" dirty="0" smtClean="0"/>
              <a:t> </a:t>
            </a:r>
            <a:r>
              <a:rPr lang="en-US" altLang="en-US" dirty="0" err="1" smtClean="0"/>
              <a:t>hàng</a:t>
            </a:r>
            <a:r>
              <a:rPr lang="en-US" altLang="en-US" dirty="0" smtClean="0"/>
              <a:t> </a:t>
            </a:r>
            <a:r>
              <a:rPr lang="en-US" altLang="en-US" dirty="0" err="1" smtClean="0"/>
              <a:t>thuộc</a:t>
            </a:r>
            <a:r>
              <a:rPr lang="en-US" altLang="en-US" dirty="0" smtClean="0"/>
              <a:t> </a:t>
            </a:r>
            <a:r>
              <a:rPr lang="en-US" altLang="en-US" dirty="0" err="1" smtClean="0"/>
              <a:t>nhóm</a:t>
            </a:r>
            <a:r>
              <a:rPr lang="en-US" altLang="en-US" dirty="0" smtClean="0"/>
              <a:t> D ở  Incoterms </a:t>
            </a:r>
            <a:r>
              <a:rPr lang="en-US" altLang="en-US" dirty="0" err="1" smtClean="0"/>
              <a:t>tại</a:t>
            </a:r>
            <a:r>
              <a:rPr lang="en-US" altLang="en-US" dirty="0" smtClean="0"/>
              <a:t> </a:t>
            </a:r>
            <a:r>
              <a:rPr lang="en-US" altLang="en-US" dirty="0" err="1" smtClean="0"/>
              <a:t>địa</a:t>
            </a:r>
            <a:r>
              <a:rPr lang="en-US" altLang="en-US" dirty="0" smtClean="0"/>
              <a:t> </a:t>
            </a:r>
            <a:r>
              <a:rPr lang="en-US" altLang="en-US" dirty="0" err="1" smtClean="0"/>
              <a:t>điểm</a:t>
            </a:r>
            <a:r>
              <a:rPr lang="en-US" altLang="en-US" dirty="0" smtClean="0"/>
              <a:t> </a:t>
            </a:r>
            <a:r>
              <a:rPr lang="en-US" altLang="en-US" dirty="0" err="1" smtClean="0"/>
              <a:t>giao</a:t>
            </a:r>
            <a:r>
              <a:rPr lang="en-US" altLang="en-US" dirty="0" smtClean="0"/>
              <a:t> </a:t>
            </a:r>
            <a:r>
              <a:rPr lang="en-US" altLang="en-US" dirty="0" err="1" smtClean="0"/>
              <a:t>hàng</a:t>
            </a:r>
            <a:r>
              <a:rPr lang="en-US" altLang="en-US" dirty="0" smtClean="0"/>
              <a:t> </a:t>
            </a:r>
            <a:r>
              <a:rPr lang="en-US" altLang="en-US" dirty="0" err="1" smtClean="0"/>
              <a:t>quy</a:t>
            </a:r>
            <a:r>
              <a:rPr lang="en-US" altLang="en-US" dirty="0" smtClean="0"/>
              <a:t> </a:t>
            </a:r>
            <a:r>
              <a:rPr lang="en-US" altLang="en-US" dirty="0" err="1" smtClean="0"/>
              <a:t>định</a:t>
            </a:r>
            <a:r>
              <a:rPr lang="en-US" altLang="en-US" dirty="0" smtClean="0"/>
              <a:t>.</a:t>
            </a:r>
          </a:p>
          <a:p>
            <a:pPr marL="171450" indent="-171450">
              <a:buFontTx/>
              <a:buChar char="-"/>
              <a:defRPr/>
            </a:pP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ngay</a:t>
            </a:r>
            <a:r>
              <a:rPr lang="en-US" altLang="en-US" b="1" dirty="0" smtClean="0"/>
              <a:t> </a:t>
            </a:r>
            <a:r>
              <a:rPr lang="en-US" altLang="en-US" dirty="0" err="1" smtClean="0"/>
              <a:t>sau</a:t>
            </a:r>
            <a:r>
              <a:rPr lang="en-US" altLang="en-US" dirty="0" smtClean="0"/>
              <a:t> </a:t>
            </a:r>
            <a:r>
              <a:rPr lang="en-US" altLang="en-US" dirty="0" err="1" smtClean="0"/>
              <a:t>khi</a:t>
            </a:r>
            <a:r>
              <a:rPr lang="en-US" altLang="en-US" dirty="0" smtClean="0"/>
              <a:t> </a:t>
            </a:r>
            <a:r>
              <a:rPr lang="en-US" altLang="en-US" dirty="0" err="1" smtClean="0"/>
              <a:t>chứng</a:t>
            </a:r>
            <a:r>
              <a:rPr lang="en-US" altLang="en-US" dirty="0" smtClean="0"/>
              <a:t> </a:t>
            </a:r>
            <a:r>
              <a:rPr lang="en-US" altLang="en-US" dirty="0" err="1" smtClean="0"/>
              <a:t>tử</a:t>
            </a:r>
            <a:r>
              <a:rPr lang="en-US" altLang="en-US" dirty="0" smtClean="0"/>
              <a:t> </a:t>
            </a:r>
            <a:r>
              <a:rPr lang="en-US" altLang="en-US" dirty="0" err="1" smtClean="0"/>
              <a:t>gửi</a:t>
            </a:r>
            <a:r>
              <a:rPr lang="en-US" altLang="en-US" dirty="0" smtClean="0"/>
              <a:t> </a:t>
            </a:r>
            <a:r>
              <a:rPr lang="en-US" altLang="en-US" dirty="0" err="1" smtClean="0"/>
              <a:t>hàng</a:t>
            </a:r>
            <a:r>
              <a:rPr lang="en-US" altLang="en-US" dirty="0" smtClean="0"/>
              <a:t>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b="1" dirty="0" err="1" smtClean="0"/>
              <a:t>tại</a:t>
            </a:r>
            <a:r>
              <a:rPr lang="en-US" altLang="en-US" b="1" dirty="0" smtClean="0"/>
              <a:t> </a:t>
            </a:r>
            <a:r>
              <a:rPr lang="en-US" altLang="en-US" b="1" dirty="0" err="1" smtClean="0"/>
              <a:t>địa</a:t>
            </a:r>
            <a:r>
              <a:rPr lang="en-US" altLang="en-US" b="1" dirty="0" smtClean="0"/>
              <a:t> </a:t>
            </a:r>
            <a:r>
              <a:rPr lang="en-US" altLang="en-US" b="1" dirty="0" err="1" smtClean="0"/>
              <a:t>điểm</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dirty="0" err="1" smtClean="0"/>
              <a:t>quy</a:t>
            </a:r>
            <a:r>
              <a:rPr lang="en-US" altLang="en-US" dirty="0" smtClean="0"/>
              <a:t> </a:t>
            </a:r>
            <a:r>
              <a:rPr lang="en-US" altLang="en-US" b="1" dirty="0" err="1" smtClean="0"/>
              <a:t>định</a:t>
            </a:r>
            <a:endParaRPr lang="en-US" altLang="en-US" b="1" dirty="0" smtClean="0"/>
          </a:p>
          <a:p>
            <a:pPr marL="171450" indent="-171450">
              <a:buFontTx/>
              <a:buChar char="-"/>
              <a:defRPr/>
            </a:pP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ngay</a:t>
            </a:r>
            <a:r>
              <a:rPr lang="en-US" altLang="en-US" b="1" dirty="0" smtClean="0"/>
              <a:t> </a:t>
            </a:r>
            <a:r>
              <a:rPr lang="en-US" altLang="en-US" dirty="0" err="1" smtClean="0"/>
              <a:t>khi</a:t>
            </a:r>
            <a:r>
              <a:rPr lang="en-US" altLang="en-US" dirty="0" smtClean="0"/>
              <a:t> </a:t>
            </a:r>
            <a:r>
              <a:rPr lang="en-US" altLang="en-US" dirty="0" err="1" smtClean="0"/>
              <a:t>chứng</a:t>
            </a:r>
            <a:r>
              <a:rPr lang="en-US" altLang="en-US" dirty="0" smtClean="0"/>
              <a:t> </a:t>
            </a:r>
            <a:r>
              <a:rPr lang="en-US" altLang="en-US" dirty="0" err="1" smtClean="0"/>
              <a:t>tử</a:t>
            </a:r>
            <a:r>
              <a:rPr lang="en-US" altLang="en-US" dirty="0" smtClean="0"/>
              <a:t> </a:t>
            </a:r>
            <a:r>
              <a:rPr lang="en-US" altLang="en-US" dirty="0" err="1" smtClean="0"/>
              <a:t>gửi</a:t>
            </a:r>
            <a:r>
              <a:rPr lang="en-US" altLang="en-US" dirty="0" smtClean="0"/>
              <a:t> </a:t>
            </a:r>
            <a:r>
              <a:rPr lang="en-US" altLang="en-US" dirty="0" err="1" smtClean="0"/>
              <a:t>hàng</a:t>
            </a:r>
            <a:r>
              <a:rPr lang="en-US" altLang="en-US" dirty="0" smtClean="0"/>
              <a:t> </a:t>
            </a:r>
            <a:r>
              <a:rPr lang="en-US" altLang="en-US" dirty="0" err="1" smtClean="0"/>
              <a:t>được</a:t>
            </a:r>
            <a:r>
              <a:rPr lang="en-US" altLang="en-US" dirty="0" smtClean="0"/>
              <a:t> </a:t>
            </a:r>
            <a:r>
              <a:rPr lang="en-US" altLang="en-US" dirty="0" err="1" smtClean="0"/>
              <a:t>xuất</a:t>
            </a:r>
            <a:r>
              <a:rPr lang="en-US" altLang="en-US" dirty="0" smtClean="0"/>
              <a:t> </a:t>
            </a:r>
            <a:r>
              <a:rPr lang="en-US" altLang="en-US" dirty="0" err="1" smtClean="0"/>
              <a:t>trình</a:t>
            </a:r>
            <a:r>
              <a:rPr lang="en-US" altLang="en-US" dirty="0" smtClean="0"/>
              <a:t> 5 -7 </a:t>
            </a:r>
            <a:r>
              <a:rPr lang="en-US" altLang="en-US" dirty="0" err="1" smtClean="0"/>
              <a:t>ngày</a:t>
            </a:r>
            <a:endParaRPr lang="en-US" altLang="en-US" dirty="0" smtClean="0"/>
          </a:p>
          <a:p>
            <a:pPr>
              <a:defRPr/>
            </a:pPr>
            <a:r>
              <a:rPr lang="en-US" altLang="en-US" b="1" dirty="0" smtClean="0"/>
              <a:t>-   </a:t>
            </a: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ngay</a:t>
            </a:r>
            <a:r>
              <a:rPr lang="en-US" altLang="en-US" b="1" dirty="0" smtClean="0"/>
              <a:t> </a:t>
            </a:r>
            <a:r>
              <a:rPr lang="en-US" altLang="en-US" dirty="0" err="1" smtClean="0"/>
              <a:t>khi</a:t>
            </a:r>
            <a:r>
              <a:rPr lang="en-US" altLang="en-US" dirty="0" smtClean="0"/>
              <a:t> </a:t>
            </a:r>
            <a:r>
              <a:rPr lang="en-US" altLang="en-US" dirty="0" err="1" smtClean="0"/>
              <a:t>hàng</a:t>
            </a:r>
            <a:r>
              <a:rPr lang="en-US" altLang="en-US" dirty="0" smtClean="0"/>
              <a:t> </a:t>
            </a:r>
            <a:r>
              <a:rPr lang="en-US" altLang="en-US" dirty="0" err="1" smtClean="0"/>
              <a:t>hóa</a:t>
            </a:r>
            <a:r>
              <a:rPr lang="en-US" altLang="en-US" dirty="0" smtClean="0"/>
              <a:t> </a:t>
            </a:r>
            <a:r>
              <a:rPr lang="en-US" altLang="en-US" dirty="0" err="1" smtClean="0"/>
              <a:t>tại</a:t>
            </a:r>
            <a:r>
              <a:rPr lang="en-US" altLang="en-US" dirty="0" smtClean="0"/>
              <a:t> </a:t>
            </a:r>
            <a:r>
              <a:rPr lang="en-US" altLang="en-US" dirty="0" err="1" smtClean="0"/>
              <a:t>nơi</a:t>
            </a:r>
            <a:r>
              <a:rPr lang="en-US" altLang="en-US" dirty="0" smtClean="0"/>
              <a:t> </a:t>
            </a:r>
            <a:r>
              <a:rPr lang="en-US" altLang="en-US" dirty="0" err="1" smtClean="0"/>
              <a:t>đến</a:t>
            </a:r>
            <a:r>
              <a:rPr lang="en-US" altLang="en-US" dirty="0" smtClean="0"/>
              <a:t> </a:t>
            </a:r>
            <a:r>
              <a:rPr lang="en-US" altLang="en-US" dirty="0" err="1" smtClean="0"/>
              <a:t>quy</a:t>
            </a:r>
            <a:r>
              <a:rPr lang="en-US" altLang="en-US" dirty="0" smtClean="0"/>
              <a:t> </a:t>
            </a:r>
            <a:r>
              <a:rPr lang="en-US" altLang="en-US" dirty="0" err="1" smtClean="0"/>
              <a:t>định</a:t>
            </a:r>
            <a:r>
              <a:rPr lang="en-US" altLang="en-US" dirty="0" smtClean="0"/>
              <a:t> hay </a:t>
            </a:r>
            <a:r>
              <a:rPr lang="en-US" altLang="en-US" dirty="0" err="1" smtClean="0"/>
              <a:t>tại</a:t>
            </a:r>
            <a:r>
              <a:rPr lang="en-US" altLang="en-US" dirty="0" smtClean="0"/>
              <a:t> </a:t>
            </a:r>
            <a:r>
              <a:rPr lang="en-US" altLang="en-US" dirty="0" err="1" smtClean="0"/>
              <a:t>cảng</a:t>
            </a:r>
            <a:r>
              <a:rPr lang="en-US" altLang="en-US" dirty="0" smtClean="0"/>
              <a:t> </a:t>
            </a:r>
            <a:r>
              <a:rPr lang="en-US" altLang="en-US" dirty="0" err="1" smtClean="0"/>
              <a:t>đến</a:t>
            </a:r>
            <a:endParaRPr lang="en-US" altLang="en-US" dirty="0" smtClean="0"/>
          </a:p>
          <a:p>
            <a:pPr>
              <a:defRPr/>
            </a:pPr>
            <a:endParaRPr lang="en-US" altLang="en-US" dirty="0" smtClean="0"/>
          </a:p>
        </p:txBody>
      </p:sp>
      <p:sp>
        <p:nvSpPr>
          <p:cNvPr id="117764"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AB28CC71-EA9E-473C-AD0C-D8E77AE3C62F}" type="slidenum">
              <a:rPr lang="en-US" altLang="en-US" sz="1200" smtClean="0"/>
              <a:pPr/>
              <a:t>8</a:t>
            </a:fld>
            <a:endParaRPr lang="en-US" altLang="en-US" sz="1200" smtClean="0"/>
          </a:p>
        </p:txBody>
      </p:sp>
    </p:spTree>
    <p:extLst>
      <p:ext uri="{BB962C8B-B14F-4D97-AF65-F5344CB8AC3E}">
        <p14:creationId xmlns:p14="http://schemas.microsoft.com/office/powerpoint/2010/main" val="29301221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Slide Image Placeholder 1"/>
          <p:cNvSpPr>
            <a:spLocks noGrp="1" noRot="1" noChangeAspect="1" noTextEdit="1"/>
          </p:cNvSpPr>
          <p:nvPr>
            <p:ph type="sldImg"/>
          </p:nvPr>
        </p:nvSpPr>
        <p:spPr>
          <a:ln/>
        </p:spPr>
      </p:sp>
      <p:sp>
        <p:nvSpPr>
          <p:cNvPr id="119811" name="Notes Placeholder 2"/>
          <p:cNvSpPr>
            <a:spLocks noGrp="1"/>
          </p:cNvSpPr>
          <p:nvPr>
            <p:ph type="body" idx="1"/>
          </p:nvPr>
        </p:nvSpPr>
        <p:spPr>
          <a:noFill/>
        </p:spPr>
        <p:txBody>
          <a:bodyPr/>
          <a:lstStyle/>
          <a:p>
            <a:endParaRPr lang="en-US" altLang="en-US" smtClean="0"/>
          </a:p>
        </p:txBody>
      </p:sp>
      <p:sp>
        <p:nvSpPr>
          <p:cNvPr id="119812"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D8B6C7E7-F412-410D-AFA8-250F179E927E}" type="slidenum">
              <a:rPr lang="en-US" altLang="en-US" sz="1200" smtClean="0"/>
              <a:pPr/>
              <a:t>9</a:t>
            </a:fld>
            <a:endParaRPr lang="en-US" altLang="en-US" sz="1200" smtClean="0"/>
          </a:p>
        </p:txBody>
      </p:sp>
    </p:spTree>
    <p:extLst>
      <p:ext uri="{BB962C8B-B14F-4D97-AF65-F5344CB8AC3E}">
        <p14:creationId xmlns:p14="http://schemas.microsoft.com/office/powerpoint/2010/main" val="2828950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vi-VN" b="1" dirty="0" smtClean="0"/>
              <a:t>Ưu điểm - Thanh toán đơn giản quy trình nghiệp vụ dễ dàng</a:t>
            </a:r>
            <a:r>
              <a:rPr lang="vi-VN" dirty="0" smtClean="0"/>
              <a:t>. </a:t>
            </a:r>
            <a:endParaRPr lang="en-US" dirty="0" smtClean="0"/>
          </a:p>
          <a:p>
            <a:pPr marL="171450" indent="-171450">
              <a:buFontTx/>
              <a:buChar char="-"/>
              <a:defRPr/>
            </a:pPr>
            <a:r>
              <a:rPr lang="vi-VN" b="1" dirty="0" smtClean="0"/>
              <a:t>Tốc độ nhanh chóng (nếu thực hiện bằng T/T) </a:t>
            </a:r>
            <a:endParaRPr lang="en-US" b="1" dirty="0" smtClean="0"/>
          </a:p>
          <a:p>
            <a:pPr>
              <a:defRPr/>
            </a:pPr>
            <a:r>
              <a:rPr lang="vi-VN" dirty="0" smtClean="0"/>
              <a:t>+ Chi phí thanh toán TT qua ngân hàng tiết kiệm hơn thanh toán LC </a:t>
            </a:r>
            <a:endParaRPr lang="en-US" dirty="0" smtClean="0"/>
          </a:p>
          <a:p>
            <a:pPr>
              <a:defRPr/>
            </a:pPr>
            <a:r>
              <a:rPr lang="vi-VN" dirty="0" smtClean="0"/>
              <a:t>+ Bên mua không bị đọng vốn ký quỹ LC </a:t>
            </a:r>
            <a:endParaRPr lang="en-US" dirty="0" smtClean="0"/>
          </a:p>
          <a:p>
            <a:pPr>
              <a:defRPr/>
            </a:pPr>
            <a:r>
              <a:rPr lang="vi-VN" dirty="0" smtClean="0"/>
              <a:t>+ Chứng từ hàng hoá không phải làm cẩn thận như thanh toán LC </a:t>
            </a:r>
            <a:endParaRPr lang="en-US" dirty="0" smtClean="0"/>
          </a:p>
          <a:p>
            <a:pPr marL="171450" indent="-171450">
              <a:buFontTx/>
              <a:buChar char="-"/>
              <a:defRPr/>
            </a:pPr>
            <a:r>
              <a:rPr lang="vi-VN" dirty="0" smtClean="0"/>
              <a:t>Vì họ không phải chịu sức ép về rủi ro phát sinh và có thể thu được tiền hàng ngay nếu sử dụng phương thức điện chuyển tiền. </a:t>
            </a:r>
            <a:endParaRPr lang="en-US" dirty="0" smtClean="0"/>
          </a:p>
          <a:p>
            <a:pPr>
              <a:defRPr/>
            </a:pPr>
            <a:r>
              <a:rPr lang="vi-VN" b="1" dirty="0" smtClean="0"/>
              <a:t>2.3Nhược điểm </a:t>
            </a:r>
            <a:r>
              <a:rPr lang="vi-VN" b="1" dirty="0" smtClean="0">
                <a:hlinkClick r:id="rId3" tooltip="- Phương thức thanh toán này chứa đựng rủi ro lớn nhất vì v..."/>
              </a:rPr>
              <a:t>2. </a:t>
            </a:r>
            <a:endParaRPr lang="en-US" b="1" dirty="0" smtClean="0"/>
          </a:p>
          <a:p>
            <a:pPr>
              <a:defRPr/>
            </a:pPr>
            <a:r>
              <a:rPr lang="vi-VN" dirty="0" smtClean="0"/>
              <a:t>- Phương thức thanh toán này chứa đựng rủi ro lớn nhất vì việc trả tiền phụ thuộc vào thiện chí của người mua. </a:t>
            </a:r>
            <a:endParaRPr lang="en-US" dirty="0" smtClean="0"/>
          </a:p>
          <a:p>
            <a:pPr>
              <a:defRPr/>
            </a:pPr>
            <a:r>
              <a:rPr lang="vi-VN" dirty="0" smtClean="0"/>
              <a:t>Do đó, nếu dùng phương thức này quyền lợi của tổ chức xuất khẩu không đảm bảo.Vì vậy chỉ sử dụng phương thức này trong trường hợp hai </a:t>
            </a:r>
            <a:r>
              <a:rPr lang="vi-VN" b="1" dirty="0" smtClean="0"/>
              <a:t>bên mua bán đã có sự tin cậy, hợp tác lâu dài, tín nhiệm lẫn nhau </a:t>
            </a:r>
            <a:r>
              <a:rPr lang="vi-VN" dirty="0" smtClean="0"/>
              <a:t>và </a:t>
            </a:r>
            <a:r>
              <a:rPr lang="vi-VN" b="1" dirty="0" smtClean="0"/>
              <a:t>thanh toán các khoản tương đối nhỏ như thanh toán chi phí có liên quan đến xuất nhập khẩu, chi phí vận chuyển bảo hiểm, bồi thường thiệt hại</a:t>
            </a:r>
            <a:r>
              <a:rPr lang="vi-VN" dirty="0" smtClean="0"/>
              <a:t>, hoặc dùng trong thanh toán phí mậu dịch, chuyển vốn, chuyển lợi nhuận đầu tư về nước…</a:t>
            </a:r>
            <a:endParaRPr lang="en-US" dirty="0" smtClean="0"/>
          </a:p>
          <a:p>
            <a:pPr>
              <a:defRPr/>
            </a:pPr>
            <a:r>
              <a:rPr lang="vi-VN" dirty="0" smtClean="0"/>
              <a:t> -</a:t>
            </a:r>
            <a:r>
              <a:rPr lang="en-US" dirty="0" smtClean="0"/>
              <a:t> </a:t>
            </a:r>
            <a:r>
              <a:rPr lang="vi-VN" dirty="0" smtClean="0"/>
              <a:t>để đôn đốc nhà nhập khẩu nhanh chóng chuyển tiền chi trả nhằm đảm bảo quyền lợi cho nhà xuất khẩu.</a:t>
            </a:r>
            <a:endParaRPr lang="en-US" dirty="0" smtClean="0"/>
          </a:p>
          <a:p>
            <a:pPr>
              <a:defRPr/>
            </a:pPr>
            <a:endParaRPr lang="en-US" dirty="0"/>
          </a:p>
        </p:txBody>
      </p:sp>
      <p:sp>
        <p:nvSpPr>
          <p:cNvPr id="12186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A044A09-FC6D-43F4-A8D8-A85A2D9EF866}" type="slidenum">
              <a:rPr lang="en-US" altLang="en-US" sz="1200" smtClean="0"/>
              <a:pPr/>
              <a:t>10</a:t>
            </a:fld>
            <a:endParaRPr lang="en-US" altLang="en-US" sz="1200" smtClean="0"/>
          </a:p>
        </p:txBody>
      </p:sp>
    </p:spTree>
    <p:extLst>
      <p:ext uri="{BB962C8B-B14F-4D97-AF65-F5344CB8AC3E}">
        <p14:creationId xmlns:p14="http://schemas.microsoft.com/office/powerpoint/2010/main" val="2891923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vi-VN" b="1" dirty="0" smtClean="0"/>
              <a:t>Ưu điểm - Thanh toán đơn giản quy trình nghiệp vụ dễ dàng</a:t>
            </a:r>
            <a:r>
              <a:rPr lang="vi-VN" dirty="0" smtClean="0"/>
              <a:t>. </a:t>
            </a:r>
            <a:endParaRPr lang="en-US" dirty="0" smtClean="0"/>
          </a:p>
          <a:p>
            <a:pPr marL="171450" indent="-171450">
              <a:buFontTx/>
              <a:buChar char="-"/>
              <a:defRPr/>
            </a:pPr>
            <a:r>
              <a:rPr lang="vi-VN" b="1" dirty="0" smtClean="0"/>
              <a:t>Tốc độ nhanh chóng (nếu thực hiện bằng T/T) </a:t>
            </a:r>
            <a:endParaRPr lang="en-US" b="1" dirty="0" smtClean="0"/>
          </a:p>
          <a:p>
            <a:pPr>
              <a:defRPr/>
            </a:pPr>
            <a:r>
              <a:rPr lang="vi-VN" dirty="0" smtClean="0"/>
              <a:t>+ Chi phí thanh toán TT qua ngân hàng tiết kiệm hơn thanh toán LC </a:t>
            </a:r>
            <a:endParaRPr lang="en-US" dirty="0" smtClean="0"/>
          </a:p>
          <a:p>
            <a:pPr>
              <a:defRPr/>
            </a:pPr>
            <a:r>
              <a:rPr lang="vi-VN" dirty="0" smtClean="0"/>
              <a:t>+ Bên mua không bị đọng vốn ký quỹ LC </a:t>
            </a:r>
            <a:endParaRPr lang="en-US" dirty="0" smtClean="0"/>
          </a:p>
          <a:p>
            <a:pPr>
              <a:defRPr/>
            </a:pPr>
            <a:r>
              <a:rPr lang="vi-VN" dirty="0" smtClean="0"/>
              <a:t>+ Chứng từ hàng hoá không phải làm cẩn thận như thanh toán LC </a:t>
            </a:r>
            <a:r>
              <a:rPr lang="en-US" baseline="0" dirty="0" smtClean="0"/>
              <a:t> </a:t>
            </a:r>
            <a:r>
              <a:rPr lang="vi-VN" b="1" dirty="0" smtClean="0"/>
              <a:t>Vì họ không phải chịu sức ép về rủi ro phát sinh và có thể thu được tiền hàng ngay nếu sử dụng phương thức điện chuyển tiền. </a:t>
            </a:r>
            <a:endParaRPr lang="en-US" b="1" dirty="0" smtClean="0"/>
          </a:p>
          <a:p>
            <a:pPr>
              <a:defRPr/>
            </a:pPr>
            <a:r>
              <a:rPr lang="vi-VN" b="1" dirty="0" smtClean="0"/>
              <a:t>2.3Nhược điểm </a:t>
            </a:r>
            <a:r>
              <a:rPr lang="vi-VN" b="1" dirty="0" smtClean="0">
                <a:hlinkClick r:id="rId3" tooltip="- Phương thức thanh toán này chứa đựng rủi ro lớn nhất vì v..."/>
              </a:rPr>
              <a:t>2. </a:t>
            </a:r>
            <a:endParaRPr lang="en-US" b="1" dirty="0" smtClean="0"/>
          </a:p>
          <a:p>
            <a:pPr>
              <a:defRPr/>
            </a:pPr>
            <a:r>
              <a:rPr lang="vi-VN" dirty="0" smtClean="0"/>
              <a:t>- Phương thức thanh toán này chứa đựng rủi ro lớn nhất vì việc trả tiền phụ thuộc vào thiện chí của người mua. </a:t>
            </a:r>
            <a:endParaRPr lang="en-US" dirty="0" smtClean="0"/>
          </a:p>
          <a:p>
            <a:pPr>
              <a:defRPr/>
            </a:pPr>
            <a:r>
              <a:rPr lang="vi-VN" dirty="0" smtClean="0"/>
              <a:t>Do đó, nếu dùng phương thức này quyền lợi của tổ chức xuất khẩu không đảm bảo.Vì vậy chỉ sử dụng phương thức này trong trường hợp hai </a:t>
            </a:r>
            <a:r>
              <a:rPr lang="vi-VN" b="1" dirty="0" smtClean="0"/>
              <a:t>bên mua bán đã có sự tin cậy, hợp tác lâu dài, tín nhiệm lẫn nhau </a:t>
            </a:r>
            <a:r>
              <a:rPr lang="vi-VN" dirty="0" smtClean="0"/>
              <a:t>và </a:t>
            </a:r>
            <a:r>
              <a:rPr lang="vi-VN" b="1" dirty="0" smtClean="0"/>
              <a:t>thanh toán các khoản tương đối nhỏ như thanh toán chi phí có liên quan đến xuất nhập khẩu, chi phí vận chuyển bảo hiểm, bồi thường thiệt hại</a:t>
            </a:r>
            <a:r>
              <a:rPr lang="vi-VN" dirty="0" smtClean="0"/>
              <a:t>, hoặc dùng trong thanh toán phí mậu dịch, chuyển vốn, chuyển lợi nhuận đầu tư về nước…</a:t>
            </a:r>
            <a:endParaRPr lang="en-US" dirty="0" smtClean="0"/>
          </a:p>
          <a:p>
            <a:pPr>
              <a:defRPr/>
            </a:pPr>
            <a:r>
              <a:rPr lang="vi-VN" dirty="0" smtClean="0"/>
              <a:t> -</a:t>
            </a:r>
            <a:r>
              <a:rPr lang="en-US" dirty="0" smtClean="0"/>
              <a:t> </a:t>
            </a:r>
            <a:r>
              <a:rPr lang="vi-VN" dirty="0" smtClean="0"/>
              <a:t>để đôn đốc nhà nhập khẩu nhanh chóng chuyển tiền chi trả nhằm đảm bảo quyền lợi cho nhà xuất khẩu.</a:t>
            </a:r>
            <a:endParaRPr lang="en-US" dirty="0" smtClean="0"/>
          </a:p>
          <a:p>
            <a:pPr>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11</a:t>
            </a:fld>
            <a:endParaRPr lang="en-US"/>
          </a:p>
        </p:txBody>
      </p:sp>
    </p:spTree>
    <p:extLst>
      <p:ext uri="{BB962C8B-B14F-4D97-AF65-F5344CB8AC3E}">
        <p14:creationId xmlns:p14="http://schemas.microsoft.com/office/powerpoint/2010/main" val="1083707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mở</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khoản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hoặc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sổ</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endParaRPr lang="en-US" sz="120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Ghi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sổ</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phương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khẩu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khẩu</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ghi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nhập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khẩu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tiền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khẩu</a:t>
            </a:r>
            <a:r>
              <a:rPr lang="en-US" sz="1200" b="1" kern="1200" dirty="0" smtClean="0">
                <a:solidFill>
                  <a:schemeClr val="tx1"/>
                </a:solidFill>
                <a:effectLst/>
                <a:latin typeface="+mn-lt"/>
                <a:ea typeface="+mn-ea"/>
                <a:cs typeface="+mn-cs"/>
              </a:rPr>
              <a:t> ở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thể</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tương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p>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Phương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rủi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nếu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thực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hiểu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về</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nhau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tin </a:t>
            </a:r>
            <a:r>
              <a:rPr lang="en-US" sz="1200" b="1" kern="1200" dirty="0" err="1" smtClean="0">
                <a:solidFill>
                  <a:schemeClr val="tx1"/>
                </a:solidFill>
                <a:effectLst/>
                <a:latin typeface="+mn-lt"/>
                <a:ea typeface="+mn-ea"/>
                <a:cs typeface="+mn-cs"/>
              </a:rPr>
              <a:t>tưởng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lẫn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nhau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thực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bởi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nhập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khẩu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luôn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đảm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bảo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toán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đầy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đủ</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đúng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12</a:t>
            </a:fld>
            <a:endParaRPr lang="en-US"/>
          </a:p>
        </p:txBody>
      </p:sp>
    </p:spTree>
    <p:extLst>
      <p:ext uri="{BB962C8B-B14F-4D97-AF65-F5344CB8AC3E}">
        <p14:creationId xmlns:p14="http://schemas.microsoft.com/office/powerpoint/2010/main" val="34195831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vi-VN" dirty="0" smtClean="0"/>
              <a:t>Giá hàng trong </a:t>
            </a:r>
            <a:r>
              <a:rPr lang="vi-VN" i="1" dirty="0" smtClean="0"/>
              <a:t>phương thức ghi sổ</a:t>
            </a:r>
            <a:r>
              <a:rPr lang="vi-VN" dirty="0" smtClean="0"/>
              <a:t> thường cao hơn giá hàng bán trả tiền ngay.</a:t>
            </a:r>
            <a:endParaRPr lang="en-US" dirty="0" smtClean="0"/>
          </a:p>
          <a:p>
            <a:pPr marL="171450" indent="-171450">
              <a:buFontTx/>
              <a:buChar char="-"/>
            </a:pPr>
            <a:r>
              <a:rPr lang="vi-VN" dirty="0" smtClean="0"/>
              <a:t>Dùng chủ yếu trong mua bán hàng đổi hàng hay cho một loạt các chuyến hàng thường xuyên, định kì trong một thời gian nhất định</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13</a:t>
            </a:fld>
            <a:endParaRPr lang="en-US"/>
          </a:p>
        </p:txBody>
      </p:sp>
    </p:spTree>
    <p:extLst>
      <p:ext uri="{BB962C8B-B14F-4D97-AF65-F5344CB8AC3E}">
        <p14:creationId xmlns:p14="http://schemas.microsoft.com/office/powerpoint/2010/main" val="2353007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Hiện nay, có khoảng 60% kim ngạch buôn bán giữa nước Anh và các nước EU sử dụng phương thức thanh toán ghi sổ; bởi vì, giữa các nước này có sự tương đồng về văn hóa, tập quán kinh doanh, luật lệ, các khách hàng có mối quan hệ kinh doanh truyền thống, thường xuyên, lâu dài và tin tưởng lẫn nhau.</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14</a:t>
            </a:fld>
            <a:endParaRPr lang="en-US"/>
          </a:p>
        </p:txBody>
      </p:sp>
    </p:spTree>
    <p:extLst>
      <p:ext uri="{BB962C8B-B14F-4D97-AF65-F5344CB8AC3E}">
        <p14:creationId xmlns:p14="http://schemas.microsoft.com/office/powerpoint/2010/main" val="736265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kern="1200" dirty="0" smtClean="0">
                <a:solidFill>
                  <a:schemeClr val="tx1"/>
                </a:solidFill>
                <a:effectLst/>
                <a:latin typeface="+mn-lt"/>
                <a:ea typeface="+mn-ea"/>
                <a:cs typeface="+mn-cs"/>
              </a:rPr>
              <a:t>Bên nhập khẩu cần đảm bảo thanh toán theo đúng định kỳ bằng cách chuyển số tiền nhất định qua ngân hàng</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16</a:t>
            </a:fld>
            <a:endParaRPr lang="en-US"/>
          </a:p>
        </p:txBody>
      </p:sp>
    </p:spTree>
    <p:extLst>
      <p:ext uri="{BB962C8B-B14F-4D97-AF65-F5344CB8AC3E}">
        <p14:creationId xmlns:p14="http://schemas.microsoft.com/office/powerpoint/2010/main" val="4175143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dirty="0" err="1" smtClean="0"/>
              <a:t>Ngắn</a:t>
            </a:r>
            <a:r>
              <a:rPr lang="en-US" dirty="0" smtClean="0"/>
              <a:t> </a:t>
            </a:r>
            <a:r>
              <a:rPr lang="en-US" dirty="0" err="1" smtClean="0"/>
              <a:t>hạn</a:t>
            </a:r>
            <a:r>
              <a:rPr lang="en-US" baseline="0" dirty="0" smtClean="0"/>
              <a:t> </a:t>
            </a:r>
            <a:r>
              <a:rPr lang="en-US" baseline="0" dirty="0" err="1" smtClean="0"/>
              <a:t>là</a:t>
            </a:r>
            <a:r>
              <a:rPr lang="en-US" baseline="0" dirty="0" smtClean="0"/>
              <a:t> </a:t>
            </a:r>
            <a:r>
              <a:rPr lang="en-US" baseline="0" dirty="0" err="1" smtClean="0"/>
              <a:t>ko</a:t>
            </a:r>
            <a:r>
              <a:rPr lang="en-US" baseline="0" dirty="0" smtClean="0"/>
              <a:t> </a:t>
            </a:r>
            <a:r>
              <a:rPr lang="en-US" baseline="0" dirty="0" err="1" smtClean="0"/>
              <a:t>quá</a:t>
            </a:r>
            <a:r>
              <a:rPr lang="en-US" baseline="0" dirty="0" smtClean="0"/>
              <a:t> 1 </a:t>
            </a:r>
            <a:r>
              <a:rPr lang="en-US" baseline="0" dirty="0" err="1" smtClean="0"/>
              <a:t>năm</a:t>
            </a:r>
            <a:r>
              <a:rPr lang="en-US" baseline="0" dirty="0" smtClean="0"/>
              <a:t>  (&lt;365 </a:t>
            </a:r>
            <a:r>
              <a:rPr lang="en-US" baseline="0" dirty="0" err="1" smtClean="0"/>
              <a:t>ngày</a:t>
            </a:r>
            <a:r>
              <a:rPr lang="en-US" baseline="0" dirty="0" smtClean="0"/>
              <a:t>) -</a:t>
            </a:r>
            <a:r>
              <a:rPr lang="vi-VN" b="1" dirty="0" smtClean="0"/>
              <a:t>Thương phiếu thường có thời gian tối đa là 90 ngày </a:t>
            </a:r>
            <a:r>
              <a:rPr lang="vi-VN" dirty="0" smtClean="0"/>
              <a:t>bằng với một chu kỳ sản xuất kinh doanh của doanh nghiệp. Ngoài ra, thời hạn của thương phiếu có thể được thỏa thuận giữa bên thụ hưởng và bên nhận nợ</a:t>
            </a:r>
            <a:endParaRPr lang="en-US" dirty="0" smtClean="0"/>
          </a:p>
          <a:p>
            <a:pPr marL="0" indent="0">
              <a:buFont typeface="Wingdings" panose="05000000000000000000" pitchFamily="2" charset="2"/>
              <a:buNone/>
            </a:pPr>
            <a:r>
              <a:rPr lang="en-US" b="1" dirty="0" smtClean="0"/>
              <a:t>--&gt;</a:t>
            </a:r>
            <a:r>
              <a:rPr lang="en-US" b="1" baseline="0" dirty="0" smtClean="0"/>
              <a:t> </a:t>
            </a:r>
            <a:r>
              <a:rPr lang="en-US" b="1" baseline="0" dirty="0" err="1" smtClean="0"/>
              <a:t>Trái</a:t>
            </a:r>
            <a:r>
              <a:rPr lang="en-US" b="1" baseline="0" dirty="0" smtClean="0"/>
              <a:t> </a:t>
            </a:r>
            <a:r>
              <a:rPr lang="en-US" b="1" baseline="0" dirty="0" err="1" smtClean="0"/>
              <a:t>phiếu</a:t>
            </a:r>
            <a:r>
              <a:rPr lang="en-US" b="1" baseline="0" dirty="0" smtClean="0"/>
              <a:t> DN </a:t>
            </a:r>
            <a:r>
              <a:rPr lang="en-US" b="1" baseline="0" dirty="0" err="1" smtClean="0"/>
              <a:t>ko</a:t>
            </a:r>
            <a:r>
              <a:rPr lang="en-US" b="1" baseline="0" dirty="0" smtClean="0"/>
              <a:t> </a:t>
            </a:r>
            <a:r>
              <a:rPr lang="en-US" b="1" baseline="0" dirty="0" err="1" smtClean="0"/>
              <a:t>phải</a:t>
            </a:r>
            <a:r>
              <a:rPr lang="en-US" b="1" baseline="0" dirty="0" smtClean="0"/>
              <a:t> </a:t>
            </a:r>
            <a:r>
              <a:rPr lang="en-US" b="1" baseline="0" dirty="0" err="1" smtClean="0"/>
              <a:t>là</a:t>
            </a:r>
            <a:r>
              <a:rPr lang="en-US" b="1" baseline="0" dirty="0" smtClean="0"/>
              <a:t> </a:t>
            </a:r>
            <a:r>
              <a:rPr lang="en-US" b="1" baseline="0" dirty="0" err="1" smtClean="0"/>
              <a:t>thương</a:t>
            </a:r>
            <a:r>
              <a:rPr lang="en-US" b="1" baseline="0" dirty="0" smtClean="0"/>
              <a:t> </a:t>
            </a:r>
            <a:r>
              <a:rPr lang="en-US" b="1" baseline="0" dirty="0" err="1" smtClean="0"/>
              <a:t>phiếu</a:t>
            </a:r>
            <a:endParaRPr lang="en-US" b="1" dirty="0" smtClean="0"/>
          </a:p>
          <a:p>
            <a:pPr marL="171450" indent="-171450">
              <a:buFont typeface="Wingdings" panose="05000000000000000000" pitchFamily="2" charset="2"/>
              <a:buChar char="v"/>
            </a:pPr>
            <a:r>
              <a:rPr lang="en-US" dirty="0" err="1" smtClean="0"/>
              <a:t>Nghĩa</a:t>
            </a:r>
            <a:r>
              <a:rPr lang="en-US" baseline="0" dirty="0" smtClean="0"/>
              <a:t> </a:t>
            </a:r>
            <a:r>
              <a:rPr lang="en-US" baseline="0" dirty="0" err="1" smtClean="0"/>
              <a:t>là</a:t>
            </a:r>
            <a:r>
              <a:rPr lang="en-US" baseline="0" dirty="0" smtClean="0"/>
              <a:t> </a:t>
            </a:r>
            <a:r>
              <a:rPr lang="en-US" baseline="0" dirty="0" err="1" smtClean="0"/>
              <a:t>thương</a:t>
            </a:r>
            <a:r>
              <a:rPr lang="en-US" baseline="0" dirty="0" smtClean="0"/>
              <a:t> </a:t>
            </a:r>
            <a:r>
              <a:rPr lang="en-US" baseline="0" dirty="0" err="1" smtClean="0"/>
              <a:t>phiếu</a:t>
            </a:r>
            <a:r>
              <a:rPr lang="en-US" baseline="0" dirty="0" smtClean="0"/>
              <a:t> do </a:t>
            </a:r>
            <a:r>
              <a:rPr lang="en-US" baseline="0" dirty="0" err="1" smtClean="0"/>
              <a:t>cty</a:t>
            </a:r>
            <a:r>
              <a:rPr lang="en-US" baseline="0" dirty="0" smtClean="0"/>
              <a:t> A </a:t>
            </a:r>
            <a:r>
              <a:rPr lang="en-US" baseline="0" dirty="0" err="1" smtClean="0"/>
              <a:t>phát</a:t>
            </a:r>
            <a:r>
              <a:rPr lang="en-US" baseline="0" dirty="0" smtClean="0"/>
              <a:t> </a:t>
            </a:r>
            <a:r>
              <a:rPr lang="en-US" baseline="0" dirty="0" err="1" smtClean="0"/>
              <a:t>hành</a:t>
            </a:r>
            <a:r>
              <a:rPr lang="en-US" baseline="0" dirty="0" smtClean="0"/>
              <a:t> </a:t>
            </a:r>
            <a:r>
              <a:rPr lang="en-US" baseline="0" dirty="0" err="1" smtClean="0"/>
              <a:t>có</a:t>
            </a:r>
            <a:r>
              <a:rPr lang="en-US" baseline="0" dirty="0" smtClean="0"/>
              <a:t> </a:t>
            </a:r>
            <a:r>
              <a:rPr lang="en-US" baseline="0" dirty="0" err="1" smtClean="0"/>
              <a:t>mệnh</a:t>
            </a:r>
            <a:r>
              <a:rPr lang="en-US" baseline="0" dirty="0" smtClean="0"/>
              <a:t> </a:t>
            </a:r>
            <a:r>
              <a:rPr lang="en-US" baseline="0" dirty="0" err="1" smtClean="0"/>
              <a:t>giá</a:t>
            </a:r>
            <a:r>
              <a:rPr lang="en-US" baseline="0" dirty="0" smtClean="0"/>
              <a:t> </a:t>
            </a:r>
            <a:r>
              <a:rPr lang="en-US" baseline="0" dirty="0" err="1" smtClean="0"/>
              <a:t>là</a:t>
            </a:r>
            <a:r>
              <a:rPr lang="en-US" baseline="0" dirty="0" smtClean="0"/>
              <a:t> 200.000 USD, </a:t>
            </a:r>
            <a:r>
              <a:rPr lang="en-US" baseline="0" dirty="0" err="1" smtClean="0"/>
              <a:t>nhưng</a:t>
            </a:r>
            <a:r>
              <a:rPr lang="en-US" baseline="0" dirty="0" smtClean="0"/>
              <a:t> </a:t>
            </a:r>
            <a:r>
              <a:rPr lang="en-US" baseline="0" dirty="0" err="1" smtClean="0"/>
              <a:t>giá</a:t>
            </a:r>
            <a:r>
              <a:rPr lang="en-US" baseline="0" dirty="0" smtClean="0"/>
              <a:t> </a:t>
            </a:r>
            <a:r>
              <a:rPr lang="en-US" baseline="0" dirty="0" err="1" smtClean="0"/>
              <a:t>phát</a:t>
            </a:r>
            <a:r>
              <a:rPr lang="en-US" baseline="0" dirty="0" smtClean="0"/>
              <a:t> </a:t>
            </a:r>
            <a:r>
              <a:rPr lang="en-US" baseline="0" dirty="0" err="1" smtClean="0"/>
              <a:t>hành</a:t>
            </a:r>
            <a:r>
              <a:rPr lang="en-US" baseline="0" dirty="0" smtClean="0"/>
              <a:t> </a:t>
            </a:r>
            <a:r>
              <a:rPr lang="en-US" baseline="0" dirty="0" err="1" smtClean="0"/>
              <a:t>là</a:t>
            </a:r>
            <a:r>
              <a:rPr lang="en-US" baseline="0" dirty="0" smtClean="0"/>
              <a:t> 195.000 USD (</a:t>
            </a:r>
            <a:r>
              <a:rPr lang="en-US" baseline="0" dirty="0" err="1" smtClean="0"/>
              <a:t>giá</a:t>
            </a:r>
            <a:r>
              <a:rPr lang="en-US" baseline="0" dirty="0" smtClean="0"/>
              <a:t> </a:t>
            </a:r>
            <a:r>
              <a:rPr lang="en-US" baseline="0" dirty="0" err="1" smtClean="0"/>
              <a:t>đc</a:t>
            </a:r>
            <a:r>
              <a:rPr lang="en-US" baseline="0" dirty="0" smtClean="0"/>
              <a:t> </a:t>
            </a:r>
            <a:r>
              <a:rPr lang="en-US" baseline="0" dirty="0" err="1" smtClean="0"/>
              <a:t>chiết</a:t>
            </a:r>
            <a:r>
              <a:rPr lang="en-US" baseline="0" dirty="0" smtClean="0"/>
              <a:t> </a:t>
            </a:r>
            <a:r>
              <a:rPr lang="en-US" baseline="0" dirty="0" err="1" smtClean="0"/>
              <a:t>khấu</a:t>
            </a:r>
            <a:r>
              <a:rPr lang="en-US" baseline="0" dirty="0" smtClean="0"/>
              <a:t> – 2.5%), </a:t>
            </a:r>
            <a:r>
              <a:rPr lang="en-US" baseline="0" dirty="0" err="1" smtClean="0"/>
              <a:t>như</a:t>
            </a:r>
            <a:r>
              <a:rPr lang="en-US" baseline="0" dirty="0" smtClean="0"/>
              <a:t> </a:t>
            </a:r>
            <a:r>
              <a:rPr lang="en-US" baseline="0" dirty="0" err="1" smtClean="0"/>
              <a:t>vậy</a:t>
            </a:r>
            <a:r>
              <a:rPr lang="en-US" baseline="0" dirty="0" smtClean="0"/>
              <a:t> </a:t>
            </a:r>
            <a:r>
              <a:rPr lang="en-US" baseline="0" dirty="0" err="1" smtClean="0"/>
              <a:t>sau</a:t>
            </a:r>
            <a:r>
              <a:rPr lang="en-US" baseline="0" dirty="0" smtClean="0"/>
              <a:t> </a:t>
            </a:r>
            <a:r>
              <a:rPr lang="en-US" baseline="0" dirty="0" err="1" smtClean="0"/>
              <a:t>khi</a:t>
            </a:r>
            <a:r>
              <a:rPr lang="en-US" baseline="0" dirty="0" smtClean="0"/>
              <a:t> </a:t>
            </a:r>
            <a:r>
              <a:rPr lang="en-US" baseline="0" dirty="0" err="1" smtClean="0"/>
              <a:t>đáo</a:t>
            </a:r>
            <a:r>
              <a:rPr lang="en-US" baseline="0" dirty="0" smtClean="0"/>
              <a:t> </a:t>
            </a:r>
            <a:r>
              <a:rPr lang="en-US" baseline="0" dirty="0" err="1" smtClean="0"/>
              <a:t>hạn</a:t>
            </a:r>
            <a:r>
              <a:rPr lang="en-US" baseline="0" dirty="0" smtClean="0"/>
              <a:t> </a:t>
            </a:r>
            <a:r>
              <a:rPr lang="en-US" baseline="0" dirty="0" err="1" smtClean="0"/>
              <a:t>nhà</a:t>
            </a:r>
            <a:r>
              <a:rPr lang="en-US" baseline="0" dirty="0" smtClean="0"/>
              <a:t> </a:t>
            </a:r>
            <a:r>
              <a:rPr lang="en-US" baseline="0" dirty="0" err="1" smtClean="0"/>
              <a:t>đầu</a:t>
            </a:r>
            <a:r>
              <a:rPr lang="en-US" baseline="0" dirty="0" smtClean="0"/>
              <a:t> </a:t>
            </a:r>
            <a:r>
              <a:rPr lang="en-US" baseline="0" dirty="0" err="1" smtClean="0"/>
              <a:t>từ</a:t>
            </a:r>
            <a:r>
              <a:rPr lang="en-US" baseline="0" dirty="0" smtClean="0"/>
              <a:t> </a:t>
            </a:r>
            <a:r>
              <a:rPr lang="en-US" baseline="0" dirty="0" err="1" smtClean="0"/>
              <a:t>vừa</a:t>
            </a:r>
            <a:r>
              <a:rPr lang="en-US" baseline="0" dirty="0" smtClean="0"/>
              <a:t> </a:t>
            </a:r>
            <a:r>
              <a:rPr lang="en-US" baseline="0" dirty="0" err="1" smtClean="0"/>
              <a:t>nhận</a:t>
            </a:r>
            <a:r>
              <a:rPr lang="en-US" baseline="0" dirty="0" smtClean="0"/>
              <a:t> </a:t>
            </a:r>
            <a:r>
              <a:rPr lang="en-US" baseline="0" dirty="0" err="1" smtClean="0"/>
              <a:t>được</a:t>
            </a:r>
            <a:r>
              <a:rPr lang="en-US" baseline="0" dirty="0" smtClean="0"/>
              <a:t> </a:t>
            </a:r>
            <a:r>
              <a:rPr lang="en-US" baseline="0" dirty="0" err="1" smtClean="0"/>
              <a:t>tiền</a:t>
            </a:r>
            <a:r>
              <a:rPr lang="en-US" baseline="0" dirty="0" smtClean="0"/>
              <a:t> </a:t>
            </a:r>
            <a:r>
              <a:rPr lang="en-US" baseline="0" dirty="0" err="1" smtClean="0"/>
              <a:t>lời</a:t>
            </a:r>
            <a:r>
              <a:rPr lang="en-US" baseline="0" dirty="0" smtClean="0"/>
              <a:t> 5k </a:t>
            </a:r>
            <a:r>
              <a:rPr lang="en-US" baseline="0" dirty="0" err="1" smtClean="0"/>
              <a:t>usd</a:t>
            </a:r>
            <a:r>
              <a:rPr lang="en-US" baseline="0" dirty="0" smtClean="0"/>
              <a:t> </a:t>
            </a:r>
          </a:p>
        </p:txBody>
      </p:sp>
      <p:sp>
        <p:nvSpPr>
          <p:cNvPr id="4" name="Slide Number Placeholder 3"/>
          <p:cNvSpPr>
            <a:spLocks noGrp="1"/>
          </p:cNvSpPr>
          <p:nvPr>
            <p:ph type="sldNum" sz="quarter" idx="10"/>
          </p:nvPr>
        </p:nvSpPr>
        <p:spPr/>
        <p:txBody>
          <a:bodyPr/>
          <a:lstStyle/>
          <a:p>
            <a:fld id="{B224D6FA-0531-4AD7-A0F1-93BC61F274DA}" type="slidenum">
              <a:rPr lang="en-US" smtClean="0"/>
              <a:t>17</a:t>
            </a:fld>
            <a:endParaRPr lang="en-US"/>
          </a:p>
        </p:txBody>
      </p:sp>
    </p:spTree>
    <p:extLst>
      <p:ext uri="{BB962C8B-B14F-4D97-AF65-F5344CB8AC3E}">
        <p14:creationId xmlns:p14="http://schemas.microsoft.com/office/powerpoint/2010/main" val="1360216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Trong giao dịch thương mại, bán hàng theo phương thức trả tiền ngay là hình thức thông thường nhất.</a:t>
            </a:r>
            <a:r>
              <a:rPr lang="vi-VN" dirty="0" smtClean="0"/>
              <a:t> Tuy nhiên, không phải lúc nào người mua cũng có thế thanh toán ngay, vì vậy, </a:t>
            </a:r>
            <a:r>
              <a:rPr lang="vi-VN" b="1" dirty="0" smtClean="0"/>
              <a:t>bán chịu (Credit Sales</a:t>
            </a:r>
            <a:r>
              <a:rPr lang="vi-VN" dirty="0" smtClean="0"/>
              <a:t>) là lẽ đương nhiên trong nền thương mại quốc tế ngày nay. </a:t>
            </a:r>
            <a:endParaRPr lang="en-US" sz="1200" dirty="0" smtClean="0">
              <a:solidFill>
                <a:srgbClr val="000000"/>
              </a:solidFill>
              <a:latin typeface="Times New Roman" panose="02020603050405020304" pitchFamily="18" charset="0"/>
              <a:ea typeface="Calibri" panose="020F0502020204030204" pitchFamily="34" charset="0"/>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dirty="0" err="1" smtClean="0">
                <a:solidFill>
                  <a:srgbClr val="000000"/>
                </a:solidFill>
                <a:latin typeface="Times New Roman" panose="02020603050405020304" pitchFamily="18" charset="0"/>
                <a:ea typeface="Calibri" panose="020F0502020204030204" pitchFamily="34" charset="0"/>
              </a:rPr>
              <a:t>Nó</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có</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thể</a:t>
            </a:r>
            <a:r>
              <a:rPr lang="en-US" sz="1200" dirty="0" smtClean="0">
                <a:solidFill>
                  <a:srgbClr val="000000"/>
                </a:solidFill>
                <a:latin typeface="Times New Roman" panose="02020603050405020304" pitchFamily="18" charset="0"/>
                <a:ea typeface="Calibri" panose="020F0502020204030204" pitchFamily="34" charset="0"/>
              </a:rPr>
              <a:t> do </a:t>
            </a:r>
            <a:r>
              <a:rPr lang="en-US" sz="1200" dirty="0" err="1" smtClean="0">
                <a:solidFill>
                  <a:srgbClr val="000000"/>
                </a:solidFill>
                <a:latin typeface="Times New Roman" panose="02020603050405020304" pitchFamily="18" charset="0"/>
                <a:ea typeface="Calibri" panose="020F0502020204030204" pitchFamily="34" charset="0"/>
              </a:rPr>
              <a:t>người</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bán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chịu</a:t>
            </a:r>
            <a:r>
              <a:rPr lang="en-US" sz="1200" dirty="0" smtClean="0">
                <a:solidFill>
                  <a:srgbClr val="000000"/>
                </a:solidFill>
                <a:latin typeface="Times New Roman" panose="02020603050405020304" pitchFamily="18" charset="0"/>
                <a:ea typeface="Calibri" panose="020F0502020204030204" pitchFamily="34" charset="0"/>
              </a:rPr>
              <a:t> </a:t>
            </a:r>
            <a:r>
              <a:rPr lang="en-US" sz="1200" b="1" dirty="0" smtClean="0">
                <a:solidFill>
                  <a:srgbClr val="000000"/>
                </a:solidFill>
                <a:latin typeface="Times New Roman" panose="02020603050405020304" pitchFamily="18" charset="0"/>
                <a:ea typeface="Calibri" panose="020F0502020204030204" pitchFamily="34" charset="0"/>
              </a:rPr>
              <a:t>(</a:t>
            </a:r>
            <a:r>
              <a:rPr lang="en-US" sz="1200" b="1" dirty="0" err="1" smtClean="0">
                <a:solidFill>
                  <a:srgbClr val="000000"/>
                </a:solidFill>
                <a:latin typeface="Times New Roman" panose="02020603050405020304" pitchFamily="18" charset="0"/>
                <a:ea typeface="Calibri" panose="020F0502020204030204" pitchFamily="34" charset="0"/>
              </a:rPr>
              <a:t>bán</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ko</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lấy</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tiền</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ngay</a:t>
            </a:r>
            <a:r>
              <a:rPr lang="en-US" sz="1200" b="1" baseline="0" dirty="0" smtClean="0">
                <a:solidFill>
                  <a:srgbClr val="000000"/>
                </a:solidFill>
                <a:latin typeface="Times New Roman" panose="02020603050405020304" pitchFamily="18" charset="0"/>
                <a:ea typeface="Calibri" panose="020F0502020204030204" pitchFamily="34" charset="0"/>
              </a:rPr>
              <a:t> …. </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người</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bán</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giữa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thương</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phiếu</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để</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xác</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nhận</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nợ</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của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người</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smtClean="0">
                <a:solidFill>
                  <a:srgbClr val="000000"/>
                </a:solidFill>
                <a:latin typeface="Times New Roman" panose="02020603050405020304" pitchFamily="18" charset="0"/>
                <a:ea typeface="Calibri" panose="020F0502020204030204" pitchFamily="34" charset="0"/>
              </a:rPr>
              <a:t>) </a:t>
            </a:r>
            <a:r>
              <a:rPr lang="vi-VN" sz="1200" b="0" i="0" kern="1200" dirty="0" smtClean="0">
                <a:solidFill>
                  <a:schemeClr val="tx1"/>
                </a:solidFill>
                <a:effectLst/>
                <a:latin typeface="+mn-lt"/>
                <a:ea typeface="+mn-ea"/>
                <a:cs typeface="+mn-cs"/>
              </a:rPr>
              <a:t>giúp ích cho việc đẩy lượng hàng tồn kho từ đó giảm chi phí lưu kho cùng với đó là việc </a:t>
            </a:r>
            <a:r>
              <a:rPr lang="en-US" sz="1200" b="0" i="0" kern="1200" dirty="0" err="1" smtClean="0">
                <a:solidFill>
                  <a:schemeClr val="tx1"/>
                </a:solidFill>
                <a:effectLst/>
                <a:latin typeface="+mn-lt"/>
                <a:ea typeface="+mn-ea"/>
                <a:cs typeface="+mn-cs"/>
              </a:rPr>
              <a:t>khai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tối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đa</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năng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lực</a:t>
            </a:r>
            <a:r>
              <a:rPr lang="en-US" sz="1200" b="0" i="0" kern="1200" baseline="0" dirty="0" smtClean="0">
                <a:solidFill>
                  <a:schemeClr val="tx1"/>
                </a:solidFill>
                <a:effectLst/>
                <a:latin typeface="+mn-lt"/>
                <a:ea typeface="+mn-ea"/>
                <a:cs typeface="+mn-cs"/>
              </a:rPr>
              <a:t> SX</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à"/>
              <a:tabLst/>
              <a:defRPr/>
            </a:pPr>
            <a:r>
              <a:rPr lang="en-US" sz="1200" b="0" i="0" kern="1200" baseline="0" dirty="0" err="1" smtClean="0">
                <a:solidFill>
                  <a:schemeClr val="tx1"/>
                </a:solidFill>
                <a:effectLst/>
                <a:latin typeface="+mn-lt"/>
                <a:ea typeface="+mn-ea"/>
                <a:cs typeface="+mn-cs"/>
              </a:rPr>
              <a:t>Làm</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tăng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khoản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phải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thu</a:t>
            </a:r>
            <a:r>
              <a:rPr lang="en-US" sz="1200" b="0" i="0" kern="1200" baseline="0" dirty="0" smtClean="0">
                <a:solidFill>
                  <a:schemeClr val="tx1"/>
                </a:solidFill>
                <a:effectLst/>
                <a:latin typeface="+mn-lt"/>
                <a:ea typeface="+mn-ea"/>
                <a:cs typeface="+mn-cs"/>
              </a:rPr>
              <a:t> ở </a:t>
            </a:r>
            <a:r>
              <a:rPr lang="en-US" sz="1200" b="0" i="0" kern="1200" baseline="0" dirty="0" err="1" smtClean="0">
                <a:solidFill>
                  <a:schemeClr val="tx1"/>
                </a:solidFill>
                <a:effectLst/>
                <a:latin typeface="+mn-lt"/>
                <a:ea typeface="+mn-ea"/>
                <a:cs typeface="+mn-cs"/>
              </a:rPr>
              <a:t>người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bán</a:t>
            </a:r>
            <a:r>
              <a:rPr lang="en-US"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tài</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trợ</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vốn</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cho</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người</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nhập</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khẩu</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1" i="0" kern="1200" dirty="0" smtClean="0">
                <a:solidFill>
                  <a:schemeClr val="tx1"/>
                </a:solidFill>
                <a:effectLst/>
                <a:latin typeface="+mn-lt"/>
                <a:ea typeface="+mn-ea"/>
                <a:cs typeface="+mn-cs"/>
              </a:rPr>
              <a:t>Ví dụ 1: Một doanh nghiệp có công suất tối đa 1000 sản phẩm/lần sản xuất. </a:t>
            </a:r>
            <a:endParaRPr lang="en-US"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i="0" kern="1200" dirty="0" err="1" smtClean="0">
                <a:solidFill>
                  <a:schemeClr val="tx1"/>
                </a:solidFill>
                <a:effectLst/>
                <a:latin typeface="+mn-lt"/>
                <a:ea typeface="+mn-ea"/>
                <a:cs typeface="+mn-cs"/>
              </a:rPr>
              <a:t>Nếu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ko</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bán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chịu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chỉ</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bán</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được 600 sản phẩm (</a:t>
            </a:r>
            <a:r>
              <a:rPr lang="en-US" sz="1200" b="0" i="0" kern="1200" dirty="0" err="1" smtClean="0">
                <a:solidFill>
                  <a:schemeClr val="tx1"/>
                </a:solidFill>
                <a:effectLst/>
                <a:latin typeface="+mn-lt"/>
                <a:ea typeface="+mn-ea"/>
                <a:cs typeface="+mn-cs"/>
              </a:rPr>
              <a:t>vì</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khách hàng </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chỉ</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có</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khả</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năng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thanh toán </a:t>
            </a:r>
            <a:r>
              <a:rPr lang="en-US" sz="1200" b="0" i="0" kern="1200" dirty="0" err="1" smtClean="0">
                <a:solidFill>
                  <a:schemeClr val="tx1"/>
                </a:solidFill>
                <a:effectLst/>
                <a:latin typeface="+mn-lt"/>
                <a:ea typeface="+mn-ea"/>
                <a:cs typeface="+mn-cs"/>
              </a:rPr>
              <a:t>tới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đó</a:t>
            </a:r>
            <a:r>
              <a:rPr lang="vi-VN" sz="1200" b="0" i="0" kern="1200" dirty="0" smtClean="0">
                <a:solidFill>
                  <a:schemeClr val="tx1"/>
                </a:solidFill>
                <a:effectLst/>
                <a:latin typeface="+mn-lt"/>
                <a:ea typeface="+mn-ea"/>
                <a:cs typeface="+mn-cs"/>
              </a:rPr>
              <a:t>). Khi đó doanh nghiệp sẽ chỉ sản xuất ra 600 sản phẩm. Việc này làm giảm hiệu quả sản xuất, do chi phí cố định bị chia đều cho 600 sản phẩm thay vì 1000 sản phẩm</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hoặc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đã</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sx</a:t>
            </a:r>
            <a:r>
              <a:rPr lang="en-US" sz="1200" b="0" i="0" kern="1200" baseline="0" dirty="0" smtClean="0">
                <a:solidFill>
                  <a:schemeClr val="tx1"/>
                </a:solidFill>
                <a:effectLst/>
                <a:latin typeface="+mn-lt"/>
                <a:ea typeface="+mn-ea"/>
                <a:cs typeface="+mn-cs"/>
              </a:rPr>
              <a:t> 1000 </a:t>
            </a:r>
            <a:r>
              <a:rPr lang="en-US" sz="1200" b="0" i="0" kern="1200" baseline="0" dirty="0" err="1" smtClean="0">
                <a:solidFill>
                  <a:schemeClr val="tx1"/>
                </a:solidFill>
                <a:effectLst/>
                <a:latin typeface="+mn-lt"/>
                <a:ea typeface="+mn-ea"/>
                <a:cs typeface="+mn-cs"/>
              </a:rPr>
              <a:t>sp</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phải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gánh</a:t>
            </a:r>
            <a:r>
              <a:rPr lang="en-US" sz="1200" b="0" i="0" kern="1200" baseline="0" dirty="0" smtClean="0">
                <a:solidFill>
                  <a:schemeClr val="tx1"/>
                </a:solidFill>
                <a:effectLst/>
                <a:latin typeface="+mn-lt"/>
                <a:ea typeface="+mn-ea"/>
                <a:cs typeface="+mn-cs"/>
              </a:rPr>
              <a:t> chi </a:t>
            </a:r>
            <a:r>
              <a:rPr lang="en-US" sz="1200" b="0" i="0" kern="1200" baseline="0" dirty="0" err="1" smtClean="0">
                <a:solidFill>
                  <a:schemeClr val="tx1"/>
                </a:solidFill>
                <a:effectLst/>
                <a:latin typeface="+mn-lt"/>
                <a:ea typeface="+mn-ea"/>
                <a:cs typeface="+mn-cs"/>
              </a:rPr>
              <a:t>phí</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tồn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kho</a:t>
            </a:r>
            <a:r>
              <a:rPr lang="en-US" sz="1200" b="0" i="0" kern="1200" baseline="0" dirty="0" smtClean="0">
                <a:solidFill>
                  <a:schemeClr val="tx1"/>
                </a:solidFill>
                <a:effectLst/>
                <a:latin typeface="+mn-lt"/>
                <a:ea typeface="+mn-ea"/>
                <a:cs typeface="+mn-cs"/>
              </a:rPr>
              <a:t> 400 </a:t>
            </a:r>
            <a:r>
              <a:rPr lang="en-US" sz="1200" b="0" i="0" kern="1200" baseline="0" dirty="0" err="1" smtClean="0">
                <a:solidFill>
                  <a:schemeClr val="tx1"/>
                </a:solidFill>
                <a:effectLst/>
                <a:latin typeface="+mn-lt"/>
                <a:ea typeface="+mn-ea"/>
                <a:cs typeface="+mn-cs"/>
              </a:rPr>
              <a:t>sp</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Ví dụ 2: </a:t>
            </a:r>
            <a:r>
              <a:rPr lang="en-US" sz="1200" b="1" i="0" kern="1200" dirty="0" err="1" smtClean="0">
                <a:solidFill>
                  <a:schemeClr val="tx1"/>
                </a:solidFill>
                <a:effectLst/>
                <a:latin typeface="+mn-lt"/>
                <a:ea typeface="+mn-ea"/>
                <a:cs typeface="+mn-cs"/>
              </a:rPr>
              <a:t>nếu</a:t>
            </a:r>
            <a:r>
              <a:rPr lang="en-US" sz="1200" b="1" i="0" kern="1200" baseline="0" dirty="0" smtClean="0">
                <a:solidFill>
                  <a:schemeClr val="tx1"/>
                </a:solidFill>
                <a:effectLst/>
                <a:latin typeface="+mn-lt"/>
                <a:ea typeface="+mn-ea"/>
                <a:cs typeface="+mn-cs"/>
              </a:rPr>
              <a:t> DN </a:t>
            </a:r>
            <a:r>
              <a:rPr lang="en-US" sz="1200" b="1" i="0" kern="1200" baseline="0" dirty="0" err="1" smtClean="0">
                <a:solidFill>
                  <a:schemeClr val="tx1"/>
                </a:solidFill>
                <a:effectLst/>
                <a:latin typeface="+mn-lt"/>
                <a:ea typeface="+mn-ea"/>
                <a:cs typeface="+mn-cs"/>
              </a:rPr>
              <a:t>bán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chịu</a:t>
            </a:r>
            <a:r>
              <a:rPr lang="en-US" sz="1200" b="1"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Việc bán chịu sẽ giúp khách hàng tăng </a:t>
            </a:r>
            <a:r>
              <a:rPr lang="en-US" sz="1200" b="0" i="0" kern="1200" dirty="0" err="1" smtClean="0">
                <a:solidFill>
                  <a:schemeClr val="tx1"/>
                </a:solidFill>
                <a:effectLst/>
                <a:latin typeface="+mn-lt"/>
                <a:ea typeface="+mn-ea"/>
                <a:cs typeface="+mn-cs"/>
              </a:rPr>
              <a:t>mua</a:t>
            </a:r>
            <a:r>
              <a:rPr lang="en-US" sz="1200" b="0" i="0" kern="120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số lượng sản phẩm khi đó doanh nghiệp sẽ đấy bản được lượng hàng tồn kho. Tiết kiệm được chi phí lưu kho, </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0" i="0" kern="1200" dirty="0" smtClean="0">
                <a:solidFill>
                  <a:schemeClr val="tx1"/>
                </a:solidFill>
                <a:effectLst/>
                <a:latin typeface="+mn-lt"/>
                <a:ea typeface="+mn-ea"/>
                <a:cs typeface="+mn-cs"/>
              </a:rPr>
              <a:t>Tại sao cần mua chịu? Khi có khoản phải thu khách hàng sẽ giảm áp lực vốn lưu động và tăng đòn bây kinh doanh.</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i="0" kern="1200" dirty="0" err="1" smtClean="0">
                <a:solidFill>
                  <a:srgbClr val="000000"/>
                </a:solidFill>
                <a:effectLst/>
                <a:latin typeface="Times New Roman" panose="02020603050405020304" pitchFamily="18" charset="0"/>
                <a:ea typeface="+mn-ea"/>
                <a:cs typeface="+mn-cs"/>
              </a:rPr>
              <a:t>N</a:t>
            </a:r>
            <a:r>
              <a:rPr lang="en-US" sz="1200" b="1" dirty="0" err="1" smtClean="0">
                <a:solidFill>
                  <a:srgbClr val="000000"/>
                </a:solidFill>
                <a:latin typeface="Times New Roman" panose="02020603050405020304" pitchFamily="18" charset="0"/>
                <a:ea typeface="Calibri" panose="020F0502020204030204" pitchFamily="34" charset="0"/>
              </a:rPr>
              <a:t>gười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mua</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chịu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0" dirty="0" err="1" smtClean="0">
                <a:solidFill>
                  <a:srgbClr val="000000"/>
                </a:solidFill>
                <a:latin typeface="Times New Roman" panose="02020603050405020304" pitchFamily="18" charset="0"/>
                <a:ea typeface="Calibri" panose="020F0502020204030204" pitchFamily="34" charset="0"/>
              </a:rPr>
              <a:t>sẽ</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được</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giảm</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áp</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lực</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về</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vốn</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lưu</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động</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và</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tăng</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đòn</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bẩy</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kinh</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doanh</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khi</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đc</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một</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lượng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hàng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hóa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mà</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phải</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thanhn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toán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ngay</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bằng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tiền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mặt</a:t>
            </a:r>
            <a:endPar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khả</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năng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chịu</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cao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hay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thấp</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phụ</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thuộc</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vào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dirty="0" err="1" smtClean="0">
                <a:solidFill>
                  <a:srgbClr val="000000"/>
                </a:solidFill>
                <a:latin typeface="Times New Roman" panose="02020603050405020304" pitchFamily="18" charset="0"/>
                <a:ea typeface="Calibri" panose="020F0502020204030204" pitchFamily="34" charset="0"/>
              </a:rPr>
              <a:t>Khả</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năng</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bán</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hàng</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và</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lãi</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suất</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phải</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trả</a:t>
            </a:r>
            <a:endParaRPr lang="en-US" sz="1200" dirty="0" smtClean="0">
              <a:solidFill>
                <a:srgbClr val="000000"/>
              </a:solidFill>
              <a:latin typeface="Times New Roman" panose="02020603050405020304" pitchFamily="18" charset="0"/>
              <a:ea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dirty="0" err="1" smtClean="0">
                <a:solidFill>
                  <a:srgbClr val="000000"/>
                </a:solidFill>
                <a:latin typeface="Times New Roman" panose="02020603050405020304" pitchFamily="18" charset="0"/>
                <a:ea typeface="Calibri" panose="020F0502020204030204" pitchFamily="34" charset="0"/>
              </a:rPr>
              <a:t>nhưng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bản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chất</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vẫn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là</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giấy</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xác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nhận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quyền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đòi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tiền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khi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đến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hạn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của</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người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sở</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hữu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endParaRPr lang="en-US" sz="1200" b="1" dirty="0" smtClean="0">
              <a:latin typeface="Times New Roman" panose="02020603050405020304" pitchFamily="18" charset="0"/>
              <a:ea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công</a:t>
            </a:r>
            <a:r>
              <a:rPr lang="en-US" sz="1200" b="1" dirty="0" smtClean="0">
                <a:solidFill>
                  <a:srgbClr val="000000"/>
                </a:solidFill>
                <a:latin typeface="Times New Roman" panose="02020603050405020304" pitchFamily="18" charset="0"/>
                <a:ea typeface="Calibri" panose="020F0502020204030204" pitchFamily="34" charset="0"/>
              </a:rPr>
              <a:t> ty </a:t>
            </a:r>
            <a:r>
              <a:rPr lang="en-US" sz="1200" b="1" dirty="0" err="1" smtClean="0">
                <a:solidFill>
                  <a:srgbClr val="000000"/>
                </a:solidFill>
                <a:latin typeface="Times New Roman" panose="02020603050405020304" pitchFamily="18" charset="0"/>
                <a:ea typeface="Calibri" panose="020F0502020204030204" pitchFamily="34" charset="0"/>
              </a:rPr>
              <a:t>sx</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danh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tiếng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khi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nhu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cầu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vốn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thể</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phát</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hành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bán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trực</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tiếp</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cho</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người</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mua</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theo</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mức</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giá</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chiết</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khấu</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Những</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nhà</a:t>
            </a:r>
            <a:r>
              <a:rPr lang="en-US" sz="1200"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đầu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tư</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ngoài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ngân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hàng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còn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trung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gian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tài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chính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và</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công</a:t>
            </a:r>
            <a:r>
              <a:rPr lang="en-US" sz="1200" b="1" dirty="0" smtClean="0">
                <a:solidFill>
                  <a:srgbClr val="000000"/>
                </a:solidFill>
                <a:latin typeface="Times New Roman" panose="02020603050405020304" pitchFamily="18" charset="0"/>
                <a:ea typeface="Calibri" panose="020F0502020204030204" pitchFamily="34" charset="0"/>
              </a:rPr>
              <a:t> ty </a:t>
            </a:r>
            <a:r>
              <a:rPr lang="en-US" sz="1200" b="1" dirty="0" err="1" smtClean="0">
                <a:solidFill>
                  <a:srgbClr val="000000"/>
                </a:solidFill>
                <a:latin typeface="Times New Roman" panose="02020603050405020304" pitchFamily="18" charset="0"/>
                <a:ea typeface="Calibri" panose="020F0502020204030204" pitchFamily="34" charset="0"/>
              </a:rPr>
              <a:t>khác</a:t>
            </a:r>
            <a:r>
              <a:rPr lang="en-US" sz="1200" b="1" dirty="0" smtClean="0">
                <a:solidFill>
                  <a:srgbClr val="000000"/>
                </a:solidFill>
                <a:latin typeface="Times New Roman" panose="02020603050405020304" pitchFamily="18" charset="0"/>
                <a:ea typeface="Calibri" panose="020F0502020204030204" pitchFamily="34" charset="0"/>
              </a:rPr>
              <a:t>. </a:t>
            </a:r>
            <a:endParaRPr lang="en-US" sz="1200" b="1" dirty="0" smtClean="0">
              <a:latin typeface="Times New Roman" panose="02020603050405020304" pitchFamily="18" charset="0"/>
              <a:ea typeface="Calibri" panose="020F0502020204030204" pitchFamily="34" charset="0"/>
            </a:endParaRPr>
          </a:p>
          <a:p>
            <a:r>
              <a:rPr lang="vi-VN" b="1" dirty="0" smtClean="0"/>
              <a:t> TK 131 - Phải thu của khách hàng.</a:t>
            </a:r>
            <a:r>
              <a:rPr lang="en-US" b="1" dirty="0" smtClean="0">
                <a:sym typeface="Wingdings" panose="05000000000000000000" pitchFamily="2" charset="2"/>
              </a:rPr>
              <a:t> </a:t>
            </a:r>
            <a:r>
              <a:rPr lang="vi-VN" b="1" dirty="0" smtClean="0"/>
              <a:t>Tài khoản 139 dùng để phản ánh tình hình trích lập, sử dụng và hoàn nhập khoản dự phòng các khoản phải thu khó đòi hoặc có khả năng không đòi được vào cuối niên độ kế toán</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18</a:t>
            </a:fld>
            <a:endParaRPr lang="en-US"/>
          </a:p>
        </p:txBody>
      </p:sp>
    </p:spTree>
    <p:extLst>
      <p:ext uri="{BB962C8B-B14F-4D97-AF65-F5344CB8AC3E}">
        <p14:creationId xmlns:p14="http://schemas.microsoft.com/office/powerpoint/2010/main" val="2392816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19</a:t>
            </a:fld>
            <a:endParaRPr lang="en-US"/>
          </a:p>
        </p:txBody>
      </p:sp>
    </p:spTree>
    <p:extLst>
      <p:ext uri="{BB962C8B-B14F-4D97-AF65-F5344CB8AC3E}">
        <p14:creationId xmlns:p14="http://schemas.microsoft.com/office/powerpoint/2010/main" val="26562510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altLang="en-US" b="1" dirty="0" err="1" smtClean="0"/>
              <a:t>Người</a:t>
            </a:r>
            <a:r>
              <a:rPr lang="en-US" altLang="en-US" b="1" dirty="0" smtClean="0"/>
              <a:t> </a:t>
            </a:r>
            <a:r>
              <a:rPr lang="en-US" altLang="en-US" b="1" dirty="0" err="1" smtClean="0"/>
              <a:t>yêu</a:t>
            </a:r>
            <a:r>
              <a:rPr lang="en-US" altLang="en-US" b="1" dirty="0" smtClean="0"/>
              <a:t> </a:t>
            </a:r>
            <a:r>
              <a:rPr lang="en-US" altLang="en-US" b="1" dirty="0" err="1" smtClean="0"/>
              <a:t>cầu</a:t>
            </a:r>
            <a:r>
              <a:rPr lang="en-US" altLang="en-US" b="1" dirty="0" smtClean="0"/>
              <a:t> </a:t>
            </a:r>
            <a:r>
              <a:rPr lang="en-US" altLang="en-US" b="1" dirty="0" err="1" smtClean="0"/>
              <a:t>mở</a:t>
            </a:r>
            <a:r>
              <a:rPr lang="en-US" altLang="en-US" b="1" dirty="0" smtClean="0"/>
              <a:t> </a:t>
            </a:r>
            <a:r>
              <a:rPr lang="en-US" altLang="en-US" b="1" dirty="0" err="1" smtClean="0"/>
              <a:t>thư</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(Applicant): </a:t>
            </a:r>
            <a:r>
              <a:rPr lang="en-US" altLang="en-US" dirty="0" err="1" smtClean="0"/>
              <a:t>là</a:t>
            </a:r>
            <a:r>
              <a:rPr lang="en-US" altLang="en-US" dirty="0" smtClean="0"/>
              <a:t> </a:t>
            </a:r>
            <a:r>
              <a:rPr lang="en-US" altLang="en-US" dirty="0" err="1" smtClean="0"/>
              <a:t>người</a:t>
            </a:r>
            <a:r>
              <a:rPr lang="en-US" altLang="en-US" dirty="0" smtClean="0"/>
              <a:t> </a:t>
            </a:r>
            <a:r>
              <a:rPr lang="en-US" altLang="en-US" dirty="0" err="1" smtClean="0"/>
              <a:t>mà</a:t>
            </a:r>
            <a:r>
              <a:rPr lang="en-US" altLang="en-US" dirty="0" smtClean="0"/>
              <a:t> </a:t>
            </a:r>
            <a:r>
              <a:rPr lang="en-US" altLang="en-US" dirty="0" err="1" smtClean="0"/>
              <a:t>theo</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đó</a:t>
            </a:r>
            <a:r>
              <a:rPr lang="en-US" altLang="en-US" dirty="0" smtClean="0"/>
              <a:t> </a:t>
            </a:r>
            <a:r>
              <a:rPr lang="en-US" altLang="en-US" dirty="0" err="1" smtClean="0"/>
              <a:t>thư</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a:t>
            </a:r>
            <a:r>
              <a:rPr lang="en-US" altLang="en-US" dirty="0" err="1" smtClean="0"/>
              <a:t>được</a:t>
            </a:r>
            <a:r>
              <a:rPr lang="en-US" altLang="en-US" dirty="0" smtClean="0"/>
              <a:t> </a:t>
            </a:r>
            <a:r>
              <a:rPr lang="en-US" altLang="en-US" dirty="0" err="1" smtClean="0"/>
              <a:t>phát</a:t>
            </a:r>
            <a:r>
              <a:rPr lang="en-US" altLang="en-US" dirty="0" smtClean="0"/>
              <a:t> </a:t>
            </a:r>
            <a:r>
              <a:rPr lang="en-US" altLang="en-US" dirty="0" err="1" smtClean="0"/>
              <a:t>hành</a:t>
            </a:r>
            <a:r>
              <a:rPr lang="en-US" altLang="en-US" dirty="0" smtClean="0"/>
              <a:t>, </a:t>
            </a:r>
            <a:r>
              <a:rPr lang="en-US" altLang="en-US" dirty="0" err="1" smtClean="0"/>
              <a:t>trong</a:t>
            </a:r>
            <a:r>
              <a:rPr lang="en-US" altLang="en-US" dirty="0" smtClean="0"/>
              <a:t> </a:t>
            </a:r>
            <a:r>
              <a:rPr lang="en-US" altLang="en-US" dirty="0" err="1" smtClean="0"/>
              <a:t>hoạt</a:t>
            </a:r>
            <a:r>
              <a:rPr lang="en-US" altLang="en-US" dirty="0" smtClean="0"/>
              <a:t> </a:t>
            </a:r>
            <a:r>
              <a:rPr lang="en-US" altLang="en-US" dirty="0" err="1" smtClean="0"/>
              <a:t>động</a:t>
            </a:r>
            <a:r>
              <a:rPr lang="en-US" altLang="en-US" dirty="0" smtClean="0"/>
              <a:t> </a:t>
            </a:r>
            <a:r>
              <a:rPr lang="en-US" altLang="en-US" dirty="0" err="1" smtClean="0"/>
              <a:t>xuất</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thông</a:t>
            </a:r>
            <a:r>
              <a:rPr lang="en-US" altLang="en-US" dirty="0" smtClean="0"/>
              <a:t> </a:t>
            </a:r>
            <a:r>
              <a:rPr lang="en-US" altLang="en-US" dirty="0" err="1" smtClean="0"/>
              <a:t>thường</a:t>
            </a:r>
            <a:r>
              <a:rPr lang="en-US" altLang="en-US" dirty="0" smtClean="0"/>
              <a:t> </a:t>
            </a:r>
            <a:r>
              <a:rPr lang="en-US" altLang="en-US" dirty="0" err="1" smtClean="0"/>
              <a:t>đó</a:t>
            </a:r>
            <a:r>
              <a:rPr lang="en-US" altLang="en-US" dirty="0" smtClean="0"/>
              <a:t> </a:t>
            </a:r>
            <a:r>
              <a:rPr lang="en-US" altLang="en-US" dirty="0" err="1" smtClean="0"/>
              <a:t>là</a:t>
            </a:r>
            <a:r>
              <a:rPr lang="en-US" altLang="en-US" dirty="0" smtClean="0"/>
              <a:t> </a:t>
            </a:r>
            <a:r>
              <a:rPr lang="en-US" altLang="en-US" dirty="0" err="1" smtClean="0"/>
              <a:t>nhà</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người</a:t>
            </a:r>
            <a:r>
              <a:rPr lang="en-US" altLang="en-US" dirty="0" smtClean="0"/>
              <a:t> </a:t>
            </a:r>
            <a:r>
              <a:rPr lang="en-US" altLang="en-US" dirty="0" err="1" smtClean="0"/>
              <a:t>mua</a:t>
            </a:r>
            <a:r>
              <a:rPr lang="en-US" altLang="en-US" dirty="0" smtClean="0"/>
              <a:t>.</a:t>
            </a:r>
          </a:p>
          <a:p>
            <a:pPr marL="171450" indent="-171450">
              <a:buFont typeface="Wingdings" panose="05000000000000000000" pitchFamily="2" charset="2"/>
              <a:buChar char="v"/>
            </a:pP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phát</a:t>
            </a:r>
            <a:r>
              <a:rPr lang="en-US" altLang="en-US" b="1" dirty="0" smtClean="0"/>
              <a:t> </a:t>
            </a:r>
            <a:r>
              <a:rPr lang="en-US" altLang="en-US" b="1" dirty="0" err="1" smtClean="0"/>
              <a:t>hành</a:t>
            </a:r>
            <a:r>
              <a:rPr lang="en-US" altLang="en-US" b="1" dirty="0" smtClean="0"/>
              <a:t> (Issuing Bank):</a:t>
            </a:r>
            <a:r>
              <a:rPr lang="en-US" altLang="en-US" dirty="0" smtClean="0"/>
              <a:t>  </a:t>
            </a:r>
            <a:r>
              <a:rPr lang="en-US" altLang="en-US" dirty="0" err="1" smtClean="0"/>
              <a:t>Phát</a:t>
            </a:r>
            <a:r>
              <a:rPr lang="en-US" altLang="en-US" dirty="0" smtClean="0"/>
              <a:t> </a:t>
            </a:r>
            <a:r>
              <a:rPr lang="en-US" altLang="en-US" dirty="0" err="1" smtClean="0"/>
              <a:t>hành</a:t>
            </a:r>
            <a:r>
              <a:rPr lang="en-US" altLang="en-US" dirty="0" smtClean="0"/>
              <a:t> L/C;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phát</a:t>
            </a:r>
            <a:r>
              <a:rPr lang="en-US" altLang="en-US" dirty="0" smtClean="0"/>
              <a:t> </a:t>
            </a:r>
            <a:r>
              <a:rPr lang="en-US" altLang="en-US" dirty="0" err="1" smtClean="0"/>
              <a:t>hành</a:t>
            </a:r>
            <a:r>
              <a:rPr lang="en-US" altLang="en-US" dirty="0" smtClean="0"/>
              <a:t> </a:t>
            </a:r>
            <a:r>
              <a:rPr lang="en-US" altLang="en-US" dirty="0" err="1" smtClean="0"/>
              <a:t>thư</a:t>
            </a:r>
            <a:r>
              <a:rPr lang="en-US" altLang="en-US" dirty="0" smtClean="0"/>
              <a:t> </a:t>
            </a:r>
            <a:r>
              <a:rPr lang="en-US" altLang="en-US" dirty="0" err="1" smtClean="0"/>
              <a:t>tín</a:t>
            </a:r>
            <a:r>
              <a:rPr lang="en-US" altLang="en-US" dirty="0" smtClean="0"/>
              <a:t> </a:t>
            </a:r>
            <a:r>
              <a:rPr lang="en-US" altLang="en-US" b="1" dirty="0" err="1" smtClean="0"/>
              <a:t>dụng</a:t>
            </a:r>
            <a:r>
              <a:rPr lang="en-US" altLang="en-US" b="1" dirty="0" smtClean="0"/>
              <a:t> </a:t>
            </a:r>
            <a:r>
              <a:rPr lang="en-US" altLang="en-US" b="1" dirty="0" err="1" smtClean="0"/>
              <a:t>theo</a:t>
            </a:r>
            <a:r>
              <a:rPr lang="en-US" altLang="en-US" b="1" dirty="0" smtClean="0"/>
              <a:t> </a:t>
            </a:r>
            <a:r>
              <a:rPr lang="en-US" altLang="en-US" b="1" dirty="0" err="1" smtClean="0"/>
              <a:t>yêu</a:t>
            </a:r>
            <a:r>
              <a:rPr lang="en-US" altLang="en-US" b="1" dirty="0" smtClean="0"/>
              <a:t> </a:t>
            </a:r>
            <a:r>
              <a:rPr lang="en-US" altLang="en-US" b="1" dirty="0" err="1" smtClean="0"/>
              <a:t>cầu</a:t>
            </a:r>
            <a:r>
              <a:rPr lang="en-US" altLang="en-US" b="1" dirty="0" smtClean="0"/>
              <a:t> </a:t>
            </a:r>
            <a:r>
              <a:rPr lang="en-US" altLang="en-US" b="1" dirty="0" err="1" smtClean="0"/>
              <a:t>của</a:t>
            </a:r>
            <a:r>
              <a:rPr lang="en-US" altLang="en-US" b="1" dirty="0" smtClean="0"/>
              <a:t> </a:t>
            </a:r>
            <a:r>
              <a:rPr lang="en-US" altLang="en-US" b="1" dirty="0" err="1" smtClean="0"/>
              <a:t>người</a:t>
            </a:r>
            <a:r>
              <a:rPr lang="en-US" altLang="en-US" b="1" dirty="0" smtClean="0"/>
              <a:t> </a:t>
            </a:r>
            <a:r>
              <a:rPr lang="en-US" altLang="en-US" b="1" dirty="0" err="1" smtClean="0"/>
              <a:t>xin</a:t>
            </a:r>
            <a:r>
              <a:rPr lang="en-US" altLang="en-US" b="1" dirty="0" smtClean="0"/>
              <a:t> </a:t>
            </a:r>
            <a:r>
              <a:rPr lang="en-US" altLang="en-US" b="1" dirty="0" err="1" smtClean="0"/>
              <a:t>mở</a:t>
            </a:r>
            <a:r>
              <a:rPr lang="en-US" altLang="en-US" b="1" dirty="0" smtClean="0"/>
              <a:t> </a:t>
            </a:r>
            <a:r>
              <a:rPr lang="en-US" altLang="en-US" b="1" dirty="0" err="1" smtClean="0"/>
              <a:t>thư</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t>
            </a:r>
            <a:r>
              <a:rPr lang="en-US" altLang="en-US" b="1" dirty="0" err="1" smtClean="0"/>
              <a:t>hoặc</a:t>
            </a:r>
            <a:r>
              <a:rPr lang="en-US" altLang="en-US" b="1" dirty="0" smtClean="0"/>
              <a:t> </a:t>
            </a:r>
            <a:r>
              <a:rPr lang="en-US" altLang="en-US" b="1" dirty="0" err="1" smtClean="0"/>
              <a:t>của</a:t>
            </a:r>
            <a:r>
              <a:rPr lang="en-US" altLang="en-US" b="1" dirty="0" smtClean="0"/>
              <a:t> </a:t>
            </a:r>
            <a:r>
              <a:rPr lang="en-US" altLang="en-US" b="1" dirty="0" err="1" smtClean="0"/>
              <a:t>người</a:t>
            </a:r>
            <a:r>
              <a:rPr lang="en-US" altLang="en-US" b="1" dirty="0" smtClean="0"/>
              <a:t> </a:t>
            </a:r>
            <a:r>
              <a:rPr lang="en-US" altLang="en-US" b="1" dirty="0" err="1" smtClean="0"/>
              <a:t>thay</a:t>
            </a:r>
            <a:r>
              <a:rPr lang="en-US" altLang="en-US" b="1" dirty="0" smtClean="0"/>
              <a:t> </a:t>
            </a:r>
            <a:r>
              <a:rPr lang="en-US" altLang="en-US" b="1" dirty="0" err="1" smtClean="0"/>
              <a:t>mặt</a:t>
            </a:r>
            <a:r>
              <a:rPr lang="en-US" altLang="en-US" b="1" dirty="0" smtClean="0"/>
              <a:t> </a:t>
            </a:r>
            <a:r>
              <a:rPr lang="en-US" altLang="en-US" b="1" dirty="0" err="1" smtClean="0"/>
              <a:t>họ</a:t>
            </a:r>
            <a:r>
              <a:rPr lang="en-US" altLang="en-US" dirty="0" smtClean="0"/>
              <a:t>. </a:t>
            </a:r>
            <a:r>
              <a:rPr lang="en-US" altLang="en-US" dirty="0" err="1" smtClean="0"/>
              <a:t>Trong</a:t>
            </a:r>
            <a:r>
              <a:rPr lang="en-US" altLang="en-US" dirty="0" smtClean="0"/>
              <a:t> </a:t>
            </a:r>
            <a:r>
              <a:rPr lang="en-US" altLang="en-US" dirty="0" err="1" smtClean="0"/>
              <a:t>hoạt</a:t>
            </a:r>
            <a:r>
              <a:rPr lang="en-US" altLang="en-US" dirty="0" smtClean="0"/>
              <a:t> </a:t>
            </a:r>
            <a:r>
              <a:rPr lang="en-US" altLang="en-US" dirty="0" err="1" smtClean="0"/>
              <a:t>động</a:t>
            </a:r>
            <a:r>
              <a:rPr lang="en-US" altLang="en-US" dirty="0" smtClean="0"/>
              <a:t> </a:t>
            </a:r>
            <a:r>
              <a:rPr lang="en-US" altLang="en-US" dirty="0" err="1" smtClean="0"/>
              <a:t>xuất</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thông</a:t>
            </a:r>
            <a:r>
              <a:rPr lang="en-US" altLang="en-US" dirty="0" smtClean="0"/>
              <a:t> </a:t>
            </a:r>
            <a:r>
              <a:rPr lang="en-US" altLang="en-US" dirty="0" err="1" smtClean="0"/>
              <a:t>thường</a:t>
            </a:r>
            <a:r>
              <a:rPr lang="en-US" altLang="en-US" dirty="0" smtClean="0"/>
              <a:t> </a:t>
            </a:r>
            <a:r>
              <a:rPr lang="en-US" altLang="en-US" dirty="0" err="1" smtClean="0"/>
              <a:t>đó</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đại</a:t>
            </a:r>
            <a:r>
              <a:rPr lang="en-US" altLang="en-US" dirty="0" smtClean="0"/>
              <a:t> </a:t>
            </a:r>
            <a:r>
              <a:rPr lang="en-US" altLang="en-US" dirty="0" err="1" smtClean="0"/>
              <a:t>diện</a:t>
            </a:r>
            <a:r>
              <a:rPr lang="en-US" altLang="en-US" dirty="0" smtClean="0"/>
              <a:t> </a:t>
            </a:r>
            <a:r>
              <a:rPr lang="en-US" altLang="en-US" dirty="0" err="1" smtClean="0"/>
              <a:t>cho</a:t>
            </a:r>
            <a:r>
              <a:rPr lang="en-US" altLang="en-US" dirty="0" smtClean="0"/>
              <a:t> </a:t>
            </a:r>
            <a:r>
              <a:rPr lang="en-US" altLang="en-US" dirty="0" err="1" smtClean="0"/>
              <a:t>người</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nó</a:t>
            </a:r>
            <a:r>
              <a:rPr lang="en-US" altLang="en-US" dirty="0" smtClean="0"/>
              <a:t> </a:t>
            </a:r>
            <a:r>
              <a:rPr lang="en-US" altLang="en-US" dirty="0" err="1" smtClean="0"/>
              <a:t>cung</a:t>
            </a:r>
            <a:r>
              <a:rPr lang="en-US" altLang="en-US" dirty="0" smtClean="0"/>
              <a:t> </a:t>
            </a:r>
            <a:r>
              <a:rPr lang="en-US" altLang="en-US" dirty="0" err="1" smtClean="0"/>
              <a:t>cấp</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a:t>
            </a:r>
            <a:r>
              <a:rPr lang="en-US" altLang="en-US" dirty="0" err="1" smtClean="0"/>
              <a:t>cho</a:t>
            </a:r>
            <a:r>
              <a:rPr lang="en-US" altLang="en-US" dirty="0" smtClean="0"/>
              <a:t> </a:t>
            </a:r>
            <a:r>
              <a:rPr lang="en-US" altLang="en-US" dirty="0" err="1" smtClean="0"/>
              <a:t>người</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thường</a:t>
            </a:r>
            <a:r>
              <a:rPr lang="en-US" altLang="en-US" dirty="0" smtClean="0"/>
              <a:t> </a:t>
            </a:r>
            <a:r>
              <a:rPr lang="en-US" altLang="en-US" dirty="0" err="1" smtClean="0"/>
              <a:t>được</a:t>
            </a:r>
            <a:r>
              <a:rPr lang="en-US" altLang="en-US" dirty="0" smtClean="0"/>
              <a:t> </a:t>
            </a:r>
            <a:r>
              <a:rPr lang="en-US" altLang="en-US" dirty="0" err="1" smtClean="0"/>
              <a:t>hai</a:t>
            </a:r>
            <a:r>
              <a:rPr lang="en-US" altLang="en-US" dirty="0" smtClean="0"/>
              <a:t> </a:t>
            </a:r>
            <a:r>
              <a:rPr lang="en-US" altLang="en-US" dirty="0" err="1" smtClean="0"/>
              <a:t>bên</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và</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dirty="0" err="1" smtClean="0"/>
              <a:t>thỏa</a:t>
            </a:r>
            <a:r>
              <a:rPr lang="en-US" altLang="en-US" dirty="0" smtClean="0"/>
              <a:t> </a:t>
            </a:r>
            <a:r>
              <a:rPr lang="en-US" altLang="en-US" dirty="0" err="1" smtClean="0"/>
              <a:t>thuận</a:t>
            </a:r>
            <a:r>
              <a:rPr lang="en-US" altLang="en-US" dirty="0" smtClean="0"/>
              <a:t> </a:t>
            </a:r>
            <a:r>
              <a:rPr lang="en-US" altLang="en-US" dirty="0" err="1" smtClean="0"/>
              <a:t>lựa</a:t>
            </a:r>
            <a:r>
              <a:rPr lang="en-US" altLang="en-US" dirty="0" smtClean="0"/>
              <a:t> </a:t>
            </a:r>
            <a:r>
              <a:rPr lang="en-US" altLang="en-US" dirty="0" err="1" smtClean="0"/>
              <a:t>chọn</a:t>
            </a:r>
            <a:r>
              <a:rPr lang="en-US" altLang="en-US" dirty="0" smtClean="0"/>
              <a:t> </a:t>
            </a:r>
            <a:r>
              <a:rPr lang="en-US" altLang="en-US" dirty="0" err="1" smtClean="0"/>
              <a:t>và</a:t>
            </a:r>
            <a:r>
              <a:rPr lang="en-US" altLang="en-US" dirty="0" smtClean="0"/>
              <a:t> </a:t>
            </a:r>
            <a:r>
              <a:rPr lang="en-US" altLang="en-US" dirty="0" err="1" smtClean="0"/>
              <a:t>được</a:t>
            </a:r>
            <a:r>
              <a:rPr lang="en-US" altLang="en-US" dirty="0" smtClean="0"/>
              <a:t> qui </a:t>
            </a:r>
            <a:r>
              <a:rPr lang="en-US" altLang="en-US" dirty="0" err="1" smtClean="0"/>
              <a:t>định</a:t>
            </a:r>
            <a:r>
              <a:rPr lang="en-US" altLang="en-US" dirty="0" smtClean="0"/>
              <a:t> </a:t>
            </a:r>
            <a:r>
              <a:rPr lang="en-US" altLang="en-US" dirty="0" err="1" smtClean="0"/>
              <a:t>trong</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nếu</a:t>
            </a:r>
            <a:r>
              <a:rPr lang="en-US" altLang="en-US" dirty="0" smtClean="0"/>
              <a:t> </a:t>
            </a:r>
            <a:r>
              <a:rPr lang="en-US" altLang="en-US" dirty="0" err="1" smtClean="0"/>
              <a:t>chưa</a:t>
            </a:r>
            <a:r>
              <a:rPr lang="en-US" altLang="en-US" dirty="0" smtClean="0"/>
              <a:t> </a:t>
            </a:r>
            <a:r>
              <a:rPr lang="en-US" altLang="en-US" dirty="0" err="1" smtClean="0"/>
              <a:t>có</a:t>
            </a:r>
            <a:r>
              <a:rPr lang="en-US" altLang="en-US" dirty="0" smtClean="0"/>
              <a:t> </a:t>
            </a:r>
            <a:r>
              <a:rPr lang="en-US" altLang="en-US" dirty="0" err="1" smtClean="0"/>
              <a:t>sự</a:t>
            </a:r>
            <a:r>
              <a:rPr lang="en-US" altLang="en-US" dirty="0" smtClean="0"/>
              <a:t> qui </a:t>
            </a:r>
            <a:r>
              <a:rPr lang="en-US" altLang="en-US" dirty="0" err="1" smtClean="0"/>
              <a:t>định</a:t>
            </a:r>
            <a:r>
              <a:rPr lang="en-US" altLang="en-US" dirty="0" smtClean="0"/>
              <a:t> </a:t>
            </a:r>
            <a:r>
              <a:rPr lang="en-US" altLang="en-US" dirty="0" err="1" smtClean="0"/>
              <a:t>trước</a:t>
            </a:r>
            <a:r>
              <a:rPr lang="en-US" altLang="en-US" dirty="0" smtClean="0"/>
              <a:t>, </a:t>
            </a:r>
            <a:r>
              <a:rPr lang="en-US" altLang="en-US" dirty="0" err="1" smtClean="0"/>
              <a:t>người</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có</a:t>
            </a:r>
            <a:r>
              <a:rPr lang="en-US" altLang="en-US" dirty="0" smtClean="0"/>
              <a:t> </a:t>
            </a:r>
            <a:r>
              <a:rPr lang="en-US" altLang="en-US" dirty="0" err="1" smtClean="0"/>
              <a:t>quyền</a:t>
            </a:r>
            <a:r>
              <a:rPr lang="en-US" altLang="en-US" dirty="0" smtClean="0"/>
              <a:t> </a:t>
            </a:r>
            <a:r>
              <a:rPr lang="en-US" altLang="en-US" dirty="0" err="1" smtClean="0"/>
              <a:t>lựa</a:t>
            </a:r>
            <a:r>
              <a:rPr lang="en-US" altLang="en-US" dirty="0" smtClean="0"/>
              <a:t> </a:t>
            </a:r>
            <a:r>
              <a:rPr lang="en-US" altLang="en-US" dirty="0" err="1" smtClean="0"/>
              <a:t>chọn</a:t>
            </a:r>
            <a:r>
              <a:rPr lang="en-US" altLang="en-US" dirty="0" smtClean="0"/>
              <a:t>. </a:t>
            </a:r>
            <a:r>
              <a:rPr lang="en-US" altLang="en-US" b="1" dirty="0" err="1" smtClean="0"/>
              <a:t>Quyền</a:t>
            </a:r>
            <a:r>
              <a:rPr lang="en-US" altLang="en-US" b="1" dirty="0" smtClean="0"/>
              <a:t> </a:t>
            </a:r>
            <a:r>
              <a:rPr lang="en-US" altLang="en-US" b="1" dirty="0" err="1" smtClean="0"/>
              <a:t>lợi</a:t>
            </a:r>
            <a:r>
              <a:rPr lang="en-US" altLang="en-US" b="1" dirty="0" smtClean="0"/>
              <a:t> </a:t>
            </a:r>
            <a:r>
              <a:rPr lang="en-US" altLang="en-US" b="1" dirty="0" err="1" smtClean="0"/>
              <a:t>và</a:t>
            </a:r>
            <a:r>
              <a:rPr lang="en-US" altLang="en-US" b="1" dirty="0" smtClean="0"/>
              <a:t> </a:t>
            </a:r>
            <a:r>
              <a:rPr lang="en-US" altLang="en-US" b="1" dirty="0" err="1" smtClean="0"/>
              <a:t>nghĩa</a:t>
            </a:r>
            <a:r>
              <a:rPr lang="en-US" altLang="en-US" b="1" dirty="0" smtClean="0"/>
              <a:t> </a:t>
            </a:r>
            <a:r>
              <a:rPr lang="en-US" altLang="en-US" b="1" dirty="0" err="1" smtClean="0"/>
              <a:t>vụ</a:t>
            </a:r>
            <a:r>
              <a:rPr lang="en-US" altLang="en-US" b="1" dirty="0" smtClean="0"/>
              <a:t> </a:t>
            </a:r>
            <a:r>
              <a:rPr lang="en-US" altLang="en-US" b="1" dirty="0" err="1" smtClean="0"/>
              <a:t>chủ</a:t>
            </a:r>
            <a:r>
              <a:rPr lang="en-US" altLang="en-US" b="1" dirty="0" smtClean="0"/>
              <a:t> </a:t>
            </a:r>
            <a:r>
              <a:rPr lang="en-US" altLang="en-US" b="1" dirty="0" err="1" smtClean="0"/>
              <a:t>yếu</a:t>
            </a:r>
            <a:r>
              <a:rPr lang="en-US" altLang="en-US" b="1" dirty="0" smtClean="0"/>
              <a:t> </a:t>
            </a:r>
            <a:r>
              <a:rPr lang="en-US" altLang="en-US" b="1" dirty="0" err="1" smtClean="0"/>
              <a:t>của</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này</a:t>
            </a:r>
            <a:r>
              <a:rPr lang="en-US" altLang="en-US" b="1" dirty="0" smtClean="0"/>
              <a:t> </a:t>
            </a:r>
            <a:r>
              <a:rPr lang="en-US" altLang="en-US" b="1" dirty="0" err="1" smtClean="0"/>
              <a:t>như</a:t>
            </a:r>
            <a:r>
              <a:rPr lang="en-US" altLang="en-US" b="1" dirty="0" smtClean="0"/>
              <a:t> </a:t>
            </a:r>
            <a:r>
              <a:rPr lang="en-US" altLang="en-US" b="1" dirty="0" err="1" smtClean="0"/>
              <a:t>sau</a:t>
            </a:r>
            <a:r>
              <a:rPr lang="en-US" altLang="en-US" b="1" dirty="0" smtClean="0"/>
              <a:t>:</a:t>
            </a:r>
          </a:p>
          <a:p>
            <a:pPr marL="171450" indent="-171450">
              <a:buFont typeface="Wingdings" panose="05000000000000000000" pitchFamily="2" charset="2"/>
              <a:buChar char="v"/>
            </a:pPr>
            <a:r>
              <a:rPr lang="en-US" altLang="en-US"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được</a:t>
            </a:r>
            <a:r>
              <a:rPr lang="en-US" altLang="en-US" b="1" dirty="0" smtClean="0"/>
              <a:t> </a:t>
            </a:r>
            <a:r>
              <a:rPr lang="en-US" altLang="en-US" b="1" dirty="0" err="1" smtClean="0"/>
              <a:t>miễn</a:t>
            </a:r>
            <a:r>
              <a:rPr lang="en-US" altLang="en-US" b="1" dirty="0" smtClean="0"/>
              <a:t> </a:t>
            </a:r>
            <a:r>
              <a:rPr lang="en-US" altLang="en-US" b="1" dirty="0" err="1" smtClean="0"/>
              <a:t>trách</a:t>
            </a:r>
            <a:r>
              <a:rPr lang="en-US" altLang="en-US" b="1" dirty="0" smtClean="0"/>
              <a:t> </a:t>
            </a:r>
            <a:r>
              <a:rPr lang="en-US" altLang="en-US" b="1" dirty="0" err="1" smtClean="0"/>
              <a:t>nhiệm</a:t>
            </a:r>
            <a:r>
              <a:rPr lang="en-US" altLang="en-US" b="1" dirty="0" smtClean="0"/>
              <a:t> </a:t>
            </a:r>
            <a:r>
              <a:rPr lang="en-US" altLang="en-US" b="1" dirty="0" err="1" smtClean="0"/>
              <a:t>trong</a:t>
            </a:r>
            <a:r>
              <a:rPr lang="en-US" altLang="en-US" b="1" dirty="0" smtClean="0"/>
              <a:t> </a:t>
            </a:r>
            <a:r>
              <a:rPr lang="en-US" altLang="en-US" b="1" dirty="0" err="1" smtClean="0"/>
              <a:t>trường</a:t>
            </a:r>
            <a:r>
              <a:rPr lang="en-US" altLang="en-US" b="1" dirty="0" smtClean="0"/>
              <a:t> </a:t>
            </a:r>
            <a:r>
              <a:rPr lang="en-US" altLang="en-US" b="1" dirty="0" err="1" smtClean="0"/>
              <a:t>hợp</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rơi</a:t>
            </a:r>
            <a:r>
              <a:rPr lang="en-US" altLang="en-US" b="1" dirty="0" smtClean="0"/>
              <a:t> </a:t>
            </a:r>
            <a:r>
              <a:rPr lang="en-US" altLang="en-US" b="1" dirty="0" err="1" smtClean="0"/>
              <a:t>vào</a:t>
            </a:r>
            <a:r>
              <a:rPr lang="en-US" altLang="en-US" b="1" dirty="0" smtClean="0"/>
              <a:t> </a:t>
            </a:r>
            <a:r>
              <a:rPr lang="en-US" altLang="en-US" b="1" dirty="0" err="1" smtClean="0"/>
              <a:t>các</a:t>
            </a:r>
            <a:r>
              <a:rPr lang="en-US" altLang="en-US" b="1" dirty="0" smtClean="0"/>
              <a:t> </a:t>
            </a:r>
            <a:r>
              <a:rPr lang="en-US" altLang="en-US" b="1" dirty="0" err="1" smtClean="0"/>
              <a:t>bất</a:t>
            </a:r>
            <a:r>
              <a:rPr lang="en-US" altLang="en-US" b="1" dirty="0" smtClean="0"/>
              <a:t> </a:t>
            </a:r>
            <a:r>
              <a:rPr lang="en-US" altLang="en-US" b="1" dirty="0" err="1" smtClean="0"/>
              <a:t>khả</a:t>
            </a:r>
            <a:r>
              <a:rPr lang="en-US" altLang="en-US" b="1" dirty="0" smtClean="0"/>
              <a:t> </a:t>
            </a:r>
            <a:r>
              <a:rPr lang="en-US" altLang="en-US" b="1" dirty="0" err="1" smtClean="0"/>
              <a:t>kháng</a:t>
            </a:r>
            <a:r>
              <a:rPr lang="en-US" altLang="en-US" b="1" dirty="0" smtClean="0"/>
              <a:t> </a:t>
            </a:r>
            <a:r>
              <a:rPr lang="en-US" altLang="en-US" b="1" dirty="0" err="1" smtClean="0"/>
              <a:t>như</a:t>
            </a:r>
            <a:r>
              <a:rPr lang="en-US" altLang="en-US" b="1" dirty="0" smtClean="0"/>
              <a:t> </a:t>
            </a:r>
            <a:r>
              <a:rPr lang="en-US" altLang="en-US" b="1" dirty="0" err="1" smtClean="0"/>
              <a:t>chiến</a:t>
            </a:r>
            <a:r>
              <a:rPr lang="en-US" altLang="en-US" b="1" dirty="0" smtClean="0"/>
              <a:t> </a:t>
            </a:r>
            <a:r>
              <a:rPr lang="en-US" altLang="en-US" b="1" dirty="0" err="1" smtClean="0"/>
              <a:t>tranh</a:t>
            </a:r>
            <a:r>
              <a:rPr lang="en-US" altLang="en-US" b="1" dirty="0" smtClean="0"/>
              <a:t>, </a:t>
            </a:r>
            <a:r>
              <a:rPr lang="en-US" altLang="en-US" b="1" dirty="0" err="1" smtClean="0"/>
              <a:t>nổi</a:t>
            </a:r>
            <a:r>
              <a:rPr lang="en-US" altLang="en-US" b="1" dirty="0" smtClean="0"/>
              <a:t> </a:t>
            </a:r>
            <a:r>
              <a:rPr lang="en-US" altLang="en-US" b="1" dirty="0" err="1" smtClean="0"/>
              <a:t>loạn</a:t>
            </a:r>
            <a:r>
              <a:rPr lang="en-US" altLang="en-US" b="1" dirty="0" smtClean="0"/>
              <a:t>, </a:t>
            </a:r>
            <a:r>
              <a:rPr lang="en-US" altLang="en-US" b="1" dirty="0" err="1" smtClean="0"/>
              <a:t>đình</a:t>
            </a:r>
            <a:r>
              <a:rPr lang="en-US" altLang="en-US" b="1" dirty="0" smtClean="0"/>
              <a:t> </a:t>
            </a:r>
            <a:r>
              <a:rPr lang="en-US" altLang="en-US" b="1" dirty="0" err="1" smtClean="0"/>
              <a:t>công</a:t>
            </a:r>
            <a:r>
              <a:rPr lang="en-US" altLang="en-US" b="1" dirty="0" smtClean="0"/>
              <a:t>, </a:t>
            </a:r>
            <a:r>
              <a:rPr lang="en-US" altLang="en-US" b="1" dirty="0" err="1" smtClean="0"/>
              <a:t>hỏa</a:t>
            </a:r>
            <a:r>
              <a:rPr lang="en-US" altLang="en-US" b="1" dirty="0" smtClean="0"/>
              <a:t> </a:t>
            </a:r>
            <a:r>
              <a:rPr lang="en-US" altLang="en-US" b="1" dirty="0" err="1" smtClean="0"/>
              <a:t>hoạn</a:t>
            </a:r>
            <a:r>
              <a:rPr lang="en-US" altLang="en-US" b="1" dirty="0" smtClean="0"/>
              <a:t>, </a:t>
            </a:r>
            <a:r>
              <a:rPr lang="en-US" altLang="en-US" b="1" dirty="0" err="1" smtClean="0"/>
              <a:t>động</a:t>
            </a:r>
            <a:r>
              <a:rPr lang="en-US" altLang="en-US" b="1" dirty="0" smtClean="0"/>
              <a:t> </a:t>
            </a:r>
            <a:r>
              <a:rPr lang="en-US" altLang="en-US" b="1" dirty="0" err="1" smtClean="0"/>
              <a:t>đất</a:t>
            </a:r>
            <a:r>
              <a:rPr lang="en-US" altLang="en-US" b="1" dirty="0" smtClean="0"/>
              <a:t>. </a:t>
            </a:r>
            <a:r>
              <a:rPr lang="en-US" altLang="en-US" b="1" dirty="0" err="1" smtClean="0"/>
              <a:t>nếu</a:t>
            </a:r>
            <a:r>
              <a:rPr lang="en-US" altLang="en-US" b="1" dirty="0" smtClean="0"/>
              <a:t> </a:t>
            </a:r>
            <a:r>
              <a:rPr lang="en-US" altLang="en-US" b="1" dirty="0" err="1" smtClean="0"/>
              <a:t>thư</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t>
            </a:r>
            <a:r>
              <a:rPr lang="en-US" altLang="en-US" b="1" dirty="0" err="1" smtClean="0"/>
              <a:t>hết</a:t>
            </a:r>
            <a:r>
              <a:rPr lang="en-US" altLang="en-US" b="1" dirty="0" smtClean="0"/>
              <a:t> </a:t>
            </a:r>
            <a:r>
              <a:rPr lang="en-US" altLang="en-US" b="1" dirty="0" err="1" smtClean="0"/>
              <a:t>hạn</a:t>
            </a:r>
            <a:r>
              <a:rPr lang="en-US" altLang="en-US" b="1" dirty="0" smtClean="0"/>
              <a:t> </a:t>
            </a:r>
            <a:r>
              <a:rPr lang="en-US" altLang="en-US" b="1" dirty="0" err="1" smtClean="0"/>
              <a:t>giữa</a:t>
            </a:r>
            <a:r>
              <a:rPr lang="en-US" altLang="en-US" b="1" dirty="0" smtClean="0"/>
              <a:t> </a:t>
            </a:r>
            <a:r>
              <a:rPr lang="en-US" altLang="en-US" b="1" dirty="0" err="1" smtClean="0"/>
              <a:t>lúc</a:t>
            </a:r>
            <a:r>
              <a:rPr lang="en-US" altLang="en-US" b="1" dirty="0" smtClean="0"/>
              <a:t> </a:t>
            </a:r>
            <a:r>
              <a:rPr lang="en-US" altLang="en-US" b="1" dirty="0" err="1" smtClean="0"/>
              <a:t>đó</a:t>
            </a:r>
            <a:r>
              <a:rPr lang="en-US" altLang="en-US" b="1" dirty="0" smtClean="0"/>
              <a:t>, </a:t>
            </a:r>
            <a:r>
              <a:rPr lang="en-US" altLang="en-US" b="1" dirty="0" err="1" smtClean="0"/>
              <a:t>đồng</a:t>
            </a:r>
            <a:r>
              <a:rPr lang="en-US" altLang="en-US" b="1" dirty="0" smtClean="0"/>
              <a:t> </a:t>
            </a:r>
            <a:r>
              <a:rPr lang="en-US" altLang="en-US" b="1" dirty="0" err="1" smtClean="0"/>
              <a:t>thời</a:t>
            </a:r>
            <a:r>
              <a:rPr lang="en-US" altLang="en-US" b="1"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cũng</a:t>
            </a:r>
            <a:r>
              <a:rPr lang="en-US" altLang="en-US" dirty="0" smtClean="0"/>
              <a:t> </a:t>
            </a:r>
            <a:r>
              <a:rPr lang="en-US" altLang="en-US" dirty="0" err="1" smtClean="0"/>
              <a:t>không</a:t>
            </a:r>
            <a:r>
              <a:rPr lang="en-US" altLang="en-US" dirty="0" smtClean="0"/>
              <a:t> </a:t>
            </a:r>
            <a:r>
              <a:rPr lang="en-US" altLang="en-US" dirty="0" err="1" smtClean="0"/>
              <a:t>chịu</a:t>
            </a:r>
            <a:r>
              <a:rPr lang="en-US" altLang="en-US" dirty="0" smtClean="0"/>
              <a:t> </a:t>
            </a:r>
            <a:r>
              <a:rPr lang="en-US" altLang="en-US" dirty="0" err="1" smtClean="0"/>
              <a:t>trách</a:t>
            </a:r>
            <a:r>
              <a:rPr lang="en-US" altLang="en-US" dirty="0" smtClean="0"/>
              <a:t> </a:t>
            </a:r>
            <a:r>
              <a:rPr lang="en-US" altLang="en-US" dirty="0" err="1" smtClean="0"/>
              <a:t>nhiệm</a:t>
            </a:r>
            <a:r>
              <a:rPr lang="en-US" altLang="en-US" dirty="0" smtClean="0"/>
              <a:t> </a:t>
            </a:r>
            <a:r>
              <a:rPr lang="en-US" altLang="en-US" dirty="0" err="1" smtClean="0"/>
              <a:t>thanh</a:t>
            </a:r>
            <a:r>
              <a:rPr lang="en-US" altLang="en-US" dirty="0" smtClean="0"/>
              <a:t> </a:t>
            </a:r>
            <a:r>
              <a:rPr lang="en-US" altLang="en-US" dirty="0" err="1" smtClean="0"/>
              <a:t>toàn</a:t>
            </a:r>
            <a:r>
              <a:rPr lang="en-US" altLang="en-US" dirty="0" smtClean="0"/>
              <a:t> </a:t>
            </a:r>
            <a:r>
              <a:rPr lang="en-US" altLang="en-US" dirty="0" err="1" smtClean="0"/>
              <a:t>những</a:t>
            </a:r>
            <a:r>
              <a:rPr lang="en-US" altLang="en-US" dirty="0" smtClean="0"/>
              <a:t> </a:t>
            </a:r>
            <a:r>
              <a:rPr lang="en-US" altLang="en-US" dirty="0" err="1" smtClean="0"/>
              <a:t>bộ</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ngày</a:t>
            </a:r>
            <a:r>
              <a:rPr lang="en-US" altLang="en-US" dirty="0" smtClean="0"/>
              <a:t> </a:t>
            </a:r>
            <a:r>
              <a:rPr lang="en-US" altLang="en-US" dirty="0" err="1" smtClean="0"/>
              <a:t>đến</a:t>
            </a:r>
            <a:r>
              <a:rPr lang="en-US" altLang="en-US" dirty="0" smtClean="0"/>
              <a:t> </a:t>
            </a:r>
            <a:r>
              <a:rPr lang="en-US" altLang="en-US" dirty="0" err="1" smtClean="0"/>
              <a:t>vào</a:t>
            </a:r>
            <a:r>
              <a:rPr lang="en-US" altLang="en-US" dirty="0" smtClean="0"/>
              <a:t> </a:t>
            </a:r>
            <a:r>
              <a:rPr lang="en-US" altLang="en-US" dirty="0" err="1" smtClean="0"/>
              <a:t>dịp</a:t>
            </a:r>
            <a:r>
              <a:rPr lang="en-US" altLang="en-US" dirty="0" smtClean="0"/>
              <a:t> </a:t>
            </a:r>
            <a:r>
              <a:rPr lang="en-US" altLang="en-US" dirty="0" err="1" smtClean="0"/>
              <a:t>đó</a:t>
            </a:r>
            <a:r>
              <a:rPr lang="en-US" altLang="en-US" dirty="0" smtClean="0"/>
              <a:t>, </a:t>
            </a:r>
            <a:r>
              <a:rPr lang="en-US" altLang="en-US" dirty="0" err="1" smtClean="0"/>
              <a:t>trừ</a:t>
            </a:r>
            <a:r>
              <a:rPr lang="en-US" altLang="en-US" dirty="0" smtClean="0"/>
              <a:t> </a:t>
            </a:r>
            <a:r>
              <a:rPr lang="en-US" altLang="en-US" dirty="0" err="1" smtClean="0"/>
              <a:t>khi</a:t>
            </a:r>
            <a:r>
              <a:rPr lang="en-US" altLang="en-US" dirty="0" smtClean="0"/>
              <a:t> </a:t>
            </a:r>
            <a:r>
              <a:rPr lang="en-US" altLang="en-US" dirty="0" err="1" smtClean="0"/>
              <a:t>đã</a:t>
            </a:r>
            <a:r>
              <a:rPr lang="en-US" altLang="en-US" dirty="0" smtClean="0"/>
              <a:t> </a:t>
            </a:r>
            <a:r>
              <a:rPr lang="en-US" altLang="en-US" dirty="0" err="1" smtClean="0"/>
              <a:t>có</a:t>
            </a:r>
            <a:r>
              <a:rPr lang="en-US" altLang="en-US" dirty="0" smtClean="0"/>
              <a:t> </a:t>
            </a:r>
            <a:r>
              <a:rPr lang="en-US" altLang="en-US" dirty="0" err="1" smtClean="0"/>
              <a:t>những</a:t>
            </a:r>
            <a:r>
              <a:rPr lang="en-US" altLang="en-US" dirty="0" smtClean="0"/>
              <a:t> </a:t>
            </a:r>
            <a:r>
              <a:rPr lang="en-US" altLang="en-US" dirty="0" err="1" smtClean="0"/>
              <a:t>quy</a:t>
            </a:r>
            <a:r>
              <a:rPr lang="en-US" altLang="en-US" dirty="0" smtClean="0"/>
              <a:t> </a:t>
            </a:r>
            <a:r>
              <a:rPr lang="en-US" altLang="en-US" dirty="0" err="1" smtClean="0"/>
              <a:t>định</a:t>
            </a:r>
            <a:r>
              <a:rPr lang="en-US" altLang="en-US" dirty="0" smtClean="0"/>
              <a:t> </a:t>
            </a:r>
            <a:r>
              <a:rPr lang="en-US" altLang="en-US" dirty="0" err="1" smtClean="0"/>
              <a:t>dự</a:t>
            </a:r>
            <a:r>
              <a:rPr lang="en-US" altLang="en-US" dirty="0" smtClean="0"/>
              <a:t> </a:t>
            </a:r>
            <a:r>
              <a:rPr lang="en-US" altLang="en-US" dirty="0" err="1" smtClean="0"/>
              <a:t>phòng</a:t>
            </a:r>
            <a:r>
              <a:rPr lang="en-US" altLang="en-US" dirty="0" smtClean="0"/>
              <a:t>.</a:t>
            </a:r>
          </a:p>
          <a:p>
            <a:pPr marL="0" indent="0">
              <a:buFont typeface="Wingdings" panose="05000000000000000000" pitchFamily="2" charset="2"/>
              <a:buNone/>
            </a:pPr>
            <a:endParaRPr lang="en-US" altLang="en-US" dirty="0" smtClean="0"/>
          </a:p>
          <a:p>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20</a:t>
            </a:fld>
            <a:endParaRPr lang="en-US"/>
          </a:p>
        </p:txBody>
      </p:sp>
    </p:spTree>
    <p:extLst>
      <p:ext uri="{BB962C8B-B14F-4D97-AF65-F5344CB8AC3E}">
        <p14:creationId xmlns:p14="http://schemas.microsoft.com/office/powerpoint/2010/main" val="7613161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arenR"/>
              <a:defRPr/>
            </a:pPr>
            <a:r>
              <a:rPr lang="en-US" dirty="0" err="1" smtClean="0"/>
              <a:t>Trường</a:t>
            </a:r>
            <a:r>
              <a:rPr lang="en-US" dirty="0" smtClean="0"/>
              <a:t> </a:t>
            </a:r>
            <a:r>
              <a:rPr lang="en-US" dirty="0" err="1" smtClean="0"/>
              <a:t>hợp</a:t>
            </a:r>
            <a:r>
              <a:rPr lang="en-US" dirty="0" smtClean="0"/>
              <a:t> </a:t>
            </a:r>
            <a:r>
              <a:rPr lang="en-US" dirty="0" err="1" smtClean="0"/>
              <a:t>ngân</a:t>
            </a:r>
            <a:r>
              <a:rPr lang="en-US" dirty="0" smtClean="0"/>
              <a:t> </a:t>
            </a:r>
            <a:r>
              <a:rPr lang="en-US" dirty="0" err="1" smtClean="0"/>
              <a:t>hàng</a:t>
            </a:r>
            <a:r>
              <a:rPr lang="en-US" dirty="0" smtClean="0"/>
              <a:t> </a:t>
            </a:r>
            <a:r>
              <a:rPr lang="en-US" dirty="0" err="1" smtClean="0"/>
              <a:t>mở</a:t>
            </a:r>
            <a:r>
              <a:rPr lang="en-US" dirty="0" smtClean="0"/>
              <a:t> L/C </a:t>
            </a:r>
            <a:r>
              <a:rPr lang="en-US" dirty="0" err="1" smtClean="0"/>
              <a:t>ko</a:t>
            </a:r>
            <a:r>
              <a:rPr lang="en-US" dirty="0" smtClean="0"/>
              <a:t> </a:t>
            </a:r>
            <a:r>
              <a:rPr lang="en-US" dirty="0" err="1" smtClean="0"/>
              <a:t>phải</a:t>
            </a:r>
            <a:r>
              <a:rPr lang="en-US" dirty="0" smtClean="0"/>
              <a:t> </a:t>
            </a:r>
            <a:r>
              <a:rPr lang="en-US" dirty="0" err="1" smtClean="0"/>
              <a:t>là</a:t>
            </a:r>
            <a:r>
              <a:rPr lang="en-US" dirty="0" smtClean="0"/>
              <a:t> NH </a:t>
            </a:r>
            <a:r>
              <a:rPr lang="en-US" dirty="0" err="1" smtClean="0"/>
              <a:t>thanh</a:t>
            </a:r>
            <a:r>
              <a:rPr lang="en-US" dirty="0" smtClean="0"/>
              <a:t> </a:t>
            </a:r>
            <a:r>
              <a:rPr lang="en-US" dirty="0" err="1" smtClean="0"/>
              <a:t>toán</a:t>
            </a:r>
            <a:endParaRPr lang="en-US" dirty="0" smtClean="0"/>
          </a:p>
          <a:p>
            <a:pPr marL="228600" indent="-228600">
              <a:buFont typeface="+mj-lt"/>
              <a:buAutoNum type="arabicParenR"/>
              <a:defRPr/>
            </a:pPr>
            <a:r>
              <a:rPr lang="en-US" dirty="0" smtClean="0"/>
              <a:t> </a:t>
            </a:r>
            <a:r>
              <a:rPr lang="en-US" dirty="0" err="1" smtClean="0"/>
              <a:t>Được</a:t>
            </a:r>
            <a:r>
              <a:rPr lang="en-US" dirty="0" smtClean="0"/>
              <a:t> </a:t>
            </a:r>
            <a:r>
              <a:rPr lang="en-US" dirty="0" err="1" smtClean="0"/>
              <a:t>ủy</a:t>
            </a:r>
            <a:r>
              <a:rPr lang="en-US" dirty="0" smtClean="0"/>
              <a:t> </a:t>
            </a:r>
            <a:r>
              <a:rPr lang="en-US" dirty="0" err="1" smtClean="0"/>
              <a:t>thác</a:t>
            </a:r>
            <a:r>
              <a:rPr lang="en-US" dirty="0" smtClean="0"/>
              <a:t> </a:t>
            </a:r>
            <a:r>
              <a:rPr lang="en-US" dirty="0" err="1" smtClean="0"/>
              <a:t>kiểm</a:t>
            </a:r>
            <a:r>
              <a:rPr lang="en-US" dirty="0" smtClean="0"/>
              <a:t> </a:t>
            </a:r>
            <a:r>
              <a:rPr lang="en-US" dirty="0" err="1" smtClean="0"/>
              <a:t>tra</a:t>
            </a:r>
            <a:r>
              <a:rPr lang="en-US" dirty="0" smtClean="0"/>
              <a:t> </a:t>
            </a:r>
            <a:r>
              <a:rPr lang="en-US" dirty="0" err="1" smtClean="0"/>
              <a:t>bộ</a:t>
            </a:r>
            <a:r>
              <a:rPr lang="en-US" dirty="0" smtClean="0"/>
              <a:t> </a:t>
            </a:r>
            <a:r>
              <a:rPr lang="en-US" dirty="0" err="1" smtClean="0"/>
              <a:t>chứng</a:t>
            </a:r>
            <a:r>
              <a:rPr lang="en-US" dirty="0" smtClean="0"/>
              <a:t> </a:t>
            </a:r>
            <a:r>
              <a:rPr lang="en-US" dirty="0" err="1" smtClean="0"/>
              <a:t>từ</a:t>
            </a:r>
            <a:r>
              <a:rPr lang="en-US" dirty="0" smtClean="0"/>
              <a:t> </a:t>
            </a:r>
            <a:r>
              <a:rPr lang="en-US" dirty="0" err="1" smtClean="0"/>
              <a:t>thay</a:t>
            </a:r>
            <a:r>
              <a:rPr lang="en-US" dirty="0" smtClean="0"/>
              <a:t> </a:t>
            </a:r>
            <a:r>
              <a:rPr lang="en-US" dirty="0" err="1" smtClean="0"/>
              <a:t>cho</a:t>
            </a:r>
            <a:r>
              <a:rPr lang="en-US" dirty="0" smtClean="0"/>
              <a:t> NH </a:t>
            </a:r>
            <a:r>
              <a:rPr lang="en-US" dirty="0" err="1" smtClean="0"/>
              <a:t>mở</a:t>
            </a:r>
            <a:r>
              <a:rPr lang="en-US" dirty="0" smtClean="0"/>
              <a:t> L/C </a:t>
            </a:r>
            <a:r>
              <a:rPr lang="en-US" dirty="0" err="1" smtClean="0"/>
              <a:t>nếu</a:t>
            </a:r>
            <a:r>
              <a:rPr lang="en-US" dirty="0" smtClean="0"/>
              <a:t> </a:t>
            </a:r>
            <a:r>
              <a:rPr lang="en-US" dirty="0" err="1" smtClean="0"/>
              <a:t>hợp</a:t>
            </a:r>
            <a:r>
              <a:rPr lang="en-US" dirty="0" smtClean="0"/>
              <a:t> </a:t>
            </a:r>
            <a:r>
              <a:rPr lang="en-US" dirty="0" err="1" smtClean="0"/>
              <a:t>lệ</a:t>
            </a:r>
            <a:r>
              <a:rPr lang="en-US" dirty="0" smtClean="0"/>
              <a:t> </a:t>
            </a:r>
            <a:r>
              <a:rPr lang="en-US" dirty="0" err="1" smtClean="0"/>
              <a:t>thì</a:t>
            </a:r>
            <a:r>
              <a:rPr lang="en-US" dirty="0" smtClean="0"/>
              <a:t> </a:t>
            </a:r>
            <a:r>
              <a:rPr lang="en-US" dirty="0" err="1" smtClean="0"/>
              <a:t>gửi</a:t>
            </a:r>
            <a:r>
              <a:rPr lang="en-US" dirty="0" smtClean="0"/>
              <a:t> </a:t>
            </a:r>
            <a:r>
              <a:rPr lang="en-US" dirty="0" err="1" smtClean="0"/>
              <a:t>yêu</a:t>
            </a:r>
            <a:r>
              <a:rPr lang="en-US" dirty="0" smtClean="0"/>
              <a:t> </a:t>
            </a:r>
            <a:r>
              <a:rPr lang="en-US" dirty="0" err="1" smtClean="0"/>
              <a:t>cầu</a:t>
            </a:r>
            <a:r>
              <a:rPr lang="en-US" dirty="0" smtClean="0"/>
              <a:t> </a:t>
            </a:r>
            <a:r>
              <a:rPr lang="en-US" dirty="0" err="1" smtClean="0"/>
              <a:t>đòi</a:t>
            </a:r>
            <a:r>
              <a:rPr lang="en-US" dirty="0" smtClean="0"/>
              <a:t> </a:t>
            </a:r>
            <a:r>
              <a:rPr lang="en-US" dirty="0" err="1" smtClean="0"/>
              <a:t>tiền</a:t>
            </a:r>
            <a:r>
              <a:rPr lang="en-US" dirty="0" smtClean="0"/>
              <a:t> </a:t>
            </a:r>
            <a:r>
              <a:rPr lang="en-US" dirty="0" err="1" smtClean="0"/>
              <a:t>đến</a:t>
            </a:r>
            <a:r>
              <a:rPr lang="en-US" dirty="0" smtClean="0"/>
              <a:t> NH </a:t>
            </a:r>
            <a:r>
              <a:rPr lang="en-US" dirty="0" err="1" smtClean="0"/>
              <a:t>mở</a:t>
            </a:r>
            <a:r>
              <a:rPr lang="en-US" dirty="0" smtClean="0"/>
              <a:t> L/C </a:t>
            </a:r>
          </a:p>
          <a:p>
            <a:pPr marL="228600" indent="-228600">
              <a:buFont typeface="+mj-lt"/>
              <a:buAutoNum type="arabicParenR"/>
              <a:defRPr/>
            </a:pPr>
            <a:r>
              <a:rPr lang="en-US" dirty="0" smtClean="0"/>
              <a:t> </a:t>
            </a:r>
            <a:r>
              <a:rPr lang="en-US" dirty="0" err="1" smtClean="0"/>
              <a:t>Ngân</a:t>
            </a:r>
            <a:r>
              <a:rPr lang="en-US" dirty="0" smtClean="0"/>
              <a:t> </a:t>
            </a:r>
            <a:r>
              <a:rPr lang="en-US" dirty="0" err="1" smtClean="0"/>
              <a:t>hàng</a:t>
            </a:r>
            <a:r>
              <a:rPr lang="en-US" dirty="0" smtClean="0"/>
              <a:t> </a:t>
            </a:r>
            <a:r>
              <a:rPr lang="en-US" dirty="0" err="1" smtClean="0"/>
              <a:t>thông</a:t>
            </a:r>
            <a:r>
              <a:rPr lang="en-US" dirty="0" smtClean="0"/>
              <a:t> </a:t>
            </a:r>
            <a:r>
              <a:rPr lang="en-US" dirty="0" err="1" smtClean="0"/>
              <a:t>báo</a:t>
            </a:r>
            <a:r>
              <a:rPr lang="en-US" dirty="0" smtClean="0"/>
              <a:t> (</a:t>
            </a:r>
            <a:r>
              <a:rPr lang="en-US" dirty="0" err="1" smtClean="0"/>
              <a:t>tức</a:t>
            </a:r>
            <a:r>
              <a:rPr lang="en-US" dirty="0" smtClean="0"/>
              <a:t> NH </a:t>
            </a:r>
            <a:r>
              <a:rPr lang="en-US" dirty="0" err="1" smtClean="0"/>
              <a:t>bên</a:t>
            </a:r>
            <a:r>
              <a:rPr lang="en-US" dirty="0" smtClean="0"/>
              <a:t> XK) </a:t>
            </a:r>
            <a:r>
              <a:rPr lang="en-US" dirty="0" err="1" smtClean="0"/>
              <a:t>vừa</a:t>
            </a:r>
            <a:r>
              <a:rPr lang="en-US" dirty="0" smtClean="0"/>
              <a:t> </a:t>
            </a:r>
            <a:r>
              <a:rPr lang="en-US" dirty="0" err="1" smtClean="0"/>
              <a:t>kiểm</a:t>
            </a:r>
            <a:r>
              <a:rPr lang="en-US" dirty="0" smtClean="0"/>
              <a:t> </a:t>
            </a:r>
            <a:r>
              <a:rPr lang="en-US" dirty="0" err="1" smtClean="0"/>
              <a:t>tra</a:t>
            </a:r>
            <a:r>
              <a:rPr lang="en-US" dirty="0" smtClean="0"/>
              <a:t> </a:t>
            </a:r>
            <a:r>
              <a:rPr lang="en-US" dirty="0" err="1" smtClean="0"/>
              <a:t>tính</a:t>
            </a:r>
            <a:r>
              <a:rPr lang="en-US" dirty="0" smtClean="0"/>
              <a:t> </a:t>
            </a:r>
            <a:r>
              <a:rPr lang="en-US" dirty="0" err="1" smtClean="0"/>
              <a:t>hợp</a:t>
            </a:r>
            <a:r>
              <a:rPr lang="en-US" dirty="0" smtClean="0"/>
              <a:t> </a:t>
            </a:r>
            <a:r>
              <a:rPr lang="en-US" dirty="0" err="1" smtClean="0"/>
              <a:t>lệ</a:t>
            </a:r>
            <a:r>
              <a:rPr lang="en-US" dirty="0" smtClean="0"/>
              <a:t> </a:t>
            </a:r>
            <a:r>
              <a:rPr lang="en-US" dirty="0" err="1" smtClean="0"/>
              <a:t>của</a:t>
            </a:r>
            <a:r>
              <a:rPr lang="en-US" dirty="0" smtClean="0"/>
              <a:t> </a:t>
            </a:r>
            <a:r>
              <a:rPr lang="en-US" dirty="0" err="1" smtClean="0"/>
              <a:t>bộ</a:t>
            </a:r>
            <a:r>
              <a:rPr lang="en-US" dirty="0" smtClean="0"/>
              <a:t> </a:t>
            </a:r>
            <a:r>
              <a:rPr lang="en-US" dirty="0" err="1" smtClean="0"/>
              <a:t>chứng</a:t>
            </a:r>
            <a:r>
              <a:rPr lang="en-US" dirty="0" smtClean="0"/>
              <a:t> </a:t>
            </a:r>
            <a:r>
              <a:rPr lang="en-US" dirty="0" err="1" smtClean="0"/>
              <a:t>từ</a:t>
            </a:r>
            <a:r>
              <a:rPr lang="en-US" dirty="0" smtClean="0"/>
              <a:t> </a:t>
            </a:r>
            <a:r>
              <a:rPr lang="en-US" dirty="0" err="1" smtClean="0"/>
              <a:t>nếu</a:t>
            </a:r>
            <a:r>
              <a:rPr lang="en-US" dirty="0" smtClean="0"/>
              <a:t> OK </a:t>
            </a:r>
            <a:r>
              <a:rPr lang="en-US" dirty="0" err="1" smtClean="0"/>
              <a:t>thì</a:t>
            </a:r>
            <a:r>
              <a:rPr lang="en-US" dirty="0" smtClean="0"/>
              <a:t> </a:t>
            </a:r>
            <a:r>
              <a:rPr lang="en-US" dirty="0" err="1" smtClean="0"/>
              <a:t>thay</a:t>
            </a:r>
            <a:r>
              <a:rPr lang="en-US" dirty="0" smtClean="0"/>
              <a:t> </a:t>
            </a:r>
            <a:r>
              <a:rPr lang="en-US" dirty="0" err="1" smtClean="0"/>
              <a:t>mặt</a:t>
            </a:r>
            <a:r>
              <a:rPr lang="en-US" dirty="0" smtClean="0"/>
              <a:t> NH </a:t>
            </a:r>
            <a:r>
              <a:rPr lang="en-US" dirty="0" err="1" smtClean="0"/>
              <a:t>mở</a:t>
            </a:r>
            <a:r>
              <a:rPr lang="en-US" dirty="0" smtClean="0"/>
              <a:t> L/C </a:t>
            </a:r>
            <a:r>
              <a:rPr lang="en-US" b="1" dirty="0" err="1" smtClean="0"/>
              <a:t>thanh</a:t>
            </a:r>
            <a:r>
              <a:rPr lang="en-US" b="1" dirty="0" smtClean="0"/>
              <a:t> </a:t>
            </a:r>
            <a:r>
              <a:rPr lang="en-US" b="1" dirty="0" err="1" smtClean="0"/>
              <a:t>toán</a:t>
            </a:r>
            <a:r>
              <a:rPr lang="en-US" b="1" dirty="0" smtClean="0"/>
              <a:t> </a:t>
            </a:r>
            <a:r>
              <a:rPr lang="en-US" b="1" dirty="0" err="1" smtClean="0"/>
              <a:t>ngay</a:t>
            </a:r>
            <a:r>
              <a:rPr lang="en-US" b="1" dirty="0" smtClean="0"/>
              <a:t> </a:t>
            </a:r>
            <a:r>
              <a:rPr lang="en-US" b="1" dirty="0" err="1" smtClean="0"/>
              <a:t>cho</a:t>
            </a:r>
            <a:r>
              <a:rPr lang="en-US" b="1" dirty="0" smtClean="0"/>
              <a:t> </a:t>
            </a:r>
            <a:r>
              <a:rPr lang="en-US" b="1" dirty="0" err="1" smtClean="0"/>
              <a:t>người</a:t>
            </a:r>
            <a:r>
              <a:rPr lang="en-US" b="1" dirty="0" smtClean="0"/>
              <a:t> XK</a:t>
            </a:r>
            <a:r>
              <a:rPr lang="en-US" dirty="0" smtClean="0"/>
              <a:t>, </a:t>
            </a:r>
            <a:r>
              <a:rPr lang="en-US" dirty="0" err="1" smtClean="0"/>
              <a:t>và</a:t>
            </a:r>
            <a:r>
              <a:rPr lang="en-US" dirty="0" smtClean="0"/>
              <a:t> </a:t>
            </a:r>
            <a:r>
              <a:rPr lang="en-US" dirty="0" err="1" smtClean="0"/>
              <a:t>lúc</a:t>
            </a:r>
            <a:r>
              <a:rPr lang="en-US" dirty="0" smtClean="0"/>
              <a:t> </a:t>
            </a:r>
            <a:r>
              <a:rPr lang="en-US" dirty="0" err="1" smtClean="0"/>
              <a:t>này</a:t>
            </a:r>
            <a:r>
              <a:rPr lang="en-US" dirty="0" smtClean="0"/>
              <a:t> TK </a:t>
            </a:r>
            <a:r>
              <a:rPr lang="en-US" dirty="0" err="1" smtClean="0"/>
              <a:t>của</a:t>
            </a:r>
            <a:r>
              <a:rPr lang="en-US" dirty="0" smtClean="0"/>
              <a:t> NH </a:t>
            </a:r>
            <a:r>
              <a:rPr lang="en-US" dirty="0" err="1" smtClean="0"/>
              <a:t>mở</a:t>
            </a:r>
            <a:r>
              <a:rPr lang="en-US" dirty="0" smtClean="0"/>
              <a:t> L/C ở NH </a:t>
            </a:r>
            <a:r>
              <a:rPr lang="en-US" dirty="0" err="1" smtClean="0"/>
              <a:t>bên</a:t>
            </a:r>
            <a:r>
              <a:rPr lang="en-US" dirty="0" smtClean="0"/>
              <a:t> XK </a:t>
            </a:r>
            <a:r>
              <a:rPr lang="en-US" dirty="0" err="1" smtClean="0"/>
              <a:t>sẽ</a:t>
            </a:r>
            <a:r>
              <a:rPr lang="en-US" dirty="0" smtClean="0"/>
              <a:t> BỊ GHI NỢ </a:t>
            </a:r>
            <a:r>
              <a:rPr lang="en-US" dirty="0" err="1" smtClean="0"/>
              <a:t>tức</a:t>
            </a:r>
            <a:r>
              <a:rPr lang="en-US" dirty="0" smtClean="0"/>
              <a:t> </a:t>
            </a:r>
            <a:r>
              <a:rPr lang="en-US" dirty="0" err="1" smtClean="0"/>
              <a:t>là</a:t>
            </a:r>
            <a:r>
              <a:rPr lang="en-US" dirty="0" smtClean="0"/>
              <a:t> NH </a:t>
            </a:r>
            <a:r>
              <a:rPr lang="en-US" dirty="0" err="1" smtClean="0"/>
              <a:t>thông</a:t>
            </a:r>
            <a:r>
              <a:rPr lang="en-US" dirty="0" smtClean="0"/>
              <a:t> </a:t>
            </a:r>
            <a:r>
              <a:rPr lang="en-US" dirty="0" err="1" smtClean="0"/>
              <a:t>báo</a:t>
            </a:r>
            <a:r>
              <a:rPr lang="en-US" dirty="0" smtClean="0"/>
              <a:t> </a:t>
            </a:r>
            <a:r>
              <a:rPr lang="en-US" dirty="0" err="1" smtClean="0"/>
              <a:t>đã</a:t>
            </a:r>
            <a:r>
              <a:rPr lang="en-US" dirty="0" smtClean="0"/>
              <a:t> </a:t>
            </a:r>
            <a:r>
              <a:rPr lang="en-US" dirty="0" err="1" smtClean="0"/>
              <a:t>cho</a:t>
            </a:r>
            <a:r>
              <a:rPr lang="en-US" dirty="0" smtClean="0"/>
              <a:t> NH </a:t>
            </a:r>
            <a:r>
              <a:rPr lang="en-US" dirty="0" err="1" smtClean="0"/>
              <a:t>mở</a:t>
            </a:r>
            <a:r>
              <a:rPr lang="en-US" dirty="0" smtClean="0"/>
              <a:t> L/C </a:t>
            </a:r>
            <a:r>
              <a:rPr lang="en-US" dirty="0" err="1" smtClean="0"/>
              <a:t>mượn</a:t>
            </a:r>
            <a:r>
              <a:rPr lang="en-US" dirty="0" smtClean="0"/>
              <a:t> </a:t>
            </a:r>
            <a:r>
              <a:rPr lang="en-US" dirty="0" err="1" smtClean="0"/>
              <a:t>tiền</a:t>
            </a:r>
            <a:r>
              <a:rPr lang="en-US" dirty="0" smtClean="0"/>
              <a:t> </a:t>
            </a:r>
            <a:r>
              <a:rPr lang="en-US" dirty="0" err="1" smtClean="0"/>
              <a:t>của</a:t>
            </a:r>
            <a:r>
              <a:rPr lang="en-US" dirty="0" smtClean="0"/>
              <a:t> </a:t>
            </a:r>
            <a:r>
              <a:rPr lang="en-US" dirty="0" err="1" smtClean="0"/>
              <a:t>mình</a:t>
            </a:r>
            <a:r>
              <a:rPr lang="en-US" dirty="0" smtClean="0"/>
              <a:t> </a:t>
            </a:r>
            <a:r>
              <a:rPr lang="en-US" dirty="0" err="1" smtClean="0"/>
              <a:t>để</a:t>
            </a:r>
            <a:r>
              <a:rPr lang="en-US" dirty="0" smtClean="0"/>
              <a:t> </a:t>
            </a:r>
            <a:r>
              <a:rPr lang="en-US" dirty="0" err="1" smtClean="0"/>
              <a:t>thanh</a:t>
            </a:r>
            <a:r>
              <a:rPr lang="en-US" dirty="0" smtClean="0"/>
              <a:t> </a:t>
            </a:r>
            <a:r>
              <a:rPr lang="en-US" dirty="0" err="1" smtClean="0"/>
              <a:t>toán</a:t>
            </a:r>
            <a:endParaRPr lang="en-US" dirty="0" smtClean="0"/>
          </a:p>
          <a:p>
            <a:pPr>
              <a:defRPr/>
            </a:pPr>
            <a:endParaRPr lang="en-US" dirty="0" smtClean="0"/>
          </a:p>
          <a:p>
            <a:pPr>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24</a:t>
            </a:fld>
            <a:endParaRPr lang="en-US"/>
          </a:p>
        </p:txBody>
      </p:sp>
    </p:spTree>
    <p:extLst>
      <p:ext uri="{BB962C8B-B14F-4D97-AF65-F5344CB8AC3E}">
        <p14:creationId xmlns:p14="http://schemas.microsoft.com/office/powerpoint/2010/main" val="3594315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p:spPr>
        <p:txBody>
          <a:bodyPr/>
          <a:lstStyle/>
          <a:p>
            <a:r>
              <a:rPr lang="en-US" altLang="en-US" b="1" dirty="0" err="1" smtClean="0"/>
              <a:t>Quy</a:t>
            </a:r>
            <a:r>
              <a:rPr lang="en-US" altLang="en-US" b="1" dirty="0" smtClean="0"/>
              <a:t> </a:t>
            </a:r>
            <a:r>
              <a:rPr lang="en-US" altLang="en-US" b="1" dirty="0" err="1" smtClean="0"/>
              <a:t>tắc</a:t>
            </a:r>
            <a:r>
              <a:rPr lang="en-US" altLang="en-US" b="1" dirty="0" smtClean="0"/>
              <a:t> </a:t>
            </a:r>
            <a:r>
              <a:rPr lang="en-US" altLang="en-US" b="1" dirty="0" err="1" smtClean="0"/>
              <a:t>và</a:t>
            </a:r>
            <a:r>
              <a:rPr lang="en-US" altLang="en-US" b="1" dirty="0" smtClean="0"/>
              <a:t> </a:t>
            </a:r>
            <a:r>
              <a:rPr lang="en-US" altLang="en-US" b="1" dirty="0" err="1" smtClean="0"/>
              <a:t>Thực</a:t>
            </a:r>
            <a:r>
              <a:rPr lang="en-US" altLang="en-US" b="1" dirty="0" smtClean="0"/>
              <a:t> </a:t>
            </a:r>
            <a:r>
              <a:rPr lang="en-US" altLang="en-US" b="1" dirty="0" err="1" smtClean="0"/>
              <a:t>hành</a:t>
            </a:r>
            <a:r>
              <a:rPr lang="en-US" altLang="en-US" b="1" dirty="0" smtClean="0"/>
              <a:t> </a:t>
            </a:r>
            <a:r>
              <a:rPr lang="en-US" altLang="en-US" b="1" dirty="0" err="1" smtClean="0"/>
              <a:t>thống</a:t>
            </a:r>
            <a:r>
              <a:rPr lang="en-US" altLang="en-US" b="1" dirty="0" smtClean="0"/>
              <a:t> </a:t>
            </a:r>
            <a:r>
              <a:rPr lang="en-US" altLang="en-US" b="1" dirty="0" err="1" smtClean="0"/>
              <a:t>nhất</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t>
            </a:r>
            <a:r>
              <a:rPr lang="en-US" altLang="en-US" b="1" dirty="0" err="1" smtClean="0"/>
              <a:t>chứng</a:t>
            </a:r>
            <a:r>
              <a:rPr lang="en-US" altLang="en-US" b="1" dirty="0" smtClean="0"/>
              <a:t> </a:t>
            </a:r>
            <a:r>
              <a:rPr lang="en-US" altLang="en-US" b="1" dirty="0" err="1" smtClean="0"/>
              <a:t>từ</a:t>
            </a:r>
            <a:endParaRPr lang="en-US" altLang="en-US" b="1" dirty="0" smtClean="0"/>
          </a:p>
          <a:p>
            <a:r>
              <a:rPr lang="en-US" altLang="en-US" b="1" dirty="0" err="1" smtClean="0"/>
              <a:t>Thư</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t>
            </a:r>
            <a:r>
              <a:rPr lang="en-US" altLang="en-US" b="1" dirty="0" err="1" smtClean="0"/>
              <a:t>thương</a:t>
            </a:r>
            <a:r>
              <a:rPr lang="en-US" altLang="en-US" b="1" dirty="0" smtClean="0"/>
              <a:t> </a:t>
            </a:r>
            <a:r>
              <a:rPr lang="en-US" altLang="en-US" b="1" dirty="0" err="1" smtClean="0"/>
              <a:t>mại</a:t>
            </a:r>
            <a:r>
              <a:rPr lang="en-US" altLang="en-US" b="1" dirty="0" smtClean="0"/>
              <a:t> </a:t>
            </a:r>
            <a:r>
              <a:rPr lang="en-US" altLang="en-US" b="1" dirty="0" err="1" smtClean="0"/>
              <a:t>là</a:t>
            </a:r>
            <a:r>
              <a:rPr lang="en-US" altLang="en-US" b="1" dirty="0" smtClean="0"/>
              <a:t> </a:t>
            </a:r>
            <a:r>
              <a:rPr lang="en-US" altLang="en-US" b="1" dirty="0" err="1" smtClean="0"/>
              <a:t>một</a:t>
            </a:r>
            <a:r>
              <a:rPr lang="en-US" altLang="en-US" b="1" dirty="0" smtClean="0"/>
              <a:t> </a:t>
            </a:r>
            <a:r>
              <a:rPr lang="en-US" altLang="en-US" b="1" dirty="0" err="1" smtClean="0"/>
              <a:t>văn</a:t>
            </a:r>
            <a:r>
              <a:rPr lang="en-US" altLang="en-US" b="1" dirty="0" smtClean="0"/>
              <a:t> </a:t>
            </a:r>
            <a:r>
              <a:rPr lang="en-US" altLang="en-US" b="1" dirty="0" err="1" smtClean="0"/>
              <a:t>bản</a:t>
            </a:r>
            <a:r>
              <a:rPr lang="en-US" altLang="en-US" b="1" dirty="0" smtClean="0"/>
              <a:t> do </a:t>
            </a:r>
            <a:r>
              <a:rPr lang="en-US" altLang="en-US" b="1" dirty="0" err="1" smtClean="0"/>
              <a:t>một</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phát</a:t>
            </a:r>
            <a:r>
              <a:rPr lang="en-US" altLang="en-US" b="1" dirty="0" smtClean="0"/>
              <a:t> </a:t>
            </a:r>
            <a:r>
              <a:rPr lang="en-US" altLang="en-US" b="1" dirty="0" err="1" smtClean="0"/>
              <a:t>hành</a:t>
            </a:r>
            <a:r>
              <a:rPr lang="en-US" altLang="en-US" b="1" dirty="0" smtClean="0"/>
              <a:t> </a:t>
            </a:r>
            <a:r>
              <a:rPr lang="en-US" altLang="en-US" b="1" dirty="0" err="1" smtClean="0"/>
              <a:t>theo</a:t>
            </a:r>
            <a:r>
              <a:rPr lang="en-US" altLang="en-US" b="1" dirty="0" smtClean="0"/>
              <a:t> </a:t>
            </a:r>
            <a:r>
              <a:rPr lang="en-US" altLang="en-US" b="1" dirty="0" err="1" smtClean="0"/>
              <a:t>yêu</a:t>
            </a:r>
            <a:r>
              <a:rPr lang="en-US" altLang="en-US" b="1" dirty="0" smtClean="0"/>
              <a:t> </a:t>
            </a:r>
            <a:r>
              <a:rPr lang="en-US" altLang="en-US" b="1" dirty="0" err="1" smtClean="0"/>
              <a:t>cầu</a:t>
            </a:r>
            <a:r>
              <a:rPr lang="en-US" altLang="en-US" b="1" dirty="0" smtClean="0"/>
              <a:t> </a:t>
            </a:r>
            <a:r>
              <a:rPr lang="en-US" altLang="en-US" b="1" dirty="0" err="1" smtClean="0"/>
              <a:t>của</a:t>
            </a:r>
            <a:r>
              <a:rPr lang="en-US" altLang="en-US" b="1" dirty="0" smtClean="0"/>
              <a:t> </a:t>
            </a: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dirty="0" smtClean="0"/>
              <a:t>(</a:t>
            </a:r>
            <a:r>
              <a:rPr lang="en-US" altLang="en-US" dirty="0" err="1" smtClean="0"/>
              <a:t>người</a:t>
            </a:r>
            <a:r>
              <a:rPr lang="en-US" altLang="en-US" dirty="0" smtClean="0"/>
              <a:t> </a:t>
            </a:r>
            <a:r>
              <a:rPr lang="en-US" altLang="en-US" dirty="0" err="1" smtClean="0"/>
              <a:t>xin</a:t>
            </a:r>
            <a:r>
              <a:rPr lang="en-US" altLang="en-US" dirty="0" smtClean="0"/>
              <a:t> </a:t>
            </a:r>
            <a:r>
              <a:rPr lang="en-US" altLang="en-US" dirty="0" err="1" smtClean="0"/>
              <a:t>mở</a:t>
            </a:r>
            <a:r>
              <a:rPr lang="en-US" altLang="en-US" dirty="0" smtClean="0"/>
              <a:t> </a:t>
            </a:r>
            <a:r>
              <a:rPr lang="en-US" altLang="en-US" dirty="0" err="1" smtClean="0"/>
              <a:t>thư</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cam </a:t>
            </a:r>
            <a:r>
              <a:rPr lang="en-US" altLang="en-US" dirty="0" err="1" smtClean="0"/>
              <a:t>kết</a:t>
            </a:r>
            <a:r>
              <a:rPr lang="en-US" altLang="en-US" dirty="0" smtClean="0"/>
              <a:t> </a:t>
            </a: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cho</a:t>
            </a:r>
            <a:r>
              <a:rPr lang="en-US" altLang="en-US" dirty="0" smtClean="0"/>
              <a:t> </a:t>
            </a:r>
            <a:r>
              <a:rPr lang="en-US" altLang="en-US" dirty="0" err="1" smtClean="0"/>
              <a:t>người</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dirty="0" err="1" smtClean="0"/>
              <a:t>người</a:t>
            </a:r>
            <a:r>
              <a:rPr lang="en-US" altLang="en-US" dirty="0" smtClean="0"/>
              <a:t> </a:t>
            </a:r>
            <a:r>
              <a:rPr lang="en-US" altLang="en-US" dirty="0" err="1" smtClean="0"/>
              <a:t>hưởng</a:t>
            </a:r>
            <a:r>
              <a:rPr lang="en-US" altLang="en-US" dirty="0" smtClean="0"/>
              <a:t> </a:t>
            </a:r>
            <a:r>
              <a:rPr lang="en-US" altLang="en-US" dirty="0" err="1" smtClean="0"/>
              <a:t>lợi</a:t>
            </a:r>
            <a:r>
              <a:rPr lang="en-US" altLang="en-US" dirty="0" smtClean="0"/>
              <a:t>) </a:t>
            </a:r>
            <a:r>
              <a:rPr lang="en-US" altLang="en-US" dirty="0" err="1" smtClean="0"/>
              <a:t>một</a:t>
            </a:r>
            <a:r>
              <a:rPr lang="en-US" altLang="en-US" dirty="0" smtClean="0"/>
              <a:t> </a:t>
            </a:r>
            <a:r>
              <a:rPr lang="en-US" altLang="en-US" dirty="0" err="1" smtClean="0"/>
              <a:t>số</a:t>
            </a:r>
            <a:r>
              <a:rPr lang="en-US" altLang="en-US" dirty="0" smtClean="0"/>
              <a:t> </a:t>
            </a:r>
            <a:r>
              <a:rPr lang="en-US" altLang="en-US" dirty="0" err="1" smtClean="0"/>
              <a:t>tiền</a:t>
            </a:r>
            <a:r>
              <a:rPr lang="en-US" altLang="en-US" dirty="0" smtClean="0"/>
              <a:t> </a:t>
            </a:r>
            <a:r>
              <a:rPr lang="en-US" altLang="en-US" dirty="0" err="1" smtClean="0"/>
              <a:t>nhất</a:t>
            </a:r>
            <a:r>
              <a:rPr lang="en-US" altLang="en-US" dirty="0" smtClean="0"/>
              <a:t> </a:t>
            </a:r>
            <a:r>
              <a:rPr lang="en-US" altLang="en-US" dirty="0" err="1" smtClean="0"/>
              <a:t>định</a:t>
            </a:r>
            <a:r>
              <a:rPr lang="en-US" altLang="en-US" dirty="0" smtClean="0"/>
              <a:t>, </a:t>
            </a:r>
            <a:r>
              <a:rPr lang="en-US" altLang="en-US" dirty="0" err="1" smtClean="0"/>
              <a:t>trong</a:t>
            </a:r>
            <a:r>
              <a:rPr lang="en-US" altLang="en-US" dirty="0" smtClean="0"/>
              <a:t> </a:t>
            </a:r>
            <a:r>
              <a:rPr lang="en-US" altLang="en-US" dirty="0" err="1" smtClean="0"/>
              <a:t>một</a:t>
            </a:r>
            <a:r>
              <a:rPr lang="en-US" altLang="en-US" dirty="0" smtClean="0"/>
              <a:t> </a:t>
            </a:r>
            <a:r>
              <a:rPr lang="en-US" altLang="en-US" dirty="0" err="1" smtClean="0"/>
              <a:t>thời</a:t>
            </a:r>
            <a:r>
              <a:rPr lang="en-US" altLang="en-US" dirty="0" smtClean="0"/>
              <a:t> </a:t>
            </a:r>
            <a:r>
              <a:rPr lang="en-US" altLang="en-US" dirty="0" err="1" smtClean="0"/>
              <a:t>gian</a:t>
            </a:r>
            <a:r>
              <a:rPr lang="en-US" altLang="en-US" dirty="0" smtClean="0"/>
              <a:t> </a:t>
            </a:r>
            <a:r>
              <a:rPr lang="en-US" altLang="en-US" dirty="0" err="1" smtClean="0"/>
              <a:t>nhất</a:t>
            </a:r>
            <a:r>
              <a:rPr lang="en-US" altLang="en-US" dirty="0" smtClean="0"/>
              <a:t> </a:t>
            </a:r>
            <a:r>
              <a:rPr lang="en-US" altLang="en-US" dirty="0" err="1" smtClean="0"/>
              <a:t>định</a:t>
            </a:r>
            <a:r>
              <a:rPr lang="en-US" altLang="en-US" dirty="0" smtClean="0"/>
              <a:t> </a:t>
            </a:r>
            <a:r>
              <a:rPr lang="en-US" altLang="en-US" dirty="0" err="1" smtClean="0"/>
              <a:t>với</a:t>
            </a:r>
            <a:r>
              <a:rPr lang="en-US" altLang="en-US" dirty="0" smtClean="0"/>
              <a:t> </a:t>
            </a:r>
            <a:r>
              <a:rPr lang="en-US" altLang="en-US" dirty="0" err="1" smtClean="0"/>
              <a:t>điều</a:t>
            </a:r>
            <a:r>
              <a:rPr lang="en-US" altLang="en-US" dirty="0" smtClean="0"/>
              <a:t> </a:t>
            </a:r>
            <a:r>
              <a:rPr lang="en-US" altLang="en-US" dirty="0" err="1" smtClean="0"/>
              <a:t>kiện</a:t>
            </a:r>
            <a:r>
              <a:rPr lang="en-US" altLang="en-US" dirty="0" smtClean="0"/>
              <a:t> </a:t>
            </a:r>
            <a:r>
              <a:rPr lang="en-US" altLang="en-US" dirty="0" err="1" smtClean="0"/>
              <a:t>người</a:t>
            </a:r>
            <a:r>
              <a:rPr lang="en-US" altLang="en-US" dirty="0" smtClean="0"/>
              <a:t> </a:t>
            </a:r>
            <a:r>
              <a:rPr lang="en-US" altLang="en-US" dirty="0" err="1" smtClean="0"/>
              <a:t>này</a:t>
            </a:r>
            <a:r>
              <a:rPr lang="en-US" altLang="en-US" dirty="0" smtClean="0"/>
              <a:t> </a:t>
            </a:r>
            <a:r>
              <a:rPr lang="en-US" altLang="en-US" dirty="0" err="1" smtClean="0"/>
              <a:t>thực</a:t>
            </a:r>
            <a:r>
              <a:rPr lang="en-US" altLang="en-US" dirty="0" smtClean="0"/>
              <a:t> </a:t>
            </a:r>
            <a:r>
              <a:rPr lang="en-US" altLang="en-US" dirty="0" err="1" smtClean="0"/>
              <a:t>hiện</a:t>
            </a:r>
            <a:r>
              <a:rPr lang="en-US" altLang="en-US" dirty="0" smtClean="0"/>
              <a:t> </a:t>
            </a:r>
            <a:r>
              <a:rPr lang="en-US" altLang="en-US" dirty="0" err="1" smtClean="0"/>
              <a:t>đúng</a:t>
            </a:r>
            <a:r>
              <a:rPr lang="en-US" altLang="en-US" dirty="0" smtClean="0"/>
              <a:t> </a:t>
            </a:r>
            <a:r>
              <a:rPr lang="en-US" altLang="en-US" dirty="0" err="1" smtClean="0"/>
              <a:t>và</a:t>
            </a:r>
            <a:r>
              <a:rPr lang="en-US" altLang="en-US" dirty="0" smtClean="0"/>
              <a:t> </a:t>
            </a:r>
            <a:r>
              <a:rPr lang="en-US" altLang="en-US" dirty="0" err="1" smtClean="0"/>
              <a:t>đầy</a:t>
            </a:r>
            <a:r>
              <a:rPr lang="en-US" altLang="en-US" dirty="0" smtClean="0"/>
              <a:t> </a:t>
            </a:r>
            <a:r>
              <a:rPr lang="en-US" altLang="en-US" dirty="0" err="1" smtClean="0"/>
              <a:t>đủ</a:t>
            </a:r>
            <a:r>
              <a:rPr lang="en-US" altLang="en-US" dirty="0" smtClean="0"/>
              <a:t> </a:t>
            </a:r>
            <a:r>
              <a:rPr lang="en-US" altLang="en-US" dirty="0" err="1" smtClean="0"/>
              <a:t>những</a:t>
            </a:r>
            <a:r>
              <a:rPr lang="en-US" altLang="en-US" dirty="0" smtClean="0"/>
              <a:t> </a:t>
            </a:r>
            <a:r>
              <a:rPr lang="en-US" altLang="en-US" dirty="0" err="1" smtClean="0"/>
              <a:t>điều</a:t>
            </a:r>
            <a:r>
              <a:rPr lang="en-US" altLang="en-US" dirty="0" smtClean="0"/>
              <a:t> </a:t>
            </a:r>
            <a:r>
              <a:rPr lang="en-US" altLang="en-US" dirty="0" err="1" smtClean="0"/>
              <a:t>khoản</a:t>
            </a:r>
            <a:r>
              <a:rPr lang="en-US" altLang="en-US" dirty="0" smtClean="0"/>
              <a:t> </a:t>
            </a:r>
            <a:r>
              <a:rPr lang="en-US" altLang="en-US" dirty="0" err="1" smtClean="0"/>
              <a:t>quy</a:t>
            </a:r>
            <a:r>
              <a:rPr lang="en-US" altLang="en-US" dirty="0" smtClean="0"/>
              <a:t> </a:t>
            </a:r>
            <a:r>
              <a:rPr lang="en-US" altLang="en-US" dirty="0" err="1" smtClean="0"/>
              <a:t>định</a:t>
            </a:r>
            <a:r>
              <a:rPr lang="en-US" altLang="en-US" dirty="0" smtClean="0"/>
              <a:t> </a:t>
            </a:r>
            <a:r>
              <a:rPr lang="en-US" altLang="en-US" dirty="0" err="1" smtClean="0"/>
              <a:t>trong</a:t>
            </a:r>
            <a:r>
              <a:rPr lang="en-US" altLang="en-US" dirty="0" smtClean="0"/>
              <a:t> </a:t>
            </a:r>
            <a:r>
              <a:rPr lang="en-US" altLang="en-US" dirty="0" err="1" smtClean="0"/>
              <a:t>lá</a:t>
            </a:r>
            <a:r>
              <a:rPr lang="en-US" altLang="en-US" dirty="0" smtClean="0"/>
              <a:t> </a:t>
            </a:r>
            <a:r>
              <a:rPr lang="en-US" altLang="en-US" dirty="0" err="1" smtClean="0"/>
              <a:t>thư</a:t>
            </a:r>
            <a:r>
              <a:rPr lang="en-US" altLang="en-US" dirty="0" smtClean="0"/>
              <a:t> </a:t>
            </a:r>
            <a:r>
              <a:rPr lang="en-US" altLang="en-US" dirty="0" err="1" smtClean="0"/>
              <a:t>đỏ</a:t>
            </a:r>
            <a:r>
              <a:rPr lang="en-US" altLang="en-US" dirty="0" smtClean="0"/>
              <a:t> - </a:t>
            </a:r>
            <a:r>
              <a:rPr lang="en-US" altLang="en-US" dirty="0" err="1" smtClean="0"/>
              <a:t>xuất</a:t>
            </a:r>
            <a:r>
              <a:rPr lang="en-US" altLang="en-US" dirty="0" smtClean="0"/>
              <a:t> </a:t>
            </a:r>
            <a:r>
              <a:rPr lang="en-US" altLang="en-US" dirty="0" err="1" smtClean="0"/>
              <a:t>trình</a:t>
            </a:r>
            <a:r>
              <a:rPr lang="en-US" altLang="en-US" dirty="0" smtClean="0"/>
              <a:t> </a:t>
            </a:r>
            <a:r>
              <a:rPr lang="en-US" altLang="en-US" dirty="0" err="1" smtClean="0"/>
              <a:t>đầy</a:t>
            </a:r>
            <a:r>
              <a:rPr lang="en-US" altLang="en-US" dirty="0" smtClean="0"/>
              <a:t> </a:t>
            </a:r>
            <a:r>
              <a:rPr lang="en-US" altLang="en-US" dirty="0" err="1" smtClean="0"/>
              <a:t>đủ</a:t>
            </a:r>
            <a:r>
              <a:rPr lang="en-US" altLang="en-US" dirty="0" smtClean="0"/>
              <a:t> </a:t>
            </a:r>
            <a:r>
              <a:rPr lang="en-US" altLang="en-US" dirty="0" err="1" smtClean="0"/>
              <a:t>các</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hợp</a:t>
            </a:r>
            <a:r>
              <a:rPr lang="en-US" altLang="en-US" dirty="0" smtClean="0"/>
              <a:t> </a:t>
            </a:r>
            <a:r>
              <a:rPr lang="en-US" altLang="en-US" dirty="0" err="1" smtClean="0"/>
              <a:t>lệ</a:t>
            </a:r>
            <a:r>
              <a:rPr lang="en-US" altLang="en-US" dirty="0" smtClean="0"/>
              <a:t>. </a:t>
            </a:r>
            <a:r>
              <a:rPr lang="en-US" altLang="en-US" dirty="0" err="1" smtClean="0"/>
              <a:t>Đây</a:t>
            </a:r>
            <a:r>
              <a:rPr lang="en-US" altLang="en-US" dirty="0" smtClean="0"/>
              <a:t> </a:t>
            </a:r>
            <a:r>
              <a:rPr lang="en-US" altLang="en-US" dirty="0" err="1" smtClean="0"/>
              <a:t>là</a:t>
            </a:r>
            <a:r>
              <a:rPr lang="en-US" altLang="en-US" dirty="0" smtClean="0"/>
              <a:t> </a:t>
            </a:r>
            <a:r>
              <a:rPr lang="en-US" altLang="en-US" dirty="0" err="1" smtClean="0"/>
              <a:t>khái</a:t>
            </a:r>
            <a:r>
              <a:rPr lang="en-US" altLang="en-US" dirty="0" smtClean="0"/>
              <a:t> </a:t>
            </a:r>
            <a:r>
              <a:rPr lang="en-US" altLang="en-US" dirty="0" err="1" smtClean="0"/>
              <a:t>niệm</a:t>
            </a:r>
            <a:endParaRPr lang="en-US" altLang="en-US" dirty="0" smtClean="0"/>
          </a:p>
          <a:p>
            <a:r>
              <a:rPr lang="en-US" altLang="en-US" b="1" dirty="0" err="1" smtClean="0"/>
              <a:t>Độc</a:t>
            </a:r>
            <a:r>
              <a:rPr lang="en-US" altLang="en-US" b="1" dirty="0" smtClean="0"/>
              <a:t> </a:t>
            </a:r>
            <a:r>
              <a:rPr lang="en-US" altLang="en-US" b="1" dirty="0" err="1" smtClean="0"/>
              <a:t>lập</a:t>
            </a:r>
            <a:r>
              <a:rPr lang="en-US" altLang="en-US" dirty="0" smtClean="0"/>
              <a:t> </a:t>
            </a:r>
            <a:r>
              <a:rPr lang="en-US" altLang="en-US" b="1" dirty="0" smtClean="0"/>
              <a:t>:</a:t>
            </a:r>
            <a:r>
              <a:rPr lang="en-US" altLang="en-US" dirty="0" smtClean="0"/>
              <a:t>  </a:t>
            </a:r>
            <a:r>
              <a:rPr lang="en-US" altLang="en-US" b="1" dirty="0" err="1" smtClean="0"/>
              <a:t>Thư</a:t>
            </a:r>
            <a:r>
              <a:rPr lang="en-US" altLang="en-US" b="1" dirty="0" smtClean="0"/>
              <a:t> </a:t>
            </a:r>
            <a:r>
              <a:rPr lang="en-US" altLang="en-US" b="1" dirty="0" err="1" smtClean="0"/>
              <a:t>tín</a:t>
            </a:r>
            <a:r>
              <a:rPr lang="en-US" altLang="en-US" b="1" dirty="0" smtClean="0"/>
              <a:t> </a:t>
            </a:r>
            <a:r>
              <a:rPr lang="en-US" altLang="en-US" b="1" dirty="0" err="1" smtClean="0"/>
              <a:t>dụng</a:t>
            </a:r>
            <a:r>
              <a:rPr lang="en-US" altLang="en-US" b="1" dirty="0" smtClean="0"/>
              <a:t> </a:t>
            </a:r>
            <a:r>
              <a:rPr lang="en-US" altLang="en-US" b="1" dirty="0" err="1" smtClean="0"/>
              <a:t>có</a:t>
            </a:r>
            <a:r>
              <a:rPr lang="en-US" altLang="en-US" b="1" dirty="0" smtClean="0"/>
              <a:t> </a:t>
            </a:r>
            <a:r>
              <a:rPr lang="en-US" altLang="en-US" b="1" dirty="0" err="1" smtClean="0"/>
              <a:t>tính</a:t>
            </a:r>
            <a:r>
              <a:rPr lang="en-US" altLang="en-US" b="1" dirty="0" smtClean="0"/>
              <a:t> </a:t>
            </a:r>
            <a:r>
              <a:rPr lang="en-US" altLang="en-US" b="1" dirty="0" err="1" smtClean="0"/>
              <a:t>chất</a:t>
            </a:r>
            <a:r>
              <a:rPr lang="en-US" altLang="en-US" b="1" dirty="0" smtClean="0"/>
              <a:t> </a:t>
            </a:r>
            <a:r>
              <a:rPr lang="en-US" altLang="en-US" b="1" dirty="0" err="1" smtClean="0"/>
              <a:t>quan</a:t>
            </a:r>
            <a:r>
              <a:rPr lang="en-US" altLang="en-US" b="1" dirty="0" smtClean="0"/>
              <a:t> </a:t>
            </a:r>
            <a:r>
              <a:rPr lang="en-US" altLang="en-US" b="1" dirty="0" err="1" smtClean="0"/>
              <a:t>trọng</a:t>
            </a:r>
            <a:r>
              <a:rPr lang="en-US" altLang="en-US" b="1" dirty="0" smtClean="0"/>
              <a:t>: L/C </a:t>
            </a:r>
            <a:r>
              <a:rPr lang="en-US" altLang="en-US" b="1" dirty="0" err="1" smtClean="0"/>
              <a:t>hình</a:t>
            </a:r>
            <a:r>
              <a:rPr lang="en-US" altLang="en-US" b="1" dirty="0" smtClean="0"/>
              <a:t> </a:t>
            </a:r>
            <a:r>
              <a:rPr lang="en-US" altLang="en-US" b="1" dirty="0" err="1" smtClean="0"/>
              <a:t>thành</a:t>
            </a:r>
            <a:r>
              <a:rPr lang="en-US" altLang="en-US" b="1" dirty="0" smtClean="0"/>
              <a:t> </a:t>
            </a:r>
            <a:r>
              <a:rPr lang="en-US" altLang="en-US" b="1" dirty="0" err="1" smtClean="0"/>
              <a:t>trên</a:t>
            </a:r>
            <a:r>
              <a:rPr lang="en-US" altLang="en-US" b="1" dirty="0" smtClean="0"/>
              <a:t> </a:t>
            </a:r>
            <a:r>
              <a:rPr lang="en-US" altLang="en-US" b="1" dirty="0" err="1" smtClean="0"/>
              <a:t>cơ</a:t>
            </a:r>
            <a:r>
              <a:rPr lang="en-US" altLang="en-US" b="1" dirty="0" smtClean="0"/>
              <a:t> </a:t>
            </a:r>
            <a:r>
              <a:rPr lang="en-US" altLang="en-US" b="1" dirty="0" err="1" smtClean="0"/>
              <a:t>sở</a:t>
            </a:r>
            <a:r>
              <a:rPr lang="en-US" altLang="en-US" b="1" dirty="0" smtClean="0"/>
              <a:t> </a:t>
            </a:r>
            <a:r>
              <a:rPr lang="en-US" altLang="en-US" b="1" dirty="0" err="1" smtClean="0"/>
              <a:t>của</a:t>
            </a:r>
            <a:r>
              <a:rPr lang="en-US" altLang="en-US" b="1" dirty="0" smtClean="0"/>
              <a:t> </a:t>
            </a:r>
            <a:r>
              <a:rPr lang="en-US" altLang="en-US" b="1" dirty="0" err="1" smtClean="0"/>
              <a:t>hợp</a:t>
            </a:r>
            <a:r>
              <a:rPr lang="en-US" altLang="en-US" b="1" dirty="0" smtClean="0"/>
              <a:t> </a:t>
            </a:r>
            <a:r>
              <a:rPr lang="en-US" altLang="en-US" b="1" dirty="0" err="1" smtClean="0"/>
              <a:t>đồng</a:t>
            </a:r>
            <a:r>
              <a:rPr lang="en-US" altLang="en-US" b="1" dirty="0" smtClean="0"/>
              <a:t> </a:t>
            </a:r>
            <a:r>
              <a:rPr lang="en-US" altLang="en-US" b="1" dirty="0" err="1" smtClean="0"/>
              <a:t>mua</a:t>
            </a:r>
            <a:r>
              <a:rPr lang="en-US" altLang="en-US" b="1" dirty="0" smtClean="0"/>
              <a:t> </a:t>
            </a:r>
            <a:r>
              <a:rPr lang="en-US" altLang="en-US" b="1" dirty="0" err="1" smtClean="0"/>
              <a:t>bán</a:t>
            </a:r>
            <a:r>
              <a:rPr lang="en-US" altLang="en-US" b="1" dirty="0" smtClean="0"/>
              <a:t>,</a:t>
            </a:r>
            <a:r>
              <a:rPr lang="en-US" altLang="en-US" dirty="0" smtClean="0"/>
              <a:t> </a:t>
            </a:r>
            <a:r>
              <a:rPr lang="en-US" altLang="en-US" dirty="0" err="1" smtClean="0"/>
              <a:t>tức</a:t>
            </a:r>
            <a:r>
              <a:rPr lang="en-US" altLang="en-US" dirty="0" smtClean="0"/>
              <a:t> </a:t>
            </a:r>
            <a:r>
              <a:rPr lang="en-US" altLang="en-US" dirty="0" err="1" smtClean="0"/>
              <a:t>là</a:t>
            </a:r>
            <a:r>
              <a:rPr lang="en-US" altLang="en-US" dirty="0" smtClean="0"/>
              <a:t> </a:t>
            </a:r>
            <a:r>
              <a:rPr lang="en-US" altLang="en-US" dirty="0" err="1" smtClean="0"/>
              <a:t>phải</a:t>
            </a:r>
            <a:r>
              <a:rPr lang="en-US" altLang="en-US" dirty="0" smtClean="0"/>
              <a:t> </a:t>
            </a:r>
            <a:r>
              <a:rPr lang="en-US" altLang="en-US" dirty="0" err="1" smtClean="0"/>
              <a:t>căn</a:t>
            </a:r>
            <a:r>
              <a:rPr lang="en-US" altLang="en-US" dirty="0" smtClean="0"/>
              <a:t> </a:t>
            </a:r>
            <a:r>
              <a:rPr lang="en-US" altLang="en-US" dirty="0" err="1" smtClean="0"/>
              <a:t>cứ</a:t>
            </a:r>
            <a:r>
              <a:rPr lang="en-US" altLang="en-US" dirty="0" smtClean="0"/>
              <a:t> </a:t>
            </a:r>
            <a:r>
              <a:rPr lang="en-US" altLang="en-US" dirty="0" err="1" smtClean="0"/>
              <a:t>vào</a:t>
            </a:r>
            <a:r>
              <a:rPr lang="en-US" altLang="en-US" dirty="0" smtClean="0"/>
              <a:t> </a:t>
            </a:r>
            <a:r>
              <a:rPr lang="en-US" altLang="en-US" dirty="0" err="1" smtClean="0"/>
              <a:t>nội</a:t>
            </a:r>
            <a:r>
              <a:rPr lang="en-US" altLang="en-US" dirty="0" smtClean="0"/>
              <a:t> dung </a:t>
            </a:r>
            <a:r>
              <a:rPr lang="en-US" altLang="en-US" dirty="0" err="1" smtClean="0"/>
              <a:t>và</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của</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để</a:t>
            </a:r>
            <a:r>
              <a:rPr lang="en-US" altLang="en-US" dirty="0" smtClean="0"/>
              <a:t> </a:t>
            </a:r>
            <a:r>
              <a:rPr lang="en-US" altLang="en-US" dirty="0" err="1" smtClean="0"/>
              <a:t>người</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làm</a:t>
            </a:r>
            <a:r>
              <a:rPr lang="en-US" altLang="en-US" dirty="0" smtClean="0"/>
              <a:t> </a:t>
            </a:r>
            <a:r>
              <a:rPr lang="en-US" altLang="en-US" dirty="0" err="1" smtClean="0"/>
              <a:t>đơn</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mở</a:t>
            </a:r>
            <a:r>
              <a:rPr lang="en-US" altLang="en-US" dirty="0" smtClean="0"/>
              <a:t> L/C  </a:t>
            </a:r>
            <a:r>
              <a:rPr lang="en-US" altLang="en-US" dirty="0" err="1" smtClean="0"/>
              <a:t>nhưng</a:t>
            </a:r>
            <a:r>
              <a:rPr lang="en-US" altLang="en-US" dirty="0" smtClean="0"/>
              <a:t> </a:t>
            </a:r>
            <a:r>
              <a:rPr lang="en-US" altLang="en-US" dirty="0" err="1" smtClean="0"/>
              <a:t>sau</a:t>
            </a:r>
            <a:r>
              <a:rPr lang="en-US" altLang="en-US" dirty="0" smtClean="0"/>
              <a:t> </a:t>
            </a:r>
            <a:r>
              <a:rPr lang="en-US" altLang="en-US" dirty="0" err="1" smtClean="0"/>
              <a:t>khi</a:t>
            </a:r>
            <a:r>
              <a:rPr lang="en-US" altLang="en-US" dirty="0" smtClean="0"/>
              <a:t> </a:t>
            </a:r>
            <a:r>
              <a:rPr lang="en-US" altLang="en-US" dirty="0" err="1" smtClean="0"/>
              <a:t>đã</a:t>
            </a:r>
            <a:r>
              <a:rPr lang="en-US" altLang="en-US" dirty="0" smtClean="0"/>
              <a:t> </a:t>
            </a:r>
            <a:r>
              <a:rPr lang="en-US" altLang="en-US" dirty="0" err="1" smtClean="0"/>
              <a:t>mở</a:t>
            </a:r>
            <a:r>
              <a:rPr lang="en-US" altLang="en-US" dirty="0" smtClean="0"/>
              <a:t> </a:t>
            </a:r>
            <a:r>
              <a:rPr lang="en-US" altLang="en-US" dirty="0" err="1" smtClean="0"/>
              <a:t>rồi</a:t>
            </a:r>
            <a:r>
              <a:rPr lang="en-US" altLang="en-US" dirty="0" smtClean="0"/>
              <a:t>, L/C </a:t>
            </a:r>
            <a:r>
              <a:rPr lang="en-US" altLang="en-US" dirty="0" err="1" smtClean="0"/>
              <a:t>lại</a:t>
            </a:r>
            <a:r>
              <a:rPr lang="en-US" altLang="en-US" dirty="0" smtClean="0"/>
              <a:t> </a:t>
            </a:r>
            <a:r>
              <a:rPr lang="en-US" altLang="en-US" dirty="0" err="1" smtClean="0"/>
              <a:t>hoàn</a:t>
            </a:r>
            <a:r>
              <a:rPr lang="en-US" altLang="en-US" dirty="0" smtClean="0"/>
              <a:t> </a:t>
            </a:r>
            <a:r>
              <a:rPr lang="en-US" altLang="en-US" dirty="0" err="1" smtClean="0"/>
              <a:t>toàn</a:t>
            </a:r>
            <a:r>
              <a:rPr lang="en-US" altLang="en-US" dirty="0" smtClean="0"/>
              <a:t> </a:t>
            </a:r>
            <a:r>
              <a:rPr lang="en-US" altLang="en-US" dirty="0" err="1" smtClean="0"/>
              <a:t>độc</a:t>
            </a:r>
            <a:r>
              <a:rPr lang="en-US" altLang="en-US" dirty="0" smtClean="0"/>
              <a:t> </a:t>
            </a:r>
            <a:r>
              <a:rPr lang="en-US" altLang="en-US" dirty="0" err="1" smtClean="0"/>
              <a:t>lập</a:t>
            </a:r>
            <a:r>
              <a:rPr lang="en-US" altLang="en-US" dirty="0" smtClean="0"/>
              <a:t> </a:t>
            </a:r>
            <a:r>
              <a:rPr lang="en-US" altLang="en-US" dirty="0" err="1" smtClean="0"/>
              <a:t>với</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mua</a:t>
            </a:r>
            <a:r>
              <a:rPr lang="en-US" altLang="en-US" dirty="0" smtClean="0"/>
              <a:t> </a:t>
            </a:r>
            <a:r>
              <a:rPr lang="en-US" altLang="en-US" dirty="0" err="1" smtClean="0"/>
              <a:t>bán</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mở</a:t>
            </a:r>
            <a:r>
              <a:rPr lang="en-US" altLang="en-US" dirty="0" smtClean="0"/>
              <a:t> L/C </a:t>
            </a:r>
            <a:r>
              <a:rPr lang="en-US" altLang="en-US" dirty="0" err="1" smtClean="0"/>
              <a:t>chỉ</a:t>
            </a:r>
            <a:r>
              <a:rPr lang="en-US" altLang="en-US" dirty="0" smtClean="0"/>
              <a:t> </a:t>
            </a:r>
            <a:r>
              <a:rPr lang="en-US" altLang="en-US" dirty="0" err="1" smtClean="0"/>
              <a:t>căn</a:t>
            </a:r>
            <a:r>
              <a:rPr lang="en-US" altLang="en-US" dirty="0" smtClean="0"/>
              <a:t> </a:t>
            </a:r>
            <a:r>
              <a:rPr lang="en-US" altLang="en-US" dirty="0" err="1" smtClean="0"/>
              <a:t>cứ</a:t>
            </a:r>
            <a:r>
              <a:rPr lang="en-US" altLang="en-US" dirty="0" smtClean="0"/>
              <a:t> </a:t>
            </a:r>
            <a:r>
              <a:rPr lang="en-US" altLang="en-US" dirty="0" err="1" smtClean="0"/>
              <a:t>vào</a:t>
            </a:r>
            <a:r>
              <a:rPr lang="en-US" altLang="en-US" dirty="0" smtClean="0"/>
              <a:t> L/C </a:t>
            </a:r>
            <a:r>
              <a:rPr lang="en-US" altLang="en-US" dirty="0" err="1" smtClean="0"/>
              <a:t>mà</a:t>
            </a:r>
            <a:r>
              <a:rPr lang="en-US" altLang="en-US" dirty="0" smtClean="0"/>
              <a:t> </a:t>
            </a:r>
            <a:r>
              <a:rPr lang="en-US" altLang="en-US" dirty="0" err="1" smtClean="0"/>
              <a:t>thôi</a:t>
            </a:r>
            <a:r>
              <a:rPr lang="en-US" altLang="en-US" dirty="0" smtClean="0"/>
              <a:t>. </a:t>
            </a:r>
            <a:r>
              <a:rPr lang="en-US" altLang="en-US" dirty="0" err="1" smtClean="0"/>
              <a:t>Điều</a:t>
            </a:r>
            <a:r>
              <a:rPr lang="en-US" altLang="en-US" dirty="0" smtClean="0"/>
              <a:t> </a:t>
            </a:r>
            <a:r>
              <a:rPr lang="en-US" altLang="en-US" dirty="0" err="1" smtClean="0"/>
              <a:t>được</a:t>
            </a:r>
            <a:r>
              <a:rPr lang="en-US" altLang="en-US" dirty="0" smtClean="0"/>
              <a:t> qui </a:t>
            </a:r>
            <a:r>
              <a:rPr lang="en-US" altLang="en-US" dirty="0" err="1" smtClean="0"/>
              <a:t>định</a:t>
            </a:r>
            <a:r>
              <a:rPr lang="en-US" altLang="en-US" dirty="0" smtClean="0"/>
              <a:t> </a:t>
            </a:r>
            <a:r>
              <a:rPr lang="en-US" altLang="en-US" dirty="0" err="1" smtClean="0"/>
              <a:t>rất</a:t>
            </a:r>
            <a:r>
              <a:rPr lang="en-US" altLang="en-US" dirty="0" smtClean="0"/>
              <a:t> </a:t>
            </a:r>
            <a:r>
              <a:rPr lang="en-US" altLang="en-US" dirty="0" err="1" smtClean="0"/>
              <a:t>rõ</a:t>
            </a:r>
            <a:r>
              <a:rPr lang="en-US" altLang="en-US" dirty="0" smtClean="0"/>
              <a:t> </a:t>
            </a:r>
            <a:r>
              <a:rPr lang="en-US" altLang="en-US" dirty="0" err="1" smtClean="0"/>
              <a:t>trong</a:t>
            </a:r>
            <a:r>
              <a:rPr lang="en-US" altLang="en-US" dirty="0" smtClean="0"/>
              <a:t> UCP 600 (</a:t>
            </a:r>
            <a:r>
              <a:rPr lang="en-US" altLang="en-US" dirty="0" err="1" smtClean="0"/>
              <a:t>điều</a:t>
            </a:r>
            <a:r>
              <a:rPr lang="en-US" altLang="en-US" dirty="0" smtClean="0"/>
              <a:t> 4: </a:t>
            </a:r>
            <a:r>
              <a:rPr lang="en-US" altLang="en-US" dirty="0" err="1" smtClean="0"/>
              <a:t>Thư</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so </a:t>
            </a:r>
            <a:r>
              <a:rPr lang="en-US" altLang="en-US" dirty="0" err="1" smtClean="0"/>
              <a:t>với</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a:t>
            </a:r>
          </a:p>
          <a:p>
            <a:r>
              <a:rPr lang="en-US" altLang="en-US" b="1" dirty="0" err="1" smtClean="0"/>
              <a:t>Tuân</a:t>
            </a:r>
            <a:r>
              <a:rPr lang="en-US" altLang="en-US" b="1" dirty="0" smtClean="0"/>
              <a:t> </a:t>
            </a:r>
            <a:r>
              <a:rPr lang="en-US" altLang="en-US" b="1" dirty="0" err="1" smtClean="0"/>
              <a:t>thủ</a:t>
            </a:r>
            <a:r>
              <a:rPr lang="en-US" altLang="en-US" b="1" dirty="0" smtClean="0"/>
              <a:t> </a:t>
            </a:r>
            <a:r>
              <a:rPr lang="en-US" altLang="en-US" b="1" dirty="0" err="1" smtClean="0"/>
              <a:t>nghiêm</a:t>
            </a:r>
            <a:r>
              <a:rPr lang="en-US" altLang="en-US" b="1" dirty="0" smtClean="0"/>
              <a:t> </a:t>
            </a:r>
            <a:r>
              <a:rPr lang="en-US" altLang="en-US" b="1" dirty="0" err="1" smtClean="0"/>
              <a:t>ngặt</a:t>
            </a:r>
            <a:r>
              <a:rPr lang="en-US" altLang="en-US"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chỉ</a:t>
            </a:r>
            <a:r>
              <a:rPr lang="en-US" altLang="en-US" b="1" dirty="0" smtClean="0"/>
              <a:t> </a:t>
            </a:r>
            <a:r>
              <a:rPr lang="en-US" altLang="en-US" b="1" dirty="0" err="1" smtClean="0"/>
              <a:t>thanh</a:t>
            </a:r>
            <a:r>
              <a:rPr lang="en-US" altLang="en-US" b="1" dirty="0" smtClean="0"/>
              <a:t> </a:t>
            </a:r>
            <a:r>
              <a:rPr lang="en-US" altLang="en-US" b="1" dirty="0" err="1" smtClean="0"/>
              <a:t>toán</a:t>
            </a:r>
            <a:r>
              <a:rPr lang="en-US" altLang="en-US" b="1" dirty="0" smtClean="0"/>
              <a:t> </a:t>
            </a:r>
            <a:r>
              <a:rPr lang="en-US" altLang="en-US" b="1" dirty="0" err="1" smtClean="0"/>
              <a:t>nếu</a:t>
            </a:r>
            <a:r>
              <a:rPr lang="en-US" altLang="en-US" b="1" dirty="0" smtClean="0"/>
              <a:t> </a:t>
            </a:r>
            <a:r>
              <a:rPr lang="en-US" altLang="en-US" b="1" dirty="0" err="1" smtClean="0"/>
              <a:t>các</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giao</a:t>
            </a:r>
            <a:r>
              <a:rPr lang="en-US" altLang="en-US" b="1" dirty="0" smtClean="0"/>
              <a:t> </a:t>
            </a:r>
            <a:r>
              <a:rPr lang="en-US" altLang="en-US" b="1" dirty="0" err="1" smtClean="0"/>
              <a:t>hàng</a:t>
            </a:r>
            <a:r>
              <a:rPr lang="en-US" altLang="en-US" b="1" dirty="0" smtClean="0"/>
              <a:t> </a:t>
            </a:r>
            <a:r>
              <a:rPr lang="en-US" altLang="en-US" b="1" dirty="0" err="1" smtClean="0"/>
              <a:t>hoàn</a:t>
            </a:r>
            <a:r>
              <a:rPr lang="en-US" altLang="en-US" b="1" dirty="0" smtClean="0"/>
              <a:t> </a:t>
            </a:r>
            <a:r>
              <a:rPr lang="en-US" altLang="en-US" b="1" dirty="0" err="1" smtClean="0"/>
              <a:t>toàn</a:t>
            </a:r>
            <a:endParaRPr lang="en-US" altLang="en-US" b="1" dirty="0" smtClean="0"/>
          </a:p>
          <a:p>
            <a:r>
              <a:rPr lang="en-US" altLang="en-US" dirty="0" err="1" smtClean="0"/>
              <a:t>phù</a:t>
            </a:r>
            <a:r>
              <a:rPr lang="en-US" altLang="en-US" dirty="0" smtClean="0"/>
              <a:t> </a:t>
            </a:r>
            <a:r>
              <a:rPr lang="en-US" altLang="en-US" dirty="0" err="1" smtClean="0"/>
              <a:t>hợp</a:t>
            </a:r>
            <a:r>
              <a:rPr lang="en-US" altLang="en-US" dirty="0" smtClean="0"/>
              <a:t> </a:t>
            </a:r>
            <a:r>
              <a:rPr lang="en-US" altLang="en-US" dirty="0" err="1" smtClean="0"/>
              <a:t>với</a:t>
            </a:r>
            <a:r>
              <a:rPr lang="en-US" altLang="en-US" dirty="0" smtClean="0"/>
              <a:t> LC, </a:t>
            </a:r>
            <a:r>
              <a:rPr lang="en-US" altLang="en-US" dirty="0" err="1" smtClean="0"/>
              <a:t>đúng</a:t>
            </a:r>
            <a:r>
              <a:rPr lang="en-US" altLang="en-US" dirty="0" smtClean="0"/>
              <a:t> </a:t>
            </a:r>
            <a:r>
              <a:rPr lang="en-US" altLang="en-US" dirty="0" err="1" smtClean="0"/>
              <a:t>với</a:t>
            </a:r>
            <a:r>
              <a:rPr lang="en-US" altLang="en-US" dirty="0" smtClean="0"/>
              <a:t> </a:t>
            </a:r>
            <a:r>
              <a:rPr lang="en-US" altLang="en-US" dirty="0" err="1" smtClean="0"/>
              <a:t>các</a:t>
            </a:r>
            <a:r>
              <a:rPr lang="en-US" altLang="en-US" dirty="0" smtClean="0"/>
              <a:t> </a:t>
            </a:r>
            <a:r>
              <a:rPr lang="en-US" altLang="en-US" dirty="0" err="1" smtClean="0"/>
              <a:t>chỉ</a:t>
            </a:r>
            <a:r>
              <a:rPr lang="en-US" altLang="en-US" dirty="0" smtClean="0"/>
              <a:t> </a:t>
            </a:r>
            <a:r>
              <a:rPr lang="en-US" altLang="en-US" dirty="0" err="1" smtClean="0"/>
              <a:t>dẫn</a:t>
            </a:r>
            <a:r>
              <a:rPr lang="en-US" altLang="en-US" dirty="0" smtClean="0"/>
              <a:t> </a:t>
            </a:r>
            <a:r>
              <a:rPr lang="en-US" altLang="en-US" dirty="0" err="1" smtClean="0"/>
              <a:t>của</a:t>
            </a:r>
            <a:r>
              <a:rPr lang="en-US" altLang="en-US" dirty="0" smtClean="0"/>
              <a:t> </a:t>
            </a:r>
            <a:r>
              <a:rPr lang="en-US" altLang="en-US" dirty="0" err="1" smtClean="0"/>
              <a:t>người</a:t>
            </a:r>
            <a:r>
              <a:rPr lang="en-US" altLang="en-US" dirty="0" smtClean="0"/>
              <a:t> </a:t>
            </a:r>
            <a:r>
              <a:rPr lang="en-US" altLang="en-US" dirty="0" err="1" smtClean="0"/>
              <a:t>mua</a:t>
            </a:r>
            <a:r>
              <a:rPr lang="en-US" altLang="en-US" dirty="0" smtClean="0"/>
              <a:t> (</a:t>
            </a:r>
            <a:r>
              <a:rPr lang="en-US" altLang="en-US" dirty="0" err="1" smtClean="0"/>
              <a:t>xem</a:t>
            </a:r>
            <a:r>
              <a:rPr lang="en-US" altLang="en-US" dirty="0" smtClean="0"/>
              <a:t> </a:t>
            </a:r>
            <a:r>
              <a:rPr lang="en-US" altLang="en-US" dirty="0" err="1" smtClean="0"/>
              <a:t>Điều</a:t>
            </a:r>
            <a:r>
              <a:rPr lang="en-US" altLang="en-US" dirty="0" smtClean="0"/>
              <a:t> 14-UCP 600: </a:t>
            </a:r>
            <a:r>
              <a:rPr lang="en-US" altLang="en-US" dirty="0" err="1" smtClean="0"/>
              <a:t>Tiêu</a:t>
            </a:r>
            <a:r>
              <a:rPr lang="en-US" altLang="en-US" dirty="0" smtClean="0"/>
              <a:t> </a:t>
            </a:r>
            <a:r>
              <a:rPr lang="en-US" altLang="en-US" dirty="0" err="1" smtClean="0"/>
              <a:t>chuẩn</a:t>
            </a:r>
            <a:r>
              <a:rPr lang="en-US" altLang="en-US" dirty="0" smtClean="0"/>
              <a:t> </a:t>
            </a:r>
            <a:r>
              <a:rPr lang="en-US" altLang="en-US" dirty="0" err="1" smtClean="0"/>
              <a:t>để</a:t>
            </a:r>
            <a:r>
              <a:rPr lang="en-US" altLang="en-US" dirty="0" smtClean="0"/>
              <a:t> </a:t>
            </a:r>
            <a:r>
              <a:rPr lang="en-US" altLang="en-US" dirty="0" err="1" smtClean="0"/>
              <a:t>kiểm</a:t>
            </a:r>
            <a:r>
              <a:rPr lang="en-US" altLang="en-US" dirty="0" smtClean="0"/>
              <a:t> </a:t>
            </a:r>
            <a:r>
              <a:rPr lang="en-US" altLang="en-US" dirty="0" err="1" smtClean="0"/>
              <a:t>tra</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a:t>
            </a:r>
          </a:p>
          <a:p>
            <a:r>
              <a:rPr lang="en-US" altLang="en-US" dirty="0" smtClean="0"/>
              <a:t>	</a:t>
            </a:r>
            <a:r>
              <a:rPr lang="en-US" altLang="en-US" b="1" dirty="0" smtClean="0"/>
              <a:t>Theo </a:t>
            </a:r>
            <a:r>
              <a:rPr lang="en-US" altLang="en-US" b="1" dirty="0" err="1" smtClean="0"/>
              <a:t>nguyên</a:t>
            </a:r>
            <a:r>
              <a:rPr lang="en-US" altLang="en-US" b="1" dirty="0" smtClean="0"/>
              <a:t> </a:t>
            </a:r>
            <a:r>
              <a:rPr lang="en-US" altLang="en-US" b="1" dirty="0" err="1" smtClean="0"/>
              <a:t>tắc</a:t>
            </a:r>
            <a:r>
              <a:rPr lang="en-US" altLang="en-US" b="1" dirty="0" smtClean="0"/>
              <a:t> </a:t>
            </a:r>
            <a:r>
              <a:rPr lang="en-US" altLang="en-US" b="1" dirty="0" err="1" smtClean="0"/>
              <a:t>này</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sẽ</a:t>
            </a:r>
            <a:r>
              <a:rPr lang="en-US" altLang="en-US" b="1" dirty="0" smtClean="0"/>
              <a:t> </a:t>
            </a:r>
            <a:r>
              <a:rPr lang="en-US" altLang="en-US" b="1" dirty="0" err="1" smtClean="0"/>
              <a:t>kiểm</a:t>
            </a:r>
            <a:r>
              <a:rPr lang="en-US" altLang="en-US" b="1" dirty="0" smtClean="0"/>
              <a:t> </a:t>
            </a:r>
            <a:r>
              <a:rPr lang="en-US" altLang="en-US" b="1" dirty="0" err="1" smtClean="0"/>
              <a:t>tra</a:t>
            </a:r>
            <a:r>
              <a:rPr lang="en-US" altLang="en-US" b="1" dirty="0" smtClean="0"/>
              <a:t> </a:t>
            </a:r>
            <a:r>
              <a:rPr lang="en-US" altLang="en-US" b="1" dirty="0" err="1" smtClean="0"/>
              <a:t>toàn</a:t>
            </a:r>
            <a:r>
              <a:rPr lang="en-US" altLang="en-US" b="1" dirty="0" smtClean="0"/>
              <a:t> </a:t>
            </a:r>
            <a:r>
              <a:rPr lang="en-US" altLang="en-US" b="1" dirty="0" err="1" smtClean="0"/>
              <a:t>bộ</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người</a:t>
            </a:r>
            <a:r>
              <a:rPr lang="en-US" altLang="en-US" b="1" dirty="0" smtClean="0"/>
              <a:t> </a:t>
            </a:r>
            <a:r>
              <a:rPr lang="en-US" altLang="en-US" b="1" dirty="0" err="1" smtClean="0"/>
              <a:t>bán</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b="1" dirty="0" err="1" smtClean="0"/>
              <a:t>hết</a:t>
            </a:r>
            <a:r>
              <a:rPr lang="en-US" altLang="en-US" b="1" dirty="0" smtClean="0"/>
              <a:t> </a:t>
            </a:r>
            <a:r>
              <a:rPr lang="en-US" altLang="en-US" b="1" dirty="0" err="1" smtClean="0"/>
              <a:t>sức</a:t>
            </a:r>
            <a:r>
              <a:rPr lang="en-US" altLang="en-US" b="1" dirty="0" smtClean="0"/>
              <a:t> </a:t>
            </a:r>
            <a:r>
              <a:rPr lang="en-US" altLang="en-US" b="1" dirty="0" err="1" smtClean="0"/>
              <a:t>kỹ</a:t>
            </a:r>
            <a:r>
              <a:rPr lang="en-US" altLang="en-US" b="1" dirty="0" smtClean="0"/>
              <a:t> </a:t>
            </a:r>
            <a:r>
              <a:rPr lang="en-US" altLang="en-US" b="1" dirty="0" err="1" smtClean="0"/>
              <a:t>lưỡng</a:t>
            </a:r>
            <a:r>
              <a:rPr lang="en-US" altLang="en-US" b="1" dirty="0" smtClean="0"/>
              <a:t>, </a:t>
            </a:r>
            <a:r>
              <a:rPr lang="en-US" altLang="en-US" b="1" dirty="0" err="1" smtClean="0"/>
              <a:t>kỹ</a:t>
            </a:r>
            <a:r>
              <a:rPr lang="en-US" altLang="en-US" b="1" dirty="0" smtClean="0"/>
              <a:t> </a:t>
            </a:r>
            <a:r>
              <a:rPr lang="en-US" altLang="en-US" b="1" dirty="0" err="1" smtClean="0"/>
              <a:t>đến</a:t>
            </a:r>
            <a:r>
              <a:rPr lang="en-US" altLang="en-US" b="1" dirty="0" smtClean="0"/>
              <a:t> </a:t>
            </a:r>
            <a:r>
              <a:rPr lang="en-US" altLang="en-US" b="1" dirty="0" err="1" smtClean="0"/>
              <a:t>mức</a:t>
            </a:r>
            <a:r>
              <a:rPr lang="en-US" altLang="en-US" b="1" dirty="0" smtClean="0"/>
              <a:t> </a:t>
            </a:r>
            <a:r>
              <a:rPr lang="en-US" altLang="en-US" b="1" dirty="0" err="1" smtClean="0"/>
              <a:t>máy</a:t>
            </a:r>
            <a:r>
              <a:rPr lang="en-US" altLang="en-US" b="1" dirty="0" smtClean="0"/>
              <a:t> </a:t>
            </a:r>
            <a:r>
              <a:rPr lang="en-US" altLang="en-US" b="1" dirty="0" err="1" smtClean="0"/>
              <a:t>móc</a:t>
            </a:r>
            <a:r>
              <a:rPr lang="en-US" altLang="en-US" b="1" dirty="0" smtClean="0"/>
              <a:t> </a:t>
            </a:r>
            <a:r>
              <a:rPr lang="en-US" altLang="en-US" b="1" dirty="0" err="1" smtClean="0"/>
              <a:t>từng</a:t>
            </a:r>
            <a:r>
              <a:rPr lang="en-US" altLang="en-US" b="1" dirty="0" smtClean="0"/>
              <a:t> </a:t>
            </a:r>
            <a:r>
              <a:rPr lang="en-US" altLang="en-US" b="1" dirty="0" err="1" smtClean="0"/>
              <a:t>chữ</a:t>
            </a:r>
            <a:r>
              <a:rPr lang="en-US" altLang="en-US" b="1" dirty="0" smtClean="0"/>
              <a:t> </a:t>
            </a:r>
            <a:r>
              <a:rPr lang="en-US" altLang="en-US" b="1" dirty="0" err="1" smtClean="0"/>
              <a:t>một</a:t>
            </a:r>
            <a:r>
              <a:rPr lang="en-US" altLang="en-US" b="1" dirty="0" smtClean="0"/>
              <a:t>. </a:t>
            </a:r>
            <a:r>
              <a:rPr lang="en-US" altLang="en-US" b="1" dirty="0" err="1" smtClean="0"/>
              <a:t>Nếu</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không</a:t>
            </a:r>
            <a:r>
              <a:rPr lang="en-US" altLang="en-US" b="1" dirty="0" smtClean="0"/>
              <a:t> </a:t>
            </a:r>
            <a:r>
              <a:rPr lang="en-US" altLang="en-US" b="1" dirty="0" err="1" smtClean="0"/>
              <a:t>phát</a:t>
            </a:r>
            <a:r>
              <a:rPr lang="en-US" altLang="en-US" b="1" dirty="0" smtClean="0"/>
              <a:t> </a:t>
            </a:r>
            <a:r>
              <a:rPr lang="en-US" altLang="en-US" b="1" dirty="0" err="1" smtClean="0"/>
              <a:t>hiện</a:t>
            </a:r>
            <a:r>
              <a:rPr lang="en-US" altLang="en-US" b="1" dirty="0" smtClean="0"/>
              <a:t> </a:t>
            </a:r>
            <a:r>
              <a:rPr lang="en-US" altLang="en-US" b="1" dirty="0" err="1" smtClean="0"/>
              <a:t>ra</a:t>
            </a:r>
            <a:r>
              <a:rPr lang="en-US" altLang="en-US" b="1" dirty="0" smtClean="0"/>
              <a:t> </a:t>
            </a:r>
            <a:r>
              <a:rPr lang="en-US" altLang="en-US" b="1" dirty="0" err="1" smtClean="0"/>
              <a:t>những</a:t>
            </a:r>
            <a:r>
              <a:rPr lang="en-US" altLang="en-US" b="1" dirty="0" smtClean="0"/>
              <a:t> </a:t>
            </a:r>
            <a:r>
              <a:rPr lang="en-US" altLang="en-US" b="1" dirty="0" err="1" smtClean="0"/>
              <a:t>sai</a:t>
            </a:r>
            <a:r>
              <a:rPr lang="en-US" altLang="en-US" b="1" dirty="0" smtClean="0"/>
              <a:t> </a:t>
            </a:r>
            <a:r>
              <a:rPr lang="en-US" altLang="en-US" b="1" dirty="0" err="1" smtClean="0"/>
              <a:t>biệt</a:t>
            </a:r>
            <a:r>
              <a:rPr lang="en-US" altLang="en-US" b="1" dirty="0" smtClean="0"/>
              <a:t> - discrepancy, </a:t>
            </a:r>
            <a:r>
              <a:rPr lang="en-US" altLang="en-US" b="1" dirty="0" err="1" smtClean="0"/>
              <a:t>thanh</a:t>
            </a:r>
            <a:r>
              <a:rPr lang="en-US" altLang="en-US" b="1" dirty="0" smtClean="0"/>
              <a:t> </a:t>
            </a:r>
            <a:r>
              <a:rPr lang="en-US" altLang="en-US" b="1" dirty="0" err="1" smtClean="0"/>
              <a:t>toán</a:t>
            </a:r>
            <a:r>
              <a:rPr lang="en-US" altLang="en-US" b="1" dirty="0" smtClean="0"/>
              <a:t> </a:t>
            </a:r>
            <a:r>
              <a:rPr lang="en-US" altLang="en-US" b="1" dirty="0" err="1" smtClean="0"/>
              <a:t>nhầm</a:t>
            </a:r>
            <a:r>
              <a:rPr lang="en-US" altLang="en-US" b="1" dirty="0" smtClean="0"/>
              <a:t>, </a:t>
            </a:r>
            <a:r>
              <a:rPr lang="en-US" altLang="en-US" b="1" dirty="0" err="1" smtClean="0"/>
              <a:t>thì</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sẽ</a:t>
            </a:r>
            <a:r>
              <a:rPr lang="en-US" altLang="en-US" b="1" dirty="0" smtClean="0"/>
              <a:t> </a:t>
            </a:r>
            <a:r>
              <a:rPr lang="en-US" altLang="en-US" b="1" dirty="0" err="1" smtClean="0"/>
              <a:t>phải</a:t>
            </a:r>
            <a:r>
              <a:rPr lang="en-US" altLang="en-US" b="1" dirty="0" smtClean="0"/>
              <a:t> </a:t>
            </a:r>
            <a:r>
              <a:rPr lang="en-US" altLang="en-US" b="1" dirty="0" err="1" smtClean="0"/>
              <a:t>chịu</a:t>
            </a:r>
            <a:r>
              <a:rPr lang="en-US" altLang="en-US" b="1" dirty="0" smtClean="0"/>
              <a:t> </a:t>
            </a:r>
            <a:r>
              <a:rPr lang="en-US" altLang="en-US" b="1" dirty="0" err="1" smtClean="0"/>
              <a:t>trách</a:t>
            </a:r>
            <a:r>
              <a:rPr lang="en-US" altLang="en-US" b="1" dirty="0" smtClean="0"/>
              <a:t> </a:t>
            </a:r>
            <a:r>
              <a:rPr lang="en-US" altLang="en-US" b="1" dirty="0" err="1" smtClean="0"/>
              <a:t>nhiệm</a:t>
            </a:r>
            <a:r>
              <a:rPr lang="en-US" altLang="en-US" b="1" dirty="0" smtClean="0"/>
              <a:t> </a:t>
            </a:r>
            <a:r>
              <a:rPr lang="en-US" altLang="en-US" b="1" dirty="0" err="1" smtClean="0"/>
              <a:t>đã</a:t>
            </a:r>
            <a:r>
              <a:rPr lang="en-US" altLang="en-US" b="1" dirty="0" smtClean="0"/>
              <a:t> </a:t>
            </a:r>
            <a:r>
              <a:rPr lang="en-US" altLang="en-US" b="1" dirty="0" err="1" smtClean="0"/>
              <a:t>thanh</a:t>
            </a:r>
            <a:r>
              <a:rPr lang="en-US" altLang="en-US" b="1" dirty="0" smtClean="0"/>
              <a:t> </a:t>
            </a:r>
            <a:r>
              <a:rPr lang="en-US" altLang="en-US" b="1" dirty="0" err="1" smtClean="0"/>
              <a:t>toán</a:t>
            </a:r>
            <a:r>
              <a:rPr lang="en-US" altLang="en-US" b="1" dirty="0" smtClean="0"/>
              <a:t>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bán</a:t>
            </a:r>
            <a:r>
              <a:rPr lang="en-US" altLang="en-US" b="1" dirty="0" smtClean="0"/>
              <a:t>. </a:t>
            </a:r>
            <a:r>
              <a:rPr lang="en-US" altLang="en-US" b="1" dirty="0" err="1" smtClean="0"/>
              <a:t>Trường</a:t>
            </a:r>
            <a:r>
              <a:rPr lang="en-US" altLang="en-US" b="1" dirty="0" smtClean="0"/>
              <a:t> </a:t>
            </a:r>
            <a:r>
              <a:rPr lang="en-US" altLang="en-US" b="1" dirty="0" err="1" smtClean="0"/>
              <a:t>hợp</a:t>
            </a:r>
            <a:r>
              <a:rPr lang="en-US" altLang="en-US" b="1" dirty="0" smtClean="0"/>
              <a:t> </a:t>
            </a:r>
            <a:r>
              <a:rPr lang="en-US" altLang="en-US" b="1" dirty="0" err="1" smtClean="0"/>
              <a:t>này</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mất</a:t>
            </a:r>
            <a:r>
              <a:rPr lang="en-US" altLang="en-US" b="1" dirty="0" smtClean="0"/>
              <a:t> </a:t>
            </a:r>
            <a:r>
              <a:rPr lang="en-US" altLang="en-US" b="1" dirty="0" err="1" smtClean="0"/>
              <a:t>một</a:t>
            </a:r>
            <a:r>
              <a:rPr lang="en-US" altLang="en-US" b="1" dirty="0" smtClean="0"/>
              <a:t> </a:t>
            </a:r>
            <a:r>
              <a:rPr lang="en-US" altLang="en-US" b="1" dirty="0" err="1" smtClean="0"/>
              <a:t>mát</a:t>
            </a:r>
            <a:r>
              <a:rPr lang="en-US" altLang="en-US" b="1" dirty="0" smtClean="0"/>
              <a:t> </a:t>
            </a:r>
            <a:r>
              <a:rPr lang="en-US" altLang="en-US" b="1" dirty="0" err="1" smtClean="0"/>
              <a:t>khoản</a:t>
            </a:r>
            <a:r>
              <a:rPr lang="en-US" altLang="en-US" b="1" dirty="0" smtClean="0"/>
              <a:t> </a:t>
            </a:r>
            <a:r>
              <a:rPr lang="en-US" altLang="en-US" b="1" dirty="0" err="1" smtClean="0"/>
              <a:t>tiền</a:t>
            </a:r>
            <a:r>
              <a:rPr lang="en-US" altLang="en-US" b="1" dirty="0" smtClean="0"/>
              <a:t> </a:t>
            </a:r>
            <a:r>
              <a:rPr lang="en-US" altLang="en-US" b="1" dirty="0" err="1" smtClean="0"/>
              <a:t>lớn</a:t>
            </a:r>
            <a:r>
              <a:rPr lang="en-US" altLang="en-US" b="1" dirty="0" smtClean="0"/>
              <a:t>.</a:t>
            </a:r>
          </a:p>
          <a:p>
            <a:r>
              <a:rPr lang="en-US" altLang="en-US" dirty="0" smtClean="0"/>
              <a:t> </a:t>
            </a:r>
            <a:r>
              <a:rPr lang="en-US" altLang="en-US" dirty="0" err="1" smtClean="0"/>
              <a:t>Ví</a:t>
            </a:r>
            <a:r>
              <a:rPr lang="en-US" altLang="en-US" dirty="0" smtClean="0"/>
              <a:t> </a:t>
            </a:r>
            <a:r>
              <a:rPr lang="en-US" altLang="en-US" dirty="0" err="1" smtClean="0"/>
              <a:t>dụ</a:t>
            </a:r>
            <a:r>
              <a:rPr lang="en-US" altLang="en-US" b="1" dirty="0" smtClean="0"/>
              <a:t>: </a:t>
            </a:r>
            <a:r>
              <a:rPr lang="en-US" altLang="en-US" b="1" dirty="0" err="1" smtClean="0"/>
              <a:t>Công</a:t>
            </a:r>
            <a:r>
              <a:rPr lang="en-US" altLang="en-US" b="1" dirty="0" smtClean="0"/>
              <a:t> ty X </a:t>
            </a:r>
            <a:r>
              <a:rPr lang="en-US" altLang="en-US" b="1" dirty="0" err="1" smtClean="0"/>
              <a:t>mua</a:t>
            </a:r>
            <a:r>
              <a:rPr lang="en-US" altLang="en-US" b="1" dirty="0" smtClean="0"/>
              <a:t> </a:t>
            </a:r>
            <a:r>
              <a:rPr lang="en-US" altLang="en-US" b="1" dirty="0" err="1" smtClean="0"/>
              <a:t>quần</a:t>
            </a:r>
            <a:r>
              <a:rPr lang="en-US" altLang="en-US" b="1" dirty="0" smtClean="0"/>
              <a:t> </a:t>
            </a:r>
            <a:r>
              <a:rPr lang="en-US" altLang="en-US" b="1" dirty="0" err="1" smtClean="0"/>
              <a:t>áo</a:t>
            </a:r>
            <a:r>
              <a:rPr lang="en-US" altLang="en-US" b="1" dirty="0" smtClean="0"/>
              <a:t> </a:t>
            </a:r>
            <a:r>
              <a:rPr lang="en-US" altLang="en-US" b="1" dirty="0" err="1" smtClean="0"/>
              <a:t>của</a:t>
            </a:r>
            <a:r>
              <a:rPr lang="en-US" altLang="en-US" b="1" dirty="0" smtClean="0"/>
              <a:t> </a:t>
            </a:r>
            <a:r>
              <a:rPr lang="en-US" altLang="en-US" b="1" dirty="0" err="1" smtClean="0"/>
              <a:t>công</a:t>
            </a:r>
            <a:r>
              <a:rPr lang="en-US" altLang="en-US" b="1" dirty="0" smtClean="0"/>
              <a:t> ty Y </a:t>
            </a:r>
            <a:r>
              <a:rPr lang="en-US" altLang="en-US" b="1" dirty="0" err="1" smtClean="0"/>
              <a:t>theo</a:t>
            </a:r>
            <a:r>
              <a:rPr lang="en-US" altLang="en-US" b="1" dirty="0" smtClean="0"/>
              <a:t> </a:t>
            </a:r>
            <a:r>
              <a:rPr lang="en-US" altLang="en-US" b="1" dirty="0" err="1" smtClean="0"/>
              <a:t>quy</a:t>
            </a:r>
            <a:r>
              <a:rPr lang="en-US" altLang="en-US" b="1" dirty="0" smtClean="0"/>
              <a:t> </a:t>
            </a:r>
            <a:r>
              <a:rPr lang="en-US" altLang="en-US" b="1" dirty="0" err="1" smtClean="0"/>
              <a:t>cách</a:t>
            </a:r>
            <a:r>
              <a:rPr lang="en-US" altLang="en-US" b="1" dirty="0" smtClean="0"/>
              <a:t> </a:t>
            </a:r>
            <a:r>
              <a:rPr lang="en-US" altLang="en-US" b="1" dirty="0" err="1" smtClean="0"/>
              <a:t>thỏa</a:t>
            </a:r>
            <a:r>
              <a:rPr lang="en-US" altLang="en-US" b="1" dirty="0" smtClean="0"/>
              <a:t> </a:t>
            </a:r>
            <a:r>
              <a:rPr lang="en-US" altLang="en-US" b="1" dirty="0" err="1" smtClean="0"/>
              <a:t>thuận</a:t>
            </a:r>
            <a:r>
              <a:rPr lang="en-US" altLang="en-US" b="1" dirty="0" smtClean="0"/>
              <a:t>, chi </a:t>
            </a:r>
            <a:r>
              <a:rPr lang="en-US" altLang="en-US" b="1" dirty="0" err="1" smtClean="0"/>
              <a:t>tiết</a:t>
            </a:r>
            <a:r>
              <a:rPr lang="en-US" altLang="en-US" b="1" dirty="0" smtClean="0"/>
              <a:t> </a:t>
            </a:r>
            <a:r>
              <a:rPr lang="en-US" altLang="en-US" b="1" dirty="0" err="1" smtClean="0"/>
              <a:t>này</a:t>
            </a:r>
            <a:r>
              <a:rPr lang="en-US" altLang="en-US" b="1" dirty="0" smtClean="0"/>
              <a:t> </a:t>
            </a:r>
            <a:r>
              <a:rPr lang="en-US" altLang="en-US" b="1" dirty="0" err="1" smtClean="0"/>
              <a:t>chỉ</a:t>
            </a:r>
            <a:r>
              <a:rPr lang="en-US" altLang="en-US" b="1" dirty="0" smtClean="0"/>
              <a:t> </a:t>
            </a:r>
            <a:r>
              <a:rPr lang="en-US" altLang="en-US" b="1" dirty="0" err="1" smtClean="0"/>
              <a:t>quy</a:t>
            </a:r>
            <a:r>
              <a:rPr lang="en-US" altLang="en-US" b="1" dirty="0" smtClean="0"/>
              <a:t> </a:t>
            </a:r>
            <a:r>
              <a:rPr lang="en-US" altLang="en-US" b="1" dirty="0" err="1" smtClean="0"/>
              <a:t>định</a:t>
            </a:r>
            <a:r>
              <a:rPr lang="en-US" altLang="en-US" b="1" dirty="0" smtClean="0"/>
              <a:t> </a:t>
            </a:r>
            <a:r>
              <a:rPr lang="en-US" altLang="en-US" b="1" dirty="0" err="1" smtClean="0"/>
              <a:t>trong</a:t>
            </a:r>
            <a:r>
              <a:rPr lang="en-US" altLang="en-US" b="1" dirty="0" smtClean="0"/>
              <a:t> </a:t>
            </a:r>
            <a:r>
              <a:rPr lang="en-US" altLang="en-US" b="1" dirty="0" err="1" smtClean="0"/>
              <a:t>hợp</a:t>
            </a:r>
            <a:r>
              <a:rPr lang="en-US" altLang="en-US" b="1" dirty="0" smtClean="0"/>
              <a:t> </a:t>
            </a:r>
            <a:r>
              <a:rPr lang="en-US" altLang="en-US" b="1" dirty="0" err="1" smtClean="0"/>
              <a:t>đồng</a:t>
            </a:r>
            <a:r>
              <a:rPr lang="en-US" altLang="en-US" b="1" dirty="0" smtClean="0"/>
              <a:t>, </a:t>
            </a:r>
            <a:r>
              <a:rPr lang="en-US" altLang="en-US" b="1" dirty="0" err="1" smtClean="0"/>
              <a:t>chứ</a:t>
            </a:r>
            <a:r>
              <a:rPr lang="en-US" altLang="en-US" b="1" dirty="0" smtClean="0"/>
              <a:t> </a:t>
            </a:r>
            <a:r>
              <a:rPr lang="en-US" altLang="en-US" b="1" dirty="0" err="1" smtClean="0"/>
              <a:t>không</a:t>
            </a:r>
            <a:r>
              <a:rPr lang="en-US" altLang="en-US" b="1" dirty="0" smtClean="0"/>
              <a:t> </a:t>
            </a:r>
            <a:r>
              <a:rPr lang="en-US" altLang="en-US" b="1" dirty="0" err="1" smtClean="0"/>
              <a:t>được</a:t>
            </a:r>
            <a:r>
              <a:rPr lang="en-US" altLang="en-US" b="1" dirty="0" smtClean="0"/>
              <a:t> </a:t>
            </a:r>
            <a:r>
              <a:rPr lang="en-US" altLang="en-US" b="1" dirty="0" err="1" smtClean="0"/>
              <a:t>nêu</a:t>
            </a:r>
            <a:r>
              <a:rPr lang="en-US" altLang="en-US" b="1" dirty="0" smtClean="0"/>
              <a:t> </a:t>
            </a:r>
            <a:r>
              <a:rPr lang="en-US" altLang="en-US" b="1" dirty="0" err="1" smtClean="0"/>
              <a:t>trong</a:t>
            </a:r>
            <a:r>
              <a:rPr lang="en-US" altLang="en-US" b="1" dirty="0" smtClean="0"/>
              <a:t> LC. </a:t>
            </a:r>
            <a:r>
              <a:rPr lang="en-US" altLang="en-US" dirty="0" err="1" smtClean="0"/>
              <a:t>Công</a:t>
            </a:r>
            <a:r>
              <a:rPr lang="en-US" altLang="en-US" dirty="0" smtClean="0"/>
              <a:t> ty Y </a:t>
            </a:r>
            <a:r>
              <a:rPr lang="en-US" altLang="en-US" dirty="0" err="1" smtClean="0"/>
              <a:t>giao</a:t>
            </a:r>
            <a:r>
              <a:rPr lang="en-US" altLang="en-US" dirty="0" smtClean="0"/>
              <a:t> </a:t>
            </a:r>
            <a:r>
              <a:rPr lang="en-US" altLang="en-US" dirty="0" err="1" smtClean="0"/>
              <a:t>hàng</a:t>
            </a:r>
            <a:r>
              <a:rPr lang="en-US" altLang="en-US" dirty="0" smtClean="0"/>
              <a:t> </a:t>
            </a:r>
            <a:r>
              <a:rPr lang="en-US" altLang="en-US" dirty="0" err="1" smtClean="0"/>
              <a:t>không</a:t>
            </a:r>
            <a:r>
              <a:rPr lang="en-US" altLang="en-US" dirty="0" smtClean="0"/>
              <a:t> </a:t>
            </a:r>
            <a:r>
              <a:rPr lang="en-US" altLang="en-US" dirty="0" err="1" smtClean="0"/>
              <a:t>đúng</a:t>
            </a:r>
            <a:r>
              <a:rPr lang="en-US" altLang="en-US" dirty="0" smtClean="0"/>
              <a:t> </a:t>
            </a:r>
            <a:r>
              <a:rPr lang="en-US" altLang="en-US" dirty="0" err="1" smtClean="0"/>
              <a:t>quy</a:t>
            </a:r>
            <a:r>
              <a:rPr lang="en-US" altLang="en-US" dirty="0" smtClean="0"/>
              <a:t> </a:t>
            </a:r>
            <a:r>
              <a:rPr lang="en-US" altLang="en-US" dirty="0" err="1" smtClean="0"/>
              <a:t>cách</a:t>
            </a:r>
            <a:r>
              <a:rPr lang="en-US" altLang="en-US" dirty="0" smtClean="0"/>
              <a:t>, </a:t>
            </a:r>
            <a:r>
              <a:rPr lang="en-US" altLang="en-US" dirty="0" err="1" smtClean="0"/>
              <a:t>thậm</a:t>
            </a:r>
            <a:r>
              <a:rPr lang="en-US" altLang="en-US" dirty="0" smtClean="0"/>
              <a:t> </a:t>
            </a:r>
            <a:r>
              <a:rPr lang="en-US" altLang="en-US" dirty="0" err="1" smtClean="0"/>
              <a:t>chí</a:t>
            </a:r>
            <a:r>
              <a:rPr lang="en-US" altLang="en-US" dirty="0" smtClean="0"/>
              <a:t> </a:t>
            </a:r>
            <a:r>
              <a:rPr lang="en-US" altLang="en-US" dirty="0" err="1" smtClean="0"/>
              <a:t>còn</a:t>
            </a:r>
            <a:r>
              <a:rPr lang="en-US" altLang="en-US" dirty="0" smtClean="0"/>
              <a:t> </a:t>
            </a:r>
            <a:r>
              <a:rPr lang="en-US" altLang="en-US" dirty="0" err="1" smtClean="0"/>
              <a:t>giao</a:t>
            </a:r>
            <a:r>
              <a:rPr lang="en-US" altLang="en-US" dirty="0" smtClean="0"/>
              <a:t> </a:t>
            </a:r>
            <a:r>
              <a:rPr lang="en-US" altLang="en-US" dirty="0" err="1" smtClean="0"/>
              <a:t>cả</a:t>
            </a:r>
            <a:r>
              <a:rPr lang="en-US" altLang="en-US" dirty="0" smtClean="0"/>
              <a:t> </a:t>
            </a:r>
            <a:r>
              <a:rPr lang="en-US" altLang="en-US" dirty="0" err="1" smtClean="0"/>
              <a:t>loại</a:t>
            </a:r>
            <a:r>
              <a:rPr lang="en-US" altLang="en-US" dirty="0" smtClean="0"/>
              <a:t> </a:t>
            </a:r>
            <a:r>
              <a:rPr lang="en-US" altLang="en-US" dirty="0" err="1" smtClean="0"/>
              <a:t>hàng</a:t>
            </a:r>
            <a:r>
              <a:rPr lang="en-US" altLang="en-US" dirty="0" smtClean="0"/>
              <a:t> </a:t>
            </a:r>
            <a:r>
              <a:rPr lang="en-US" altLang="en-US" dirty="0" err="1" smtClean="0"/>
              <a:t>không</a:t>
            </a:r>
            <a:r>
              <a:rPr lang="en-US" altLang="en-US" dirty="0" smtClean="0"/>
              <a:t> </a:t>
            </a:r>
            <a:r>
              <a:rPr lang="en-US" altLang="en-US" dirty="0" err="1" smtClean="0"/>
              <a:t>hề</a:t>
            </a:r>
            <a:r>
              <a:rPr lang="en-US" altLang="en-US" dirty="0" smtClean="0"/>
              <a:t> </a:t>
            </a:r>
            <a:r>
              <a:rPr lang="en-US" altLang="en-US" dirty="0" err="1" smtClean="0"/>
              <a:t>ký</a:t>
            </a:r>
            <a:r>
              <a:rPr lang="en-US" altLang="en-US" dirty="0" smtClean="0"/>
              <a:t> </a:t>
            </a:r>
            <a:r>
              <a:rPr lang="en-US" altLang="en-US" dirty="0" err="1" smtClean="0"/>
              <a:t>kết</a:t>
            </a:r>
            <a:r>
              <a:rPr lang="en-US" altLang="en-US" dirty="0" smtClean="0"/>
              <a:t> </a:t>
            </a:r>
            <a:r>
              <a:rPr lang="en-US" altLang="en-US" dirty="0" err="1" smtClean="0"/>
              <a:t>trong</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Công</a:t>
            </a:r>
            <a:r>
              <a:rPr lang="en-US" altLang="en-US" dirty="0" smtClean="0"/>
              <a:t> ty X </a:t>
            </a:r>
            <a:r>
              <a:rPr lang="en-US" altLang="en-US" dirty="0" err="1" smtClean="0"/>
              <a:t>tìm</a:t>
            </a:r>
            <a:r>
              <a:rPr lang="en-US" altLang="en-US" dirty="0" smtClean="0"/>
              <a:t> </a:t>
            </a:r>
            <a:r>
              <a:rPr lang="en-US" altLang="en-US" dirty="0" err="1" smtClean="0"/>
              <a:t>mọi</a:t>
            </a:r>
            <a:r>
              <a:rPr lang="en-US" altLang="en-US" dirty="0" smtClean="0"/>
              <a:t> </a:t>
            </a:r>
            <a:r>
              <a:rPr lang="en-US" altLang="en-US" dirty="0" err="1" smtClean="0"/>
              <a:t>cách</a:t>
            </a:r>
            <a:r>
              <a:rPr lang="en-US" altLang="en-US" dirty="0" smtClean="0"/>
              <a:t> </a:t>
            </a:r>
            <a:r>
              <a:rPr lang="en-US" altLang="en-US" dirty="0" err="1" smtClean="0"/>
              <a:t>ngăn</a:t>
            </a:r>
            <a:r>
              <a:rPr lang="en-US" altLang="en-US" dirty="0" smtClean="0"/>
              <a:t> </a:t>
            </a:r>
            <a:r>
              <a:rPr lang="en-US" altLang="en-US" dirty="0" err="1" smtClean="0"/>
              <a:t>cản</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không</a:t>
            </a:r>
            <a:r>
              <a:rPr lang="en-US" altLang="en-US" dirty="0" smtClean="0"/>
              <a:t> </a:t>
            </a:r>
            <a:r>
              <a:rPr lang="en-US" altLang="en-US" dirty="0" err="1" smtClean="0"/>
              <a:t>thanh</a:t>
            </a:r>
            <a:r>
              <a:rPr lang="en-US" altLang="en-US" dirty="0" smtClean="0"/>
              <a:t> </a:t>
            </a:r>
            <a:r>
              <a:rPr lang="en-US" altLang="en-US" dirty="0" err="1" smtClean="0"/>
              <a:t>toán</a:t>
            </a:r>
            <a:r>
              <a:rPr lang="en-US" altLang="en-US" dirty="0" smtClean="0"/>
              <a:t> </a:t>
            </a:r>
            <a:r>
              <a:rPr lang="en-US" altLang="en-US" dirty="0" err="1" smtClean="0"/>
              <a:t>theo</a:t>
            </a:r>
            <a:r>
              <a:rPr lang="en-US" altLang="en-US" dirty="0" smtClean="0"/>
              <a:t> L/C </a:t>
            </a:r>
            <a:r>
              <a:rPr lang="en-US" altLang="en-US" dirty="0" err="1" smtClean="0"/>
              <a:t>nhưng</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từ</a:t>
            </a:r>
            <a:r>
              <a:rPr lang="en-US" altLang="en-US" dirty="0" smtClean="0"/>
              <a:t> </a:t>
            </a:r>
            <a:r>
              <a:rPr lang="en-US" altLang="en-US" dirty="0" err="1" smtClean="0"/>
              <a:t>chối</a:t>
            </a:r>
            <a:r>
              <a:rPr lang="en-US" altLang="en-US" dirty="0" smtClean="0"/>
              <a:t> </a:t>
            </a:r>
            <a:r>
              <a:rPr lang="en-US" altLang="en-US" dirty="0" err="1" smtClean="0"/>
              <a:t>và</a:t>
            </a:r>
            <a:r>
              <a:rPr lang="en-US" altLang="en-US" dirty="0" smtClean="0"/>
              <a:t> </a:t>
            </a:r>
            <a:r>
              <a:rPr lang="en-US" altLang="en-US" dirty="0" err="1" smtClean="0"/>
              <a:t>vẫn</a:t>
            </a:r>
            <a:r>
              <a:rPr lang="en-US" altLang="en-US" dirty="0" smtClean="0"/>
              <a:t> </a:t>
            </a:r>
            <a:r>
              <a:rPr lang="en-US" altLang="en-US" dirty="0" err="1" smtClean="0"/>
              <a:t>thanh</a:t>
            </a:r>
            <a:r>
              <a:rPr lang="en-US" altLang="en-US" dirty="0" smtClean="0"/>
              <a:t> </a:t>
            </a:r>
            <a:r>
              <a:rPr lang="en-US" altLang="en-US" dirty="0" err="1" smtClean="0"/>
              <a:t>toán</a:t>
            </a:r>
            <a:r>
              <a:rPr lang="en-US" altLang="en-US" dirty="0" smtClean="0"/>
              <a:t> </a:t>
            </a:r>
            <a:r>
              <a:rPr lang="en-US" altLang="en-US" dirty="0" err="1" smtClean="0"/>
              <a:t>cho</a:t>
            </a:r>
            <a:r>
              <a:rPr lang="en-US" altLang="en-US" dirty="0" smtClean="0"/>
              <a:t> </a:t>
            </a:r>
            <a:r>
              <a:rPr lang="en-US" altLang="en-US" dirty="0" err="1" smtClean="0"/>
              <a:t>công</a:t>
            </a:r>
            <a:r>
              <a:rPr lang="en-US" altLang="en-US" dirty="0" smtClean="0"/>
              <a:t> ty Y </a:t>
            </a:r>
            <a:r>
              <a:rPr lang="en-US" altLang="en-US" dirty="0" err="1" smtClean="0"/>
              <a:t>vì</a:t>
            </a:r>
            <a:r>
              <a:rPr lang="en-US" altLang="en-US" dirty="0" smtClean="0"/>
              <a:t> </a:t>
            </a:r>
            <a:r>
              <a:rPr lang="en-US" altLang="en-US" dirty="0" err="1" smtClean="0"/>
              <a:t>họ</a:t>
            </a:r>
            <a:r>
              <a:rPr lang="en-US" altLang="en-US" dirty="0" smtClean="0"/>
              <a:t> </a:t>
            </a:r>
            <a:r>
              <a:rPr lang="en-US" altLang="en-US" dirty="0" err="1" smtClean="0"/>
              <a:t>xuất</a:t>
            </a:r>
            <a:r>
              <a:rPr lang="en-US" altLang="en-US" dirty="0" smtClean="0"/>
              <a:t> </a:t>
            </a:r>
            <a:r>
              <a:rPr lang="en-US" altLang="en-US" dirty="0" err="1" smtClean="0"/>
              <a:t>trình</a:t>
            </a:r>
            <a:r>
              <a:rPr lang="en-US" altLang="en-US" dirty="0" smtClean="0"/>
              <a:t> </a:t>
            </a:r>
            <a:r>
              <a:rPr lang="en-US" altLang="en-US" dirty="0" err="1" smtClean="0"/>
              <a:t>bộ</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hợp</a:t>
            </a:r>
            <a:r>
              <a:rPr lang="en-US" altLang="en-US" dirty="0" smtClean="0"/>
              <a:t> </a:t>
            </a:r>
            <a:r>
              <a:rPr lang="en-US" altLang="en-US" dirty="0" err="1" smtClean="0"/>
              <a:t>lệ</a:t>
            </a:r>
            <a:r>
              <a:rPr lang="en-US" altLang="en-US" dirty="0" smtClean="0"/>
              <a:t>.</a:t>
            </a:r>
          </a:p>
          <a:p>
            <a:r>
              <a:rPr lang="en-US" altLang="en-US" dirty="0" smtClean="0"/>
              <a:t> </a:t>
            </a:r>
            <a:r>
              <a:rPr lang="en-US" altLang="en-US" b="1" dirty="0" err="1" smtClean="0"/>
              <a:t>Ví</a:t>
            </a:r>
            <a:r>
              <a:rPr lang="en-US" altLang="en-US" b="1" dirty="0" smtClean="0"/>
              <a:t> </a:t>
            </a:r>
            <a:r>
              <a:rPr lang="en-US" altLang="en-US" b="1" dirty="0" err="1" smtClean="0"/>
              <a:t>dụ</a:t>
            </a:r>
            <a:r>
              <a:rPr lang="en-US" altLang="en-US" b="1" dirty="0" smtClean="0"/>
              <a:t>: </a:t>
            </a:r>
            <a:r>
              <a:rPr lang="en-US" altLang="en-US" b="1" dirty="0" err="1" smtClean="0"/>
              <a:t>Công</a:t>
            </a:r>
            <a:r>
              <a:rPr lang="en-US" altLang="en-US" b="1" dirty="0" smtClean="0"/>
              <a:t> ty DAWSON (</a:t>
            </a:r>
            <a:r>
              <a:rPr lang="en-US" altLang="en-US" b="1" dirty="0" err="1" smtClean="0"/>
              <a:t>Anh</a:t>
            </a:r>
            <a:r>
              <a:rPr lang="en-US" altLang="en-US" b="1" dirty="0" smtClean="0"/>
              <a:t>) </a:t>
            </a:r>
            <a:r>
              <a:rPr lang="en-US" altLang="en-US" b="1" dirty="0" err="1" smtClean="0"/>
              <a:t>mua</a:t>
            </a:r>
            <a:r>
              <a:rPr lang="en-US" altLang="en-US" b="1" dirty="0" smtClean="0"/>
              <a:t> </a:t>
            </a:r>
            <a:r>
              <a:rPr lang="en-US" altLang="en-US" b="1" dirty="0" err="1" smtClean="0"/>
              <a:t>đậu</a:t>
            </a:r>
            <a:r>
              <a:rPr lang="en-US" altLang="en-US" b="1" dirty="0" smtClean="0"/>
              <a:t> Vani </a:t>
            </a:r>
            <a:r>
              <a:rPr lang="en-US" altLang="en-US" b="1" dirty="0" err="1" smtClean="0"/>
              <a:t>của</a:t>
            </a:r>
            <a:r>
              <a:rPr lang="en-US" altLang="en-US" b="1" dirty="0" smtClean="0"/>
              <a:t> INDONESIA, DAWSON</a:t>
            </a:r>
            <a:r>
              <a:rPr lang="en-US" altLang="en-US" dirty="0" smtClean="0"/>
              <a:t> </a:t>
            </a:r>
            <a:r>
              <a:rPr lang="en-US" altLang="en-US" dirty="0" err="1" smtClean="0"/>
              <a:t>chỉ</a:t>
            </a:r>
            <a:r>
              <a:rPr lang="en-US" altLang="en-US" dirty="0" smtClean="0"/>
              <a:t> </a:t>
            </a:r>
            <a:r>
              <a:rPr lang="en-US" altLang="en-US" dirty="0" err="1" smtClean="0"/>
              <a:t>thị</a:t>
            </a:r>
            <a:r>
              <a:rPr lang="en-US" altLang="en-US" dirty="0" smtClean="0"/>
              <a:t> </a:t>
            </a:r>
            <a:r>
              <a:rPr lang="en-US" altLang="en-US" dirty="0" err="1" smtClean="0"/>
              <a:t>một</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Mỹ</a:t>
            </a:r>
            <a:r>
              <a:rPr lang="en-US" altLang="en-US" dirty="0" smtClean="0"/>
              <a:t> </a:t>
            </a:r>
            <a:r>
              <a:rPr lang="en-US" altLang="en-US" dirty="0" err="1" smtClean="0"/>
              <a:t>mở</a:t>
            </a:r>
            <a:r>
              <a:rPr lang="en-US" altLang="en-US" dirty="0" smtClean="0"/>
              <a:t> </a:t>
            </a:r>
            <a:r>
              <a:rPr lang="en-US" altLang="en-US" dirty="0" err="1" smtClean="0"/>
              <a:t>tín</a:t>
            </a:r>
            <a:r>
              <a:rPr lang="en-US" altLang="en-US" dirty="0" smtClean="0"/>
              <a:t> </a:t>
            </a:r>
            <a:r>
              <a:rPr lang="en-US" altLang="en-US" dirty="0" err="1" smtClean="0"/>
              <a:t>dụng</a:t>
            </a:r>
            <a:r>
              <a:rPr lang="en-US" altLang="en-US" dirty="0" smtClean="0"/>
              <a:t> </a:t>
            </a:r>
            <a:r>
              <a:rPr lang="en-US" altLang="en-US" dirty="0" err="1" smtClean="0"/>
              <a:t>thư</a:t>
            </a:r>
            <a:r>
              <a:rPr lang="en-US" altLang="en-US" dirty="0" smtClean="0"/>
              <a:t>. </a:t>
            </a:r>
            <a:r>
              <a:rPr lang="en-US" altLang="en-US" dirty="0" err="1" smtClean="0"/>
              <a:t>Một</a:t>
            </a:r>
            <a:r>
              <a:rPr lang="en-US" altLang="en-US" dirty="0" smtClean="0"/>
              <a:t> </a:t>
            </a:r>
            <a:r>
              <a:rPr lang="en-US" altLang="en-US" dirty="0" err="1" smtClean="0"/>
              <a:t>trong</a:t>
            </a:r>
            <a:r>
              <a:rPr lang="en-US" altLang="en-US" dirty="0" smtClean="0"/>
              <a:t> </a:t>
            </a:r>
            <a:r>
              <a:rPr lang="en-US" altLang="en-US" dirty="0" err="1" smtClean="0"/>
              <a:t>những</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giao</a:t>
            </a:r>
            <a:r>
              <a:rPr lang="en-US" altLang="en-US" dirty="0" smtClean="0"/>
              <a:t> </a:t>
            </a:r>
            <a:r>
              <a:rPr lang="en-US" altLang="en-US" dirty="0" err="1" smtClean="0"/>
              <a:t>hàng</a:t>
            </a:r>
            <a:r>
              <a:rPr lang="en-US" altLang="en-US" dirty="0" smtClean="0"/>
              <a:t> </a:t>
            </a:r>
            <a:r>
              <a:rPr lang="en-US" altLang="en-US" dirty="0" err="1" smtClean="0"/>
              <a:t>cần</a:t>
            </a:r>
            <a:r>
              <a:rPr lang="en-US" altLang="en-US" dirty="0" smtClean="0"/>
              <a:t> </a:t>
            </a:r>
            <a:r>
              <a:rPr lang="en-US" altLang="en-US" dirty="0" err="1" smtClean="0"/>
              <a:t>thiết</a:t>
            </a:r>
            <a:r>
              <a:rPr lang="en-US" altLang="en-US" dirty="0" smtClean="0"/>
              <a:t> </a:t>
            </a:r>
            <a:r>
              <a:rPr lang="en-US" altLang="en-US" dirty="0" err="1" smtClean="0"/>
              <a:t>phải</a:t>
            </a:r>
            <a:r>
              <a:rPr lang="en-US" altLang="en-US" dirty="0" smtClean="0"/>
              <a:t> </a:t>
            </a:r>
            <a:r>
              <a:rPr lang="en-US" altLang="en-US" dirty="0" err="1" smtClean="0"/>
              <a:t>có</a:t>
            </a:r>
            <a:r>
              <a:rPr lang="en-US" altLang="en-US" dirty="0" smtClean="0"/>
              <a:t> </a:t>
            </a:r>
            <a:r>
              <a:rPr lang="en-US" altLang="en-US" dirty="0" err="1" smtClean="0"/>
              <a:t>là</a:t>
            </a:r>
            <a:r>
              <a:rPr lang="en-US" altLang="en-US" dirty="0" smtClean="0"/>
              <a:t> </a:t>
            </a:r>
            <a:r>
              <a:rPr lang="en-US" altLang="en-US" b="1" dirty="0" err="1" smtClean="0"/>
              <a:t>giấy</a:t>
            </a:r>
            <a:r>
              <a:rPr lang="en-US" altLang="en-US" b="1" dirty="0" smtClean="0"/>
              <a:t> </a:t>
            </a:r>
            <a:r>
              <a:rPr lang="en-US" altLang="en-US" b="1" dirty="0" err="1" smtClean="0"/>
              <a:t>chứng</a:t>
            </a:r>
            <a:r>
              <a:rPr lang="en-US" altLang="en-US" b="1" dirty="0" smtClean="0"/>
              <a:t> </a:t>
            </a:r>
            <a:r>
              <a:rPr lang="en-US" altLang="en-US" b="1" dirty="0" err="1" smtClean="0"/>
              <a:t>nhận</a:t>
            </a:r>
            <a:r>
              <a:rPr lang="en-US" altLang="en-US" b="1" dirty="0" smtClean="0"/>
              <a:t> </a:t>
            </a:r>
            <a:r>
              <a:rPr lang="en-US" altLang="en-US" b="1" dirty="0" err="1" smtClean="0"/>
              <a:t>phẩm</a:t>
            </a:r>
            <a:r>
              <a:rPr lang="en-US" altLang="en-US" b="1" dirty="0" smtClean="0"/>
              <a:t> </a:t>
            </a:r>
            <a:r>
              <a:rPr lang="en-US" altLang="en-US" b="1" dirty="0" err="1" smtClean="0"/>
              <a:t>chất</a:t>
            </a:r>
            <a:r>
              <a:rPr lang="en-US" altLang="en-US" b="1" dirty="0" smtClean="0"/>
              <a:t> </a:t>
            </a:r>
            <a:r>
              <a:rPr lang="en-US" altLang="en-US" b="1" dirty="0" err="1" smtClean="0"/>
              <a:t>được</a:t>
            </a:r>
            <a:r>
              <a:rPr lang="en-US" altLang="en-US" b="1" dirty="0" smtClean="0"/>
              <a:t> </a:t>
            </a:r>
            <a:r>
              <a:rPr lang="en-US" altLang="en-US" b="1" dirty="0" err="1" smtClean="0"/>
              <a:t>cấp</a:t>
            </a:r>
            <a:r>
              <a:rPr lang="en-US" altLang="en-US" b="1" dirty="0" smtClean="0"/>
              <a:t> </a:t>
            </a:r>
            <a:r>
              <a:rPr lang="en-US" altLang="en-US" b="1" dirty="0" err="1" smtClean="0"/>
              <a:t>bởi</a:t>
            </a:r>
            <a:r>
              <a:rPr lang="en-US" altLang="en-US" b="1" dirty="0" smtClean="0"/>
              <a:t> </a:t>
            </a:r>
            <a:r>
              <a:rPr lang="en-US" altLang="en-US" b="1" dirty="0" err="1" smtClean="0"/>
              <a:t>các</a:t>
            </a:r>
            <a:r>
              <a:rPr lang="en-US" altLang="en-US" b="1" dirty="0" smtClean="0"/>
              <a:t> </a:t>
            </a:r>
            <a:r>
              <a:rPr lang="en-US" altLang="en-US" b="1" dirty="0" err="1" smtClean="0"/>
              <a:t>chuyên</a:t>
            </a:r>
            <a:r>
              <a:rPr lang="en-US" altLang="en-US" b="1" dirty="0" smtClean="0"/>
              <a:t> </a:t>
            </a:r>
            <a:r>
              <a:rPr lang="en-US" altLang="en-US" b="1" dirty="0" err="1" smtClean="0"/>
              <a:t>gia</a:t>
            </a:r>
            <a:r>
              <a:rPr lang="en-US" altLang="en-US" b="1" dirty="0" smtClean="0"/>
              <a:t> – Experts.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đã</a:t>
            </a:r>
            <a:r>
              <a:rPr lang="en-US" altLang="en-US" dirty="0" smtClean="0"/>
              <a:t> </a:t>
            </a:r>
            <a:r>
              <a:rPr lang="en-US" altLang="en-US" dirty="0" err="1" smtClean="0"/>
              <a:t>trả</a:t>
            </a:r>
            <a:r>
              <a:rPr lang="en-US" altLang="en-US" dirty="0" smtClean="0"/>
              <a:t> </a:t>
            </a:r>
            <a:r>
              <a:rPr lang="en-US" altLang="en-US" dirty="0" err="1" smtClean="0"/>
              <a:t>tiền</a:t>
            </a:r>
            <a:r>
              <a:rPr lang="en-US" altLang="en-US" dirty="0" smtClean="0"/>
              <a:t> </a:t>
            </a:r>
            <a:r>
              <a:rPr lang="en-US" altLang="en-US" dirty="0" err="1" smtClean="0"/>
              <a:t>cho</a:t>
            </a:r>
            <a:r>
              <a:rPr lang="en-US" altLang="en-US" dirty="0" smtClean="0"/>
              <a:t> </a:t>
            </a:r>
            <a:r>
              <a:rPr lang="en-US" altLang="en-US" dirty="0" err="1" smtClean="0"/>
              <a:t>người</a:t>
            </a:r>
            <a:r>
              <a:rPr lang="en-US" altLang="en-US" dirty="0" smtClean="0"/>
              <a:t> </a:t>
            </a:r>
            <a:r>
              <a:rPr lang="en-US" altLang="en-US" dirty="0" err="1" smtClean="0"/>
              <a:t>bán</a:t>
            </a:r>
            <a:r>
              <a:rPr lang="en-US" altLang="en-US" dirty="0" smtClean="0"/>
              <a:t>. </a:t>
            </a:r>
            <a:r>
              <a:rPr lang="en-US" altLang="en-US" dirty="0" err="1" smtClean="0"/>
              <a:t>Khi</a:t>
            </a:r>
            <a:r>
              <a:rPr lang="en-US" altLang="en-US" dirty="0" smtClean="0"/>
              <a:t> </a:t>
            </a:r>
            <a:r>
              <a:rPr lang="en-US" altLang="en-US" dirty="0" err="1" smtClean="0"/>
              <a:t>hàng</a:t>
            </a:r>
            <a:r>
              <a:rPr lang="en-US" altLang="en-US" dirty="0" smtClean="0"/>
              <a:t> </a:t>
            </a:r>
            <a:r>
              <a:rPr lang="en-US" altLang="en-US" dirty="0" err="1" smtClean="0"/>
              <a:t>đến</a:t>
            </a:r>
            <a:r>
              <a:rPr lang="en-US" altLang="en-US" dirty="0" smtClean="0"/>
              <a:t> </a:t>
            </a:r>
            <a:r>
              <a:rPr lang="en-US" altLang="en-US" dirty="0" err="1" smtClean="0"/>
              <a:t>cảng</a:t>
            </a:r>
            <a:r>
              <a:rPr lang="en-US" altLang="en-US" dirty="0" smtClean="0"/>
              <a:t> </a:t>
            </a:r>
            <a:r>
              <a:rPr lang="en-US" altLang="en-US" dirty="0" err="1" smtClean="0"/>
              <a:t>địch</a:t>
            </a:r>
            <a:r>
              <a:rPr lang="en-US" altLang="en-US" dirty="0" smtClean="0"/>
              <a:t>, </a:t>
            </a:r>
            <a:r>
              <a:rPr lang="en-US" altLang="en-US" dirty="0" err="1" smtClean="0"/>
              <a:t>đậu</a:t>
            </a:r>
            <a:r>
              <a:rPr lang="en-US" altLang="en-US" dirty="0" smtClean="0"/>
              <a:t> </a:t>
            </a:r>
            <a:r>
              <a:rPr lang="en-US" altLang="en-US" dirty="0" err="1" smtClean="0"/>
              <a:t>bị</a:t>
            </a:r>
            <a:r>
              <a:rPr lang="en-US" altLang="en-US" dirty="0" smtClean="0"/>
              <a:t> </a:t>
            </a:r>
            <a:r>
              <a:rPr lang="en-US" altLang="en-US" dirty="0" err="1" smtClean="0"/>
              <a:t>phát</a:t>
            </a:r>
            <a:r>
              <a:rPr lang="en-US" altLang="en-US" dirty="0" smtClean="0"/>
              <a:t> </a:t>
            </a:r>
            <a:r>
              <a:rPr lang="en-US" altLang="en-US" dirty="0" err="1" smtClean="0"/>
              <a:t>hiện</a:t>
            </a:r>
            <a:r>
              <a:rPr lang="en-US" altLang="en-US" dirty="0" smtClean="0"/>
              <a:t> </a:t>
            </a:r>
            <a:r>
              <a:rPr lang="en-US" altLang="en-US" dirty="0" err="1" smtClean="0"/>
              <a:t>là</a:t>
            </a:r>
            <a:r>
              <a:rPr lang="en-US" altLang="en-US" dirty="0" smtClean="0"/>
              <a:t> </a:t>
            </a:r>
            <a:r>
              <a:rPr lang="en-US" altLang="en-US" dirty="0" err="1" smtClean="0"/>
              <a:t>quá</a:t>
            </a:r>
            <a:r>
              <a:rPr lang="en-US" altLang="en-US" dirty="0" smtClean="0"/>
              <a:t> </a:t>
            </a:r>
            <a:r>
              <a:rPr lang="en-US" altLang="en-US" dirty="0" err="1" smtClean="0"/>
              <a:t>kém</a:t>
            </a:r>
            <a:r>
              <a:rPr lang="en-US" altLang="en-US" dirty="0" smtClean="0"/>
              <a:t> </a:t>
            </a:r>
            <a:r>
              <a:rPr lang="en-US" altLang="en-US" dirty="0" err="1" smtClean="0"/>
              <a:t>phẩm</a:t>
            </a:r>
            <a:r>
              <a:rPr lang="en-US" altLang="en-US" dirty="0" smtClean="0"/>
              <a:t> </a:t>
            </a:r>
            <a:r>
              <a:rPr lang="en-US" altLang="en-US" dirty="0" err="1" smtClean="0"/>
              <a:t>chất</a:t>
            </a:r>
            <a:r>
              <a:rPr lang="en-US" altLang="en-US" b="1" dirty="0" smtClean="0"/>
              <a:t>. </a:t>
            </a:r>
            <a:r>
              <a:rPr lang="en-US" altLang="en-US" b="1" dirty="0" err="1" smtClean="0"/>
              <a:t>Giấy</a:t>
            </a:r>
            <a:r>
              <a:rPr lang="en-US" altLang="en-US" b="1" dirty="0" smtClean="0"/>
              <a:t> </a:t>
            </a:r>
            <a:r>
              <a:rPr lang="en-US" altLang="en-US" b="1" dirty="0" err="1" smtClean="0"/>
              <a:t>chứng</a:t>
            </a:r>
            <a:r>
              <a:rPr lang="en-US" altLang="en-US" b="1" dirty="0" smtClean="0"/>
              <a:t> </a:t>
            </a:r>
            <a:r>
              <a:rPr lang="en-US" altLang="en-US" b="1" dirty="0" err="1" smtClean="0"/>
              <a:t>nhận</a:t>
            </a:r>
            <a:r>
              <a:rPr lang="en-US" altLang="en-US" b="1" dirty="0" smtClean="0"/>
              <a:t> </a:t>
            </a:r>
            <a:r>
              <a:rPr lang="en-US" altLang="en-US" b="1" dirty="0" err="1" smtClean="0"/>
              <a:t>phẩm</a:t>
            </a:r>
            <a:r>
              <a:rPr lang="en-US" altLang="en-US" b="1" dirty="0" smtClean="0"/>
              <a:t> </a:t>
            </a:r>
            <a:r>
              <a:rPr lang="en-US" altLang="en-US" b="1" dirty="0" err="1" smtClean="0"/>
              <a:t>chất</a:t>
            </a:r>
            <a:r>
              <a:rPr lang="en-US" altLang="en-US" b="1" dirty="0" smtClean="0"/>
              <a:t> </a:t>
            </a:r>
            <a:r>
              <a:rPr lang="en-US" altLang="en-US" b="1" dirty="0" err="1" smtClean="0"/>
              <a:t>đã</a:t>
            </a:r>
            <a:r>
              <a:rPr lang="en-US" altLang="en-US" b="1" dirty="0" smtClean="0"/>
              <a:t> </a:t>
            </a:r>
            <a:r>
              <a:rPr lang="en-US" altLang="en-US" b="1" dirty="0" err="1" smtClean="0"/>
              <a:t>được</a:t>
            </a:r>
            <a:r>
              <a:rPr lang="en-US" altLang="en-US" b="1" dirty="0" smtClean="0"/>
              <a:t> </a:t>
            </a:r>
            <a:r>
              <a:rPr lang="en-US" altLang="en-US" b="1" dirty="0" err="1" smtClean="0"/>
              <a:t>ký</a:t>
            </a:r>
            <a:r>
              <a:rPr lang="en-US" altLang="en-US" b="1" dirty="0" smtClean="0"/>
              <a:t>, </a:t>
            </a:r>
            <a:r>
              <a:rPr lang="en-US" altLang="en-US" b="1" dirty="0" err="1" smtClean="0"/>
              <a:t>tuynhiên</a:t>
            </a:r>
            <a:r>
              <a:rPr lang="en-US" altLang="en-US" b="1" dirty="0" smtClean="0"/>
              <a:t>, </a:t>
            </a:r>
            <a:r>
              <a:rPr lang="en-US" altLang="en-US" b="1" dirty="0" err="1" smtClean="0"/>
              <a:t>chỉ</a:t>
            </a:r>
            <a:r>
              <a:rPr lang="en-US" altLang="en-US" b="1" dirty="0" smtClean="0"/>
              <a:t> </a:t>
            </a:r>
            <a:r>
              <a:rPr lang="en-US" altLang="en-US" b="1" dirty="0" err="1" smtClean="0"/>
              <a:t>bởi</a:t>
            </a:r>
            <a:r>
              <a:rPr lang="en-US" altLang="en-US" b="1" dirty="0" smtClean="0"/>
              <a:t> </a:t>
            </a:r>
            <a:r>
              <a:rPr lang="en-US" altLang="en-US" b="1" dirty="0" err="1" smtClean="0"/>
              <a:t>một</a:t>
            </a:r>
            <a:r>
              <a:rPr lang="en-US" altLang="en-US" b="1" dirty="0" smtClean="0"/>
              <a:t> </a:t>
            </a:r>
            <a:r>
              <a:rPr lang="en-US" altLang="en-US" b="1" dirty="0" err="1" smtClean="0"/>
              <a:t>chuyên</a:t>
            </a:r>
            <a:r>
              <a:rPr lang="en-US" altLang="en-US" b="1" dirty="0" smtClean="0"/>
              <a:t> </a:t>
            </a:r>
            <a:r>
              <a:rPr lang="en-US" altLang="en-US" b="1" dirty="0" err="1" smtClean="0"/>
              <a:t>gia</a:t>
            </a:r>
            <a:r>
              <a:rPr lang="en-US" altLang="en-US" b="1" dirty="0" smtClean="0"/>
              <a:t> Expert</a:t>
            </a:r>
            <a:r>
              <a:rPr lang="en-US" altLang="en-US" dirty="0" smtClean="0"/>
              <a:t>. </a:t>
            </a:r>
            <a:r>
              <a:rPr lang="en-US" altLang="en-US" dirty="0" err="1" smtClean="0"/>
              <a:t>Như</a:t>
            </a:r>
            <a:r>
              <a:rPr lang="en-US" altLang="en-US" dirty="0" smtClean="0"/>
              <a:t> </a:t>
            </a:r>
            <a:r>
              <a:rPr lang="en-US" altLang="en-US" dirty="0" err="1" smtClean="0"/>
              <a:t>vậy</a:t>
            </a:r>
            <a:r>
              <a:rPr lang="en-US" altLang="en-US" dirty="0" smtClean="0"/>
              <a:t>, </a:t>
            </a:r>
            <a:r>
              <a:rPr lang="en-US" altLang="en-US" dirty="0" err="1" smtClean="0"/>
              <a:t>vì</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không</a:t>
            </a:r>
            <a:r>
              <a:rPr lang="en-US" altLang="en-US" dirty="0" smtClean="0"/>
              <a:t> </a:t>
            </a:r>
            <a:r>
              <a:rPr lang="en-US" altLang="en-US" dirty="0" err="1" smtClean="0"/>
              <a:t>tuân</a:t>
            </a:r>
            <a:r>
              <a:rPr lang="en-US" altLang="en-US" dirty="0" smtClean="0"/>
              <a:t> </a:t>
            </a:r>
            <a:r>
              <a:rPr lang="en-US" altLang="en-US" dirty="0" err="1" smtClean="0"/>
              <a:t>thủ</a:t>
            </a:r>
            <a:r>
              <a:rPr lang="en-US" altLang="en-US" dirty="0" smtClean="0"/>
              <a:t> </a:t>
            </a:r>
            <a:r>
              <a:rPr lang="en-US" altLang="en-US" dirty="0" err="1" smtClean="0"/>
              <a:t>nghiêm</a:t>
            </a:r>
            <a:r>
              <a:rPr lang="en-US" altLang="en-US" dirty="0" smtClean="0"/>
              <a:t> </a:t>
            </a:r>
            <a:r>
              <a:rPr lang="en-US" altLang="en-US" dirty="0" err="1" smtClean="0"/>
              <a:t>ngặt</a:t>
            </a:r>
            <a:r>
              <a:rPr lang="en-US" altLang="en-US" dirty="0" smtClean="0"/>
              <a:t> </a:t>
            </a:r>
            <a:r>
              <a:rPr lang="en-US" altLang="en-US" dirty="0" err="1" smtClean="0"/>
              <a:t>các</a:t>
            </a:r>
            <a:r>
              <a:rPr lang="en-US" altLang="en-US" dirty="0" smtClean="0"/>
              <a:t> </a:t>
            </a:r>
            <a:r>
              <a:rPr lang="en-US" altLang="en-US" dirty="0" err="1" smtClean="0"/>
              <a:t>chỉ</a:t>
            </a:r>
            <a:r>
              <a:rPr lang="en-US" altLang="en-US" dirty="0" smtClean="0"/>
              <a:t> </a:t>
            </a:r>
            <a:r>
              <a:rPr lang="en-US" altLang="en-US" dirty="0" err="1" smtClean="0"/>
              <a:t>thị</a:t>
            </a:r>
            <a:r>
              <a:rPr lang="en-US" altLang="en-US" dirty="0" smtClean="0"/>
              <a:t> </a:t>
            </a:r>
            <a:r>
              <a:rPr lang="en-US" altLang="en-US" dirty="0" err="1" smtClean="0"/>
              <a:t>của</a:t>
            </a:r>
            <a:r>
              <a:rPr lang="en-US" altLang="en-US" dirty="0" smtClean="0"/>
              <a:t> DAWSON,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không</a:t>
            </a:r>
            <a:r>
              <a:rPr lang="en-US" altLang="en-US" dirty="0" smtClean="0"/>
              <a:t> </a:t>
            </a:r>
            <a:r>
              <a:rPr lang="en-US" altLang="en-US" dirty="0" err="1" smtClean="0"/>
              <a:t>thể</a:t>
            </a:r>
            <a:r>
              <a:rPr lang="en-US" altLang="en-US" dirty="0" smtClean="0"/>
              <a:t> </a:t>
            </a:r>
            <a:r>
              <a:rPr lang="en-US" altLang="en-US" dirty="0" err="1" smtClean="0"/>
              <a:t>thu</a:t>
            </a:r>
            <a:r>
              <a:rPr lang="en-US" altLang="en-US" dirty="0" smtClean="0"/>
              <a:t> </a:t>
            </a:r>
            <a:r>
              <a:rPr lang="en-US" altLang="en-US" dirty="0" err="1" smtClean="0"/>
              <a:t>được</a:t>
            </a:r>
            <a:r>
              <a:rPr lang="en-US" altLang="en-US" dirty="0" smtClean="0"/>
              <a:t> </a:t>
            </a:r>
            <a:r>
              <a:rPr lang="en-US" altLang="en-US" dirty="0" err="1" smtClean="0"/>
              <a:t>tiền</a:t>
            </a:r>
            <a:r>
              <a:rPr lang="en-US" altLang="en-US" dirty="0" smtClean="0"/>
              <a:t> </a:t>
            </a:r>
            <a:r>
              <a:rPr lang="en-US" altLang="en-US" dirty="0" err="1" smtClean="0"/>
              <a:t>từ</a:t>
            </a:r>
            <a:r>
              <a:rPr lang="en-US" altLang="en-US" dirty="0" smtClean="0"/>
              <a:t> DAWSON, </a:t>
            </a:r>
            <a:r>
              <a:rPr lang="en-US" altLang="en-US" dirty="0" err="1" smtClean="0"/>
              <a:t>số</a:t>
            </a:r>
            <a:r>
              <a:rPr lang="en-US" altLang="en-US" dirty="0" smtClean="0"/>
              <a:t> </a:t>
            </a:r>
            <a:r>
              <a:rPr lang="en-US" altLang="en-US" dirty="0" err="1" smtClean="0"/>
              <a:t>tiền</a:t>
            </a:r>
            <a:r>
              <a:rPr lang="en-US" altLang="en-US" dirty="0" smtClean="0"/>
              <a:t> </a:t>
            </a:r>
            <a:r>
              <a:rPr lang="en-US" altLang="en-US" dirty="0" err="1" smtClean="0"/>
              <a:t>mà</a:t>
            </a:r>
            <a:r>
              <a:rPr lang="en-US" altLang="en-US" dirty="0" smtClean="0"/>
              <a:t> </a:t>
            </a:r>
            <a:r>
              <a:rPr lang="en-US" altLang="en-US" dirty="0" err="1" smtClean="0"/>
              <a:t>Ngân</a:t>
            </a:r>
            <a:r>
              <a:rPr lang="en-US" altLang="en-US" dirty="0" smtClean="0"/>
              <a:t> </a:t>
            </a:r>
            <a:r>
              <a:rPr lang="en-US" altLang="en-US" dirty="0" err="1" smtClean="0"/>
              <a:t>hàng</a:t>
            </a:r>
            <a:endParaRPr lang="en-US" altLang="en-US" dirty="0" smtClean="0"/>
          </a:p>
          <a:p>
            <a:endParaRPr lang="en-US" altLang="en-US" dirty="0" smtClean="0"/>
          </a:p>
          <a:p>
            <a:endParaRPr lang="en-US" altLang="en-US" dirty="0" smtClean="0"/>
          </a:p>
        </p:txBody>
      </p:sp>
      <p:sp>
        <p:nvSpPr>
          <p:cNvPr id="17818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0B30B41-E5F8-46A2-B1B7-AD7E126B151A}" type="slidenum">
              <a:rPr lang="en-US" altLang="en-US" sz="1200" smtClean="0"/>
              <a:pPr/>
              <a:t>25</a:t>
            </a:fld>
            <a:endParaRPr lang="en-US" altLang="en-US" sz="1200" smtClean="0"/>
          </a:p>
        </p:txBody>
      </p:sp>
    </p:spTree>
    <p:extLst>
      <p:ext uri="{BB962C8B-B14F-4D97-AF65-F5344CB8AC3E}">
        <p14:creationId xmlns:p14="http://schemas.microsoft.com/office/powerpoint/2010/main" val="40928769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defRPr/>
            </a:pPr>
            <a:r>
              <a:rPr lang="vi-VN" b="1" dirty="0" smtClean="0"/>
              <a:t>Mỗi L/C đều được đánh số nhằm tạo điều kiện thuận tiện trong việc quản ý và sử dụng thư tín dụng</a:t>
            </a:r>
            <a:r>
              <a:rPr lang="vi-VN" dirty="0" smtClean="0"/>
              <a:t>. Trong quá trình thực hiện, số hiệu này cũng phải được thể hiện trên tất cả các chứng từ của bộ chứng từ thanh toán.</a:t>
            </a:r>
          </a:p>
          <a:p>
            <a:pPr marL="171450" indent="-171450">
              <a:buFont typeface="Wingdings" panose="05000000000000000000" pitchFamily="2" charset="2"/>
              <a:buChar char="v"/>
              <a:defRPr/>
            </a:pPr>
            <a:r>
              <a:rPr lang="vi-VN" dirty="0" smtClean="0"/>
              <a:t>là </a:t>
            </a:r>
            <a:r>
              <a:rPr lang="en-US" b="1" dirty="0" smtClean="0"/>
              <a:t>NƠI</a:t>
            </a:r>
            <a:r>
              <a:rPr lang="vi-VN" b="1" dirty="0" smtClean="0"/>
              <a:t> mà ngân hàng phát hành L/C </a:t>
            </a:r>
            <a:r>
              <a:rPr lang="vi-VN" dirty="0" smtClean="0"/>
              <a:t>viết cam kết trả tiền cho người thụ hưởng. </a:t>
            </a:r>
            <a:r>
              <a:rPr lang="vi-VN" b="1" dirty="0" smtClean="0"/>
              <a:t>Nếu trong L/C không dẫn chiếu luật áp dụng </a:t>
            </a:r>
            <a:r>
              <a:rPr lang="vi-VN" dirty="0" smtClean="0"/>
              <a:t>thì địa điểm mở L/C là căn cứ quan trọng trong việc vận dụng luật để giải quyết tranh chấp phát sinh liên quan đến L/C</a:t>
            </a:r>
            <a:endParaRPr lang="en-US" dirty="0" smtClean="0"/>
          </a:p>
          <a:p>
            <a:pPr marL="171450" indent="-171450">
              <a:buFont typeface="Wingdings" panose="05000000000000000000" pitchFamily="2" charset="2"/>
              <a:buChar char="v"/>
              <a:defRPr/>
            </a:pPr>
            <a:r>
              <a:rPr lang="vi-VN" b="1" dirty="0" smtClean="0"/>
              <a:t>Là ngày ngân hàng phát hành L/C </a:t>
            </a:r>
            <a:r>
              <a:rPr lang="vi-VN" dirty="0" smtClean="0"/>
              <a:t>viết cam kết trả tiền cho người thụ hưởng, đồng thời cũng chính là </a:t>
            </a:r>
            <a:r>
              <a:rPr lang="vi-VN" b="1" dirty="0" smtClean="0"/>
              <a:t>ngày bắt đầu tính thời hạn hiệu lực của L/C</a:t>
            </a:r>
            <a:r>
              <a:rPr lang="vi-VN" dirty="0" smtClean="0"/>
              <a:t>. Căn cứ vào ngày mở L/C người xuất khẩu có thể biết được người nhập khẩu có mở L/C theo đúng thời hạn đã quy định trong hợp đồng không</a:t>
            </a:r>
          </a:p>
          <a:p>
            <a:pPr marL="171450" indent="-171450">
              <a:buFont typeface="Wingdings" panose="05000000000000000000" pitchFamily="2" charset="2"/>
              <a:buChar char="v"/>
              <a:defRPr/>
            </a:pPr>
            <a:r>
              <a:rPr lang="vi-VN" b="1" dirty="0" smtClean="0"/>
              <a:t>Có nhiều loại L/C được áp dụng trong thanh toán thương mại quốc tế. </a:t>
            </a:r>
            <a:r>
              <a:rPr lang="vi-VN" dirty="0" smtClean="0"/>
              <a:t>Mỗi loại L/C đều có tính chất nội dung khác nhau, </a:t>
            </a:r>
            <a:r>
              <a:rPr lang="vi-VN" b="1" dirty="0" smtClean="0"/>
              <a:t>quyền lợi và nghĩa vụ của những người liên quan cũng khác nhau</a:t>
            </a:r>
            <a:r>
              <a:rPr lang="vi-VN" dirty="0" smtClean="0"/>
              <a:t>. Do đó khi mở L/C người mở cần phải xác định rõ loại L/C cần mở. Theo UCP 600 nếu </a:t>
            </a:r>
            <a:r>
              <a:rPr lang="vi-VN" b="1" dirty="0" smtClean="0"/>
              <a:t>L/C không ghi loại gì thì được coi là L/C không hủy ngang</a:t>
            </a:r>
            <a:endParaRPr lang="en-US" b="1" dirty="0" smtClean="0"/>
          </a:p>
          <a:p>
            <a:pPr marL="171450" indent="-171450">
              <a:buFont typeface="Wingdings" panose="05000000000000000000" pitchFamily="2" charset="2"/>
              <a:buChar char="v"/>
              <a:defRPr/>
            </a:pPr>
            <a:r>
              <a:rPr lang="vi-VN" b="1" dirty="0" smtClean="0"/>
              <a:t>bao gồm tên, địa chỉ </a:t>
            </a:r>
            <a:r>
              <a:rPr lang="vi-VN" dirty="0" smtClean="0"/>
              <a:t>người yêu cầu mở L/C, người thụ hưởng L/C, ngân hàng phát hành L/C, ngân hàng thông báo L/C và các ngân hàng khác (nếu có): ngân hàng xác nhận, ngân hàng thanh toán, ngân hàng chiết khấu…</a:t>
            </a:r>
            <a:endParaRPr lang="en-US" dirty="0" smtClean="0"/>
          </a:p>
          <a:p>
            <a:pPr marL="171450" indent="-171450">
              <a:buFont typeface="Wingdings" panose="05000000000000000000" pitchFamily="2" charset="2"/>
              <a:buChar char="v"/>
              <a:defRPr/>
            </a:pPr>
            <a:r>
              <a:rPr lang="vi-VN" dirty="0" smtClean="0"/>
              <a:t>Tuy vậy, </a:t>
            </a:r>
            <a:r>
              <a:rPr lang="vi-VN" b="1" dirty="0" smtClean="0"/>
              <a:t>điều 14, UCP 600 cũng quy định việc xuất trình chứng từ vận tải không được chậm hơn 21 ngày dương lịch sau ngày giao hàng quy định</a:t>
            </a:r>
            <a:r>
              <a:rPr lang="vi-VN" dirty="0" smtClean="0"/>
              <a:t>, nhưng trong bất kỳ trường hợp nào cũng không muộn hơn ngày hết hạn L/C</a:t>
            </a:r>
            <a:r>
              <a:rPr lang="en-US" dirty="0" smtClean="0"/>
              <a:t> </a:t>
            </a:r>
            <a:r>
              <a:rPr lang="en-US" dirty="0" smtClean="0">
                <a:sym typeface="Wingdings" panose="05000000000000000000" pitchFamily="2" charset="2"/>
              </a:rPr>
              <a:t> </a:t>
            </a:r>
            <a:r>
              <a:rPr lang="vi-VN" dirty="0" smtClean="0"/>
              <a:t>Do đó, để được trả tiền, </a:t>
            </a:r>
            <a:r>
              <a:rPr lang="vi-VN" b="1" dirty="0" smtClean="0"/>
              <a:t>người thụ hưởng phải xuất trình chứng từ trong thời hạn hiệu lực của L/C, ngày L/C hết hiệu lực cũng được coi như ngày hết hạn xuất trình</a:t>
            </a:r>
            <a:r>
              <a:rPr lang="vi-VN" dirty="0" smtClean="0"/>
              <a:t>. </a:t>
            </a:r>
            <a:endParaRPr lang="en-US" dirty="0" smtClean="0"/>
          </a:p>
          <a:p>
            <a:pPr marL="171450" indent="-171450">
              <a:buFont typeface="Wingdings" panose="05000000000000000000" pitchFamily="2" charset="2"/>
              <a:buChar char="v"/>
              <a:defRPr/>
            </a:pPr>
            <a:r>
              <a:rPr lang="vi-VN" dirty="0" smtClean="0"/>
              <a:t> </a:t>
            </a:r>
            <a:r>
              <a:rPr lang="vi-VN" b="1" dirty="0" smtClean="0"/>
              <a:t>Là số tiền ngân hàng phát hành L/C cam kết thanh toán cho người thụ hưởng. </a:t>
            </a:r>
            <a:r>
              <a:rPr lang="vi-VN" dirty="0" smtClean="0"/>
              <a:t>Số tiền của L/C vừa được </a:t>
            </a:r>
            <a:r>
              <a:rPr lang="vi-VN" b="1" dirty="0" smtClean="0"/>
              <a:t>ghi bằng số, vừa được ghi bằng chữ </a:t>
            </a:r>
            <a:r>
              <a:rPr lang="vi-VN" dirty="0" smtClean="0"/>
              <a:t>và thống nhất với nhau. Tên của đơn vị tiền tệ sử dụng được ghi rõ ràng theo ký hiệu tiền tệ ISO.</a:t>
            </a:r>
            <a:endParaRPr lang="en-US" dirty="0" smtClean="0"/>
          </a:p>
          <a:p>
            <a:pPr marL="171450" indent="-171450">
              <a:buFont typeface="Wingdings" panose="05000000000000000000" pitchFamily="2" charset="2"/>
              <a:buChar char="v"/>
              <a:defRPr/>
            </a:pPr>
            <a:r>
              <a:rPr lang="vi-VN" b="1" dirty="0" smtClean="0"/>
              <a:t>Chứng từ thanh toán là căn cứ quan trọng để ngân hàng trả tiền cho nhà xuất khẩu, vì vậy, L/C thường phải xác định rõ các vấn đề sau:</a:t>
            </a:r>
          </a:p>
          <a:p>
            <a:pPr>
              <a:defRPr/>
            </a:pPr>
            <a:r>
              <a:rPr lang="vi-VN" dirty="0" smtClean="0"/>
              <a:t>+ </a:t>
            </a:r>
            <a:r>
              <a:rPr lang="vi-VN" b="1" dirty="0" smtClean="0"/>
              <a:t>Các loại chứng từ phải xuất trình: </a:t>
            </a:r>
            <a:r>
              <a:rPr lang="vi-VN" dirty="0" smtClean="0"/>
              <a:t>Tùy thuộc quy định cụ thể của L/C, bộ chứng từ thanh toán có thể đơn giản hay phức tạp. Các loại chứng từ thông dụng nhất gồm: Hối phiếu, Hóa đơn thương mại, chứng từ vận tải, chứng từ bảo hiểm, chứng nhận xuất xứ, Chứng thư giám định số lượng, chất lượng.</a:t>
            </a:r>
          </a:p>
          <a:p>
            <a:pPr>
              <a:defRPr/>
            </a:pPr>
            <a:r>
              <a:rPr lang="vi-VN" dirty="0" smtClean="0"/>
              <a:t>+ </a:t>
            </a:r>
            <a:r>
              <a:rPr lang="vi-VN" b="1" dirty="0" smtClean="0"/>
              <a:t>Số lượng chứng từ của mỗi loại: </a:t>
            </a:r>
            <a:r>
              <a:rPr lang="vi-VN" dirty="0" smtClean="0"/>
              <a:t>Mỗi chứng từ có thẻ phải xuất trình một hoặc nhều bản tùy tính chất và đặc điểm của từng loại chứng từ. Tuy nhiên, </a:t>
            </a:r>
            <a:r>
              <a:rPr lang="vi-VN" b="1" dirty="0" smtClean="0"/>
              <a:t>theo điều 17, UCP 600 </a:t>
            </a:r>
            <a:r>
              <a:rPr lang="vi-VN" dirty="0" smtClean="0"/>
              <a:t>ít nhất một bản gốc của mỗi chứng từ quy định trong L/C phải được xuất trình. Nếu L/C yêu cầu xuất trình các bản sao của chứng từ thì xuất trình bản gốc hay bản sao đều được phép</a:t>
            </a:r>
            <a:r>
              <a:rPr lang="en-US" dirty="0" smtClean="0"/>
              <a:t> </a:t>
            </a:r>
            <a:r>
              <a:rPr lang="en-US" dirty="0" smtClean="0">
                <a:sym typeface="Wingdings" panose="05000000000000000000" pitchFamily="2" charset="2"/>
              </a:rPr>
              <a:t> </a:t>
            </a:r>
            <a:r>
              <a:rPr lang="vi-VN" b="1" dirty="0" smtClean="0"/>
              <a:t>Các chứng từ thanh toán đòi hỏi phải đảm bảo được các yêu cầu đầy đủ, hoàn bị về hình thức và không mâu thuẫn nhau.</a:t>
            </a:r>
            <a:endParaRPr lang="en-US" b="1" dirty="0" smtClean="0"/>
          </a:p>
          <a:p>
            <a:pPr marL="171450" indent="-171450">
              <a:buFont typeface="Wingdings" panose="05000000000000000000" pitchFamily="2" charset="2"/>
              <a:buChar char="v"/>
              <a:defRPr/>
            </a:pPr>
            <a:r>
              <a:rPr lang="en-US" b="1" dirty="0" err="1" smtClean="0"/>
              <a:t>Dẫn</a:t>
            </a:r>
            <a:r>
              <a:rPr lang="en-US" b="1" dirty="0" smtClean="0"/>
              <a:t> </a:t>
            </a:r>
            <a:r>
              <a:rPr lang="en-US" b="1" dirty="0" err="1" smtClean="0"/>
              <a:t>chiếu</a:t>
            </a:r>
            <a:r>
              <a:rPr lang="en-US" b="1" dirty="0" smtClean="0"/>
              <a:t> UCP </a:t>
            </a:r>
            <a:r>
              <a:rPr lang="en-US" b="1" dirty="0" err="1" smtClean="0"/>
              <a:t>áp</a:t>
            </a:r>
            <a:r>
              <a:rPr lang="en-US" b="1" dirty="0" smtClean="0"/>
              <a:t> </a:t>
            </a:r>
            <a:r>
              <a:rPr lang="en-US" b="1" dirty="0" err="1" smtClean="0"/>
              <a:t>dụng</a:t>
            </a:r>
            <a:r>
              <a:rPr lang="en-US" b="1" dirty="0" smtClean="0"/>
              <a:t>: UCP 600 hay 500; </a:t>
            </a:r>
            <a:r>
              <a:rPr lang="en-US" dirty="0" err="1" smtClean="0"/>
              <a:t>Đây</a:t>
            </a:r>
            <a:r>
              <a:rPr lang="en-US" dirty="0" smtClean="0"/>
              <a:t> </a:t>
            </a:r>
            <a:r>
              <a:rPr lang="en-US" dirty="0" err="1" smtClean="0"/>
              <a:t>là</a:t>
            </a:r>
            <a:r>
              <a:rPr lang="en-US" dirty="0" smtClean="0"/>
              <a:t> </a:t>
            </a:r>
            <a:r>
              <a:rPr lang="en-US" dirty="0" err="1" smtClean="0"/>
              <a:t>tập</a:t>
            </a:r>
            <a:r>
              <a:rPr lang="en-US" dirty="0" smtClean="0"/>
              <a:t> </a:t>
            </a:r>
            <a:r>
              <a:rPr lang="en-US" dirty="0" err="1" smtClean="0"/>
              <a:t>quán</a:t>
            </a:r>
            <a:r>
              <a:rPr lang="en-US" dirty="0" smtClean="0"/>
              <a:t> </a:t>
            </a:r>
            <a:r>
              <a:rPr lang="en-US" dirty="0" err="1" smtClean="0"/>
              <a:t>quốc</a:t>
            </a:r>
            <a:r>
              <a:rPr lang="en-US" dirty="0" smtClean="0"/>
              <a:t> </a:t>
            </a:r>
            <a:r>
              <a:rPr lang="en-US" dirty="0" err="1" smtClean="0"/>
              <a:t>tế</a:t>
            </a:r>
            <a:r>
              <a:rPr lang="en-US" dirty="0" smtClean="0"/>
              <a:t> </a:t>
            </a:r>
            <a:r>
              <a:rPr lang="en-US" dirty="0" err="1" smtClean="0"/>
              <a:t>mang</a:t>
            </a:r>
            <a:r>
              <a:rPr lang="en-US" dirty="0" smtClean="0"/>
              <a:t> </a:t>
            </a:r>
            <a:r>
              <a:rPr lang="en-US" dirty="0" err="1" smtClean="0"/>
              <a:t>tính</a:t>
            </a:r>
            <a:r>
              <a:rPr lang="en-US" dirty="0" smtClean="0"/>
              <a:t> </a:t>
            </a:r>
            <a:r>
              <a:rPr lang="en-US" dirty="0" err="1" smtClean="0"/>
              <a:t>tùy</a:t>
            </a:r>
            <a:r>
              <a:rPr lang="en-US" dirty="0" smtClean="0"/>
              <a:t> ý </a:t>
            </a:r>
            <a:r>
              <a:rPr lang="en-US" dirty="0" err="1" smtClean="0"/>
              <a:t>và</a:t>
            </a:r>
            <a:r>
              <a:rPr lang="en-US" dirty="0" smtClean="0"/>
              <a:t> </a:t>
            </a:r>
            <a:r>
              <a:rPr lang="en-US" dirty="0" err="1" smtClean="0"/>
              <a:t>đồng</a:t>
            </a:r>
            <a:r>
              <a:rPr lang="en-US" dirty="0" smtClean="0"/>
              <a:t> </a:t>
            </a:r>
            <a:r>
              <a:rPr lang="en-US" dirty="0" err="1" smtClean="0"/>
              <a:t>thuận</a:t>
            </a:r>
            <a:r>
              <a:rPr lang="en-US" dirty="0" smtClean="0"/>
              <a:t>, do </a:t>
            </a:r>
            <a:r>
              <a:rPr lang="en-US" dirty="0" err="1" smtClean="0"/>
              <a:t>vậy</a:t>
            </a:r>
            <a:r>
              <a:rPr lang="en-US" dirty="0" smtClean="0"/>
              <a:t>, </a:t>
            </a:r>
            <a:r>
              <a:rPr lang="en-US" dirty="0" err="1" smtClean="0"/>
              <a:t>việc</a:t>
            </a:r>
            <a:r>
              <a:rPr lang="en-US" dirty="0" smtClean="0"/>
              <a:t> </a:t>
            </a:r>
            <a:r>
              <a:rPr lang="en-US" dirty="0" err="1" smtClean="0"/>
              <a:t>áp</a:t>
            </a:r>
            <a:r>
              <a:rPr lang="en-US" dirty="0" smtClean="0"/>
              <a:t> </a:t>
            </a:r>
            <a:r>
              <a:rPr lang="en-US" dirty="0" err="1" smtClean="0"/>
              <a:t>dụng</a:t>
            </a:r>
            <a:r>
              <a:rPr lang="en-US" dirty="0" smtClean="0"/>
              <a:t> </a:t>
            </a:r>
            <a:r>
              <a:rPr lang="en-US" dirty="0" err="1" smtClean="0"/>
              <a:t>bản</a:t>
            </a:r>
            <a:r>
              <a:rPr lang="en-US" dirty="0" smtClean="0"/>
              <a:t> </a:t>
            </a:r>
            <a:r>
              <a:rPr lang="en-US" dirty="0" err="1" smtClean="0"/>
              <a:t>nào</a:t>
            </a:r>
            <a:r>
              <a:rPr lang="en-US" dirty="0" smtClean="0"/>
              <a:t> </a:t>
            </a:r>
            <a:r>
              <a:rPr lang="en-US" dirty="0" err="1" smtClean="0"/>
              <a:t>trong</a:t>
            </a:r>
            <a:r>
              <a:rPr lang="en-US" dirty="0" smtClean="0"/>
              <a:t> </a:t>
            </a:r>
            <a:r>
              <a:rPr lang="en-US" dirty="0" err="1" smtClean="0"/>
              <a:t>thanh</a:t>
            </a:r>
            <a:r>
              <a:rPr lang="en-US" dirty="0" smtClean="0"/>
              <a:t> </a:t>
            </a:r>
            <a:r>
              <a:rPr lang="en-US" dirty="0" err="1" smtClean="0"/>
              <a:t>toán</a:t>
            </a:r>
            <a:r>
              <a:rPr lang="en-US" dirty="0" smtClean="0"/>
              <a:t> </a:t>
            </a:r>
            <a:r>
              <a:rPr lang="en-US" dirty="0" err="1" smtClean="0"/>
              <a:t>là</a:t>
            </a:r>
            <a:r>
              <a:rPr lang="en-US" dirty="0" smtClean="0"/>
              <a:t> do </a:t>
            </a:r>
            <a:r>
              <a:rPr lang="en-US" dirty="0" err="1" smtClean="0"/>
              <a:t>các</a:t>
            </a:r>
            <a:r>
              <a:rPr lang="en-US" dirty="0" smtClean="0"/>
              <a:t> </a:t>
            </a:r>
            <a:r>
              <a:rPr lang="en-US" dirty="0" err="1" smtClean="0"/>
              <a:t>bên</a:t>
            </a:r>
            <a:r>
              <a:rPr lang="en-US" dirty="0" smtClean="0"/>
              <a:t> </a:t>
            </a:r>
            <a:r>
              <a:rPr lang="en-US" dirty="0" err="1" smtClean="0"/>
              <a:t>tùy</a:t>
            </a:r>
            <a:r>
              <a:rPr lang="en-US" dirty="0" smtClean="0"/>
              <a:t> ý </a:t>
            </a:r>
            <a:r>
              <a:rPr lang="en-US" dirty="0" err="1" smtClean="0"/>
              <a:t>lựa</a:t>
            </a:r>
            <a:r>
              <a:rPr lang="en-US" dirty="0" smtClean="0"/>
              <a:t> </a:t>
            </a:r>
            <a:r>
              <a:rPr lang="en-US" dirty="0" err="1" smtClean="0"/>
              <a:t>chọn</a:t>
            </a:r>
            <a:r>
              <a:rPr lang="en-US" dirty="0" smtClean="0"/>
              <a:t> </a:t>
            </a:r>
            <a:r>
              <a:rPr lang="en-US" dirty="0" err="1" smtClean="0"/>
              <a:t>mà</a:t>
            </a:r>
            <a:r>
              <a:rPr lang="en-US" dirty="0" smtClean="0"/>
              <a:t> </a:t>
            </a:r>
            <a:r>
              <a:rPr lang="en-US" dirty="0" err="1" smtClean="0"/>
              <a:t>không</a:t>
            </a:r>
            <a:r>
              <a:rPr lang="en-US" dirty="0" smtClean="0"/>
              <a:t> </a:t>
            </a:r>
            <a:r>
              <a:rPr lang="en-US" dirty="0" err="1" smtClean="0"/>
              <a:t>bắt</a:t>
            </a:r>
            <a:r>
              <a:rPr lang="en-US" dirty="0" smtClean="0"/>
              <a:t> </a:t>
            </a:r>
            <a:r>
              <a:rPr lang="en-US" dirty="0" err="1" smtClean="0"/>
              <a:t>buộc</a:t>
            </a:r>
            <a:r>
              <a:rPr lang="en-US" dirty="0" smtClean="0"/>
              <a:t>.</a:t>
            </a:r>
            <a:endParaRPr lang="vi-VN" b="1" dirty="0" smtClean="0"/>
          </a:p>
          <a:p>
            <a:pPr>
              <a:defRPr/>
            </a:pPr>
            <a:r>
              <a:rPr lang="vi-VN" b="1" dirty="0" smtClean="0"/>
              <a:t>thời hạn hiệu lực của L/C phải được xác định một cách hợp lý thỏa mãn nguyên tắc sau:</a:t>
            </a:r>
          </a:p>
          <a:p>
            <a:pPr>
              <a:defRPr/>
            </a:pPr>
            <a:r>
              <a:rPr lang="vi-VN" dirty="0" smtClean="0"/>
              <a:t>+ </a:t>
            </a:r>
            <a:r>
              <a:rPr lang="vi-VN" b="1" dirty="0" smtClean="0"/>
              <a:t>Thời hạn giao hàng phải nằm trong thời hạn hiệu lực và không trùng với ngày hết hiệu lực của L/C</a:t>
            </a:r>
          </a:p>
          <a:p>
            <a:pPr>
              <a:defRPr/>
            </a:pPr>
            <a:r>
              <a:rPr lang="vi-VN" dirty="0" smtClean="0"/>
              <a:t>+ Ngày phát hành L/C phải trước ngày giao hàng một thời gian hợp lý, không trùng với ngày giao hàng để đảm bảo người xuất khẩu có đủ thời gian cần thiết hoàn thành việc giao hàng đúng hạn</a:t>
            </a:r>
          </a:p>
          <a:p>
            <a:pPr>
              <a:defRPr/>
            </a:pPr>
            <a:r>
              <a:rPr lang="vi-VN" dirty="0" smtClean="0"/>
              <a:t>+ Ngày hết hiệu lực phải sau ngày giao hàng một thời gian hợp lý để người xuất khẩu có thể hoàn tất chứng từ chuyển đến nơi thư tín dụng hết hiệu lực.</a:t>
            </a:r>
          </a:p>
          <a:p>
            <a:pPr>
              <a:defRPr/>
            </a:pPr>
            <a:r>
              <a:rPr lang="vi-VN" dirty="0" smtClean="0"/>
              <a:t>– Thời hạn giao hàng: là thời hạn quy định nhà xuất khẩu phải giao hàng cho nhà nhập khẩu kể từ khi L/C có hiệu lực. Thời hạn giao hàng được ghi rõ trong L/C và cũng được quy định rõ trong hợp đồng thương mại.</a:t>
            </a:r>
          </a:p>
          <a:p>
            <a:pPr marL="171450" indent="-171450">
              <a:buFont typeface="Wingdings" panose="05000000000000000000" pitchFamily="2" charset="2"/>
              <a:buChar char="v"/>
              <a:defRPr/>
            </a:pPr>
            <a:endParaRPr lang="en-US" dirty="0" smtClean="0"/>
          </a:p>
          <a:p>
            <a:pPr marL="171450" indent="-171450">
              <a:buFont typeface="Wingdings" panose="05000000000000000000" pitchFamily="2" charset="2"/>
              <a:buChar char="v"/>
              <a:defRPr/>
            </a:pPr>
            <a:endParaRPr lang="vi-VN" dirty="0" smtClean="0"/>
          </a:p>
          <a:p>
            <a:pPr marL="171450" indent="-171450">
              <a:buFont typeface="Wingdings" panose="05000000000000000000" pitchFamily="2" charset="2"/>
              <a:buChar char="v"/>
              <a:defRPr/>
            </a:pPr>
            <a:endParaRPr lang="vi-VN" dirty="0" smtClean="0"/>
          </a:p>
          <a:p>
            <a:pPr>
              <a:defRPr/>
            </a:pPr>
            <a:endParaRPr lang="en-US" dirty="0"/>
          </a:p>
        </p:txBody>
      </p:sp>
      <p:sp>
        <p:nvSpPr>
          <p:cNvPr id="180228"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A3081DE-32F1-42C4-AB96-DE82C26A8E36}" type="slidenum">
              <a:rPr lang="en-US" altLang="en-US" sz="1200" smtClean="0"/>
              <a:pPr/>
              <a:t>26</a:t>
            </a:fld>
            <a:endParaRPr lang="en-US" altLang="en-US" sz="1200" smtClean="0"/>
          </a:p>
        </p:txBody>
      </p:sp>
    </p:spTree>
    <p:extLst>
      <p:ext uri="{BB962C8B-B14F-4D97-AF65-F5344CB8AC3E}">
        <p14:creationId xmlns:p14="http://schemas.microsoft.com/office/powerpoint/2010/main" val="3833929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Slide Image Placeholder 1"/>
          <p:cNvSpPr>
            <a:spLocks noGrp="1" noRot="1" noChangeAspect="1" noTextEdit="1"/>
          </p:cNvSpPr>
          <p:nvPr>
            <p:ph type="sldImg"/>
          </p:nvPr>
        </p:nvSpPr>
        <p:spPr>
          <a:ln/>
        </p:spPr>
      </p:sp>
      <p:sp>
        <p:nvSpPr>
          <p:cNvPr id="182275" name="Notes Placeholder 2"/>
          <p:cNvSpPr>
            <a:spLocks noGrp="1"/>
          </p:cNvSpPr>
          <p:nvPr>
            <p:ph type="body" idx="1"/>
          </p:nvPr>
        </p:nvSpPr>
        <p:spPr>
          <a:noFill/>
        </p:spPr>
        <p:txBody>
          <a:bodyPr/>
          <a:lstStyle/>
          <a:p>
            <a:r>
              <a:rPr lang="en-US" altLang="en-US" smtClean="0"/>
              <a:t>Tất cả các L/C hiện nay điều ko thể hủy ngang vì ko ai sẽ bán hàng cho anh nếu a mở L/C hủy ngang</a:t>
            </a:r>
          </a:p>
        </p:txBody>
      </p:sp>
      <p:sp>
        <p:nvSpPr>
          <p:cNvPr id="182276"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3FB1067-D8DE-4F00-8D4F-4ABDA4727FD6}" type="slidenum">
              <a:rPr lang="en-US" altLang="en-US" sz="1200" smtClean="0"/>
              <a:pPr/>
              <a:t>27</a:t>
            </a:fld>
            <a:endParaRPr lang="en-US" altLang="en-US" sz="1200" smtClean="0"/>
          </a:p>
        </p:txBody>
      </p:sp>
    </p:spTree>
    <p:extLst>
      <p:ext uri="{BB962C8B-B14F-4D97-AF65-F5344CB8AC3E}">
        <p14:creationId xmlns:p14="http://schemas.microsoft.com/office/powerpoint/2010/main" val="20996333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0" lvl="1">
              <a:defRPr/>
            </a:pPr>
            <a:r>
              <a:rPr lang="en-US" altLang="en-US" sz="2400" dirty="0" err="1" smtClean="0">
                <a:solidFill>
                  <a:srgbClr val="000000"/>
                </a:solidFill>
              </a:rPr>
              <a:t>Thông</a:t>
            </a:r>
            <a:r>
              <a:rPr lang="en-US" altLang="en-US" sz="2400" dirty="0" smtClean="0">
                <a:solidFill>
                  <a:srgbClr val="000000"/>
                </a:solidFill>
              </a:rPr>
              <a:t> </a:t>
            </a:r>
            <a:r>
              <a:rPr lang="en-US" altLang="en-US" sz="2400" dirty="0" err="1" smtClean="0">
                <a:solidFill>
                  <a:srgbClr val="000000"/>
                </a:solidFill>
              </a:rPr>
              <a:t>thường</a:t>
            </a:r>
            <a:r>
              <a:rPr lang="en-US" altLang="en-US" sz="2400" dirty="0" smtClean="0">
                <a:solidFill>
                  <a:srgbClr val="000000"/>
                </a:solidFill>
              </a:rPr>
              <a:t> </a:t>
            </a:r>
            <a:r>
              <a:rPr lang="en-US" altLang="en-US" sz="2400" dirty="0" err="1" smtClean="0">
                <a:solidFill>
                  <a:srgbClr val="000000"/>
                </a:solidFill>
              </a:rPr>
              <a:t>Ngân</a:t>
            </a:r>
            <a:r>
              <a:rPr lang="en-US" altLang="en-US" sz="2400" dirty="0" smtClean="0">
                <a:solidFill>
                  <a:srgbClr val="000000"/>
                </a:solidFill>
              </a:rPr>
              <a:t> </a:t>
            </a:r>
            <a:r>
              <a:rPr lang="en-US" altLang="en-US" sz="2400" dirty="0" err="1" smtClean="0">
                <a:solidFill>
                  <a:srgbClr val="000000"/>
                </a:solidFill>
              </a:rPr>
              <a:t>hàng</a:t>
            </a:r>
            <a:r>
              <a:rPr lang="en-US" altLang="en-US" sz="2400" dirty="0" smtClean="0">
                <a:solidFill>
                  <a:srgbClr val="000000"/>
                </a:solidFill>
              </a:rPr>
              <a:t> </a:t>
            </a:r>
            <a:r>
              <a:rPr lang="en-US" altLang="en-US" sz="2400" dirty="0" err="1" smtClean="0">
                <a:solidFill>
                  <a:srgbClr val="000000"/>
                </a:solidFill>
              </a:rPr>
              <a:t>mở</a:t>
            </a:r>
            <a:r>
              <a:rPr lang="en-US" altLang="en-US" sz="2400" dirty="0" smtClean="0">
                <a:solidFill>
                  <a:srgbClr val="000000"/>
                </a:solidFill>
              </a:rPr>
              <a:t> L/C </a:t>
            </a:r>
            <a:r>
              <a:rPr lang="en-US" altLang="en-US" sz="2400" dirty="0" err="1" smtClean="0">
                <a:solidFill>
                  <a:srgbClr val="000000"/>
                </a:solidFill>
              </a:rPr>
              <a:t>sẽ</a:t>
            </a:r>
            <a:r>
              <a:rPr lang="en-US" altLang="en-US" sz="2400" dirty="0" smtClean="0">
                <a:solidFill>
                  <a:srgbClr val="000000"/>
                </a:solidFill>
              </a:rPr>
              <a:t> </a:t>
            </a:r>
            <a:r>
              <a:rPr lang="en-US" altLang="en-US" sz="2400" dirty="0" err="1" smtClean="0">
                <a:solidFill>
                  <a:srgbClr val="000000"/>
                </a:solidFill>
              </a:rPr>
              <a:t>nhờ</a:t>
            </a:r>
            <a:r>
              <a:rPr lang="en-US" altLang="en-US" sz="2400" dirty="0" smtClean="0">
                <a:solidFill>
                  <a:srgbClr val="000000"/>
                </a:solidFill>
              </a:rPr>
              <a:t> </a:t>
            </a:r>
            <a:r>
              <a:rPr lang="en-US" altLang="en-US" sz="2400" dirty="0" err="1" smtClean="0">
                <a:solidFill>
                  <a:srgbClr val="000000"/>
                </a:solidFill>
              </a:rPr>
              <a:t>Ngân</a:t>
            </a:r>
            <a:r>
              <a:rPr lang="en-US" altLang="en-US" sz="2400" dirty="0" smtClean="0">
                <a:solidFill>
                  <a:srgbClr val="000000"/>
                </a:solidFill>
              </a:rPr>
              <a:t> </a:t>
            </a:r>
            <a:r>
              <a:rPr lang="en-US" altLang="en-US" sz="2400" dirty="0" err="1" smtClean="0">
                <a:solidFill>
                  <a:srgbClr val="000000"/>
                </a:solidFill>
              </a:rPr>
              <a:t>hàng</a:t>
            </a:r>
            <a:r>
              <a:rPr lang="en-US" altLang="en-US" sz="2400" dirty="0" smtClean="0">
                <a:solidFill>
                  <a:srgbClr val="000000"/>
                </a:solidFill>
              </a:rPr>
              <a:t> </a:t>
            </a:r>
            <a:r>
              <a:rPr lang="en-US" altLang="en-US" sz="2400" dirty="0" err="1" smtClean="0">
                <a:solidFill>
                  <a:srgbClr val="000000"/>
                </a:solidFill>
              </a:rPr>
              <a:t>thông</a:t>
            </a:r>
            <a:r>
              <a:rPr lang="en-US" altLang="en-US" sz="2400" dirty="0" smtClean="0">
                <a:solidFill>
                  <a:srgbClr val="000000"/>
                </a:solidFill>
              </a:rPr>
              <a:t> </a:t>
            </a:r>
            <a:r>
              <a:rPr lang="en-US" altLang="en-US" sz="2400" dirty="0" err="1" smtClean="0">
                <a:solidFill>
                  <a:srgbClr val="000000"/>
                </a:solidFill>
              </a:rPr>
              <a:t>báo</a:t>
            </a:r>
            <a:r>
              <a:rPr lang="en-US" altLang="en-US" sz="2400" dirty="0" smtClean="0">
                <a:solidFill>
                  <a:srgbClr val="000000"/>
                </a:solidFill>
              </a:rPr>
              <a:t> </a:t>
            </a:r>
            <a:r>
              <a:rPr lang="en-US" altLang="en-US" sz="2400" dirty="0" err="1" smtClean="0">
                <a:solidFill>
                  <a:srgbClr val="000000"/>
                </a:solidFill>
              </a:rPr>
              <a:t>đóng</a:t>
            </a:r>
            <a:r>
              <a:rPr lang="en-US" altLang="en-US" sz="2400" dirty="0" smtClean="0">
                <a:solidFill>
                  <a:srgbClr val="000000"/>
                </a:solidFill>
              </a:rPr>
              <a:t> </a:t>
            </a:r>
            <a:r>
              <a:rPr lang="en-US" altLang="en-US" sz="2400" dirty="0" err="1" smtClean="0">
                <a:solidFill>
                  <a:srgbClr val="000000"/>
                </a:solidFill>
              </a:rPr>
              <a:t>luôn</a:t>
            </a:r>
            <a:r>
              <a:rPr lang="en-US" altLang="en-US" sz="2400" dirty="0" smtClean="0">
                <a:solidFill>
                  <a:srgbClr val="000000"/>
                </a:solidFill>
              </a:rPr>
              <a:t> </a:t>
            </a:r>
            <a:r>
              <a:rPr lang="en-US" altLang="en-US" sz="2400" dirty="0" err="1" smtClean="0">
                <a:solidFill>
                  <a:srgbClr val="000000"/>
                </a:solidFill>
              </a:rPr>
              <a:t>vai</a:t>
            </a:r>
            <a:r>
              <a:rPr lang="en-US" altLang="en-US" sz="2400" dirty="0" smtClean="0">
                <a:solidFill>
                  <a:srgbClr val="000000"/>
                </a:solidFill>
              </a:rPr>
              <a:t> </a:t>
            </a:r>
            <a:r>
              <a:rPr lang="en-US" altLang="en-US" sz="2400" dirty="0" err="1" smtClean="0">
                <a:solidFill>
                  <a:srgbClr val="000000"/>
                </a:solidFill>
              </a:rPr>
              <a:t>trò</a:t>
            </a:r>
            <a:r>
              <a:rPr lang="en-US" altLang="en-US" sz="2400" dirty="0" smtClean="0">
                <a:solidFill>
                  <a:srgbClr val="000000"/>
                </a:solidFill>
              </a:rPr>
              <a:t> </a:t>
            </a:r>
            <a:r>
              <a:rPr lang="en-US" altLang="en-US" sz="2400" dirty="0" err="1" smtClean="0">
                <a:solidFill>
                  <a:srgbClr val="000000"/>
                </a:solidFill>
              </a:rPr>
              <a:t>Ngân</a:t>
            </a:r>
            <a:r>
              <a:rPr lang="en-US" altLang="en-US" sz="2400" dirty="0" smtClean="0">
                <a:solidFill>
                  <a:srgbClr val="000000"/>
                </a:solidFill>
              </a:rPr>
              <a:t> </a:t>
            </a:r>
            <a:r>
              <a:rPr lang="en-US" altLang="en-US" sz="2400" dirty="0" err="1" smtClean="0">
                <a:solidFill>
                  <a:srgbClr val="000000"/>
                </a:solidFill>
              </a:rPr>
              <a:t>hàng</a:t>
            </a:r>
            <a:r>
              <a:rPr lang="en-US" altLang="en-US" sz="2400" dirty="0" smtClean="0">
                <a:solidFill>
                  <a:srgbClr val="000000"/>
                </a:solidFill>
              </a:rPr>
              <a:t> </a:t>
            </a:r>
            <a:r>
              <a:rPr lang="en-US" altLang="en-US" sz="2400" dirty="0" err="1" smtClean="0">
                <a:solidFill>
                  <a:srgbClr val="000000"/>
                </a:solidFill>
              </a:rPr>
              <a:t>xác</a:t>
            </a:r>
            <a:r>
              <a:rPr lang="en-US" altLang="en-US" sz="2400" dirty="0" smtClean="0">
                <a:solidFill>
                  <a:srgbClr val="000000"/>
                </a:solidFill>
              </a:rPr>
              <a:t> </a:t>
            </a:r>
            <a:r>
              <a:rPr lang="en-US" altLang="en-US" sz="2400" dirty="0" err="1" smtClean="0">
                <a:solidFill>
                  <a:srgbClr val="000000"/>
                </a:solidFill>
              </a:rPr>
              <a:t>nhận</a:t>
            </a:r>
            <a:r>
              <a:rPr lang="en-US" altLang="en-US" sz="2400" dirty="0" smtClean="0">
                <a:solidFill>
                  <a:srgbClr val="000000"/>
                </a:solidFill>
              </a:rPr>
              <a:t> </a:t>
            </a:r>
            <a:r>
              <a:rPr lang="en-US" altLang="en-US" sz="2400" dirty="0" err="1" smtClean="0">
                <a:solidFill>
                  <a:srgbClr val="000000"/>
                </a:solidFill>
              </a:rPr>
              <a:t>hoăc</a:t>
            </a:r>
            <a:r>
              <a:rPr lang="en-US" altLang="en-US" sz="2400" dirty="0" smtClean="0">
                <a:solidFill>
                  <a:srgbClr val="000000"/>
                </a:solidFill>
              </a:rPr>
              <a:t> 1 NH </a:t>
            </a:r>
            <a:r>
              <a:rPr lang="en-US" altLang="en-US" sz="2400" dirty="0" err="1" smtClean="0">
                <a:solidFill>
                  <a:srgbClr val="000000"/>
                </a:solidFill>
              </a:rPr>
              <a:t>hoàn</a:t>
            </a:r>
            <a:r>
              <a:rPr lang="en-US" altLang="en-US" sz="2400" dirty="0" smtClean="0">
                <a:solidFill>
                  <a:srgbClr val="000000"/>
                </a:solidFill>
              </a:rPr>
              <a:t> </a:t>
            </a:r>
            <a:r>
              <a:rPr lang="en-US" altLang="en-US" sz="2400" dirty="0" err="1" smtClean="0">
                <a:solidFill>
                  <a:srgbClr val="000000"/>
                </a:solidFill>
              </a:rPr>
              <a:t>toàn</a:t>
            </a:r>
            <a:r>
              <a:rPr lang="en-US" altLang="en-US" sz="2400" dirty="0" smtClean="0">
                <a:solidFill>
                  <a:srgbClr val="000000"/>
                </a:solidFill>
              </a:rPr>
              <a:t> </a:t>
            </a:r>
            <a:r>
              <a:rPr lang="en-US" altLang="en-US" sz="2400" dirty="0" err="1" smtClean="0">
                <a:solidFill>
                  <a:srgbClr val="000000"/>
                </a:solidFill>
              </a:rPr>
              <a:t>khác</a:t>
            </a:r>
            <a:r>
              <a:rPr lang="en-US" altLang="en-US" sz="2400" dirty="0" smtClean="0">
                <a:solidFill>
                  <a:srgbClr val="000000"/>
                </a:solidFill>
              </a:rPr>
              <a:t> </a:t>
            </a:r>
            <a:r>
              <a:rPr lang="en-US" altLang="en-US" sz="2400" dirty="0" err="1" smtClean="0">
                <a:solidFill>
                  <a:srgbClr val="000000"/>
                </a:solidFill>
              </a:rPr>
              <a:t>đóng</a:t>
            </a:r>
            <a:r>
              <a:rPr lang="en-US" altLang="en-US" sz="2400" dirty="0" smtClean="0">
                <a:solidFill>
                  <a:srgbClr val="000000"/>
                </a:solidFill>
              </a:rPr>
              <a:t> </a:t>
            </a:r>
            <a:r>
              <a:rPr lang="en-US" altLang="en-US" sz="2400" dirty="0" err="1" smtClean="0">
                <a:solidFill>
                  <a:srgbClr val="000000"/>
                </a:solidFill>
              </a:rPr>
              <a:t>vai</a:t>
            </a:r>
            <a:r>
              <a:rPr lang="en-US" altLang="en-US" sz="2400" dirty="0" smtClean="0">
                <a:solidFill>
                  <a:srgbClr val="000000"/>
                </a:solidFill>
              </a:rPr>
              <a:t> </a:t>
            </a:r>
            <a:r>
              <a:rPr lang="en-US" altLang="en-US" sz="2400" dirty="0" err="1" smtClean="0">
                <a:solidFill>
                  <a:srgbClr val="000000"/>
                </a:solidFill>
              </a:rPr>
              <a:t>trò</a:t>
            </a:r>
            <a:r>
              <a:rPr lang="en-US" altLang="en-US" sz="2400" dirty="0" smtClean="0">
                <a:solidFill>
                  <a:srgbClr val="000000"/>
                </a:solidFill>
              </a:rPr>
              <a:t> </a:t>
            </a:r>
            <a:r>
              <a:rPr lang="en-US" altLang="en-US" sz="2400" dirty="0" err="1" smtClean="0">
                <a:solidFill>
                  <a:srgbClr val="000000"/>
                </a:solidFill>
              </a:rPr>
              <a:t>là</a:t>
            </a:r>
            <a:r>
              <a:rPr lang="en-US" altLang="en-US" sz="2400" dirty="0" smtClean="0">
                <a:solidFill>
                  <a:srgbClr val="000000"/>
                </a:solidFill>
              </a:rPr>
              <a:t> </a:t>
            </a:r>
            <a:r>
              <a:rPr lang="en-US" altLang="en-US" sz="2400" dirty="0" err="1" smtClean="0">
                <a:solidFill>
                  <a:srgbClr val="000000"/>
                </a:solidFill>
              </a:rPr>
              <a:t>bên</a:t>
            </a:r>
            <a:r>
              <a:rPr lang="en-US" altLang="en-US" sz="2400" dirty="0" smtClean="0">
                <a:solidFill>
                  <a:srgbClr val="000000"/>
                </a:solidFill>
              </a:rPr>
              <a:t> </a:t>
            </a:r>
            <a:r>
              <a:rPr lang="en-US" altLang="en-US" sz="2400" dirty="0" err="1" smtClean="0">
                <a:solidFill>
                  <a:srgbClr val="000000"/>
                </a:solidFill>
              </a:rPr>
              <a:t>thứ</a:t>
            </a:r>
            <a:r>
              <a:rPr lang="en-US" altLang="en-US" sz="2400" dirty="0" smtClean="0">
                <a:solidFill>
                  <a:srgbClr val="000000"/>
                </a:solidFill>
              </a:rPr>
              <a:t> 3 </a:t>
            </a:r>
            <a:r>
              <a:rPr lang="en-US" altLang="en-US" sz="2400" dirty="0" err="1" smtClean="0">
                <a:solidFill>
                  <a:srgbClr val="000000"/>
                </a:solidFill>
              </a:rPr>
              <a:t>khi</a:t>
            </a:r>
            <a:r>
              <a:rPr lang="en-US" altLang="en-US" sz="2400" dirty="0" smtClean="0">
                <a:solidFill>
                  <a:srgbClr val="000000"/>
                </a:solidFill>
              </a:rPr>
              <a:t> </a:t>
            </a:r>
            <a:r>
              <a:rPr lang="en-US" altLang="en-US" sz="2400" dirty="0" err="1" smtClean="0">
                <a:solidFill>
                  <a:srgbClr val="000000"/>
                </a:solidFill>
              </a:rPr>
              <a:t>mà</a:t>
            </a:r>
            <a:r>
              <a:rPr lang="en-US" altLang="en-US" sz="2400" dirty="0" smtClean="0">
                <a:solidFill>
                  <a:srgbClr val="000000"/>
                </a:solidFill>
              </a:rPr>
              <a:t> </a:t>
            </a:r>
            <a:r>
              <a:rPr lang="en-US" altLang="en-US" sz="2400" dirty="0" err="1" smtClean="0">
                <a:solidFill>
                  <a:srgbClr val="000000"/>
                </a:solidFill>
              </a:rPr>
              <a:t>người</a:t>
            </a:r>
            <a:r>
              <a:rPr lang="en-US" altLang="en-US" sz="2400" dirty="0" smtClean="0">
                <a:solidFill>
                  <a:srgbClr val="000000"/>
                </a:solidFill>
              </a:rPr>
              <a:t> XK </a:t>
            </a:r>
            <a:r>
              <a:rPr lang="en-US" altLang="en-US" sz="2400" dirty="0" err="1" smtClean="0">
                <a:solidFill>
                  <a:srgbClr val="000000"/>
                </a:solidFill>
              </a:rPr>
              <a:t>ko</a:t>
            </a:r>
            <a:r>
              <a:rPr lang="en-US" altLang="en-US" sz="2400" dirty="0" smtClean="0">
                <a:solidFill>
                  <a:srgbClr val="000000"/>
                </a:solidFill>
              </a:rPr>
              <a:t> tin </a:t>
            </a:r>
            <a:r>
              <a:rPr lang="en-US" altLang="en-US" sz="2400" dirty="0" err="1" smtClean="0">
                <a:solidFill>
                  <a:srgbClr val="000000"/>
                </a:solidFill>
              </a:rPr>
              <a:t>tưởng</a:t>
            </a:r>
            <a:r>
              <a:rPr lang="en-US" altLang="en-US" sz="2400" dirty="0" smtClean="0">
                <a:solidFill>
                  <a:srgbClr val="000000"/>
                </a:solidFill>
              </a:rPr>
              <a:t> </a:t>
            </a:r>
            <a:r>
              <a:rPr lang="en-US" altLang="en-US" sz="2400" dirty="0" err="1" smtClean="0">
                <a:solidFill>
                  <a:srgbClr val="000000"/>
                </a:solidFill>
              </a:rPr>
              <a:t>lắm</a:t>
            </a:r>
            <a:r>
              <a:rPr lang="en-US" altLang="en-US" sz="2400" dirty="0" smtClean="0">
                <a:solidFill>
                  <a:srgbClr val="000000"/>
                </a:solidFill>
              </a:rPr>
              <a:t> </a:t>
            </a:r>
            <a:r>
              <a:rPr lang="en-US" altLang="en-US" sz="2400" dirty="0" err="1" smtClean="0">
                <a:solidFill>
                  <a:srgbClr val="000000"/>
                </a:solidFill>
              </a:rPr>
              <a:t>vào</a:t>
            </a:r>
            <a:r>
              <a:rPr lang="en-US" altLang="en-US" sz="2400" dirty="0" smtClean="0">
                <a:solidFill>
                  <a:srgbClr val="000000"/>
                </a:solidFill>
              </a:rPr>
              <a:t> </a:t>
            </a:r>
            <a:r>
              <a:rPr lang="en-US" altLang="en-US" sz="2400" dirty="0" err="1" smtClean="0">
                <a:solidFill>
                  <a:srgbClr val="000000"/>
                </a:solidFill>
              </a:rPr>
              <a:t>năng</a:t>
            </a:r>
            <a:r>
              <a:rPr lang="en-US" altLang="en-US" sz="2400" dirty="0" smtClean="0">
                <a:solidFill>
                  <a:srgbClr val="000000"/>
                </a:solidFill>
              </a:rPr>
              <a:t> </a:t>
            </a:r>
            <a:r>
              <a:rPr lang="en-US" altLang="en-US" sz="2400" dirty="0" err="1" smtClean="0">
                <a:solidFill>
                  <a:srgbClr val="000000"/>
                </a:solidFill>
              </a:rPr>
              <a:t>lực</a:t>
            </a:r>
            <a:r>
              <a:rPr lang="en-US" altLang="en-US" sz="2400" dirty="0" smtClean="0">
                <a:solidFill>
                  <a:srgbClr val="000000"/>
                </a:solidFill>
              </a:rPr>
              <a:t> </a:t>
            </a:r>
            <a:r>
              <a:rPr lang="en-US" altLang="en-US" sz="2400" dirty="0" err="1" smtClean="0">
                <a:solidFill>
                  <a:srgbClr val="000000"/>
                </a:solidFill>
              </a:rPr>
              <a:t>thanh</a:t>
            </a:r>
            <a:r>
              <a:rPr lang="en-US" altLang="en-US" sz="2400" dirty="0" smtClean="0">
                <a:solidFill>
                  <a:srgbClr val="000000"/>
                </a:solidFill>
              </a:rPr>
              <a:t> </a:t>
            </a:r>
            <a:r>
              <a:rPr lang="en-US" altLang="en-US" sz="2400" dirty="0" err="1" smtClean="0">
                <a:solidFill>
                  <a:srgbClr val="000000"/>
                </a:solidFill>
              </a:rPr>
              <a:t>toán</a:t>
            </a:r>
            <a:r>
              <a:rPr lang="en-US" altLang="en-US" sz="2400" dirty="0" smtClean="0">
                <a:solidFill>
                  <a:srgbClr val="000000"/>
                </a:solidFill>
              </a:rPr>
              <a:t> </a:t>
            </a:r>
            <a:r>
              <a:rPr lang="en-US" altLang="en-US" sz="2400" dirty="0" err="1" smtClean="0">
                <a:solidFill>
                  <a:srgbClr val="000000"/>
                </a:solidFill>
              </a:rPr>
              <a:t>của</a:t>
            </a:r>
            <a:r>
              <a:rPr lang="en-US" altLang="en-US" sz="2400" dirty="0" smtClean="0">
                <a:solidFill>
                  <a:srgbClr val="000000"/>
                </a:solidFill>
              </a:rPr>
              <a:t> NH </a:t>
            </a:r>
            <a:r>
              <a:rPr lang="en-US" altLang="en-US" sz="2400" dirty="0" err="1" smtClean="0">
                <a:solidFill>
                  <a:srgbClr val="000000"/>
                </a:solidFill>
              </a:rPr>
              <a:t>mở</a:t>
            </a:r>
            <a:r>
              <a:rPr lang="en-US" altLang="en-US" sz="2400" dirty="0" smtClean="0">
                <a:solidFill>
                  <a:srgbClr val="000000"/>
                </a:solidFill>
              </a:rPr>
              <a:t> L/C, NH </a:t>
            </a:r>
            <a:r>
              <a:rPr lang="en-US" altLang="en-US" sz="2400" dirty="0" err="1" smtClean="0">
                <a:solidFill>
                  <a:srgbClr val="000000"/>
                </a:solidFill>
              </a:rPr>
              <a:t>mở</a:t>
            </a:r>
            <a:r>
              <a:rPr lang="en-US" altLang="en-US" sz="2400" dirty="0" smtClean="0">
                <a:solidFill>
                  <a:srgbClr val="000000"/>
                </a:solidFill>
              </a:rPr>
              <a:t> L/C </a:t>
            </a:r>
            <a:r>
              <a:rPr lang="en-US" altLang="en-US" sz="2400" dirty="0" err="1" smtClean="0">
                <a:solidFill>
                  <a:srgbClr val="000000"/>
                </a:solidFill>
              </a:rPr>
              <a:t>ko</a:t>
            </a:r>
            <a:r>
              <a:rPr lang="en-US" altLang="en-US" sz="2400" dirty="0" smtClean="0">
                <a:solidFill>
                  <a:srgbClr val="000000"/>
                </a:solidFill>
              </a:rPr>
              <a:t> </a:t>
            </a:r>
            <a:r>
              <a:rPr lang="en-US" altLang="en-US" sz="2400" dirty="0" err="1" smtClean="0">
                <a:solidFill>
                  <a:srgbClr val="000000"/>
                </a:solidFill>
              </a:rPr>
              <a:t>có</a:t>
            </a:r>
            <a:r>
              <a:rPr lang="en-US" altLang="en-US" sz="2400" dirty="0" smtClean="0">
                <a:solidFill>
                  <a:srgbClr val="000000"/>
                </a:solidFill>
              </a:rPr>
              <a:t> </a:t>
            </a:r>
            <a:r>
              <a:rPr lang="en-US" altLang="en-US" sz="2400" dirty="0" err="1" smtClean="0">
                <a:solidFill>
                  <a:srgbClr val="000000"/>
                </a:solidFill>
              </a:rPr>
              <a:t>tên</a:t>
            </a:r>
            <a:r>
              <a:rPr lang="en-US" altLang="en-US" sz="2400" dirty="0" smtClean="0">
                <a:solidFill>
                  <a:srgbClr val="000000"/>
                </a:solidFill>
              </a:rPr>
              <a:t> </a:t>
            </a:r>
            <a:r>
              <a:rPr lang="en-US" altLang="en-US" sz="2400" dirty="0" err="1" smtClean="0">
                <a:solidFill>
                  <a:srgbClr val="000000"/>
                </a:solidFill>
              </a:rPr>
              <a:t>tuổi</a:t>
            </a:r>
            <a:r>
              <a:rPr lang="en-US" altLang="en-US" sz="2400" dirty="0" smtClean="0">
                <a:solidFill>
                  <a:srgbClr val="000000"/>
                </a:solidFill>
              </a:rPr>
              <a:t>, </a:t>
            </a:r>
            <a:r>
              <a:rPr lang="en-US" altLang="en-US" sz="2400" dirty="0" err="1" smtClean="0">
                <a:solidFill>
                  <a:srgbClr val="000000"/>
                </a:solidFill>
              </a:rPr>
              <a:t>ko</a:t>
            </a:r>
            <a:r>
              <a:rPr lang="en-US" altLang="en-US" sz="2400" dirty="0" smtClean="0">
                <a:solidFill>
                  <a:srgbClr val="000000"/>
                </a:solidFill>
              </a:rPr>
              <a:t> </a:t>
            </a:r>
            <a:r>
              <a:rPr lang="en-US" altLang="en-US" sz="2400" dirty="0" err="1" smtClean="0">
                <a:solidFill>
                  <a:srgbClr val="000000"/>
                </a:solidFill>
              </a:rPr>
              <a:t>uy</a:t>
            </a:r>
            <a:r>
              <a:rPr lang="en-US" altLang="en-US" sz="2400" dirty="0" smtClean="0">
                <a:solidFill>
                  <a:srgbClr val="000000"/>
                </a:solidFill>
              </a:rPr>
              <a:t> </a:t>
            </a:r>
            <a:r>
              <a:rPr lang="en-US" altLang="en-US" sz="2400" dirty="0" err="1" smtClean="0">
                <a:solidFill>
                  <a:srgbClr val="000000"/>
                </a:solidFill>
              </a:rPr>
              <a:t>tín</a:t>
            </a:r>
            <a:endParaRPr lang="en-US" altLang="en-US" sz="2400" dirty="0" smtClean="0">
              <a:solidFill>
                <a:srgbClr val="000000"/>
              </a:solidFill>
            </a:endParaRPr>
          </a:p>
          <a:p>
            <a:pPr marL="171450" indent="-171450">
              <a:buFont typeface="Wingdings" panose="05000000000000000000" pitchFamily="2" charset="2"/>
              <a:buChar char="v"/>
              <a:defRPr/>
            </a:pPr>
            <a:r>
              <a:rPr lang="vi-VN" b="1" dirty="0" smtClean="0"/>
              <a:t>Theo quy định của UCP 600, trách nhiệm của ngân hàng xác nhận giống như trách nhiệm của ngân hàng phát hành, </a:t>
            </a:r>
            <a:r>
              <a:rPr lang="vi-VN" dirty="0" smtClean="0"/>
              <a:t>do đó ngân hàng phát hành phải trả thủ tục phí xác nhận, có khi còn phải đặt cọc tiền tới 100% trị giá L/C tại ngân hàng xác nhận (full-cash cover).</a:t>
            </a:r>
          </a:p>
          <a:p>
            <a:pPr marL="171450" indent="-171450">
              <a:buFont typeface="Wingdings" panose="05000000000000000000" pitchFamily="2" charset="2"/>
              <a:buChar char="v"/>
              <a:defRPr/>
            </a:pPr>
            <a:r>
              <a:rPr lang="vi-VN" b="1" dirty="0" smtClean="0"/>
              <a:t>Ngân hàng xác nhận là một ngân hàng khác, </a:t>
            </a:r>
            <a:r>
              <a:rPr lang="vi-VN" dirty="0" smtClean="0"/>
              <a:t>ngân hàng này có thể ở nước thứ ba, cũng có thể là ngân hàng khác ở nước người hưởng lợi L/C, trong nhiều trường hợp, có thể là ngân hàng thông báo L/C.</a:t>
            </a:r>
          </a:p>
          <a:p>
            <a:pPr marL="171450" indent="-171450">
              <a:buFont typeface="Wingdings" panose="05000000000000000000" pitchFamily="2" charset="2"/>
              <a:buChar char="v"/>
              <a:defRPr/>
            </a:pPr>
            <a:r>
              <a:rPr lang="vi-VN" b="1" dirty="0" smtClean="0"/>
              <a:t>Mọi tu chỉnh L/C xác nhận đều phải có sự đồng thuận của ngân hàng xác nhận thì sự tu chỉnh mới có giá trị thực hiện.</a:t>
            </a:r>
          </a:p>
          <a:p>
            <a:pPr>
              <a:defRPr/>
            </a:pPr>
            <a:r>
              <a:rPr lang="en-US" altLang="en-US" b="1" dirty="0" err="1" smtClean="0">
                <a:solidFill>
                  <a:srgbClr val="000000"/>
                </a:solidFill>
              </a:rPr>
              <a:t>sau</a:t>
            </a:r>
            <a:r>
              <a:rPr lang="en-US" altLang="en-US" b="1" dirty="0" smtClean="0">
                <a:solidFill>
                  <a:srgbClr val="000000"/>
                </a:solidFill>
              </a:rPr>
              <a:t> </a:t>
            </a:r>
            <a:r>
              <a:rPr lang="en-US" altLang="en-US" b="1" dirty="0" err="1" smtClean="0">
                <a:solidFill>
                  <a:srgbClr val="000000"/>
                </a:solidFill>
              </a:rPr>
              <a:t>khi</a:t>
            </a:r>
            <a:r>
              <a:rPr lang="en-US" altLang="en-US" b="1" dirty="0" smtClean="0">
                <a:solidFill>
                  <a:srgbClr val="000000"/>
                </a:solidFill>
              </a:rPr>
              <a:t> </a:t>
            </a:r>
            <a:r>
              <a:rPr lang="en-US" altLang="en-US" b="1" dirty="0" err="1" smtClean="0">
                <a:solidFill>
                  <a:srgbClr val="000000"/>
                </a:solidFill>
              </a:rPr>
              <a:t>đã</a:t>
            </a:r>
            <a:r>
              <a:rPr lang="en-US" altLang="en-US" b="1" dirty="0" smtClean="0">
                <a:solidFill>
                  <a:srgbClr val="000000"/>
                </a:solidFill>
              </a:rPr>
              <a:t> </a:t>
            </a:r>
            <a:r>
              <a:rPr lang="en-US" altLang="en-US" b="1" dirty="0" err="1" smtClean="0">
                <a:solidFill>
                  <a:srgbClr val="000000"/>
                </a:solidFill>
              </a:rPr>
              <a:t>thanh</a:t>
            </a:r>
            <a:r>
              <a:rPr lang="en-US" altLang="en-US" b="1" dirty="0" smtClean="0">
                <a:solidFill>
                  <a:srgbClr val="000000"/>
                </a:solidFill>
              </a:rPr>
              <a:t> </a:t>
            </a:r>
            <a:r>
              <a:rPr lang="en-US" altLang="en-US" b="1" dirty="0" err="1" smtClean="0">
                <a:solidFill>
                  <a:srgbClr val="000000"/>
                </a:solidFill>
              </a:rPr>
              <a:t>toán</a:t>
            </a:r>
            <a:r>
              <a:rPr lang="en-US" altLang="en-US" b="1" dirty="0" smtClean="0">
                <a:solidFill>
                  <a:srgbClr val="000000"/>
                </a:solidFill>
              </a:rPr>
              <a:t> </a:t>
            </a:r>
            <a:r>
              <a:rPr lang="en-US" altLang="en-US" b="1" dirty="0" err="1" smtClean="0">
                <a:solidFill>
                  <a:srgbClr val="000000"/>
                </a:solidFill>
              </a:rPr>
              <a:t>cho</a:t>
            </a:r>
            <a:r>
              <a:rPr lang="en-US" altLang="en-US" b="1" dirty="0" smtClean="0">
                <a:solidFill>
                  <a:srgbClr val="000000"/>
                </a:solidFill>
              </a:rPr>
              <a:t> </a:t>
            </a:r>
            <a:r>
              <a:rPr lang="en-US" altLang="en-US" b="1" dirty="0" err="1" smtClean="0">
                <a:solidFill>
                  <a:srgbClr val="000000"/>
                </a:solidFill>
              </a:rPr>
              <a:t>tổ</a:t>
            </a:r>
            <a:r>
              <a:rPr lang="en-US" altLang="en-US" b="1" dirty="0" smtClean="0">
                <a:solidFill>
                  <a:srgbClr val="000000"/>
                </a:solidFill>
              </a:rPr>
              <a:t> </a:t>
            </a:r>
            <a:r>
              <a:rPr lang="en-US" altLang="en-US" b="1" dirty="0" err="1" smtClean="0">
                <a:solidFill>
                  <a:srgbClr val="000000"/>
                </a:solidFill>
              </a:rPr>
              <a:t>chức</a:t>
            </a:r>
            <a:r>
              <a:rPr lang="en-US" altLang="en-US" b="1" dirty="0" smtClean="0">
                <a:solidFill>
                  <a:srgbClr val="000000"/>
                </a:solidFill>
              </a:rPr>
              <a:t> </a:t>
            </a:r>
            <a:r>
              <a:rPr lang="en-US" altLang="en-US" b="1" dirty="0" err="1" smtClean="0">
                <a:solidFill>
                  <a:srgbClr val="000000"/>
                </a:solidFill>
              </a:rPr>
              <a:t>xuất</a:t>
            </a:r>
            <a:r>
              <a:rPr lang="en-US" altLang="en-US" b="1" dirty="0" smtClean="0">
                <a:solidFill>
                  <a:srgbClr val="000000"/>
                </a:solidFill>
              </a:rPr>
              <a:t> </a:t>
            </a:r>
            <a:r>
              <a:rPr lang="en-US" altLang="en-US" b="1" dirty="0" err="1" smtClean="0">
                <a:solidFill>
                  <a:srgbClr val="000000"/>
                </a:solidFill>
              </a:rPr>
              <a:t>khẩu</a:t>
            </a:r>
            <a:r>
              <a:rPr lang="en-US" altLang="en-US" b="1" dirty="0" smtClean="0">
                <a:solidFill>
                  <a:srgbClr val="000000"/>
                </a:solidFill>
              </a:rPr>
              <a:t> </a:t>
            </a:r>
            <a:r>
              <a:rPr lang="en-US" altLang="en-US" b="1" dirty="0" err="1" smtClean="0">
                <a:solidFill>
                  <a:srgbClr val="000000"/>
                </a:solidFill>
              </a:rPr>
              <a:t>thì</a:t>
            </a:r>
            <a:r>
              <a:rPr lang="en-US" altLang="en-US" b="1" dirty="0" smtClean="0">
                <a:solidFill>
                  <a:srgbClr val="000000"/>
                </a:solidFill>
              </a:rPr>
              <a:t> </a:t>
            </a:r>
            <a:r>
              <a:rPr lang="en-US" altLang="en-US" b="1" dirty="0" err="1" smtClean="0">
                <a:solidFill>
                  <a:srgbClr val="000000"/>
                </a:solidFill>
              </a:rPr>
              <a:t>không</a:t>
            </a:r>
            <a:r>
              <a:rPr lang="en-US" altLang="en-US" b="1" dirty="0" smtClean="0">
                <a:solidFill>
                  <a:srgbClr val="000000"/>
                </a:solidFill>
              </a:rPr>
              <a:t> </a:t>
            </a:r>
            <a:r>
              <a:rPr lang="en-US" altLang="en-US" b="1" dirty="0" err="1" smtClean="0">
                <a:solidFill>
                  <a:srgbClr val="000000"/>
                </a:solidFill>
              </a:rPr>
              <a:t>được</a:t>
            </a:r>
            <a:r>
              <a:rPr lang="en-US" altLang="en-US" b="1" dirty="0" smtClean="0">
                <a:solidFill>
                  <a:srgbClr val="000000"/>
                </a:solidFill>
              </a:rPr>
              <a:t> </a:t>
            </a:r>
            <a:r>
              <a:rPr lang="en-US" altLang="en-US" b="1" dirty="0" err="1" smtClean="0">
                <a:solidFill>
                  <a:srgbClr val="000000"/>
                </a:solidFill>
              </a:rPr>
              <a:t>quyền</a:t>
            </a:r>
            <a:r>
              <a:rPr lang="en-US" altLang="en-US" b="1" dirty="0" smtClean="0">
                <a:solidFill>
                  <a:srgbClr val="000000"/>
                </a:solidFill>
              </a:rPr>
              <a:t> </a:t>
            </a:r>
            <a:r>
              <a:rPr lang="en-US" altLang="en-US" b="1" dirty="0" err="1" smtClean="0">
                <a:solidFill>
                  <a:srgbClr val="000000"/>
                </a:solidFill>
              </a:rPr>
              <a:t>truy</a:t>
            </a:r>
            <a:r>
              <a:rPr lang="en-US" altLang="en-US" b="1" dirty="0" smtClean="0">
                <a:solidFill>
                  <a:srgbClr val="000000"/>
                </a:solidFill>
              </a:rPr>
              <a:t> </a:t>
            </a:r>
            <a:r>
              <a:rPr lang="en-US" altLang="en-US" b="1" dirty="0" err="1" smtClean="0">
                <a:solidFill>
                  <a:srgbClr val="000000"/>
                </a:solidFill>
              </a:rPr>
              <a:t>đòi</a:t>
            </a:r>
            <a:r>
              <a:rPr lang="en-US" altLang="en-US" b="1" dirty="0" smtClean="0">
                <a:solidFill>
                  <a:srgbClr val="000000"/>
                </a:solidFill>
              </a:rPr>
              <a:t> </a:t>
            </a:r>
            <a:r>
              <a:rPr lang="en-US" altLang="en-US" b="1" dirty="0" err="1" smtClean="0">
                <a:solidFill>
                  <a:srgbClr val="000000"/>
                </a:solidFill>
              </a:rPr>
              <a:t>lại</a:t>
            </a:r>
            <a:r>
              <a:rPr lang="en-US" altLang="en-US" b="1" dirty="0" smtClean="0">
                <a:solidFill>
                  <a:srgbClr val="000000"/>
                </a:solidFill>
              </a:rPr>
              <a:t> </a:t>
            </a:r>
            <a:r>
              <a:rPr lang="en-US" altLang="en-US" b="1" dirty="0" err="1" smtClean="0">
                <a:solidFill>
                  <a:srgbClr val="000000"/>
                </a:solidFill>
              </a:rPr>
              <a:t>tiền</a:t>
            </a:r>
            <a:r>
              <a:rPr lang="en-US" altLang="en-US" b="1" dirty="0" smtClean="0">
                <a:solidFill>
                  <a:srgbClr val="000000"/>
                </a:solidFill>
              </a:rPr>
              <a:t> </a:t>
            </a:r>
            <a:r>
              <a:rPr lang="en-US" altLang="en-US" b="1" dirty="0" err="1" smtClean="0">
                <a:solidFill>
                  <a:srgbClr val="000000"/>
                </a:solidFill>
              </a:rPr>
              <a:t>với</a:t>
            </a:r>
            <a:r>
              <a:rPr lang="en-US" altLang="en-US" b="1" dirty="0" smtClean="0">
                <a:solidFill>
                  <a:srgbClr val="000000"/>
                </a:solidFill>
              </a:rPr>
              <a:t> </a:t>
            </a:r>
            <a:r>
              <a:rPr lang="en-US" altLang="en-US" b="1" dirty="0" err="1" smtClean="0">
                <a:solidFill>
                  <a:srgbClr val="000000"/>
                </a:solidFill>
              </a:rPr>
              <a:t>bất</a:t>
            </a:r>
            <a:r>
              <a:rPr lang="en-US" altLang="en-US" b="1" dirty="0" smtClean="0">
                <a:solidFill>
                  <a:srgbClr val="000000"/>
                </a:solidFill>
              </a:rPr>
              <a:t> </a:t>
            </a:r>
            <a:r>
              <a:rPr lang="en-US" altLang="en-US" b="1" dirty="0" err="1" smtClean="0">
                <a:solidFill>
                  <a:srgbClr val="000000"/>
                </a:solidFill>
              </a:rPr>
              <a:t>cứ</a:t>
            </a:r>
            <a:r>
              <a:rPr lang="en-US" altLang="en-US" b="1" dirty="0" smtClean="0">
                <a:solidFill>
                  <a:srgbClr val="000000"/>
                </a:solidFill>
              </a:rPr>
              <a:t> </a:t>
            </a:r>
            <a:r>
              <a:rPr lang="en-US" altLang="en-US" b="1" dirty="0" err="1" smtClean="0">
                <a:solidFill>
                  <a:srgbClr val="000000"/>
                </a:solidFill>
              </a:rPr>
              <a:t>trường</a:t>
            </a:r>
            <a:r>
              <a:rPr lang="en-US" altLang="en-US" b="1" dirty="0" smtClean="0">
                <a:solidFill>
                  <a:srgbClr val="000000"/>
                </a:solidFill>
              </a:rPr>
              <a:t> </a:t>
            </a:r>
            <a:r>
              <a:rPr lang="en-US" altLang="en-US" b="1" dirty="0" err="1" smtClean="0">
                <a:solidFill>
                  <a:srgbClr val="000000"/>
                </a:solidFill>
              </a:rPr>
              <a:t>hợp</a:t>
            </a:r>
            <a:r>
              <a:rPr lang="en-US" altLang="en-US" b="1" dirty="0" smtClean="0">
                <a:solidFill>
                  <a:srgbClr val="000000"/>
                </a:solidFill>
              </a:rPr>
              <a:t> </a:t>
            </a:r>
            <a:r>
              <a:rPr lang="en-US" altLang="en-US" b="1" dirty="0" err="1" smtClean="0">
                <a:solidFill>
                  <a:srgbClr val="000000"/>
                </a:solidFill>
              </a:rPr>
              <a:t>nào</a:t>
            </a:r>
            <a:r>
              <a:rPr lang="en-US" altLang="en-US" b="1" dirty="0" smtClean="0">
                <a:solidFill>
                  <a:srgbClr val="000000"/>
                </a:solidFill>
              </a:rPr>
              <a:t> </a:t>
            </a:r>
            <a:r>
              <a:rPr lang="en-US" altLang="en-US" b="1" dirty="0" err="1" smtClean="0">
                <a:solidFill>
                  <a:srgbClr val="000000"/>
                </a:solidFill>
              </a:rPr>
              <a:t>đồng</a:t>
            </a:r>
            <a:r>
              <a:rPr lang="en-US" altLang="en-US" b="1" dirty="0" smtClean="0">
                <a:solidFill>
                  <a:srgbClr val="000000"/>
                </a:solidFill>
              </a:rPr>
              <a:t> </a:t>
            </a:r>
            <a:r>
              <a:rPr lang="en-US" altLang="en-US" b="1" dirty="0" err="1" smtClean="0">
                <a:solidFill>
                  <a:srgbClr val="000000"/>
                </a:solidFill>
              </a:rPr>
              <a:t>nghĩa</a:t>
            </a:r>
            <a:r>
              <a:rPr lang="en-US" altLang="en-US" b="1" dirty="0" smtClean="0">
                <a:solidFill>
                  <a:srgbClr val="000000"/>
                </a:solidFill>
              </a:rPr>
              <a:t> </a:t>
            </a:r>
            <a:r>
              <a:rPr lang="en-US" altLang="en-US" b="1" dirty="0" err="1" smtClean="0">
                <a:solidFill>
                  <a:srgbClr val="000000"/>
                </a:solidFill>
              </a:rPr>
              <a:t>là</a:t>
            </a:r>
            <a:r>
              <a:rPr lang="en-US" altLang="en-US" b="1" dirty="0" smtClean="0">
                <a:solidFill>
                  <a:srgbClr val="000000"/>
                </a:solidFill>
              </a:rPr>
              <a:t> </a:t>
            </a:r>
            <a:r>
              <a:rPr lang="en-US" altLang="en-US" b="1" dirty="0" err="1" smtClean="0">
                <a:solidFill>
                  <a:srgbClr val="000000"/>
                </a:solidFill>
              </a:rPr>
              <a:t>khi</a:t>
            </a:r>
            <a:r>
              <a:rPr lang="en-US" altLang="en-US" b="1" dirty="0" smtClean="0">
                <a:solidFill>
                  <a:srgbClr val="000000"/>
                </a:solidFill>
              </a:rPr>
              <a:t> </a:t>
            </a:r>
            <a:r>
              <a:rPr lang="en-US" altLang="en-US" b="1" dirty="0" err="1" smtClean="0">
                <a:solidFill>
                  <a:srgbClr val="000000"/>
                </a:solidFill>
              </a:rPr>
              <a:t>người</a:t>
            </a:r>
            <a:r>
              <a:rPr lang="en-US" altLang="en-US" b="1" dirty="0" smtClean="0">
                <a:solidFill>
                  <a:srgbClr val="000000"/>
                </a:solidFill>
              </a:rPr>
              <a:t> </a:t>
            </a:r>
            <a:r>
              <a:rPr lang="en-US" altLang="en-US" b="1" dirty="0" err="1" smtClean="0">
                <a:solidFill>
                  <a:srgbClr val="000000"/>
                </a:solidFill>
              </a:rPr>
              <a:t>bán</a:t>
            </a:r>
            <a:r>
              <a:rPr lang="en-US" altLang="en-US" b="1" dirty="0" smtClean="0">
                <a:solidFill>
                  <a:srgbClr val="000000"/>
                </a:solidFill>
              </a:rPr>
              <a:t> </a:t>
            </a:r>
            <a:r>
              <a:rPr lang="en-US" altLang="en-US" b="1" dirty="0" err="1" smtClean="0">
                <a:solidFill>
                  <a:srgbClr val="000000"/>
                </a:solidFill>
              </a:rPr>
              <a:t>có</a:t>
            </a:r>
            <a:r>
              <a:rPr lang="en-US" altLang="en-US" b="1" dirty="0" smtClean="0">
                <a:solidFill>
                  <a:srgbClr val="000000"/>
                </a:solidFill>
              </a:rPr>
              <a:t> </a:t>
            </a:r>
            <a:r>
              <a:rPr lang="en-US" altLang="en-US" b="1" dirty="0" err="1" smtClean="0">
                <a:solidFill>
                  <a:srgbClr val="000000"/>
                </a:solidFill>
              </a:rPr>
              <a:t>lỗi</a:t>
            </a:r>
            <a:r>
              <a:rPr lang="en-US" altLang="en-US" b="1" dirty="0" smtClean="0">
                <a:solidFill>
                  <a:srgbClr val="000000"/>
                </a:solidFill>
              </a:rPr>
              <a:t> </a:t>
            </a:r>
            <a:r>
              <a:rPr lang="en-US" altLang="en-US" b="1" dirty="0" err="1" smtClean="0">
                <a:solidFill>
                  <a:srgbClr val="000000"/>
                </a:solidFill>
              </a:rPr>
              <a:t>trong</a:t>
            </a:r>
            <a:r>
              <a:rPr lang="en-US" altLang="en-US" b="1" dirty="0" smtClean="0">
                <a:solidFill>
                  <a:srgbClr val="000000"/>
                </a:solidFill>
              </a:rPr>
              <a:t> </a:t>
            </a:r>
            <a:r>
              <a:rPr lang="en-US" altLang="en-US" b="1" dirty="0" err="1" smtClean="0">
                <a:solidFill>
                  <a:srgbClr val="000000"/>
                </a:solidFill>
              </a:rPr>
              <a:t>việc</a:t>
            </a:r>
            <a:r>
              <a:rPr lang="en-US" altLang="en-US" b="1" dirty="0" smtClean="0">
                <a:solidFill>
                  <a:srgbClr val="000000"/>
                </a:solidFill>
              </a:rPr>
              <a:t> </a:t>
            </a:r>
            <a:r>
              <a:rPr lang="en-US" altLang="en-US" b="1" dirty="0" err="1" smtClean="0">
                <a:solidFill>
                  <a:srgbClr val="000000"/>
                </a:solidFill>
              </a:rPr>
              <a:t>giao</a:t>
            </a:r>
            <a:r>
              <a:rPr lang="en-US" altLang="en-US" b="1" dirty="0" smtClean="0">
                <a:solidFill>
                  <a:srgbClr val="000000"/>
                </a:solidFill>
              </a:rPr>
              <a:t> </a:t>
            </a:r>
            <a:r>
              <a:rPr lang="en-US" altLang="en-US" b="1" dirty="0" err="1" smtClean="0">
                <a:solidFill>
                  <a:srgbClr val="000000"/>
                </a:solidFill>
              </a:rPr>
              <a:t>hàng</a:t>
            </a:r>
            <a:r>
              <a:rPr lang="en-US" altLang="en-US" b="1" dirty="0" smtClean="0">
                <a:solidFill>
                  <a:srgbClr val="000000"/>
                </a:solidFill>
              </a:rPr>
              <a:t> </a:t>
            </a:r>
            <a:r>
              <a:rPr lang="en-US" altLang="en-US" b="1" dirty="0" err="1" smtClean="0">
                <a:solidFill>
                  <a:srgbClr val="000000"/>
                </a:solidFill>
              </a:rPr>
              <a:t>ko</a:t>
            </a:r>
            <a:r>
              <a:rPr lang="en-US" altLang="en-US" b="1" dirty="0" smtClean="0">
                <a:solidFill>
                  <a:srgbClr val="000000"/>
                </a:solidFill>
              </a:rPr>
              <a:t> </a:t>
            </a:r>
            <a:r>
              <a:rPr lang="en-US" altLang="en-US" b="1" dirty="0" err="1" smtClean="0">
                <a:solidFill>
                  <a:srgbClr val="000000"/>
                </a:solidFill>
              </a:rPr>
              <a:t>đúng</a:t>
            </a:r>
            <a:r>
              <a:rPr lang="en-US" altLang="en-US" b="1" dirty="0" smtClean="0">
                <a:solidFill>
                  <a:srgbClr val="000000"/>
                </a:solidFill>
              </a:rPr>
              <a:t> </a:t>
            </a:r>
            <a:r>
              <a:rPr lang="en-US" altLang="en-US" b="1" dirty="0" err="1" smtClean="0">
                <a:solidFill>
                  <a:srgbClr val="000000"/>
                </a:solidFill>
              </a:rPr>
              <a:t>chất</a:t>
            </a:r>
            <a:r>
              <a:rPr lang="en-US" altLang="en-US" b="1" dirty="0" smtClean="0">
                <a:solidFill>
                  <a:srgbClr val="000000"/>
                </a:solidFill>
              </a:rPr>
              <a:t> </a:t>
            </a:r>
            <a:r>
              <a:rPr lang="en-US" altLang="en-US" b="1" dirty="0" err="1" smtClean="0">
                <a:solidFill>
                  <a:srgbClr val="000000"/>
                </a:solidFill>
              </a:rPr>
              <a:t>lượng</a:t>
            </a:r>
            <a:endParaRPr lang="en-US" b="1" dirty="0"/>
          </a:p>
        </p:txBody>
      </p:sp>
      <p:sp>
        <p:nvSpPr>
          <p:cNvPr id="184324"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7A92533D-7975-4EFD-A125-8661028C3AEF}" type="slidenum">
              <a:rPr lang="en-US" altLang="en-US" sz="1200" smtClean="0"/>
              <a:pPr/>
              <a:t>28</a:t>
            </a:fld>
            <a:endParaRPr lang="en-US" altLang="en-US" sz="1200" smtClean="0"/>
          </a:p>
        </p:txBody>
      </p:sp>
    </p:spTree>
    <p:extLst>
      <p:ext uri="{BB962C8B-B14F-4D97-AF65-F5344CB8AC3E}">
        <p14:creationId xmlns:p14="http://schemas.microsoft.com/office/powerpoint/2010/main" val="616663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p:spPr>
        <p:txBody>
          <a:bodyPr/>
          <a:lstStyle/>
          <a:p>
            <a:pPr marL="171450" indent="-171450">
              <a:buFont typeface="Wingdings" panose="05000000000000000000" pitchFamily="2" charset="2"/>
              <a:buChar char="v"/>
            </a:pPr>
            <a:r>
              <a:rPr lang="vi-VN" altLang="en-US" b="1" dirty="0" smtClean="0"/>
              <a:t>Người hưởng lợi thứ nhất</a:t>
            </a:r>
            <a:r>
              <a:rPr lang="vi-VN" altLang="en-US" dirty="0" smtClean="0"/>
              <a:t> ra lệnh cho </a:t>
            </a:r>
            <a:r>
              <a:rPr lang="vi-VN" altLang="en-US" b="1" dirty="0" smtClean="0"/>
              <a:t>ngân hàng phát hành </a:t>
            </a:r>
            <a:r>
              <a:rPr lang="vi-VN" altLang="en-US" dirty="0" smtClean="0"/>
              <a:t>hoặc ngân hàng chỉ định </a:t>
            </a:r>
            <a:r>
              <a:rPr lang="vi-VN" altLang="en-US" b="1" dirty="0" smtClean="0"/>
              <a:t>chuyển nhượng L/C bằng </a:t>
            </a:r>
            <a:r>
              <a:rPr lang="en-US" altLang="en-US" b="1" dirty="0" smtClean="0"/>
              <a:t>“</a:t>
            </a:r>
            <a:r>
              <a:rPr lang="vi-VN" altLang="en-US" b="1" dirty="0" smtClean="0"/>
              <a:t>Đơn yêu cầu chuyển nhượng</a:t>
            </a:r>
            <a:r>
              <a:rPr lang="en-US" altLang="en-US" b="0" dirty="0" smtClean="0"/>
              <a:t>”</a:t>
            </a:r>
            <a:endParaRPr lang="en-US" altLang="en-US" dirty="0" smtClean="0"/>
          </a:p>
          <a:p>
            <a:pPr marL="171450" indent="-171450">
              <a:buFont typeface="Wingdings" panose="05000000000000000000" pitchFamily="2" charset="2"/>
              <a:buChar char="v"/>
            </a:pPr>
            <a:r>
              <a:rPr lang="vi-VN" altLang="en-US" dirty="0" smtClean="0"/>
              <a:t>Hình thức chuyển nhượng L/C: Ngân hàng chuyển nhượng phát hành một L/C chuyển nhượng mới trên cơ sở kết hợp </a:t>
            </a:r>
            <a:r>
              <a:rPr lang="vi-VN" altLang="en-US" b="1" dirty="0" smtClean="0"/>
              <a:t>L/C chuyển nhượng gốc và đơn yêu cầu chuyển nhượng L/C</a:t>
            </a:r>
            <a:r>
              <a:rPr lang="vi-VN" altLang="en-US" dirty="0" smtClean="0"/>
              <a:t>. </a:t>
            </a:r>
            <a:endParaRPr lang="en-US" altLang="en-US" dirty="0" smtClean="0"/>
          </a:p>
          <a:p>
            <a:pPr marL="171450" indent="-171450">
              <a:buFont typeface="Wingdings" panose="05000000000000000000" pitchFamily="2" charset="2"/>
              <a:buChar char="v"/>
            </a:pPr>
            <a:r>
              <a:rPr lang="vi-VN" altLang="en-US" dirty="0" smtClean="0"/>
              <a:t>Ngân hàng chuyển nguyên L/C chuyển nhượng gốc kèm với đơn yêu cầu chuyển nhượng cho người hưởng lợi kế tiếp.</a:t>
            </a:r>
            <a:endParaRPr lang="en-US" altLang="en-US" dirty="0" smtClean="0"/>
          </a:p>
          <a:p>
            <a:pPr marL="171450" indent="-171450">
              <a:buFont typeface="Wingdings" panose="05000000000000000000" pitchFamily="2" charset="2"/>
              <a:buChar char="v"/>
            </a:pPr>
            <a:r>
              <a:rPr lang="en-US" altLang="en-US" dirty="0" err="1" smtClean="0"/>
              <a:t>Lúc</a:t>
            </a:r>
            <a:r>
              <a:rPr lang="en-US" altLang="en-US" dirty="0" smtClean="0"/>
              <a:t> </a:t>
            </a:r>
            <a:r>
              <a:rPr lang="en-US" altLang="en-US" dirty="0" err="1" smtClean="0"/>
              <a:t>này</a:t>
            </a:r>
            <a:r>
              <a:rPr lang="en-US" altLang="en-US" dirty="0" smtClean="0"/>
              <a:t> </a:t>
            </a:r>
            <a:r>
              <a:rPr lang="en-US" altLang="en-US" dirty="0" err="1" smtClean="0"/>
              <a:t>người</a:t>
            </a:r>
            <a:r>
              <a:rPr lang="en-US" altLang="en-US" dirty="0" smtClean="0"/>
              <a:t> </a:t>
            </a:r>
            <a:r>
              <a:rPr lang="en-US" altLang="en-US" dirty="0" err="1" smtClean="0"/>
              <a:t>hưởng</a:t>
            </a:r>
            <a:r>
              <a:rPr lang="en-US" altLang="en-US" dirty="0" smtClean="0"/>
              <a:t> </a:t>
            </a:r>
            <a:r>
              <a:rPr lang="en-US" altLang="en-US" dirty="0" err="1" smtClean="0"/>
              <a:t>lợi</a:t>
            </a:r>
            <a:r>
              <a:rPr lang="en-US" altLang="en-US" dirty="0" smtClean="0"/>
              <a:t> </a:t>
            </a:r>
            <a:r>
              <a:rPr lang="en-US" altLang="en-US" dirty="0" err="1" smtClean="0"/>
              <a:t>thứ</a:t>
            </a:r>
            <a:r>
              <a:rPr lang="en-US" altLang="en-US" dirty="0" smtClean="0"/>
              <a:t> 1 </a:t>
            </a:r>
            <a:r>
              <a:rPr lang="en-US" altLang="en-US" dirty="0" err="1" smtClean="0"/>
              <a:t>là</a:t>
            </a:r>
            <a:r>
              <a:rPr lang="en-US" altLang="en-US" dirty="0" smtClean="0"/>
              <a:t> XK</a:t>
            </a:r>
          </a:p>
        </p:txBody>
      </p:sp>
      <p:sp>
        <p:nvSpPr>
          <p:cNvPr id="18842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90EFFF4-EB7E-4381-B334-19AA6DA37A5E}" type="slidenum">
              <a:rPr lang="en-US" altLang="en-US" sz="1200" smtClean="0"/>
              <a:pPr/>
              <a:t>29</a:t>
            </a:fld>
            <a:endParaRPr lang="en-US" altLang="en-US" sz="1200" smtClean="0"/>
          </a:p>
        </p:txBody>
      </p:sp>
    </p:spTree>
    <p:extLst>
      <p:ext uri="{BB962C8B-B14F-4D97-AF65-F5344CB8AC3E}">
        <p14:creationId xmlns:p14="http://schemas.microsoft.com/office/powerpoint/2010/main" val="30636003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p:spPr>
        <p:txBody>
          <a:bodyPr/>
          <a:lstStyle/>
          <a:p>
            <a:r>
              <a:rPr lang="en-US" altLang="en-US" dirty="0" err="1" smtClean="0"/>
              <a:t>Cách</a:t>
            </a:r>
            <a:r>
              <a:rPr lang="en-US" altLang="en-US" dirty="0" smtClean="0"/>
              <a:t> </a:t>
            </a:r>
            <a:r>
              <a:rPr lang="en-US" altLang="en-US" dirty="0" err="1" smtClean="0"/>
              <a:t>mở</a:t>
            </a:r>
            <a:r>
              <a:rPr lang="en-US" altLang="en-US" dirty="0" smtClean="0"/>
              <a:t> L/C </a:t>
            </a:r>
            <a:r>
              <a:rPr lang="en-US" altLang="en-US" b="1" dirty="0" err="1" smtClean="0"/>
              <a:t>chuyển</a:t>
            </a:r>
            <a:r>
              <a:rPr lang="en-US" altLang="en-US" b="1" dirty="0" smtClean="0"/>
              <a:t> </a:t>
            </a:r>
            <a:r>
              <a:rPr lang="en-US" altLang="en-US" b="1" dirty="0" err="1" smtClean="0"/>
              <a:t>nhượng</a:t>
            </a:r>
            <a:endParaRPr lang="en-US" altLang="en-US" b="1" dirty="0" smtClean="0"/>
          </a:p>
          <a:p>
            <a:r>
              <a:rPr lang="en-US" altLang="en-US" b="1" dirty="0" smtClean="0"/>
              <a:t>LÚC NÀY CÓ 3 BÊN : NGƯỜI BÁN –XK  </a:t>
            </a:r>
            <a:r>
              <a:rPr lang="en-US" altLang="en-US" b="1" dirty="0" err="1" smtClean="0"/>
              <a:t>bán</a:t>
            </a:r>
            <a:r>
              <a:rPr lang="en-US" altLang="en-US" b="1" dirty="0" smtClean="0"/>
              <a:t>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trung</a:t>
            </a:r>
            <a:r>
              <a:rPr lang="en-US" altLang="en-US" b="1" dirty="0" smtClean="0"/>
              <a:t> </a:t>
            </a:r>
            <a:r>
              <a:rPr lang="en-US" altLang="en-US" b="1" dirty="0" err="1" smtClean="0"/>
              <a:t>gian</a:t>
            </a:r>
            <a:r>
              <a:rPr lang="en-US" altLang="en-US" b="1" dirty="0" smtClean="0"/>
              <a:t> (trader) –NK </a:t>
            </a:r>
            <a:r>
              <a:rPr lang="en-US" altLang="en-US" b="1" dirty="0" err="1" smtClean="0"/>
              <a:t>sau</a:t>
            </a:r>
            <a:r>
              <a:rPr lang="en-US" altLang="en-US" b="1" dirty="0" smtClean="0"/>
              <a:t> </a:t>
            </a:r>
            <a:r>
              <a:rPr lang="en-US" altLang="en-US" b="1" dirty="0" err="1" smtClean="0"/>
              <a:t>đó</a:t>
            </a:r>
            <a:r>
              <a:rPr lang="en-US" altLang="en-US" b="1" dirty="0" smtClean="0"/>
              <a:t> </a:t>
            </a:r>
            <a:r>
              <a:rPr lang="en-US" altLang="en-US" b="1" dirty="0" err="1" smtClean="0"/>
              <a:t>lại</a:t>
            </a:r>
            <a:r>
              <a:rPr lang="en-US" altLang="en-US" b="1" dirty="0" smtClean="0"/>
              <a:t> </a:t>
            </a:r>
            <a:r>
              <a:rPr lang="en-US" altLang="en-US" b="1" dirty="0" err="1" smtClean="0"/>
              <a:t>lấy</a:t>
            </a:r>
            <a:r>
              <a:rPr lang="en-US" altLang="en-US" b="1" dirty="0" smtClean="0"/>
              <a:t> </a:t>
            </a:r>
            <a:r>
              <a:rPr lang="en-US" altLang="en-US" b="1" dirty="0" err="1" smtClean="0"/>
              <a:t>lô</a:t>
            </a:r>
            <a:r>
              <a:rPr lang="en-US" altLang="en-US" b="1" dirty="0" smtClean="0"/>
              <a:t> </a:t>
            </a:r>
            <a:r>
              <a:rPr lang="en-US" altLang="en-US" b="1" dirty="0" err="1" smtClean="0"/>
              <a:t>hàng</a:t>
            </a:r>
            <a:r>
              <a:rPr lang="en-US" altLang="en-US" b="1" dirty="0" smtClean="0"/>
              <a:t> </a:t>
            </a:r>
            <a:r>
              <a:rPr lang="en-US" altLang="en-US" b="1" dirty="0" err="1" smtClean="0"/>
              <a:t>đó</a:t>
            </a:r>
            <a:r>
              <a:rPr lang="en-US" altLang="en-US" b="1" dirty="0" smtClean="0"/>
              <a:t> </a:t>
            </a:r>
            <a:r>
              <a:rPr lang="en-US" altLang="en-US" b="1" dirty="0" err="1" smtClean="0"/>
              <a:t>bán</a:t>
            </a:r>
            <a:r>
              <a:rPr lang="en-US" altLang="en-US" b="1" dirty="0" smtClean="0"/>
              <a:t> </a:t>
            </a:r>
            <a:r>
              <a:rPr lang="en-US" altLang="en-US" b="1" dirty="0" err="1" smtClean="0"/>
              <a:t>lại</a:t>
            </a:r>
            <a:r>
              <a:rPr lang="en-US" altLang="en-US" b="1" dirty="0" smtClean="0"/>
              <a:t>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khác</a:t>
            </a:r>
            <a:r>
              <a:rPr lang="en-US" altLang="en-US" b="1" dirty="0" smtClean="0"/>
              <a:t> </a:t>
            </a:r>
            <a:r>
              <a:rPr lang="en-US" altLang="en-US" b="1" dirty="0" err="1" smtClean="0"/>
              <a:t>là</a:t>
            </a:r>
            <a:r>
              <a:rPr lang="en-US" altLang="en-US" b="1" dirty="0" smtClean="0"/>
              <a:t> </a:t>
            </a:r>
            <a:r>
              <a:rPr lang="en-US" altLang="en-US" b="1" dirty="0" err="1" smtClean="0"/>
              <a:t>người</a:t>
            </a:r>
            <a:r>
              <a:rPr lang="en-US" altLang="en-US" b="1" dirty="0" smtClean="0"/>
              <a:t> </a:t>
            </a:r>
            <a:r>
              <a:rPr lang="en-US" altLang="en-US" b="1" dirty="0" err="1" smtClean="0"/>
              <a:t>Mua</a:t>
            </a:r>
            <a:r>
              <a:rPr lang="en-US" altLang="en-US" b="1" dirty="0" smtClean="0"/>
              <a:t> </a:t>
            </a:r>
            <a:r>
              <a:rPr lang="en-US" altLang="en-US" b="1" dirty="0" err="1" smtClean="0"/>
              <a:t>cuối</a:t>
            </a:r>
            <a:r>
              <a:rPr lang="en-US" altLang="en-US" b="1" dirty="0" smtClean="0"/>
              <a:t> </a:t>
            </a:r>
            <a:r>
              <a:rPr lang="en-US" altLang="en-US" b="1" dirty="0" err="1" smtClean="0"/>
              <a:t>cùng</a:t>
            </a:r>
            <a:r>
              <a:rPr lang="en-US" altLang="en-US" b="1" dirty="0" smtClean="0"/>
              <a:t> –NK </a:t>
            </a:r>
            <a:r>
              <a:rPr lang="en-US" altLang="en-US" b="1" dirty="0" smtClean="0">
                <a:sym typeface="Wingdings" panose="05000000000000000000" pitchFamily="2" charset="2"/>
              </a:rPr>
              <a:t> </a:t>
            </a:r>
            <a:r>
              <a:rPr lang="en-US" altLang="en-US" b="1" dirty="0" err="1" smtClean="0">
                <a:sym typeface="Wingdings" panose="05000000000000000000" pitchFamily="2" charset="2"/>
              </a:rPr>
              <a:t>người</a:t>
            </a:r>
            <a:r>
              <a:rPr lang="en-US" altLang="en-US" b="1" dirty="0" smtClean="0">
                <a:sym typeface="Wingdings" panose="05000000000000000000" pitchFamily="2" charset="2"/>
              </a:rPr>
              <a:t> </a:t>
            </a:r>
            <a:r>
              <a:rPr lang="en-US" altLang="en-US" b="1" dirty="0" err="1" smtClean="0">
                <a:sym typeface="Wingdings" panose="05000000000000000000" pitchFamily="2" charset="2"/>
              </a:rPr>
              <a:t>trung</a:t>
            </a:r>
            <a:r>
              <a:rPr lang="en-US" altLang="en-US" b="1" dirty="0" smtClean="0">
                <a:sym typeface="Wingdings" panose="05000000000000000000" pitchFamily="2" charset="2"/>
              </a:rPr>
              <a:t> </a:t>
            </a:r>
            <a:r>
              <a:rPr lang="en-US" altLang="en-US" b="1" dirty="0" err="1" smtClean="0">
                <a:sym typeface="Wingdings" panose="05000000000000000000" pitchFamily="2" charset="2"/>
              </a:rPr>
              <a:t>gian</a:t>
            </a:r>
            <a:r>
              <a:rPr lang="en-US" altLang="en-US" b="1" dirty="0" smtClean="0">
                <a:sym typeface="Wingdings" panose="05000000000000000000" pitchFamily="2" charset="2"/>
              </a:rPr>
              <a:t> </a:t>
            </a:r>
            <a:r>
              <a:rPr lang="en-US" altLang="en-US" b="1" dirty="0" err="1" smtClean="0">
                <a:sym typeface="Wingdings" panose="05000000000000000000" pitchFamily="2" charset="2"/>
              </a:rPr>
              <a:t>vừa</a:t>
            </a:r>
            <a:r>
              <a:rPr lang="en-US" altLang="en-US" b="1" dirty="0" smtClean="0">
                <a:sym typeface="Wingdings" panose="05000000000000000000" pitchFamily="2" charset="2"/>
              </a:rPr>
              <a:t> </a:t>
            </a:r>
            <a:r>
              <a:rPr lang="en-US" altLang="en-US" b="1" dirty="0" err="1" smtClean="0">
                <a:sym typeface="Wingdings" panose="05000000000000000000" pitchFamily="2" charset="2"/>
              </a:rPr>
              <a:t>là</a:t>
            </a:r>
            <a:r>
              <a:rPr lang="en-US" altLang="en-US" b="1" dirty="0" smtClean="0">
                <a:sym typeface="Wingdings" panose="05000000000000000000" pitchFamily="2" charset="2"/>
              </a:rPr>
              <a:t> </a:t>
            </a:r>
            <a:r>
              <a:rPr lang="en-US" altLang="en-US" b="1" dirty="0" err="1" smtClean="0">
                <a:sym typeface="Wingdings" panose="05000000000000000000" pitchFamily="2" charset="2"/>
              </a:rPr>
              <a:t>người</a:t>
            </a:r>
            <a:r>
              <a:rPr lang="en-US" altLang="en-US" b="1" dirty="0" smtClean="0">
                <a:sym typeface="Wingdings" panose="05000000000000000000" pitchFamily="2" charset="2"/>
              </a:rPr>
              <a:t> NK – XK  </a:t>
            </a:r>
          </a:p>
          <a:p>
            <a:r>
              <a:rPr lang="en-US" altLang="en-US" b="1" dirty="0" smtClean="0">
                <a:sym typeface="Wingdings" panose="05000000000000000000" pitchFamily="2" charset="2"/>
              </a:rPr>
              <a:t>1. </a:t>
            </a:r>
            <a:r>
              <a:rPr lang="vi-VN" altLang="en-US" b="1" dirty="0" smtClean="0">
                <a:sym typeface="Wingdings" panose="05000000000000000000" pitchFamily="2" charset="2"/>
              </a:rPr>
              <a:t>Ký hợp đồng xuất nhập khẩu.</a:t>
            </a:r>
            <a:endParaRPr lang="en-US" altLang="en-US" b="1" dirty="0" smtClean="0">
              <a:sym typeface="Wingdings" panose="05000000000000000000" pitchFamily="2" charset="2"/>
            </a:endParaRPr>
          </a:p>
          <a:p>
            <a:r>
              <a:rPr lang="vi-VN" altLang="en-US" b="1" dirty="0" smtClean="0">
                <a:sym typeface="Wingdings" panose="05000000000000000000" pitchFamily="2" charset="2"/>
              </a:rPr>
              <a:t>2. </a:t>
            </a:r>
            <a:r>
              <a:rPr lang="en-US" altLang="en-US" b="1" dirty="0" smtClean="0">
                <a:sym typeface="Wingdings" panose="05000000000000000000" pitchFamily="2" charset="2"/>
              </a:rPr>
              <a:t>NGƯỜI MUA </a:t>
            </a:r>
            <a:r>
              <a:rPr lang="vi-VN" altLang="en-US" b="1" dirty="0" smtClean="0">
                <a:sym typeface="Wingdings" panose="05000000000000000000" pitchFamily="2" charset="2"/>
              </a:rPr>
              <a:t>Yêu cầu mở </a:t>
            </a:r>
            <a:r>
              <a:rPr lang="en-US" altLang="en-US" b="1" dirty="0" smtClean="0">
                <a:sym typeface="Wingdings" panose="05000000000000000000" pitchFamily="2" charset="2"/>
              </a:rPr>
              <a:t>L/</a:t>
            </a:r>
            <a:r>
              <a:rPr lang="vi-VN" altLang="en-US" b="1" dirty="0" smtClean="0">
                <a:sym typeface="Wingdings" panose="05000000000000000000" pitchFamily="2" charset="2"/>
              </a:rPr>
              <a:t>C chuyển nhượng.</a:t>
            </a:r>
            <a:endParaRPr lang="en-US" altLang="en-US" b="1" dirty="0" smtClean="0">
              <a:sym typeface="Wingdings" panose="05000000000000000000" pitchFamily="2" charset="2"/>
            </a:endParaRPr>
          </a:p>
          <a:p>
            <a:r>
              <a:rPr lang="vi-VN" altLang="en-US" b="1" dirty="0" smtClean="0">
                <a:sym typeface="Wingdings" panose="05000000000000000000" pitchFamily="2" charset="2"/>
              </a:rPr>
              <a:t>3, L</a:t>
            </a:r>
            <a:r>
              <a:rPr lang="en-US" altLang="en-US" b="1" dirty="0" smtClean="0">
                <a:sym typeface="Wingdings" panose="05000000000000000000" pitchFamily="2" charset="2"/>
              </a:rPr>
              <a:t>/</a:t>
            </a:r>
            <a:r>
              <a:rPr lang="vi-VN" altLang="en-US" b="1" dirty="0" smtClean="0">
                <a:sym typeface="Wingdings" panose="05000000000000000000" pitchFamily="2" charset="2"/>
              </a:rPr>
              <a:t>C chuyển nhượng (LC gốc) được mở</a:t>
            </a:r>
            <a:r>
              <a:rPr lang="en-US" altLang="en-US" b="1" dirty="0" smtClean="0">
                <a:sym typeface="Wingdings" panose="05000000000000000000" pitchFamily="2" charset="2"/>
              </a:rPr>
              <a:t> </a:t>
            </a:r>
            <a:r>
              <a:rPr lang="en-US" altLang="en-US" b="1" dirty="0" err="1" smtClean="0">
                <a:sym typeface="Wingdings" panose="05000000000000000000" pitchFamily="2" charset="2"/>
              </a:rPr>
              <a:t>đc</a:t>
            </a:r>
            <a:r>
              <a:rPr lang="en-US" altLang="en-US" b="1" dirty="0" smtClean="0">
                <a:sym typeface="Wingdings" panose="05000000000000000000" pitchFamily="2" charset="2"/>
              </a:rPr>
              <a:t> </a:t>
            </a:r>
            <a:r>
              <a:rPr lang="en-US" altLang="en-US" b="1" dirty="0" err="1" smtClean="0">
                <a:sym typeface="Wingdings" panose="05000000000000000000" pitchFamily="2" charset="2"/>
              </a:rPr>
              <a:t>gửi</a:t>
            </a:r>
            <a:r>
              <a:rPr lang="en-US" altLang="en-US" b="1" dirty="0" smtClean="0">
                <a:sym typeface="Wingdings" panose="05000000000000000000" pitchFamily="2" charset="2"/>
              </a:rPr>
              <a:t> </a:t>
            </a:r>
            <a:r>
              <a:rPr lang="en-US" altLang="en-US" b="1" dirty="0" err="1" smtClean="0">
                <a:sym typeface="Wingdings" panose="05000000000000000000" pitchFamily="2" charset="2"/>
              </a:rPr>
              <a:t>đến</a:t>
            </a:r>
            <a:r>
              <a:rPr lang="en-US" altLang="en-US" b="1" dirty="0" smtClean="0">
                <a:sym typeface="Wingdings" panose="05000000000000000000" pitchFamily="2" charset="2"/>
              </a:rPr>
              <a:t> NH </a:t>
            </a:r>
            <a:r>
              <a:rPr lang="en-US" altLang="en-US" b="1" dirty="0" err="1" smtClean="0">
                <a:sym typeface="Wingdings" panose="05000000000000000000" pitchFamily="2" charset="2"/>
              </a:rPr>
              <a:t>trung</a:t>
            </a:r>
            <a:r>
              <a:rPr lang="en-US" altLang="en-US" b="1" dirty="0" smtClean="0">
                <a:sym typeface="Wingdings" panose="05000000000000000000" pitchFamily="2" charset="2"/>
              </a:rPr>
              <a:t> </a:t>
            </a:r>
            <a:r>
              <a:rPr lang="en-US" altLang="en-US" b="1" dirty="0" err="1" smtClean="0">
                <a:sym typeface="Wingdings" panose="05000000000000000000" pitchFamily="2" charset="2"/>
              </a:rPr>
              <a:t>gia</a:t>
            </a:r>
            <a:r>
              <a:rPr lang="en-US" altLang="en-US" b="1" dirty="0" smtClean="0">
                <a:sym typeface="Wingdings" panose="05000000000000000000" pitchFamily="2" charset="2"/>
              </a:rPr>
              <a:t>  (NH </a:t>
            </a:r>
            <a:r>
              <a:rPr lang="en-US" altLang="en-US" b="1" dirty="0" err="1" smtClean="0">
                <a:sym typeface="Wingdings" panose="05000000000000000000" pitchFamily="2" charset="2"/>
              </a:rPr>
              <a:t>thông</a:t>
            </a:r>
            <a:r>
              <a:rPr lang="en-US" altLang="en-US" b="1" dirty="0" smtClean="0">
                <a:sym typeface="Wingdings" panose="05000000000000000000" pitchFamily="2" charset="2"/>
              </a:rPr>
              <a:t> </a:t>
            </a:r>
            <a:r>
              <a:rPr lang="en-US" altLang="en-US" b="1" dirty="0" err="1" smtClean="0">
                <a:sym typeface="Wingdings" panose="05000000000000000000" pitchFamily="2" charset="2"/>
              </a:rPr>
              <a:t>báo</a:t>
            </a:r>
            <a:r>
              <a:rPr lang="en-US" altLang="en-US" b="1" dirty="0" smtClean="0">
                <a:sym typeface="Wingdings" panose="05000000000000000000" pitchFamily="2" charset="2"/>
              </a:rPr>
              <a:t> L/C)</a:t>
            </a:r>
          </a:p>
          <a:p>
            <a:r>
              <a:rPr lang="vi-VN" altLang="en-US" b="1" dirty="0" smtClean="0">
                <a:sym typeface="Wingdings" panose="05000000000000000000" pitchFamily="2" charset="2"/>
              </a:rPr>
              <a:t>4. Thông báo </a:t>
            </a:r>
            <a:r>
              <a:rPr lang="en-US" altLang="en-US" b="1" dirty="0" smtClean="0">
                <a:sym typeface="Wingdings" panose="05000000000000000000" pitchFamily="2" charset="2"/>
              </a:rPr>
              <a:t>L/C</a:t>
            </a:r>
            <a:r>
              <a:rPr lang="vi-VN" altLang="en-US" b="1" dirty="0" smtClean="0">
                <a:sym typeface="Wingdings" panose="05000000000000000000" pitchFamily="2" charset="2"/>
              </a:rPr>
              <a:t> gốc cho người kinh doanh (thụ hưởng</a:t>
            </a:r>
            <a:r>
              <a:rPr lang="en-US" altLang="en-US" b="1" dirty="0" smtClean="0">
                <a:sym typeface="Wingdings" panose="05000000000000000000" pitchFamily="2" charset="2"/>
              </a:rPr>
              <a:t> 1)</a:t>
            </a:r>
          </a:p>
          <a:p>
            <a:r>
              <a:rPr lang="vi-VN" altLang="en-US" b="1" dirty="0" smtClean="0">
                <a:sym typeface="Wingdings" panose="05000000000000000000" pitchFamily="2" charset="2"/>
              </a:rPr>
              <a:t>5. </a:t>
            </a:r>
            <a:r>
              <a:rPr lang="en-US" altLang="en-US" b="1" dirty="0" err="1" smtClean="0">
                <a:sym typeface="Wingdings" panose="05000000000000000000" pitchFamily="2" charset="2"/>
              </a:rPr>
              <a:t>Người</a:t>
            </a:r>
            <a:r>
              <a:rPr lang="en-US" altLang="en-US" b="1" dirty="0" smtClean="0">
                <a:sym typeface="Wingdings" panose="05000000000000000000" pitchFamily="2" charset="2"/>
              </a:rPr>
              <a:t> </a:t>
            </a:r>
            <a:r>
              <a:rPr lang="en-US" altLang="en-US" b="1" dirty="0" err="1" smtClean="0">
                <a:sym typeface="Wingdings" panose="05000000000000000000" pitchFamily="2" charset="2"/>
              </a:rPr>
              <a:t>Trung</a:t>
            </a:r>
            <a:r>
              <a:rPr lang="en-US" altLang="en-US" b="1" dirty="0" smtClean="0">
                <a:sym typeface="Wingdings" panose="05000000000000000000" pitchFamily="2" charset="2"/>
              </a:rPr>
              <a:t> </a:t>
            </a:r>
            <a:r>
              <a:rPr lang="en-US" altLang="en-US" b="1" dirty="0" err="1" smtClean="0">
                <a:sym typeface="Wingdings" panose="05000000000000000000" pitchFamily="2" charset="2"/>
              </a:rPr>
              <a:t>gian</a:t>
            </a:r>
            <a:r>
              <a:rPr lang="en-US" altLang="en-US" b="1" dirty="0" smtClean="0">
                <a:sym typeface="Wingdings" panose="05000000000000000000" pitchFamily="2" charset="2"/>
              </a:rPr>
              <a:t> </a:t>
            </a:r>
            <a:r>
              <a:rPr lang="en-US" altLang="en-US" b="1" dirty="0" err="1" smtClean="0">
                <a:sym typeface="Wingdings" panose="05000000000000000000" pitchFamily="2" charset="2"/>
              </a:rPr>
              <a:t>lập</a:t>
            </a:r>
            <a:r>
              <a:rPr lang="en-US" altLang="en-US" b="1" dirty="0" smtClean="0">
                <a:sym typeface="Wingdings" panose="05000000000000000000" pitchFamily="2" charset="2"/>
              </a:rPr>
              <a:t> </a:t>
            </a:r>
            <a:r>
              <a:rPr lang="en-US" altLang="en-US" b="1" dirty="0" err="1" smtClean="0">
                <a:sym typeface="Wingdings" panose="05000000000000000000" pitchFamily="2" charset="2"/>
              </a:rPr>
              <a:t>lệnh</a:t>
            </a:r>
            <a:r>
              <a:rPr lang="en-US" altLang="en-US" b="1" dirty="0" smtClean="0">
                <a:sym typeface="Wingdings" panose="05000000000000000000" pitchFamily="2" charset="2"/>
              </a:rPr>
              <a:t> </a:t>
            </a:r>
            <a:r>
              <a:rPr lang="vi-VN" altLang="en-US" b="1" dirty="0" smtClean="0">
                <a:sym typeface="Wingdings" panose="05000000000000000000" pitchFamily="2" charset="2"/>
              </a:rPr>
              <a:t>Lệnh chuyển nhượng</a:t>
            </a:r>
            <a:r>
              <a:rPr lang="en-US" altLang="en-US" b="1" dirty="0" smtClean="0">
                <a:sym typeface="Wingdings" panose="05000000000000000000" pitchFamily="2" charset="2"/>
              </a:rPr>
              <a:t> </a:t>
            </a:r>
            <a:r>
              <a:rPr lang="en-US" altLang="en-US" b="1" dirty="0" err="1" smtClean="0">
                <a:sym typeface="Wingdings" panose="05000000000000000000" pitchFamily="2" charset="2"/>
              </a:rPr>
              <a:t>đến</a:t>
            </a:r>
            <a:r>
              <a:rPr lang="en-US" altLang="en-US" b="1" dirty="0" smtClean="0">
                <a:sym typeface="Wingdings" panose="05000000000000000000" pitchFamily="2" charset="2"/>
              </a:rPr>
              <a:t> NH </a:t>
            </a:r>
            <a:r>
              <a:rPr lang="en-US" altLang="en-US" b="1" dirty="0" err="1" smtClean="0">
                <a:sym typeface="Wingdings" panose="05000000000000000000" pitchFamily="2" charset="2"/>
              </a:rPr>
              <a:t>trung</a:t>
            </a:r>
            <a:r>
              <a:rPr lang="en-US" altLang="en-US" b="1" dirty="0" smtClean="0">
                <a:sym typeface="Wingdings" panose="05000000000000000000" pitchFamily="2" charset="2"/>
              </a:rPr>
              <a:t> </a:t>
            </a:r>
            <a:r>
              <a:rPr lang="en-US" altLang="en-US" b="1" dirty="0" err="1" smtClean="0">
                <a:sym typeface="Wingdings" panose="05000000000000000000" pitchFamily="2" charset="2"/>
              </a:rPr>
              <a:t>gian</a:t>
            </a:r>
            <a:endParaRPr lang="en-US" altLang="en-US" b="1" dirty="0" smtClean="0">
              <a:sym typeface="Wingdings" panose="05000000000000000000" pitchFamily="2" charset="2"/>
            </a:endParaRPr>
          </a:p>
          <a:p>
            <a:r>
              <a:rPr lang="vi-VN" altLang="en-US" b="1" dirty="0" smtClean="0">
                <a:sym typeface="Wingdings" panose="05000000000000000000" pitchFamily="2" charset="2"/>
              </a:rPr>
              <a:t>6. </a:t>
            </a:r>
            <a:r>
              <a:rPr lang="en-US" altLang="en-US" b="1" dirty="0" smtClean="0">
                <a:sym typeface="Wingdings" panose="05000000000000000000" pitchFamily="2" charset="2"/>
              </a:rPr>
              <a:t>NH </a:t>
            </a:r>
            <a:r>
              <a:rPr lang="en-US" altLang="en-US" b="1" dirty="0" err="1" smtClean="0">
                <a:sym typeface="Wingdings" panose="05000000000000000000" pitchFamily="2" charset="2"/>
              </a:rPr>
              <a:t>trung</a:t>
            </a:r>
            <a:r>
              <a:rPr lang="en-US" altLang="en-US" b="1" dirty="0" smtClean="0">
                <a:sym typeface="Wingdings" panose="05000000000000000000" pitchFamily="2" charset="2"/>
              </a:rPr>
              <a:t> </a:t>
            </a:r>
            <a:r>
              <a:rPr lang="en-US" altLang="en-US" b="1" dirty="0" err="1" smtClean="0">
                <a:sym typeface="Wingdings" panose="05000000000000000000" pitchFamily="2" charset="2"/>
              </a:rPr>
              <a:t>gian</a:t>
            </a:r>
            <a:r>
              <a:rPr lang="en-US" altLang="en-US" b="1" dirty="0" smtClean="0">
                <a:sym typeface="Wingdings" panose="05000000000000000000" pitchFamily="2" charset="2"/>
              </a:rPr>
              <a:t> </a:t>
            </a:r>
            <a:r>
              <a:rPr lang="vi-VN" altLang="en-US" b="1" dirty="0" smtClean="0">
                <a:sym typeface="Wingdings" panose="05000000000000000000" pitchFamily="2" charset="2"/>
              </a:rPr>
              <a:t>Chuyển nhượng L/C</a:t>
            </a:r>
            <a:r>
              <a:rPr lang="en-US" altLang="en-US" b="1" dirty="0" smtClean="0">
                <a:sym typeface="Wingdings" panose="05000000000000000000" pitchFamily="2" charset="2"/>
              </a:rPr>
              <a:t> </a:t>
            </a:r>
            <a:r>
              <a:rPr lang="en-US" altLang="en-US" b="1" dirty="0" err="1" smtClean="0">
                <a:sym typeface="Wingdings" panose="05000000000000000000" pitchFamily="2" charset="2"/>
              </a:rPr>
              <a:t>đến</a:t>
            </a:r>
            <a:r>
              <a:rPr lang="en-US" altLang="en-US" b="1" dirty="0" smtClean="0">
                <a:sym typeface="Wingdings" panose="05000000000000000000" pitchFamily="2" charset="2"/>
              </a:rPr>
              <a:t> NH </a:t>
            </a:r>
            <a:r>
              <a:rPr lang="en-US" altLang="en-US" b="1" dirty="0" err="1" smtClean="0">
                <a:sym typeface="Wingdings" panose="05000000000000000000" pitchFamily="2" charset="2"/>
              </a:rPr>
              <a:t>thông</a:t>
            </a:r>
            <a:r>
              <a:rPr lang="en-US" altLang="en-US" b="1" dirty="0" smtClean="0">
                <a:sym typeface="Wingdings" panose="05000000000000000000" pitchFamily="2" charset="2"/>
              </a:rPr>
              <a:t> </a:t>
            </a:r>
            <a:r>
              <a:rPr lang="en-US" altLang="en-US" b="1" dirty="0" err="1" smtClean="0">
                <a:sym typeface="Wingdings" panose="05000000000000000000" pitchFamily="2" charset="2"/>
              </a:rPr>
              <a:t>báo</a:t>
            </a:r>
            <a:r>
              <a:rPr lang="en-US" altLang="en-US" b="1" dirty="0" smtClean="0">
                <a:sym typeface="Wingdings" panose="05000000000000000000" pitchFamily="2" charset="2"/>
              </a:rPr>
              <a:t> </a:t>
            </a:r>
            <a:r>
              <a:rPr lang="en-US" altLang="en-US" b="1" dirty="0" err="1" smtClean="0">
                <a:sym typeface="Wingdings" panose="05000000000000000000" pitchFamily="2" charset="2"/>
              </a:rPr>
              <a:t>cuối</a:t>
            </a:r>
            <a:r>
              <a:rPr lang="en-US" altLang="en-US" b="1" dirty="0" smtClean="0">
                <a:sym typeface="Wingdings" panose="05000000000000000000" pitchFamily="2" charset="2"/>
              </a:rPr>
              <a:t> </a:t>
            </a:r>
            <a:r>
              <a:rPr lang="en-US" altLang="en-US" b="1" dirty="0" err="1" smtClean="0">
                <a:sym typeface="Wingdings" panose="05000000000000000000" pitchFamily="2" charset="2"/>
              </a:rPr>
              <a:t>cùng</a:t>
            </a:r>
            <a:endParaRPr lang="en-US" altLang="en-US" b="1" dirty="0" smtClean="0">
              <a:sym typeface="Wingdings" panose="05000000000000000000" pitchFamily="2" charset="2"/>
            </a:endParaRPr>
          </a:p>
          <a:p>
            <a:r>
              <a:rPr lang="vi-VN" altLang="en-US" b="1" dirty="0" smtClean="0">
                <a:sym typeface="Wingdings" panose="05000000000000000000" pitchFamily="2" charset="2"/>
              </a:rPr>
              <a:t>7. Thông báo L/C </a:t>
            </a:r>
            <a:r>
              <a:rPr lang="en-US" altLang="en-US" b="1" dirty="0" err="1" smtClean="0">
                <a:sym typeface="Wingdings" panose="05000000000000000000" pitchFamily="2" charset="2"/>
              </a:rPr>
              <a:t>chuyển</a:t>
            </a:r>
            <a:r>
              <a:rPr lang="en-US" altLang="en-US" b="1" dirty="0" smtClean="0">
                <a:sym typeface="Wingdings" panose="05000000000000000000" pitchFamily="2" charset="2"/>
              </a:rPr>
              <a:t> </a:t>
            </a:r>
            <a:r>
              <a:rPr lang="en-US" altLang="en-US" b="1" dirty="0" err="1" smtClean="0">
                <a:sym typeface="Wingdings" panose="05000000000000000000" pitchFamily="2" charset="2"/>
              </a:rPr>
              <a:t>nhượng</a:t>
            </a:r>
            <a:r>
              <a:rPr lang="en-US" altLang="en-US" b="1" dirty="0" smtClean="0">
                <a:sym typeface="Wingdings" panose="05000000000000000000" pitchFamily="2" charset="2"/>
              </a:rPr>
              <a:t> </a:t>
            </a:r>
            <a:r>
              <a:rPr lang="vi-VN" altLang="en-US" b="1" dirty="0" smtClean="0">
                <a:sym typeface="Wingdings" panose="05000000000000000000" pitchFamily="2" charset="2"/>
              </a:rPr>
              <a:t>cho người thụ hưởng 2</a:t>
            </a:r>
            <a:r>
              <a:rPr lang="en-US" altLang="en-US" b="1" dirty="0" smtClean="0">
                <a:sym typeface="Wingdings" panose="05000000000000000000" pitchFamily="2" charset="2"/>
              </a:rPr>
              <a:t> (</a:t>
            </a:r>
            <a:r>
              <a:rPr lang="en-US" altLang="en-US" b="1" dirty="0" err="1" smtClean="0">
                <a:sym typeface="Wingdings" panose="05000000000000000000" pitchFamily="2" charset="2"/>
              </a:rPr>
              <a:t>người</a:t>
            </a:r>
            <a:r>
              <a:rPr lang="en-US" altLang="en-US" b="1" dirty="0" smtClean="0">
                <a:sym typeface="Wingdings" panose="05000000000000000000" pitchFamily="2" charset="2"/>
              </a:rPr>
              <a:t> </a:t>
            </a:r>
            <a:r>
              <a:rPr lang="en-US" altLang="en-US" b="1" dirty="0" err="1" smtClean="0">
                <a:sym typeface="Wingdings" panose="05000000000000000000" pitchFamily="2" charset="2"/>
              </a:rPr>
              <a:t>bán</a:t>
            </a:r>
            <a:r>
              <a:rPr lang="en-US" altLang="en-US" b="1" dirty="0" smtClean="0">
                <a:sym typeface="Wingdings" panose="05000000000000000000" pitchFamily="2" charset="2"/>
              </a:rPr>
              <a:t> </a:t>
            </a:r>
            <a:r>
              <a:rPr lang="en-US" altLang="en-US" b="1" dirty="0" err="1" smtClean="0">
                <a:sym typeface="Wingdings" panose="05000000000000000000" pitchFamily="2" charset="2"/>
              </a:rPr>
              <a:t>đầu</a:t>
            </a:r>
            <a:r>
              <a:rPr lang="en-US" altLang="en-US" b="1" dirty="0" smtClean="0">
                <a:sym typeface="Wingdings" panose="05000000000000000000" pitchFamily="2" charset="2"/>
              </a:rPr>
              <a:t> </a:t>
            </a:r>
            <a:r>
              <a:rPr lang="en-US" altLang="en-US" b="1" dirty="0" err="1" smtClean="0">
                <a:sym typeface="Wingdings" panose="05000000000000000000" pitchFamily="2" charset="2"/>
              </a:rPr>
              <a:t>tiên</a:t>
            </a:r>
            <a:r>
              <a:rPr lang="en-US" altLang="en-US" b="1" dirty="0" smtClean="0">
                <a:sym typeface="Wingdings" panose="05000000000000000000" pitchFamily="2" charset="2"/>
              </a:rPr>
              <a:t>)</a:t>
            </a:r>
          </a:p>
          <a:p>
            <a:endParaRPr lang="en-US" altLang="en-US" b="1" dirty="0" smtClean="0">
              <a:sym typeface="Wingdings" panose="05000000000000000000" pitchFamily="2" charset="2"/>
            </a:endParaRPr>
          </a:p>
          <a:p>
            <a:r>
              <a:rPr lang="en-US" altLang="en-US" b="1" dirty="0" smtClean="0">
                <a:sym typeface="Wingdings" panose="05000000000000000000" pitchFamily="2" charset="2"/>
              </a:rPr>
              <a:t>ĐỐI VỚI THƯ CHUYỂN NHƯỢNG RÕ RÀNG LÀ NỘI DỤNG ĐC CHUYỂN TRỰC TIẾP ĐẾN NGƯỜI BÁN – NGƯỜI BÁN ĐẦU TIÊN CÓ THỂ BIẾT ĐƯỢC THÔNG TIN NGƯỜI MUA CUỐI CÙNG NHƯ VẬY BÊN TRUNG GIAN CÓ THỂ MẤT KHÁCH HÀNG ? VẬY KHI NÀO BÊN TRUNG GIAN NÊN DÙNG L/C CHUYỂN NHƯỢNG ???</a:t>
            </a:r>
          </a:p>
        </p:txBody>
      </p:sp>
      <p:sp>
        <p:nvSpPr>
          <p:cNvPr id="190468"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81936E6-DD7E-4923-BC6D-BCADF7839ED5}" type="slidenum">
              <a:rPr lang="en-US" altLang="en-US" sz="1200" smtClean="0"/>
              <a:pPr/>
              <a:t>30</a:t>
            </a:fld>
            <a:endParaRPr lang="en-US" altLang="en-US" sz="1200" smtClean="0"/>
          </a:p>
        </p:txBody>
      </p:sp>
    </p:spTree>
    <p:extLst>
      <p:ext uri="{BB962C8B-B14F-4D97-AF65-F5344CB8AC3E}">
        <p14:creationId xmlns:p14="http://schemas.microsoft.com/office/powerpoint/2010/main" val="168532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228600" indent="-228600">
              <a:buFontTx/>
              <a:buAutoNum type="arabicPeriod"/>
              <a:defRPr/>
            </a:pPr>
            <a:r>
              <a:rPr lang="vi-VN" dirty="0" smtClean="0"/>
              <a:t>Giao hàng. </a:t>
            </a:r>
            <a:endParaRPr lang="en-US" dirty="0" smtClean="0"/>
          </a:p>
          <a:p>
            <a:pPr marL="228600" indent="-228600">
              <a:buFontTx/>
              <a:buAutoNum type="arabicPeriod"/>
              <a:defRPr/>
            </a:pPr>
            <a:r>
              <a:rPr lang="vi-VN" dirty="0" smtClean="0"/>
              <a:t>Người hưởng thụ thứ 2 xuất trình chứng từ. </a:t>
            </a:r>
            <a:endParaRPr lang="en-US" dirty="0" smtClean="0"/>
          </a:p>
          <a:p>
            <a:pPr marL="228600" indent="-228600">
              <a:buFontTx/>
              <a:buAutoNum type="arabicPeriod"/>
              <a:defRPr/>
            </a:pPr>
            <a:r>
              <a:rPr lang="vi-VN" dirty="0" smtClean="0"/>
              <a:t>Chuyền chứng từ đến ngân hàng trung gian. 4. </a:t>
            </a:r>
            <a:endParaRPr lang="en-US" dirty="0" smtClean="0"/>
          </a:p>
          <a:p>
            <a:pPr marL="228600" indent="-228600">
              <a:buFontTx/>
              <a:buAutoNum type="arabicPeriod"/>
              <a:defRPr/>
            </a:pPr>
            <a:r>
              <a:rPr lang="vi-VN" dirty="0" smtClean="0"/>
              <a:t>Thông báo về chứng từ cho người thụ 1. </a:t>
            </a:r>
            <a:endParaRPr lang="en-US" dirty="0" smtClean="0"/>
          </a:p>
          <a:p>
            <a:pPr marL="228600" indent="-228600">
              <a:buFontTx/>
              <a:buAutoNum type="arabicPeriod"/>
              <a:defRPr/>
            </a:pPr>
            <a:r>
              <a:rPr lang="vi-VN" dirty="0" smtClean="0"/>
              <a:t>Đổi B/E và Invoice</a:t>
            </a:r>
            <a:r>
              <a:rPr lang="en-US" dirty="0" smtClean="0"/>
              <a:t> </a:t>
            </a:r>
            <a:r>
              <a:rPr lang="en-US" b="1" dirty="0" smtClean="0"/>
              <a:t>(VÌ B/E </a:t>
            </a:r>
            <a:r>
              <a:rPr lang="en-US" b="1" dirty="0" err="1" smtClean="0"/>
              <a:t>và</a:t>
            </a:r>
            <a:r>
              <a:rPr lang="en-US" b="1" dirty="0" smtClean="0"/>
              <a:t> invoice </a:t>
            </a:r>
            <a:r>
              <a:rPr lang="en-US" b="1" dirty="0" err="1" smtClean="0"/>
              <a:t>là</a:t>
            </a:r>
            <a:r>
              <a:rPr lang="en-US" b="1" dirty="0" smtClean="0"/>
              <a:t> </a:t>
            </a:r>
            <a:r>
              <a:rPr lang="en-US" b="1" dirty="0" err="1" smtClean="0"/>
              <a:t>thương</a:t>
            </a:r>
            <a:r>
              <a:rPr lang="en-US" b="1" dirty="0" smtClean="0"/>
              <a:t> </a:t>
            </a:r>
            <a:r>
              <a:rPr lang="en-US" b="1" dirty="0" err="1" smtClean="0"/>
              <a:t>vụ</a:t>
            </a:r>
            <a:r>
              <a:rPr lang="en-US" b="1" dirty="0" smtClean="0"/>
              <a:t> </a:t>
            </a:r>
            <a:r>
              <a:rPr lang="en-US" b="1" dirty="0" err="1" smtClean="0"/>
              <a:t>giữa</a:t>
            </a:r>
            <a:r>
              <a:rPr lang="en-US" b="1" dirty="0" smtClean="0"/>
              <a:t> </a:t>
            </a:r>
            <a:r>
              <a:rPr lang="en-US" b="1" dirty="0" err="1" smtClean="0"/>
              <a:t>người</a:t>
            </a:r>
            <a:r>
              <a:rPr lang="en-US" b="1" dirty="0" smtClean="0"/>
              <a:t> </a:t>
            </a:r>
            <a:r>
              <a:rPr lang="en-US" b="1" dirty="0" err="1" smtClean="0"/>
              <a:t>bán</a:t>
            </a:r>
            <a:r>
              <a:rPr lang="en-US" b="1" dirty="0" smtClean="0"/>
              <a:t> </a:t>
            </a:r>
            <a:r>
              <a:rPr lang="en-US" b="1" dirty="0" err="1" smtClean="0"/>
              <a:t>với</a:t>
            </a:r>
            <a:r>
              <a:rPr lang="en-US" b="1" dirty="0" smtClean="0"/>
              <a:t> </a:t>
            </a:r>
            <a:r>
              <a:rPr lang="en-US" b="1" dirty="0" err="1" smtClean="0"/>
              <a:t>người</a:t>
            </a:r>
            <a:r>
              <a:rPr lang="en-US" b="1" dirty="0" smtClean="0"/>
              <a:t> TG) </a:t>
            </a:r>
            <a:r>
              <a:rPr lang="en-US" b="1" dirty="0" err="1" smtClean="0"/>
              <a:t>nên</a:t>
            </a:r>
            <a:r>
              <a:rPr lang="en-US" b="1" dirty="0" smtClean="0"/>
              <a:t> </a:t>
            </a:r>
            <a:r>
              <a:rPr lang="en-US" b="1" dirty="0" err="1" smtClean="0"/>
              <a:t>phải</a:t>
            </a:r>
            <a:r>
              <a:rPr lang="en-US" b="1" dirty="0" smtClean="0"/>
              <a:t> </a:t>
            </a:r>
            <a:r>
              <a:rPr lang="en-US" b="1" dirty="0" err="1" smtClean="0"/>
              <a:t>đổi</a:t>
            </a:r>
            <a:r>
              <a:rPr lang="en-US" b="1" dirty="0" smtClean="0"/>
              <a:t> </a:t>
            </a:r>
            <a:r>
              <a:rPr lang="en-US" b="1" dirty="0" err="1" smtClean="0"/>
              <a:t>để</a:t>
            </a:r>
            <a:r>
              <a:rPr lang="en-US" b="1" dirty="0" smtClean="0"/>
              <a:t> </a:t>
            </a:r>
            <a:r>
              <a:rPr lang="en-US" b="1" dirty="0" err="1" smtClean="0"/>
              <a:t>bên</a:t>
            </a:r>
            <a:r>
              <a:rPr lang="en-US" b="1" dirty="0" smtClean="0"/>
              <a:t> TG </a:t>
            </a:r>
            <a:r>
              <a:rPr lang="en-US" b="1" dirty="0" err="1" smtClean="0"/>
              <a:t>đòi</a:t>
            </a:r>
            <a:r>
              <a:rPr lang="en-US" b="1" dirty="0" smtClean="0"/>
              <a:t> </a:t>
            </a:r>
            <a:r>
              <a:rPr lang="en-US" b="1" dirty="0" err="1" smtClean="0"/>
              <a:t>tiền</a:t>
            </a:r>
            <a:r>
              <a:rPr lang="en-US" b="1" dirty="0" smtClean="0"/>
              <a:t> NH </a:t>
            </a:r>
            <a:r>
              <a:rPr lang="en-US" b="1" dirty="0" err="1" smtClean="0"/>
              <a:t>mở</a:t>
            </a:r>
            <a:r>
              <a:rPr lang="en-US" b="1" dirty="0" smtClean="0"/>
              <a:t> L/C </a:t>
            </a:r>
            <a:r>
              <a:rPr lang="en-US" b="1" dirty="0" err="1" smtClean="0"/>
              <a:t>với</a:t>
            </a:r>
            <a:r>
              <a:rPr lang="en-US" b="1" dirty="0" smtClean="0"/>
              <a:t> invoice </a:t>
            </a:r>
            <a:r>
              <a:rPr lang="en-US" b="1" dirty="0" err="1" smtClean="0"/>
              <a:t>với</a:t>
            </a:r>
            <a:r>
              <a:rPr lang="en-US" b="1" dirty="0" smtClean="0"/>
              <a:t> </a:t>
            </a:r>
            <a:r>
              <a:rPr lang="en-US" b="1" dirty="0" err="1" smtClean="0"/>
              <a:t>người</a:t>
            </a:r>
            <a:r>
              <a:rPr lang="en-US" b="1" dirty="0" smtClean="0"/>
              <a:t> </a:t>
            </a:r>
            <a:r>
              <a:rPr lang="en-US" b="1" dirty="0" err="1" smtClean="0"/>
              <a:t>mua</a:t>
            </a:r>
            <a:r>
              <a:rPr lang="en-US" b="1" dirty="0" smtClean="0"/>
              <a:t> </a:t>
            </a:r>
            <a:r>
              <a:rPr lang="en-US" b="1" dirty="0" err="1" smtClean="0"/>
              <a:t>cuối</a:t>
            </a:r>
            <a:r>
              <a:rPr lang="en-US" b="1" dirty="0" smtClean="0"/>
              <a:t> </a:t>
            </a:r>
            <a:r>
              <a:rPr lang="en-US" b="1" dirty="0" err="1" smtClean="0"/>
              <a:t>cùng</a:t>
            </a:r>
            <a:r>
              <a:rPr lang="en-US" b="1" dirty="0" smtClean="0"/>
              <a:t>)</a:t>
            </a:r>
          </a:p>
          <a:p>
            <a:pPr marL="228600" indent="-228600">
              <a:buFontTx/>
              <a:buAutoNum type="arabicPeriod"/>
              <a:defRPr/>
            </a:pPr>
            <a:r>
              <a:rPr lang="vi-VN" dirty="0" smtClean="0"/>
              <a:t>Chuyển chứng từ đến ngân hàng mở L/C</a:t>
            </a:r>
            <a:r>
              <a:rPr lang="en-US" dirty="0" smtClean="0"/>
              <a:t> </a:t>
            </a:r>
            <a:r>
              <a:rPr lang="en-US" b="1" dirty="0" smtClean="0"/>
              <a:t>(</a:t>
            </a:r>
            <a:r>
              <a:rPr lang="en-US" b="1" dirty="0" err="1" smtClean="0"/>
              <a:t>tại</a:t>
            </a:r>
            <a:r>
              <a:rPr lang="en-US" b="1" dirty="0" smtClean="0"/>
              <a:t> </a:t>
            </a:r>
            <a:r>
              <a:rPr lang="en-US" b="1" dirty="0" err="1" smtClean="0"/>
              <a:t>đây</a:t>
            </a:r>
            <a:r>
              <a:rPr lang="en-US" b="1" dirty="0" smtClean="0"/>
              <a:t> NH </a:t>
            </a:r>
            <a:r>
              <a:rPr lang="en-US" b="1" dirty="0" err="1" smtClean="0"/>
              <a:t>mở</a:t>
            </a:r>
            <a:r>
              <a:rPr lang="en-US" b="1" dirty="0" smtClean="0"/>
              <a:t> L/C </a:t>
            </a:r>
            <a:r>
              <a:rPr lang="en-US" b="1" dirty="0" err="1" smtClean="0"/>
              <a:t>kiểm</a:t>
            </a:r>
            <a:r>
              <a:rPr lang="en-US" b="1" dirty="0" smtClean="0"/>
              <a:t> </a:t>
            </a:r>
            <a:r>
              <a:rPr lang="en-US" b="1" dirty="0" err="1" smtClean="0"/>
              <a:t>tra</a:t>
            </a:r>
            <a:r>
              <a:rPr lang="en-US" b="1" dirty="0" smtClean="0"/>
              <a:t> </a:t>
            </a:r>
            <a:r>
              <a:rPr lang="en-US" b="1" dirty="0" err="1" smtClean="0"/>
              <a:t>bộ</a:t>
            </a:r>
            <a:r>
              <a:rPr lang="en-US" b="1" dirty="0" smtClean="0"/>
              <a:t> </a:t>
            </a:r>
            <a:r>
              <a:rPr lang="en-US" b="1" dirty="0" err="1" smtClean="0"/>
              <a:t>chứng</a:t>
            </a:r>
            <a:r>
              <a:rPr lang="en-US" b="1" dirty="0" smtClean="0"/>
              <a:t> </a:t>
            </a:r>
            <a:r>
              <a:rPr lang="en-US" b="1" dirty="0" err="1" smtClean="0"/>
              <a:t>từ</a:t>
            </a:r>
            <a:r>
              <a:rPr lang="en-US" b="1" dirty="0" smtClean="0"/>
              <a:t> </a:t>
            </a:r>
            <a:r>
              <a:rPr lang="en-US" b="1" dirty="0" err="1" smtClean="0"/>
              <a:t>phù</a:t>
            </a:r>
            <a:r>
              <a:rPr lang="en-US" b="1" dirty="0" smtClean="0"/>
              <a:t> </a:t>
            </a:r>
            <a:r>
              <a:rPr lang="en-US" b="1" dirty="0" err="1" smtClean="0"/>
              <a:t>hợp</a:t>
            </a:r>
            <a:r>
              <a:rPr lang="en-US" b="1" dirty="0" smtClean="0"/>
              <a:t> </a:t>
            </a:r>
            <a:r>
              <a:rPr lang="en-US" b="1" dirty="0" err="1" smtClean="0"/>
              <a:t>thì</a:t>
            </a:r>
            <a:r>
              <a:rPr lang="en-US" b="1" dirty="0" smtClean="0"/>
              <a:t> </a:t>
            </a:r>
            <a:r>
              <a:rPr lang="en-US" b="1" dirty="0" err="1" smtClean="0"/>
              <a:t>thanh</a:t>
            </a:r>
            <a:r>
              <a:rPr lang="en-US" b="1" dirty="0" smtClean="0"/>
              <a:t> </a:t>
            </a:r>
            <a:r>
              <a:rPr lang="en-US" b="1" dirty="0" err="1" smtClean="0"/>
              <a:t>toán</a:t>
            </a:r>
            <a:r>
              <a:rPr lang="en-US" b="1" dirty="0" smtClean="0"/>
              <a:t> </a:t>
            </a:r>
            <a:r>
              <a:rPr lang="en-US" b="1" dirty="0" err="1" smtClean="0"/>
              <a:t>cho</a:t>
            </a:r>
            <a:r>
              <a:rPr lang="en-US" b="1" dirty="0" smtClean="0"/>
              <a:t> </a:t>
            </a:r>
            <a:r>
              <a:rPr lang="en-US" b="1" dirty="0" err="1" smtClean="0"/>
              <a:t>người</a:t>
            </a:r>
            <a:r>
              <a:rPr lang="en-US" b="1" dirty="0" smtClean="0"/>
              <a:t> TG)</a:t>
            </a:r>
          </a:p>
          <a:p>
            <a:pPr marL="228600" indent="-228600">
              <a:buFontTx/>
              <a:buAutoNum type="arabicPeriod"/>
              <a:defRPr/>
            </a:pPr>
            <a:r>
              <a:rPr lang="vi-VN" dirty="0" smtClean="0"/>
              <a:t>Yêu cầu nhà nhập khẩu thanh toán để nhận chứng từ, </a:t>
            </a:r>
            <a:r>
              <a:rPr lang="en-US" b="1" dirty="0" smtClean="0"/>
              <a:t>(</a:t>
            </a:r>
            <a:r>
              <a:rPr lang="en-US" b="1" dirty="0" err="1" smtClean="0"/>
              <a:t>trường</a:t>
            </a:r>
            <a:r>
              <a:rPr lang="en-US" b="1" dirty="0" smtClean="0"/>
              <a:t> </a:t>
            </a:r>
            <a:r>
              <a:rPr lang="en-US" b="1" dirty="0" err="1" smtClean="0"/>
              <a:t>hợp</a:t>
            </a:r>
            <a:r>
              <a:rPr lang="en-US" b="1" dirty="0" smtClean="0"/>
              <a:t> </a:t>
            </a:r>
            <a:r>
              <a:rPr lang="en-US" b="1" dirty="0" err="1" smtClean="0"/>
              <a:t>người</a:t>
            </a:r>
            <a:r>
              <a:rPr lang="en-US" b="1" dirty="0" smtClean="0"/>
              <a:t> NK </a:t>
            </a:r>
            <a:r>
              <a:rPr lang="en-US" b="1" dirty="0" err="1" smtClean="0"/>
              <a:t>ko</a:t>
            </a:r>
            <a:r>
              <a:rPr lang="en-US" b="1" dirty="0" smtClean="0"/>
              <a:t> </a:t>
            </a:r>
            <a:r>
              <a:rPr lang="en-US" b="1" dirty="0" err="1" smtClean="0"/>
              <a:t>ký</a:t>
            </a:r>
            <a:r>
              <a:rPr lang="en-US" b="1" dirty="0" smtClean="0"/>
              <a:t> </a:t>
            </a:r>
            <a:r>
              <a:rPr lang="en-US" b="1" dirty="0" err="1" smtClean="0"/>
              <a:t>quỹ</a:t>
            </a:r>
            <a:r>
              <a:rPr lang="en-US" b="1" dirty="0" smtClean="0"/>
              <a:t> </a:t>
            </a:r>
            <a:r>
              <a:rPr lang="en-US" b="1" dirty="0" err="1" smtClean="0"/>
              <a:t>hết</a:t>
            </a:r>
            <a:r>
              <a:rPr lang="en-US" b="1" dirty="0" smtClean="0"/>
              <a:t> PHẢI </a:t>
            </a:r>
            <a:r>
              <a:rPr lang="en-US" b="1" dirty="0" err="1" smtClean="0"/>
              <a:t>thanh</a:t>
            </a:r>
            <a:r>
              <a:rPr lang="en-US" b="1" dirty="0" smtClean="0"/>
              <a:t> </a:t>
            </a:r>
            <a:r>
              <a:rPr lang="en-US" b="1" dirty="0" err="1" smtClean="0"/>
              <a:t>toán</a:t>
            </a:r>
            <a:r>
              <a:rPr lang="en-US" b="1" dirty="0" smtClean="0"/>
              <a:t> </a:t>
            </a:r>
            <a:r>
              <a:rPr lang="en-US" b="1" dirty="0" err="1" smtClean="0"/>
              <a:t>phần</a:t>
            </a:r>
            <a:r>
              <a:rPr lang="en-US" b="1" dirty="0" smtClean="0"/>
              <a:t> </a:t>
            </a:r>
            <a:r>
              <a:rPr lang="en-US" b="1" dirty="0" err="1" smtClean="0"/>
              <a:t>còn</a:t>
            </a:r>
            <a:r>
              <a:rPr lang="en-US" b="1" dirty="0" smtClean="0"/>
              <a:t> </a:t>
            </a:r>
            <a:r>
              <a:rPr lang="en-US" b="1" dirty="0" err="1" smtClean="0"/>
              <a:t>lại</a:t>
            </a:r>
            <a:r>
              <a:rPr lang="en-US" b="1" dirty="0" smtClean="0"/>
              <a:t> + </a:t>
            </a:r>
            <a:r>
              <a:rPr lang="en-US" b="1" dirty="0" err="1" smtClean="0"/>
              <a:t>lãi</a:t>
            </a:r>
            <a:r>
              <a:rPr lang="en-US" b="1" dirty="0" smtClean="0"/>
              <a:t> </a:t>
            </a:r>
            <a:r>
              <a:rPr lang="en-US" b="1" dirty="0" err="1" smtClean="0"/>
              <a:t>để</a:t>
            </a:r>
            <a:r>
              <a:rPr lang="en-US" b="1" dirty="0" smtClean="0"/>
              <a:t> </a:t>
            </a:r>
            <a:r>
              <a:rPr lang="en-US" b="1" dirty="0" err="1" smtClean="0"/>
              <a:t>nhận</a:t>
            </a:r>
            <a:r>
              <a:rPr lang="en-US" b="1" dirty="0" smtClean="0"/>
              <a:t> </a:t>
            </a:r>
            <a:r>
              <a:rPr lang="en-US" b="1" dirty="0" err="1" smtClean="0"/>
              <a:t>bộ</a:t>
            </a:r>
            <a:r>
              <a:rPr lang="en-US" b="1" dirty="0" smtClean="0"/>
              <a:t> </a:t>
            </a:r>
            <a:r>
              <a:rPr lang="en-US" b="1" dirty="0" err="1" smtClean="0"/>
              <a:t>chứng</a:t>
            </a:r>
            <a:r>
              <a:rPr lang="en-US" b="1" dirty="0" smtClean="0"/>
              <a:t> </a:t>
            </a:r>
            <a:r>
              <a:rPr lang="en-US" b="1" dirty="0" err="1" smtClean="0"/>
              <a:t>từ</a:t>
            </a:r>
            <a:r>
              <a:rPr lang="en-US" b="1" dirty="0" smtClean="0"/>
              <a:t>)</a:t>
            </a:r>
          </a:p>
          <a:p>
            <a:pPr marL="228600" indent="-228600">
              <a:buFontTx/>
              <a:buAutoNum type="arabicPeriod"/>
              <a:defRPr/>
            </a:pPr>
            <a:r>
              <a:rPr lang="vi-VN" dirty="0" smtClean="0"/>
              <a:t>Nhà nhập khẩu chấp nhận thanh toán, </a:t>
            </a:r>
            <a:endParaRPr lang="en-US" dirty="0" smtClean="0"/>
          </a:p>
          <a:p>
            <a:pPr marL="228600" indent="-228600">
              <a:buFontTx/>
              <a:buAutoNum type="arabicPeriod"/>
              <a:defRPr/>
            </a:pPr>
            <a:r>
              <a:rPr lang="vi-VN" dirty="0" smtClean="0"/>
              <a:t>Chuyển tiền về ngân hàng trung gian. </a:t>
            </a:r>
            <a:endParaRPr lang="en-US" dirty="0" smtClean="0"/>
          </a:p>
          <a:p>
            <a:pPr marL="228600" indent="-228600">
              <a:buFontTx/>
              <a:buAutoNum type="arabicPeriod"/>
              <a:defRPr/>
            </a:pPr>
            <a:r>
              <a:rPr lang="vi-VN" dirty="0" smtClean="0"/>
              <a:t> Thanh toán cho người thụ h</a:t>
            </a:r>
            <a:r>
              <a:rPr lang="en-US" dirty="0" err="1" smtClean="0"/>
              <a:t>ưở</a:t>
            </a:r>
            <a:r>
              <a:rPr lang="vi-VN" dirty="0" smtClean="0"/>
              <a:t>ng 2.</a:t>
            </a:r>
            <a:endParaRPr lang="en-US" dirty="0" smtClean="0"/>
          </a:p>
          <a:p>
            <a:pPr>
              <a:defRPr/>
            </a:pPr>
            <a:r>
              <a:rPr lang="vi-VN" b="1" dirty="0" smtClean="0"/>
              <a:t>Để sử dụng </a:t>
            </a:r>
            <a:r>
              <a:rPr lang="en-US" b="1" dirty="0" smtClean="0"/>
              <a:t>L</a:t>
            </a:r>
            <a:r>
              <a:rPr lang="vi-VN" b="1" dirty="0" smtClean="0"/>
              <a:t>C chuyển nhượng có hiệu quả, cần nắm vững điều 38, UCP 600.</a:t>
            </a:r>
            <a:endParaRPr lang="en-US" b="1" dirty="0"/>
          </a:p>
        </p:txBody>
      </p:sp>
      <p:sp>
        <p:nvSpPr>
          <p:cNvPr id="192516"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EA0D770F-2934-4BEA-9C13-8F8BE6087E4C}" type="slidenum">
              <a:rPr lang="en-US" altLang="en-US" sz="1200" smtClean="0"/>
              <a:pPr/>
              <a:t>31</a:t>
            </a:fld>
            <a:endParaRPr lang="en-US" altLang="en-US" sz="1200" smtClean="0"/>
          </a:p>
        </p:txBody>
      </p:sp>
    </p:spTree>
    <p:extLst>
      <p:ext uri="{BB962C8B-B14F-4D97-AF65-F5344CB8AC3E}">
        <p14:creationId xmlns:p14="http://schemas.microsoft.com/office/powerpoint/2010/main" val="16680777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p:spPr>
        <p:txBody>
          <a:bodyPr/>
          <a:lstStyle/>
          <a:p>
            <a:r>
              <a:rPr lang="en-US" altLang="en-US" b="1" i="1" smtClean="0"/>
              <a:t>Thư tín dụng tuần hoàn :</a:t>
            </a:r>
            <a:r>
              <a:rPr lang="en-US" altLang="en-US" b="1" smtClean="0"/>
              <a:t>Là loại thư tín dụng được dùng để trả tiền nhiều lần,</a:t>
            </a:r>
            <a:r>
              <a:rPr lang="en-US" altLang="en-US" smtClean="0"/>
              <a:t> trong khuôn khổ thời hạn do hợp đồng mua bán ngoại thương quy định. </a:t>
            </a:r>
            <a:r>
              <a:rPr lang="en-US" altLang="en-US" b="1" smtClean="0"/>
              <a:t>Sau khi thư tín dụng truớc đã được trả tiền xong, thì thư tín dụng kế tiếp tự động có hiệu lực</a:t>
            </a:r>
            <a:r>
              <a:rPr lang="en-US" altLang="en-US" smtClean="0"/>
              <a:t>. Khi khối lượng hàng hoá lớn được giao đều đặn làm nhiều lần thì dùng loại L/C này sẽ rất thuận tiện.</a:t>
            </a:r>
          </a:p>
          <a:p>
            <a:r>
              <a:rPr lang="en-US" altLang="en-US" b="1" smtClean="0"/>
              <a:t> Thông thường khi tiến hành mua bán qua trung gian </a:t>
            </a:r>
            <a:r>
              <a:rPr lang="en-US" altLang="en-US" smtClean="0"/>
              <a:t>thì người ta dùng loại thư tín dụng này. Sau khi nhận được L/C do người nhập khẩu mở cho mình, thì người xuất khẩu dùng L/C này để mở một L/C khác cho người khác hưởng với những nội dung gần giống như L/C ban đầu L/C gốc), như vậy L/C sau gọi là L/C giáp lưng.</a:t>
            </a:r>
            <a:r>
              <a:rPr lang="en-US" altLang="en-US" b="1" smtClean="0"/>
              <a:t> (lúc này người XK cũng là người mua hàng -NK từ một người XK khác hình thức này người XK mua đi bán lại)</a:t>
            </a:r>
          </a:p>
          <a:p>
            <a:r>
              <a:rPr lang="en-US" altLang="en-US" smtClean="0"/>
              <a:t>L/C đối ứng Loại L/C này thường được dùng trong phương thức mua bán quốc tế hàng đổi hàng hoặc trong gia công quốc tế. </a:t>
            </a:r>
          </a:p>
          <a:p>
            <a:r>
              <a:rPr lang="en-US" altLang="en-US" b="1" u="sng" smtClean="0"/>
              <a:t>L/C đối ứng: </a:t>
            </a:r>
            <a:r>
              <a:rPr lang="en-US" altLang="en-US" b="1" smtClean="0"/>
              <a:t>ví dụ A bán hàng cho B </a:t>
            </a:r>
            <a:r>
              <a:rPr lang="en-US" altLang="en-US" b="1" smtClean="0">
                <a:sym typeface="Wingdings" panose="05000000000000000000" pitchFamily="2" charset="2"/>
              </a:rPr>
              <a:t> B phải mở L/C (để phòng hờ B ko bán hàng lại cho A thì A lấy tiền từ B) nhưng nếu B thực hiện việc giao hàng lại cho A thì A phải mở L/C đối ứng đề bù trừ tiền trên L/C của B  ko thì B sẽ phải vừa giao hàng vừa trả tiền cho A nữa , như vậy L/C của B chỉ có hiệu lực A đã mở L/C dựa trên đó</a:t>
            </a:r>
          </a:p>
          <a:p>
            <a:r>
              <a:rPr lang="vi-VN" altLang="en-US" smtClean="0"/>
              <a:t>Trong </a:t>
            </a:r>
            <a:r>
              <a:rPr lang="en-US" altLang="en-US" smtClean="0"/>
              <a:t>L/C </a:t>
            </a:r>
            <a:r>
              <a:rPr lang="vi-VN" altLang="en-US" smtClean="0"/>
              <a:t>ban đầu thường phải ghi “L</a:t>
            </a:r>
            <a:r>
              <a:rPr lang="en-US" altLang="en-US" smtClean="0"/>
              <a:t>/</a:t>
            </a:r>
            <a:r>
              <a:rPr lang="vi-VN" altLang="en-US" smtClean="0"/>
              <a:t>C này chỉ có giá trị khi người Hưởng lợi đã </a:t>
            </a:r>
            <a:r>
              <a:rPr lang="en-US" altLang="en-US" smtClean="0"/>
              <a:t>mở </a:t>
            </a:r>
            <a:r>
              <a:rPr lang="vi-VN" altLang="en-US" smtClean="0"/>
              <a:t>lại một L</a:t>
            </a:r>
            <a:r>
              <a:rPr lang="en-US" altLang="en-US" smtClean="0"/>
              <a:t>/</a:t>
            </a:r>
            <a:r>
              <a:rPr lang="vi-VN" altLang="en-US" smtClean="0"/>
              <a:t>C đối ứng với nó để cho người</a:t>
            </a:r>
            <a:r>
              <a:rPr lang="en-US" altLang="en-US" smtClean="0"/>
              <a:t> mở L/C </a:t>
            </a:r>
            <a:r>
              <a:rPr lang="vi-VN" altLang="en-US" smtClean="0"/>
              <a:t> này hưởng và trong </a:t>
            </a:r>
            <a:r>
              <a:rPr lang="en-US" altLang="en-US" smtClean="0"/>
              <a:t>L/C </a:t>
            </a:r>
            <a:r>
              <a:rPr lang="vi-VN" altLang="en-US" smtClean="0"/>
              <a:t>đối ứng phải </a:t>
            </a:r>
            <a:r>
              <a:rPr lang="vi-VN" altLang="en-US" b="1" smtClean="0"/>
              <a:t>ghi câu “</a:t>
            </a:r>
            <a:r>
              <a:rPr lang="en-US" altLang="en-US" b="1" smtClean="0"/>
              <a:t>L/</a:t>
            </a:r>
            <a:r>
              <a:rPr lang="vi-VN" altLang="en-US" b="1" smtClean="0"/>
              <a:t>C này đối ứng với LC số qua ngân hàng...”.</a:t>
            </a:r>
            <a:endParaRPr lang="en-US" altLang="en-US" b="1" smtClean="0"/>
          </a:p>
        </p:txBody>
      </p:sp>
      <p:sp>
        <p:nvSpPr>
          <p:cNvPr id="194564"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277A7CC-67D6-4C17-B75E-DB821A6DA6F7}" type="slidenum">
              <a:rPr lang="en-US" altLang="en-US" sz="1200" smtClean="0">
                <a:solidFill>
                  <a:srgbClr val="000000"/>
                </a:solidFill>
              </a:rPr>
              <a:pPr/>
              <a:t>32</a:t>
            </a:fld>
            <a:endParaRPr lang="en-US" altLang="en-US" sz="1200" smtClean="0">
              <a:solidFill>
                <a:srgbClr val="000000"/>
              </a:solidFill>
            </a:endParaRPr>
          </a:p>
        </p:txBody>
      </p:sp>
    </p:spTree>
    <p:extLst>
      <p:ext uri="{BB962C8B-B14F-4D97-AF65-F5344CB8AC3E}">
        <p14:creationId xmlns:p14="http://schemas.microsoft.com/office/powerpoint/2010/main" val="5734567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Slide Image Placeholder 1"/>
          <p:cNvSpPr>
            <a:spLocks noGrp="1" noRot="1" noChangeAspect="1" noTextEdit="1"/>
          </p:cNvSpPr>
          <p:nvPr>
            <p:ph type="sldImg"/>
          </p:nvPr>
        </p:nvSpPr>
        <p:spPr>
          <a:ln/>
        </p:spPr>
      </p:sp>
      <p:sp>
        <p:nvSpPr>
          <p:cNvPr id="196611" name="Notes Placeholder 2"/>
          <p:cNvSpPr>
            <a:spLocks noGrp="1"/>
          </p:cNvSpPr>
          <p:nvPr>
            <p:ph type="body" idx="1"/>
          </p:nvPr>
        </p:nvSpPr>
        <p:spPr>
          <a:noFill/>
        </p:spPr>
        <p:txBody>
          <a:bodyPr/>
          <a:lstStyle/>
          <a:p>
            <a:endParaRPr lang="en-US" altLang="en-US" b="1" smtClean="0"/>
          </a:p>
        </p:txBody>
      </p:sp>
      <p:sp>
        <p:nvSpPr>
          <p:cNvPr id="196612"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D1126811-184A-4242-80DF-28FFAE81E2AC}" type="slidenum">
              <a:rPr lang="en-US" altLang="en-US" sz="1200" smtClean="0"/>
              <a:pPr/>
              <a:t>33</a:t>
            </a:fld>
            <a:endParaRPr lang="en-US" altLang="en-US" sz="1200" smtClean="0"/>
          </a:p>
        </p:txBody>
      </p:sp>
    </p:spTree>
    <p:extLst>
      <p:ext uri="{BB962C8B-B14F-4D97-AF65-F5344CB8AC3E}">
        <p14:creationId xmlns:p14="http://schemas.microsoft.com/office/powerpoint/2010/main" val="39384486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altLang="en-US" b="1" dirty="0" err="1" smtClean="0"/>
              <a:t>Ngoài</a:t>
            </a:r>
            <a:r>
              <a:rPr lang="en-US" altLang="en-US" b="1" dirty="0" smtClean="0"/>
              <a:t> </a:t>
            </a:r>
            <a:r>
              <a:rPr lang="en-US" altLang="en-US" b="1" dirty="0" err="1" smtClean="0"/>
              <a:t>đơn</a:t>
            </a:r>
            <a:r>
              <a:rPr lang="en-US" altLang="en-US" b="1" dirty="0" smtClean="0"/>
              <a:t> </a:t>
            </a:r>
            <a:r>
              <a:rPr lang="en-US" altLang="en-US" b="1" dirty="0" err="1" smtClean="0"/>
              <a:t>xin</a:t>
            </a:r>
            <a:r>
              <a:rPr lang="en-US" altLang="en-US" b="1" dirty="0" smtClean="0"/>
              <a:t> </a:t>
            </a:r>
            <a:r>
              <a:rPr lang="en-US" altLang="en-US" b="1" dirty="0" err="1" smtClean="0"/>
              <a:t>mở</a:t>
            </a:r>
            <a:r>
              <a:rPr lang="en-US" altLang="en-US" b="1" dirty="0" smtClean="0"/>
              <a:t> L/C </a:t>
            </a:r>
            <a:r>
              <a:rPr lang="en-US" altLang="en-US" b="1" dirty="0" err="1" smtClean="0"/>
              <a:t>và</a:t>
            </a:r>
            <a:r>
              <a:rPr lang="en-US" altLang="en-US" b="1" dirty="0" smtClean="0"/>
              <a:t> HĐ TM; </a:t>
            </a:r>
            <a:r>
              <a:rPr lang="vi-VN" altLang="en-US" b="1" dirty="0" smtClean="0"/>
              <a:t>đối với các doanh nghiệp giao dịch lần đầu</a:t>
            </a:r>
            <a:r>
              <a:rPr lang="en-US" altLang="en-US" b="1" dirty="0" smtClean="0"/>
              <a:t> </a:t>
            </a:r>
            <a:r>
              <a:rPr lang="en-US" altLang="en-US" b="1" dirty="0" err="1" smtClean="0"/>
              <a:t>bằng</a:t>
            </a:r>
            <a:r>
              <a:rPr lang="en-US" altLang="en-US" b="1" dirty="0" smtClean="0"/>
              <a:t> L/C</a:t>
            </a:r>
          </a:p>
          <a:p>
            <a:pPr marL="171450" indent="-171450">
              <a:buFont typeface="Wingdings" panose="05000000000000000000" pitchFamily="2" charset="2"/>
              <a:buChar char="q"/>
              <a:defRPr/>
            </a:pPr>
            <a:r>
              <a:rPr lang="vi-VN" altLang="en-US" dirty="0" smtClean="0"/>
              <a:t>Quyết định thành lập doanh nghiệp </a:t>
            </a:r>
          </a:p>
          <a:p>
            <a:pPr marL="171450" indent="-171450">
              <a:buFont typeface="Wingdings" panose="05000000000000000000" pitchFamily="2" charset="2"/>
              <a:buChar char="q"/>
              <a:defRPr/>
            </a:pPr>
            <a:r>
              <a:rPr lang="vi-VN" altLang="en-US" dirty="0" smtClean="0"/>
              <a:t>Đăng ký kinh doanh </a:t>
            </a:r>
            <a:endParaRPr lang="en-US" altLang="en-US" dirty="0" smtClean="0"/>
          </a:p>
          <a:p>
            <a:pPr marL="171450" indent="-171450">
              <a:buFont typeface="Wingdings" panose="05000000000000000000" pitchFamily="2" charset="2"/>
              <a:buChar char="q"/>
              <a:defRPr/>
            </a:pPr>
            <a:r>
              <a:rPr lang="vi-VN" altLang="en-US" dirty="0" smtClean="0"/>
              <a:t>Đăng ký mã số xuất nhập khẩu - nếu có </a:t>
            </a:r>
            <a:endParaRPr lang="en-US" altLang="en-US" dirty="0" smtClean="0"/>
          </a:p>
          <a:p>
            <a:pPr marL="171450" indent="-171450">
              <a:buFont typeface="Wingdings" panose="05000000000000000000" pitchFamily="2" charset="2"/>
              <a:buChar char="q"/>
              <a:defRPr/>
            </a:pPr>
            <a:r>
              <a:rPr lang="vi-VN" altLang="en-US" dirty="0" smtClean="0"/>
              <a:t>Hợp đồng nhập khẩu uỷ thác (nếu có).</a:t>
            </a:r>
            <a:endParaRPr lang="en-US" altLang="en-US" dirty="0" smtClean="0"/>
          </a:p>
          <a:p>
            <a:pPr marL="171450" indent="-171450">
              <a:buFont typeface="Wingdings" panose="05000000000000000000" pitchFamily="2" charset="2"/>
              <a:buChar char="v"/>
              <a:defRPr/>
            </a:pPr>
            <a:r>
              <a:rPr lang="en-US" altLang="en-US" b="1" i="1" u="sng" dirty="0" err="1" smtClean="0"/>
              <a:t>Ngoài</a:t>
            </a:r>
            <a:r>
              <a:rPr lang="en-US" altLang="en-US" b="1" i="1" u="sng" dirty="0" smtClean="0"/>
              <a:t> </a:t>
            </a:r>
            <a:r>
              <a:rPr lang="en-US" altLang="en-US" b="1" i="1" u="sng" dirty="0" err="1" smtClean="0"/>
              <a:t>ra</a:t>
            </a:r>
            <a:r>
              <a:rPr lang="en-US" altLang="en-US" b="1" i="1" u="sng" dirty="0" smtClean="0"/>
              <a:t> </a:t>
            </a:r>
            <a:r>
              <a:rPr lang="en-US" altLang="en-US" b="1" i="1" u="sng" dirty="0" err="1" smtClean="0"/>
              <a:t>còn</a:t>
            </a:r>
            <a:r>
              <a:rPr lang="en-US" altLang="en-US" b="1" i="1" u="sng" dirty="0" smtClean="0"/>
              <a:t> </a:t>
            </a:r>
            <a:r>
              <a:rPr lang="en-US" altLang="en-US" b="1" i="1" u="sng" dirty="0" err="1" smtClean="0"/>
              <a:t>phải</a:t>
            </a:r>
            <a:r>
              <a:rPr lang="en-US" altLang="en-US" b="1" i="1" u="sng" dirty="0" smtClean="0"/>
              <a:t> </a:t>
            </a:r>
            <a:r>
              <a:rPr lang="en-US" altLang="en-US" b="1" i="1" u="sng" dirty="0" err="1" smtClean="0"/>
              <a:t>có</a:t>
            </a:r>
            <a:r>
              <a:rPr lang="en-US" altLang="en-US" b="1" i="1" u="sng" dirty="0" smtClean="0"/>
              <a:t> :</a:t>
            </a:r>
            <a:endParaRPr lang="vi-VN" altLang="en-US" b="1" i="1" u="sng" dirty="0" smtClean="0"/>
          </a:p>
          <a:p>
            <a:pPr marL="171450" indent="-171450">
              <a:buFont typeface="Wingdings" panose="05000000000000000000" pitchFamily="2" charset="2"/>
              <a:buChar char="q"/>
              <a:defRPr/>
            </a:pPr>
            <a:r>
              <a:rPr lang="vi-VN" altLang="en-US" b="1" dirty="0" smtClean="0"/>
              <a:t>Giấy phép nhập khẩu của Bộ Thương Mại </a:t>
            </a:r>
            <a:r>
              <a:rPr lang="vi-VN" altLang="en-US" dirty="0" smtClean="0"/>
              <a:t>(nếu mặt hàng  nhập  khẩu  thuộc </a:t>
            </a:r>
            <a:r>
              <a:rPr lang="vi-VN" altLang="en-US" b="1" dirty="0" smtClean="0"/>
              <a:t>Danh mục </a:t>
            </a:r>
            <a:r>
              <a:rPr lang="en-US" altLang="en-US" b="1" dirty="0" err="1" smtClean="0"/>
              <a:t>các</a:t>
            </a:r>
            <a:r>
              <a:rPr lang="en-US" altLang="en-US" b="1" dirty="0" smtClean="0"/>
              <a:t> </a:t>
            </a:r>
            <a:r>
              <a:rPr lang="en-US" altLang="en-US" b="1" dirty="0" err="1" smtClean="0"/>
              <a:t>mặt</a:t>
            </a:r>
            <a:r>
              <a:rPr lang="en-US" altLang="en-US" b="1" dirty="0" smtClean="0"/>
              <a:t> </a:t>
            </a:r>
            <a:r>
              <a:rPr lang="en-US" altLang="en-US" b="1" dirty="0" err="1" smtClean="0"/>
              <a:t>hàng</a:t>
            </a:r>
            <a:r>
              <a:rPr lang="en-US" altLang="en-US" b="1" dirty="0" smtClean="0"/>
              <a:t> XNK </a:t>
            </a:r>
            <a:r>
              <a:rPr lang="en-US" altLang="en-US" b="1" dirty="0" err="1" smtClean="0"/>
              <a:t>có</a:t>
            </a:r>
            <a:r>
              <a:rPr lang="en-US" altLang="en-US" b="1" dirty="0" smtClean="0"/>
              <a:t> </a:t>
            </a:r>
            <a:r>
              <a:rPr lang="en-US" altLang="en-US" b="1" dirty="0" err="1" smtClean="0"/>
              <a:t>điều</a:t>
            </a:r>
            <a:r>
              <a:rPr lang="en-US" altLang="en-US" b="1" dirty="0" smtClean="0"/>
              <a:t> </a:t>
            </a:r>
            <a:r>
              <a:rPr lang="en-US" altLang="en-US" b="1" dirty="0" err="1" smtClean="0"/>
              <a:t>kiện</a:t>
            </a:r>
            <a:r>
              <a:rPr lang="en-US" altLang="en-US" b="1" dirty="0" smtClean="0"/>
              <a:t> </a:t>
            </a:r>
            <a:r>
              <a:rPr lang="vi-VN" altLang="en-US" dirty="0" smtClean="0"/>
              <a:t>quy định tại Quyết định điều hành xuất nhập khẩu hàng năm của Thủ tướng Chính Phủ).</a:t>
            </a:r>
          </a:p>
          <a:p>
            <a:pPr marL="171450" indent="-171450">
              <a:buFont typeface="Wingdings" panose="05000000000000000000" pitchFamily="2" charset="2"/>
              <a:buChar char="q"/>
              <a:defRPr/>
            </a:pPr>
            <a:r>
              <a:rPr lang="vi-VN" altLang="en-US" b="1" dirty="0" smtClean="0"/>
              <a:t>Cam kết Thanh toán, Hợp đồng Tín dụng </a:t>
            </a:r>
            <a:r>
              <a:rPr lang="vi-VN" altLang="en-US" dirty="0" smtClean="0"/>
              <a:t>(trường hợp vay vốn</a:t>
            </a:r>
            <a:r>
              <a:rPr lang="en-US" altLang="en-US" dirty="0" smtClean="0"/>
              <a:t>, </a:t>
            </a:r>
            <a:r>
              <a:rPr lang="en-US" altLang="en-US" dirty="0" err="1" smtClean="0"/>
              <a:t>trường</a:t>
            </a:r>
            <a:r>
              <a:rPr lang="en-US" altLang="en-US" dirty="0" smtClean="0"/>
              <a:t> </a:t>
            </a:r>
            <a:r>
              <a:rPr lang="en-US" altLang="en-US" dirty="0" err="1" smtClean="0"/>
              <a:t>hợp</a:t>
            </a:r>
            <a:r>
              <a:rPr lang="en-US" altLang="en-US" dirty="0" smtClean="0"/>
              <a:t> </a:t>
            </a:r>
            <a:r>
              <a:rPr lang="en-US" altLang="en-US" dirty="0" err="1" smtClean="0"/>
              <a:t>ko</a:t>
            </a:r>
            <a:r>
              <a:rPr lang="en-US" altLang="en-US" dirty="0" smtClean="0"/>
              <a:t> </a:t>
            </a:r>
            <a:r>
              <a:rPr lang="en-US" altLang="en-US" dirty="0" err="1" smtClean="0"/>
              <a:t>ký</a:t>
            </a:r>
            <a:r>
              <a:rPr lang="en-US" altLang="en-US" dirty="0" smtClean="0"/>
              <a:t> </a:t>
            </a:r>
            <a:r>
              <a:rPr lang="en-US" altLang="en-US" dirty="0" err="1" smtClean="0"/>
              <a:t>quỹ</a:t>
            </a:r>
            <a:r>
              <a:rPr lang="en-US" altLang="en-US" dirty="0" smtClean="0"/>
              <a:t> 100%</a:t>
            </a:r>
            <a:r>
              <a:rPr lang="vi-VN" altLang="en-US" dirty="0" smtClean="0"/>
              <a:t>), </a:t>
            </a:r>
            <a:endParaRPr lang="en-US" altLang="en-US" dirty="0" smtClean="0"/>
          </a:p>
          <a:p>
            <a:pPr marL="171450" indent="-171450">
              <a:buFont typeface="Wingdings" panose="05000000000000000000" pitchFamily="2" charset="2"/>
              <a:buChar char="q"/>
              <a:defRPr/>
            </a:pPr>
            <a:r>
              <a:rPr lang="vi-VN" altLang="en-US" b="1" dirty="0" smtClean="0"/>
              <a:t>công văn phê duyệt cho mở L/C trả chậm của NHCTVN </a:t>
            </a:r>
            <a:r>
              <a:rPr lang="vi-VN" altLang="en-US" dirty="0" smtClean="0"/>
              <a:t>(trường hợp mở L/C trả chậm).</a:t>
            </a:r>
          </a:p>
          <a:p>
            <a:pPr marL="171450" indent="-171450">
              <a:buFont typeface="Wingdings" panose="05000000000000000000" pitchFamily="2" charset="2"/>
              <a:buChar char="q"/>
              <a:defRPr/>
            </a:pPr>
            <a:r>
              <a:rPr lang="vi-VN" altLang="en-US" b="1" dirty="0" smtClean="0"/>
              <a:t>Hợp đồng mua bán ngoại tệ. </a:t>
            </a:r>
            <a:endParaRPr lang="en-US" altLang="en-US" b="1" dirty="0" smtClean="0"/>
          </a:p>
          <a:p>
            <a:pPr>
              <a:defRPr/>
            </a:pPr>
            <a:endParaRPr lang="en-US" dirty="0"/>
          </a:p>
        </p:txBody>
      </p:sp>
      <p:sp>
        <p:nvSpPr>
          <p:cNvPr id="19866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5BB9618-68DF-4960-BC5E-1D395BB69341}" type="slidenum">
              <a:rPr lang="en-US" altLang="en-US" sz="1200" smtClean="0"/>
              <a:pPr/>
              <a:t>34</a:t>
            </a:fld>
            <a:endParaRPr lang="en-US" altLang="en-US" sz="1200" smtClean="0"/>
          </a:p>
        </p:txBody>
      </p:sp>
    </p:spTree>
    <p:extLst>
      <p:ext uri="{BB962C8B-B14F-4D97-AF65-F5344CB8AC3E}">
        <p14:creationId xmlns:p14="http://schemas.microsoft.com/office/powerpoint/2010/main" val="8434707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So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với</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L/C,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phương</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thức</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nhờ</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thu</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có</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chi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phí</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thấp</a:t>
            </a:r>
            <a:r>
              <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 </a:t>
            </a:r>
            <a:r>
              <a:rPr lang="en-US" b="1" dirty="0" err="1"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rPr>
              <a:t>hơn</a:t>
            </a:r>
            <a:endParaRPr lang="en-US" b="1" dirty="0" smtClean="0">
              <a:ln w="18000">
                <a:solidFill>
                  <a:schemeClr val="accent2">
                    <a:satMod val="140000"/>
                  </a:schemeClr>
                </a:solidFill>
                <a:prstDash val="solid"/>
                <a:miter lim="800000"/>
              </a:ln>
              <a:solidFill>
                <a:schemeClr val="tx2">
                  <a:lumMod val="65000"/>
                  <a:lumOff val="35000"/>
                </a:schemeClr>
              </a:solidFill>
              <a:effectLst>
                <a:glow rad="63500">
                  <a:schemeClr val="accent5">
                    <a:satMod val="175000"/>
                    <a:alpha val="40000"/>
                  </a:schemeClr>
                </a:glow>
              </a:effectLst>
            </a:endParaRPr>
          </a:p>
          <a:p>
            <a:pPr>
              <a:defRPr/>
            </a:pPr>
            <a:r>
              <a:rPr lang="en-US" b="1" dirty="0" smtClean="0">
                <a:ln w="12700">
                  <a:solidFill>
                    <a:schemeClr val="bg1">
                      <a:lumMod val="75000"/>
                    </a:schemeClr>
                  </a:solidFill>
                  <a:prstDash val="solid"/>
                </a:ln>
                <a:solidFill>
                  <a:srgbClr val="C00000"/>
                </a:solidFill>
              </a:rPr>
              <a:t>So </a:t>
            </a:r>
            <a:r>
              <a:rPr lang="en-US" b="1" dirty="0" err="1" smtClean="0">
                <a:ln w="12700">
                  <a:solidFill>
                    <a:schemeClr val="bg1">
                      <a:lumMod val="75000"/>
                    </a:schemeClr>
                  </a:solidFill>
                  <a:prstDash val="solid"/>
                </a:ln>
                <a:solidFill>
                  <a:srgbClr val="C00000"/>
                </a:solidFill>
              </a:rPr>
              <a:t>với</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phương</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thức</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chuyển</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tiền</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phương</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thức</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nhờ</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thu</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bảo</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đảm</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hơn</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cho</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phía</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người</a:t>
            </a:r>
            <a:r>
              <a:rPr lang="en-US" b="1" dirty="0" smtClean="0">
                <a:ln w="12700">
                  <a:solidFill>
                    <a:schemeClr val="bg1">
                      <a:lumMod val="75000"/>
                    </a:schemeClr>
                  </a:solidFill>
                  <a:prstDash val="solid"/>
                </a:ln>
                <a:solidFill>
                  <a:srgbClr val="C00000"/>
                </a:solidFill>
              </a:rPr>
              <a:t> </a:t>
            </a:r>
            <a:r>
              <a:rPr lang="en-US" b="1" dirty="0" err="1" smtClean="0">
                <a:ln w="12700">
                  <a:solidFill>
                    <a:schemeClr val="bg1">
                      <a:lumMod val="75000"/>
                    </a:schemeClr>
                  </a:solidFill>
                  <a:prstDash val="solid"/>
                </a:ln>
                <a:solidFill>
                  <a:srgbClr val="C00000"/>
                </a:solidFill>
              </a:rPr>
              <a:t>bán</a:t>
            </a:r>
            <a:endParaRPr lang="en-US" b="1" dirty="0" smtClean="0">
              <a:ln w="12700">
                <a:solidFill>
                  <a:schemeClr val="bg1">
                    <a:lumMod val="75000"/>
                  </a:schemeClr>
                </a:solidFill>
                <a:prstDash val="solid"/>
              </a:ln>
              <a:solidFill>
                <a:srgbClr val="C00000"/>
              </a:solidFill>
            </a:endParaRPr>
          </a:p>
          <a:p>
            <a:pPr>
              <a:defRPr/>
            </a:pPr>
            <a:endParaRPr lang="en-US" dirty="0"/>
          </a:p>
        </p:txBody>
      </p:sp>
      <p:sp>
        <p:nvSpPr>
          <p:cNvPr id="210948"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62C9ECB5-AE74-416A-BE64-448658F4EDC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9586277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b="1" dirty="0" err="1" smtClean="0"/>
              <a:t>Người</a:t>
            </a:r>
            <a:r>
              <a:rPr lang="en-US" altLang="en-US" b="1" dirty="0" smtClean="0"/>
              <a:t> </a:t>
            </a:r>
            <a:r>
              <a:rPr lang="en-US" altLang="en-US" b="1" dirty="0" err="1" smtClean="0"/>
              <a:t>ủy</a:t>
            </a:r>
            <a:r>
              <a:rPr lang="en-US" altLang="en-US" b="1" dirty="0" smtClean="0"/>
              <a:t> </a:t>
            </a:r>
            <a:r>
              <a:rPr lang="en-US" altLang="en-US" b="1" dirty="0" err="1" smtClean="0"/>
              <a:t>nhiệm</a:t>
            </a:r>
            <a:r>
              <a:rPr lang="en-US" altLang="en-US" b="1" dirty="0" smtClean="0"/>
              <a:t> </a:t>
            </a:r>
            <a:r>
              <a:rPr lang="en-US" altLang="en-US" b="1" dirty="0" err="1" smtClean="0"/>
              <a:t>thu</a:t>
            </a:r>
            <a:r>
              <a:rPr lang="en-US" altLang="en-US" b="1" dirty="0" smtClean="0"/>
              <a:t> (Principal)</a:t>
            </a:r>
            <a:r>
              <a:rPr lang="en-US" altLang="en-US" dirty="0" smtClean="0"/>
              <a:t> </a:t>
            </a:r>
            <a:r>
              <a:rPr lang="en-US" altLang="en-US" dirty="0" err="1" smtClean="0"/>
              <a:t>là</a:t>
            </a:r>
            <a:r>
              <a:rPr lang="en-US" altLang="en-US" dirty="0" smtClean="0"/>
              <a:t> </a:t>
            </a:r>
            <a:r>
              <a:rPr lang="en-US" altLang="en-US" dirty="0" err="1" smtClean="0"/>
              <a:t>bên</a:t>
            </a:r>
            <a:r>
              <a:rPr lang="en-US" altLang="en-US" dirty="0" smtClean="0"/>
              <a:t> </a:t>
            </a:r>
            <a:r>
              <a:rPr lang="en-US" altLang="en-US" dirty="0" err="1" smtClean="0"/>
              <a:t>ủy</a:t>
            </a:r>
            <a:r>
              <a:rPr lang="en-US" altLang="en-US" dirty="0" smtClean="0"/>
              <a:t> </a:t>
            </a:r>
            <a:r>
              <a:rPr lang="en-US" altLang="en-US" dirty="0" err="1" smtClean="0"/>
              <a:t>quyền</a:t>
            </a:r>
            <a:r>
              <a:rPr lang="en-US" altLang="en-US" dirty="0" smtClean="0"/>
              <a:t> </a:t>
            </a:r>
            <a:r>
              <a:rPr lang="en-US" altLang="en-US" dirty="0" err="1" smtClean="0"/>
              <a:t>cho</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xử</a:t>
            </a:r>
            <a:r>
              <a:rPr lang="en-US" altLang="en-US" dirty="0" smtClean="0"/>
              <a:t> </a:t>
            </a:r>
            <a:r>
              <a:rPr lang="en-US" altLang="en-US" dirty="0" err="1" smtClean="0"/>
              <a:t>lý</a:t>
            </a:r>
            <a:r>
              <a:rPr lang="en-US" altLang="en-US" dirty="0" smtClean="0"/>
              <a:t> </a:t>
            </a:r>
            <a:r>
              <a:rPr lang="en-US" altLang="en-US" dirty="0" err="1" smtClean="0"/>
              <a:t>nghiệp</a:t>
            </a:r>
            <a:r>
              <a:rPr lang="en-US" altLang="en-US" dirty="0" smtClean="0"/>
              <a:t> </a:t>
            </a:r>
            <a:r>
              <a:rPr lang="en-US" altLang="en-US" dirty="0" err="1" smtClean="0"/>
              <a:t>vụ</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Người</a:t>
            </a:r>
            <a:r>
              <a:rPr lang="en-US" altLang="en-US" dirty="0" smtClean="0"/>
              <a:t> </a:t>
            </a:r>
            <a:r>
              <a:rPr lang="en-US" altLang="en-US" dirty="0" err="1" smtClean="0"/>
              <a:t>ủy</a:t>
            </a:r>
            <a:r>
              <a:rPr lang="en-US" altLang="en-US" dirty="0" smtClean="0"/>
              <a:t> </a:t>
            </a:r>
            <a:r>
              <a:rPr lang="en-US" altLang="en-US" dirty="0" err="1" smtClean="0"/>
              <a:t>nhiệm</a:t>
            </a:r>
            <a:r>
              <a:rPr lang="en-US" altLang="en-US" dirty="0" smtClean="0"/>
              <a:t> </a:t>
            </a:r>
            <a:r>
              <a:rPr lang="en-US" altLang="en-US" dirty="0" err="1" smtClean="0"/>
              <a:t>thu</a:t>
            </a:r>
            <a:r>
              <a:rPr lang="en-US" altLang="en-US" dirty="0" smtClean="0"/>
              <a:t> </a:t>
            </a:r>
            <a:r>
              <a:rPr lang="en-US" altLang="en-US" dirty="0" err="1" smtClean="0"/>
              <a:t>chính</a:t>
            </a:r>
            <a:r>
              <a:rPr lang="en-US" altLang="en-US" dirty="0" smtClean="0"/>
              <a:t> </a:t>
            </a:r>
            <a:r>
              <a:rPr lang="en-US" altLang="en-US" dirty="0" err="1" smtClean="0"/>
              <a:t>là</a:t>
            </a:r>
            <a:r>
              <a:rPr lang="en-US" altLang="en-US" dirty="0" smtClean="0"/>
              <a:t> </a:t>
            </a:r>
            <a:r>
              <a:rPr lang="en-US" altLang="en-US" dirty="0" err="1" smtClean="0"/>
              <a:t>người</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a:t>
            </a:r>
            <a:r>
              <a:rPr lang="en-US" altLang="en-US" dirty="0" err="1" smtClean="0"/>
              <a:t>người</a:t>
            </a:r>
            <a:r>
              <a:rPr lang="en-US" altLang="en-US" dirty="0" smtClean="0"/>
              <a:t> </a:t>
            </a:r>
            <a:r>
              <a:rPr lang="en-US" altLang="en-US" dirty="0" err="1" smtClean="0"/>
              <a:t>bán</a:t>
            </a:r>
            <a:r>
              <a:rPr lang="en-US" altLang="en-US" dirty="0" smtClean="0"/>
              <a:t>.</a:t>
            </a:r>
          </a:p>
          <a:p>
            <a:r>
              <a:rPr lang="en-US" altLang="en-US" b="1" dirty="0" err="1" smtClean="0">
                <a:cs typeface="Times New Roman" panose="02020603050405020304" pitchFamily="18" charset="0"/>
              </a:rPr>
              <a:t>Ngân</a:t>
            </a:r>
            <a:r>
              <a:rPr lang="en-US" altLang="en-US" b="1" dirty="0" smtClean="0">
                <a:cs typeface="Times New Roman" panose="02020603050405020304" pitchFamily="18" charset="0"/>
              </a:rPr>
              <a:t> </a:t>
            </a:r>
            <a:r>
              <a:rPr lang="en-US" altLang="en-US" b="1" dirty="0" err="1" smtClean="0">
                <a:cs typeface="Times New Roman" panose="02020603050405020304" pitchFamily="18" charset="0"/>
              </a:rPr>
              <a:t>hàng</a:t>
            </a:r>
            <a:r>
              <a:rPr lang="en-US" altLang="en-US" b="1" dirty="0" smtClean="0">
                <a:cs typeface="Times New Roman" panose="02020603050405020304" pitchFamily="18" charset="0"/>
              </a:rPr>
              <a:t> </a:t>
            </a:r>
            <a:r>
              <a:rPr lang="en-US" altLang="en-US" b="1" dirty="0" err="1" smtClean="0">
                <a:cs typeface="Times New Roman" panose="02020603050405020304" pitchFamily="18" charset="0"/>
              </a:rPr>
              <a:t>nhờ</a:t>
            </a:r>
            <a:r>
              <a:rPr lang="en-US" altLang="en-US" b="1" dirty="0" smtClean="0">
                <a:cs typeface="Times New Roman" panose="02020603050405020304" pitchFamily="18" charset="0"/>
              </a:rPr>
              <a:t> </a:t>
            </a:r>
            <a:r>
              <a:rPr lang="en-US" altLang="en-US" b="1" dirty="0" err="1" smtClean="0">
                <a:cs typeface="Times New Roman" panose="02020603050405020304" pitchFamily="18" charset="0"/>
              </a:rPr>
              <a:t>thu</a:t>
            </a:r>
            <a:r>
              <a:rPr lang="en-US" altLang="en-US" b="1" dirty="0" smtClean="0">
                <a:cs typeface="Times New Roman" panose="02020603050405020304" pitchFamily="18" charset="0"/>
              </a:rPr>
              <a:t> (Remitting Bank): </a:t>
            </a:r>
            <a:r>
              <a:rPr lang="en-US" altLang="en-US" dirty="0" err="1" smtClean="0">
                <a:cs typeface="Times New Roman" panose="02020603050405020304" pitchFamily="18" charset="0"/>
              </a:rPr>
              <a:t>đc</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ủy</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thác</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bởi</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người</a:t>
            </a:r>
            <a:r>
              <a:rPr lang="en-US" altLang="en-US" dirty="0" smtClean="0">
                <a:cs typeface="Times New Roman" panose="02020603050405020304" pitchFamily="18" charset="0"/>
              </a:rPr>
              <a:t> XN-  </a:t>
            </a:r>
            <a:r>
              <a:rPr lang="en-US" altLang="en-US" dirty="0" err="1" smtClean="0">
                <a:cs typeface="Times New Roman" panose="02020603050405020304" pitchFamily="18" charset="0"/>
              </a:rPr>
              <a:t>người</a:t>
            </a:r>
            <a:r>
              <a:rPr lang="en-US" altLang="en-US" dirty="0" smtClean="0">
                <a:cs typeface="Times New Roman" panose="02020603050405020304" pitchFamily="18" charset="0"/>
              </a:rPr>
              <a:t> </a:t>
            </a:r>
            <a:r>
              <a:rPr lang="en-US" altLang="en-US" dirty="0" err="1" smtClean="0">
                <a:cs typeface="Times New Roman" panose="02020603050405020304" pitchFamily="18" charset="0"/>
              </a:rPr>
              <a:t>bán</a:t>
            </a:r>
            <a:endParaRPr lang="en-US" altLang="en-US" b="1" dirty="0" smtClean="0">
              <a:cs typeface="Times New Roman" panose="02020603050405020304" pitchFamily="18" charset="0"/>
            </a:endParaRPr>
          </a:p>
          <a:p>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thu</a:t>
            </a:r>
            <a:r>
              <a:rPr lang="en-US" altLang="en-US" b="1" dirty="0" smtClean="0"/>
              <a:t> </a:t>
            </a:r>
            <a:r>
              <a:rPr lang="en-US" altLang="en-US" b="1" dirty="0" err="1" smtClean="0"/>
              <a:t>hộ</a:t>
            </a:r>
            <a:r>
              <a:rPr lang="en-US" altLang="en-US" b="1" dirty="0" smtClean="0"/>
              <a:t> (Collecting Bank)</a:t>
            </a:r>
            <a:r>
              <a:rPr lang="en-US" altLang="en-US" dirty="0" smtClean="0"/>
              <a:t> </a:t>
            </a:r>
            <a:r>
              <a:rPr lang="en-US" altLang="en-US" dirty="0" err="1" smtClean="0"/>
              <a:t>còn</a:t>
            </a:r>
            <a:r>
              <a:rPr lang="en-US" altLang="en-US" dirty="0" smtClean="0"/>
              <a:t> </a:t>
            </a:r>
            <a:r>
              <a:rPr lang="en-US" altLang="en-US" dirty="0" err="1" smtClean="0"/>
              <a:t>gọi</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b="1" dirty="0" err="1" smtClean="0"/>
              <a:t>đai</a:t>
            </a:r>
            <a:r>
              <a:rPr lang="en-US" altLang="en-US" b="1" dirty="0" smtClean="0"/>
              <a:t> </a:t>
            </a:r>
            <a:r>
              <a:rPr lang="en-US" altLang="en-US" b="1" dirty="0" err="1" smtClean="0"/>
              <a:t>lý</a:t>
            </a:r>
            <a:r>
              <a:rPr lang="en-US" altLang="en-US" b="1" dirty="0" smtClean="0"/>
              <a:t> </a:t>
            </a:r>
            <a:r>
              <a:rPr lang="en-US" altLang="en-US" b="1" dirty="0" err="1" smtClean="0"/>
              <a:t>của</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nhờ</a:t>
            </a:r>
            <a:r>
              <a:rPr lang="en-US" altLang="en-US" b="1" dirty="0" smtClean="0"/>
              <a:t> </a:t>
            </a:r>
            <a:r>
              <a:rPr lang="en-US" altLang="en-US" b="1" dirty="0" err="1" smtClean="0"/>
              <a:t>thu</a:t>
            </a:r>
            <a:r>
              <a:rPr lang="en-US" altLang="en-US" b="1" dirty="0" smtClean="0"/>
              <a:t>  </a:t>
            </a:r>
            <a:r>
              <a:rPr lang="en-US" altLang="en-US" b="1" dirty="0" smtClean="0">
                <a:sym typeface="Wingdings" panose="05000000000000000000" pitchFamily="2" charset="2"/>
              </a:rPr>
              <a:t> </a:t>
            </a:r>
            <a:r>
              <a:rPr lang="en-US" altLang="en-US" b="1" dirty="0" err="1" smtClean="0">
                <a:sym typeface="Wingdings" panose="05000000000000000000" pitchFamily="2" charset="2"/>
              </a:rPr>
              <a:t>còn</a:t>
            </a:r>
            <a:r>
              <a:rPr lang="en-US" altLang="en-US" b="1" dirty="0" smtClean="0">
                <a:sym typeface="Wingdings" panose="05000000000000000000" pitchFamily="2" charset="2"/>
              </a:rPr>
              <a:t> </a:t>
            </a:r>
            <a:r>
              <a:rPr lang="en-US" altLang="en-US" b="1" dirty="0" err="1" smtClean="0">
                <a:sym typeface="Wingdings" panose="05000000000000000000" pitchFamily="2" charset="2"/>
              </a:rPr>
              <a:t>gọi</a:t>
            </a:r>
            <a:r>
              <a:rPr lang="en-US" altLang="en-US" b="1" dirty="0" smtClean="0">
                <a:sym typeface="Wingdings" panose="05000000000000000000" pitchFamily="2" charset="2"/>
              </a:rPr>
              <a:t> </a:t>
            </a:r>
            <a:r>
              <a:rPr lang="en-US" altLang="en-US" b="1" dirty="0" err="1" smtClean="0">
                <a:sym typeface="Wingdings" panose="05000000000000000000" pitchFamily="2" charset="2"/>
              </a:rPr>
              <a:t>là</a:t>
            </a:r>
            <a:r>
              <a:rPr lang="en-US" altLang="en-US" b="1" dirty="0" smtClean="0">
                <a:sym typeface="Wingdings" panose="05000000000000000000" pitchFamily="2" charset="2"/>
              </a:rPr>
              <a:t> </a:t>
            </a:r>
            <a:r>
              <a:rPr lang="en-US" altLang="en-US" b="1" dirty="0" err="1" smtClean="0">
                <a:sym typeface="Wingdings" panose="05000000000000000000" pitchFamily="2" charset="2"/>
              </a:rPr>
              <a:t>đại</a:t>
            </a:r>
            <a:r>
              <a:rPr lang="en-US" altLang="en-US" b="1" dirty="0" smtClean="0">
                <a:sym typeface="Wingdings" panose="05000000000000000000" pitchFamily="2" charset="2"/>
              </a:rPr>
              <a:t> </a:t>
            </a:r>
            <a:r>
              <a:rPr lang="en-US" altLang="en-US" b="1" dirty="0" err="1" smtClean="0">
                <a:sym typeface="Wingdings" panose="05000000000000000000" pitchFamily="2" charset="2"/>
              </a:rPr>
              <a:t>lý</a:t>
            </a:r>
            <a:r>
              <a:rPr lang="en-US" altLang="en-US" b="1" dirty="0" smtClean="0">
                <a:sym typeface="Wingdings" panose="05000000000000000000" pitchFamily="2" charset="2"/>
              </a:rPr>
              <a:t> </a:t>
            </a:r>
            <a:r>
              <a:rPr lang="en-US" altLang="en-US" b="1" dirty="0" err="1" smtClean="0">
                <a:sym typeface="Wingdings" panose="05000000000000000000" pitchFamily="2" charset="2"/>
              </a:rPr>
              <a:t>ngân</a:t>
            </a:r>
            <a:r>
              <a:rPr lang="en-US" altLang="en-US" b="1" dirty="0" smtClean="0">
                <a:sym typeface="Wingdings" panose="05000000000000000000" pitchFamily="2" charset="2"/>
              </a:rPr>
              <a:t> </a:t>
            </a:r>
            <a:r>
              <a:rPr lang="en-US" altLang="en-US" b="1" dirty="0" err="1" smtClean="0">
                <a:sym typeface="Wingdings" panose="05000000000000000000" pitchFamily="2" charset="2"/>
              </a:rPr>
              <a:t>hàng</a:t>
            </a:r>
            <a:r>
              <a:rPr lang="en-US" altLang="en-US" b="1" dirty="0" smtClean="0">
                <a:sym typeface="Wingdings" panose="05000000000000000000" pitchFamily="2" charset="2"/>
              </a:rPr>
              <a:t> </a:t>
            </a:r>
            <a:r>
              <a:rPr lang="en-US" altLang="en-US" b="1" dirty="0" err="1" smtClean="0">
                <a:sym typeface="Wingdings" panose="05000000000000000000" pitchFamily="2" charset="2"/>
              </a:rPr>
              <a:t>nhờ</a:t>
            </a:r>
            <a:r>
              <a:rPr lang="en-US" altLang="en-US" b="1" dirty="0" smtClean="0">
                <a:sym typeface="Wingdings" panose="05000000000000000000" pitchFamily="2" charset="2"/>
              </a:rPr>
              <a:t> </a:t>
            </a:r>
            <a:r>
              <a:rPr lang="en-US" altLang="en-US" b="1" dirty="0" err="1" smtClean="0">
                <a:sym typeface="Wingdings" panose="05000000000000000000" pitchFamily="2" charset="2"/>
              </a:rPr>
              <a:t>thu</a:t>
            </a:r>
            <a:r>
              <a:rPr lang="en-US" altLang="en-US" b="1" dirty="0" smtClean="0">
                <a:sym typeface="Wingdings" panose="05000000000000000000" pitchFamily="2" charset="2"/>
              </a:rPr>
              <a:t> </a:t>
            </a:r>
            <a:r>
              <a:rPr lang="en-US" altLang="en-US" b="1" dirty="0" err="1" smtClean="0">
                <a:sym typeface="Wingdings" panose="05000000000000000000" pitchFamily="2" charset="2"/>
              </a:rPr>
              <a:t>đại</a:t>
            </a:r>
            <a:r>
              <a:rPr lang="en-US" altLang="en-US" b="1" dirty="0" smtClean="0">
                <a:sym typeface="Wingdings" panose="05000000000000000000" pitchFamily="2" charset="2"/>
              </a:rPr>
              <a:t> </a:t>
            </a:r>
            <a:r>
              <a:rPr lang="en-US" altLang="en-US" b="1" dirty="0" err="1" smtClean="0">
                <a:sym typeface="Wingdings" panose="05000000000000000000" pitchFamily="2" charset="2"/>
              </a:rPr>
              <a:t>diện</a:t>
            </a:r>
            <a:r>
              <a:rPr lang="en-US" altLang="en-US" b="1" dirty="0" smtClean="0">
                <a:sym typeface="Wingdings" panose="05000000000000000000" pitchFamily="2" charset="2"/>
              </a:rPr>
              <a:t> </a:t>
            </a:r>
            <a:r>
              <a:rPr lang="en-US" altLang="en-US" b="1" dirty="0" err="1" smtClean="0">
                <a:sym typeface="Wingdings" panose="05000000000000000000" pitchFamily="2" charset="2"/>
              </a:rPr>
              <a:t>bên</a:t>
            </a:r>
            <a:r>
              <a:rPr lang="en-US" altLang="en-US" b="1" dirty="0" smtClean="0">
                <a:sym typeface="Wingdings" panose="05000000000000000000" pitchFamily="2" charset="2"/>
              </a:rPr>
              <a:t> </a:t>
            </a:r>
            <a:r>
              <a:rPr lang="en-US" altLang="en-US" b="1" dirty="0" err="1" smtClean="0">
                <a:sym typeface="Wingdings" panose="05000000000000000000" pitchFamily="2" charset="2"/>
              </a:rPr>
              <a:t>mua</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phục</a:t>
            </a:r>
            <a:r>
              <a:rPr lang="en-US" altLang="en-US" dirty="0" smtClean="0"/>
              <a:t> </a:t>
            </a:r>
            <a:r>
              <a:rPr lang="en-US" altLang="en-US" dirty="0" err="1" smtClean="0"/>
              <a:t>vụ</a:t>
            </a:r>
            <a:r>
              <a:rPr lang="en-US" altLang="en-US" dirty="0" smtClean="0"/>
              <a:t> </a:t>
            </a:r>
            <a:r>
              <a:rPr lang="en-US" altLang="en-US" dirty="0" err="1" smtClean="0"/>
              <a:t>người</a:t>
            </a:r>
            <a:r>
              <a:rPr lang="en-US" altLang="en-US" dirty="0" smtClean="0"/>
              <a:t> </a:t>
            </a:r>
            <a:r>
              <a:rPr lang="en-US" altLang="en-US" dirty="0" err="1" smtClean="0"/>
              <a:t>ủy</a:t>
            </a:r>
            <a:r>
              <a:rPr lang="en-US" altLang="en-US" dirty="0" smtClean="0"/>
              <a:t> </a:t>
            </a:r>
            <a:r>
              <a:rPr lang="en-US" altLang="en-US" dirty="0" err="1" smtClean="0"/>
              <a:t>nhiệm</a:t>
            </a:r>
            <a:r>
              <a:rPr lang="en-US" altLang="en-US" dirty="0" smtClean="0"/>
              <a:t> </a:t>
            </a:r>
            <a:r>
              <a:rPr lang="en-US" altLang="en-US" dirty="0" err="1" smtClean="0"/>
              <a:t>thu</a:t>
            </a:r>
            <a:r>
              <a:rPr lang="en-US" altLang="en-US" dirty="0" smtClean="0"/>
              <a:t>.</a:t>
            </a:r>
          </a:p>
          <a:p>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(Presenting Bank)</a:t>
            </a:r>
            <a:r>
              <a:rPr lang="en-US" altLang="en-US" dirty="0" smtClean="0"/>
              <a:t> </a:t>
            </a:r>
            <a:r>
              <a:rPr lang="en-US" altLang="en-US" dirty="0" err="1" smtClean="0"/>
              <a:t>còn</a:t>
            </a:r>
            <a:r>
              <a:rPr lang="en-US" altLang="en-US" dirty="0" smtClean="0"/>
              <a:t> </a:t>
            </a:r>
            <a:r>
              <a:rPr lang="en-US" altLang="en-US" dirty="0" err="1" smtClean="0"/>
              <a:t>gọi</a:t>
            </a:r>
            <a:r>
              <a:rPr lang="en-US" altLang="en-US"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bên</a:t>
            </a:r>
            <a:r>
              <a:rPr lang="en-US" altLang="en-US" dirty="0" smtClean="0"/>
              <a:t> </a:t>
            </a:r>
            <a:r>
              <a:rPr lang="en-US" altLang="en-US" dirty="0" err="1" smtClean="0"/>
              <a:t>mua</a:t>
            </a:r>
            <a:r>
              <a:rPr lang="en-US" altLang="en-US" dirty="0" smtClean="0"/>
              <a:t> </a:t>
            </a:r>
            <a:r>
              <a:rPr lang="en-US" altLang="en-US" b="1" dirty="0" smtClean="0"/>
              <a:t>(</a:t>
            </a:r>
            <a:r>
              <a:rPr lang="en-US" altLang="en-US" b="1" dirty="0" err="1" smtClean="0"/>
              <a:t>trường</a:t>
            </a:r>
            <a:r>
              <a:rPr lang="en-US" altLang="en-US" b="1" dirty="0" smtClean="0"/>
              <a:t> </a:t>
            </a:r>
            <a:r>
              <a:rPr lang="en-US" altLang="en-US" b="1" dirty="0" err="1" smtClean="0"/>
              <a:t>hợp</a:t>
            </a:r>
            <a:r>
              <a:rPr lang="en-US" altLang="en-US" b="1" dirty="0" smtClean="0"/>
              <a:t> </a:t>
            </a:r>
            <a:r>
              <a:rPr lang="en-US" altLang="en-US" b="1" dirty="0" err="1" smtClean="0"/>
              <a:t>người</a:t>
            </a:r>
            <a:r>
              <a:rPr lang="en-US" altLang="en-US" b="1" dirty="0" smtClean="0"/>
              <a:t> </a:t>
            </a:r>
            <a:r>
              <a:rPr lang="en-US" altLang="en-US" b="1" dirty="0" err="1" smtClean="0"/>
              <a:t>mua</a:t>
            </a:r>
            <a:r>
              <a:rPr lang="en-US" altLang="en-US" b="1" dirty="0" smtClean="0"/>
              <a:t> </a:t>
            </a:r>
            <a:r>
              <a:rPr lang="en-US" altLang="en-US" b="1" dirty="0" err="1" smtClean="0"/>
              <a:t>ko</a:t>
            </a:r>
            <a:r>
              <a:rPr lang="en-US" altLang="en-US" b="1" dirty="0" smtClean="0"/>
              <a:t> </a:t>
            </a:r>
            <a:r>
              <a:rPr lang="en-US" altLang="en-US" b="1" dirty="0" err="1" smtClean="0"/>
              <a:t>mở</a:t>
            </a:r>
            <a:r>
              <a:rPr lang="en-US" altLang="en-US" b="1" dirty="0" smtClean="0"/>
              <a:t> </a:t>
            </a:r>
            <a:r>
              <a:rPr lang="en-US" altLang="en-US" b="1" dirty="0" err="1" smtClean="0"/>
              <a:t>tài</a:t>
            </a:r>
            <a:r>
              <a:rPr lang="en-US" altLang="en-US" b="1" dirty="0" smtClean="0"/>
              <a:t> </a:t>
            </a:r>
            <a:r>
              <a:rPr lang="en-US" altLang="en-US" b="1" dirty="0" err="1" smtClean="0"/>
              <a:t>khoản</a:t>
            </a:r>
            <a:r>
              <a:rPr lang="en-US" altLang="en-US" b="1" dirty="0" smtClean="0"/>
              <a:t> NH ở NH </a:t>
            </a:r>
            <a:r>
              <a:rPr lang="en-US" altLang="en-US" b="1" dirty="0" err="1" smtClean="0"/>
              <a:t>thu</a:t>
            </a:r>
            <a:r>
              <a:rPr lang="en-US" altLang="en-US" b="1" dirty="0" smtClean="0"/>
              <a:t> </a:t>
            </a:r>
            <a:r>
              <a:rPr lang="en-US" altLang="en-US" b="1" dirty="0" err="1" smtClean="0"/>
              <a:t>hộ</a:t>
            </a:r>
            <a:r>
              <a:rPr lang="en-US" altLang="en-US" b="1" dirty="0" smtClean="0"/>
              <a:t>), </a:t>
            </a:r>
            <a:r>
              <a:rPr lang="en-US" altLang="en-US" b="1" dirty="0" err="1" smtClean="0"/>
              <a:t>là</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thường</a:t>
            </a:r>
            <a:r>
              <a:rPr lang="en-US" altLang="en-US" b="1" dirty="0" smtClean="0"/>
              <a:t> </a:t>
            </a:r>
            <a:r>
              <a:rPr lang="en-US" altLang="en-US" dirty="0" err="1" smtClean="0"/>
              <a:t>là</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đại</a:t>
            </a:r>
            <a:r>
              <a:rPr lang="en-US" altLang="en-US" dirty="0" smtClean="0"/>
              <a:t> </a:t>
            </a:r>
            <a:r>
              <a:rPr lang="en-US" altLang="en-US" dirty="0" err="1" smtClean="0"/>
              <a:t>lý</a:t>
            </a:r>
            <a:r>
              <a:rPr lang="en-US" altLang="en-US" dirty="0" smtClean="0"/>
              <a:t> </a:t>
            </a:r>
            <a:r>
              <a:rPr lang="en-US" altLang="en-US" dirty="0" err="1" smtClean="0"/>
              <a:t>cho</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thu</a:t>
            </a:r>
            <a:r>
              <a:rPr lang="en-US" altLang="en-US" dirty="0" smtClean="0"/>
              <a:t> </a:t>
            </a:r>
            <a:r>
              <a:rPr lang="en-US" altLang="en-US" dirty="0" err="1" smtClean="0"/>
              <a:t>hộ</a:t>
            </a:r>
            <a:r>
              <a:rPr lang="en-US" altLang="en-US" dirty="0" smtClean="0"/>
              <a:t>.</a:t>
            </a:r>
          </a:p>
          <a:p>
            <a:r>
              <a:rPr lang="en-US" altLang="en-US" b="1" dirty="0" err="1" smtClean="0"/>
              <a:t>Người</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(Drawee)</a:t>
            </a:r>
            <a:r>
              <a:rPr lang="en-US" altLang="en-US" dirty="0" smtClean="0"/>
              <a:t> </a:t>
            </a:r>
            <a:r>
              <a:rPr lang="en-US" altLang="en-US" dirty="0" err="1" smtClean="0"/>
              <a:t>là</a:t>
            </a:r>
            <a:r>
              <a:rPr lang="en-US" altLang="en-US" dirty="0" smtClean="0"/>
              <a:t> </a:t>
            </a:r>
            <a:r>
              <a:rPr lang="en-US" altLang="en-US" dirty="0" err="1" smtClean="0"/>
              <a:t>người</a:t>
            </a:r>
            <a:r>
              <a:rPr lang="en-US" altLang="en-US" dirty="0" smtClean="0"/>
              <a:t> </a:t>
            </a:r>
            <a:r>
              <a:rPr lang="en-US" altLang="en-US" dirty="0" err="1" smtClean="0"/>
              <a:t>được</a:t>
            </a:r>
            <a:r>
              <a:rPr lang="en-US" altLang="en-US" dirty="0" smtClean="0"/>
              <a:t> </a:t>
            </a:r>
            <a:r>
              <a:rPr lang="en-US" altLang="en-US" dirty="0" err="1" smtClean="0"/>
              <a:t>xuất</a:t>
            </a:r>
            <a:r>
              <a:rPr lang="en-US" altLang="en-US" dirty="0" smtClean="0"/>
              <a:t> </a:t>
            </a:r>
            <a:r>
              <a:rPr lang="en-US" altLang="en-US" dirty="0" err="1" smtClean="0"/>
              <a:t>trình</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theo</a:t>
            </a:r>
            <a:r>
              <a:rPr lang="en-US" altLang="en-US" dirty="0" smtClean="0"/>
              <a:t> </a:t>
            </a:r>
            <a:r>
              <a:rPr lang="en-US" altLang="en-US" dirty="0" err="1" smtClean="0"/>
              <a:t>đúng</a:t>
            </a:r>
            <a:r>
              <a:rPr lang="en-US" altLang="en-US" dirty="0" smtClean="0"/>
              <a:t> </a:t>
            </a:r>
            <a:r>
              <a:rPr lang="en-US" altLang="en-US" dirty="0" err="1" smtClean="0"/>
              <a:t>chỉ</a:t>
            </a:r>
            <a:r>
              <a:rPr lang="en-US" altLang="en-US" dirty="0" smtClean="0"/>
              <a:t> </a:t>
            </a:r>
            <a:r>
              <a:rPr lang="en-US" altLang="en-US" dirty="0" err="1" smtClean="0"/>
              <a:t>thị</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b="1" dirty="0" err="1" smtClean="0"/>
              <a:t>Người</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chính</a:t>
            </a:r>
            <a:r>
              <a:rPr lang="en-US" altLang="en-US" b="1" dirty="0" smtClean="0"/>
              <a:t> </a:t>
            </a:r>
            <a:r>
              <a:rPr lang="en-US" altLang="en-US" b="1" dirty="0" err="1" smtClean="0"/>
              <a:t>là</a:t>
            </a:r>
            <a:r>
              <a:rPr lang="en-US" altLang="en-US" b="1" dirty="0" smtClean="0"/>
              <a:t> </a:t>
            </a: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a:t>
            </a:r>
            <a:r>
              <a:rPr lang="en-US" altLang="en-US" b="1" dirty="0" err="1" smtClean="0"/>
              <a:t>người</a:t>
            </a:r>
            <a:r>
              <a:rPr lang="en-US" altLang="en-US" b="1" dirty="0" smtClean="0"/>
              <a:t> </a:t>
            </a:r>
            <a:r>
              <a:rPr lang="en-US" altLang="en-US" b="1" dirty="0" err="1" smtClean="0"/>
              <a:t>mua</a:t>
            </a:r>
            <a:r>
              <a:rPr lang="en-US" altLang="en-US" b="1" dirty="0" smtClean="0"/>
              <a:t> </a:t>
            </a:r>
          </a:p>
          <a:p>
            <a:endParaRPr lang="en-US" altLang="en-US" dirty="0" smtClean="0"/>
          </a:p>
          <a:p>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42</a:t>
            </a:fld>
            <a:endParaRPr lang="en-US"/>
          </a:p>
        </p:txBody>
      </p:sp>
    </p:spTree>
    <p:extLst>
      <p:ext uri="{BB962C8B-B14F-4D97-AF65-F5344CB8AC3E}">
        <p14:creationId xmlns:p14="http://schemas.microsoft.com/office/powerpoint/2010/main" val="16616964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spcBef>
                <a:spcPts val="600"/>
              </a:spcBef>
              <a:buFontTx/>
              <a:buAutoNum type="arabicParenBoth"/>
              <a:defRPr/>
            </a:pPr>
            <a:r>
              <a:rPr lang="en-US" b="1" dirty="0" smtClean="0">
                <a:solidFill>
                  <a:srgbClr val="000000"/>
                </a:solidFill>
              </a:rPr>
              <a:t> </a:t>
            </a:r>
            <a:r>
              <a:rPr lang="en-US" dirty="0" err="1" smtClean="0">
                <a:solidFill>
                  <a:srgbClr val="000000"/>
                </a:solidFill>
              </a:rPr>
              <a:t>Kí</a:t>
            </a:r>
            <a:r>
              <a:rPr lang="en-US" dirty="0" smtClean="0">
                <a:solidFill>
                  <a:srgbClr val="000000"/>
                </a:solidFill>
              </a:rPr>
              <a:t> </a:t>
            </a:r>
            <a:r>
              <a:rPr lang="en-US" dirty="0" err="1" smtClean="0">
                <a:solidFill>
                  <a:srgbClr val="000000"/>
                </a:solidFill>
              </a:rPr>
              <a:t>kết</a:t>
            </a:r>
            <a:r>
              <a:rPr lang="en-US" dirty="0" smtClean="0">
                <a:solidFill>
                  <a:srgbClr val="000000"/>
                </a:solidFill>
              </a:rPr>
              <a:t> </a:t>
            </a:r>
            <a:r>
              <a:rPr lang="en-US" dirty="0" err="1" smtClean="0">
                <a:solidFill>
                  <a:srgbClr val="000000"/>
                </a:solidFill>
              </a:rPr>
              <a:t>hợp</a:t>
            </a:r>
            <a:r>
              <a:rPr lang="en-US" dirty="0" smtClean="0">
                <a:solidFill>
                  <a:srgbClr val="000000"/>
                </a:solidFill>
              </a:rPr>
              <a:t> </a:t>
            </a:r>
            <a:r>
              <a:rPr lang="en-US" dirty="0" err="1" smtClean="0">
                <a:solidFill>
                  <a:srgbClr val="000000"/>
                </a:solidFill>
              </a:rPr>
              <a:t>đồng</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bán</a:t>
            </a:r>
            <a:r>
              <a:rPr lang="en-US" dirty="0" smtClean="0">
                <a:solidFill>
                  <a:srgbClr val="000000"/>
                </a:solidFill>
              </a:rPr>
              <a:t>, </a:t>
            </a:r>
            <a:r>
              <a:rPr lang="en-US" dirty="0" err="1" smtClean="0">
                <a:solidFill>
                  <a:srgbClr val="000000"/>
                </a:solidFill>
              </a:rPr>
              <a:t>trong</a:t>
            </a:r>
            <a:r>
              <a:rPr lang="en-US" dirty="0" smtClean="0">
                <a:solidFill>
                  <a:srgbClr val="000000"/>
                </a:solidFill>
              </a:rPr>
              <a:t> </a:t>
            </a:r>
            <a:r>
              <a:rPr lang="en-US" dirty="0" err="1" smtClean="0">
                <a:solidFill>
                  <a:srgbClr val="000000"/>
                </a:solidFill>
              </a:rPr>
              <a:t>đó</a:t>
            </a:r>
            <a:r>
              <a:rPr lang="en-US" dirty="0" smtClean="0">
                <a:solidFill>
                  <a:srgbClr val="000000"/>
                </a:solidFill>
              </a:rPr>
              <a:t> </a:t>
            </a:r>
            <a:r>
              <a:rPr lang="en-US" dirty="0" err="1" smtClean="0">
                <a:solidFill>
                  <a:srgbClr val="000000"/>
                </a:solidFill>
              </a:rPr>
              <a:t>điều</a:t>
            </a:r>
            <a:r>
              <a:rPr lang="en-US" dirty="0" smtClean="0">
                <a:solidFill>
                  <a:srgbClr val="000000"/>
                </a:solidFill>
              </a:rPr>
              <a:t> </a:t>
            </a:r>
            <a:r>
              <a:rPr lang="en-US" dirty="0" err="1" smtClean="0">
                <a:solidFill>
                  <a:srgbClr val="000000"/>
                </a:solidFill>
              </a:rPr>
              <a:t>khoản</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qui </a:t>
            </a:r>
            <a:r>
              <a:rPr lang="en-US" dirty="0" err="1" smtClean="0">
                <a:solidFill>
                  <a:srgbClr val="000000"/>
                </a:solidFill>
              </a:rPr>
              <a:t>định</a:t>
            </a:r>
            <a:r>
              <a:rPr lang="en-US" dirty="0" smtClean="0">
                <a:solidFill>
                  <a:srgbClr val="000000"/>
                </a:solidFill>
              </a:rPr>
              <a:t> </a:t>
            </a:r>
            <a:r>
              <a:rPr lang="en-US" dirty="0" err="1" smtClean="0">
                <a:solidFill>
                  <a:srgbClr val="000000"/>
                </a:solidFill>
              </a:rPr>
              <a:t>áp</a:t>
            </a:r>
            <a:r>
              <a:rPr lang="en-US" dirty="0" smtClean="0">
                <a:solidFill>
                  <a:srgbClr val="000000"/>
                </a:solidFill>
              </a:rPr>
              <a:t> </a:t>
            </a:r>
            <a:r>
              <a:rPr lang="en-US" dirty="0" err="1" smtClean="0">
                <a:solidFill>
                  <a:srgbClr val="000000"/>
                </a:solidFill>
              </a:rPr>
              <a:t>dụng</a:t>
            </a:r>
            <a:r>
              <a:rPr lang="en-US" dirty="0" smtClean="0">
                <a:solidFill>
                  <a:srgbClr val="000000"/>
                </a:solidFill>
              </a:rPr>
              <a:t> </a:t>
            </a:r>
            <a:r>
              <a:rPr lang="en-US" dirty="0" err="1" smtClean="0">
                <a:solidFill>
                  <a:srgbClr val="000000"/>
                </a:solidFill>
              </a:rPr>
              <a:t>phương</a:t>
            </a:r>
            <a:r>
              <a:rPr lang="en-US" dirty="0" smtClean="0">
                <a:solidFill>
                  <a:srgbClr val="000000"/>
                </a:solidFill>
              </a:rPr>
              <a:t> </a:t>
            </a:r>
            <a:r>
              <a:rPr lang="en-US" dirty="0" err="1" smtClean="0">
                <a:solidFill>
                  <a:srgbClr val="000000"/>
                </a:solidFill>
              </a:rPr>
              <a:t>thức</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trơn</a:t>
            </a:r>
            <a:r>
              <a:rPr lang="en-US" dirty="0" smtClean="0">
                <a:solidFill>
                  <a:srgbClr val="000000"/>
                </a:solidFill>
              </a:rPr>
              <a:t>".</a:t>
            </a:r>
          </a:p>
          <a:p>
            <a:pPr marL="228600" indent="-228600">
              <a:spcBef>
                <a:spcPts val="600"/>
              </a:spcBef>
              <a:buFontTx/>
              <a:buAutoNum type="arabicParenBoth"/>
              <a:defRPr/>
            </a:pPr>
            <a:r>
              <a:rPr lang="en-US" dirty="0" err="1" smtClean="0">
                <a:solidFill>
                  <a:srgbClr val="000000"/>
                </a:solidFill>
              </a:rPr>
              <a:t>Người</a:t>
            </a:r>
            <a:r>
              <a:rPr lang="en-US" dirty="0" smtClean="0">
                <a:solidFill>
                  <a:srgbClr val="000000"/>
                </a:solidFill>
              </a:rPr>
              <a:t> </a:t>
            </a:r>
            <a:r>
              <a:rPr lang="en-US" dirty="0" err="1" smtClean="0">
                <a:solidFill>
                  <a:srgbClr val="000000"/>
                </a:solidFill>
              </a:rPr>
              <a:t>ủy</a:t>
            </a:r>
            <a:r>
              <a:rPr lang="en-US" dirty="0" smtClean="0">
                <a:solidFill>
                  <a:srgbClr val="000000"/>
                </a:solidFill>
              </a:rPr>
              <a:t> </a:t>
            </a:r>
            <a:r>
              <a:rPr lang="en-US" dirty="0" err="1" smtClean="0">
                <a:solidFill>
                  <a:srgbClr val="000000"/>
                </a:solidFill>
              </a:rPr>
              <a:t>thác</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xuất</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gửi</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hóa</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b="1" dirty="0" err="1" smtClean="0">
                <a:solidFill>
                  <a:srgbClr val="000000"/>
                </a:solidFill>
              </a:rPr>
              <a:t>bộ</a:t>
            </a:r>
            <a:r>
              <a:rPr lang="en-US" b="1" dirty="0" smtClean="0">
                <a:solidFill>
                  <a:srgbClr val="000000"/>
                </a:solidFill>
              </a:rPr>
              <a:t> </a:t>
            </a:r>
            <a:r>
              <a:rPr lang="en-US" b="1" dirty="0" err="1" smtClean="0">
                <a:solidFill>
                  <a:srgbClr val="000000"/>
                </a:solidFill>
              </a:rPr>
              <a:t>chứng</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thương</a:t>
            </a:r>
            <a:r>
              <a:rPr lang="en-US" b="1" dirty="0" smtClean="0">
                <a:solidFill>
                  <a:srgbClr val="000000"/>
                </a:solidFill>
              </a:rPr>
              <a:t> </a:t>
            </a:r>
            <a:r>
              <a:rPr lang="en-US" b="1" dirty="0" err="1" smtClean="0">
                <a:solidFill>
                  <a:srgbClr val="000000"/>
                </a:solidFill>
              </a:rPr>
              <a:t>mại</a:t>
            </a:r>
            <a:r>
              <a:rPr lang="en-US" dirty="0" smtClean="0">
                <a:solidFill>
                  <a:srgbClr val="000000"/>
                </a:solidFill>
              </a:rPr>
              <a:t> </a:t>
            </a:r>
            <a:r>
              <a:rPr lang="en-US" dirty="0" err="1" smtClean="0">
                <a:solidFill>
                  <a:srgbClr val="000000"/>
                </a:solidFill>
              </a:rPr>
              <a:t>trực</a:t>
            </a:r>
            <a:r>
              <a:rPr lang="en-US" dirty="0" smtClean="0">
                <a:solidFill>
                  <a:srgbClr val="000000"/>
                </a:solidFill>
              </a:rPr>
              <a:t> </a:t>
            </a:r>
            <a:r>
              <a:rPr lang="en-US" dirty="0" err="1" smtClean="0">
                <a:solidFill>
                  <a:srgbClr val="000000"/>
                </a:solidFill>
              </a:rPr>
              <a:t>tiếp</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dirty="0" smtClean="0">
                <a:solidFill>
                  <a:srgbClr val="000000"/>
                </a:solidFill>
              </a:rPr>
              <a:t>(3)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xuất</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gửi</a:t>
            </a:r>
            <a:r>
              <a:rPr lang="en-US" dirty="0" smtClean="0">
                <a:solidFill>
                  <a:srgbClr val="000000"/>
                </a:solidFill>
              </a:rPr>
              <a:t> </a:t>
            </a:r>
            <a:r>
              <a:rPr lang="en-US" dirty="0" err="1" smtClean="0">
                <a:solidFill>
                  <a:srgbClr val="000000"/>
                </a:solidFill>
              </a:rPr>
              <a:t>Đơn</a:t>
            </a:r>
            <a:r>
              <a:rPr lang="en-US" dirty="0" smtClean="0">
                <a:solidFill>
                  <a:srgbClr val="000000"/>
                </a:solidFill>
              </a:rPr>
              <a:t> </a:t>
            </a:r>
            <a:r>
              <a:rPr lang="en-US" dirty="0" err="1" smtClean="0">
                <a:solidFill>
                  <a:srgbClr val="000000"/>
                </a:solidFill>
              </a:rPr>
              <a:t>yêu</a:t>
            </a:r>
            <a:r>
              <a:rPr lang="en-US" dirty="0" smtClean="0">
                <a:solidFill>
                  <a:srgbClr val="000000"/>
                </a:solidFill>
              </a:rPr>
              <a:t> </a:t>
            </a:r>
            <a:r>
              <a:rPr lang="en-US" dirty="0" err="1" smtClean="0">
                <a:solidFill>
                  <a:srgbClr val="000000"/>
                </a:solidFill>
              </a:rPr>
              <a:t>cầu</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cùng</a:t>
            </a:r>
            <a:r>
              <a:rPr lang="en-US" dirty="0" smtClean="0">
                <a:solidFill>
                  <a:srgbClr val="000000"/>
                </a:solidFill>
              </a:rPr>
              <a:t> </a:t>
            </a:r>
            <a:r>
              <a:rPr lang="en-US" dirty="0" err="1" smtClean="0">
                <a:solidFill>
                  <a:srgbClr val="000000"/>
                </a:solidFill>
              </a:rPr>
              <a:t>chứng</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tài</a:t>
            </a:r>
            <a:r>
              <a:rPr lang="en-US" dirty="0" smtClean="0">
                <a:solidFill>
                  <a:srgbClr val="000000"/>
                </a:solidFill>
              </a:rPr>
              <a:t> </a:t>
            </a:r>
            <a:r>
              <a:rPr lang="en-US" dirty="0" err="1" smtClean="0">
                <a:solidFill>
                  <a:srgbClr val="000000"/>
                </a:solidFill>
              </a:rPr>
              <a:t>chính</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dirty="0" smtClean="0">
                <a:solidFill>
                  <a:srgbClr val="000000"/>
                </a:solidFill>
              </a:rPr>
              <a:t>(4)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b="1" dirty="0" err="1" smtClean="0">
                <a:solidFill>
                  <a:srgbClr val="000000"/>
                </a:solidFill>
              </a:rPr>
              <a:t>lập</a:t>
            </a:r>
            <a:r>
              <a:rPr lang="en-US" b="1" dirty="0" smtClean="0">
                <a:solidFill>
                  <a:srgbClr val="000000"/>
                </a:solidFill>
              </a:rPr>
              <a:t> </a:t>
            </a:r>
            <a:r>
              <a:rPr lang="en-US" b="1" dirty="0" err="1" smtClean="0">
                <a:solidFill>
                  <a:srgbClr val="000000"/>
                </a:solidFill>
              </a:rPr>
              <a:t>và</a:t>
            </a:r>
            <a:r>
              <a:rPr lang="en-US" b="1" dirty="0" smtClean="0">
                <a:solidFill>
                  <a:srgbClr val="000000"/>
                </a:solidFill>
              </a:rPr>
              <a:t> </a:t>
            </a:r>
            <a:r>
              <a:rPr lang="en-US" b="1" dirty="0" err="1" smtClean="0">
                <a:solidFill>
                  <a:srgbClr val="000000"/>
                </a:solidFill>
              </a:rPr>
              <a:t>gửi</a:t>
            </a:r>
            <a:r>
              <a:rPr lang="en-US" b="1" dirty="0" smtClean="0">
                <a:solidFill>
                  <a:srgbClr val="000000"/>
                </a:solidFill>
              </a:rPr>
              <a:t> </a:t>
            </a:r>
            <a:r>
              <a:rPr lang="en-US" b="1" dirty="0" err="1" smtClean="0">
                <a:solidFill>
                  <a:srgbClr val="000000"/>
                </a:solidFill>
              </a:rPr>
              <a:t>Lệnh</a:t>
            </a:r>
            <a:r>
              <a:rPr lang="en-US" b="1" dirty="0" smtClean="0">
                <a:solidFill>
                  <a:srgbClr val="000000"/>
                </a:solidFill>
              </a:rPr>
              <a:t> </a:t>
            </a:r>
            <a:r>
              <a:rPr lang="en-US" b="1" dirty="0" err="1" smtClean="0">
                <a:solidFill>
                  <a:srgbClr val="000000"/>
                </a:solidFill>
              </a:rPr>
              <a:t>nhờ</a:t>
            </a:r>
            <a:r>
              <a:rPr lang="en-US" b="1" dirty="0" smtClean="0">
                <a:solidFill>
                  <a:srgbClr val="000000"/>
                </a:solidFill>
              </a:rPr>
              <a:t> </a:t>
            </a:r>
            <a:r>
              <a:rPr lang="en-US" b="1" dirty="0" err="1" smtClean="0">
                <a:solidFill>
                  <a:srgbClr val="000000"/>
                </a:solidFill>
              </a:rPr>
              <a:t>thu</a:t>
            </a:r>
            <a:r>
              <a:rPr lang="en-US" dirty="0" smtClean="0">
                <a:solidFill>
                  <a:srgbClr val="000000"/>
                </a:solidFill>
              </a:rPr>
              <a:t> </a:t>
            </a:r>
            <a:r>
              <a:rPr lang="en-US" dirty="0" err="1" smtClean="0">
                <a:solidFill>
                  <a:srgbClr val="000000"/>
                </a:solidFill>
              </a:rPr>
              <a:t>cùng</a:t>
            </a:r>
            <a:r>
              <a:rPr lang="en-US" dirty="0" smtClean="0">
                <a:solidFill>
                  <a:srgbClr val="000000"/>
                </a:solidFill>
              </a:rPr>
              <a:t> </a:t>
            </a:r>
            <a:r>
              <a:rPr lang="en-US" dirty="0" err="1" smtClean="0">
                <a:solidFill>
                  <a:srgbClr val="000000"/>
                </a:solidFill>
              </a:rPr>
              <a:t>vơi</a:t>
            </a:r>
            <a:r>
              <a:rPr lang="en-US" dirty="0" smtClean="0">
                <a:solidFill>
                  <a:srgbClr val="000000"/>
                </a:solidFill>
              </a:rPr>
              <a:t> </a:t>
            </a:r>
            <a:r>
              <a:rPr lang="en-US" b="1" dirty="0" err="1" smtClean="0">
                <a:solidFill>
                  <a:srgbClr val="000000"/>
                </a:solidFill>
              </a:rPr>
              <a:t>bộ</a:t>
            </a:r>
            <a:r>
              <a:rPr lang="en-US" b="1" dirty="0" smtClean="0">
                <a:solidFill>
                  <a:srgbClr val="000000"/>
                </a:solidFill>
              </a:rPr>
              <a:t> </a:t>
            </a:r>
            <a:r>
              <a:rPr lang="en-US" b="1" dirty="0" err="1" smtClean="0">
                <a:solidFill>
                  <a:srgbClr val="000000"/>
                </a:solidFill>
              </a:rPr>
              <a:t>chứng</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tài</a:t>
            </a:r>
            <a:r>
              <a:rPr lang="en-US" b="1" dirty="0" smtClean="0">
                <a:solidFill>
                  <a:srgbClr val="000000"/>
                </a:solidFill>
              </a:rPr>
              <a:t> </a:t>
            </a:r>
            <a:r>
              <a:rPr lang="en-US" b="1" dirty="0" err="1" smtClean="0">
                <a:solidFill>
                  <a:srgbClr val="000000"/>
                </a:solidFill>
              </a:rPr>
              <a:t>chính</a:t>
            </a:r>
            <a:r>
              <a:rPr lang="en-US" dirty="0" smtClean="0">
                <a:solidFill>
                  <a:srgbClr val="000000"/>
                </a:solidFill>
              </a:rPr>
              <a:t> </a:t>
            </a:r>
            <a:r>
              <a:rPr lang="en-US" dirty="0" err="1" smtClean="0">
                <a:solidFill>
                  <a:srgbClr val="000000"/>
                </a:solidFill>
              </a:rPr>
              <a:t>tới</a:t>
            </a:r>
            <a:r>
              <a:rPr lang="en-US" dirty="0" smtClean="0">
                <a:solidFill>
                  <a:srgbClr val="000000"/>
                </a:solidFill>
              </a:rPr>
              <a:t> </a:t>
            </a:r>
            <a:r>
              <a:rPr lang="en-US" b="1" dirty="0" err="1" smtClean="0">
                <a:solidFill>
                  <a:srgbClr val="000000"/>
                </a:solidFill>
              </a:rPr>
              <a:t>Ngân</a:t>
            </a:r>
            <a:r>
              <a:rPr lang="en-US" b="1" dirty="0" smtClean="0">
                <a:solidFill>
                  <a:srgbClr val="000000"/>
                </a:solidFill>
              </a:rPr>
              <a:t> </a:t>
            </a:r>
            <a:r>
              <a:rPr lang="en-US" b="1" dirty="0" err="1" smtClean="0">
                <a:solidFill>
                  <a:srgbClr val="000000"/>
                </a:solidFill>
              </a:rPr>
              <a:t>hàng</a:t>
            </a:r>
            <a:r>
              <a:rPr lang="en-US" b="1" dirty="0" smtClean="0">
                <a:solidFill>
                  <a:srgbClr val="000000"/>
                </a:solidFill>
              </a:rPr>
              <a:t> </a:t>
            </a:r>
            <a:r>
              <a:rPr lang="en-US" b="1" dirty="0" err="1" smtClean="0">
                <a:solidFill>
                  <a:srgbClr val="000000"/>
                </a:solidFill>
              </a:rPr>
              <a:t>thu</a:t>
            </a:r>
            <a:r>
              <a:rPr lang="en-US" b="1" dirty="0" smtClean="0">
                <a:solidFill>
                  <a:srgbClr val="000000"/>
                </a:solidFill>
              </a:rPr>
              <a:t> </a:t>
            </a:r>
            <a:r>
              <a:rPr lang="en-US" b="1" dirty="0" err="1" smtClean="0">
                <a:solidFill>
                  <a:srgbClr val="000000"/>
                </a:solidFill>
              </a:rPr>
              <a:t>hộ</a:t>
            </a:r>
            <a:r>
              <a:rPr lang="en-US" b="1"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b="1" dirty="0" smtClean="0">
                <a:solidFill>
                  <a:srgbClr val="000000"/>
                </a:solidFill>
              </a:rPr>
              <a:t>(5)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hộ</a:t>
            </a:r>
            <a:r>
              <a:rPr lang="en-US" dirty="0" smtClean="0">
                <a:solidFill>
                  <a:srgbClr val="000000"/>
                </a:solidFill>
              </a:rPr>
              <a:t> </a:t>
            </a:r>
            <a:r>
              <a:rPr lang="en-US" dirty="0" err="1" smtClean="0">
                <a:solidFill>
                  <a:srgbClr val="000000"/>
                </a:solidFill>
              </a:rPr>
              <a:t>thông</a:t>
            </a:r>
            <a:r>
              <a:rPr lang="en-US" dirty="0" smtClean="0">
                <a:solidFill>
                  <a:srgbClr val="000000"/>
                </a:solidFill>
              </a:rPr>
              <a:t> </a:t>
            </a:r>
            <a:r>
              <a:rPr lang="en-US" dirty="0" err="1" smtClean="0">
                <a:solidFill>
                  <a:srgbClr val="000000"/>
                </a:solidFill>
              </a:rPr>
              <a:t>báo</a:t>
            </a:r>
            <a:r>
              <a:rPr lang="en-US" dirty="0" smtClean="0">
                <a:solidFill>
                  <a:srgbClr val="000000"/>
                </a:solidFill>
              </a:rPr>
              <a:t> </a:t>
            </a:r>
            <a:r>
              <a:rPr lang="en-US" dirty="0" err="1" smtClean="0">
                <a:solidFill>
                  <a:srgbClr val="000000"/>
                </a:solidFill>
              </a:rPr>
              <a:t>Lệnh</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dirty="0" err="1" smtClean="0">
                <a:solidFill>
                  <a:srgbClr val="000000"/>
                </a:solidFill>
              </a:rPr>
              <a:t>yêu</a:t>
            </a:r>
            <a:r>
              <a:rPr lang="en-US" dirty="0" smtClean="0">
                <a:solidFill>
                  <a:srgbClr val="000000"/>
                </a:solidFill>
              </a:rPr>
              <a:t> </a:t>
            </a:r>
            <a:r>
              <a:rPr lang="en-US" dirty="0" err="1" smtClean="0">
                <a:solidFill>
                  <a:srgbClr val="000000"/>
                </a:solidFill>
              </a:rPr>
              <a:t>cầu</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a:t>
            </a:r>
            <a:endParaRPr lang="en-US" b="1" dirty="0" smtClean="0">
              <a:solidFill>
                <a:srgbClr val="000000"/>
              </a:solidFill>
            </a:endParaRPr>
          </a:p>
          <a:p>
            <a:pPr>
              <a:spcBef>
                <a:spcPts val="600"/>
              </a:spcBef>
              <a:defRPr/>
            </a:pPr>
            <a:r>
              <a:rPr lang="en-US" b="1" dirty="0" smtClean="0">
                <a:solidFill>
                  <a:srgbClr val="000000"/>
                </a:solidFill>
              </a:rPr>
              <a:t> (6) </a:t>
            </a:r>
            <a:r>
              <a:rPr lang="en-US" b="1" dirty="0" err="1" smtClean="0">
                <a:solidFill>
                  <a:srgbClr val="000000"/>
                </a:solidFill>
              </a:rPr>
              <a:t>Nhà</a:t>
            </a:r>
            <a:r>
              <a:rPr lang="en-US" b="1" dirty="0" smtClean="0">
                <a:solidFill>
                  <a:srgbClr val="000000"/>
                </a:solidFill>
              </a:rPr>
              <a:t> </a:t>
            </a:r>
            <a:r>
              <a:rPr lang="en-US" b="1" dirty="0" err="1" smtClean="0">
                <a:solidFill>
                  <a:srgbClr val="000000"/>
                </a:solidFill>
              </a:rPr>
              <a:t>nhập</a:t>
            </a:r>
            <a:r>
              <a:rPr lang="en-US" b="1" dirty="0" smtClean="0">
                <a:solidFill>
                  <a:srgbClr val="000000"/>
                </a:solidFill>
              </a:rPr>
              <a:t> </a:t>
            </a:r>
            <a:r>
              <a:rPr lang="en-US" b="1" dirty="0" err="1" smtClean="0">
                <a:solidFill>
                  <a:srgbClr val="000000"/>
                </a:solidFill>
              </a:rPr>
              <a:t>khẩu</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tiền</a:t>
            </a:r>
            <a:r>
              <a:rPr lang="en-US" b="1" dirty="0" smtClean="0">
                <a:solidFill>
                  <a:srgbClr val="000000"/>
                </a:solidFill>
              </a:rPr>
              <a:t> </a:t>
            </a:r>
            <a:r>
              <a:rPr lang="en-US" b="1" dirty="0" err="1" smtClean="0">
                <a:solidFill>
                  <a:srgbClr val="000000"/>
                </a:solidFill>
              </a:rPr>
              <a:t>ngay</a:t>
            </a:r>
            <a:r>
              <a:rPr lang="en-US" b="1" dirty="0" smtClean="0">
                <a:solidFill>
                  <a:srgbClr val="000000"/>
                </a:solidFill>
              </a:rPr>
              <a:t>, </a:t>
            </a:r>
            <a:r>
              <a:rPr lang="en-US" b="1" dirty="0" err="1" smtClean="0">
                <a:solidFill>
                  <a:srgbClr val="000000"/>
                </a:solidFill>
              </a:rPr>
              <a:t>hoặc</a:t>
            </a:r>
            <a:r>
              <a:rPr lang="en-US" b="1" dirty="0" smtClean="0">
                <a:solidFill>
                  <a:srgbClr val="000000"/>
                </a:solidFill>
              </a:rPr>
              <a:t> </a:t>
            </a:r>
            <a:r>
              <a:rPr lang="en-US" b="1" dirty="0" err="1" smtClean="0">
                <a:solidFill>
                  <a:srgbClr val="000000"/>
                </a:solidFill>
              </a:rPr>
              <a:t>chấp</a:t>
            </a:r>
            <a:r>
              <a:rPr lang="en-US" b="1" dirty="0" smtClean="0">
                <a:solidFill>
                  <a:srgbClr val="000000"/>
                </a:solidFill>
              </a:rPr>
              <a:t> </a:t>
            </a:r>
            <a:r>
              <a:rPr lang="en-US" b="1" dirty="0" err="1" smtClean="0">
                <a:solidFill>
                  <a:srgbClr val="000000"/>
                </a:solidFill>
              </a:rPr>
              <a:t>nhận</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tiền</a:t>
            </a:r>
            <a:r>
              <a:rPr lang="en-US" b="1" dirty="0" smtClean="0">
                <a:solidFill>
                  <a:srgbClr val="000000"/>
                </a:solidFill>
              </a:rPr>
              <a:t> </a:t>
            </a:r>
            <a:r>
              <a:rPr lang="en-US" b="1" dirty="0" err="1" smtClean="0">
                <a:solidFill>
                  <a:srgbClr val="000000"/>
                </a:solidFill>
              </a:rPr>
              <a:t>cụ</a:t>
            </a:r>
            <a:r>
              <a:rPr lang="en-US" b="1" dirty="0" smtClean="0">
                <a:solidFill>
                  <a:srgbClr val="000000"/>
                </a:solidFill>
              </a:rPr>
              <a:t> </a:t>
            </a:r>
            <a:r>
              <a:rPr lang="en-US" b="1" dirty="0" err="1" smtClean="0">
                <a:solidFill>
                  <a:srgbClr val="000000"/>
                </a:solidFill>
              </a:rPr>
              <a:t>thể</a:t>
            </a:r>
            <a:r>
              <a:rPr lang="en-US" b="1" dirty="0" smtClean="0">
                <a:solidFill>
                  <a:srgbClr val="000000"/>
                </a:solidFill>
              </a:rPr>
              <a:t>:</a:t>
            </a:r>
          </a:p>
          <a:p>
            <a:pPr>
              <a:spcBef>
                <a:spcPts val="600"/>
              </a:spcBef>
              <a:defRPr/>
            </a:pP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ngay</a:t>
            </a:r>
            <a:r>
              <a:rPr lang="en-US" dirty="0" smtClean="0">
                <a:solidFill>
                  <a:srgbClr val="000000"/>
                </a:solidFill>
              </a:rPr>
              <a:t> (</a:t>
            </a:r>
            <a:r>
              <a:rPr lang="en-US" dirty="0" err="1" smtClean="0">
                <a:solidFill>
                  <a:srgbClr val="000000"/>
                </a:solidFill>
              </a:rPr>
              <a:t>séc</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phiếu</a:t>
            </a:r>
            <a:r>
              <a:rPr lang="en-US" dirty="0" smtClean="0">
                <a:solidFill>
                  <a:srgbClr val="000000"/>
                </a:solidFill>
              </a:rPr>
              <a:t> hay </a:t>
            </a:r>
            <a:r>
              <a:rPr lang="en-US" b="1" dirty="0" err="1" smtClean="0">
                <a:solidFill>
                  <a:srgbClr val="000000"/>
                </a:solidFill>
              </a:rPr>
              <a:t>hối</a:t>
            </a:r>
            <a:r>
              <a:rPr lang="en-US" b="1" dirty="0" smtClean="0">
                <a:solidFill>
                  <a:srgbClr val="000000"/>
                </a:solidFill>
              </a:rPr>
              <a:t> </a:t>
            </a:r>
            <a:r>
              <a:rPr lang="en-US" b="1" dirty="0" err="1" smtClean="0">
                <a:solidFill>
                  <a:srgbClr val="000000"/>
                </a:solidFill>
              </a:rPr>
              <a:t>phiếu</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ngay</a:t>
            </a:r>
            <a:r>
              <a:rPr lang="en-US" dirty="0" smtClean="0">
                <a:solidFill>
                  <a:srgbClr val="000000"/>
                </a:solidFill>
              </a:rPr>
              <a:t>); </a:t>
            </a:r>
            <a:r>
              <a:rPr lang="en-US" dirty="0" err="1" smtClean="0">
                <a:solidFill>
                  <a:srgbClr val="000000"/>
                </a:solidFill>
              </a:rPr>
              <a:t>hoặc</a:t>
            </a:r>
            <a:endParaRPr lang="en-US" dirty="0" smtClean="0">
              <a:solidFill>
                <a:srgbClr val="000000"/>
              </a:solidFill>
            </a:endParaRPr>
          </a:p>
          <a:p>
            <a:pPr>
              <a:spcBef>
                <a:spcPts val="600"/>
              </a:spcBef>
              <a:defRPr/>
            </a:pPr>
            <a:r>
              <a:rPr lang="en-US" dirty="0" smtClean="0">
                <a:solidFill>
                  <a:srgbClr val="000000"/>
                </a:solidFill>
              </a:rPr>
              <a:t>- </a:t>
            </a:r>
            <a:r>
              <a:rPr lang="en-US" dirty="0" err="1" smtClean="0">
                <a:solidFill>
                  <a:srgbClr val="000000"/>
                </a:solidFill>
              </a:rPr>
              <a:t>Kí</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b="1" dirty="0" smtClean="0">
                <a:solidFill>
                  <a:srgbClr val="000000"/>
                </a:solidFill>
              </a:rPr>
              <a:t>(</a:t>
            </a:r>
            <a:r>
              <a:rPr lang="en-US" b="1" dirty="0" err="1" smtClean="0">
                <a:solidFill>
                  <a:srgbClr val="000000"/>
                </a:solidFill>
              </a:rPr>
              <a:t>hối</a:t>
            </a:r>
            <a:r>
              <a:rPr lang="en-US" b="1" dirty="0" smtClean="0">
                <a:solidFill>
                  <a:srgbClr val="000000"/>
                </a:solidFill>
              </a:rPr>
              <a:t> </a:t>
            </a:r>
            <a:r>
              <a:rPr lang="en-US" b="1" dirty="0" err="1" smtClean="0">
                <a:solidFill>
                  <a:srgbClr val="000000"/>
                </a:solidFill>
              </a:rPr>
              <a:t>phiếu</a:t>
            </a:r>
            <a:r>
              <a:rPr lang="en-US" b="1" dirty="0" smtClean="0">
                <a:solidFill>
                  <a:srgbClr val="000000"/>
                </a:solidFill>
              </a:rPr>
              <a:t> </a:t>
            </a:r>
            <a:r>
              <a:rPr lang="en-US" b="1" dirty="0" err="1" smtClean="0">
                <a:solidFill>
                  <a:srgbClr val="000000"/>
                </a:solidFill>
              </a:rPr>
              <a:t>kì</a:t>
            </a:r>
            <a:r>
              <a:rPr lang="en-US" b="1" dirty="0" smtClean="0">
                <a:solidFill>
                  <a:srgbClr val="000000"/>
                </a:solidFill>
              </a:rPr>
              <a:t> </a:t>
            </a:r>
            <a:r>
              <a:rPr lang="en-US" b="1" dirty="0" err="1" smtClean="0">
                <a:solidFill>
                  <a:srgbClr val="000000"/>
                </a:solidFill>
              </a:rPr>
              <a:t>hạn</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p>
          <a:p>
            <a:pPr>
              <a:spcBef>
                <a:spcPts val="600"/>
              </a:spcBef>
              <a:defRPr/>
            </a:pPr>
            <a:r>
              <a:rPr lang="en-US" dirty="0" smtClean="0">
                <a:solidFill>
                  <a:srgbClr val="000000"/>
                </a:solidFill>
              </a:rPr>
              <a:t>(7)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hộ</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hạn</a:t>
            </a:r>
            <a:r>
              <a:rPr lang="en-US" dirty="0" smtClean="0">
                <a:solidFill>
                  <a:srgbClr val="000000"/>
                </a:solidFill>
              </a:rPr>
              <a:t> </a:t>
            </a:r>
            <a:r>
              <a:rPr lang="en-US" dirty="0" err="1" smtClean="0">
                <a:solidFill>
                  <a:srgbClr val="000000"/>
                </a:solidFill>
              </a:rPr>
              <a:t>đã</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endParaRPr lang="en-US" dirty="0" smtClean="0">
              <a:solidFill>
                <a:srgbClr val="000000"/>
              </a:solidFill>
            </a:endParaRPr>
          </a:p>
          <a:p>
            <a:pPr>
              <a:spcBef>
                <a:spcPts val="600"/>
              </a:spcBef>
              <a:defRPr/>
            </a:pPr>
            <a:r>
              <a:rPr lang="en-US" dirty="0" smtClean="0">
                <a:solidFill>
                  <a:srgbClr val="000000"/>
                </a:solidFill>
              </a:rPr>
              <a:t>(8)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thông</a:t>
            </a:r>
            <a:r>
              <a:rPr lang="en-US" dirty="0" smtClean="0">
                <a:solidFill>
                  <a:srgbClr val="000000"/>
                </a:solidFill>
              </a:rPr>
              <a:t> qua </a:t>
            </a:r>
            <a:r>
              <a:rPr lang="en-US" dirty="0" err="1" smtClean="0">
                <a:solidFill>
                  <a:srgbClr val="000000"/>
                </a:solidFill>
              </a:rPr>
              <a:t>báo</a:t>
            </a:r>
            <a:r>
              <a:rPr lang="en-US" dirty="0" smtClean="0">
                <a:solidFill>
                  <a:srgbClr val="000000"/>
                </a:solidFill>
              </a:rPr>
              <a:t> </a:t>
            </a:r>
            <a:r>
              <a:rPr lang="en-US" dirty="0" err="1" smtClean="0">
                <a:solidFill>
                  <a:srgbClr val="000000"/>
                </a:solidFill>
              </a:rPr>
              <a:t>có</a:t>
            </a:r>
            <a:r>
              <a:rPr lang="en-US" dirty="0" smtClean="0">
                <a:solidFill>
                  <a:srgbClr val="000000"/>
                </a:solidFill>
              </a:rPr>
              <a:t> </a:t>
            </a:r>
            <a:r>
              <a:rPr lang="en-US" dirty="0" err="1" smtClean="0">
                <a:solidFill>
                  <a:srgbClr val="000000"/>
                </a:solidFill>
              </a:rPr>
              <a:t>trong</a:t>
            </a:r>
            <a:r>
              <a:rPr lang="en-US" dirty="0" smtClean="0">
                <a:solidFill>
                  <a:srgbClr val="000000"/>
                </a:solidFill>
              </a:rPr>
              <a:t> </a:t>
            </a:r>
            <a:r>
              <a:rPr lang="en-US" dirty="0" err="1" smtClean="0">
                <a:solidFill>
                  <a:srgbClr val="000000"/>
                </a:solidFill>
              </a:rPr>
              <a:t>tài</a:t>
            </a:r>
            <a:r>
              <a:rPr lang="en-US" dirty="0" smtClean="0">
                <a:solidFill>
                  <a:srgbClr val="000000"/>
                </a:solidFill>
              </a:rPr>
              <a:t> </a:t>
            </a:r>
            <a:r>
              <a:rPr lang="en-US" dirty="0" err="1" smtClean="0">
                <a:solidFill>
                  <a:srgbClr val="000000"/>
                </a:solidFill>
              </a:rPr>
              <a:t>khoản</a:t>
            </a:r>
            <a:r>
              <a:rPr lang="en-US" dirty="0" smtClean="0">
                <a:solidFill>
                  <a:srgbClr val="000000"/>
                </a:solidFill>
              </a:rPr>
              <a:t> </a:t>
            </a:r>
            <a:r>
              <a:rPr lang="en-US" dirty="0" err="1" smtClean="0">
                <a:solidFill>
                  <a:srgbClr val="000000"/>
                </a:solidFill>
              </a:rPr>
              <a:t>của</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thụ</a:t>
            </a:r>
            <a:r>
              <a:rPr lang="en-US" dirty="0" smtClean="0">
                <a:solidFill>
                  <a:srgbClr val="000000"/>
                </a:solidFill>
              </a:rPr>
              <a:t> </a:t>
            </a:r>
            <a:r>
              <a:rPr lang="en-US" dirty="0" err="1" smtClean="0">
                <a:solidFill>
                  <a:srgbClr val="000000"/>
                </a:solidFill>
              </a:rPr>
              <a:t>hưởng</a:t>
            </a:r>
            <a:r>
              <a:rPr lang="en-US" dirty="0" smtClean="0">
                <a:solidFill>
                  <a:srgbClr val="000000"/>
                </a:solidFill>
              </a:rPr>
              <a:t> (</a:t>
            </a:r>
            <a:r>
              <a:rPr lang="en-US" dirty="0" err="1" smtClean="0">
                <a:solidFill>
                  <a:srgbClr val="000000"/>
                </a:solidFill>
              </a:rPr>
              <a:t>người</a:t>
            </a:r>
            <a:r>
              <a:rPr lang="en-US" dirty="0" smtClean="0">
                <a:solidFill>
                  <a:srgbClr val="000000"/>
                </a:solidFill>
              </a:rPr>
              <a:t> XK),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hạn</a:t>
            </a:r>
            <a:r>
              <a:rPr lang="en-US" dirty="0" smtClean="0">
                <a:solidFill>
                  <a:srgbClr val="000000"/>
                </a:solidFill>
              </a:rPr>
              <a:t> </a:t>
            </a:r>
            <a:r>
              <a:rPr lang="en-US" dirty="0" err="1" smtClean="0">
                <a:solidFill>
                  <a:srgbClr val="000000"/>
                </a:solidFill>
              </a:rPr>
              <a:t>đã</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thụ</a:t>
            </a:r>
            <a:r>
              <a:rPr lang="en-US" dirty="0" smtClean="0">
                <a:solidFill>
                  <a:srgbClr val="000000"/>
                </a:solidFill>
              </a:rPr>
              <a:t> </a:t>
            </a:r>
            <a:r>
              <a:rPr lang="en-US" dirty="0" err="1" smtClean="0">
                <a:solidFill>
                  <a:srgbClr val="000000"/>
                </a:solidFill>
              </a:rPr>
              <a:t>hưởng</a:t>
            </a:r>
            <a:endParaRPr lang="en-US" b="1" dirty="0" smtClean="0">
              <a:solidFill>
                <a:srgbClr val="000000"/>
              </a:solidFill>
            </a:endParaRPr>
          </a:p>
          <a:p>
            <a:pPr>
              <a:defRPr/>
            </a:pPr>
            <a:endParaRPr lang="en-US" b="1" dirty="0" smtClean="0">
              <a:solidFill>
                <a:srgbClr val="000000"/>
              </a:solidFill>
            </a:endParaRPr>
          </a:p>
          <a:p>
            <a:pPr>
              <a:defRPr/>
            </a:pPr>
            <a:endParaRPr lang="en-US" b="1" dirty="0" smtClean="0">
              <a:solidFill>
                <a:srgbClr val="000000"/>
              </a:solidFill>
            </a:endParaRPr>
          </a:p>
          <a:p>
            <a:pPr>
              <a:defRPr/>
            </a:pPr>
            <a:endParaRPr lang="en-US" b="1" dirty="0" smtClean="0">
              <a:solidFill>
                <a:srgbClr val="000000"/>
              </a:solidFill>
            </a:endParaRPr>
          </a:p>
          <a:p>
            <a:pPr>
              <a:defRPr/>
            </a:pP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đồng</a:t>
            </a:r>
            <a:r>
              <a:rPr lang="en-US" dirty="0" smtClean="0">
                <a:solidFill>
                  <a:srgbClr val="000000"/>
                </a:solidFill>
              </a:rPr>
              <a:t> ý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thông</a:t>
            </a:r>
            <a:r>
              <a:rPr lang="en-US" dirty="0" smtClean="0">
                <a:solidFill>
                  <a:srgbClr val="000000"/>
                </a:solidFill>
              </a:rPr>
              <a:t> </a:t>
            </a:r>
            <a:r>
              <a:rPr lang="en-US" dirty="0" err="1" smtClean="0">
                <a:solidFill>
                  <a:srgbClr val="000000"/>
                </a:solidFill>
              </a:rPr>
              <a:t>thường</a:t>
            </a:r>
            <a:r>
              <a:rPr lang="en-US" dirty="0" smtClean="0">
                <a:solidFill>
                  <a:srgbClr val="000000"/>
                </a:solidFill>
              </a:rPr>
              <a:t> </a:t>
            </a:r>
            <a:r>
              <a:rPr lang="en-US" dirty="0" err="1" smtClean="0">
                <a:solidFill>
                  <a:srgbClr val="000000"/>
                </a:solidFill>
              </a:rPr>
              <a:t>sau</a:t>
            </a:r>
            <a:r>
              <a:rPr lang="en-US" dirty="0" smtClean="0">
                <a:solidFill>
                  <a:srgbClr val="000000"/>
                </a:solidFill>
              </a:rPr>
              <a:t> </a:t>
            </a:r>
            <a:r>
              <a:rPr lang="en-US" dirty="0" err="1" smtClean="0">
                <a:solidFill>
                  <a:srgbClr val="000000"/>
                </a:solidFill>
              </a:rPr>
              <a:t>khi</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thì</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mới</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endParaRPr lang="en-US" b="1" dirty="0" smtClean="0">
              <a:solidFill>
                <a:srgbClr val="000000"/>
              </a:solidFill>
            </a:endParaRPr>
          </a:p>
          <a:p>
            <a:pPr>
              <a:defRPr/>
            </a:pP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mua</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chối</a:t>
            </a:r>
            <a:r>
              <a:rPr lang="en-US" b="1" dirty="0" smtClean="0">
                <a:solidFill>
                  <a:srgbClr val="000000"/>
                </a:solidFill>
              </a:rPr>
              <a:t> </a:t>
            </a:r>
            <a:r>
              <a:rPr lang="en-US" b="1" dirty="0" err="1" smtClean="0">
                <a:solidFill>
                  <a:srgbClr val="000000"/>
                </a:solidFill>
              </a:rPr>
              <a:t>thanh</a:t>
            </a:r>
            <a:r>
              <a:rPr lang="en-US" b="1" dirty="0" smtClean="0">
                <a:solidFill>
                  <a:srgbClr val="000000"/>
                </a:solidFill>
              </a:rPr>
              <a:t> </a:t>
            </a:r>
            <a:r>
              <a:rPr lang="en-US" b="1" dirty="0" err="1" smtClean="0">
                <a:solidFill>
                  <a:srgbClr val="000000"/>
                </a:solidFill>
              </a:rPr>
              <a:t>toán</a:t>
            </a:r>
            <a:r>
              <a:rPr lang="en-US" b="1" dirty="0" smtClean="0">
                <a:solidFill>
                  <a:srgbClr val="000000"/>
                </a:solidFill>
              </a:rPr>
              <a:t> </a:t>
            </a:r>
            <a:r>
              <a:rPr lang="en-US" b="1" dirty="0" err="1" smtClean="0">
                <a:solidFill>
                  <a:srgbClr val="000000"/>
                </a:solidFill>
              </a:rPr>
              <a:t>và</a:t>
            </a:r>
            <a:r>
              <a:rPr lang="en-US" b="1" dirty="0" smtClean="0">
                <a:solidFill>
                  <a:srgbClr val="000000"/>
                </a:solidFill>
              </a:rPr>
              <a:t> </a:t>
            </a:r>
            <a:r>
              <a:rPr lang="en-US" b="1" dirty="0" err="1" smtClean="0">
                <a:solidFill>
                  <a:srgbClr val="000000"/>
                </a:solidFill>
              </a:rPr>
              <a:t>không</a:t>
            </a:r>
            <a:r>
              <a:rPr lang="en-US" b="1" dirty="0" smtClean="0">
                <a:solidFill>
                  <a:srgbClr val="000000"/>
                </a:solidFill>
              </a:rPr>
              <a:t> </a:t>
            </a:r>
            <a:r>
              <a:rPr lang="en-US" b="1" dirty="0" err="1" smtClean="0">
                <a:solidFill>
                  <a:srgbClr val="000000"/>
                </a:solidFill>
              </a:rPr>
              <a:t>nhận</a:t>
            </a:r>
            <a:r>
              <a:rPr lang="en-US" b="1" dirty="0" smtClean="0">
                <a:solidFill>
                  <a:srgbClr val="000000"/>
                </a:solidFill>
              </a:rPr>
              <a:t> </a:t>
            </a:r>
            <a:r>
              <a:rPr lang="en-US" b="1" dirty="0" err="1" smtClean="0">
                <a:solidFill>
                  <a:srgbClr val="000000"/>
                </a:solidFill>
              </a:rPr>
              <a:t>hàng</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phải</a:t>
            </a:r>
            <a:r>
              <a:rPr lang="en-US" b="1" dirty="0" smtClean="0">
                <a:solidFill>
                  <a:srgbClr val="000000"/>
                </a:solidFill>
              </a:rPr>
              <a:t> </a:t>
            </a:r>
            <a:r>
              <a:rPr lang="en-US" b="1" dirty="0" err="1" smtClean="0">
                <a:solidFill>
                  <a:srgbClr val="000000"/>
                </a:solidFill>
              </a:rPr>
              <a:t>xử</a:t>
            </a:r>
            <a:r>
              <a:rPr lang="en-US" b="1" dirty="0" smtClean="0">
                <a:solidFill>
                  <a:srgbClr val="000000"/>
                </a:solidFill>
              </a:rPr>
              <a:t> </a:t>
            </a:r>
            <a:r>
              <a:rPr lang="en-US" b="1" dirty="0" err="1" smtClean="0">
                <a:solidFill>
                  <a:srgbClr val="000000"/>
                </a:solidFill>
              </a:rPr>
              <a:t>lý</a:t>
            </a:r>
            <a:r>
              <a:rPr lang="en-US" b="1" dirty="0" smtClean="0">
                <a:solidFill>
                  <a:srgbClr val="000000"/>
                </a:solidFill>
              </a:rPr>
              <a:t>:</a:t>
            </a:r>
          </a:p>
          <a:p>
            <a:pPr>
              <a:defRPr/>
            </a:pPr>
            <a:r>
              <a:rPr lang="en-US" b="1" dirty="0" smtClean="0">
                <a:solidFill>
                  <a:srgbClr val="000000"/>
                </a:solidFill>
              </a:rPr>
              <a:t>o </a:t>
            </a:r>
            <a:r>
              <a:rPr lang="en-US" b="1" dirty="0" err="1" smtClean="0">
                <a:solidFill>
                  <a:srgbClr val="000000"/>
                </a:solidFill>
              </a:rPr>
              <a:t>Thương</a:t>
            </a:r>
            <a:r>
              <a:rPr lang="en-US" b="1" dirty="0" smtClean="0">
                <a:solidFill>
                  <a:srgbClr val="000000"/>
                </a:solidFill>
              </a:rPr>
              <a:t> </a:t>
            </a:r>
            <a:r>
              <a:rPr lang="en-US" b="1" dirty="0" err="1" smtClean="0">
                <a:solidFill>
                  <a:srgbClr val="000000"/>
                </a:solidFill>
              </a:rPr>
              <a:t>lượng</a:t>
            </a:r>
            <a:r>
              <a:rPr lang="en-US" b="1" dirty="0" smtClean="0">
                <a:solidFill>
                  <a:srgbClr val="000000"/>
                </a:solidFill>
              </a:rPr>
              <a:t> </a:t>
            </a:r>
            <a:r>
              <a:rPr lang="en-US" b="1" dirty="0" err="1" smtClean="0">
                <a:solidFill>
                  <a:srgbClr val="000000"/>
                </a:solidFill>
              </a:rPr>
              <a:t>để</a:t>
            </a:r>
            <a:r>
              <a:rPr lang="en-US" b="1" dirty="0" smtClean="0">
                <a:solidFill>
                  <a:srgbClr val="000000"/>
                </a:solidFill>
              </a:rPr>
              <a:t>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giảm</a:t>
            </a:r>
            <a:r>
              <a:rPr lang="en-US" b="1" dirty="0" smtClean="0">
                <a:solidFill>
                  <a:srgbClr val="000000"/>
                </a:solidFill>
              </a:rPr>
              <a:t> </a:t>
            </a:r>
            <a:r>
              <a:rPr lang="en-US" b="1" dirty="0" err="1" smtClean="0">
                <a:solidFill>
                  <a:srgbClr val="000000"/>
                </a:solidFill>
              </a:rPr>
              <a:t>giá</a:t>
            </a:r>
            <a:r>
              <a:rPr lang="en-US" b="1" dirty="0" smtClean="0">
                <a:solidFill>
                  <a:srgbClr val="000000"/>
                </a:solidFill>
              </a:rPr>
              <a:t> </a:t>
            </a:r>
            <a:r>
              <a:rPr lang="en-US" b="1" dirty="0" err="1" smtClean="0">
                <a:solidFill>
                  <a:srgbClr val="000000"/>
                </a:solidFill>
              </a:rPr>
              <a:t>cho</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mua</a:t>
            </a:r>
            <a:r>
              <a:rPr lang="en-US" b="1" dirty="0" smtClean="0">
                <a:solidFill>
                  <a:srgbClr val="000000"/>
                </a:solidFill>
              </a:rPr>
              <a:t>.</a:t>
            </a:r>
          </a:p>
          <a:p>
            <a:pPr>
              <a:defRPr/>
            </a:pPr>
            <a:r>
              <a:rPr lang="en-US" b="1" dirty="0" smtClean="0">
                <a:solidFill>
                  <a:srgbClr val="000000"/>
                </a:solidFill>
              </a:rPr>
              <a:t>o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cho</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khác</a:t>
            </a:r>
            <a:r>
              <a:rPr lang="en-US" b="1" dirty="0" smtClean="0">
                <a:solidFill>
                  <a:srgbClr val="000000"/>
                </a:solidFill>
              </a:rPr>
              <a:t>.</a:t>
            </a:r>
          </a:p>
          <a:p>
            <a:pPr>
              <a:defRPr/>
            </a:pPr>
            <a:r>
              <a:rPr lang="en-US" dirty="0" smtClean="0">
                <a:solidFill>
                  <a:srgbClr val="000000"/>
                </a:solidFill>
              </a:rPr>
              <a:t>(?) </a:t>
            </a:r>
            <a:r>
              <a:rPr lang="en-US" dirty="0" err="1" smtClean="0">
                <a:solidFill>
                  <a:srgbClr val="000000"/>
                </a:solidFill>
              </a:rPr>
              <a:t>Thực</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kêu</a:t>
            </a:r>
            <a:r>
              <a:rPr lang="en-US" dirty="0" smtClean="0">
                <a:solidFill>
                  <a:srgbClr val="000000"/>
                </a:solidFill>
              </a:rPr>
              <a:t> </a:t>
            </a:r>
            <a:r>
              <a:rPr lang="en-US" dirty="0" err="1" smtClean="0">
                <a:solidFill>
                  <a:srgbClr val="000000"/>
                </a:solidFill>
              </a:rPr>
              <a:t>sinh</a:t>
            </a:r>
            <a:r>
              <a:rPr lang="en-US" dirty="0" smtClean="0">
                <a:solidFill>
                  <a:srgbClr val="000000"/>
                </a:solidFill>
              </a:rPr>
              <a:t> </a:t>
            </a:r>
            <a:r>
              <a:rPr lang="en-US" dirty="0" err="1" smtClean="0">
                <a:solidFill>
                  <a:srgbClr val="000000"/>
                </a:solidFill>
              </a:rPr>
              <a:t>viên</a:t>
            </a:r>
            <a:r>
              <a:rPr lang="en-US" dirty="0" smtClean="0">
                <a:solidFill>
                  <a:srgbClr val="000000"/>
                </a:solidFill>
              </a:rPr>
              <a:t> </a:t>
            </a:r>
            <a:r>
              <a:rPr lang="en-US" dirty="0" err="1" smtClean="0">
                <a:solidFill>
                  <a:srgbClr val="000000"/>
                </a:solidFill>
              </a:rPr>
              <a:t>nhìn</a:t>
            </a:r>
            <a:r>
              <a:rPr lang="en-US" dirty="0" smtClean="0">
                <a:solidFill>
                  <a:srgbClr val="000000"/>
                </a:solidFill>
              </a:rPr>
              <a:t> </a:t>
            </a:r>
            <a:r>
              <a:rPr lang="en-US" dirty="0" err="1" smtClean="0">
                <a:solidFill>
                  <a:srgbClr val="000000"/>
                </a:solidFill>
              </a:rPr>
              <a:t>sơ</a:t>
            </a:r>
            <a:r>
              <a:rPr lang="en-US" dirty="0" smtClean="0">
                <a:solidFill>
                  <a:srgbClr val="000000"/>
                </a:solidFill>
              </a:rPr>
              <a:t> </a:t>
            </a:r>
            <a:r>
              <a:rPr lang="en-US" dirty="0" err="1" smtClean="0">
                <a:solidFill>
                  <a:srgbClr val="000000"/>
                </a:solidFill>
              </a:rPr>
              <a:t>đồ</a:t>
            </a:r>
            <a:r>
              <a:rPr lang="en-US" dirty="0" smtClean="0">
                <a:solidFill>
                  <a:srgbClr val="000000"/>
                </a:solidFill>
              </a:rPr>
              <a:t> </a:t>
            </a:r>
            <a:r>
              <a:rPr lang="en-US" dirty="0" err="1" smtClean="0">
                <a:solidFill>
                  <a:srgbClr val="000000"/>
                </a:solidFill>
              </a:rPr>
              <a:t>quy</a:t>
            </a:r>
            <a:r>
              <a:rPr lang="en-US" dirty="0" smtClean="0">
                <a:solidFill>
                  <a:srgbClr val="000000"/>
                </a:solidFill>
              </a:rPr>
              <a:t> </a:t>
            </a:r>
            <a:r>
              <a:rPr lang="en-US" dirty="0" err="1" smtClean="0">
                <a:solidFill>
                  <a:srgbClr val="000000"/>
                </a:solidFill>
              </a:rPr>
              <a:t>trình</a:t>
            </a:r>
            <a:r>
              <a:rPr lang="en-US" dirty="0" smtClean="0">
                <a:solidFill>
                  <a:srgbClr val="000000"/>
                </a:solidFill>
              </a:rPr>
              <a:t> </a:t>
            </a:r>
            <a:r>
              <a:rPr lang="en-US" dirty="0" err="1" smtClean="0">
                <a:solidFill>
                  <a:srgbClr val="000000"/>
                </a:solidFill>
              </a:rPr>
              <a:t>diễn</a:t>
            </a:r>
            <a:r>
              <a:rPr lang="en-US" dirty="0" smtClean="0">
                <a:solidFill>
                  <a:srgbClr val="000000"/>
                </a:solidFill>
              </a:rPr>
              <a:t> </a:t>
            </a:r>
            <a:r>
              <a:rPr lang="en-US" dirty="0" err="1" smtClean="0">
                <a:solidFill>
                  <a:srgbClr val="000000"/>
                </a:solidFill>
              </a:rPr>
              <a:t>tả</a:t>
            </a:r>
            <a:r>
              <a:rPr lang="en-US" dirty="0" smtClean="0">
                <a:solidFill>
                  <a:srgbClr val="000000"/>
                </a:solidFill>
              </a:rPr>
              <a:t> </a:t>
            </a:r>
            <a:r>
              <a:rPr lang="en-US" dirty="0" err="1" smtClean="0">
                <a:solidFill>
                  <a:srgbClr val="000000"/>
                </a:solidFill>
              </a:rPr>
              <a:t>lại</a:t>
            </a:r>
            <a:r>
              <a:rPr lang="en-US" dirty="0" smtClean="0">
                <a:solidFill>
                  <a:srgbClr val="000000"/>
                </a:solidFill>
              </a:rPr>
              <a:t> </a:t>
            </a:r>
            <a:r>
              <a:rPr lang="en-US" dirty="0" err="1" smtClean="0">
                <a:solidFill>
                  <a:srgbClr val="000000"/>
                </a:solidFill>
              </a:rPr>
              <a:t>nghiệp</a:t>
            </a:r>
            <a:r>
              <a:rPr lang="en-US" dirty="0" smtClean="0">
                <a:solidFill>
                  <a:srgbClr val="000000"/>
                </a:solidFill>
              </a:rPr>
              <a:t> </a:t>
            </a:r>
            <a:r>
              <a:rPr lang="en-US" dirty="0" err="1" smtClean="0">
                <a:solidFill>
                  <a:srgbClr val="000000"/>
                </a:solidFill>
              </a:rPr>
              <a:t>vụ</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trơn</a:t>
            </a:r>
            <a:endParaRPr lang="en-US" dirty="0" smtClean="0">
              <a:solidFill>
                <a:srgbClr val="000000"/>
              </a:solidFill>
            </a:endParaRPr>
          </a:p>
          <a:p>
            <a:pPr>
              <a:defRPr/>
            </a:pPr>
            <a:r>
              <a:rPr lang="en-US" dirty="0" smtClean="0">
                <a:solidFill>
                  <a:srgbClr val="000000"/>
                </a:solidFill>
              </a:rPr>
              <a:t>(?) </a:t>
            </a:r>
            <a:r>
              <a:rPr lang="en-US" dirty="0" err="1" smtClean="0">
                <a:solidFill>
                  <a:srgbClr val="000000"/>
                </a:solidFill>
              </a:rPr>
              <a:t>Thực</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kêu</a:t>
            </a:r>
            <a:r>
              <a:rPr lang="en-US" dirty="0" smtClean="0">
                <a:solidFill>
                  <a:srgbClr val="000000"/>
                </a:solidFill>
              </a:rPr>
              <a:t> </a:t>
            </a:r>
            <a:r>
              <a:rPr lang="en-US" dirty="0" err="1" smtClean="0">
                <a:solidFill>
                  <a:srgbClr val="000000"/>
                </a:solidFill>
              </a:rPr>
              <a:t>sinh</a:t>
            </a:r>
            <a:r>
              <a:rPr lang="en-US" dirty="0" smtClean="0">
                <a:solidFill>
                  <a:srgbClr val="000000"/>
                </a:solidFill>
              </a:rPr>
              <a:t> </a:t>
            </a:r>
            <a:r>
              <a:rPr lang="en-US" dirty="0" err="1" smtClean="0">
                <a:solidFill>
                  <a:srgbClr val="000000"/>
                </a:solidFill>
              </a:rPr>
              <a:t>viên</a:t>
            </a:r>
            <a:r>
              <a:rPr lang="en-US" dirty="0" smtClean="0">
                <a:solidFill>
                  <a:srgbClr val="000000"/>
                </a:solidFill>
              </a:rPr>
              <a:t> </a:t>
            </a:r>
            <a:r>
              <a:rPr lang="en-US" dirty="0" err="1" smtClean="0">
                <a:solidFill>
                  <a:srgbClr val="000000"/>
                </a:solidFill>
              </a:rPr>
              <a:t>nhìn</a:t>
            </a:r>
            <a:r>
              <a:rPr lang="en-US" dirty="0" smtClean="0">
                <a:solidFill>
                  <a:srgbClr val="000000"/>
                </a:solidFill>
              </a:rPr>
              <a:t> </a:t>
            </a:r>
            <a:r>
              <a:rPr lang="en-US" dirty="0" err="1" smtClean="0">
                <a:solidFill>
                  <a:srgbClr val="000000"/>
                </a:solidFill>
              </a:rPr>
              <a:t>sơ</a:t>
            </a:r>
            <a:r>
              <a:rPr lang="en-US" dirty="0" smtClean="0">
                <a:solidFill>
                  <a:srgbClr val="000000"/>
                </a:solidFill>
              </a:rPr>
              <a:t> </a:t>
            </a:r>
            <a:r>
              <a:rPr lang="en-US" dirty="0" err="1" smtClean="0">
                <a:solidFill>
                  <a:srgbClr val="000000"/>
                </a:solidFill>
              </a:rPr>
              <a:t>đồ</a:t>
            </a:r>
            <a:r>
              <a:rPr lang="en-US" dirty="0" smtClean="0">
                <a:solidFill>
                  <a:srgbClr val="000000"/>
                </a:solidFill>
              </a:rPr>
              <a:t> </a:t>
            </a:r>
            <a:r>
              <a:rPr lang="en-US" dirty="0" err="1" smtClean="0">
                <a:solidFill>
                  <a:srgbClr val="000000"/>
                </a:solidFill>
              </a:rPr>
              <a:t>quy</a:t>
            </a:r>
            <a:r>
              <a:rPr lang="en-US" dirty="0" smtClean="0">
                <a:solidFill>
                  <a:srgbClr val="000000"/>
                </a:solidFill>
              </a:rPr>
              <a:t> </a:t>
            </a:r>
            <a:r>
              <a:rPr lang="en-US" dirty="0" err="1" smtClean="0">
                <a:solidFill>
                  <a:srgbClr val="000000"/>
                </a:solidFill>
              </a:rPr>
              <a:t>trình</a:t>
            </a:r>
            <a:r>
              <a:rPr lang="en-US" dirty="0" smtClean="0">
                <a:solidFill>
                  <a:srgbClr val="000000"/>
                </a:solidFill>
              </a:rPr>
              <a:t> </a:t>
            </a:r>
            <a:r>
              <a:rPr lang="en-US" dirty="0" err="1" smtClean="0">
                <a:solidFill>
                  <a:srgbClr val="000000"/>
                </a:solidFill>
              </a:rPr>
              <a:t>diễn</a:t>
            </a:r>
            <a:r>
              <a:rPr lang="en-US" dirty="0" smtClean="0">
                <a:solidFill>
                  <a:srgbClr val="000000"/>
                </a:solidFill>
              </a:rPr>
              <a:t> </a:t>
            </a:r>
            <a:r>
              <a:rPr lang="en-US" dirty="0" err="1" smtClean="0">
                <a:solidFill>
                  <a:srgbClr val="000000"/>
                </a:solidFill>
              </a:rPr>
              <a:t>tả</a:t>
            </a:r>
            <a:r>
              <a:rPr lang="en-US" dirty="0" smtClean="0">
                <a:solidFill>
                  <a:srgbClr val="000000"/>
                </a:solidFill>
              </a:rPr>
              <a:t> </a:t>
            </a:r>
            <a:r>
              <a:rPr lang="en-US" dirty="0" err="1" smtClean="0">
                <a:solidFill>
                  <a:srgbClr val="000000"/>
                </a:solidFill>
              </a:rPr>
              <a:t>lại</a:t>
            </a:r>
            <a:r>
              <a:rPr lang="en-US" dirty="0" smtClean="0">
                <a:solidFill>
                  <a:srgbClr val="000000"/>
                </a:solidFill>
              </a:rPr>
              <a:t> </a:t>
            </a:r>
            <a:r>
              <a:rPr lang="en-US" dirty="0" err="1" smtClean="0">
                <a:solidFill>
                  <a:srgbClr val="000000"/>
                </a:solidFill>
              </a:rPr>
              <a:t>nghiệp</a:t>
            </a:r>
            <a:r>
              <a:rPr lang="en-US" dirty="0" smtClean="0">
                <a:solidFill>
                  <a:srgbClr val="000000"/>
                </a:solidFill>
              </a:rPr>
              <a:t> </a:t>
            </a:r>
            <a:r>
              <a:rPr lang="en-US" dirty="0" err="1" smtClean="0">
                <a:solidFill>
                  <a:srgbClr val="000000"/>
                </a:solidFill>
              </a:rPr>
              <a:t>vụ</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kèm</a:t>
            </a:r>
            <a:r>
              <a:rPr lang="en-US" dirty="0" smtClean="0">
                <a:solidFill>
                  <a:srgbClr val="000000"/>
                </a:solidFill>
              </a:rPr>
              <a:t> </a:t>
            </a:r>
            <a:r>
              <a:rPr lang="en-US" dirty="0" err="1" smtClean="0">
                <a:solidFill>
                  <a:srgbClr val="000000"/>
                </a:solidFill>
              </a:rPr>
              <a:t>chứng</a:t>
            </a:r>
            <a:r>
              <a:rPr lang="en-US" dirty="0" smtClean="0">
                <a:solidFill>
                  <a:srgbClr val="000000"/>
                </a:solidFill>
              </a:rPr>
              <a:t> </a:t>
            </a:r>
            <a:r>
              <a:rPr lang="en-US" dirty="0" err="1" smtClean="0">
                <a:solidFill>
                  <a:srgbClr val="000000"/>
                </a:solidFill>
              </a:rPr>
              <a:t>từ</a:t>
            </a:r>
            <a:endParaRPr lang="en-US" dirty="0" smtClean="0">
              <a:solidFill>
                <a:srgbClr val="000000"/>
              </a:solidFill>
            </a:endParaRPr>
          </a:p>
          <a:p>
            <a:pPr>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43</a:t>
            </a:fld>
            <a:endParaRPr lang="en-US"/>
          </a:p>
        </p:txBody>
      </p:sp>
    </p:spTree>
    <p:extLst>
      <p:ext uri="{BB962C8B-B14F-4D97-AF65-F5344CB8AC3E}">
        <p14:creationId xmlns:p14="http://schemas.microsoft.com/office/powerpoint/2010/main" val="13045716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spcBef>
                <a:spcPts val="600"/>
              </a:spcBef>
              <a:buFontTx/>
              <a:buAutoNum type="arabicParenBoth"/>
              <a:defRPr/>
            </a:pPr>
            <a:r>
              <a:rPr lang="en-US" b="1" dirty="0" smtClean="0">
                <a:solidFill>
                  <a:srgbClr val="000000"/>
                </a:solidFill>
              </a:rPr>
              <a:t> </a:t>
            </a:r>
            <a:r>
              <a:rPr lang="en-US" dirty="0" err="1" smtClean="0">
                <a:solidFill>
                  <a:srgbClr val="000000"/>
                </a:solidFill>
              </a:rPr>
              <a:t>Kí</a:t>
            </a:r>
            <a:r>
              <a:rPr lang="en-US" dirty="0" smtClean="0">
                <a:solidFill>
                  <a:srgbClr val="000000"/>
                </a:solidFill>
              </a:rPr>
              <a:t> </a:t>
            </a:r>
            <a:r>
              <a:rPr lang="en-US" dirty="0" err="1" smtClean="0">
                <a:solidFill>
                  <a:srgbClr val="000000"/>
                </a:solidFill>
              </a:rPr>
              <a:t>kết</a:t>
            </a:r>
            <a:r>
              <a:rPr lang="en-US" dirty="0" smtClean="0">
                <a:solidFill>
                  <a:srgbClr val="000000"/>
                </a:solidFill>
              </a:rPr>
              <a:t> </a:t>
            </a:r>
            <a:r>
              <a:rPr lang="en-US" dirty="0" err="1" smtClean="0">
                <a:solidFill>
                  <a:srgbClr val="000000"/>
                </a:solidFill>
              </a:rPr>
              <a:t>hợp</a:t>
            </a:r>
            <a:r>
              <a:rPr lang="en-US" dirty="0" smtClean="0">
                <a:solidFill>
                  <a:srgbClr val="000000"/>
                </a:solidFill>
              </a:rPr>
              <a:t> </a:t>
            </a:r>
            <a:r>
              <a:rPr lang="en-US" dirty="0" err="1" smtClean="0">
                <a:solidFill>
                  <a:srgbClr val="000000"/>
                </a:solidFill>
              </a:rPr>
              <a:t>đồng</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bán</a:t>
            </a:r>
            <a:r>
              <a:rPr lang="en-US" dirty="0" smtClean="0">
                <a:solidFill>
                  <a:srgbClr val="000000"/>
                </a:solidFill>
              </a:rPr>
              <a:t>, </a:t>
            </a:r>
            <a:r>
              <a:rPr lang="en-US" dirty="0" err="1" smtClean="0">
                <a:solidFill>
                  <a:srgbClr val="000000"/>
                </a:solidFill>
              </a:rPr>
              <a:t>trong</a:t>
            </a:r>
            <a:r>
              <a:rPr lang="en-US" dirty="0" smtClean="0">
                <a:solidFill>
                  <a:srgbClr val="000000"/>
                </a:solidFill>
              </a:rPr>
              <a:t> </a:t>
            </a:r>
            <a:r>
              <a:rPr lang="en-US" dirty="0" err="1" smtClean="0">
                <a:solidFill>
                  <a:srgbClr val="000000"/>
                </a:solidFill>
              </a:rPr>
              <a:t>đó</a:t>
            </a:r>
            <a:r>
              <a:rPr lang="en-US" dirty="0" smtClean="0">
                <a:solidFill>
                  <a:srgbClr val="000000"/>
                </a:solidFill>
              </a:rPr>
              <a:t> </a:t>
            </a:r>
            <a:r>
              <a:rPr lang="en-US" dirty="0" err="1" smtClean="0">
                <a:solidFill>
                  <a:srgbClr val="000000"/>
                </a:solidFill>
              </a:rPr>
              <a:t>điều</a:t>
            </a:r>
            <a:r>
              <a:rPr lang="en-US" dirty="0" smtClean="0">
                <a:solidFill>
                  <a:srgbClr val="000000"/>
                </a:solidFill>
              </a:rPr>
              <a:t> </a:t>
            </a:r>
            <a:r>
              <a:rPr lang="en-US" dirty="0" err="1" smtClean="0">
                <a:solidFill>
                  <a:srgbClr val="000000"/>
                </a:solidFill>
              </a:rPr>
              <a:t>khoản</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qui </a:t>
            </a:r>
            <a:r>
              <a:rPr lang="en-US" dirty="0" err="1" smtClean="0">
                <a:solidFill>
                  <a:srgbClr val="000000"/>
                </a:solidFill>
              </a:rPr>
              <a:t>định</a:t>
            </a:r>
            <a:r>
              <a:rPr lang="en-US" dirty="0" smtClean="0">
                <a:solidFill>
                  <a:srgbClr val="000000"/>
                </a:solidFill>
              </a:rPr>
              <a:t> </a:t>
            </a:r>
            <a:r>
              <a:rPr lang="en-US" dirty="0" err="1" smtClean="0">
                <a:solidFill>
                  <a:srgbClr val="000000"/>
                </a:solidFill>
              </a:rPr>
              <a:t>áp</a:t>
            </a:r>
            <a:r>
              <a:rPr lang="en-US" dirty="0" smtClean="0">
                <a:solidFill>
                  <a:srgbClr val="000000"/>
                </a:solidFill>
              </a:rPr>
              <a:t> </a:t>
            </a:r>
            <a:r>
              <a:rPr lang="en-US" dirty="0" err="1" smtClean="0">
                <a:solidFill>
                  <a:srgbClr val="000000"/>
                </a:solidFill>
              </a:rPr>
              <a:t>dụng</a:t>
            </a:r>
            <a:r>
              <a:rPr lang="en-US" dirty="0" smtClean="0">
                <a:solidFill>
                  <a:srgbClr val="000000"/>
                </a:solidFill>
              </a:rPr>
              <a:t> </a:t>
            </a:r>
            <a:r>
              <a:rPr lang="en-US" dirty="0" err="1" smtClean="0">
                <a:solidFill>
                  <a:srgbClr val="000000"/>
                </a:solidFill>
              </a:rPr>
              <a:t>phương</a:t>
            </a:r>
            <a:r>
              <a:rPr lang="en-US" dirty="0" smtClean="0">
                <a:solidFill>
                  <a:srgbClr val="000000"/>
                </a:solidFill>
              </a:rPr>
              <a:t> </a:t>
            </a:r>
            <a:r>
              <a:rPr lang="en-US" dirty="0" err="1" smtClean="0">
                <a:solidFill>
                  <a:srgbClr val="000000"/>
                </a:solidFill>
              </a:rPr>
              <a:t>thức</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trơn</a:t>
            </a:r>
            <a:r>
              <a:rPr lang="en-US" dirty="0" smtClean="0">
                <a:solidFill>
                  <a:srgbClr val="000000"/>
                </a:solidFill>
              </a:rPr>
              <a:t>".</a:t>
            </a:r>
          </a:p>
          <a:p>
            <a:pPr marL="228600" indent="-228600">
              <a:spcBef>
                <a:spcPts val="600"/>
              </a:spcBef>
              <a:buFontTx/>
              <a:buAutoNum type="arabicParenBoth"/>
              <a:defRPr/>
            </a:pPr>
            <a:r>
              <a:rPr lang="en-US" dirty="0" err="1" smtClean="0">
                <a:solidFill>
                  <a:srgbClr val="000000"/>
                </a:solidFill>
              </a:rPr>
              <a:t>Người</a:t>
            </a:r>
            <a:r>
              <a:rPr lang="en-US" dirty="0" smtClean="0">
                <a:solidFill>
                  <a:srgbClr val="000000"/>
                </a:solidFill>
              </a:rPr>
              <a:t> </a:t>
            </a:r>
            <a:r>
              <a:rPr lang="en-US" dirty="0" err="1" smtClean="0">
                <a:solidFill>
                  <a:srgbClr val="000000"/>
                </a:solidFill>
              </a:rPr>
              <a:t>ủy</a:t>
            </a:r>
            <a:r>
              <a:rPr lang="en-US" dirty="0" smtClean="0">
                <a:solidFill>
                  <a:srgbClr val="000000"/>
                </a:solidFill>
              </a:rPr>
              <a:t> </a:t>
            </a:r>
            <a:r>
              <a:rPr lang="en-US" dirty="0" err="1" smtClean="0">
                <a:solidFill>
                  <a:srgbClr val="000000"/>
                </a:solidFill>
              </a:rPr>
              <a:t>thác</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xuất</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gửi</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hóa</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b="1" dirty="0" err="1" smtClean="0">
                <a:solidFill>
                  <a:srgbClr val="000000"/>
                </a:solidFill>
              </a:rPr>
              <a:t>bộ</a:t>
            </a:r>
            <a:r>
              <a:rPr lang="en-US" b="1" dirty="0" smtClean="0">
                <a:solidFill>
                  <a:srgbClr val="000000"/>
                </a:solidFill>
              </a:rPr>
              <a:t> </a:t>
            </a:r>
            <a:r>
              <a:rPr lang="en-US" b="1" dirty="0" err="1" smtClean="0">
                <a:solidFill>
                  <a:srgbClr val="000000"/>
                </a:solidFill>
              </a:rPr>
              <a:t>chứng</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thương</a:t>
            </a:r>
            <a:r>
              <a:rPr lang="en-US" b="1" dirty="0" smtClean="0">
                <a:solidFill>
                  <a:srgbClr val="000000"/>
                </a:solidFill>
              </a:rPr>
              <a:t> </a:t>
            </a:r>
            <a:r>
              <a:rPr lang="en-US" b="1" dirty="0" err="1" smtClean="0">
                <a:solidFill>
                  <a:srgbClr val="000000"/>
                </a:solidFill>
              </a:rPr>
              <a:t>mại</a:t>
            </a:r>
            <a:r>
              <a:rPr lang="en-US" dirty="0" smtClean="0">
                <a:solidFill>
                  <a:srgbClr val="000000"/>
                </a:solidFill>
              </a:rPr>
              <a:t> </a:t>
            </a:r>
            <a:r>
              <a:rPr lang="en-US" dirty="0" err="1" smtClean="0">
                <a:solidFill>
                  <a:srgbClr val="000000"/>
                </a:solidFill>
              </a:rPr>
              <a:t>trực</a:t>
            </a:r>
            <a:r>
              <a:rPr lang="en-US" dirty="0" smtClean="0">
                <a:solidFill>
                  <a:srgbClr val="000000"/>
                </a:solidFill>
              </a:rPr>
              <a:t> </a:t>
            </a:r>
            <a:r>
              <a:rPr lang="en-US" dirty="0" err="1" smtClean="0">
                <a:solidFill>
                  <a:srgbClr val="000000"/>
                </a:solidFill>
              </a:rPr>
              <a:t>tiếp</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dirty="0" smtClean="0">
                <a:solidFill>
                  <a:srgbClr val="000000"/>
                </a:solidFill>
              </a:rPr>
              <a:t>(3)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xuất</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gửi</a:t>
            </a:r>
            <a:r>
              <a:rPr lang="en-US" dirty="0" smtClean="0">
                <a:solidFill>
                  <a:srgbClr val="000000"/>
                </a:solidFill>
              </a:rPr>
              <a:t> </a:t>
            </a:r>
            <a:r>
              <a:rPr lang="en-US" dirty="0" err="1" smtClean="0">
                <a:solidFill>
                  <a:srgbClr val="000000"/>
                </a:solidFill>
              </a:rPr>
              <a:t>Đơn</a:t>
            </a:r>
            <a:r>
              <a:rPr lang="en-US" dirty="0" smtClean="0">
                <a:solidFill>
                  <a:srgbClr val="000000"/>
                </a:solidFill>
              </a:rPr>
              <a:t> </a:t>
            </a:r>
            <a:r>
              <a:rPr lang="en-US" dirty="0" err="1" smtClean="0">
                <a:solidFill>
                  <a:srgbClr val="000000"/>
                </a:solidFill>
              </a:rPr>
              <a:t>yêu</a:t>
            </a:r>
            <a:r>
              <a:rPr lang="en-US" dirty="0" smtClean="0">
                <a:solidFill>
                  <a:srgbClr val="000000"/>
                </a:solidFill>
              </a:rPr>
              <a:t> </a:t>
            </a:r>
            <a:r>
              <a:rPr lang="en-US" dirty="0" err="1" smtClean="0">
                <a:solidFill>
                  <a:srgbClr val="000000"/>
                </a:solidFill>
              </a:rPr>
              <a:t>cầu</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cùng</a:t>
            </a:r>
            <a:r>
              <a:rPr lang="en-US" dirty="0" smtClean="0">
                <a:solidFill>
                  <a:srgbClr val="000000"/>
                </a:solidFill>
              </a:rPr>
              <a:t> </a:t>
            </a:r>
            <a:r>
              <a:rPr lang="en-US" dirty="0" err="1" smtClean="0">
                <a:solidFill>
                  <a:srgbClr val="000000"/>
                </a:solidFill>
              </a:rPr>
              <a:t>chứng</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tài</a:t>
            </a:r>
            <a:r>
              <a:rPr lang="en-US" dirty="0" smtClean="0">
                <a:solidFill>
                  <a:srgbClr val="000000"/>
                </a:solidFill>
              </a:rPr>
              <a:t> </a:t>
            </a:r>
            <a:r>
              <a:rPr lang="en-US" dirty="0" err="1" smtClean="0">
                <a:solidFill>
                  <a:srgbClr val="000000"/>
                </a:solidFill>
              </a:rPr>
              <a:t>chính</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dirty="0" smtClean="0">
                <a:solidFill>
                  <a:srgbClr val="000000"/>
                </a:solidFill>
              </a:rPr>
              <a:t>(4)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b="1" dirty="0" err="1" smtClean="0">
                <a:solidFill>
                  <a:srgbClr val="000000"/>
                </a:solidFill>
              </a:rPr>
              <a:t>lập</a:t>
            </a:r>
            <a:r>
              <a:rPr lang="en-US" b="1" dirty="0" smtClean="0">
                <a:solidFill>
                  <a:srgbClr val="000000"/>
                </a:solidFill>
              </a:rPr>
              <a:t> </a:t>
            </a:r>
            <a:r>
              <a:rPr lang="en-US" b="1" dirty="0" err="1" smtClean="0">
                <a:solidFill>
                  <a:srgbClr val="000000"/>
                </a:solidFill>
              </a:rPr>
              <a:t>và</a:t>
            </a:r>
            <a:r>
              <a:rPr lang="en-US" b="1" dirty="0" smtClean="0">
                <a:solidFill>
                  <a:srgbClr val="000000"/>
                </a:solidFill>
              </a:rPr>
              <a:t> </a:t>
            </a:r>
            <a:r>
              <a:rPr lang="en-US" b="1" dirty="0" err="1" smtClean="0">
                <a:solidFill>
                  <a:srgbClr val="000000"/>
                </a:solidFill>
              </a:rPr>
              <a:t>gửi</a:t>
            </a:r>
            <a:r>
              <a:rPr lang="en-US" b="1" dirty="0" smtClean="0">
                <a:solidFill>
                  <a:srgbClr val="000000"/>
                </a:solidFill>
              </a:rPr>
              <a:t> </a:t>
            </a:r>
            <a:r>
              <a:rPr lang="en-US" b="1" dirty="0" err="1" smtClean="0">
                <a:solidFill>
                  <a:srgbClr val="000000"/>
                </a:solidFill>
              </a:rPr>
              <a:t>Lệnh</a:t>
            </a:r>
            <a:r>
              <a:rPr lang="en-US" b="1" dirty="0" smtClean="0">
                <a:solidFill>
                  <a:srgbClr val="000000"/>
                </a:solidFill>
              </a:rPr>
              <a:t> </a:t>
            </a:r>
            <a:r>
              <a:rPr lang="en-US" b="1" dirty="0" err="1" smtClean="0">
                <a:solidFill>
                  <a:srgbClr val="000000"/>
                </a:solidFill>
              </a:rPr>
              <a:t>nhờ</a:t>
            </a:r>
            <a:r>
              <a:rPr lang="en-US" b="1" dirty="0" smtClean="0">
                <a:solidFill>
                  <a:srgbClr val="000000"/>
                </a:solidFill>
              </a:rPr>
              <a:t> </a:t>
            </a:r>
            <a:r>
              <a:rPr lang="en-US" b="1" dirty="0" err="1" smtClean="0">
                <a:solidFill>
                  <a:srgbClr val="000000"/>
                </a:solidFill>
              </a:rPr>
              <a:t>thu</a:t>
            </a:r>
            <a:r>
              <a:rPr lang="en-US" dirty="0" smtClean="0">
                <a:solidFill>
                  <a:srgbClr val="000000"/>
                </a:solidFill>
              </a:rPr>
              <a:t> </a:t>
            </a:r>
            <a:r>
              <a:rPr lang="en-US" dirty="0" err="1" smtClean="0">
                <a:solidFill>
                  <a:srgbClr val="000000"/>
                </a:solidFill>
              </a:rPr>
              <a:t>cùng</a:t>
            </a:r>
            <a:r>
              <a:rPr lang="en-US" dirty="0" smtClean="0">
                <a:solidFill>
                  <a:srgbClr val="000000"/>
                </a:solidFill>
              </a:rPr>
              <a:t> </a:t>
            </a:r>
            <a:r>
              <a:rPr lang="en-US" dirty="0" err="1" smtClean="0">
                <a:solidFill>
                  <a:srgbClr val="000000"/>
                </a:solidFill>
              </a:rPr>
              <a:t>vơi</a:t>
            </a:r>
            <a:r>
              <a:rPr lang="en-US" dirty="0" smtClean="0">
                <a:solidFill>
                  <a:srgbClr val="000000"/>
                </a:solidFill>
              </a:rPr>
              <a:t> </a:t>
            </a:r>
            <a:r>
              <a:rPr lang="en-US" b="1" dirty="0" err="1" smtClean="0">
                <a:solidFill>
                  <a:srgbClr val="000000"/>
                </a:solidFill>
              </a:rPr>
              <a:t>bộ</a:t>
            </a:r>
            <a:r>
              <a:rPr lang="en-US" b="1" dirty="0" smtClean="0">
                <a:solidFill>
                  <a:srgbClr val="000000"/>
                </a:solidFill>
              </a:rPr>
              <a:t> </a:t>
            </a:r>
            <a:r>
              <a:rPr lang="en-US" b="1" dirty="0" err="1" smtClean="0">
                <a:solidFill>
                  <a:srgbClr val="000000"/>
                </a:solidFill>
              </a:rPr>
              <a:t>chứng</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tài</a:t>
            </a:r>
            <a:r>
              <a:rPr lang="en-US" b="1" dirty="0" smtClean="0">
                <a:solidFill>
                  <a:srgbClr val="000000"/>
                </a:solidFill>
              </a:rPr>
              <a:t> </a:t>
            </a:r>
            <a:r>
              <a:rPr lang="en-US" b="1" dirty="0" err="1" smtClean="0">
                <a:solidFill>
                  <a:srgbClr val="000000"/>
                </a:solidFill>
              </a:rPr>
              <a:t>chính</a:t>
            </a:r>
            <a:r>
              <a:rPr lang="en-US" dirty="0" smtClean="0">
                <a:solidFill>
                  <a:srgbClr val="000000"/>
                </a:solidFill>
              </a:rPr>
              <a:t> </a:t>
            </a:r>
            <a:r>
              <a:rPr lang="en-US" dirty="0" err="1" smtClean="0">
                <a:solidFill>
                  <a:srgbClr val="000000"/>
                </a:solidFill>
              </a:rPr>
              <a:t>tới</a:t>
            </a:r>
            <a:r>
              <a:rPr lang="en-US" dirty="0" smtClean="0">
                <a:solidFill>
                  <a:srgbClr val="000000"/>
                </a:solidFill>
              </a:rPr>
              <a:t> </a:t>
            </a:r>
            <a:r>
              <a:rPr lang="en-US" b="1" dirty="0" err="1" smtClean="0">
                <a:solidFill>
                  <a:srgbClr val="000000"/>
                </a:solidFill>
              </a:rPr>
              <a:t>Ngân</a:t>
            </a:r>
            <a:r>
              <a:rPr lang="en-US" b="1" dirty="0" smtClean="0">
                <a:solidFill>
                  <a:srgbClr val="000000"/>
                </a:solidFill>
              </a:rPr>
              <a:t> </a:t>
            </a:r>
            <a:r>
              <a:rPr lang="en-US" b="1" dirty="0" err="1" smtClean="0">
                <a:solidFill>
                  <a:srgbClr val="000000"/>
                </a:solidFill>
              </a:rPr>
              <a:t>hàng</a:t>
            </a:r>
            <a:r>
              <a:rPr lang="en-US" b="1" dirty="0" smtClean="0">
                <a:solidFill>
                  <a:srgbClr val="000000"/>
                </a:solidFill>
              </a:rPr>
              <a:t> </a:t>
            </a:r>
            <a:r>
              <a:rPr lang="en-US" b="1" dirty="0" err="1" smtClean="0">
                <a:solidFill>
                  <a:srgbClr val="000000"/>
                </a:solidFill>
              </a:rPr>
              <a:t>thu</a:t>
            </a:r>
            <a:r>
              <a:rPr lang="en-US" b="1" dirty="0" smtClean="0">
                <a:solidFill>
                  <a:srgbClr val="000000"/>
                </a:solidFill>
              </a:rPr>
              <a:t> </a:t>
            </a:r>
            <a:r>
              <a:rPr lang="en-US" b="1" dirty="0" err="1" smtClean="0">
                <a:solidFill>
                  <a:srgbClr val="000000"/>
                </a:solidFill>
              </a:rPr>
              <a:t>hộ</a:t>
            </a:r>
            <a:r>
              <a:rPr lang="en-US" b="1"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từ</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a:t>
            </a:r>
          </a:p>
          <a:p>
            <a:pPr>
              <a:spcBef>
                <a:spcPts val="600"/>
              </a:spcBef>
              <a:defRPr/>
            </a:pPr>
            <a:r>
              <a:rPr lang="en-US" b="1" dirty="0" smtClean="0">
                <a:solidFill>
                  <a:srgbClr val="000000"/>
                </a:solidFill>
              </a:rPr>
              <a:t>(5)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hộ</a:t>
            </a:r>
            <a:r>
              <a:rPr lang="en-US" dirty="0" smtClean="0">
                <a:solidFill>
                  <a:srgbClr val="000000"/>
                </a:solidFill>
              </a:rPr>
              <a:t> </a:t>
            </a:r>
            <a:r>
              <a:rPr lang="en-US" dirty="0" err="1" smtClean="0">
                <a:solidFill>
                  <a:srgbClr val="000000"/>
                </a:solidFill>
              </a:rPr>
              <a:t>thông</a:t>
            </a:r>
            <a:r>
              <a:rPr lang="en-US" dirty="0" smtClean="0">
                <a:solidFill>
                  <a:srgbClr val="000000"/>
                </a:solidFill>
              </a:rPr>
              <a:t> </a:t>
            </a:r>
            <a:r>
              <a:rPr lang="en-US" dirty="0" err="1" smtClean="0">
                <a:solidFill>
                  <a:srgbClr val="000000"/>
                </a:solidFill>
              </a:rPr>
              <a:t>báo</a:t>
            </a:r>
            <a:r>
              <a:rPr lang="en-US" dirty="0" smtClean="0">
                <a:solidFill>
                  <a:srgbClr val="000000"/>
                </a:solidFill>
              </a:rPr>
              <a:t> </a:t>
            </a:r>
            <a:r>
              <a:rPr lang="en-US" dirty="0" err="1" smtClean="0">
                <a:solidFill>
                  <a:srgbClr val="000000"/>
                </a:solidFill>
              </a:rPr>
              <a:t>Lệnh</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để</a:t>
            </a:r>
            <a:r>
              <a:rPr lang="en-US" dirty="0" smtClean="0">
                <a:solidFill>
                  <a:srgbClr val="000000"/>
                </a:solidFill>
              </a:rPr>
              <a:t> </a:t>
            </a:r>
            <a:r>
              <a:rPr lang="en-US" dirty="0" err="1" smtClean="0">
                <a:solidFill>
                  <a:srgbClr val="000000"/>
                </a:solidFill>
              </a:rPr>
              <a:t>nhà</a:t>
            </a:r>
            <a:r>
              <a:rPr lang="en-US" dirty="0" smtClean="0">
                <a:solidFill>
                  <a:srgbClr val="000000"/>
                </a:solidFill>
              </a:rPr>
              <a:t> </a:t>
            </a:r>
            <a:r>
              <a:rPr lang="en-US" dirty="0" err="1" smtClean="0">
                <a:solidFill>
                  <a:srgbClr val="000000"/>
                </a:solidFill>
              </a:rPr>
              <a:t>nhập</a:t>
            </a:r>
            <a:r>
              <a:rPr lang="en-US" dirty="0" smtClean="0">
                <a:solidFill>
                  <a:srgbClr val="000000"/>
                </a:solidFill>
              </a:rPr>
              <a:t> </a:t>
            </a:r>
            <a:r>
              <a:rPr lang="en-US" dirty="0" err="1" smtClean="0">
                <a:solidFill>
                  <a:srgbClr val="000000"/>
                </a:solidFill>
              </a:rPr>
              <a:t>khẩu</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và</a:t>
            </a:r>
            <a:r>
              <a:rPr lang="en-US" dirty="0" smtClean="0">
                <a:solidFill>
                  <a:srgbClr val="000000"/>
                </a:solidFill>
              </a:rPr>
              <a:t> </a:t>
            </a:r>
            <a:r>
              <a:rPr lang="en-US" dirty="0" err="1" smtClean="0">
                <a:solidFill>
                  <a:srgbClr val="000000"/>
                </a:solidFill>
              </a:rPr>
              <a:t>yêu</a:t>
            </a:r>
            <a:r>
              <a:rPr lang="en-US" dirty="0" smtClean="0">
                <a:solidFill>
                  <a:srgbClr val="000000"/>
                </a:solidFill>
              </a:rPr>
              <a:t> </a:t>
            </a:r>
            <a:r>
              <a:rPr lang="en-US" dirty="0" err="1" smtClean="0">
                <a:solidFill>
                  <a:srgbClr val="000000"/>
                </a:solidFill>
              </a:rPr>
              <a:t>cầu</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a:t>
            </a:r>
            <a:endParaRPr lang="en-US" b="1" dirty="0" smtClean="0">
              <a:solidFill>
                <a:srgbClr val="000000"/>
              </a:solidFill>
            </a:endParaRPr>
          </a:p>
          <a:p>
            <a:pPr>
              <a:spcBef>
                <a:spcPts val="600"/>
              </a:spcBef>
              <a:defRPr/>
            </a:pPr>
            <a:r>
              <a:rPr lang="en-US" b="1" dirty="0" smtClean="0">
                <a:solidFill>
                  <a:srgbClr val="000000"/>
                </a:solidFill>
              </a:rPr>
              <a:t> (6) </a:t>
            </a:r>
            <a:r>
              <a:rPr lang="en-US" b="1" dirty="0" err="1" smtClean="0">
                <a:solidFill>
                  <a:srgbClr val="000000"/>
                </a:solidFill>
              </a:rPr>
              <a:t>Nhà</a:t>
            </a:r>
            <a:r>
              <a:rPr lang="en-US" b="1" dirty="0" smtClean="0">
                <a:solidFill>
                  <a:srgbClr val="000000"/>
                </a:solidFill>
              </a:rPr>
              <a:t> </a:t>
            </a:r>
            <a:r>
              <a:rPr lang="en-US" b="1" dirty="0" err="1" smtClean="0">
                <a:solidFill>
                  <a:srgbClr val="000000"/>
                </a:solidFill>
              </a:rPr>
              <a:t>nhập</a:t>
            </a:r>
            <a:r>
              <a:rPr lang="en-US" b="1" dirty="0" smtClean="0">
                <a:solidFill>
                  <a:srgbClr val="000000"/>
                </a:solidFill>
              </a:rPr>
              <a:t> </a:t>
            </a:r>
            <a:r>
              <a:rPr lang="en-US" b="1" dirty="0" err="1" smtClean="0">
                <a:solidFill>
                  <a:srgbClr val="000000"/>
                </a:solidFill>
              </a:rPr>
              <a:t>khẩu</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tiền</a:t>
            </a:r>
            <a:r>
              <a:rPr lang="en-US" b="1" dirty="0" smtClean="0">
                <a:solidFill>
                  <a:srgbClr val="000000"/>
                </a:solidFill>
              </a:rPr>
              <a:t> </a:t>
            </a:r>
            <a:r>
              <a:rPr lang="en-US" b="1" dirty="0" err="1" smtClean="0">
                <a:solidFill>
                  <a:srgbClr val="000000"/>
                </a:solidFill>
              </a:rPr>
              <a:t>ngay</a:t>
            </a:r>
            <a:r>
              <a:rPr lang="en-US" b="1" dirty="0" smtClean="0">
                <a:solidFill>
                  <a:srgbClr val="000000"/>
                </a:solidFill>
              </a:rPr>
              <a:t>, </a:t>
            </a:r>
            <a:r>
              <a:rPr lang="en-US" b="1" dirty="0" err="1" smtClean="0">
                <a:solidFill>
                  <a:srgbClr val="000000"/>
                </a:solidFill>
              </a:rPr>
              <a:t>hoặc</a:t>
            </a:r>
            <a:r>
              <a:rPr lang="en-US" b="1" dirty="0" smtClean="0">
                <a:solidFill>
                  <a:srgbClr val="000000"/>
                </a:solidFill>
              </a:rPr>
              <a:t> </a:t>
            </a:r>
            <a:r>
              <a:rPr lang="en-US" b="1" dirty="0" err="1" smtClean="0">
                <a:solidFill>
                  <a:srgbClr val="000000"/>
                </a:solidFill>
              </a:rPr>
              <a:t>chấp</a:t>
            </a:r>
            <a:r>
              <a:rPr lang="en-US" b="1" dirty="0" smtClean="0">
                <a:solidFill>
                  <a:srgbClr val="000000"/>
                </a:solidFill>
              </a:rPr>
              <a:t> </a:t>
            </a:r>
            <a:r>
              <a:rPr lang="en-US" b="1" dirty="0" err="1" smtClean="0">
                <a:solidFill>
                  <a:srgbClr val="000000"/>
                </a:solidFill>
              </a:rPr>
              <a:t>nhận</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tiền</a:t>
            </a:r>
            <a:r>
              <a:rPr lang="en-US" b="1" dirty="0" smtClean="0">
                <a:solidFill>
                  <a:srgbClr val="000000"/>
                </a:solidFill>
              </a:rPr>
              <a:t> </a:t>
            </a:r>
            <a:r>
              <a:rPr lang="en-US" b="1" dirty="0" err="1" smtClean="0">
                <a:solidFill>
                  <a:srgbClr val="000000"/>
                </a:solidFill>
              </a:rPr>
              <a:t>cụ</a:t>
            </a:r>
            <a:r>
              <a:rPr lang="en-US" b="1" dirty="0" smtClean="0">
                <a:solidFill>
                  <a:srgbClr val="000000"/>
                </a:solidFill>
              </a:rPr>
              <a:t> </a:t>
            </a:r>
            <a:r>
              <a:rPr lang="en-US" b="1" dirty="0" err="1" smtClean="0">
                <a:solidFill>
                  <a:srgbClr val="000000"/>
                </a:solidFill>
              </a:rPr>
              <a:t>thể</a:t>
            </a:r>
            <a:r>
              <a:rPr lang="en-US" b="1" dirty="0" smtClean="0">
                <a:solidFill>
                  <a:srgbClr val="000000"/>
                </a:solidFill>
              </a:rPr>
              <a:t>:</a:t>
            </a:r>
          </a:p>
          <a:p>
            <a:pPr>
              <a:spcBef>
                <a:spcPts val="600"/>
              </a:spcBef>
              <a:defRPr/>
            </a:pP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ngay</a:t>
            </a:r>
            <a:r>
              <a:rPr lang="en-US" dirty="0" smtClean="0">
                <a:solidFill>
                  <a:srgbClr val="000000"/>
                </a:solidFill>
              </a:rPr>
              <a:t> (</a:t>
            </a:r>
            <a:r>
              <a:rPr lang="en-US" dirty="0" err="1" smtClean="0">
                <a:solidFill>
                  <a:srgbClr val="000000"/>
                </a:solidFill>
              </a:rPr>
              <a:t>séc</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phiếu</a:t>
            </a:r>
            <a:r>
              <a:rPr lang="en-US" dirty="0" smtClean="0">
                <a:solidFill>
                  <a:srgbClr val="000000"/>
                </a:solidFill>
              </a:rPr>
              <a:t> hay </a:t>
            </a:r>
            <a:r>
              <a:rPr lang="en-US" b="1" dirty="0" err="1" smtClean="0">
                <a:solidFill>
                  <a:srgbClr val="000000"/>
                </a:solidFill>
              </a:rPr>
              <a:t>hối</a:t>
            </a:r>
            <a:r>
              <a:rPr lang="en-US" b="1" dirty="0" smtClean="0">
                <a:solidFill>
                  <a:srgbClr val="000000"/>
                </a:solidFill>
              </a:rPr>
              <a:t> </a:t>
            </a:r>
            <a:r>
              <a:rPr lang="en-US" b="1" dirty="0" err="1" smtClean="0">
                <a:solidFill>
                  <a:srgbClr val="000000"/>
                </a:solidFill>
              </a:rPr>
              <a:t>phiếu</a:t>
            </a:r>
            <a:r>
              <a:rPr lang="en-US" b="1" dirty="0" smtClean="0">
                <a:solidFill>
                  <a:srgbClr val="000000"/>
                </a:solidFill>
              </a:rPr>
              <a:t> </a:t>
            </a:r>
            <a:r>
              <a:rPr lang="en-US" b="1" dirty="0" err="1" smtClean="0">
                <a:solidFill>
                  <a:srgbClr val="000000"/>
                </a:solidFill>
              </a:rPr>
              <a:t>trả</a:t>
            </a:r>
            <a:r>
              <a:rPr lang="en-US" b="1" dirty="0" smtClean="0">
                <a:solidFill>
                  <a:srgbClr val="000000"/>
                </a:solidFill>
              </a:rPr>
              <a:t> </a:t>
            </a:r>
            <a:r>
              <a:rPr lang="en-US" b="1" dirty="0" err="1" smtClean="0">
                <a:solidFill>
                  <a:srgbClr val="000000"/>
                </a:solidFill>
              </a:rPr>
              <a:t>ngay</a:t>
            </a:r>
            <a:r>
              <a:rPr lang="en-US" dirty="0" smtClean="0">
                <a:solidFill>
                  <a:srgbClr val="000000"/>
                </a:solidFill>
              </a:rPr>
              <a:t>); </a:t>
            </a:r>
            <a:r>
              <a:rPr lang="en-US" dirty="0" err="1" smtClean="0">
                <a:solidFill>
                  <a:srgbClr val="000000"/>
                </a:solidFill>
              </a:rPr>
              <a:t>hoặc</a:t>
            </a:r>
            <a:endParaRPr lang="en-US" dirty="0" smtClean="0">
              <a:solidFill>
                <a:srgbClr val="000000"/>
              </a:solidFill>
            </a:endParaRPr>
          </a:p>
          <a:p>
            <a:pPr>
              <a:spcBef>
                <a:spcPts val="600"/>
              </a:spcBef>
              <a:defRPr/>
            </a:pPr>
            <a:r>
              <a:rPr lang="en-US" dirty="0" smtClean="0">
                <a:solidFill>
                  <a:srgbClr val="000000"/>
                </a:solidFill>
              </a:rPr>
              <a:t>- </a:t>
            </a:r>
            <a:r>
              <a:rPr lang="en-US" dirty="0" err="1" smtClean="0">
                <a:solidFill>
                  <a:srgbClr val="000000"/>
                </a:solidFill>
              </a:rPr>
              <a:t>Kí</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b="1" dirty="0" smtClean="0">
                <a:solidFill>
                  <a:srgbClr val="000000"/>
                </a:solidFill>
              </a:rPr>
              <a:t>(</a:t>
            </a:r>
            <a:r>
              <a:rPr lang="en-US" b="1" dirty="0" err="1" smtClean="0">
                <a:solidFill>
                  <a:srgbClr val="000000"/>
                </a:solidFill>
              </a:rPr>
              <a:t>hối</a:t>
            </a:r>
            <a:r>
              <a:rPr lang="en-US" b="1" dirty="0" smtClean="0">
                <a:solidFill>
                  <a:srgbClr val="000000"/>
                </a:solidFill>
              </a:rPr>
              <a:t> </a:t>
            </a:r>
            <a:r>
              <a:rPr lang="en-US" b="1" dirty="0" err="1" smtClean="0">
                <a:solidFill>
                  <a:srgbClr val="000000"/>
                </a:solidFill>
              </a:rPr>
              <a:t>phiếu</a:t>
            </a:r>
            <a:r>
              <a:rPr lang="en-US" b="1" dirty="0" smtClean="0">
                <a:solidFill>
                  <a:srgbClr val="000000"/>
                </a:solidFill>
              </a:rPr>
              <a:t> </a:t>
            </a:r>
            <a:r>
              <a:rPr lang="en-US" b="1" dirty="0" err="1" smtClean="0">
                <a:solidFill>
                  <a:srgbClr val="000000"/>
                </a:solidFill>
              </a:rPr>
              <a:t>kì</a:t>
            </a:r>
            <a:r>
              <a:rPr lang="en-US" b="1" dirty="0" smtClean="0">
                <a:solidFill>
                  <a:srgbClr val="000000"/>
                </a:solidFill>
              </a:rPr>
              <a:t> </a:t>
            </a:r>
            <a:r>
              <a:rPr lang="en-US" b="1" dirty="0" err="1" smtClean="0">
                <a:solidFill>
                  <a:srgbClr val="000000"/>
                </a:solidFill>
              </a:rPr>
              <a:t>hạn</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p>
          <a:p>
            <a:pPr>
              <a:spcBef>
                <a:spcPts val="600"/>
              </a:spcBef>
              <a:defRPr/>
            </a:pPr>
            <a:r>
              <a:rPr lang="en-US" dirty="0" smtClean="0">
                <a:solidFill>
                  <a:srgbClr val="000000"/>
                </a:solidFill>
              </a:rPr>
              <a:t>(7)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hộ</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hoặc</a:t>
            </a:r>
            <a:r>
              <a:rPr lang="en-US" dirty="0" smtClean="0">
                <a:solidFill>
                  <a:srgbClr val="000000"/>
                </a:solidFill>
              </a:rPr>
              <a:t>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hạn</a:t>
            </a:r>
            <a:r>
              <a:rPr lang="en-US" dirty="0" smtClean="0">
                <a:solidFill>
                  <a:srgbClr val="000000"/>
                </a:solidFill>
              </a:rPr>
              <a:t> </a:t>
            </a:r>
            <a:r>
              <a:rPr lang="en-US" dirty="0" err="1" smtClean="0">
                <a:solidFill>
                  <a:srgbClr val="000000"/>
                </a:solidFill>
              </a:rPr>
              <a:t>đã</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endParaRPr lang="en-US" dirty="0" smtClean="0">
              <a:solidFill>
                <a:srgbClr val="000000"/>
              </a:solidFill>
            </a:endParaRPr>
          </a:p>
          <a:p>
            <a:pPr>
              <a:spcBef>
                <a:spcPts val="600"/>
              </a:spcBef>
              <a:defRPr/>
            </a:pPr>
            <a:r>
              <a:rPr lang="en-US" dirty="0" smtClean="0">
                <a:solidFill>
                  <a:srgbClr val="000000"/>
                </a:solidFill>
              </a:rPr>
              <a:t>(8) </a:t>
            </a:r>
            <a:r>
              <a:rPr lang="en-US" dirty="0" err="1" smtClean="0">
                <a:solidFill>
                  <a:srgbClr val="000000"/>
                </a:solidFill>
              </a:rPr>
              <a:t>Ngân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chuyển</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thông</a:t>
            </a:r>
            <a:r>
              <a:rPr lang="en-US" dirty="0" smtClean="0">
                <a:solidFill>
                  <a:srgbClr val="000000"/>
                </a:solidFill>
              </a:rPr>
              <a:t> qua </a:t>
            </a:r>
            <a:r>
              <a:rPr lang="en-US" dirty="0" err="1" smtClean="0">
                <a:solidFill>
                  <a:srgbClr val="000000"/>
                </a:solidFill>
              </a:rPr>
              <a:t>báo</a:t>
            </a:r>
            <a:r>
              <a:rPr lang="en-US" dirty="0" smtClean="0">
                <a:solidFill>
                  <a:srgbClr val="000000"/>
                </a:solidFill>
              </a:rPr>
              <a:t> </a:t>
            </a:r>
            <a:r>
              <a:rPr lang="en-US" dirty="0" err="1" smtClean="0">
                <a:solidFill>
                  <a:srgbClr val="000000"/>
                </a:solidFill>
              </a:rPr>
              <a:t>có</a:t>
            </a:r>
            <a:r>
              <a:rPr lang="en-US" dirty="0" smtClean="0">
                <a:solidFill>
                  <a:srgbClr val="000000"/>
                </a:solidFill>
              </a:rPr>
              <a:t> </a:t>
            </a:r>
            <a:r>
              <a:rPr lang="en-US" dirty="0" err="1" smtClean="0">
                <a:solidFill>
                  <a:srgbClr val="000000"/>
                </a:solidFill>
              </a:rPr>
              <a:t>trong</a:t>
            </a:r>
            <a:r>
              <a:rPr lang="en-US" dirty="0" smtClean="0">
                <a:solidFill>
                  <a:srgbClr val="000000"/>
                </a:solidFill>
              </a:rPr>
              <a:t> </a:t>
            </a:r>
            <a:r>
              <a:rPr lang="en-US" dirty="0" err="1" smtClean="0">
                <a:solidFill>
                  <a:srgbClr val="000000"/>
                </a:solidFill>
              </a:rPr>
              <a:t>tài</a:t>
            </a:r>
            <a:r>
              <a:rPr lang="en-US" dirty="0" smtClean="0">
                <a:solidFill>
                  <a:srgbClr val="000000"/>
                </a:solidFill>
              </a:rPr>
              <a:t> </a:t>
            </a:r>
            <a:r>
              <a:rPr lang="en-US" dirty="0" err="1" smtClean="0">
                <a:solidFill>
                  <a:srgbClr val="000000"/>
                </a:solidFill>
              </a:rPr>
              <a:t>khoản</a:t>
            </a:r>
            <a:r>
              <a:rPr lang="en-US" dirty="0" smtClean="0">
                <a:solidFill>
                  <a:srgbClr val="000000"/>
                </a:solidFill>
              </a:rPr>
              <a:t> </a:t>
            </a:r>
            <a:r>
              <a:rPr lang="en-US" dirty="0" err="1" smtClean="0">
                <a:solidFill>
                  <a:srgbClr val="000000"/>
                </a:solidFill>
              </a:rPr>
              <a:t>của</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thụ</a:t>
            </a:r>
            <a:r>
              <a:rPr lang="en-US" dirty="0" smtClean="0">
                <a:solidFill>
                  <a:srgbClr val="000000"/>
                </a:solidFill>
              </a:rPr>
              <a:t> </a:t>
            </a:r>
            <a:r>
              <a:rPr lang="en-US" dirty="0" err="1" smtClean="0">
                <a:solidFill>
                  <a:srgbClr val="000000"/>
                </a:solidFill>
              </a:rPr>
              <a:t>hưởng</a:t>
            </a:r>
            <a:r>
              <a:rPr lang="en-US" dirty="0" smtClean="0">
                <a:solidFill>
                  <a:srgbClr val="000000"/>
                </a:solidFill>
              </a:rPr>
              <a:t> (</a:t>
            </a:r>
            <a:r>
              <a:rPr lang="en-US" dirty="0" err="1" smtClean="0">
                <a:solidFill>
                  <a:srgbClr val="000000"/>
                </a:solidFill>
              </a:rPr>
              <a:t>người</a:t>
            </a:r>
            <a:r>
              <a:rPr lang="en-US" dirty="0" smtClean="0">
                <a:solidFill>
                  <a:srgbClr val="000000"/>
                </a:solidFill>
              </a:rPr>
              <a:t> XK), </a:t>
            </a:r>
            <a:r>
              <a:rPr lang="en-US" dirty="0" err="1" smtClean="0">
                <a:solidFill>
                  <a:srgbClr val="000000"/>
                </a:solidFill>
              </a:rPr>
              <a:t>hối</a:t>
            </a:r>
            <a:r>
              <a:rPr lang="en-US" dirty="0" smtClean="0">
                <a:solidFill>
                  <a:srgbClr val="000000"/>
                </a:solidFill>
              </a:rPr>
              <a:t> </a:t>
            </a:r>
            <a:r>
              <a:rPr lang="en-US" dirty="0" err="1" smtClean="0">
                <a:solidFill>
                  <a:srgbClr val="000000"/>
                </a:solidFill>
              </a:rPr>
              <a:t>phiếu</a:t>
            </a:r>
            <a:r>
              <a:rPr lang="en-US" dirty="0" smtClean="0">
                <a:solidFill>
                  <a:srgbClr val="000000"/>
                </a:solidFill>
              </a:rPr>
              <a:t> </a:t>
            </a:r>
            <a:r>
              <a:rPr lang="en-US" dirty="0" err="1" smtClean="0">
                <a:solidFill>
                  <a:srgbClr val="000000"/>
                </a:solidFill>
              </a:rPr>
              <a:t>kì</a:t>
            </a:r>
            <a:r>
              <a:rPr lang="en-US" dirty="0" smtClean="0">
                <a:solidFill>
                  <a:srgbClr val="000000"/>
                </a:solidFill>
              </a:rPr>
              <a:t> </a:t>
            </a:r>
            <a:r>
              <a:rPr lang="en-US" dirty="0" err="1" smtClean="0">
                <a:solidFill>
                  <a:srgbClr val="000000"/>
                </a:solidFill>
              </a:rPr>
              <a:t>hạn</a:t>
            </a:r>
            <a:r>
              <a:rPr lang="en-US" dirty="0" smtClean="0">
                <a:solidFill>
                  <a:srgbClr val="000000"/>
                </a:solidFill>
              </a:rPr>
              <a:t> </a:t>
            </a:r>
            <a:r>
              <a:rPr lang="en-US" dirty="0" err="1" smtClean="0">
                <a:solidFill>
                  <a:srgbClr val="000000"/>
                </a:solidFill>
              </a:rPr>
              <a:t>đã</a:t>
            </a:r>
            <a:r>
              <a:rPr lang="en-US" dirty="0" smtClean="0">
                <a:solidFill>
                  <a:srgbClr val="000000"/>
                </a:solidFill>
              </a:rPr>
              <a:t> </a:t>
            </a:r>
            <a:r>
              <a:rPr lang="en-US" dirty="0" err="1" smtClean="0">
                <a:solidFill>
                  <a:srgbClr val="000000"/>
                </a:solidFill>
              </a:rPr>
              <a:t>chấp</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cho</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thụ</a:t>
            </a:r>
            <a:r>
              <a:rPr lang="en-US" dirty="0" smtClean="0">
                <a:solidFill>
                  <a:srgbClr val="000000"/>
                </a:solidFill>
              </a:rPr>
              <a:t> </a:t>
            </a:r>
            <a:r>
              <a:rPr lang="en-US" dirty="0" err="1" smtClean="0">
                <a:solidFill>
                  <a:srgbClr val="000000"/>
                </a:solidFill>
              </a:rPr>
              <a:t>hưởng</a:t>
            </a:r>
            <a:endParaRPr lang="en-US" b="1" dirty="0" smtClean="0">
              <a:solidFill>
                <a:srgbClr val="000000"/>
              </a:solidFill>
            </a:endParaRPr>
          </a:p>
          <a:p>
            <a:pPr>
              <a:defRPr/>
            </a:pPr>
            <a:endParaRPr lang="en-US" b="1" dirty="0" smtClean="0">
              <a:solidFill>
                <a:srgbClr val="000000"/>
              </a:solidFill>
            </a:endParaRPr>
          </a:p>
          <a:p>
            <a:pPr>
              <a:defRPr/>
            </a:pPr>
            <a:endParaRPr lang="en-US" b="1" dirty="0" smtClean="0">
              <a:solidFill>
                <a:srgbClr val="000000"/>
              </a:solidFill>
            </a:endParaRPr>
          </a:p>
          <a:p>
            <a:pPr>
              <a:defRPr/>
            </a:pPr>
            <a:endParaRPr lang="en-US" b="1" dirty="0" smtClean="0">
              <a:solidFill>
                <a:srgbClr val="000000"/>
              </a:solidFill>
            </a:endParaRPr>
          </a:p>
          <a:p>
            <a:pPr>
              <a:defRPr/>
            </a:pP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đồng</a:t>
            </a:r>
            <a:r>
              <a:rPr lang="en-US" dirty="0" smtClean="0">
                <a:solidFill>
                  <a:srgbClr val="000000"/>
                </a:solidFill>
              </a:rPr>
              <a:t> ý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r>
              <a:rPr lang="en-US" dirty="0" smtClean="0">
                <a:solidFill>
                  <a:srgbClr val="000000"/>
                </a:solidFill>
              </a:rPr>
              <a:t>, </a:t>
            </a:r>
            <a:r>
              <a:rPr lang="en-US" dirty="0" err="1" smtClean="0">
                <a:solidFill>
                  <a:srgbClr val="000000"/>
                </a:solidFill>
              </a:rPr>
              <a:t>thông</a:t>
            </a:r>
            <a:r>
              <a:rPr lang="en-US" dirty="0" smtClean="0">
                <a:solidFill>
                  <a:srgbClr val="000000"/>
                </a:solidFill>
              </a:rPr>
              <a:t> </a:t>
            </a:r>
            <a:r>
              <a:rPr lang="en-US" dirty="0" err="1" smtClean="0">
                <a:solidFill>
                  <a:srgbClr val="000000"/>
                </a:solidFill>
              </a:rPr>
              <a:t>thường</a:t>
            </a:r>
            <a:r>
              <a:rPr lang="en-US" dirty="0" smtClean="0">
                <a:solidFill>
                  <a:srgbClr val="000000"/>
                </a:solidFill>
              </a:rPr>
              <a:t> </a:t>
            </a:r>
            <a:r>
              <a:rPr lang="en-US" dirty="0" err="1" smtClean="0">
                <a:solidFill>
                  <a:srgbClr val="000000"/>
                </a:solidFill>
              </a:rPr>
              <a:t>sau</a:t>
            </a:r>
            <a:r>
              <a:rPr lang="en-US" dirty="0" smtClean="0">
                <a:solidFill>
                  <a:srgbClr val="000000"/>
                </a:solidFill>
              </a:rPr>
              <a:t> </a:t>
            </a:r>
            <a:r>
              <a:rPr lang="en-US" dirty="0" err="1" smtClean="0">
                <a:solidFill>
                  <a:srgbClr val="000000"/>
                </a:solidFill>
              </a:rPr>
              <a:t>khi</a:t>
            </a:r>
            <a:r>
              <a:rPr lang="en-US" dirty="0" smtClean="0">
                <a:solidFill>
                  <a:srgbClr val="000000"/>
                </a:solidFill>
              </a:rPr>
              <a:t> </a:t>
            </a:r>
            <a:r>
              <a:rPr lang="en-US" dirty="0" err="1" smtClean="0">
                <a:solidFill>
                  <a:srgbClr val="000000"/>
                </a:solidFill>
              </a:rPr>
              <a:t>nhận</a:t>
            </a:r>
            <a:r>
              <a:rPr lang="en-US" dirty="0" smtClean="0">
                <a:solidFill>
                  <a:srgbClr val="000000"/>
                </a:solidFill>
              </a:rPr>
              <a:t> </a:t>
            </a:r>
            <a:r>
              <a:rPr lang="en-US" dirty="0" err="1" smtClean="0">
                <a:solidFill>
                  <a:srgbClr val="000000"/>
                </a:solidFill>
              </a:rPr>
              <a:t>hàng</a:t>
            </a:r>
            <a:r>
              <a:rPr lang="en-US" dirty="0" smtClean="0">
                <a:solidFill>
                  <a:srgbClr val="000000"/>
                </a:solidFill>
              </a:rPr>
              <a:t> </a:t>
            </a:r>
            <a:r>
              <a:rPr lang="en-US" dirty="0" err="1" smtClean="0">
                <a:solidFill>
                  <a:srgbClr val="000000"/>
                </a:solidFill>
              </a:rPr>
              <a:t>thì</a:t>
            </a:r>
            <a:r>
              <a:rPr lang="en-US" dirty="0" smtClean="0">
                <a:solidFill>
                  <a:srgbClr val="000000"/>
                </a:solidFill>
              </a:rPr>
              <a:t> </a:t>
            </a:r>
            <a:r>
              <a:rPr lang="en-US" dirty="0" err="1" smtClean="0">
                <a:solidFill>
                  <a:srgbClr val="000000"/>
                </a:solidFill>
              </a:rPr>
              <a:t>người</a:t>
            </a:r>
            <a:r>
              <a:rPr lang="en-US" dirty="0" smtClean="0">
                <a:solidFill>
                  <a:srgbClr val="000000"/>
                </a:solidFill>
              </a:rPr>
              <a:t> </a:t>
            </a:r>
            <a:r>
              <a:rPr lang="en-US" dirty="0" err="1" smtClean="0">
                <a:solidFill>
                  <a:srgbClr val="000000"/>
                </a:solidFill>
              </a:rPr>
              <a:t>mua</a:t>
            </a:r>
            <a:r>
              <a:rPr lang="en-US" dirty="0" smtClean="0">
                <a:solidFill>
                  <a:srgbClr val="000000"/>
                </a:solidFill>
              </a:rPr>
              <a:t> </a:t>
            </a:r>
            <a:r>
              <a:rPr lang="en-US" dirty="0" err="1" smtClean="0">
                <a:solidFill>
                  <a:srgbClr val="000000"/>
                </a:solidFill>
              </a:rPr>
              <a:t>mới</a:t>
            </a:r>
            <a:r>
              <a:rPr lang="en-US" dirty="0" smtClean="0">
                <a:solidFill>
                  <a:srgbClr val="000000"/>
                </a:solidFill>
              </a:rPr>
              <a:t> </a:t>
            </a:r>
            <a:r>
              <a:rPr lang="en-US" dirty="0" err="1" smtClean="0">
                <a:solidFill>
                  <a:srgbClr val="000000"/>
                </a:solidFill>
              </a:rPr>
              <a:t>trả</a:t>
            </a:r>
            <a:r>
              <a:rPr lang="en-US" dirty="0" smtClean="0">
                <a:solidFill>
                  <a:srgbClr val="000000"/>
                </a:solidFill>
              </a:rPr>
              <a:t> </a:t>
            </a:r>
            <a:r>
              <a:rPr lang="en-US" dirty="0" err="1" smtClean="0">
                <a:solidFill>
                  <a:srgbClr val="000000"/>
                </a:solidFill>
              </a:rPr>
              <a:t>tiền</a:t>
            </a:r>
            <a:endParaRPr lang="en-US" b="1" dirty="0" smtClean="0">
              <a:solidFill>
                <a:srgbClr val="000000"/>
              </a:solidFill>
            </a:endParaRPr>
          </a:p>
          <a:p>
            <a:pPr>
              <a:defRPr/>
            </a:pP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mua</a:t>
            </a:r>
            <a:r>
              <a:rPr lang="en-US" b="1" dirty="0" smtClean="0">
                <a:solidFill>
                  <a:srgbClr val="000000"/>
                </a:solidFill>
              </a:rPr>
              <a:t> </a:t>
            </a:r>
            <a:r>
              <a:rPr lang="en-US" b="1" dirty="0" err="1" smtClean="0">
                <a:solidFill>
                  <a:srgbClr val="000000"/>
                </a:solidFill>
              </a:rPr>
              <a:t>từ</a:t>
            </a:r>
            <a:r>
              <a:rPr lang="en-US" b="1" dirty="0" smtClean="0">
                <a:solidFill>
                  <a:srgbClr val="000000"/>
                </a:solidFill>
              </a:rPr>
              <a:t> </a:t>
            </a:r>
            <a:r>
              <a:rPr lang="en-US" b="1" dirty="0" err="1" smtClean="0">
                <a:solidFill>
                  <a:srgbClr val="000000"/>
                </a:solidFill>
              </a:rPr>
              <a:t>chối</a:t>
            </a:r>
            <a:r>
              <a:rPr lang="en-US" b="1" dirty="0" smtClean="0">
                <a:solidFill>
                  <a:srgbClr val="000000"/>
                </a:solidFill>
              </a:rPr>
              <a:t> </a:t>
            </a:r>
            <a:r>
              <a:rPr lang="en-US" b="1" dirty="0" err="1" smtClean="0">
                <a:solidFill>
                  <a:srgbClr val="000000"/>
                </a:solidFill>
              </a:rPr>
              <a:t>thanh</a:t>
            </a:r>
            <a:r>
              <a:rPr lang="en-US" b="1" dirty="0" smtClean="0">
                <a:solidFill>
                  <a:srgbClr val="000000"/>
                </a:solidFill>
              </a:rPr>
              <a:t> </a:t>
            </a:r>
            <a:r>
              <a:rPr lang="en-US" b="1" dirty="0" err="1" smtClean="0">
                <a:solidFill>
                  <a:srgbClr val="000000"/>
                </a:solidFill>
              </a:rPr>
              <a:t>toán</a:t>
            </a:r>
            <a:r>
              <a:rPr lang="en-US" b="1" dirty="0" smtClean="0">
                <a:solidFill>
                  <a:srgbClr val="000000"/>
                </a:solidFill>
              </a:rPr>
              <a:t> </a:t>
            </a:r>
            <a:r>
              <a:rPr lang="en-US" b="1" dirty="0" err="1" smtClean="0">
                <a:solidFill>
                  <a:srgbClr val="000000"/>
                </a:solidFill>
              </a:rPr>
              <a:t>và</a:t>
            </a:r>
            <a:r>
              <a:rPr lang="en-US" b="1" dirty="0" smtClean="0">
                <a:solidFill>
                  <a:srgbClr val="000000"/>
                </a:solidFill>
              </a:rPr>
              <a:t> </a:t>
            </a:r>
            <a:r>
              <a:rPr lang="en-US" b="1" dirty="0" err="1" smtClean="0">
                <a:solidFill>
                  <a:srgbClr val="000000"/>
                </a:solidFill>
              </a:rPr>
              <a:t>không</a:t>
            </a:r>
            <a:r>
              <a:rPr lang="en-US" b="1" dirty="0" smtClean="0">
                <a:solidFill>
                  <a:srgbClr val="000000"/>
                </a:solidFill>
              </a:rPr>
              <a:t> </a:t>
            </a:r>
            <a:r>
              <a:rPr lang="en-US" b="1" dirty="0" err="1" smtClean="0">
                <a:solidFill>
                  <a:srgbClr val="000000"/>
                </a:solidFill>
              </a:rPr>
              <a:t>nhận</a:t>
            </a:r>
            <a:r>
              <a:rPr lang="en-US" b="1" dirty="0" smtClean="0">
                <a:solidFill>
                  <a:srgbClr val="000000"/>
                </a:solidFill>
              </a:rPr>
              <a:t> </a:t>
            </a:r>
            <a:r>
              <a:rPr lang="en-US" b="1" dirty="0" err="1" smtClean="0">
                <a:solidFill>
                  <a:srgbClr val="000000"/>
                </a:solidFill>
              </a:rPr>
              <a:t>hàng</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phải</a:t>
            </a:r>
            <a:r>
              <a:rPr lang="en-US" b="1" dirty="0" smtClean="0">
                <a:solidFill>
                  <a:srgbClr val="000000"/>
                </a:solidFill>
              </a:rPr>
              <a:t> </a:t>
            </a:r>
            <a:r>
              <a:rPr lang="en-US" b="1" dirty="0" err="1" smtClean="0">
                <a:solidFill>
                  <a:srgbClr val="000000"/>
                </a:solidFill>
              </a:rPr>
              <a:t>xử</a:t>
            </a:r>
            <a:r>
              <a:rPr lang="en-US" b="1" dirty="0" smtClean="0">
                <a:solidFill>
                  <a:srgbClr val="000000"/>
                </a:solidFill>
              </a:rPr>
              <a:t> </a:t>
            </a:r>
            <a:r>
              <a:rPr lang="en-US" b="1" dirty="0" err="1" smtClean="0">
                <a:solidFill>
                  <a:srgbClr val="000000"/>
                </a:solidFill>
              </a:rPr>
              <a:t>lý</a:t>
            </a:r>
            <a:r>
              <a:rPr lang="en-US" b="1" dirty="0" smtClean="0">
                <a:solidFill>
                  <a:srgbClr val="000000"/>
                </a:solidFill>
              </a:rPr>
              <a:t>:</a:t>
            </a:r>
          </a:p>
          <a:p>
            <a:pPr>
              <a:defRPr/>
            </a:pPr>
            <a:r>
              <a:rPr lang="en-US" b="1" dirty="0" smtClean="0">
                <a:solidFill>
                  <a:srgbClr val="000000"/>
                </a:solidFill>
              </a:rPr>
              <a:t>o </a:t>
            </a:r>
            <a:r>
              <a:rPr lang="en-US" b="1" dirty="0" err="1" smtClean="0">
                <a:solidFill>
                  <a:srgbClr val="000000"/>
                </a:solidFill>
              </a:rPr>
              <a:t>Thương</a:t>
            </a:r>
            <a:r>
              <a:rPr lang="en-US" b="1" dirty="0" smtClean="0">
                <a:solidFill>
                  <a:srgbClr val="000000"/>
                </a:solidFill>
              </a:rPr>
              <a:t> </a:t>
            </a:r>
            <a:r>
              <a:rPr lang="en-US" b="1" dirty="0" err="1" smtClean="0">
                <a:solidFill>
                  <a:srgbClr val="000000"/>
                </a:solidFill>
              </a:rPr>
              <a:t>lượng</a:t>
            </a:r>
            <a:r>
              <a:rPr lang="en-US" b="1" dirty="0" smtClean="0">
                <a:solidFill>
                  <a:srgbClr val="000000"/>
                </a:solidFill>
              </a:rPr>
              <a:t> </a:t>
            </a:r>
            <a:r>
              <a:rPr lang="en-US" b="1" dirty="0" err="1" smtClean="0">
                <a:solidFill>
                  <a:srgbClr val="000000"/>
                </a:solidFill>
              </a:rPr>
              <a:t>để</a:t>
            </a:r>
            <a:r>
              <a:rPr lang="en-US" b="1" dirty="0" smtClean="0">
                <a:solidFill>
                  <a:srgbClr val="000000"/>
                </a:solidFill>
              </a:rPr>
              <a:t>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giảm</a:t>
            </a:r>
            <a:r>
              <a:rPr lang="en-US" b="1" dirty="0" smtClean="0">
                <a:solidFill>
                  <a:srgbClr val="000000"/>
                </a:solidFill>
              </a:rPr>
              <a:t> </a:t>
            </a:r>
            <a:r>
              <a:rPr lang="en-US" b="1" dirty="0" err="1" smtClean="0">
                <a:solidFill>
                  <a:srgbClr val="000000"/>
                </a:solidFill>
              </a:rPr>
              <a:t>giá</a:t>
            </a:r>
            <a:r>
              <a:rPr lang="en-US" b="1" dirty="0" smtClean="0">
                <a:solidFill>
                  <a:srgbClr val="000000"/>
                </a:solidFill>
              </a:rPr>
              <a:t> </a:t>
            </a:r>
            <a:r>
              <a:rPr lang="en-US" b="1" dirty="0" err="1" smtClean="0">
                <a:solidFill>
                  <a:srgbClr val="000000"/>
                </a:solidFill>
              </a:rPr>
              <a:t>cho</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mua</a:t>
            </a:r>
            <a:r>
              <a:rPr lang="en-US" b="1" dirty="0" smtClean="0">
                <a:solidFill>
                  <a:srgbClr val="000000"/>
                </a:solidFill>
              </a:rPr>
              <a:t>.</a:t>
            </a:r>
          </a:p>
          <a:p>
            <a:pPr>
              <a:defRPr/>
            </a:pPr>
            <a:r>
              <a:rPr lang="en-US" b="1" dirty="0" smtClean="0">
                <a:solidFill>
                  <a:srgbClr val="000000"/>
                </a:solidFill>
              </a:rPr>
              <a:t>o </a:t>
            </a:r>
            <a:r>
              <a:rPr lang="en-US" b="1" dirty="0" err="1" smtClean="0">
                <a:solidFill>
                  <a:srgbClr val="000000"/>
                </a:solidFill>
              </a:rPr>
              <a:t>Bán</a:t>
            </a:r>
            <a:r>
              <a:rPr lang="en-US" b="1" dirty="0" smtClean="0">
                <a:solidFill>
                  <a:srgbClr val="000000"/>
                </a:solidFill>
              </a:rPr>
              <a:t> </a:t>
            </a:r>
            <a:r>
              <a:rPr lang="en-US" b="1" dirty="0" err="1" smtClean="0">
                <a:solidFill>
                  <a:srgbClr val="000000"/>
                </a:solidFill>
              </a:rPr>
              <a:t>cho</a:t>
            </a:r>
            <a:r>
              <a:rPr lang="en-US" b="1" dirty="0" smtClean="0">
                <a:solidFill>
                  <a:srgbClr val="000000"/>
                </a:solidFill>
              </a:rPr>
              <a:t> </a:t>
            </a:r>
            <a:r>
              <a:rPr lang="en-US" b="1" dirty="0" err="1" smtClean="0">
                <a:solidFill>
                  <a:srgbClr val="000000"/>
                </a:solidFill>
              </a:rPr>
              <a:t>người</a:t>
            </a:r>
            <a:r>
              <a:rPr lang="en-US" b="1" dirty="0" smtClean="0">
                <a:solidFill>
                  <a:srgbClr val="000000"/>
                </a:solidFill>
              </a:rPr>
              <a:t> </a:t>
            </a:r>
            <a:r>
              <a:rPr lang="en-US" b="1" dirty="0" err="1" smtClean="0">
                <a:solidFill>
                  <a:srgbClr val="000000"/>
                </a:solidFill>
              </a:rPr>
              <a:t>khác</a:t>
            </a:r>
            <a:r>
              <a:rPr lang="en-US" b="1" dirty="0" smtClean="0">
                <a:solidFill>
                  <a:srgbClr val="000000"/>
                </a:solidFill>
              </a:rPr>
              <a:t>.</a:t>
            </a:r>
          </a:p>
          <a:p>
            <a:pPr>
              <a:defRPr/>
            </a:pPr>
            <a:r>
              <a:rPr lang="en-US" dirty="0" smtClean="0">
                <a:solidFill>
                  <a:srgbClr val="000000"/>
                </a:solidFill>
              </a:rPr>
              <a:t>(?) </a:t>
            </a:r>
            <a:r>
              <a:rPr lang="en-US" dirty="0" err="1" smtClean="0">
                <a:solidFill>
                  <a:srgbClr val="000000"/>
                </a:solidFill>
              </a:rPr>
              <a:t>Thực</a:t>
            </a:r>
            <a:r>
              <a:rPr lang="en-US" dirty="0" smtClean="0">
                <a:solidFill>
                  <a:srgbClr val="000000"/>
                </a:solidFill>
              </a:rPr>
              <a:t> </a:t>
            </a:r>
            <a:r>
              <a:rPr lang="en-US" dirty="0" err="1" smtClean="0">
                <a:solidFill>
                  <a:srgbClr val="000000"/>
                </a:solidFill>
              </a:rPr>
              <a:t>hành</a:t>
            </a:r>
            <a:r>
              <a:rPr lang="en-US" dirty="0" smtClean="0">
                <a:solidFill>
                  <a:srgbClr val="000000"/>
                </a:solidFill>
              </a:rPr>
              <a:t> </a:t>
            </a:r>
            <a:r>
              <a:rPr lang="en-US" dirty="0" err="1" smtClean="0">
                <a:solidFill>
                  <a:srgbClr val="000000"/>
                </a:solidFill>
              </a:rPr>
              <a:t>kêu</a:t>
            </a:r>
            <a:r>
              <a:rPr lang="en-US" dirty="0" smtClean="0">
                <a:solidFill>
                  <a:srgbClr val="000000"/>
                </a:solidFill>
              </a:rPr>
              <a:t> </a:t>
            </a:r>
            <a:r>
              <a:rPr lang="en-US" dirty="0" err="1" smtClean="0">
                <a:solidFill>
                  <a:srgbClr val="000000"/>
                </a:solidFill>
              </a:rPr>
              <a:t>sinh</a:t>
            </a:r>
            <a:r>
              <a:rPr lang="en-US" dirty="0" smtClean="0">
                <a:solidFill>
                  <a:srgbClr val="000000"/>
                </a:solidFill>
              </a:rPr>
              <a:t> </a:t>
            </a:r>
            <a:r>
              <a:rPr lang="en-US" dirty="0" err="1" smtClean="0">
                <a:solidFill>
                  <a:srgbClr val="000000"/>
                </a:solidFill>
              </a:rPr>
              <a:t>viên</a:t>
            </a:r>
            <a:r>
              <a:rPr lang="en-US" dirty="0" smtClean="0">
                <a:solidFill>
                  <a:srgbClr val="000000"/>
                </a:solidFill>
              </a:rPr>
              <a:t> </a:t>
            </a:r>
            <a:r>
              <a:rPr lang="en-US" dirty="0" err="1" smtClean="0">
                <a:solidFill>
                  <a:srgbClr val="000000"/>
                </a:solidFill>
              </a:rPr>
              <a:t>nhìn</a:t>
            </a:r>
            <a:r>
              <a:rPr lang="en-US" dirty="0" smtClean="0">
                <a:solidFill>
                  <a:srgbClr val="000000"/>
                </a:solidFill>
              </a:rPr>
              <a:t> </a:t>
            </a:r>
            <a:r>
              <a:rPr lang="en-US" dirty="0" err="1" smtClean="0">
                <a:solidFill>
                  <a:srgbClr val="000000"/>
                </a:solidFill>
              </a:rPr>
              <a:t>sơ</a:t>
            </a:r>
            <a:r>
              <a:rPr lang="en-US" dirty="0" smtClean="0">
                <a:solidFill>
                  <a:srgbClr val="000000"/>
                </a:solidFill>
              </a:rPr>
              <a:t> </a:t>
            </a:r>
            <a:r>
              <a:rPr lang="en-US" dirty="0" err="1" smtClean="0">
                <a:solidFill>
                  <a:srgbClr val="000000"/>
                </a:solidFill>
              </a:rPr>
              <a:t>đồ</a:t>
            </a:r>
            <a:r>
              <a:rPr lang="en-US" dirty="0" smtClean="0">
                <a:solidFill>
                  <a:srgbClr val="000000"/>
                </a:solidFill>
              </a:rPr>
              <a:t> </a:t>
            </a:r>
            <a:r>
              <a:rPr lang="en-US" dirty="0" err="1" smtClean="0">
                <a:solidFill>
                  <a:srgbClr val="000000"/>
                </a:solidFill>
              </a:rPr>
              <a:t>quy</a:t>
            </a:r>
            <a:r>
              <a:rPr lang="en-US" dirty="0" smtClean="0">
                <a:solidFill>
                  <a:srgbClr val="000000"/>
                </a:solidFill>
              </a:rPr>
              <a:t> </a:t>
            </a:r>
            <a:r>
              <a:rPr lang="en-US" dirty="0" err="1" smtClean="0">
                <a:solidFill>
                  <a:srgbClr val="000000"/>
                </a:solidFill>
              </a:rPr>
              <a:t>trình</a:t>
            </a:r>
            <a:r>
              <a:rPr lang="en-US" dirty="0" smtClean="0">
                <a:solidFill>
                  <a:srgbClr val="000000"/>
                </a:solidFill>
              </a:rPr>
              <a:t> </a:t>
            </a:r>
            <a:r>
              <a:rPr lang="en-US" dirty="0" err="1" smtClean="0">
                <a:solidFill>
                  <a:srgbClr val="000000"/>
                </a:solidFill>
              </a:rPr>
              <a:t>diễn</a:t>
            </a:r>
            <a:r>
              <a:rPr lang="en-US" dirty="0" smtClean="0">
                <a:solidFill>
                  <a:srgbClr val="000000"/>
                </a:solidFill>
              </a:rPr>
              <a:t> </a:t>
            </a:r>
            <a:r>
              <a:rPr lang="en-US" dirty="0" err="1" smtClean="0">
                <a:solidFill>
                  <a:srgbClr val="000000"/>
                </a:solidFill>
              </a:rPr>
              <a:t>tả</a:t>
            </a:r>
            <a:r>
              <a:rPr lang="en-US" dirty="0" smtClean="0">
                <a:solidFill>
                  <a:srgbClr val="000000"/>
                </a:solidFill>
              </a:rPr>
              <a:t> </a:t>
            </a:r>
            <a:r>
              <a:rPr lang="en-US" dirty="0" err="1" smtClean="0">
                <a:solidFill>
                  <a:srgbClr val="000000"/>
                </a:solidFill>
              </a:rPr>
              <a:t>lại</a:t>
            </a:r>
            <a:r>
              <a:rPr lang="en-US" dirty="0" smtClean="0">
                <a:solidFill>
                  <a:srgbClr val="000000"/>
                </a:solidFill>
              </a:rPr>
              <a:t> </a:t>
            </a:r>
            <a:r>
              <a:rPr lang="en-US" dirty="0" err="1" smtClean="0">
                <a:solidFill>
                  <a:srgbClr val="000000"/>
                </a:solidFill>
              </a:rPr>
              <a:t>nghiệp</a:t>
            </a:r>
            <a:r>
              <a:rPr lang="en-US" dirty="0" smtClean="0">
                <a:solidFill>
                  <a:srgbClr val="000000"/>
                </a:solidFill>
              </a:rPr>
              <a:t> </a:t>
            </a:r>
            <a:r>
              <a:rPr lang="en-US" dirty="0" err="1" smtClean="0">
                <a:solidFill>
                  <a:srgbClr val="000000"/>
                </a:solidFill>
              </a:rPr>
              <a:t>vụ</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trơn</a:t>
            </a:r>
            <a:endParaRPr lang="en-US" dirty="0" smtClean="0">
              <a:solidFill>
                <a:srgbClr val="000000"/>
              </a:solidFill>
            </a:endParaRPr>
          </a:p>
          <a:p>
            <a:pPr>
              <a:defRPr/>
            </a:pPr>
            <a:r>
              <a:rPr lang="en-US" dirty="0" smtClean="0">
                <a:solidFill>
                  <a:srgbClr val="000000"/>
                </a:solidFill>
              </a:rPr>
              <a:t>(?) </a:t>
            </a:r>
            <a:r>
              <a:rPr lang="en-US" dirty="0" err="1" smtClean="0">
                <a:solidFill>
                  <a:srgbClr val="000000"/>
                </a:solidFill>
              </a:rPr>
              <a:t>Thực</a:t>
            </a:r>
            <a:r>
              <a:rPr lang="en-US" dirty="0" smtClean="0">
                <a:solidFill>
                  <a:srgbClr val="000000"/>
                </a:solidFill>
              </a:rPr>
              <a:t> </a:t>
            </a:r>
            <a:r>
              <a:rPr lang="en-US" dirty="0" err="1" smtClean="0">
                <a:solidFill>
                  <a:srgbClr val="000000"/>
                </a:solidFill>
              </a:rPr>
              <a:t>hành</a:t>
            </a:r>
            <a:r>
              <a:rPr lang="en-US" dirty="0" smtClean="0">
                <a:solidFill>
                  <a:srgbClr val="000000"/>
                </a:solidFill>
              </a:rPr>
              <a:t> </a:t>
            </a:r>
            <a:r>
              <a:rPr lang="en-US" dirty="0" err="1" smtClean="0">
                <a:solidFill>
                  <a:srgbClr val="000000"/>
                </a:solidFill>
              </a:rPr>
              <a:t>kêu</a:t>
            </a:r>
            <a:r>
              <a:rPr lang="en-US" dirty="0" smtClean="0">
                <a:solidFill>
                  <a:srgbClr val="000000"/>
                </a:solidFill>
              </a:rPr>
              <a:t> </a:t>
            </a:r>
            <a:r>
              <a:rPr lang="en-US" dirty="0" err="1" smtClean="0">
                <a:solidFill>
                  <a:srgbClr val="000000"/>
                </a:solidFill>
              </a:rPr>
              <a:t>sinh</a:t>
            </a:r>
            <a:r>
              <a:rPr lang="en-US" dirty="0" smtClean="0">
                <a:solidFill>
                  <a:srgbClr val="000000"/>
                </a:solidFill>
              </a:rPr>
              <a:t> </a:t>
            </a:r>
            <a:r>
              <a:rPr lang="en-US" dirty="0" err="1" smtClean="0">
                <a:solidFill>
                  <a:srgbClr val="000000"/>
                </a:solidFill>
              </a:rPr>
              <a:t>viên</a:t>
            </a:r>
            <a:r>
              <a:rPr lang="en-US" dirty="0" smtClean="0">
                <a:solidFill>
                  <a:srgbClr val="000000"/>
                </a:solidFill>
              </a:rPr>
              <a:t> </a:t>
            </a:r>
            <a:r>
              <a:rPr lang="en-US" dirty="0" err="1" smtClean="0">
                <a:solidFill>
                  <a:srgbClr val="000000"/>
                </a:solidFill>
              </a:rPr>
              <a:t>nhìn</a:t>
            </a:r>
            <a:r>
              <a:rPr lang="en-US" dirty="0" smtClean="0">
                <a:solidFill>
                  <a:srgbClr val="000000"/>
                </a:solidFill>
              </a:rPr>
              <a:t> </a:t>
            </a:r>
            <a:r>
              <a:rPr lang="en-US" dirty="0" err="1" smtClean="0">
                <a:solidFill>
                  <a:srgbClr val="000000"/>
                </a:solidFill>
              </a:rPr>
              <a:t>sơ</a:t>
            </a:r>
            <a:r>
              <a:rPr lang="en-US" dirty="0" smtClean="0">
                <a:solidFill>
                  <a:srgbClr val="000000"/>
                </a:solidFill>
              </a:rPr>
              <a:t> </a:t>
            </a:r>
            <a:r>
              <a:rPr lang="en-US" dirty="0" err="1" smtClean="0">
                <a:solidFill>
                  <a:srgbClr val="000000"/>
                </a:solidFill>
              </a:rPr>
              <a:t>đồ</a:t>
            </a:r>
            <a:r>
              <a:rPr lang="en-US" dirty="0" smtClean="0">
                <a:solidFill>
                  <a:srgbClr val="000000"/>
                </a:solidFill>
              </a:rPr>
              <a:t> </a:t>
            </a:r>
            <a:r>
              <a:rPr lang="en-US" dirty="0" err="1" smtClean="0">
                <a:solidFill>
                  <a:srgbClr val="000000"/>
                </a:solidFill>
              </a:rPr>
              <a:t>quy</a:t>
            </a:r>
            <a:r>
              <a:rPr lang="en-US" dirty="0" smtClean="0">
                <a:solidFill>
                  <a:srgbClr val="000000"/>
                </a:solidFill>
              </a:rPr>
              <a:t> </a:t>
            </a:r>
            <a:r>
              <a:rPr lang="en-US" dirty="0" err="1" smtClean="0">
                <a:solidFill>
                  <a:srgbClr val="000000"/>
                </a:solidFill>
              </a:rPr>
              <a:t>trình</a:t>
            </a:r>
            <a:r>
              <a:rPr lang="en-US" dirty="0" smtClean="0">
                <a:solidFill>
                  <a:srgbClr val="000000"/>
                </a:solidFill>
              </a:rPr>
              <a:t> </a:t>
            </a:r>
            <a:r>
              <a:rPr lang="en-US" dirty="0" err="1" smtClean="0">
                <a:solidFill>
                  <a:srgbClr val="000000"/>
                </a:solidFill>
              </a:rPr>
              <a:t>diễn</a:t>
            </a:r>
            <a:r>
              <a:rPr lang="en-US" dirty="0" smtClean="0">
                <a:solidFill>
                  <a:srgbClr val="000000"/>
                </a:solidFill>
              </a:rPr>
              <a:t> </a:t>
            </a:r>
            <a:r>
              <a:rPr lang="en-US" dirty="0" err="1" smtClean="0">
                <a:solidFill>
                  <a:srgbClr val="000000"/>
                </a:solidFill>
              </a:rPr>
              <a:t>tả</a:t>
            </a:r>
            <a:r>
              <a:rPr lang="en-US" dirty="0" smtClean="0">
                <a:solidFill>
                  <a:srgbClr val="000000"/>
                </a:solidFill>
              </a:rPr>
              <a:t> </a:t>
            </a:r>
            <a:r>
              <a:rPr lang="en-US" dirty="0" err="1" smtClean="0">
                <a:solidFill>
                  <a:srgbClr val="000000"/>
                </a:solidFill>
              </a:rPr>
              <a:t>lại</a:t>
            </a:r>
            <a:r>
              <a:rPr lang="en-US" dirty="0" smtClean="0">
                <a:solidFill>
                  <a:srgbClr val="000000"/>
                </a:solidFill>
              </a:rPr>
              <a:t> </a:t>
            </a:r>
            <a:r>
              <a:rPr lang="en-US" dirty="0" err="1" smtClean="0">
                <a:solidFill>
                  <a:srgbClr val="000000"/>
                </a:solidFill>
              </a:rPr>
              <a:t>nghiệp</a:t>
            </a:r>
            <a:r>
              <a:rPr lang="en-US" dirty="0" smtClean="0">
                <a:solidFill>
                  <a:srgbClr val="000000"/>
                </a:solidFill>
              </a:rPr>
              <a:t> </a:t>
            </a:r>
            <a:r>
              <a:rPr lang="en-US" dirty="0" err="1" smtClean="0">
                <a:solidFill>
                  <a:srgbClr val="000000"/>
                </a:solidFill>
              </a:rPr>
              <a:t>vụ</a:t>
            </a:r>
            <a:r>
              <a:rPr lang="en-US" dirty="0" smtClean="0">
                <a:solidFill>
                  <a:srgbClr val="000000"/>
                </a:solidFill>
              </a:rPr>
              <a:t> </a:t>
            </a:r>
            <a:r>
              <a:rPr lang="en-US" dirty="0" err="1" smtClean="0">
                <a:solidFill>
                  <a:srgbClr val="000000"/>
                </a:solidFill>
              </a:rPr>
              <a:t>thanh</a:t>
            </a:r>
            <a:r>
              <a:rPr lang="en-US" dirty="0" smtClean="0">
                <a:solidFill>
                  <a:srgbClr val="000000"/>
                </a:solidFill>
              </a:rPr>
              <a:t> </a:t>
            </a:r>
            <a:r>
              <a:rPr lang="en-US" dirty="0" err="1" smtClean="0">
                <a:solidFill>
                  <a:srgbClr val="000000"/>
                </a:solidFill>
              </a:rPr>
              <a:t>toán</a:t>
            </a:r>
            <a:r>
              <a:rPr lang="en-US" dirty="0" smtClean="0">
                <a:solidFill>
                  <a:srgbClr val="000000"/>
                </a:solidFill>
              </a:rPr>
              <a:t> </a:t>
            </a:r>
            <a:r>
              <a:rPr lang="en-US" dirty="0" err="1" smtClean="0">
                <a:solidFill>
                  <a:srgbClr val="000000"/>
                </a:solidFill>
              </a:rPr>
              <a:t>nhờ</a:t>
            </a:r>
            <a:r>
              <a:rPr lang="en-US" dirty="0" smtClean="0">
                <a:solidFill>
                  <a:srgbClr val="000000"/>
                </a:solidFill>
              </a:rPr>
              <a:t> </a:t>
            </a:r>
            <a:r>
              <a:rPr lang="en-US" dirty="0" err="1" smtClean="0">
                <a:solidFill>
                  <a:srgbClr val="000000"/>
                </a:solidFill>
              </a:rPr>
              <a:t>thu</a:t>
            </a:r>
            <a:r>
              <a:rPr lang="en-US" dirty="0" smtClean="0">
                <a:solidFill>
                  <a:srgbClr val="000000"/>
                </a:solidFill>
              </a:rPr>
              <a:t> </a:t>
            </a:r>
            <a:r>
              <a:rPr lang="en-US" dirty="0" err="1" smtClean="0">
                <a:solidFill>
                  <a:srgbClr val="000000"/>
                </a:solidFill>
              </a:rPr>
              <a:t>kèm</a:t>
            </a:r>
            <a:r>
              <a:rPr lang="en-US" dirty="0" smtClean="0">
                <a:solidFill>
                  <a:srgbClr val="000000"/>
                </a:solidFill>
              </a:rPr>
              <a:t> </a:t>
            </a:r>
            <a:r>
              <a:rPr lang="en-US" dirty="0" err="1" smtClean="0">
                <a:solidFill>
                  <a:srgbClr val="000000"/>
                </a:solidFill>
              </a:rPr>
              <a:t>chứng</a:t>
            </a:r>
            <a:r>
              <a:rPr lang="en-US" dirty="0" smtClean="0">
                <a:solidFill>
                  <a:srgbClr val="000000"/>
                </a:solidFill>
              </a:rPr>
              <a:t> </a:t>
            </a:r>
            <a:r>
              <a:rPr lang="en-US" dirty="0" err="1" smtClean="0">
                <a:solidFill>
                  <a:srgbClr val="000000"/>
                </a:solidFill>
              </a:rPr>
              <a:t>từ</a:t>
            </a:r>
            <a:endParaRPr lang="en-US" dirty="0" smtClean="0">
              <a:solidFill>
                <a:srgbClr val="000000"/>
              </a:solidFill>
            </a:endParaRPr>
          </a:p>
          <a:p>
            <a:pPr>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44</a:t>
            </a:fld>
            <a:endParaRPr lang="en-US"/>
          </a:p>
        </p:txBody>
      </p:sp>
    </p:spTree>
    <p:extLst>
      <p:ext uri="{BB962C8B-B14F-4D97-AF65-F5344CB8AC3E}">
        <p14:creationId xmlns:p14="http://schemas.microsoft.com/office/powerpoint/2010/main" val="10102463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t>1) </a:t>
            </a:r>
            <a:r>
              <a:rPr lang="en-US" altLang="en-US" dirty="0" err="1" smtClean="0"/>
              <a:t>Kí</a:t>
            </a:r>
            <a:r>
              <a:rPr lang="en-US" altLang="en-US" dirty="0" smtClean="0"/>
              <a:t> </a:t>
            </a:r>
            <a:r>
              <a:rPr lang="en-US" altLang="en-US" dirty="0" err="1" smtClean="0"/>
              <a:t>kết</a:t>
            </a:r>
            <a:r>
              <a:rPr lang="en-US" altLang="en-US" dirty="0" smtClean="0"/>
              <a:t> </a:t>
            </a:r>
            <a:r>
              <a:rPr lang="en-US" altLang="en-US" dirty="0" err="1" smtClean="0"/>
              <a:t>hợp</a:t>
            </a:r>
            <a:r>
              <a:rPr lang="en-US" altLang="en-US" dirty="0" smtClean="0"/>
              <a:t> </a:t>
            </a:r>
            <a:r>
              <a:rPr lang="en-US" altLang="en-US" dirty="0" err="1" smtClean="0"/>
              <a:t>đồng</a:t>
            </a:r>
            <a:r>
              <a:rPr lang="en-US" altLang="en-US" dirty="0" smtClean="0"/>
              <a:t> </a:t>
            </a:r>
            <a:r>
              <a:rPr lang="en-US" altLang="en-US" dirty="0" err="1" smtClean="0"/>
              <a:t>mua</a:t>
            </a:r>
            <a:r>
              <a:rPr lang="en-US" altLang="en-US" dirty="0" smtClean="0"/>
              <a:t> </a:t>
            </a:r>
            <a:r>
              <a:rPr lang="en-US" altLang="en-US" dirty="0" err="1" smtClean="0"/>
              <a:t>bán</a:t>
            </a:r>
            <a:r>
              <a:rPr lang="en-US" altLang="en-US" dirty="0" smtClean="0"/>
              <a:t>, </a:t>
            </a:r>
            <a:r>
              <a:rPr lang="en-US" altLang="en-US" dirty="0" err="1" smtClean="0"/>
              <a:t>trong</a:t>
            </a:r>
            <a:r>
              <a:rPr lang="en-US" altLang="en-US" dirty="0" smtClean="0"/>
              <a:t> </a:t>
            </a:r>
            <a:r>
              <a:rPr lang="en-US" altLang="en-US" dirty="0" err="1" smtClean="0"/>
              <a:t>đó</a:t>
            </a:r>
            <a:r>
              <a:rPr lang="en-US" altLang="en-US" dirty="0" smtClean="0"/>
              <a:t> </a:t>
            </a:r>
            <a:r>
              <a:rPr lang="en-US" altLang="en-US" dirty="0" err="1" smtClean="0"/>
              <a:t>điều</a:t>
            </a:r>
            <a:r>
              <a:rPr lang="en-US" altLang="en-US" dirty="0" smtClean="0"/>
              <a:t> </a:t>
            </a:r>
            <a:r>
              <a:rPr lang="en-US" altLang="en-US" dirty="0" err="1" smtClean="0"/>
              <a:t>khoản</a:t>
            </a:r>
            <a:r>
              <a:rPr lang="en-US" altLang="en-US" dirty="0" smtClean="0"/>
              <a:t> </a:t>
            </a:r>
            <a:r>
              <a:rPr lang="en-US" altLang="en-US" dirty="0" err="1" smtClean="0"/>
              <a:t>thanh</a:t>
            </a:r>
            <a:r>
              <a:rPr lang="en-US" altLang="en-US" dirty="0" smtClean="0"/>
              <a:t> </a:t>
            </a:r>
            <a:r>
              <a:rPr lang="en-US" altLang="en-US" dirty="0" err="1" smtClean="0"/>
              <a:t>toán</a:t>
            </a:r>
            <a:r>
              <a:rPr lang="en-US" altLang="en-US" dirty="0" smtClean="0"/>
              <a:t> qui </a:t>
            </a:r>
            <a:r>
              <a:rPr lang="en-US" altLang="en-US" dirty="0" err="1" smtClean="0"/>
              <a:t>định</a:t>
            </a:r>
            <a:r>
              <a:rPr lang="en-US" altLang="en-US" dirty="0" smtClean="0"/>
              <a:t> </a:t>
            </a:r>
            <a:r>
              <a:rPr lang="en-US" altLang="en-US" dirty="0" err="1" smtClean="0"/>
              <a:t>áp</a:t>
            </a:r>
            <a:r>
              <a:rPr lang="en-US" altLang="en-US" dirty="0" smtClean="0"/>
              <a:t> </a:t>
            </a:r>
            <a:r>
              <a:rPr lang="en-US" altLang="en-US" dirty="0" err="1" smtClean="0"/>
              <a:t>dụng</a:t>
            </a:r>
            <a:r>
              <a:rPr lang="en-US" altLang="en-US" dirty="0" smtClean="0"/>
              <a:t> </a:t>
            </a:r>
            <a:r>
              <a:rPr lang="en-US" altLang="en-US" dirty="0" err="1" smtClean="0"/>
              <a:t>phương</a:t>
            </a:r>
            <a:r>
              <a:rPr lang="en-US" altLang="en-US" dirty="0" smtClean="0"/>
              <a:t> </a:t>
            </a:r>
            <a:r>
              <a:rPr lang="en-US" altLang="en-US" dirty="0" err="1" smtClean="0"/>
              <a:t>thức</a:t>
            </a:r>
            <a:r>
              <a:rPr lang="en-US" altLang="en-US" dirty="0" smtClean="0"/>
              <a:t> "</a:t>
            </a:r>
            <a:r>
              <a:rPr lang="en-US" altLang="en-US" i="1" dirty="0" err="1" smtClean="0"/>
              <a:t>Nhờ</a:t>
            </a:r>
            <a:r>
              <a:rPr lang="en-US" altLang="en-US" i="1" dirty="0" smtClean="0"/>
              <a:t> </a:t>
            </a:r>
            <a:r>
              <a:rPr lang="en-US" altLang="en-US" i="1" dirty="0" err="1" smtClean="0"/>
              <a:t>thu</a:t>
            </a:r>
            <a:r>
              <a:rPr lang="en-US" altLang="en-US" i="1" dirty="0" smtClean="0"/>
              <a:t> </a:t>
            </a:r>
            <a:r>
              <a:rPr lang="en-US" altLang="en-US" i="1" dirty="0" err="1" smtClean="0"/>
              <a:t>kèm</a:t>
            </a:r>
            <a:r>
              <a:rPr lang="en-US" altLang="en-US" i="1" dirty="0" smtClean="0"/>
              <a:t> </a:t>
            </a:r>
            <a:r>
              <a:rPr lang="en-US" altLang="en-US" i="1" dirty="0" err="1" smtClean="0"/>
              <a:t>chứng</a:t>
            </a:r>
            <a:r>
              <a:rPr lang="en-US" altLang="en-US" i="1" dirty="0" smtClean="0"/>
              <a:t> </a:t>
            </a:r>
            <a:r>
              <a:rPr lang="en-US" altLang="en-US" i="1" dirty="0" err="1" smtClean="0"/>
              <a:t>từ</a:t>
            </a:r>
            <a:r>
              <a:rPr lang="en-US" altLang="en-US" dirty="0" smtClean="0"/>
              <a:t>".</a:t>
            </a:r>
            <a:endParaRPr lang="en-US" altLang="en-US" b="1" dirty="0" smtClean="0"/>
          </a:p>
          <a:p>
            <a:r>
              <a:rPr lang="en-US" altLang="en-US" dirty="0" smtClean="0"/>
              <a:t>(2) </a:t>
            </a:r>
            <a:r>
              <a:rPr lang="en-US" altLang="en-US" dirty="0" err="1" smtClean="0"/>
              <a:t>Nhà</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dirty="0" err="1" smtClean="0"/>
              <a:t>gửi</a:t>
            </a:r>
            <a:r>
              <a:rPr lang="en-US" altLang="en-US" dirty="0" smtClean="0"/>
              <a:t> </a:t>
            </a:r>
            <a:r>
              <a:rPr lang="en-US" altLang="en-US" dirty="0" err="1" smtClean="0"/>
              <a:t>hàng</a:t>
            </a:r>
            <a:r>
              <a:rPr lang="en-US" altLang="en-US" dirty="0" smtClean="0"/>
              <a:t> </a:t>
            </a:r>
            <a:r>
              <a:rPr lang="en-US" altLang="en-US" dirty="0" err="1" smtClean="0"/>
              <a:t>hóa</a:t>
            </a:r>
            <a:r>
              <a:rPr lang="en-US" altLang="en-US" dirty="0" smtClean="0"/>
              <a:t> </a:t>
            </a:r>
            <a:r>
              <a:rPr lang="en-US" altLang="en-US" dirty="0" err="1" smtClean="0"/>
              <a:t>cho</a:t>
            </a:r>
            <a:r>
              <a:rPr lang="en-US" altLang="en-US" dirty="0" smtClean="0"/>
              <a:t> </a:t>
            </a:r>
            <a:r>
              <a:rPr lang="en-US" altLang="en-US" dirty="0" err="1" smtClean="0"/>
              <a:t>nhà</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a:t>
            </a:r>
            <a:endParaRPr lang="en-US" altLang="en-US" b="1" dirty="0" smtClean="0"/>
          </a:p>
          <a:p>
            <a:r>
              <a:rPr lang="en-US" altLang="en-US" dirty="0" smtClean="0"/>
              <a:t>(3) </a:t>
            </a:r>
            <a:r>
              <a:rPr lang="en-US" altLang="en-US" dirty="0" err="1" smtClean="0"/>
              <a:t>Nhà</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 </a:t>
            </a:r>
            <a:r>
              <a:rPr lang="en-US" altLang="en-US" dirty="0" err="1" smtClean="0"/>
              <a:t>lập</a:t>
            </a:r>
            <a:r>
              <a:rPr lang="en-US" altLang="en-US" dirty="0" smtClean="0"/>
              <a:t> </a:t>
            </a:r>
            <a:r>
              <a:rPr lang="en-US" altLang="en-US" dirty="0" err="1" smtClean="0"/>
              <a:t>Đơn</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gửi</a:t>
            </a:r>
            <a:r>
              <a:rPr lang="en-US" altLang="en-US" dirty="0" smtClean="0"/>
              <a:t> </a:t>
            </a:r>
            <a:r>
              <a:rPr lang="en-US" altLang="en-US" dirty="0" err="1" smtClean="0"/>
              <a:t>cùng</a:t>
            </a:r>
            <a:r>
              <a:rPr lang="en-US" altLang="en-US" dirty="0" smtClean="0"/>
              <a:t> </a:t>
            </a:r>
            <a:r>
              <a:rPr lang="en-US" altLang="en-US" dirty="0" err="1" smtClean="0"/>
              <a:t>bộ</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bao</a:t>
            </a:r>
            <a:r>
              <a:rPr lang="en-US" altLang="en-US" dirty="0" smtClean="0"/>
              <a:t> </a:t>
            </a:r>
            <a:r>
              <a:rPr lang="en-US" altLang="en-US" dirty="0" err="1" smtClean="0"/>
              <a:t>gồm</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thương</a:t>
            </a:r>
            <a:r>
              <a:rPr lang="en-US" altLang="en-US" dirty="0" smtClean="0"/>
              <a:t> </a:t>
            </a:r>
            <a:r>
              <a:rPr lang="en-US" altLang="en-US" dirty="0" err="1" smtClean="0"/>
              <a:t>mại</a:t>
            </a:r>
            <a:r>
              <a:rPr lang="en-US" altLang="en-US" dirty="0" smtClean="0"/>
              <a:t> </a:t>
            </a:r>
            <a:r>
              <a:rPr lang="en-US" altLang="en-US" dirty="0" err="1" smtClean="0"/>
              <a:t>cùng</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tài</a:t>
            </a:r>
            <a:r>
              <a:rPr lang="en-US" altLang="en-US" dirty="0" smtClean="0"/>
              <a:t> </a:t>
            </a:r>
            <a:r>
              <a:rPr lang="en-US" altLang="en-US" dirty="0" err="1" smtClean="0"/>
              <a:t>chính</a:t>
            </a:r>
            <a:r>
              <a:rPr lang="en-US" altLang="en-US" dirty="0" smtClean="0"/>
              <a:t>, </a:t>
            </a:r>
            <a:r>
              <a:rPr lang="en-US" altLang="en-US" dirty="0" err="1" smtClean="0"/>
              <a:t>nếu</a:t>
            </a:r>
            <a:r>
              <a:rPr lang="en-US" altLang="en-US" dirty="0" smtClean="0"/>
              <a:t> </a:t>
            </a:r>
            <a:r>
              <a:rPr lang="en-US" altLang="en-US" dirty="0" err="1" smtClean="0"/>
              <a:t>có</a:t>
            </a:r>
            <a:r>
              <a:rPr lang="en-US" altLang="en-US" dirty="0" smtClean="0"/>
              <a:t>) </a:t>
            </a:r>
            <a:r>
              <a:rPr lang="en-US" altLang="en-US" dirty="0" err="1" smtClean="0"/>
              <a:t>tới</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endParaRPr lang="en-US" altLang="en-US" b="1" dirty="0" smtClean="0"/>
          </a:p>
          <a:p>
            <a:r>
              <a:rPr lang="en-US" altLang="en-US" dirty="0" smtClean="0"/>
              <a:t>(4)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lập</a:t>
            </a:r>
            <a:r>
              <a:rPr lang="en-US" altLang="en-US" dirty="0" smtClean="0"/>
              <a:t> </a:t>
            </a:r>
            <a:r>
              <a:rPr lang="en-US" altLang="en-US" b="1" dirty="0" err="1" smtClean="0"/>
              <a:t>Lệnh</a:t>
            </a:r>
            <a:r>
              <a:rPr lang="en-US" altLang="en-US" b="1" dirty="0" smtClean="0"/>
              <a:t> </a:t>
            </a:r>
            <a:r>
              <a:rPr lang="en-US" altLang="en-US" b="1" dirty="0" err="1" smtClean="0"/>
              <a:t>nhờ</a:t>
            </a:r>
            <a:r>
              <a:rPr lang="en-US" altLang="en-US" b="1" dirty="0" smtClean="0"/>
              <a:t> </a:t>
            </a:r>
            <a:r>
              <a:rPr lang="en-US" altLang="en-US" b="1" dirty="0" err="1" smtClean="0"/>
              <a:t>thu</a:t>
            </a:r>
            <a:r>
              <a:rPr lang="en-US" altLang="en-US" b="1" dirty="0" smtClean="0"/>
              <a:t> </a:t>
            </a:r>
            <a:r>
              <a:rPr lang="en-US" altLang="en-US" b="1" dirty="0" err="1" smtClean="0"/>
              <a:t>và</a:t>
            </a:r>
            <a:r>
              <a:rPr lang="en-US" altLang="en-US" b="1" dirty="0" smtClean="0"/>
              <a:t> </a:t>
            </a:r>
            <a:r>
              <a:rPr lang="en-US" altLang="en-US" b="1" dirty="0" err="1" smtClean="0"/>
              <a:t>gửi</a:t>
            </a:r>
            <a:r>
              <a:rPr lang="en-US" altLang="en-US" b="1" dirty="0" smtClean="0"/>
              <a:t> </a:t>
            </a:r>
            <a:r>
              <a:rPr lang="en-US" altLang="en-US" b="1" dirty="0" err="1" smtClean="0"/>
              <a:t>cùng</a:t>
            </a:r>
            <a:r>
              <a:rPr lang="en-US" altLang="en-US" b="1" dirty="0" smtClean="0"/>
              <a:t> </a:t>
            </a:r>
            <a:r>
              <a:rPr lang="en-US" altLang="en-US" b="1" dirty="0" err="1" smtClean="0"/>
              <a:t>bộ</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tới</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thu</a:t>
            </a:r>
            <a:r>
              <a:rPr lang="en-US" altLang="en-US" b="1" dirty="0" smtClean="0"/>
              <a:t> </a:t>
            </a:r>
            <a:r>
              <a:rPr lang="en-US" altLang="en-US" b="1" dirty="0" err="1" smtClean="0"/>
              <a:t>hộ</a:t>
            </a:r>
            <a:r>
              <a:rPr lang="en-US" altLang="en-US" dirty="0" smtClean="0"/>
              <a:t>.</a:t>
            </a:r>
            <a:endParaRPr lang="en-US" altLang="en-US" b="1" dirty="0" smtClean="0"/>
          </a:p>
          <a:p>
            <a:r>
              <a:rPr lang="en-US" altLang="en-US" dirty="0" smtClean="0"/>
              <a:t>(5)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thu</a:t>
            </a:r>
            <a:r>
              <a:rPr lang="en-US" altLang="en-US" dirty="0" smtClean="0"/>
              <a:t> </a:t>
            </a:r>
            <a:r>
              <a:rPr lang="en-US" altLang="en-US" dirty="0" err="1" smtClean="0"/>
              <a:t>hộ</a:t>
            </a:r>
            <a:r>
              <a:rPr lang="en-US" altLang="en-US" dirty="0" smtClean="0"/>
              <a:t> </a:t>
            </a:r>
            <a:r>
              <a:rPr lang="en-US" altLang="en-US" dirty="0" err="1" smtClean="0"/>
              <a:t>thông</a:t>
            </a:r>
            <a:r>
              <a:rPr lang="en-US" altLang="en-US" dirty="0" smtClean="0"/>
              <a:t> </a:t>
            </a:r>
            <a:r>
              <a:rPr lang="en-US" altLang="en-US" dirty="0" err="1" smtClean="0"/>
              <a:t>báo</a:t>
            </a:r>
            <a:r>
              <a:rPr lang="en-US" altLang="en-US" dirty="0" smtClean="0"/>
              <a:t> </a:t>
            </a:r>
            <a:r>
              <a:rPr lang="en-US" altLang="en-US" b="1" dirty="0" err="1" smtClean="0"/>
              <a:t>Lệnh</a:t>
            </a:r>
            <a:r>
              <a:rPr lang="en-US" altLang="en-US" b="1" dirty="0" smtClean="0"/>
              <a:t> </a:t>
            </a:r>
            <a:r>
              <a:rPr lang="en-US" altLang="en-US" b="1" dirty="0" err="1" smtClean="0"/>
              <a:t>nhờ</a:t>
            </a:r>
            <a:r>
              <a:rPr lang="en-US" altLang="en-US" b="1" dirty="0" smtClean="0"/>
              <a:t> </a:t>
            </a:r>
            <a:r>
              <a:rPr lang="en-US" altLang="en-US" b="1" dirty="0" err="1" smtClean="0"/>
              <a:t>thu</a:t>
            </a:r>
            <a:r>
              <a:rPr lang="en-US" altLang="en-US" b="1" dirty="0" smtClean="0"/>
              <a:t> </a:t>
            </a:r>
            <a:r>
              <a:rPr lang="en-US" altLang="en-US" b="1" dirty="0" err="1" smtClean="0"/>
              <a:t>và</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b="1" dirty="0" err="1" smtClean="0"/>
              <a:t>bộ</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cho</a:t>
            </a:r>
            <a:r>
              <a:rPr lang="en-US" altLang="en-US" b="1" dirty="0" smtClean="0"/>
              <a:t> </a:t>
            </a:r>
            <a:r>
              <a:rPr lang="en-US" altLang="en-US" b="1" dirty="0" err="1" smtClean="0"/>
              <a:t>nhà</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dirty="0" smtClean="0"/>
              <a:t>.</a:t>
            </a:r>
            <a:endParaRPr lang="en-US" altLang="en-US" b="1" dirty="0" smtClean="0"/>
          </a:p>
          <a:p>
            <a:r>
              <a:rPr lang="en-US" altLang="en-US" dirty="0" smtClean="0"/>
              <a:t>(6) </a:t>
            </a:r>
            <a:r>
              <a:rPr lang="en-US" altLang="en-US" dirty="0" err="1" smtClean="0"/>
              <a:t>Nhà</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 </a:t>
            </a:r>
            <a:r>
              <a:rPr lang="en-US" altLang="en-US" dirty="0" err="1" smtClean="0"/>
              <a:t>chấp</a:t>
            </a:r>
            <a:r>
              <a:rPr lang="en-US" altLang="en-US" dirty="0" smtClean="0"/>
              <a:t> </a:t>
            </a:r>
            <a:r>
              <a:rPr lang="en-US" altLang="en-US" dirty="0" err="1" smtClean="0"/>
              <a:t>hành</a:t>
            </a:r>
            <a:r>
              <a:rPr lang="en-US" altLang="en-US" dirty="0" smtClean="0"/>
              <a:t> </a:t>
            </a:r>
            <a:r>
              <a:rPr lang="en-US" altLang="en-US" dirty="0" err="1" smtClean="0"/>
              <a:t>Lệnh</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bằng</a:t>
            </a:r>
            <a:r>
              <a:rPr lang="en-US" altLang="en-US" dirty="0" smtClean="0"/>
              <a:t> </a:t>
            </a:r>
            <a:r>
              <a:rPr lang="en-US" altLang="en-US" dirty="0" err="1" smtClean="0"/>
              <a:t>cách</a:t>
            </a:r>
            <a:r>
              <a:rPr lang="en-US" altLang="en-US" dirty="0" smtClean="0"/>
              <a:t>:</a:t>
            </a:r>
            <a:endParaRPr lang="en-US" altLang="en-US" b="1" dirty="0" smtClean="0"/>
          </a:p>
          <a:p>
            <a:r>
              <a:rPr lang="en-US" altLang="en-US" b="1" dirty="0" err="1" smtClean="0"/>
              <a:t>Nếu</a:t>
            </a:r>
            <a:r>
              <a:rPr lang="en-US" altLang="en-US" b="1" dirty="0" smtClean="0"/>
              <a:t> </a:t>
            </a:r>
            <a:r>
              <a:rPr lang="en-US" altLang="en-US" b="1" dirty="0" err="1" smtClean="0"/>
              <a:t>là</a:t>
            </a:r>
            <a:r>
              <a:rPr lang="en-US" altLang="en-US" b="1" dirty="0" smtClean="0"/>
              <a:t> D/P </a:t>
            </a:r>
            <a:r>
              <a:rPr lang="en-US" altLang="en-US" b="1" dirty="0" err="1" smtClean="0"/>
              <a:t>thì</a:t>
            </a:r>
            <a:r>
              <a:rPr lang="en-US" altLang="en-US" b="1" dirty="0" smtClean="0"/>
              <a:t> </a:t>
            </a:r>
            <a:r>
              <a:rPr lang="en-US" altLang="en-US" b="1" dirty="0" err="1" smtClean="0"/>
              <a:t>nhà</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phải</a:t>
            </a:r>
            <a:r>
              <a:rPr lang="en-US" altLang="en-US" b="1" dirty="0" smtClean="0"/>
              <a:t> </a:t>
            </a:r>
            <a:r>
              <a:rPr lang="en-US" altLang="en-US" b="1" dirty="0" err="1" smtClean="0"/>
              <a:t>trả</a:t>
            </a:r>
            <a:r>
              <a:rPr lang="en-US" altLang="en-US" b="1" dirty="0" smtClean="0"/>
              <a:t> </a:t>
            </a:r>
            <a:r>
              <a:rPr lang="en-US" altLang="en-US" b="1" dirty="0" err="1" smtClean="0"/>
              <a:t>ngay</a:t>
            </a:r>
            <a:r>
              <a:rPr lang="en-US" altLang="en-US" b="1" dirty="0" smtClean="0"/>
              <a:t> </a:t>
            </a:r>
            <a:r>
              <a:rPr lang="en-US" altLang="en-US" b="1" dirty="0" err="1" smtClean="0"/>
              <a:t>số</a:t>
            </a:r>
            <a:r>
              <a:rPr lang="en-US" altLang="en-US" b="1" dirty="0" smtClean="0"/>
              <a:t> </a:t>
            </a:r>
            <a:r>
              <a:rPr lang="en-US" altLang="en-US" b="1" dirty="0" err="1" smtClean="0"/>
              <a:t>tiền</a:t>
            </a:r>
            <a:r>
              <a:rPr lang="en-US" altLang="en-US" b="1" dirty="0" smtClean="0"/>
              <a:t> </a:t>
            </a:r>
            <a:r>
              <a:rPr lang="en-US" altLang="en-US" b="1" dirty="0" err="1" smtClean="0"/>
              <a:t>ghi</a:t>
            </a:r>
            <a:r>
              <a:rPr lang="en-US" altLang="en-US" b="1" dirty="0" smtClean="0"/>
              <a:t> </a:t>
            </a:r>
            <a:r>
              <a:rPr lang="en-US" altLang="en-US" b="1" dirty="0" err="1" smtClean="0"/>
              <a:t>trên</a:t>
            </a:r>
            <a:r>
              <a:rPr lang="en-US" altLang="en-US" b="1" dirty="0" smtClean="0"/>
              <a:t> </a:t>
            </a:r>
            <a:r>
              <a:rPr lang="en-US" altLang="en-US" b="1" dirty="0" err="1" smtClean="0"/>
              <a:t>tờ</a:t>
            </a:r>
            <a:r>
              <a:rPr lang="en-US" altLang="en-US" b="1" dirty="0" smtClean="0"/>
              <a:t> </a:t>
            </a:r>
            <a:r>
              <a:rPr lang="en-US" altLang="en-US" b="1" dirty="0" err="1" smtClean="0"/>
              <a:t>hối</a:t>
            </a:r>
            <a:r>
              <a:rPr lang="en-US" altLang="en-US" b="1" dirty="0" smtClean="0"/>
              <a:t> </a:t>
            </a:r>
            <a:r>
              <a:rPr lang="en-US" altLang="en-US" b="1" dirty="0" err="1" smtClean="0"/>
              <a:t>phiếu</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ngay</a:t>
            </a:r>
            <a:r>
              <a:rPr lang="en-US" altLang="en-US" b="1" dirty="0" smtClean="0"/>
              <a:t> </a:t>
            </a:r>
            <a:r>
              <a:rPr lang="en-US" altLang="en-US" b="1" dirty="0" err="1" smtClean="0"/>
              <a:t>cho</a:t>
            </a:r>
            <a:r>
              <a:rPr lang="en-US" altLang="en-US" b="1" dirty="0" smtClean="0"/>
              <a:t> </a:t>
            </a:r>
            <a:r>
              <a:rPr lang="en-US" altLang="en-US" b="1" dirty="0" err="1" smtClean="0"/>
              <a:t>người</a:t>
            </a:r>
            <a:r>
              <a:rPr lang="en-US" altLang="en-US" b="1" dirty="0" smtClean="0"/>
              <a:t> </a:t>
            </a:r>
            <a:r>
              <a:rPr lang="en-US" altLang="en-US" b="1" dirty="0" err="1" smtClean="0"/>
              <a:t>xuất</a:t>
            </a:r>
            <a:r>
              <a:rPr lang="en-US" altLang="en-US" b="1" dirty="0" smtClean="0"/>
              <a:t> </a:t>
            </a:r>
            <a:r>
              <a:rPr lang="en-US" altLang="en-US" b="1" dirty="0" err="1" smtClean="0"/>
              <a:t>khẩu</a:t>
            </a:r>
            <a:r>
              <a:rPr lang="en-US" altLang="en-US" b="1" dirty="0" smtClean="0"/>
              <a:t> </a:t>
            </a:r>
            <a:r>
              <a:rPr lang="en-US" altLang="en-US" b="1" dirty="0" err="1" smtClean="0"/>
              <a:t>lập</a:t>
            </a:r>
            <a:r>
              <a:rPr lang="en-US" altLang="en-US" b="1" dirty="0" smtClean="0"/>
              <a:t> </a:t>
            </a:r>
            <a:r>
              <a:rPr lang="en-US" altLang="en-US" b="1" dirty="0" err="1" smtClean="0"/>
              <a:t>thì</a:t>
            </a:r>
            <a:r>
              <a:rPr lang="en-US" altLang="en-US" b="1" dirty="0" smtClean="0"/>
              <a:t> </a:t>
            </a:r>
            <a:r>
              <a:rPr lang="en-US" altLang="en-US" b="1" dirty="0" err="1" smtClean="0"/>
              <a:t>mới</a:t>
            </a:r>
            <a:r>
              <a:rPr lang="en-US" altLang="en-US" b="1" dirty="0" smtClean="0"/>
              <a:t> </a:t>
            </a:r>
            <a:r>
              <a:rPr lang="en-US" altLang="en-US" b="1" dirty="0" err="1" smtClean="0"/>
              <a:t>được</a:t>
            </a:r>
            <a:r>
              <a:rPr lang="en-US" altLang="en-US" b="1" dirty="0" smtClean="0"/>
              <a:t> </a:t>
            </a:r>
            <a:r>
              <a:rPr lang="en-US" altLang="en-US" b="1" dirty="0" err="1" smtClean="0"/>
              <a:t>lấy</a:t>
            </a:r>
            <a:r>
              <a:rPr lang="en-US" altLang="en-US" b="1" dirty="0" smtClean="0"/>
              <a:t> </a:t>
            </a:r>
            <a:r>
              <a:rPr lang="en-US" altLang="en-US" b="1" dirty="0" err="1" smtClean="0"/>
              <a:t>bộ</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hàng</a:t>
            </a:r>
            <a:r>
              <a:rPr lang="en-US" altLang="en-US" b="1" dirty="0" smtClean="0"/>
              <a:t> </a:t>
            </a:r>
            <a:r>
              <a:rPr lang="en-US" altLang="en-US" b="1" dirty="0" err="1" smtClean="0"/>
              <a:t>hoá</a:t>
            </a:r>
            <a:r>
              <a:rPr lang="en-US" altLang="en-US" b="1" dirty="0" smtClean="0"/>
              <a:t>.</a:t>
            </a:r>
          </a:p>
          <a:p>
            <a:r>
              <a:rPr lang="en-US" altLang="en-US" b="1" dirty="0" err="1" smtClean="0"/>
              <a:t>Nếu</a:t>
            </a:r>
            <a:r>
              <a:rPr lang="en-US" altLang="en-US" b="1" dirty="0" smtClean="0"/>
              <a:t> </a:t>
            </a:r>
            <a:r>
              <a:rPr lang="en-US" altLang="en-US" b="1" dirty="0" err="1" smtClean="0"/>
              <a:t>là</a:t>
            </a:r>
            <a:r>
              <a:rPr lang="en-US" altLang="en-US" b="1" dirty="0" smtClean="0"/>
              <a:t> D/A </a:t>
            </a:r>
            <a:r>
              <a:rPr lang="en-US" altLang="en-US" b="1" dirty="0" err="1" smtClean="0"/>
              <a:t>thì</a:t>
            </a:r>
            <a:r>
              <a:rPr lang="en-US" altLang="en-US" b="1" dirty="0" smtClean="0"/>
              <a:t> </a:t>
            </a:r>
            <a:r>
              <a:rPr lang="en-US" altLang="en-US" b="1" dirty="0" err="1" smtClean="0"/>
              <a:t>người</a:t>
            </a:r>
            <a:r>
              <a:rPr lang="en-US" altLang="en-US" b="1" dirty="0" smtClean="0"/>
              <a:t> </a:t>
            </a:r>
            <a:r>
              <a:rPr lang="en-US" altLang="en-US" b="1" dirty="0" err="1" smtClean="0"/>
              <a:t>nhập</a:t>
            </a:r>
            <a:r>
              <a:rPr lang="en-US" altLang="en-US" b="1" dirty="0" smtClean="0"/>
              <a:t> </a:t>
            </a:r>
            <a:r>
              <a:rPr lang="en-US" altLang="en-US" b="1" dirty="0" err="1" smtClean="0"/>
              <a:t>khẩu</a:t>
            </a:r>
            <a:r>
              <a:rPr lang="en-US" altLang="en-US" b="1" dirty="0" smtClean="0"/>
              <a:t> </a:t>
            </a:r>
            <a:r>
              <a:rPr lang="en-US" altLang="en-US" b="1" dirty="0" err="1" smtClean="0"/>
              <a:t>phải</a:t>
            </a:r>
            <a:r>
              <a:rPr lang="en-US" altLang="en-US" b="1" dirty="0" smtClean="0"/>
              <a:t> </a:t>
            </a:r>
            <a:r>
              <a:rPr lang="en-US" altLang="en-US" b="1" dirty="0" err="1" smtClean="0"/>
              <a:t>ký</a:t>
            </a:r>
            <a:r>
              <a:rPr lang="en-US" altLang="en-US" b="1" dirty="0" smtClean="0"/>
              <a:t> </a:t>
            </a:r>
            <a:r>
              <a:rPr lang="en-US" altLang="en-US" b="1" dirty="0" err="1" smtClean="0"/>
              <a:t>tên</a:t>
            </a:r>
            <a:r>
              <a:rPr lang="en-US" altLang="en-US" b="1" dirty="0" smtClean="0"/>
              <a:t> </a:t>
            </a:r>
            <a:r>
              <a:rPr lang="en-US" altLang="en-US" b="1" dirty="0" err="1" smtClean="0"/>
              <a:t>chấp</a:t>
            </a:r>
            <a:r>
              <a:rPr lang="en-US" altLang="en-US" b="1" dirty="0" smtClean="0"/>
              <a:t> </a:t>
            </a:r>
            <a:r>
              <a:rPr lang="en-US" altLang="en-US" b="1" dirty="0" err="1" smtClean="0"/>
              <a:t>nhận</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ghi</a:t>
            </a:r>
            <a:r>
              <a:rPr lang="en-US" altLang="en-US" b="1" dirty="0" smtClean="0"/>
              <a:t> </a:t>
            </a:r>
            <a:r>
              <a:rPr lang="en-US" altLang="en-US" b="1" dirty="0" err="1" smtClean="0"/>
              <a:t>trên</a:t>
            </a:r>
            <a:r>
              <a:rPr lang="en-US" altLang="en-US" b="1" dirty="0" smtClean="0"/>
              <a:t> </a:t>
            </a:r>
            <a:r>
              <a:rPr lang="en-US" altLang="en-US" b="1" dirty="0" err="1" smtClean="0"/>
              <a:t>hối</a:t>
            </a:r>
            <a:r>
              <a:rPr lang="en-US" altLang="en-US" b="1" dirty="0" smtClean="0"/>
              <a:t> </a:t>
            </a:r>
            <a:r>
              <a:rPr lang="en-US" altLang="en-US" b="1" dirty="0" err="1" smtClean="0"/>
              <a:t>phiếu</a:t>
            </a:r>
            <a:r>
              <a:rPr lang="en-US" altLang="en-US" b="1" dirty="0" smtClean="0"/>
              <a:t> do </a:t>
            </a:r>
            <a:r>
              <a:rPr lang="en-US" altLang="en-US" b="1" dirty="0" err="1" smtClean="0"/>
              <a:t>người</a:t>
            </a:r>
            <a:r>
              <a:rPr lang="en-US" altLang="en-US" b="1" dirty="0" smtClean="0"/>
              <a:t> </a:t>
            </a:r>
            <a:r>
              <a:rPr lang="en-US" altLang="en-US" b="1" dirty="0" err="1" smtClean="0"/>
              <a:t>xuất</a:t>
            </a:r>
            <a:r>
              <a:rPr lang="en-US" altLang="en-US" b="1" dirty="0" smtClean="0"/>
              <a:t> </a:t>
            </a:r>
            <a:r>
              <a:rPr lang="en-US" altLang="en-US" b="1" dirty="0" err="1" smtClean="0"/>
              <a:t>khẩu</a:t>
            </a:r>
            <a:r>
              <a:rPr lang="en-US" altLang="en-US" b="1" dirty="0" smtClean="0"/>
              <a:t> </a:t>
            </a:r>
            <a:r>
              <a:rPr lang="en-US" altLang="en-US" b="1" dirty="0" err="1" smtClean="0"/>
              <a:t>ký</a:t>
            </a:r>
            <a:r>
              <a:rPr lang="en-US" altLang="en-US" b="1" dirty="0" smtClean="0"/>
              <a:t> </a:t>
            </a:r>
            <a:r>
              <a:rPr lang="en-US" altLang="en-US" b="1" dirty="0" err="1" smtClean="0"/>
              <a:t>phát</a:t>
            </a:r>
            <a:r>
              <a:rPr lang="en-US" altLang="en-US" b="1" dirty="0" smtClean="0"/>
              <a:t> </a:t>
            </a:r>
            <a:r>
              <a:rPr lang="en-US" altLang="en-US" b="1" dirty="0" err="1" smtClean="0"/>
              <a:t>thì</a:t>
            </a:r>
            <a:r>
              <a:rPr lang="en-US" altLang="en-US" b="1" dirty="0" smtClean="0"/>
              <a:t> </a:t>
            </a:r>
            <a:r>
              <a:rPr lang="en-US" altLang="en-US" b="1" dirty="0" err="1" smtClean="0"/>
              <a:t>mới</a:t>
            </a:r>
            <a:r>
              <a:rPr lang="en-US" altLang="en-US" b="1" dirty="0" smtClean="0"/>
              <a:t> </a:t>
            </a:r>
            <a:r>
              <a:rPr lang="en-US" altLang="en-US" b="1" dirty="0" err="1" smtClean="0"/>
              <a:t>được</a:t>
            </a:r>
            <a:r>
              <a:rPr lang="en-US" altLang="en-US" b="1" dirty="0" smtClean="0"/>
              <a:t> </a:t>
            </a:r>
            <a:r>
              <a:rPr lang="en-US" altLang="en-US" b="1" dirty="0" err="1" smtClean="0"/>
              <a:t>Ngân</a:t>
            </a:r>
            <a:r>
              <a:rPr lang="en-US" altLang="en-US" b="1" dirty="0" smtClean="0"/>
              <a:t> </a:t>
            </a:r>
            <a:r>
              <a:rPr lang="en-US" altLang="en-US" b="1" dirty="0" err="1" smtClean="0"/>
              <a:t>hàng</a:t>
            </a:r>
            <a:r>
              <a:rPr lang="en-US" altLang="en-US" b="1" dirty="0" smtClean="0"/>
              <a:t> </a:t>
            </a:r>
            <a:r>
              <a:rPr lang="en-US" altLang="en-US" b="1" dirty="0" err="1" smtClean="0"/>
              <a:t>trao</a:t>
            </a:r>
            <a:r>
              <a:rPr lang="en-US" altLang="en-US" b="1" dirty="0" smtClean="0"/>
              <a:t> </a:t>
            </a:r>
            <a:r>
              <a:rPr lang="en-US" altLang="en-US" b="1" dirty="0" err="1" smtClean="0"/>
              <a:t>bộ</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để</a:t>
            </a:r>
            <a:r>
              <a:rPr lang="en-US" altLang="en-US" b="1" dirty="0" smtClean="0"/>
              <a:t> </a:t>
            </a:r>
            <a:r>
              <a:rPr lang="en-US" altLang="en-US" b="1" dirty="0" err="1" smtClean="0"/>
              <a:t>đi</a:t>
            </a:r>
            <a:r>
              <a:rPr lang="en-US" altLang="en-US" b="1" dirty="0" smtClean="0"/>
              <a:t> </a:t>
            </a:r>
            <a:r>
              <a:rPr lang="en-US" altLang="en-US" b="1" dirty="0" err="1" smtClean="0"/>
              <a:t>nhận</a:t>
            </a:r>
            <a:r>
              <a:rPr lang="en-US" altLang="en-US" b="1" dirty="0" smtClean="0"/>
              <a:t> </a:t>
            </a:r>
            <a:r>
              <a:rPr lang="en-US" altLang="en-US" b="1" dirty="0" err="1" smtClean="0"/>
              <a:t>hàng</a:t>
            </a:r>
            <a:r>
              <a:rPr lang="en-US" altLang="en-US" b="1" dirty="0" smtClean="0"/>
              <a:t> </a:t>
            </a:r>
            <a:r>
              <a:rPr lang="en-US" altLang="en-US" b="1" dirty="0" err="1" smtClean="0"/>
              <a:t>hoá</a:t>
            </a:r>
            <a:r>
              <a:rPr lang="en-US" altLang="en-US" b="1" dirty="0" smtClean="0"/>
              <a:t>.</a:t>
            </a:r>
          </a:p>
          <a:p>
            <a:r>
              <a:rPr lang="en-US" altLang="en-US" b="1" dirty="0" err="1" smtClean="0"/>
              <a:t>Nếu</a:t>
            </a:r>
            <a:r>
              <a:rPr lang="en-US" altLang="en-US" b="1" dirty="0" smtClean="0"/>
              <a:t> </a:t>
            </a:r>
            <a:r>
              <a:rPr lang="en-US" altLang="en-US" b="1" dirty="0" err="1" smtClean="0"/>
              <a:t>là</a:t>
            </a:r>
            <a:r>
              <a:rPr lang="en-US" altLang="en-US" b="1" dirty="0" smtClean="0"/>
              <a:t> D/ỌT </a:t>
            </a:r>
            <a:r>
              <a:rPr lang="en-US" altLang="en-US" b="1" dirty="0" err="1" smtClean="0"/>
              <a:t>thì</a:t>
            </a:r>
            <a:r>
              <a:rPr lang="en-US" altLang="en-US" b="1" dirty="0" smtClean="0"/>
              <a:t> </a:t>
            </a:r>
            <a:r>
              <a:rPr lang="en-US" altLang="en-US" b="1" dirty="0" err="1" smtClean="0"/>
              <a:t>người</a:t>
            </a:r>
            <a:r>
              <a:rPr lang="en-US" altLang="en-US" b="1" dirty="0" smtClean="0"/>
              <a:t> </a:t>
            </a:r>
            <a:r>
              <a:rPr lang="en-US" altLang="en-US" b="1" dirty="0" err="1" smtClean="0"/>
              <a:t>mua</a:t>
            </a:r>
            <a:r>
              <a:rPr lang="en-US" altLang="en-US" b="1" dirty="0" smtClean="0"/>
              <a:t> </a:t>
            </a:r>
            <a:r>
              <a:rPr lang="en-US" altLang="en-US" b="1" dirty="0" err="1" smtClean="0"/>
              <a:t>xuất</a:t>
            </a:r>
            <a:r>
              <a:rPr lang="en-US" altLang="en-US" b="1" dirty="0" smtClean="0"/>
              <a:t> </a:t>
            </a:r>
            <a:r>
              <a:rPr lang="en-US" altLang="en-US" b="1" dirty="0" err="1" smtClean="0"/>
              <a:t>trình</a:t>
            </a:r>
            <a:r>
              <a:rPr lang="en-US" altLang="en-US" b="1" dirty="0" smtClean="0"/>
              <a:t> </a:t>
            </a:r>
            <a:r>
              <a:rPr lang="en-US" altLang="en-US" b="1" dirty="0" err="1" smtClean="0"/>
              <a:t>các</a:t>
            </a:r>
            <a:r>
              <a:rPr lang="en-US" altLang="en-US" b="1" dirty="0" smtClean="0"/>
              <a:t> </a:t>
            </a:r>
            <a:r>
              <a:rPr lang="en-US" altLang="en-US" b="1" dirty="0" err="1" smtClean="0"/>
              <a:t>Giấy</a:t>
            </a:r>
            <a:r>
              <a:rPr lang="en-US" altLang="en-US" b="1" dirty="0" smtClean="0"/>
              <a:t> </a:t>
            </a:r>
            <a:r>
              <a:rPr lang="en-US" altLang="en-US" b="1" dirty="0" err="1" smtClean="0"/>
              <a:t>hứa</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Thư</a:t>
            </a:r>
            <a:r>
              <a:rPr lang="en-US" altLang="en-US" b="1" dirty="0" smtClean="0"/>
              <a:t> cam </a:t>
            </a:r>
            <a:r>
              <a:rPr lang="en-US" altLang="en-US" b="1" dirty="0" err="1" smtClean="0"/>
              <a:t>kết</a:t>
            </a:r>
            <a:r>
              <a:rPr lang="en-US" altLang="en-US" b="1" dirty="0" smtClean="0"/>
              <a:t> </a:t>
            </a:r>
            <a:r>
              <a:rPr lang="en-US" altLang="en-US" b="1" dirty="0" err="1" smtClean="0"/>
              <a:t>trả</a:t>
            </a:r>
            <a:r>
              <a:rPr lang="en-US" altLang="en-US" b="1" dirty="0" smtClean="0"/>
              <a:t> </a:t>
            </a:r>
            <a:r>
              <a:rPr lang="en-US" altLang="en-US" b="1" dirty="0" err="1" smtClean="0"/>
              <a:t>tiền</a:t>
            </a:r>
            <a:r>
              <a:rPr lang="en-US" altLang="en-US" b="1" dirty="0" smtClean="0"/>
              <a:t>, </a:t>
            </a:r>
            <a:r>
              <a:rPr lang="en-US" altLang="en-US" b="1" dirty="0" err="1" smtClean="0"/>
              <a:t>Biên</a:t>
            </a:r>
            <a:r>
              <a:rPr lang="en-US" altLang="en-US" b="1" dirty="0" smtClean="0"/>
              <a:t> </a:t>
            </a:r>
            <a:r>
              <a:rPr lang="en-US" altLang="en-US" b="1" dirty="0" err="1" smtClean="0"/>
              <a:t>lại</a:t>
            </a:r>
            <a:r>
              <a:rPr lang="en-US" altLang="en-US" b="1" dirty="0" smtClean="0"/>
              <a:t> </a:t>
            </a:r>
            <a:r>
              <a:rPr lang="en-US" altLang="en-US" b="1" dirty="0" err="1" smtClean="0"/>
              <a:t>tín</a:t>
            </a:r>
            <a:r>
              <a:rPr lang="en-US" altLang="en-US" b="1" dirty="0" smtClean="0"/>
              <a:t> </a:t>
            </a:r>
            <a:r>
              <a:rPr lang="en-US" altLang="en-US" b="1" dirty="0" err="1" smtClean="0"/>
              <a:t>thác</a:t>
            </a:r>
            <a:r>
              <a:rPr lang="en-US" altLang="en-US" b="1" dirty="0" smtClean="0"/>
              <a:t> do </a:t>
            </a:r>
            <a:r>
              <a:rPr lang="en-US" altLang="en-US" b="1" dirty="0" err="1" smtClean="0"/>
              <a:t>chính</a:t>
            </a:r>
            <a:r>
              <a:rPr lang="en-US" altLang="en-US" b="1" dirty="0" smtClean="0"/>
              <a:t> </a:t>
            </a:r>
            <a:r>
              <a:rPr lang="en-US" altLang="en-US" b="1" dirty="0" err="1" smtClean="0"/>
              <a:t>người</a:t>
            </a:r>
            <a:r>
              <a:rPr lang="en-US" altLang="en-US" b="1" dirty="0" smtClean="0"/>
              <a:t> </a:t>
            </a:r>
            <a:r>
              <a:rPr lang="en-US" altLang="en-US" b="1" dirty="0" err="1" smtClean="0"/>
              <a:t>mua</a:t>
            </a:r>
            <a:r>
              <a:rPr lang="en-US" altLang="en-US" b="1" dirty="0" smtClean="0"/>
              <a:t> </a:t>
            </a:r>
            <a:r>
              <a:rPr lang="en-US" altLang="en-US" b="1" dirty="0" err="1" smtClean="0"/>
              <a:t>lập</a:t>
            </a:r>
            <a:r>
              <a:rPr lang="en-US" altLang="en-US" b="1" dirty="0" smtClean="0"/>
              <a:t>, </a:t>
            </a:r>
            <a:r>
              <a:rPr lang="en-US" altLang="en-US" b="1" dirty="0" err="1" smtClean="0"/>
              <a:t>để</a:t>
            </a:r>
            <a:r>
              <a:rPr lang="en-US" altLang="en-US" b="1" dirty="0" smtClean="0"/>
              <a:t> </a:t>
            </a:r>
            <a:r>
              <a:rPr lang="en-US" altLang="en-US" b="1" dirty="0" err="1" smtClean="0"/>
              <a:t>được</a:t>
            </a:r>
            <a:r>
              <a:rPr lang="en-US" altLang="en-US" b="1" dirty="0" smtClean="0"/>
              <a:t> </a:t>
            </a:r>
            <a:r>
              <a:rPr lang="en-US" altLang="en-US" b="1" dirty="0" err="1" smtClean="0"/>
              <a:t>nhận</a:t>
            </a:r>
            <a:r>
              <a:rPr lang="en-US" altLang="en-US" b="1" dirty="0" smtClean="0"/>
              <a:t> </a:t>
            </a:r>
            <a:r>
              <a:rPr lang="en-US" altLang="en-US" b="1" dirty="0" err="1" smtClean="0"/>
              <a:t>chứng</a:t>
            </a:r>
            <a:r>
              <a:rPr lang="en-US" altLang="en-US" b="1" dirty="0" smtClean="0"/>
              <a:t> </a:t>
            </a:r>
            <a:r>
              <a:rPr lang="en-US" altLang="en-US" b="1" dirty="0" err="1" smtClean="0"/>
              <a:t>từ</a:t>
            </a:r>
            <a:r>
              <a:rPr lang="en-US" altLang="en-US" b="1" dirty="0" smtClean="0"/>
              <a:t> </a:t>
            </a:r>
            <a:r>
              <a:rPr lang="en-US" altLang="en-US" b="1" dirty="0" err="1" smtClean="0"/>
              <a:t>đi</a:t>
            </a:r>
            <a:r>
              <a:rPr lang="en-US" altLang="en-US" b="1" dirty="0" smtClean="0"/>
              <a:t> </a:t>
            </a:r>
            <a:r>
              <a:rPr lang="en-US" altLang="en-US" b="1" dirty="0" err="1" smtClean="0"/>
              <a:t>lấy</a:t>
            </a:r>
            <a:r>
              <a:rPr lang="en-US" altLang="en-US" b="1" dirty="0" smtClean="0"/>
              <a:t> </a:t>
            </a:r>
            <a:r>
              <a:rPr lang="en-US" altLang="en-US" b="1" dirty="0" err="1" smtClean="0"/>
              <a:t>hàng</a:t>
            </a:r>
            <a:r>
              <a:rPr lang="en-US" altLang="en-US" b="1" dirty="0" smtClean="0"/>
              <a:t>.</a:t>
            </a:r>
          </a:p>
          <a:p>
            <a:r>
              <a:rPr lang="en-US" altLang="en-US" dirty="0" smtClean="0"/>
              <a:t>(7)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thu</a:t>
            </a:r>
            <a:r>
              <a:rPr lang="en-US" altLang="en-US" dirty="0" smtClean="0"/>
              <a:t> </a:t>
            </a:r>
            <a:r>
              <a:rPr lang="en-US" altLang="en-US" dirty="0" err="1" smtClean="0"/>
              <a:t>hộ</a:t>
            </a:r>
            <a:r>
              <a:rPr lang="en-US" altLang="en-US" dirty="0" smtClean="0"/>
              <a:t> </a:t>
            </a:r>
            <a:r>
              <a:rPr lang="en-US" altLang="en-US" dirty="0" err="1" smtClean="0"/>
              <a:t>trao</a:t>
            </a:r>
            <a:r>
              <a:rPr lang="en-US" altLang="en-US" dirty="0" smtClean="0"/>
              <a:t> </a:t>
            </a:r>
            <a:r>
              <a:rPr lang="en-US" altLang="en-US" dirty="0" err="1" smtClean="0"/>
              <a:t>bộ</a:t>
            </a:r>
            <a:r>
              <a:rPr lang="en-US" altLang="en-US" dirty="0" smtClean="0"/>
              <a:t> </a:t>
            </a:r>
            <a:r>
              <a:rPr lang="en-US" altLang="en-US" dirty="0" err="1" smtClean="0"/>
              <a:t>chứng</a:t>
            </a:r>
            <a:r>
              <a:rPr lang="en-US" altLang="en-US" dirty="0" smtClean="0"/>
              <a:t> </a:t>
            </a:r>
            <a:r>
              <a:rPr lang="en-US" altLang="en-US" dirty="0" err="1" smtClean="0"/>
              <a:t>từ</a:t>
            </a:r>
            <a:r>
              <a:rPr lang="en-US" altLang="en-US" dirty="0" smtClean="0"/>
              <a:t> </a:t>
            </a:r>
            <a:r>
              <a:rPr lang="en-US" altLang="en-US" dirty="0" err="1" smtClean="0"/>
              <a:t>thương</a:t>
            </a:r>
            <a:r>
              <a:rPr lang="en-US" altLang="en-US" dirty="0" smtClean="0"/>
              <a:t> </a:t>
            </a:r>
            <a:r>
              <a:rPr lang="en-US" altLang="en-US" dirty="0" err="1" smtClean="0"/>
              <a:t>mại</a:t>
            </a:r>
            <a:r>
              <a:rPr lang="en-US" altLang="en-US" dirty="0" smtClean="0"/>
              <a:t> </a:t>
            </a:r>
            <a:r>
              <a:rPr lang="en-US" altLang="en-US" dirty="0" err="1" smtClean="0"/>
              <a:t>cho</a:t>
            </a:r>
            <a:r>
              <a:rPr lang="en-US" altLang="en-US" dirty="0" smtClean="0"/>
              <a:t> </a:t>
            </a:r>
            <a:r>
              <a:rPr lang="en-US" altLang="en-US" dirty="0" err="1" smtClean="0"/>
              <a:t>nhà</a:t>
            </a:r>
            <a:r>
              <a:rPr lang="en-US" altLang="en-US" dirty="0" smtClean="0"/>
              <a:t> </a:t>
            </a:r>
            <a:r>
              <a:rPr lang="en-US" altLang="en-US" dirty="0" err="1" smtClean="0"/>
              <a:t>nhập</a:t>
            </a:r>
            <a:r>
              <a:rPr lang="en-US" altLang="en-US" dirty="0" smtClean="0"/>
              <a:t> </a:t>
            </a:r>
            <a:r>
              <a:rPr lang="en-US" altLang="en-US" dirty="0" err="1" smtClean="0"/>
              <a:t>khẩu</a:t>
            </a:r>
            <a:r>
              <a:rPr lang="en-US" altLang="en-US" dirty="0" smtClean="0"/>
              <a:t>.</a:t>
            </a:r>
            <a:endParaRPr lang="en-US" altLang="en-US" b="1" dirty="0" smtClean="0"/>
          </a:p>
          <a:p>
            <a:r>
              <a:rPr lang="en-US" altLang="en-US" dirty="0" smtClean="0"/>
              <a:t>(8)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thu</a:t>
            </a:r>
            <a:r>
              <a:rPr lang="en-US" altLang="en-US" dirty="0" smtClean="0"/>
              <a:t> </a:t>
            </a:r>
            <a:r>
              <a:rPr lang="en-US" altLang="en-US" dirty="0" err="1" smtClean="0"/>
              <a:t>hộ</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 </a:t>
            </a:r>
            <a:r>
              <a:rPr lang="en-US" altLang="en-US" dirty="0" err="1" smtClean="0"/>
              <a:t>hoặc</a:t>
            </a:r>
            <a:r>
              <a:rPr lang="en-US" altLang="en-US" dirty="0" smtClean="0"/>
              <a:t> </a:t>
            </a:r>
            <a:r>
              <a:rPr lang="en-US" altLang="en-US" dirty="0" err="1" smtClean="0"/>
              <a:t>hối</a:t>
            </a:r>
            <a:r>
              <a:rPr lang="en-US" altLang="en-US" dirty="0" smtClean="0"/>
              <a:t> </a:t>
            </a:r>
            <a:r>
              <a:rPr lang="en-US" altLang="en-US" dirty="0" err="1" smtClean="0"/>
              <a:t>phiếu</a:t>
            </a:r>
            <a:r>
              <a:rPr lang="en-US" altLang="en-US" dirty="0" smtClean="0"/>
              <a:t> </a:t>
            </a:r>
            <a:r>
              <a:rPr lang="en-US" altLang="en-US" dirty="0" err="1" smtClean="0"/>
              <a:t>chấp</a:t>
            </a:r>
            <a:r>
              <a:rPr lang="en-US" altLang="en-US" dirty="0" smtClean="0"/>
              <a:t> </a:t>
            </a:r>
            <a:r>
              <a:rPr lang="en-US" altLang="en-US" dirty="0" err="1" smtClean="0"/>
              <a:t>nhận</a:t>
            </a:r>
            <a:r>
              <a:rPr lang="en-US" altLang="en-US" dirty="0" smtClean="0"/>
              <a:t>, </a:t>
            </a:r>
            <a:r>
              <a:rPr lang="en-US" altLang="en-US" dirty="0" err="1" smtClean="0"/>
              <a:t>hoặc</a:t>
            </a:r>
            <a:r>
              <a:rPr lang="en-US" altLang="en-US" dirty="0" smtClean="0"/>
              <a:t> </a:t>
            </a:r>
            <a:r>
              <a:rPr lang="en-US" altLang="en-US" dirty="0" err="1" smtClean="0"/>
              <a:t>kì</a:t>
            </a:r>
            <a:r>
              <a:rPr lang="en-US" altLang="en-US" dirty="0" smtClean="0"/>
              <a:t> </a:t>
            </a:r>
            <a:r>
              <a:rPr lang="en-US" altLang="en-US" dirty="0" err="1" smtClean="0"/>
              <a:t>phiếu</a:t>
            </a:r>
            <a:r>
              <a:rPr lang="en-US" altLang="en-US" dirty="0" smtClean="0"/>
              <a:t> hay </a:t>
            </a:r>
            <a:r>
              <a:rPr lang="en-US" altLang="en-US" dirty="0" err="1" smtClean="0"/>
              <a:t>giấy</a:t>
            </a:r>
            <a:r>
              <a:rPr lang="en-US" altLang="en-US" dirty="0" smtClean="0"/>
              <a:t> </a:t>
            </a:r>
            <a:r>
              <a:rPr lang="en-US" altLang="en-US" dirty="0" err="1" smtClean="0"/>
              <a:t>nhận</a:t>
            </a:r>
            <a:r>
              <a:rPr lang="en-US" altLang="en-US" dirty="0" smtClean="0"/>
              <a:t> </a:t>
            </a:r>
            <a:r>
              <a:rPr lang="en-US" altLang="en-US" dirty="0" err="1" smtClean="0"/>
              <a:t>nợ</a:t>
            </a:r>
            <a:r>
              <a:rPr lang="en-US" altLang="en-US" dirty="0" smtClean="0"/>
              <a:t> </a:t>
            </a:r>
            <a:r>
              <a:rPr lang="en-US" altLang="en-US" dirty="0" err="1" smtClean="0"/>
              <a:t>cho</a:t>
            </a:r>
            <a:r>
              <a:rPr lang="en-US" altLang="en-US" dirty="0" smtClean="0"/>
              <a:t>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a:t>
            </a:r>
            <a:endParaRPr lang="en-US" altLang="en-US" b="1" dirty="0" smtClean="0"/>
          </a:p>
          <a:p>
            <a:r>
              <a:rPr lang="en-US" altLang="en-US" dirty="0" smtClean="0"/>
              <a:t>(9) </a:t>
            </a:r>
            <a:r>
              <a:rPr lang="en-US" altLang="en-US" dirty="0" err="1" smtClean="0"/>
              <a:t>Ngân</a:t>
            </a:r>
            <a:r>
              <a:rPr lang="en-US" altLang="en-US" dirty="0" smtClean="0"/>
              <a:t> </a:t>
            </a:r>
            <a:r>
              <a:rPr lang="en-US" altLang="en-US" dirty="0" err="1" smtClean="0"/>
              <a:t>hàng</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chuyển</a:t>
            </a:r>
            <a:r>
              <a:rPr lang="en-US" altLang="en-US" dirty="0" smtClean="0"/>
              <a:t> </a:t>
            </a:r>
            <a:r>
              <a:rPr lang="en-US" altLang="en-US" dirty="0" err="1" smtClean="0"/>
              <a:t>tiền</a:t>
            </a:r>
            <a:r>
              <a:rPr lang="en-US" altLang="en-US" dirty="0" smtClean="0"/>
              <a:t> </a:t>
            </a:r>
            <a:r>
              <a:rPr lang="en-US" altLang="en-US" dirty="0" err="1" smtClean="0"/>
              <a:t>nhờ</a:t>
            </a:r>
            <a:r>
              <a:rPr lang="en-US" altLang="en-US" dirty="0" smtClean="0"/>
              <a:t> </a:t>
            </a:r>
            <a:r>
              <a:rPr lang="en-US" altLang="en-US" dirty="0" err="1" smtClean="0"/>
              <a:t>thu</a:t>
            </a:r>
            <a:r>
              <a:rPr lang="en-US" altLang="en-US" dirty="0" smtClean="0"/>
              <a:t>, </a:t>
            </a:r>
            <a:r>
              <a:rPr lang="en-US" altLang="en-US" dirty="0" err="1" smtClean="0"/>
              <a:t>hoặc</a:t>
            </a:r>
            <a:r>
              <a:rPr lang="en-US" altLang="en-US" dirty="0" smtClean="0"/>
              <a:t> </a:t>
            </a:r>
            <a:r>
              <a:rPr lang="en-US" altLang="en-US" dirty="0" err="1" smtClean="0"/>
              <a:t>hối</a:t>
            </a:r>
            <a:r>
              <a:rPr lang="en-US" altLang="en-US" dirty="0" smtClean="0"/>
              <a:t> </a:t>
            </a:r>
            <a:r>
              <a:rPr lang="en-US" altLang="en-US" dirty="0" err="1" smtClean="0"/>
              <a:t>phiếu</a:t>
            </a:r>
            <a:r>
              <a:rPr lang="en-US" altLang="en-US" dirty="0" smtClean="0"/>
              <a:t> </a:t>
            </a:r>
            <a:r>
              <a:rPr lang="en-US" altLang="en-US" dirty="0" err="1" smtClean="0"/>
              <a:t>chấp</a:t>
            </a:r>
            <a:r>
              <a:rPr lang="en-US" altLang="en-US" dirty="0" smtClean="0"/>
              <a:t> </a:t>
            </a:r>
            <a:r>
              <a:rPr lang="en-US" altLang="en-US" dirty="0" err="1" smtClean="0"/>
              <a:t>nhận</a:t>
            </a:r>
            <a:r>
              <a:rPr lang="en-US" altLang="en-US" dirty="0" smtClean="0"/>
              <a:t>, </a:t>
            </a:r>
            <a:r>
              <a:rPr lang="en-US" altLang="en-US" dirty="0" err="1" smtClean="0"/>
              <a:t>hoặc</a:t>
            </a:r>
            <a:r>
              <a:rPr lang="en-US" altLang="en-US" dirty="0" smtClean="0"/>
              <a:t> </a:t>
            </a:r>
            <a:r>
              <a:rPr lang="en-US" altLang="en-US" dirty="0" err="1" smtClean="0"/>
              <a:t>kì</a:t>
            </a:r>
            <a:r>
              <a:rPr lang="en-US" altLang="en-US" dirty="0" smtClean="0"/>
              <a:t> </a:t>
            </a:r>
            <a:r>
              <a:rPr lang="en-US" altLang="en-US" dirty="0" err="1" smtClean="0"/>
              <a:t>phiếu</a:t>
            </a:r>
            <a:r>
              <a:rPr lang="en-US" altLang="en-US" dirty="0" smtClean="0"/>
              <a:t> hay </a:t>
            </a:r>
            <a:r>
              <a:rPr lang="en-US" altLang="en-US" dirty="0" err="1" smtClean="0"/>
              <a:t>giấy</a:t>
            </a:r>
            <a:r>
              <a:rPr lang="en-US" altLang="en-US" dirty="0" smtClean="0"/>
              <a:t> </a:t>
            </a:r>
            <a:r>
              <a:rPr lang="en-US" altLang="en-US" dirty="0" err="1" smtClean="0"/>
              <a:t>nhận</a:t>
            </a:r>
            <a:r>
              <a:rPr lang="en-US" altLang="en-US" dirty="0" smtClean="0"/>
              <a:t> </a:t>
            </a:r>
            <a:r>
              <a:rPr lang="en-US" altLang="en-US" dirty="0" err="1" smtClean="0"/>
              <a:t>nợ</a:t>
            </a:r>
            <a:r>
              <a:rPr lang="en-US" altLang="en-US" dirty="0" smtClean="0"/>
              <a:t> </a:t>
            </a:r>
            <a:r>
              <a:rPr lang="en-US" altLang="en-US" dirty="0" err="1" smtClean="0"/>
              <a:t>cho</a:t>
            </a:r>
            <a:r>
              <a:rPr lang="en-US" altLang="en-US" dirty="0" smtClean="0"/>
              <a:t> </a:t>
            </a:r>
            <a:r>
              <a:rPr lang="en-US" altLang="en-US" dirty="0" err="1" smtClean="0"/>
              <a:t>nhà</a:t>
            </a:r>
            <a:r>
              <a:rPr lang="en-US" altLang="en-US" dirty="0" smtClean="0"/>
              <a:t> </a:t>
            </a:r>
            <a:r>
              <a:rPr lang="en-US" altLang="en-US" dirty="0" err="1" smtClean="0"/>
              <a:t>xuất</a:t>
            </a:r>
            <a:r>
              <a:rPr lang="en-US" altLang="en-US" dirty="0" smtClean="0"/>
              <a:t> </a:t>
            </a:r>
            <a:r>
              <a:rPr lang="en-US" altLang="en-US" dirty="0" err="1" smtClean="0"/>
              <a:t>khẩu</a:t>
            </a:r>
            <a:r>
              <a:rPr lang="en-US" altLang="en-US" dirty="0" smtClean="0"/>
              <a:t>.</a:t>
            </a:r>
            <a:endParaRPr lang="en-US" altLang="en-US" b="1" dirty="0" smtClean="0"/>
          </a:p>
          <a:p>
            <a:r>
              <a:rPr lang="en-US" altLang="en-US" dirty="0" smtClean="0"/>
              <a:t> </a:t>
            </a:r>
            <a:r>
              <a:rPr lang="en-US" altLang="en-US" b="1" dirty="0" err="1" smtClean="0"/>
              <a:t>chuyển</a:t>
            </a:r>
            <a:r>
              <a:rPr lang="en-US" altLang="en-US" b="1" dirty="0" smtClean="0"/>
              <a:t> </a:t>
            </a:r>
            <a:r>
              <a:rPr lang="en-US" altLang="en-US" b="1" dirty="0" err="1" smtClean="0"/>
              <a:t>tiền</a:t>
            </a:r>
            <a:r>
              <a:rPr lang="en-US" altLang="en-US" b="1" dirty="0" smtClean="0"/>
              <a:t> </a:t>
            </a:r>
            <a:r>
              <a:rPr lang="en-US" altLang="en-US" b="1" dirty="0" err="1" smtClean="0"/>
              <a:t>nhờ</a:t>
            </a:r>
            <a:r>
              <a:rPr lang="en-US" altLang="en-US" b="1" dirty="0" smtClean="0"/>
              <a:t> </a:t>
            </a:r>
            <a:r>
              <a:rPr lang="en-US" altLang="en-US" b="1" dirty="0" err="1" smtClean="0"/>
              <a:t>thu</a:t>
            </a:r>
            <a:r>
              <a:rPr lang="en-US" altLang="en-US" b="1" dirty="0" smtClean="0"/>
              <a:t> : </a:t>
            </a:r>
            <a:r>
              <a:rPr lang="en-US" altLang="en-US" b="1" dirty="0" err="1" smtClean="0"/>
              <a:t>nếu</a:t>
            </a:r>
            <a:r>
              <a:rPr lang="en-US" altLang="en-US" b="1" dirty="0" smtClean="0"/>
              <a:t> </a:t>
            </a:r>
            <a:r>
              <a:rPr lang="en-US" altLang="en-US" b="1" dirty="0" err="1" smtClean="0"/>
              <a:t>là</a:t>
            </a:r>
            <a:r>
              <a:rPr lang="en-US" altLang="en-US" b="1" dirty="0" smtClean="0"/>
              <a:t> D/P</a:t>
            </a:r>
            <a:endParaRPr lang="en-US" altLang="en-US" dirty="0" smtClean="0"/>
          </a:p>
          <a:p>
            <a:r>
              <a:rPr lang="en-US" altLang="en-US" b="1" dirty="0" err="1" smtClean="0"/>
              <a:t>hoặc</a:t>
            </a:r>
            <a:r>
              <a:rPr lang="en-US" altLang="en-US" b="1" dirty="0" smtClean="0"/>
              <a:t> </a:t>
            </a:r>
            <a:r>
              <a:rPr lang="en-US" altLang="en-US" b="1" dirty="0" err="1" smtClean="0"/>
              <a:t>hối</a:t>
            </a:r>
            <a:r>
              <a:rPr lang="en-US" altLang="en-US" b="1" dirty="0" smtClean="0"/>
              <a:t> </a:t>
            </a:r>
            <a:r>
              <a:rPr lang="en-US" altLang="en-US" b="1" dirty="0" err="1" smtClean="0"/>
              <a:t>phiếu</a:t>
            </a:r>
            <a:r>
              <a:rPr lang="en-US" altLang="en-US" b="1" dirty="0" smtClean="0"/>
              <a:t> </a:t>
            </a:r>
            <a:r>
              <a:rPr lang="en-US" altLang="en-US" b="1" dirty="0" err="1" smtClean="0"/>
              <a:t>chấp</a:t>
            </a:r>
            <a:r>
              <a:rPr lang="en-US" altLang="en-US" b="1" dirty="0" smtClean="0"/>
              <a:t> </a:t>
            </a:r>
            <a:r>
              <a:rPr lang="en-US" altLang="en-US" b="1" dirty="0" err="1" smtClean="0"/>
              <a:t>nhận</a:t>
            </a:r>
            <a:r>
              <a:rPr lang="en-US" altLang="en-US" b="1" dirty="0" smtClean="0"/>
              <a:t> </a:t>
            </a:r>
            <a:r>
              <a:rPr lang="en-US" altLang="en-US" b="1" dirty="0" err="1" smtClean="0"/>
              <a:t>nếu</a:t>
            </a:r>
            <a:r>
              <a:rPr lang="en-US" altLang="en-US" b="1" dirty="0" smtClean="0"/>
              <a:t> </a:t>
            </a:r>
            <a:r>
              <a:rPr lang="en-US" altLang="en-US" b="1" dirty="0" err="1" smtClean="0"/>
              <a:t>là</a:t>
            </a:r>
            <a:r>
              <a:rPr lang="en-US" altLang="en-US" b="1" dirty="0" smtClean="0"/>
              <a:t> D/A</a:t>
            </a:r>
            <a:endParaRPr lang="en-US" altLang="en-US" dirty="0" smtClean="0"/>
          </a:p>
          <a:p>
            <a:r>
              <a:rPr lang="en-US" altLang="en-US" b="1" dirty="0" err="1" smtClean="0"/>
              <a:t>hoặc</a:t>
            </a:r>
            <a:r>
              <a:rPr lang="en-US" altLang="en-US" b="1" dirty="0" smtClean="0"/>
              <a:t> </a:t>
            </a:r>
            <a:r>
              <a:rPr lang="en-US" altLang="en-US" b="1" dirty="0" err="1" smtClean="0"/>
              <a:t>kì</a:t>
            </a:r>
            <a:r>
              <a:rPr lang="en-US" altLang="en-US" b="1" dirty="0" smtClean="0"/>
              <a:t> </a:t>
            </a:r>
            <a:r>
              <a:rPr lang="en-US" altLang="en-US" b="1" dirty="0" err="1" smtClean="0"/>
              <a:t>phiếu</a:t>
            </a:r>
            <a:r>
              <a:rPr lang="en-US" altLang="en-US" b="1" dirty="0" smtClean="0"/>
              <a:t> hay </a:t>
            </a:r>
            <a:r>
              <a:rPr lang="en-US" altLang="en-US" b="1" dirty="0" err="1" smtClean="0"/>
              <a:t>giấy</a:t>
            </a:r>
            <a:r>
              <a:rPr lang="en-US" altLang="en-US" b="1" dirty="0" smtClean="0"/>
              <a:t> </a:t>
            </a:r>
            <a:r>
              <a:rPr lang="en-US" altLang="en-US" b="1" dirty="0" err="1" smtClean="0"/>
              <a:t>nhận</a:t>
            </a:r>
            <a:r>
              <a:rPr lang="en-US" altLang="en-US" b="1" dirty="0" smtClean="0"/>
              <a:t> </a:t>
            </a:r>
            <a:r>
              <a:rPr lang="en-US" altLang="en-US" b="1" dirty="0" err="1" smtClean="0"/>
              <a:t>nợ</a:t>
            </a:r>
            <a:r>
              <a:rPr lang="en-US" altLang="en-US" b="1" dirty="0" smtClean="0"/>
              <a:t> </a:t>
            </a:r>
            <a:r>
              <a:rPr lang="en-US" altLang="en-US" b="1" dirty="0" err="1" smtClean="0"/>
              <a:t>nếu</a:t>
            </a:r>
            <a:r>
              <a:rPr lang="en-US" altLang="en-US" b="1" dirty="0" smtClean="0"/>
              <a:t> </a:t>
            </a:r>
            <a:r>
              <a:rPr lang="en-US" altLang="en-US" b="1" dirty="0" err="1" smtClean="0"/>
              <a:t>là</a:t>
            </a:r>
            <a:r>
              <a:rPr lang="en-US" altLang="en-US" b="1" dirty="0" smtClean="0"/>
              <a:t> D/OT</a:t>
            </a:r>
            <a:endParaRPr lang="en-US" altLang="en-US" dirty="0" smtClean="0"/>
          </a:p>
          <a:p>
            <a:endParaRPr lang="en-US" altLang="en-US"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48</a:t>
            </a:fld>
            <a:endParaRPr lang="en-US"/>
          </a:p>
        </p:txBody>
      </p:sp>
    </p:spTree>
    <p:extLst>
      <p:ext uri="{BB962C8B-B14F-4D97-AF65-F5344CB8AC3E}">
        <p14:creationId xmlns:p14="http://schemas.microsoft.com/office/powerpoint/2010/main" val="25003599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p:cNvSpPr>
            <a:spLocks noGrp="1" noRot="1" noChangeAspect="1" noTextEdit="1"/>
          </p:cNvSpPr>
          <p:nvPr>
            <p:ph type="sldImg"/>
          </p:nvPr>
        </p:nvSpPr>
        <p:spPr>
          <a:ln/>
        </p:spPr>
      </p:sp>
      <p:sp>
        <p:nvSpPr>
          <p:cNvPr id="152579" name="Notes Placeholder 2"/>
          <p:cNvSpPr>
            <a:spLocks noGrp="1"/>
          </p:cNvSpPr>
          <p:nvPr>
            <p:ph type="body" idx="1"/>
          </p:nvPr>
        </p:nvSpPr>
        <p:spPr>
          <a:noFill/>
        </p:spPr>
        <p:txBody>
          <a:bodyPr/>
          <a:lstStyle/>
          <a:p>
            <a:r>
              <a:rPr lang="en-US" altLang="en-US" b="1" smtClean="0"/>
              <a:t>Nếu là D/P thì nhà nhập khẩu phải trả ngay số tiền ghi trên tờ hối phiếu trả tiền ngay cho người xuất khẩu lập thì mới được lấy bộ chứng từ hàng hoá.</a:t>
            </a:r>
          </a:p>
          <a:p>
            <a:r>
              <a:rPr lang="en-US" altLang="en-US" b="1" smtClean="0"/>
              <a:t>Nếu là D/A thì người nhập khẩu phải ký tên chấp nhận trả tiền ghi trên hối phiếu do người xuất khẩu ký phát thì mới được Ngân hàng trao bộ chứng từ để đi nhận hàng hoá.</a:t>
            </a:r>
          </a:p>
          <a:p>
            <a:r>
              <a:rPr lang="en-US" altLang="en-US" b="1" smtClean="0"/>
              <a:t>Nếu là D/OT (delivery on other terms) thì người mua xuất trình các Giấy hứa trả tiền, Thư cam kết trả tiền, Biên lại tín thác do chính người mua lập, để được nhận chứng từ đi lấy hàng.</a:t>
            </a:r>
          </a:p>
          <a:p>
            <a:endParaRPr lang="en-US" altLang="en-US" smtClean="0"/>
          </a:p>
        </p:txBody>
      </p:sp>
      <p:sp>
        <p:nvSpPr>
          <p:cNvPr id="15258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41F40C6-665D-4C3F-B340-56E05A70F7E4}" type="slidenum">
              <a:rPr lang="en-US" altLang="en-US" sz="1200" smtClean="0"/>
              <a:pPr/>
              <a:t>50</a:t>
            </a:fld>
            <a:endParaRPr lang="en-US" altLang="en-US" sz="1200" smtClean="0"/>
          </a:p>
        </p:txBody>
      </p:sp>
    </p:spTree>
    <p:extLst>
      <p:ext uri="{BB962C8B-B14F-4D97-AF65-F5344CB8AC3E}">
        <p14:creationId xmlns:p14="http://schemas.microsoft.com/office/powerpoint/2010/main" val="1465747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5.png"/><Relationship Id="rId11" Type="http://schemas.openxmlformats.org/officeDocument/2006/relationships/image" Target="../media/image10.png"/><Relationship Id="rId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13.png"/><Relationship Id="rId9" Type="http://schemas.openxmlformats.org/officeDocument/2006/relationships/image" Target="../media/image1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62498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4477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CA59B6-DEC5-444B-9EDF-AF3CF4A4B012}"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44757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CA59B6-DEC5-444B-9EDF-AF3CF4A4B012}"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256610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CA59B6-DEC5-444B-9EDF-AF3CF4A4B012}" type="datetimeFigureOut">
              <a:rPr lang="en-US" smtClean="0"/>
              <a:t>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396739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CA59B6-DEC5-444B-9EDF-AF3CF4A4B012}" type="datetimeFigureOut">
              <a:rPr lang="en-US" smtClean="0"/>
              <a:t>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68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59B6-DEC5-444B-9EDF-AF3CF4A4B012}" type="datetimeFigureOut">
              <a:rPr lang="en-US" smtClean="0"/>
              <a:t>1/25/2021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1756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329005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443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52023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730203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127">
            <a:extLst>
              <a:ext uri="{FF2B5EF4-FFF2-40B4-BE49-F238E27FC236}">
                <a16:creationId xmlns:a16="http://schemas.microsoft.com/office/drawing/2014/main" id="{510CD633-E56B-496C-A2E3-3B23196990A7}"/>
              </a:ext>
            </a:extLst>
          </p:cNvPr>
          <p:cNvSpPr>
            <a:spLocks noChangeArrowheads="1"/>
          </p:cNvSpPr>
          <p:nvPr/>
        </p:nvSpPr>
        <p:spPr bwMode="gray">
          <a:xfrm>
            <a:off x="0" y="0"/>
            <a:ext cx="12192000" cy="1828800"/>
          </a:xfrm>
          <a:prstGeom prst="rect">
            <a:avLst/>
          </a:prstGeom>
          <a:gradFill rotWithShape="1">
            <a:gsLst>
              <a:gs pos="0">
                <a:schemeClr val="accent1"/>
              </a:gs>
              <a:gs pos="100000">
                <a:schemeClr val="accent1">
                  <a:gamma/>
                  <a:tint val="0"/>
                  <a:invGamma/>
                  <a:alpha val="0"/>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80808"/>
              </a:solidFill>
              <a:effectLst/>
              <a:uLnTx/>
              <a:uFillTx/>
              <a:latin typeface="Arial" charset="0"/>
              <a:ea typeface="+mn-ea"/>
              <a:cs typeface="+mn-cs"/>
            </a:endParaRPr>
          </a:p>
        </p:txBody>
      </p:sp>
      <p:grpSp>
        <p:nvGrpSpPr>
          <p:cNvPr id="5" name="Group 15"/>
          <p:cNvGrpSpPr>
            <a:grpSpLocks/>
          </p:cNvGrpSpPr>
          <p:nvPr/>
        </p:nvGrpSpPr>
        <p:grpSpPr bwMode="auto">
          <a:xfrm>
            <a:off x="203200" y="381000"/>
            <a:ext cx="9118600" cy="3365500"/>
            <a:chOff x="664" y="1951"/>
            <a:chExt cx="4308" cy="2120"/>
          </a:xfrm>
        </p:grpSpPr>
        <p:sp>
          <p:nvSpPr>
            <p:cNvPr id="6" name="Freeform 16"/>
            <p:cNvSpPr>
              <a:spLocks/>
            </p:cNvSpPr>
            <p:nvPr/>
          </p:nvSpPr>
          <p:spPr bwMode="invGray">
            <a:xfrm>
              <a:off x="743" y="2045"/>
              <a:ext cx="1267" cy="1938"/>
            </a:xfrm>
            <a:custGeom>
              <a:avLst/>
              <a:gdLst>
                <a:gd name="T0" fmla="*/ 1 w 1692"/>
                <a:gd name="T1" fmla="*/ 1 h 2586"/>
                <a:gd name="T2" fmla="*/ 1 w 1692"/>
                <a:gd name="T3" fmla="*/ 1 h 2586"/>
                <a:gd name="T4" fmla="*/ 1 w 1692"/>
                <a:gd name="T5" fmla="*/ 1 h 2586"/>
                <a:gd name="T6" fmla="*/ 1 w 1692"/>
                <a:gd name="T7" fmla="*/ 1 h 2586"/>
                <a:gd name="T8" fmla="*/ 1 w 1692"/>
                <a:gd name="T9" fmla="*/ 1 h 2586"/>
                <a:gd name="T10" fmla="*/ 1 w 1692"/>
                <a:gd name="T11" fmla="*/ 1 h 2586"/>
                <a:gd name="T12" fmla="*/ 1 w 1692"/>
                <a:gd name="T13" fmla="*/ 1 h 2586"/>
                <a:gd name="T14" fmla="*/ 1 w 1692"/>
                <a:gd name="T15" fmla="*/ 1 h 2586"/>
                <a:gd name="T16" fmla="*/ 1 w 1692"/>
                <a:gd name="T17" fmla="*/ 1 h 2586"/>
                <a:gd name="T18" fmla="*/ 1 w 1692"/>
                <a:gd name="T19" fmla="*/ 1 h 2586"/>
                <a:gd name="T20" fmla="*/ 1 w 1692"/>
                <a:gd name="T21" fmla="*/ 1 h 2586"/>
                <a:gd name="T22" fmla="*/ 1 w 1692"/>
                <a:gd name="T23" fmla="*/ 1 h 2586"/>
                <a:gd name="T24" fmla="*/ 1 w 1692"/>
                <a:gd name="T25" fmla="*/ 1 h 2586"/>
                <a:gd name="T26" fmla="*/ 1 w 1692"/>
                <a:gd name="T27" fmla="*/ 1 h 2586"/>
                <a:gd name="T28" fmla="*/ 1 w 1692"/>
                <a:gd name="T29" fmla="*/ 1 h 2586"/>
                <a:gd name="T30" fmla="*/ 1 w 1692"/>
                <a:gd name="T31" fmla="*/ 1 h 2586"/>
                <a:gd name="T32" fmla="*/ 1 w 1692"/>
                <a:gd name="T33" fmla="*/ 1 h 2586"/>
                <a:gd name="T34" fmla="*/ 1 w 1692"/>
                <a:gd name="T35" fmla="*/ 1 h 2586"/>
                <a:gd name="T36" fmla="*/ 1 w 1692"/>
                <a:gd name="T37" fmla="*/ 1 h 2586"/>
                <a:gd name="T38" fmla="*/ 1 w 1692"/>
                <a:gd name="T39" fmla="*/ 1 h 2586"/>
                <a:gd name="T40" fmla="*/ 1 w 1692"/>
                <a:gd name="T41" fmla="*/ 1 h 2586"/>
                <a:gd name="T42" fmla="*/ 1 w 1692"/>
                <a:gd name="T43" fmla="*/ 1 h 2586"/>
                <a:gd name="T44" fmla="*/ 1 w 1692"/>
                <a:gd name="T45" fmla="*/ 1 h 2586"/>
                <a:gd name="T46" fmla="*/ 1 w 1692"/>
                <a:gd name="T47" fmla="*/ 1 h 2586"/>
                <a:gd name="T48" fmla="*/ 1 w 1692"/>
                <a:gd name="T49" fmla="*/ 1 h 2586"/>
                <a:gd name="T50" fmla="*/ 1 w 1692"/>
                <a:gd name="T51" fmla="*/ 1 h 2586"/>
                <a:gd name="T52" fmla="*/ 1 w 1692"/>
                <a:gd name="T53" fmla="*/ 1 h 2586"/>
                <a:gd name="T54" fmla="*/ 1 w 1692"/>
                <a:gd name="T55" fmla="*/ 1 h 2586"/>
                <a:gd name="T56" fmla="*/ 1 w 1692"/>
                <a:gd name="T57" fmla="*/ 1 h 2586"/>
                <a:gd name="T58" fmla="*/ 1 w 1692"/>
                <a:gd name="T59" fmla="*/ 1 h 2586"/>
                <a:gd name="T60" fmla="*/ 1 w 1692"/>
                <a:gd name="T61" fmla="*/ 1 h 2586"/>
                <a:gd name="T62" fmla="*/ 1 w 1692"/>
                <a:gd name="T63" fmla="*/ 1 h 2586"/>
                <a:gd name="T64" fmla="*/ 1 w 1692"/>
                <a:gd name="T65" fmla="*/ 1 h 2586"/>
                <a:gd name="T66" fmla="*/ 1 w 1692"/>
                <a:gd name="T67" fmla="*/ 1 h 2586"/>
                <a:gd name="T68" fmla="*/ 1 w 1692"/>
                <a:gd name="T69" fmla="*/ 1 h 2586"/>
                <a:gd name="T70" fmla="*/ 1 w 1692"/>
                <a:gd name="T71" fmla="*/ 1 h 2586"/>
                <a:gd name="T72" fmla="*/ 1 w 1692"/>
                <a:gd name="T73" fmla="*/ 1 h 2586"/>
                <a:gd name="T74" fmla="*/ 1 w 1692"/>
                <a:gd name="T75" fmla="*/ 1 h 2586"/>
                <a:gd name="T76" fmla="*/ 1 w 1692"/>
                <a:gd name="T77" fmla="*/ 1 h 2586"/>
                <a:gd name="T78" fmla="*/ 1 w 1692"/>
                <a:gd name="T79" fmla="*/ 1 h 2586"/>
                <a:gd name="T80" fmla="*/ 1 w 1692"/>
                <a:gd name="T81" fmla="*/ 1 h 2586"/>
                <a:gd name="T82" fmla="*/ 1 w 1692"/>
                <a:gd name="T83" fmla="*/ 1 h 2586"/>
                <a:gd name="T84" fmla="*/ 1 w 1692"/>
                <a:gd name="T85" fmla="*/ 1 h 2586"/>
                <a:gd name="T86" fmla="*/ 1 w 1692"/>
                <a:gd name="T87" fmla="*/ 1 h 2586"/>
                <a:gd name="T88" fmla="*/ 1 w 1692"/>
                <a:gd name="T89" fmla="*/ 1 h 2586"/>
                <a:gd name="T90" fmla="*/ 1 w 1692"/>
                <a:gd name="T91" fmla="*/ 1 h 2586"/>
                <a:gd name="T92" fmla="*/ 1 w 1692"/>
                <a:gd name="T93" fmla="*/ 1 h 2586"/>
                <a:gd name="T94" fmla="*/ 1 w 1692"/>
                <a:gd name="T95" fmla="*/ 1 h 2586"/>
                <a:gd name="T96" fmla="*/ 1 w 1692"/>
                <a:gd name="T97" fmla="*/ 1 h 2586"/>
                <a:gd name="T98" fmla="*/ 1 w 1692"/>
                <a:gd name="T99" fmla="*/ 1 h 2586"/>
                <a:gd name="T100" fmla="*/ 1 w 1692"/>
                <a:gd name="T101" fmla="*/ 1 h 2586"/>
                <a:gd name="T102" fmla="*/ 1 w 1692"/>
                <a:gd name="T103" fmla="*/ 1 h 2586"/>
                <a:gd name="T104" fmla="*/ 1 w 1692"/>
                <a:gd name="T105" fmla="*/ 1 h 2586"/>
                <a:gd name="T106" fmla="*/ 1 w 1692"/>
                <a:gd name="T107" fmla="*/ 1 h 2586"/>
                <a:gd name="T108" fmla="*/ 1 w 1692"/>
                <a:gd name="T109" fmla="*/ 1 h 2586"/>
                <a:gd name="T110" fmla="*/ 1 w 1692"/>
                <a:gd name="T111" fmla="*/ 1 h 2586"/>
                <a:gd name="T112" fmla="*/ 1 w 1692"/>
                <a:gd name="T113" fmla="*/ 1 h 2586"/>
                <a:gd name="T114" fmla="*/ 1 w 1692"/>
                <a:gd name="T115" fmla="*/ 0 h 2586"/>
                <a:gd name="T116" fmla="*/ 1 w 1692"/>
                <a:gd name="T117" fmla="*/ 1 h 2586"/>
                <a:gd name="T118" fmla="*/ 1 w 1692"/>
                <a:gd name="T119" fmla="*/ 1 h 2586"/>
                <a:gd name="T120" fmla="*/ 1 w 1692"/>
                <a:gd name="T121" fmla="*/ 1 h 2586"/>
                <a:gd name="T122" fmla="*/ 1 w 1692"/>
                <a:gd name="T123" fmla="*/ 1 h 2586"/>
                <a:gd name="T124" fmla="*/ 1 w 1692"/>
                <a:gd name="T125" fmla="*/ 1 h 25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92" h="2586">
                  <a:moveTo>
                    <a:pt x="2" y="252"/>
                  </a:moveTo>
                  <a:lnTo>
                    <a:pt x="68" y="264"/>
                  </a:lnTo>
                  <a:lnTo>
                    <a:pt x="116" y="258"/>
                  </a:lnTo>
                  <a:lnTo>
                    <a:pt x="188" y="216"/>
                  </a:lnTo>
                  <a:lnTo>
                    <a:pt x="236" y="210"/>
                  </a:lnTo>
                  <a:lnTo>
                    <a:pt x="320" y="210"/>
                  </a:lnTo>
                  <a:lnTo>
                    <a:pt x="368" y="216"/>
                  </a:lnTo>
                  <a:lnTo>
                    <a:pt x="398" y="246"/>
                  </a:lnTo>
                  <a:lnTo>
                    <a:pt x="434" y="240"/>
                  </a:lnTo>
                  <a:lnTo>
                    <a:pt x="422" y="294"/>
                  </a:lnTo>
                  <a:lnTo>
                    <a:pt x="404" y="354"/>
                  </a:lnTo>
                  <a:lnTo>
                    <a:pt x="416" y="444"/>
                  </a:lnTo>
                  <a:lnTo>
                    <a:pt x="408" y="480"/>
                  </a:lnTo>
                  <a:lnTo>
                    <a:pt x="380" y="474"/>
                  </a:lnTo>
                  <a:lnTo>
                    <a:pt x="272" y="582"/>
                  </a:lnTo>
                  <a:lnTo>
                    <a:pt x="236" y="628"/>
                  </a:lnTo>
                  <a:lnTo>
                    <a:pt x="242" y="672"/>
                  </a:lnTo>
                  <a:lnTo>
                    <a:pt x="218" y="714"/>
                  </a:lnTo>
                  <a:lnTo>
                    <a:pt x="268" y="774"/>
                  </a:lnTo>
                  <a:lnTo>
                    <a:pt x="262" y="844"/>
                  </a:lnTo>
                  <a:lnTo>
                    <a:pt x="284" y="964"/>
                  </a:lnTo>
                  <a:lnTo>
                    <a:pt x="320" y="1010"/>
                  </a:lnTo>
                  <a:lnTo>
                    <a:pt x="324" y="970"/>
                  </a:lnTo>
                  <a:lnTo>
                    <a:pt x="316" y="960"/>
                  </a:lnTo>
                  <a:lnTo>
                    <a:pt x="302" y="834"/>
                  </a:lnTo>
                  <a:lnTo>
                    <a:pt x="326" y="830"/>
                  </a:lnTo>
                  <a:lnTo>
                    <a:pt x="328" y="906"/>
                  </a:lnTo>
                  <a:lnTo>
                    <a:pt x="380" y="996"/>
                  </a:lnTo>
                  <a:lnTo>
                    <a:pt x="368" y="1074"/>
                  </a:lnTo>
                  <a:lnTo>
                    <a:pt x="478" y="1154"/>
                  </a:lnTo>
                  <a:lnTo>
                    <a:pt x="564" y="1164"/>
                  </a:lnTo>
                  <a:lnTo>
                    <a:pt x="612" y="1208"/>
                  </a:lnTo>
                  <a:lnTo>
                    <a:pt x="650" y="1200"/>
                  </a:lnTo>
                  <a:lnTo>
                    <a:pt x="680" y="1224"/>
                  </a:lnTo>
                  <a:lnTo>
                    <a:pt x="698" y="1272"/>
                  </a:lnTo>
                  <a:lnTo>
                    <a:pt x="794" y="1350"/>
                  </a:lnTo>
                  <a:lnTo>
                    <a:pt x="842" y="1308"/>
                  </a:lnTo>
                  <a:lnTo>
                    <a:pt x="848" y="1350"/>
                  </a:lnTo>
                  <a:lnTo>
                    <a:pt x="854" y="1422"/>
                  </a:lnTo>
                  <a:lnTo>
                    <a:pt x="786" y="1490"/>
                  </a:lnTo>
                  <a:lnTo>
                    <a:pt x="788" y="1542"/>
                  </a:lnTo>
                  <a:lnTo>
                    <a:pt x="770" y="1608"/>
                  </a:lnTo>
                  <a:lnTo>
                    <a:pt x="802" y="1634"/>
                  </a:lnTo>
                  <a:lnTo>
                    <a:pt x="848" y="1668"/>
                  </a:lnTo>
                  <a:lnTo>
                    <a:pt x="916" y="1782"/>
                  </a:lnTo>
                  <a:lnTo>
                    <a:pt x="956" y="1800"/>
                  </a:lnTo>
                  <a:lnTo>
                    <a:pt x="1010" y="1848"/>
                  </a:lnTo>
                  <a:lnTo>
                    <a:pt x="1034" y="2022"/>
                  </a:lnTo>
                  <a:lnTo>
                    <a:pt x="1058" y="2178"/>
                  </a:lnTo>
                  <a:lnTo>
                    <a:pt x="1046" y="2244"/>
                  </a:lnTo>
                  <a:lnTo>
                    <a:pt x="1094" y="2310"/>
                  </a:lnTo>
                  <a:lnTo>
                    <a:pt x="1118" y="2364"/>
                  </a:lnTo>
                  <a:lnTo>
                    <a:pt x="1138" y="2458"/>
                  </a:lnTo>
                  <a:lnTo>
                    <a:pt x="1194" y="2540"/>
                  </a:lnTo>
                  <a:lnTo>
                    <a:pt x="1286" y="2586"/>
                  </a:lnTo>
                  <a:lnTo>
                    <a:pt x="1382" y="2574"/>
                  </a:lnTo>
                  <a:lnTo>
                    <a:pt x="1280" y="2520"/>
                  </a:lnTo>
                  <a:lnTo>
                    <a:pt x="1266" y="2472"/>
                  </a:lnTo>
                  <a:lnTo>
                    <a:pt x="1288" y="2428"/>
                  </a:lnTo>
                  <a:lnTo>
                    <a:pt x="1244" y="2394"/>
                  </a:lnTo>
                  <a:lnTo>
                    <a:pt x="1284" y="2334"/>
                  </a:lnTo>
                  <a:lnTo>
                    <a:pt x="1244" y="2300"/>
                  </a:lnTo>
                  <a:lnTo>
                    <a:pt x="1288" y="2306"/>
                  </a:lnTo>
                  <a:lnTo>
                    <a:pt x="1286" y="2244"/>
                  </a:lnTo>
                  <a:lnTo>
                    <a:pt x="1330" y="2268"/>
                  </a:lnTo>
                  <a:lnTo>
                    <a:pt x="1368" y="2228"/>
                  </a:lnTo>
                  <a:lnTo>
                    <a:pt x="1334" y="2160"/>
                  </a:lnTo>
                  <a:lnTo>
                    <a:pt x="1382" y="2184"/>
                  </a:lnTo>
                  <a:lnTo>
                    <a:pt x="1448" y="2076"/>
                  </a:lnTo>
                  <a:lnTo>
                    <a:pt x="1468" y="2052"/>
                  </a:lnTo>
                  <a:lnTo>
                    <a:pt x="1476" y="1982"/>
                  </a:lnTo>
                  <a:lnTo>
                    <a:pt x="1568" y="1950"/>
                  </a:lnTo>
                  <a:lnTo>
                    <a:pt x="1612" y="1880"/>
                  </a:lnTo>
                  <a:lnTo>
                    <a:pt x="1628" y="1830"/>
                  </a:lnTo>
                  <a:lnTo>
                    <a:pt x="1622" y="1746"/>
                  </a:lnTo>
                  <a:lnTo>
                    <a:pt x="1692" y="1644"/>
                  </a:lnTo>
                  <a:lnTo>
                    <a:pt x="1652" y="1578"/>
                  </a:lnTo>
                  <a:lnTo>
                    <a:pt x="1552" y="1538"/>
                  </a:lnTo>
                  <a:lnTo>
                    <a:pt x="1448" y="1500"/>
                  </a:lnTo>
                  <a:lnTo>
                    <a:pt x="1376" y="1494"/>
                  </a:lnTo>
                  <a:lnTo>
                    <a:pt x="1376" y="1410"/>
                  </a:lnTo>
                  <a:lnTo>
                    <a:pt x="1262" y="1356"/>
                  </a:lnTo>
                  <a:lnTo>
                    <a:pt x="1166" y="1272"/>
                  </a:lnTo>
                  <a:lnTo>
                    <a:pt x="1104" y="1280"/>
                  </a:lnTo>
                  <a:lnTo>
                    <a:pt x="1048" y="1276"/>
                  </a:lnTo>
                  <a:lnTo>
                    <a:pt x="1020" y="1244"/>
                  </a:lnTo>
                  <a:lnTo>
                    <a:pt x="974" y="1260"/>
                  </a:lnTo>
                  <a:lnTo>
                    <a:pt x="984" y="1238"/>
                  </a:lnTo>
                  <a:lnTo>
                    <a:pt x="934" y="1268"/>
                  </a:lnTo>
                  <a:lnTo>
                    <a:pt x="904" y="1268"/>
                  </a:lnTo>
                  <a:lnTo>
                    <a:pt x="872" y="1314"/>
                  </a:lnTo>
                  <a:lnTo>
                    <a:pt x="836" y="1272"/>
                  </a:lnTo>
                  <a:lnTo>
                    <a:pt x="794" y="1308"/>
                  </a:lnTo>
                  <a:lnTo>
                    <a:pt x="748" y="1278"/>
                  </a:lnTo>
                  <a:lnTo>
                    <a:pt x="758" y="1242"/>
                  </a:lnTo>
                  <a:lnTo>
                    <a:pt x="758" y="1174"/>
                  </a:lnTo>
                  <a:lnTo>
                    <a:pt x="698" y="1176"/>
                  </a:lnTo>
                  <a:lnTo>
                    <a:pt x="668" y="1140"/>
                  </a:lnTo>
                  <a:lnTo>
                    <a:pt x="736" y="1062"/>
                  </a:lnTo>
                  <a:lnTo>
                    <a:pt x="712" y="1050"/>
                  </a:lnTo>
                  <a:lnTo>
                    <a:pt x="658" y="1062"/>
                  </a:lnTo>
                  <a:lnTo>
                    <a:pt x="632" y="1104"/>
                  </a:lnTo>
                  <a:lnTo>
                    <a:pt x="596" y="1110"/>
                  </a:lnTo>
                  <a:lnTo>
                    <a:pt x="538" y="1066"/>
                  </a:lnTo>
                  <a:lnTo>
                    <a:pt x="568" y="950"/>
                  </a:lnTo>
                  <a:lnTo>
                    <a:pt x="632" y="894"/>
                  </a:lnTo>
                  <a:lnTo>
                    <a:pt x="686" y="894"/>
                  </a:lnTo>
                  <a:lnTo>
                    <a:pt x="740" y="912"/>
                  </a:lnTo>
                  <a:lnTo>
                    <a:pt x="736" y="900"/>
                  </a:lnTo>
                  <a:lnTo>
                    <a:pt x="766" y="868"/>
                  </a:lnTo>
                  <a:lnTo>
                    <a:pt x="842" y="906"/>
                  </a:lnTo>
                  <a:lnTo>
                    <a:pt x="848" y="966"/>
                  </a:lnTo>
                  <a:lnTo>
                    <a:pt x="884" y="984"/>
                  </a:lnTo>
                  <a:lnTo>
                    <a:pt x="896" y="900"/>
                  </a:lnTo>
                  <a:lnTo>
                    <a:pt x="878" y="858"/>
                  </a:lnTo>
                  <a:lnTo>
                    <a:pt x="998" y="806"/>
                  </a:lnTo>
                  <a:lnTo>
                    <a:pt x="1058" y="750"/>
                  </a:lnTo>
                  <a:lnTo>
                    <a:pt x="1100" y="696"/>
                  </a:lnTo>
                  <a:lnTo>
                    <a:pt x="1130" y="672"/>
                  </a:lnTo>
                  <a:lnTo>
                    <a:pt x="1184" y="678"/>
                  </a:lnTo>
                  <a:lnTo>
                    <a:pt x="1190" y="636"/>
                  </a:lnTo>
                  <a:lnTo>
                    <a:pt x="1280" y="588"/>
                  </a:lnTo>
                  <a:lnTo>
                    <a:pt x="1278" y="636"/>
                  </a:lnTo>
                  <a:lnTo>
                    <a:pt x="1360" y="602"/>
                  </a:lnTo>
                  <a:lnTo>
                    <a:pt x="1322" y="570"/>
                  </a:lnTo>
                  <a:lnTo>
                    <a:pt x="1340" y="538"/>
                  </a:lnTo>
                  <a:lnTo>
                    <a:pt x="1320" y="522"/>
                  </a:lnTo>
                  <a:lnTo>
                    <a:pt x="1286" y="546"/>
                  </a:lnTo>
                  <a:lnTo>
                    <a:pt x="1288" y="512"/>
                  </a:lnTo>
                  <a:lnTo>
                    <a:pt x="1400" y="504"/>
                  </a:lnTo>
                  <a:lnTo>
                    <a:pt x="1490" y="480"/>
                  </a:lnTo>
                  <a:lnTo>
                    <a:pt x="1526" y="456"/>
                  </a:lnTo>
                  <a:lnTo>
                    <a:pt x="1484" y="394"/>
                  </a:lnTo>
                  <a:cubicBezTo>
                    <a:pt x="1474" y="370"/>
                    <a:pt x="1479" y="319"/>
                    <a:pt x="1466" y="310"/>
                  </a:cubicBezTo>
                  <a:cubicBezTo>
                    <a:pt x="1456" y="300"/>
                    <a:pt x="1423" y="343"/>
                    <a:pt x="1406" y="342"/>
                  </a:cubicBezTo>
                  <a:lnTo>
                    <a:pt x="1376" y="312"/>
                  </a:lnTo>
                  <a:lnTo>
                    <a:pt x="1376" y="270"/>
                  </a:lnTo>
                  <a:lnTo>
                    <a:pt x="1328" y="264"/>
                  </a:lnTo>
                  <a:lnTo>
                    <a:pt x="1312" y="252"/>
                  </a:lnTo>
                  <a:lnTo>
                    <a:pt x="1256" y="314"/>
                  </a:lnTo>
                  <a:lnTo>
                    <a:pt x="1222" y="364"/>
                  </a:lnTo>
                  <a:lnTo>
                    <a:pt x="1172" y="402"/>
                  </a:lnTo>
                  <a:lnTo>
                    <a:pt x="1136" y="474"/>
                  </a:lnTo>
                  <a:lnTo>
                    <a:pt x="1110" y="444"/>
                  </a:lnTo>
                  <a:lnTo>
                    <a:pt x="1128" y="394"/>
                  </a:lnTo>
                  <a:lnTo>
                    <a:pt x="1038" y="334"/>
                  </a:lnTo>
                  <a:lnTo>
                    <a:pt x="1022" y="304"/>
                  </a:lnTo>
                  <a:lnTo>
                    <a:pt x="1122" y="226"/>
                  </a:lnTo>
                  <a:lnTo>
                    <a:pt x="1184" y="222"/>
                  </a:lnTo>
                  <a:lnTo>
                    <a:pt x="1212" y="240"/>
                  </a:lnTo>
                  <a:lnTo>
                    <a:pt x="1248" y="220"/>
                  </a:lnTo>
                  <a:lnTo>
                    <a:pt x="1300" y="220"/>
                  </a:lnTo>
                  <a:lnTo>
                    <a:pt x="1266" y="198"/>
                  </a:lnTo>
                  <a:lnTo>
                    <a:pt x="1208" y="196"/>
                  </a:lnTo>
                  <a:lnTo>
                    <a:pt x="1250" y="174"/>
                  </a:lnTo>
                  <a:lnTo>
                    <a:pt x="1328" y="172"/>
                  </a:lnTo>
                  <a:lnTo>
                    <a:pt x="1364" y="132"/>
                  </a:lnTo>
                  <a:cubicBezTo>
                    <a:pt x="1346" y="124"/>
                    <a:pt x="1343" y="119"/>
                    <a:pt x="1324" y="122"/>
                  </a:cubicBezTo>
                  <a:cubicBezTo>
                    <a:pt x="1310" y="124"/>
                    <a:pt x="1294" y="132"/>
                    <a:pt x="1286" y="144"/>
                  </a:cubicBezTo>
                  <a:cubicBezTo>
                    <a:pt x="1282" y="149"/>
                    <a:pt x="1274" y="148"/>
                    <a:pt x="1268" y="150"/>
                  </a:cubicBezTo>
                  <a:cubicBezTo>
                    <a:pt x="1266" y="144"/>
                    <a:pt x="1259" y="138"/>
                    <a:pt x="1262" y="132"/>
                  </a:cubicBezTo>
                  <a:cubicBezTo>
                    <a:pt x="1269" y="118"/>
                    <a:pt x="1303" y="134"/>
                    <a:pt x="1262" y="120"/>
                  </a:cubicBezTo>
                  <a:cubicBezTo>
                    <a:pt x="1221" y="134"/>
                    <a:pt x="1252" y="105"/>
                    <a:pt x="1262" y="90"/>
                  </a:cubicBezTo>
                  <a:cubicBezTo>
                    <a:pt x="1260" y="84"/>
                    <a:pt x="1262" y="75"/>
                    <a:pt x="1256" y="72"/>
                  </a:cubicBezTo>
                  <a:cubicBezTo>
                    <a:pt x="1238" y="63"/>
                    <a:pt x="1202" y="102"/>
                    <a:pt x="1202" y="102"/>
                  </a:cubicBezTo>
                  <a:cubicBezTo>
                    <a:pt x="1198" y="108"/>
                    <a:pt x="1186" y="140"/>
                    <a:pt x="1180" y="144"/>
                  </a:cubicBezTo>
                  <a:cubicBezTo>
                    <a:pt x="1169" y="151"/>
                    <a:pt x="1148" y="122"/>
                    <a:pt x="1148" y="122"/>
                  </a:cubicBezTo>
                  <a:cubicBezTo>
                    <a:pt x="1138" y="123"/>
                    <a:pt x="1121" y="137"/>
                    <a:pt x="1106" y="136"/>
                  </a:cubicBezTo>
                  <a:cubicBezTo>
                    <a:pt x="1091" y="135"/>
                    <a:pt x="1074" y="117"/>
                    <a:pt x="1056" y="116"/>
                  </a:cubicBezTo>
                  <a:cubicBezTo>
                    <a:pt x="1038" y="115"/>
                    <a:pt x="1016" y="131"/>
                    <a:pt x="998" y="132"/>
                  </a:cubicBezTo>
                  <a:cubicBezTo>
                    <a:pt x="997" y="132"/>
                    <a:pt x="956" y="125"/>
                    <a:pt x="950" y="120"/>
                  </a:cubicBezTo>
                  <a:cubicBezTo>
                    <a:pt x="918" y="94"/>
                    <a:pt x="960" y="108"/>
                    <a:pt x="920" y="90"/>
                  </a:cubicBezTo>
                  <a:cubicBezTo>
                    <a:pt x="852" y="60"/>
                    <a:pt x="806" y="58"/>
                    <a:pt x="730" y="54"/>
                  </a:cubicBezTo>
                  <a:cubicBezTo>
                    <a:pt x="656" y="39"/>
                    <a:pt x="625" y="15"/>
                    <a:pt x="550" y="0"/>
                  </a:cubicBezTo>
                  <a:cubicBezTo>
                    <a:pt x="510" y="2"/>
                    <a:pt x="486" y="5"/>
                    <a:pt x="446" y="8"/>
                  </a:cubicBezTo>
                  <a:cubicBezTo>
                    <a:pt x="424" y="9"/>
                    <a:pt x="423" y="14"/>
                    <a:pt x="406" y="18"/>
                  </a:cubicBezTo>
                  <a:cubicBezTo>
                    <a:pt x="389" y="22"/>
                    <a:pt x="353" y="24"/>
                    <a:pt x="344" y="32"/>
                  </a:cubicBezTo>
                  <a:cubicBezTo>
                    <a:pt x="346" y="38"/>
                    <a:pt x="354" y="60"/>
                    <a:pt x="350" y="64"/>
                  </a:cubicBezTo>
                  <a:cubicBezTo>
                    <a:pt x="274" y="50"/>
                    <a:pt x="250" y="81"/>
                    <a:pt x="236" y="82"/>
                  </a:cubicBezTo>
                  <a:cubicBezTo>
                    <a:pt x="278" y="110"/>
                    <a:pt x="270" y="72"/>
                    <a:pt x="290" y="102"/>
                  </a:cubicBezTo>
                  <a:cubicBezTo>
                    <a:pt x="234" y="121"/>
                    <a:pt x="178" y="104"/>
                    <a:pt x="128" y="138"/>
                  </a:cubicBezTo>
                  <a:cubicBezTo>
                    <a:pt x="126" y="144"/>
                    <a:pt x="122" y="150"/>
                    <a:pt x="122" y="156"/>
                  </a:cubicBezTo>
                  <a:cubicBezTo>
                    <a:pt x="122" y="162"/>
                    <a:pt x="132" y="170"/>
                    <a:pt x="128" y="174"/>
                  </a:cubicBezTo>
                  <a:cubicBezTo>
                    <a:pt x="126" y="182"/>
                    <a:pt x="109" y="197"/>
                    <a:pt x="112" y="202"/>
                  </a:cubicBezTo>
                  <a:cubicBezTo>
                    <a:pt x="124" y="206"/>
                    <a:pt x="137" y="195"/>
                    <a:pt x="146" y="204"/>
                  </a:cubicBezTo>
                  <a:cubicBezTo>
                    <a:pt x="151" y="209"/>
                    <a:pt x="135" y="213"/>
                    <a:pt x="128" y="216"/>
                  </a:cubicBezTo>
                  <a:cubicBezTo>
                    <a:pt x="116" y="221"/>
                    <a:pt x="104" y="226"/>
                    <a:pt x="92" y="228"/>
                  </a:cubicBezTo>
                  <a:cubicBezTo>
                    <a:pt x="48" y="237"/>
                    <a:pt x="72" y="233"/>
                    <a:pt x="20" y="240"/>
                  </a:cubicBezTo>
                  <a:cubicBezTo>
                    <a:pt x="0" y="247"/>
                    <a:pt x="2" y="240"/>
                    <a:pt x="2" y="25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 name="Freeform 17"/>
            <p:cNvSpPr>
              <a:spLocks/>
            </p:cNvSpPr>
            <p:nvPr/>
          </p:nvSpPr>
          <p:spPr bwMode="invGray">
            <a:xfrm>
              <a:off x="703" y="2230"/>
              <a:ext cx="34" cy="28"/>
            </a:xfrm>
            <a:custGeom>
              <a:avLst/>
              <a:gdLst>
                <a:gd name="T0" fmla="*/ 1 w 46"/>
                <a:gd name="T1" fmla="*/ 1 h 38"/>
                <a:gd name="T2" fmla="*/ 0 w 46"/>
                <a:gd name="T3" fmla="*/ 1 h 38"/>
                <a:gd name="T4" fmla="*/ 1 w 46"/>
                <a:gd name="T5" fmla="*/ 1 h 38"/>
                <a:gd name="T6" fmla="*/ 1 w 46"/>
                <a:gd name="T7" fmla="*/ 1 h 38"/>
                <a:gd name="T8" fmla="*/ 1 w 46"/>
                <a:gd name="T9" fmla="*/ 0 h 38"/>
                <a:gd name="T10" fmla="*/ 1 w 46"/>
                <a:gd name="T11" fmla="*/ 1 h 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38">
                  <a:moveTo>
                    <a:pt x="16" y="4"/>
                  </a:moveTo>
                  <a:lnTo>
                    <a:pt x="0" y="22"/>
                  </a:lnTo>
                  <a:lnTo>
                    <a:pt x="22" y="38"/>
                  </a:lnTo>
                  <a:lnTo>
                    <a:pt x="46" y="26"/>
                  </a:lnTo>
                  <a:lnTo>
                    <a:pt x="30" y="0"/>
                  </a:lnTo>
                  <a:lnTo>
                    <a:pt x="16" y="4"/>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 name="Freeform 18"/>
            <p:cNvSpPr>
              <a:spLocks/>
            </p:cNvSpPr>
            <p:nvPr/>
          </p:nvSpPr>
          <p:spPr bwMode="invGray">
            <a:xfrm>
              <a:off x="1010" y="2353"/>
              <a:ext cx="39" cy="32"/>
            </a:xfrm>
            <a:custGeom>
              <a:avLst/>
              <a:gdLst>
                <a:gd name="T0" fmla="*/ 2 w 52"/>
                <a:gd name="T1" fmla="*/ 0 h 44"/>
                <a:gd name="T2" fmla="*/ 2 w 52"/>
                <a:gd name="T3" fmla="*/ 1 h 44"/>
                <a:gd name="T4" fmla="*/ 2 w 52"/>
                <a:gd name="T5" fmla="*/ 1 h 44"/>
                <a:gd name="T6" fmla="*/ 2 w 52"/>
                <a:gd name="T7" fmla="*/ 1 h 44"/>
                <a:gd name="T8" fmla="*/ 2 w 52"/>
                <a:gd name="T9" fmla="*/ 1 h 44"/>
                <a:gd name="T10" fmla="*/ 2 w 52"/>
                <a:gd name="T11" fmla="*/ 0 h 4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 h="44">
                  <a:moveTo>
                    <a:pt x="12" y="0"/>
                  </a:moveTo>
                  <a:cubicBezTo>
                    <a:pt x="16" y="14"/>
                    <a:pt x="18" y="32"/>
                    <a:pt x="26" y="44"/>
                  </a:cubicBezTo>
                  <a:cubicBezTo>
                    <a:pt x="31" y="43"/>
                    <a:pt x="37" y="44"/>
                    <a:pt x="42" y="42"/>
                  </a:cubicBezTo>
                  <a:cubicBezTo>
                    <a:pt x="52" y="38"/>
                    <a:pt x="48" y="19"/>
                    <a:pt x="38" y="16"/>
                  </a:cubicBezTo>
                  <a:cubicBezTo>
                    <a:pt x="33" y="9"/>
                    <a:pt x="34" y="5"/>
                    <a:pt x="26" y="2"/>
                  </a:cubicBezTo>
                  <a:cubicBezTo>
                    <a:pt x="4" y="4"/>
                    <a:pt x="0" y="8"/>
                    <a:pt x="1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 name="Freeform 19"/>
            <p:cNvSpPr>
              <a:spLocks/>
            </p:cNvSpPr>
            <p:nvPr/>
          </p:nvSpPr>
          <p:spPr bwMode="invGray">
            <a:xfrm>
              <a:off x="1792" y="2409"/>
              <a:ext cx="98" cy="74"/>
            </a:xfrm>
            <a:custGeom>
              <a:avLst/>
              <a:gdLst>
                <a:gd name="T0" fmla="*/ 1 w 131"/>
                <a:gd name="T1" fmla="*/ 0 h 98"/>
                <a:gd name="T2" fmla="*/ 1 w 131"/>
                <a:gd name="T3" fmla="*/ 2 h 98"/>
                <a:gd name="T4" fmla="*/ 1 w 131"/>
                <a:gd name="T5" fmla="*/ 2 h 98"/>
                <a:gd name="T6" fmla="*/ 1 w 131"/>
                <a:gd name="T7" fmla="*/ 2 h 98"/>
                <a:gd name="T8" fmla="*/ 1 w 131"/>
                <a:gd name="T9" fmla="*/ 2 h 98"/>
                <a:gd name="T10" fmla="*/ 1 w 131"/>
                <a:gd name="T11" fmla="*/ 2 h 98"/>
                <a:gd name="T12" fmla="*/ 1 w 131"/>
                <a:gd name="T13" fmla="*/ 2 h 98"/>
                <a:gd name="T14" fmla="*/ 1 w 131"/>
                <a:gd name="T15" fmla="*/ 2 h 98"/>
                <a:gd name="T16" fmla="*/ 1 w 131"/>
                <a:gd name="T17" fmla="*/ 2 h 98"/>
                <a:gd name="T18" fmla="*/ 1 w 131"/>
                <a:gd name="T19" fmla="*/ 2 h 98"/>
                <a:gd name="T20" fmla="*/ 1 w 131"/>
                <a:gd name="T21" fmla="*/ 2 h 98"/>
                <a:gd name="T22" fmla="*/ 1 w 131"/>
                <a:gd name="T23" fmla="*/ 2 h 98"/>
                <a:gd name="T24" fmla="*/ 1 w 131"/>
                <a:gd name="T25" fmla="*/ 2 h 98"/>
                <a:gd name="T26" fmla="*/ 1 w 131"/>
                <a:gd name="T27" fmla="*/ 2 h 98"/>
                <a:gd name="T28" fmla="*/ 1 w 131"/>
                <a:gd name="T29" fmla="*/ 2 h 98"/>
                <a:gd name="T30" fmla="*/ 1 w 131"/>
                <a:gd name="T31" fmla="*/ 0 h 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31" h="98">
                  <a:moveTo>
                    <a:pt x="97" y="0"/>
                  </a:moveTo>
                  <a:cubicBezTo>
                    <a:pt x="83" y="5"/>
                    <a:pt x="89" y="2"/>
                    <a:pt x="79" y="8"/>
                  </a:cubicBezTo>
                  <a:cubicBezTo>
                    <a:pt x="76" y="18"/>
                    <a:pt x="62" y="18"/>
                    <a:pt x="53" y="24"/>
                  </a:cubicBezTo>
                  <a:cubicBezTo>
                    <a:pt x="49" y="29"/>
                    <a:pt x="44" y="36"/>
                    <a:pt x="39" y="40"/>
                  </a:cubicBezTo>
                  <a:cubicBezTo>
                    <a:pt x="34" y="45"/>
                    <a:pt x="21" y="52"/>
                    <a:pt x="21" y="52"/>
                  </a:cubicBezTo>
                  <a:cubicBezTo>
                    <a:pt x="0" y="84"/>
                    <a:pt x="41" y="75"/>
                    <a:pt x="63" y="82"/>
                  </a:cubicBezTo>
                  <a:cubicBezTo>
                    <a:pt x="68" y="89"/>
                    <a:pt x="71" y="91"/>
                    <a:pt x="79" y="94"/>
                  </a:cubicBezTo>
                  <a:cubicBezTo>
                    <a:pt x="81" y="93"/>
                    <a:pt x="83" y="93"/>
                    <a:pt x="85" y="92"/>
                  </a:cubicBezTo>
                  <a:cubicBezTo>
                    <a:pt x="87" y="90"/>
                    <a:pt x="87" y="85"/>
                    <a:pt x="89" y="86"/>
                  </a:cubicBezTo>
                  <a:cubicBezTo>
                    <a:pt x="93" y="88"/>
                    <a:pt x="97" y="98"/>
                    <a:pt x="97" y="98"/>
                  </a:cubicBezTo>
                  <a:cubicBezTo>
                    <a:pt x="112" y="95"/>
                    <a:pt x="111" y="90"/>
                    <a:pt x="123" y="86"/>
                  </a:cubicBezTo>
                  <a:cubicBezTo>
                    <a:pt x="124" y="82"/>
                    <a:pt x="128" y="78"/>
                    <a:pt x="129" y="74"/>
                  </a:cubicBezTo>
                  <a:cubicBezTo>
                    <a:pt x="131" y="61"/>
                    <a:pt x="108" y="47"/>
                    <a:pt x="101" y="40"/>
                  </a:cubicBezTo>
                  <a:cubicBezTo>
                    <a:pt x="103" y="33"/>
                    <a:pt x="115" y="24"/>
                    <a:pt x="115" y="24"/>
                  </a:cubicBezTo>
                  <a:cubicBezTo>
                    <a:pt x="121" y="15"/>
                    <a:pt x="124" y="8"/>
                    <a:pt x="111" y="4"/>
                  </a:cubicBezTo>
                  <a:cubicBezTo>
                    <a:pt x="101" y="7"/>
                    <a:pt x="97" y="13"/>
                    <a:pt x="9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 name="Freeform 20"/>
            <p:cNvSpPr>
              <a:spLocks/>
            </p:cNvSpPr>
            <p:nvPr/>
          </p:nvSpPr>
          <p:spPr bwMode="invGray">
            <a:xfrm>
              <a:off x="1318" y="2793"/>
              <a:ext cx="158" cy="84"/>
            </a:xfrm>
            <a:custGeom>
              <a:avLst/>
              <a:gdLst>
                <a:gd name="T0" fmla="*/ 1 w 212"/>
                <a:gd name="T1" fmla="*/ 2 h 112"/>
                <a:gd name="T2" fmla="*/ 1 w 212"/>
                <a:gd name="T3" fmla="*/ 2 h 112"/>
                <a:gd name="T4" fmla="*/ 1 w 212"/>
                <a:gd name="T5" fmla="*/ 2 h 112"/>
                <a:gd name="T6" fmla="*/ 1 w 212"/>
                <a:gd name="T7" fmla="*/ 2 h 112"/>
                <a:gd name="T8" fmla="*/ 1 w 212"/>
                <a:gd name="T9" fmla="*/ 2 h 112"/>
                <a:gd name="T10" fmla="*/ 1 w 212"/>
                <a:gd name="T11" fmla="*/ 2 h 112"/>
                <a:gd name="T12" fmla="*/ 1 w 212"/>
                <a:gd name="T13" fmla="*/ 2 h 112"/>
                <a:gd name="T14" fmla="*/ 1 w 212"/>
                <a:gd name="T15" fmla="*/ 2 h 112"/>
                <a:gd name="T16" fmla="*/ 1 w 212"/>
                <a:gd name="T17" fmla="*/ 2 h 112"/>
                <a:gd name="T18" fmla="*/ 1 w 212"/>
                <a:gd name="T19" fmla="*/ 2 h 112"/>
                <a:gd name="T20" fmla="*/ 1 w 212"/>
                <a:gd name="T21" fmla="*/ 2 h 112"/>
                <a:gd name="T22" fmla="*/ 1 w 212"/>
                <a:gd name="T23" fmla="*/ 2 h 112"/>
                <a:gd name="T24" fmla="*/ 1 w 212"/>
                <a:gd name="T25" fmla="*/ 2 h 112"/>
                <a:gd name="T26" fmla="*/ 1 w 212"/>
                <a:gd name="T27" fmla="*/ 2 h 112"/>
                <a:gd name="T28" fmla="*/ 1 w 212"/>
                <a:gd name="T29" fmla="*/ 2 h 112"/>
                <a:gd name="T30" fmla="*/ 1 w 212"/>
                <a:gd name="T31" fmla="*/ 2 h 112"/>
                <a:gd name="T32" fmla="*/ 1 w 212"/>
                <a:gd name="T33" fmla="*/ 2 h 11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112">
                  <a:moveTo>
                    <a:pt x="47" y="12"/>
                  </a:moveTo>
                  <a:cubicBezTo>
                    <a:pt x="39" y="0"/>
                    <a:pt x="28" y="7"/>
                    <a:pt x="17" y="12"/>
                  </a:cubicBezTo>
                  <a:cubicBezTo>
                    <a:pt x="13" y="14"/>
                    <a:pt x="5" y="16"/>
                    <a:pt x="5" y="16"/>
                  </a:cubicBezTo>
                  <a:cubicBezTo>
                    <a:pt x="0" y="31"/>
                    <a:pt x="10" y="48"/>
                    <a:pt x="25" y="52"/>
                  </a:cubicBezTo>
                  <a:cubicBezTo>
                    <a:pt x="37" y="50"/>
                    <a:pt x="41" y="47"/>
                    <a:pt x="51" y="44"/>
                  </a:cubicBezTo>
                  <a:cubicBezTo>
                    <a:pt x="65" y="53"/>
                    <a:pt x="76" y="53"/>
                    <a:pt x="93" y="54"/>
                  </a:cubicBezTo>
                  <a:cubicBezTo>
                    <a:pt x="99" y="56"/>
                    <a:pt x="111" y="60"/>
                    <a:pt x="111" y="60"/>
                  </a:cubicBezTo>
                  <a:cubicBezTo>
                    <a:pt x="120" y="69"/>
                    <a:pt x="129" y="75"/>
                    <a:pt x="133" y="88"/>
                  </a:cubicBezTo>
                  <a:cubicBezTo>
                    <a:pt x="125" y="100"/>
                    <a:pt x="126" y="107"/>
                    <a:pt x="141" y="112"/>
                  </a:cubicBezTo>
                  <a:cubicBezTo>
                    <a:pt x="145" y="106"/>
                    <a:pt x="150" y="103"/>
                    <a:pt x="157" y="100"/>
                  </a:cubicBezTo>
                  <a:cubicBezTo>
                    <a:pt x="161" y="98"/>
                    <a:pt x="169" y="96"/>
                    <a:pt x="169" y="96"/>
                  </a:cubicBezTo>
                  <a:cubicBezTo>
                    <a:pt x="175" y="98"/>
                    <a:pt x="187" y="102"/>
                    <a:pt x="187" y="102"/>
                  </a:cubicBezTo>
                  <a:cubicBezTo>
                    <a:pt x="203" y="100"/>
                    <a:pt x="212" y="94"/>
                    <a:pt x="195" y="80"/>
                  </a:cubicBezTo>
                  <a:cubicBezTo>
                    <a:pt x="183" y="70"/>
                    <a:pt x="165" y="66"/>
                    <a:pt x="153" y="54"/>
                  </a:cubicBezTo>
                  <a:cubicBezTo>
                    <a:pt x="141" y="42"/>
                    <a:pt x="122" y="26"/>
                    <a:pt x="105" y="20"/>
                  </a:cubicBezTo>
                  <a:cubicBezTo>
                    <a:pt x="85" y="21"/>
                    <a:pt x="71" y="20"/>
                    <a:pt x="53" y="26"/>
                  </a:cubicBezTo>
                  <a:cubicBezTo>
                    <a:pt x="47" y="24"/>
                    <a:pt x="33" y="12"/>
                    <a:pt x="47" y="1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 name="Freeform 21"/>
            <p:cNvSpPr>
              <a:spLocks/>
            </p:cNvSpPr>
            <p:nvPr/>
          </p:nvSpPr>
          <p:spPr bwMode="invGray">
            <a:xfrm>
              <a:off x="1448" y="2857"/>
              <a:ext cx="99" cy="41"/>
            </a:xfrm>
            <a:custGeom>
              <a:avLst/>
              <a:gdLst>
                <a:gd name="T0" fmla="*/ 1 w 133"/>
                <a:gd name="T1" fmla="*/ 0 h 54"/>
                <a:gd name="T2" fmla="*/ 1 w 133"/>
                <a:gd name="T3" fmla="*/ 2 h 54"/>
                <a:gd name="T4" fmla="*/ 1 w 133"/>
                <a:gd name="T5" fmla="*/ 2 h 54"/>
                <a:gd name="T6" fmla="*/ 1 w 133"/>
                <a:gd name="T7" fmla="*/ 2 h 54"/>
                <a:gd name="T8" fmla="*/ 1 w 133"/>
                <a:gd name="T9" fmla="*/ 2 h 54"/>
                <a:gd name="T10" fmla="*/ 1 w 133"/>
                <a:gd name="T11" fmla="*/ 2 h 54"/>
                <a:gd name="T12" fmla="*/ 1 w 133"/>
                <a:gd name="T13" fmla="*/ 2 h 54"/>
                <a:gd name="T14" fmla="*/ 1 w 133"/>
                <a:gd name="T15" fmla="*/ 2 h 54"/>
                <a:gd name="T16" fmla="*/ 1 w 133"/>
                <a:gd name="T17" fmla="*/ 2 h 54"/>
                <a:gd name="T18" fmla="*/ 1 w 133"/>
                <a:gd name="T19" fmla="*/ 2 h 54"/>
                <a:gd name="T20" fmla="*/ 1 w 133"/>
                <a:gd name="T21" fmla="*/ 2 h 54"/>
                <a:gd name="T22" fmla="*/ 1 w 133"/>
                <a:gd name="T23" fmla="*/ 2 h 54"/>
                <a:gd name="T24" fmla="*/ 1 w 133"/>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3" h="54">
                  <a:moveTo>
                    <a:pt x="57" y="0"/>
                  </a:moveTo>
                  <a:cubicBezTo>
                    <a:pt x="53" y="3"/>
                    <a:pt x="46" y="2"/>
                    <a:pt x="43" y="6"/>
                  </a:cubicBezTo>
                  <a:cubicBezTo>
                    <a:pt x="36" y="14"/>
                    <a:pt x="43" y="26"/>
                    <a:pt x="31" y="30"/>
                  </a:cubicBezTo>
                  <a:cubicBezTo>
                    <a:pt x="26" y="32"/>
                    <a:pt x="20" y="31"/>
                    <a:pt x="15" y="34"/>
                  </a:cubicBezTo>
                  <a:cubicBezTo>
                    <a:pt x="11" y="36"/>
                    <a:pt x="3" y="42"/>
                    <a:pt x="3" y="42"/>
                  </a:cubicBezTo>
                  <a:cubicBezTo>
                    <a:pt x="0" y="51"/>
                    <a:pt x="5" y="51"/>
                    <a:pt x="13" y="54"/>
                  </a:cubicBezTo>
                  <a:cubicBezTo>
                    <a:pt x="51" y="51"/>
                    <a:pt x="97" y="46"/>
                    <a:pt x="133" y="34"/>
                  </a:cubicBezTo>
                  <a:cubicBezTo>
                    <a:pt x="129" y="28"/>
                    <a:pt x="128" y="21"/>
                    <a:pt x="123" y="16"/>
                  </a:cubicBezTo>
                  <a:cubicBezTo>
                    <a:pt x="118" y="11"/>
                    <a:pt x="105" y="8"/>
                    <a:pt x="105" y="8"/>
                  </a:cubicBezTo>
                  <a:cubicBezTo>
                    <a:pt x="84" y="13"/>
                    <a:pt x="106" y="19"/>
                    <a:pt x="101" y="24"/>
                  </a:cubicBezTo>
                  <a:cubicBezTo>
                    <a:pt x="99" y="26"/>
                    <a:pt x="89" y="18"/>
                    <a:pt x="89" y="18"/>
                  </a:cubicBezTo>
                  <a:cubicBezTo>
                    <a:pt x="83" y="15"/>
                    <a:pt x="73" y="15"/>
                    <a:pt x="67" y="14"/>
                  </a:cubicBezTo>
                  <a:cubicBezTo>
                    <a:pt x="58" y="8"/>
                    <a:pt x="62" y="12"/>
                    <a:pt x="5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2" name="Freeform 22"/>
            <p:cNvSpPr>
              <a:spLocks/>
            </p:cNvSpPr>
            <p:nvPr/>
          </p:nvSpPr>
          <p:spPr bwMode="invGray">
            <a:xfrm>
              <a:off x="1553" y="2883"/>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3" name="Freeform 23"/>
            <p:cNvSpPr>
              <a:spLocks/>
            </p:cNvSpPr>
            <p:nvPr/>
          </p:nvSpPr>
          <p:spPr bwMode="invGray">
            <a:xfrm>
              <a:off x="1609" y="2886"/>
              <a:ext cx="12" cy="25"/>
            </a:xfrm>
            <a:custGeom>
              <a:avLst/>
              <a:gdLst>
                <a:gd name="T0" fmla="*/ 2 w 16"/>
                <a:gd name="T1" fmla="*/ 0 h 34"/>
                <a:gd name="T2" fmla="*/ 0 w 16"/>
                <a:gd name="T3" fmla="*/ 1 h 34"/>
                <a:gd name="T4" fmla="*/ 2 w 16"/>
                <a:gd name="T5" fmla="*/ 1 h 34"/>
                <a:gd name="T6" fmla="*/ 2 w 16"/>
                <a:gd name="T7" fmla="*/ 1 h 34"/>
                <a:gd name="T8" fmla="*/ 2 w 16"/>
                <a:gd name="T9" fmla="*/ 1 h 34"/>
                <a:gd name="T10" fmla="*/ 2 w 16"/>
                <a:gd name="T11" fmla="*/ 0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34">
                  <a:moveTo>
                    <a:pt x="14" y="0"/>
                  </a:moveTo>
                  <a:cubicBezTo>
                    <a:pt x="5" y="3"/>
                    <a:pt x="2" y="4"/>
                    <a:pt x="0" y="14"/>
                  </a:cubicBezTo>
                  <a:cubicBezTo>
                    <a:pt x="3" y="26"/>
                    <a:pt x="4" y="30"/>
                    <a:pt x="16" y="34"/>
                  </a:cubicBezTo>
                  <a:cubicBezTo>
                    <a:pt x="15" y="29"/>
                    <a:pt x="11" y="23"/>
                    <a:pt x="12" y="18"/>
                  </a:cubicBezTo>
                  <a:cubicBezTo>
                    <a:pt x="12" y="14"/>
                    <a:pt x="16" y="6"/>
                    <a:pt x="16" y="6"/>
                  </a:cubicBezTo>
                  <a:cubicBezTo>
                    <a:pt x="9" y="1"/>
                    <a:pt x="8" y="3"/>
                    <a:pt x="1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4" name="Freeform 24"/>
            <p:cNvSpPr>
              <a:spLocks/>
            </p:cNvSpPr>
            <p:nvPr/>
          </p:nvSpPr>
          <p:spPr bwMode="invGray">
            <a:xfrm>
              <a:off x="1426" y="2040"/>
              <a:ext cx="180" cy="88"/>
            </a:xfrm>
            <a:custGeom>
              <a:avLst/>
              <a:gdLst>
                <a:gd name="T0" fmla="*/ 2 w 240"/>
                <a:gd name="T1" fmla="*/ 1 h 117"/>
                <a:gd name="T2" fmla="*/ 2 w 240"/>
                <a:gd name="T3" fmla="*/ 2 h 117"/>
                <a:gd name="T4" fmla="*/ 2 w 240"/>
                <a:gd name="T5" fmla="*/ 2 h 117"/>
                <a:gd name="T6" fmla="*/ 0 w 240"/>
                <a:gd name="T7" fmla="*/ 2 h 117"/>
                <a:gd name="T8" fmla="*/ 2 w 240"/>
                <a:gd name="T9" fmla="*/ 2 h 117"/>
                <a:gd name="T10" fmla="*/ 2 w 240"/>
                <a:gd name="T11" fmla="*/ 2 h 117"/>
                <a:gd name="T12" fmla="*/ 2 w 240"/>
                <a:gd name="T13" fmla="*/ 2 h 117"/>
                <a:gd name="T14" fmla="*/ 2 w 240"/>
                <a:gd name="T15" fmla="*/ 2 h 117"/>
                <a:gd name="T16" fmla="*/ 2 w 240"/>
                <a:gd name="T17" fmla="*/ 2 h 117"/>
                <a:gd name="T18" fmla="*/ 2 w 240"/>
                <a:gd name="T19" fmla="*/ 2 h 117"/>
                <a:gd name="T20" fmla="*/ 2 w 240"/>
                <a:gd name="T21" fmla="*/ 2 h 117"/>
                <a:gd name="T22" fmla="*/ 2 w 240"/>
                <a:gd name="T23" fmla="*/ 2 h 117"/>
                <a:gd name="T24" fmla="*/ 2 w 240"/>
                <a:gd name="T25" fmla="*/ 2 h 117"/>
                <a:gd name="T26" fmla="*/ 2 w 240"/>
                <a:gd name="T27" fmla="*/ 2 h 117"/>
                <a:gd name="T28" fmla="*/ 2 w 240"/>
                <a:gd name="T29" fmla="*/ 2 h 117"/>
                <a:gd name="T30" fmla="*/ 2 w 240"/>
                <a:gd name="T31" fmla="*/ 2 h 117"/>
                <a:gd name="T32" fmla="*/ 2 w 240"/>
                <a:gd name="T33" fmla="*/ 2 h 117"/>
                <a:gd name="T34" fmla="*/ 2 w 240"/>
                <a:gd name="T35" fmla="*/ 2 h 117"/>
                <a:gd name="T36" fmla="*/ 2 w 240"/>
                <a:gd name="T37" fmla="*/ 2 h 117"/>
                <a:gd name="T38" fmla="*/ 2 w 240"/>
                <a:gd name="T39" fmla="*/ 2 h 117"/>
                <a:gd name="T40" fmla="*/ 2 w 240"/>
                <a:gd name="T41" fmla="*/ 2 h 117"/>
                <a:gd name="T42" fmla="*/ 2 w 240"/>
                <a:gd name="T43" fmla="*/ 2 h 117"/>
                <a:gd name="T44" fmla="*/ 2 w 240"/>
                <a:gd name="T45" fmla="*/ 2 h 117"/>
                <a:gd name="T46" fmla="*/ 2 w 240"/>
                <a:gd name="T47" fmla="*/ 2 h 117"/>
                <a:gd name="T48" fmla="*/ 2 w 240"/>
                <a:gd name="T49" fmla="*/ 2 h 117"/>
                <a:gd name="T50" fmla="*/ 2 w 240"/>
                <a:gd name="T51" fmla="*/ 2 h 117"/>
                <a:gd name="T52" fmla="*/ 2 w 240"/>
                <a:gd name="T53" fmla="*/ 2 h 117"/>
                <a:gd name="T54" fmla="*/ 2 w 240"/>
                <a:gd name="T55" fmla="*/ 1 h 117"/>
                <a:gd name="T56" fmla="*/ 2 w 240"/>
                <a:gd name="T57" fmla="*/ 1 h 11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40" h="117">
                  <a:moveTo>
                    <a:pt x="64" y="1"/>
                  </a:moveTo>
                  <a:cubicBezTo>
                    <a:pt x="57" y="21"/>
                    <a:pt x="44" y="24"/>
                    <a:pt x="24" y="31"/>
                  </a:cubicBezTo>
                  <a:cubicBezTo>
                    <a:pt x="18" y="33"/>
                    <a:pt x="12" y="35"/>
                    <a:pt x="6" y="37"/>
                  </a:cubicBezTo>
                  <a:cubicBezTo>
                    <a:pt x="4" y="38"/>
                    <a:pt x="0" y="39"/>
                    <a:pt x="0" y="39"/>
                  </a:cubicBezTo>
                  <a:cubicBezTo>
                    <a:pt x="3" y="55"/>
                    <a:pt x="12" y="54"/>
                    <a:pt x="26" y="59"/>
                  </a:cubicBezTo>
                  <a:cubicBezTo>
                    <a:pt x="30" y="60"/>
                    <a:pt x="38" y="63"/>
                    <a:pt x="38" y="63"/>
                  </a:cubicBezTo>
                  <a:cubicBezTo>
                    <a:pt x="50" y="59"/>
                    <a:pt x="57" y="54"/>
                    <a:pt x="68" y="47"/>
                  </a:cubicBezTo>
                  <a:cubicBezTo>
                    <a:pt x="72" y="45"/>
                    <a:pt x="80" y="43"/>
                    <a:pt x="80" y="43"/>
                  </a:cubicBezTo>
                  <a:cubicBezTo>
                    <a:pt x="82" y="46"/>
                    <a:pt x="88" y="51"/>
                    <a:pt x="82" y="55"/>
                  </a:cubicBezTo>
                  <a:cubicBezTo>
                    <a:pt x="77" y="59"/>
                    <a:pt x="64" y="61"/>
                    <a:pt x="64" y="61"/>
                  </a:cubicBezTo>
                  <a:cubicBezTo>
                    <a:pt x="58" y="70"/>
                    <a:pt x="63" y="70"/>
                    <a:pt x="72" y="73"/>
                  </a:cubicBezTo>
                  <a:cubicBezTo>
                    <a:pt x="77" y="88"/>
                    <a:pt x="50" y="86"/>
                    <a:pt x="40" y="87"/>
                  </a:cubicBezTo>
                  <a:cubicBezTo>
                    <a:pt x="47" y="94"/>
                    <a:pt x="60" y="106"/>
                    <a:pt x="70" y="109"/>
                  </a:cubicBezTo>
                  <a:cubicBezTo>
                    <a:pt x="74" y="110"/>
                    <a:pt x="82" y="113"/>
                    <a:pt x="82" y="113"/>
                  </a:cubicBezTo>
                  <a:cubicBezTo>
                    <a:pt x="99" y="111"/>
                    <a:pt x="104" y="108"/>
                    <a:pt x="118" y="103"/>
                  </a:cubicBezTo>
                  <a:cubicBezTo>
                    <a:pt x="129" y="104"/>
                    <a:pt x="140" y="103"/>
                    <a:pt x="150" y="105"/>
                  </a:cubicBezTo>
                  <a:cubicBezTo>
                    <a:pt x="157" y="107"/>
                    <a:pt x="168" y="117"/>
                    <a:pt x="168" y="117"/>
                  </a:cubicBezTo>
                  <a:cubicBezTo>
                    <a:pt x="193" y="115"/>
                    <a:pt x="188" y="116"/>
                    <a:pt x="204" y="109"/>
                  </a:cubicBezTo>
                  <a:cubicBezTo>
                    <a:pt x="210" y="106"/>
                    <a:pt x="224" y="103"/>
                    <a:pt x="224" y="103"/>
                  </a:cubicBezTo>
                  <a:cubicBezTo>
                    <a:pt x="223" y="98"/>
                    <a:pt x="217" y="82"/>
                    <a:pt x="222" y="77"/>
                  </a:cubicBezTo>
                  <a:cubicBezTo>
                    <a:pt x="225" y="73"/>
                    <a:pt x="234" y="69"/>
                    <a:pt x="234" y="69"/>
                  </a:cubicBezTo>
                  <a:cubicBezTo>
                    <a:pt x="237" y="59"/>
                    <a:pt x="240" y="59"/>
                    <a:pt x="238" y="47"/>
                  </a:cubicBezTo>
                  <a:cubicBezTo>
                    <a:pt x="228" y="49"/>
                    <a:pt x="219" y="51"/>
                    <a:pt x="210" y="57"/>
                  </a:cubicBezTo>
                  <a:cubicBezTo>
                    <a:pt x="201" y="71"/>
                    <a:pt x="201" y="50"/>
                    <a:pt x="200" y="43"/>
                  </a:cubicBezTo>
                  <a:cubicBezTo>
                    <a:pt x="189" y="45"/>
                    <a:pt x="182" y="48"/>
                    <a:pt x="172" y="45"/>
                  </a:cubicBezTo>
                  <a:cubicBezTo>
                    <a:pt x="161" y="34"/>
                    <a:pt x="148" y="14"/>
                    <a:pt x="134" y="9"/>
                  </a:cubicBezTo>
                  <a:cubicBezTo>
                    <a:pt x="119" y="11"/>
                    <a:pt x="108" y="13"/>
                    <a:pt x="94" y="11"/>
                  </a:cubicBezTo>
                  <a:cubicBezTo>
                    <a:pt x="92" y="9"/>
                    <a:pt x="85" y="2"/>
                    <a:pt x="82" y="1"/>
                  </a:cubicBezTo>
                  <a:cubicBezTo>
                    <a:pt x="74" y="0"/>
                    <a:pt x="72" y="9"/>
                    <a:pt x="64"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5" name="Freeform 25"/>
            <p:cNvSpPr>
              <a:spLocks/>
            </p:cNvSpPr>
            <p:nvPr/>
          </p:nvSpPr>
          <p:spPr bwMode="invGray">
            <a:xfrm>
              <a:off x="1506" y="1999"/>
              <a:ext cx="146" cy="60"/>
            </a:xfrm>
            <a:custGeom>
              <a:avLst/>
              <a:gdLst>
                <a:gd name="T0" fmla="*/ 2 w 194"/>
                <a:gd name="T1" fmla="*/ 2 h 80"/>
                <a:gd name="T2" fmla="*/ 2 w 194"/>
                <a:gd name="T3" fmla="*/ 2 h 80"/>
                <a:gd name="T4" fmla="*/ 2 w 194"/>
                <a:gd name="T5" fmla="*/ 2 h 80"/>
                <a:gd name="T6" fmla="*/ 2 w 194"/>
                <a:gd name="T7" fmla="*/ 2 h 80"/>
                <a:gd name="T8" fmla="*/ 2 w 194"/>
                <a:gd name="T9" fmla="*/ 2 h 80"/>
                <a:gd name="T10" fmla="*/ 2 w 194"/>
                <a:gd name="T11" fmla="*/ 2 h 80"/>
                <a:gd name="T12" fmla="*/ 2 w 194"/>
                <a:gd name="T13" fmla="*/ 2 h 80"/>
                <a:gd name="T14" fmla="*/ 2 w 194"/>
                <a:gd name="T15" fmla="*/ 2 h 80"/>
                <a:gd name="T16" fmla="*/ 2 w 194"/>
                <a:gd name="T17" fmla="*/ 2 h 80"/>
                <a:gd name="T18" fmla="*/ 2 w 194"/>
                <a:gd name="T19" fmla="*/ 2 h 80"/>
                <a:gd name="T20" fmla="*/ 2 w 194"/>
                <a:gd name="T21" fmla="*/ 2 h 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94" h="80">
                  <a:moveTo>
                    <a:pt x="97" y="10"/>
                  </a:moveTo>
                  <a:cubicBezTo>
                    <a:pt x="70" y="19"/>
                    <a:pt x="42" y="22"/>
                    <a:pt x="13" y="24"/>
                  </a:cubicBezTo>
                  <a:cubicBezTo>
                    <a:pt x="9" y="25"/>
                    <a:pt x="0" y="26"/>
                    <a:pt x="9" y="34"/>
                  </a:cubicBezTo>
                  <a:cubicBezTo>
                    <a:pt x="21" y="44"/>
                    <a:pt x="43" y="43"/>
                    <a:pt x="57" y="52"/>
                  </a:cubicBezTo>
                  <a:cubicBezTo>
                    <a:pt x="75" y="80"/>
                    <a:pt x="104" y="73"/>
                    <a:pt x="135" y="74"/>
                  </a:cubicBezTo>
                  <a:cubicBezTo>
                    <a:pt x="153" y="73"/>
                    <a:pt x="159" y="73"/>
                    <a:pt x="175" y="68"/>
                  </a:cubicBezTo>
                  <a:cubicBezTo>
                    <a:pt x="179" y="67"/>
                    <a:pt x="187" y="64"/>
                    <a:pt x="187" y="64"/>
                  </a:cubicBezTo>
                  <a:cubicBezTo>
                    <a:pt x="194" y="53"/>
                    <a:pt x="184" y="49"/>
                    <a:pt x="175" y="44"/>
                  </a:cubicBezTo>
                  <a:cubicBezTo>
                    <a:pt x="171" y="42"/>
                    <a:pt x="163" y="36"/>
                    <a:pt x="163" y="36"/>
                  </a:cubicBezTo>
                  <a:cubicBezTo>
                    <a:pt x="140" y="41"/>
                    <a:pt x="147" y="38"/>
                    <a:pt x="129" y="26"/>
                  </a:cubicBezTo>
                  <a:cubicBezTo>
                    <a:pt x="123" y="17"/>
                    <a:pt x="107" y="0"/>
                    <a:pt x="97"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6" name="Freeform 26"/>
            <p:cNvSpPr>
              <a:spLocks/>
            </p:cNvSpPr>
            <p:nvPr/>
          </p:nvSpPr>
          <p:spPr bwMode="invGray">
            <a:xfrm>
              <a:off x="1711" y="2069"/>
              <a:ext cx="233" cy="190"/>
            </a:xfrm>
            <a:custGeom>
              <a:avLst/>
              <a:gdLst>
                <a:gd name="T0" fmla="*/ 2 w 310"/>
                <a:gd name="T1" fmla="*/ 1 h 254"/>
                <a:gd name="T2" fmla="*/ 2 w 310"/>
                <a:gd name="T3" fmla="*/ 1 h 254"/>
                <a:gd name="T4" fmla="*/ 2 w 310"/>
                <a:gd name="T5" fmla="*/ 1 h 254"/>
                <a:gd name="T6" fmla="*/ 2 w 310"/>
                <a:gd name="T7" fmla="*/ 1 h 254"/>
                <a:gd name="T8" fmla="*/ 2 w 310"/>
                <a:gd name="T9" fmla="*/ 1 h 254"/>
                <a:gd name="T10" fmla="*/ 2 w 310"/>
                <a:gd name="T11" fmla="*/ 1 h 254"/>
                <a:gd name="T12" fmla="*/ 2 w 310"/>
                <a:gd name="T13" fmla="*/ 1 h 254"/>
                <a:gd name="T14" fmla="*/ 2 w 310"/>
                <a:gd name="T15" fmla="*/ 1 h 254"/>
                <a:gd name="T16" fmla="*/ 2 w 310"/>
                <a:gd name="T17" fmla="*/ 1 h 254"/>
                <a:gd name="T18" fmla="*/ 2 w 310"/>
                <a:gd name="T19" fmla="*/ 1 h 254"/>
                <a:gd name="T20" fmla="*/ 2 w 310"/>
                <a:gd name="T21" fmla="*/ 1 h 254"/>
                <a:gd name="T22" fmla="*/ 2 w 310"/>
                <a:gd name="T23" fmla="*/ 1 h 254"/>
                <a:gd name="T24" fmla="*/ 2 w 310"/>
                <a:gd name="T25" fmla="*/ 1 h 254"/>
                <a:gd name="T26" fmla="*/ 2 w 310"/>
                <a:gd name="T27" fmla="*/ 1 h 254"/>
                <a:gd name="T28" fmla="*/ 2 w 310"/>
                <a:gd name="T29" fmla="*/ 1 h 254"/>
                <a:gd name="T30" fmla="*/ 2 w 310"/>
                <a:gd name="T31" fmla="*/ 1 h 254"/>
                <a:gd name="T32" fmla="*/ 2 w 310"/>
                <a:gd name="T33" fmla="*/ 1 h 254"/>
                <a:gd name="T34" fmla="*/ 2 w 310"/>
                <a:gd name="T35" fmla="*/ 1 h 254"/>
                <a:gd name="T36" fmla="*/ 2 w 310"/>
                <a:gd name="T37" fmla="*/ 1 h 254"/>
                <a:gd name="T38" fmla="*/ 2 w 310"/>
                <a:gd name="T39" fmla="*/ 1 h 254"/>
                <a:gd name="T40" fmla="*/ 2 w 310"/>
                <a:gd name="T41" fmla="*/ 1 h 254"/>
                <a:gd name="T42" fmla="*/ 2 w 310"/>
                <a:gd name="T43" fmla="*/ 1 h 254"/>
                <a:gd name="T44" fmla="*/ 2 w 310"/>
                <a:gd name="T45" fmla="*/ 1 h 254"/>
                <a:gd name="T46" fmla="*/ 2 w 310"/>
                <a:gd name="T47" fmla="*/ 1 h 254"/>
                <a:gd name="T48" fmla="*/ 2 w 310"/>
                <a:gd name="T49" fmla="*/ 1 h 254"/>
                <a:gd name="T50" fmla="*/ 2 w 310"/>
                <a:gd name="T51" fmla="*/ 1 h 254"/>
                <a:gd name="T52" fmla="*/ 2 w 310"/>
                <a:gd name="T53" fmla="*/ 1 h 254"/>
                <a:gd name="T54" fmla="*/ 2 w 310"/>
                <a:gd name="T55" fmla="*/ 1 h 254"/>
                <a:gd name="T56" fmla="*/ 2 w 310"/>
                <a:gd name="T57" fmla="*/ 1 h 254"/>
                <a:gd name="T58" fmla="*/ 2 w 310"/>
                <a:gd name="T59" fmla="*/ 1 h 254"/>
                <a:gd name="T60" fmla="*/ 2 w 310"/>
                <a:gd name="T61" fmla="*/ 1 h 254"/>
                <a:gd name="T62" fmla="*/ 2 w 310"/>
                <a:gd name="T63" fmla="*/ 1 h 254"/>
                <a:gd name="T64" fmla="*/ 2 w 310"/>
                <a:gd name="T65" fmla="*/ 1 h 254"/>
                <a:gd name="T66" fmla="*/ 2 w 310"/>
                <a:gd name="T67" fmla="*/ 1 h 254"/>
                <a:gd name="T68" fmla="*/ 2 w 310"/>
                <a:gd name="T69" fmla="*/ 1 h 254"/>
                <a:gd name="T70" fmla="*/ 2 w 310"/>
                <a:gd name="T71" fmla="*/ 1 h 254"/>
                <a:gd name="T72" fmla="*/ 2 w 310"/>
                <a:gd name="T73" fmla="*/ 1 h 254"/>
                <a:gd name="T74" fmla="*/ 2 w 310"/>
                <a:gd name="T75" fmla="*/ 1 h 254"/>
                <a:gd name="T76" fmla="*/ 2 w 310"/>
                <a:gd name="T77" fmla="*/ 1 h 254"/>
                <a:gd name="T78" fmla="*/ 2 w 310"/>
                <a:gd name="T79" fmla="*/ 1 h 254"/>
                <a:gd name="T80" fmla="*/ 2 w 310"/>
                <a:gd name="T81" fmla="*/ 1 h 254"/>
                <a:gd name="T82" fmla="*/ 2 w 310"/>
                <a:gd name="T83" fmla="*/ 1 h 254"/>
                <a:gd name="T84" fmla="*/ 2 w 310"/>
                <a:gd name="T85" fmla="*/ 1 h 254"/>
                <a:gd name="T86" fmla="*/ 2 w 310"/>
                <a:gd name="T87" fmla="*/ 1 h 2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10" h="254">
                  <a:moveTo>
                    <a:pt x="67" y="9"/>
                  </a:moveTo>
                  <a:cubicBezTo>
                    <a:pt x="63" y="15"/>
                    <a:pt x="51" y="23"/>
                    <a:pt x="51" y="23"/>
                  </a:cubicBezTo>
                  <a:cubicBezTo>
                    <a:pt x="43" y="34"/>
                    <a:pt x="33" y="35"/>
                    <a:pt x="21" y="39"/>
                  </a:cubicBezTo>
                  <a:cubicBezTo>
                    <a:pt x="0" y="71"/>
                    <a:pt x="30" y="74"/>
                    <a:pt x="53" y="77"/>
                  </a:cubicBezTo>
                  <a:cubicBezTo>
                    <a:pt x="61" y="89"/>
                    <a:pt x="63" y="87"/>
                    <a:pt x="79" y="85"/>
                  </a:cubicBezTo>
                  <a:cubicBezTo>
                    <a:pt x="88" y="88"/>
                    <a:pt x="93" y="96"/>
                    <a:pt x="103" y="99"/>
                  </a:cubicBezTo>
                  <a:cubicBezTo>
                    <a:pt x="117" y="96"/>
                    <a:pt x="116" y="89"/>
                    <a:pt x="127" y="85"/>
                  </a:cubicBezTo>
                  <a:cubicBezTo>
                    <a:pt x="134" y="90"/>
                    <a:pt x="138" y="94"/>
                    <a:pt x="143" y="101"/>
                  </a:cubicBezTo>
                  <a:cubicBezTo>
                    <a:pt x="140" y="116"/>
                    <a:pt x="134" y="117"/>
                    <a:pt x="149" y="127"/>
                  </a:cubicBezTo>
                  <a:cubicBezTo>
                    <a:pt x="161" y="144"/>
                    <a:pt x="126" y="147"/>
                    <a:pt x="115" y="151"/>
                  </a:cubicBezTo>
                  <a:cubicBezTo>
                    <a:pt x="109" y="160"/>
                    <a:pt x="100" y="169"/>
                    <a:pt x="89" y="173"/>
                  </a:cubicBezTo>
                  <a:cubicBezTo>
                    <a:pt x="81" y="172"/>
                    <a:pt x="76" y="171"/>
                    <a:pt x="69" y="169"/>
                  </a:cubicBezTo>
                  <a:cubicBezTo>
                    <a:pt x="65" y="168"/>
                    <a:pt x="57" y="165"/>
                    <a:pt x="57" y="165"/>
                  </a:cubicBezTo>
                  <a:cubicBezTo>
                    <a:pt x="46" y="169"/>
                    <a:pt x="46" y="177"/>
                    <a:pt x="43" y="187"/>
                  </a:cubicBezTo>
                  <a:cubicBezTo>
                    <a:pt x="42" y="191"/>
                    <a:pt x="39" y="199"/>
                    <a:pt x="39" y="199"/>
                  </a:cubicBezTo>
                  <a:cubicBezTo>
                    <a:pt x="50" y="203"/>
                    <a:pt x="61" y="204"/>
                    <a:pt x="73" y="205"/>
                  </a:cubicBezTo>
                  <a:cubicBezTo>
                    <a:pt x="82" y="203"/>
                    <a:pt x="86" y="201"/>
                    <a:pt x="95" y="203"/>
                  </a:cubicBezTo>
                  <a:cubicBezTo>
                    <a:pt x="107" y="211"/>
                    <a:pt x="111" y="218"/>
                    <a:pt x="115" y="231"/>
                  </a:cubicBezTo>
                  <a:cubicBezTo>
                    <a:pt x="116" y="235"/>
                    <a:pt x="123" y="234"/>
                    <a:pt x="127" y="235"/>
                  </a:cubicBezTo>
                  <a:cubicBezTo>
                    <a:pt x="131" y="236"/>
                    <a:pt x="139" y="239"/>
                    <a:pt x="139" y="239"/>
                  </a:cubicBezTo>
                  <a:cubicBezTo>
                    <a:pt x="144" y="246"/>
                    <a:pt x="147" y="248"/>
                    <a:pt x="155" y="251"/>
                  </a:cubicBezTo>
                  <a:cubicBezTo>
                    <a:pt x="169" y="250"/>
                    <a:pt x="187" y="254"/>
                    <a:pt x="181" y="237"/>
                  </a:cubicBezTo>
                  <a:cubicBezTo>
                    <a:pt x="184" y="220"/>
                    <a:pt x="192" y="228"/>
                    <a:pt x="203" y="235"/>
                  </a:cubicBezTo>
                  <a:cubicBezTo>
                    <a:pt x="224" y="233"/>
                    <a:pt x="224" y="232"/>
                    <a:pt x="229" y="213"/>
                  </a:cubicBezTo>
                  <a:cubicBezTo>
                    <a:pt x="229" y="211"/>
                    <a:pt x="229" y="192"/>
                    <a:pt x="225" y="185"/>
                  </a:cubicBezTo>
                  <a:cubicBezTo>
                    <a:pt x="223" y="181"/>
                    <a:pt x="217" y="173"/>
                    <a:pt x="217" y="173"/>
                  </a:cubicBezTo>
                  <a:cubicBezTo>
                    <a:pt x="220" y="163"/>
                    <a:pt x="224" y="165"/>
                    <a:pt x="233" y="167"/>
                  </a:cubicBezTo>
                  <a:cubicBezTo>
                    <a:pt x="240" y="172"/>
                    <a:pt x="242" y="175"/>
                    <a:pt x="245" y="183"/>
                  </a:cubicBezTo>
                  <a:cubicBezTo>
                    <a:pt x="246" y="188"/>
                    <a:pt x="244" y="193"/>
                    <a:pt x="247" y="197"/>
                  </a:cubicBezTo>
                  <a:cubicBezTo>
                    <a:pt x="250" y="201"/>
                    <a:pt x="256" y="194"/>
                    <a:pt x="261" y="193"/>
                  </a:cubicBezTo>
                  <a:cubicBezTo>
                    <a:pt x="276" y="188"/>
                    <a:pt x="290" y="178"/>
                    <a:pt x="303" y="169"/>
                  </a:cubicBezTo>
                  <a:cubicBezTo>
                    <a:pt x="310" y="158"/>
                    <a:pt x="302" y="153"/>
                    <a:pt x="293" y="147"/>
                  </a:cubicBezTo>
                  <a:cubicBezTo>
                    <a:pt x="281" y="129"/>
                    <a:pt x="283" y="126"/>
                    <a:pt x="259" y="123"/>
                  </a:cubicBezTo>
                  <a:cubicBezTo>
                    <a:pt x="256" y="115"/>
                    <a:pt x="257" y="111"/>
                    <a:pt x="265" y="107"/>
                  </a:cubicBezTo>
                  <a:cubicBezTo>
                    <a:pt x="269" y="105"/>
                    <a:pt x="277" y="103"/>
                    <a:pt x="277" y="103"/>
                  </a:cubicBezTo>
                  <a:cubicBezTo>
                    <a:pt x="287" y="88"/>
                    <a:pt x="269" y="66"/>
                    <a:pt x="253" y="63"/>
                  </a:cubicBezTo>
                  <a:cubicBezTo>
                    <a:pt x="239" y="60"/>
                    <a:pt x="244" y="62"/>
                    <a:pt x="233" y="59"/>
                  </a:cubicBezTo>
                  <a:cubicBezTo>
                    <a:pt x="229" y="58"/>
                    <a:pt x="221" y="55"/>
                    <a:pt x="221" y="55"/>
                  </a:cubicBezTo>
                  <a:cubicBezTo>
                    <a:pt x="200" y="60"/>
                    <a:pt x="217" y="38"/>
                    <a:pt x="201" y="33"/>
                  </a:cubicBezTo>
                  <a:cubicBezTo>
                    <a:pt x="185" y="35"/>
                    <a:pt x="169" y="36"/>
                    <a:pt x="155" y="45"/>
                  </a:cubicBezTo>
                  <a:cubicBezTo>
                    <a:pt x="145" y="30"/>
                    <a:pt x="152" y="30"/>
                    <a:pt x="167" y="25"/>
                  </a:cubicBezTo>
                  <a:cubicBezTo>
                    <a:pt x="163" y="10"/>
                    <a:pt x="155" y="15"/>
                    <a:pt x="139" y="17"/>
                  </a:cubicBezTo>
                  <a:cubicBezTo>
                    <a:pt x="131" y="20"/>
                    <a:pt x="127" y="22"/>
                    <a:pt x="119" y="19"/>
                  </a:cubicBezTo>
                  <a:cubicBezTo>
                    <a:pt x="106" y="0"/>
                    <a:pt x="74" y="29"/>
                    <a:pt x="67" y="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7" name="Freeform 27"/>
            <p:cNvSpPr>
              <a:spLocks/>
            </p:cNvSpPr>
            <p:nvPr/>
          </p:nvSpPr>
          <p:spPr bwMode="invGray">
            <a:xfrm>
              <a:off x="1709" y="1987"/>
              <a:ext cx="44" cy="37"/>
            </a:xfrm>
            <a:custGeom>
              <a:avLst/>
              <a:gdLst>
                <a:gd name="T0" fmla="*/ 1 w 59"/>
                <a:gd name="T1" fmla="*/ 0 h 50"/>
                <a:gd name="T2" fmla="*/ 0 w 59"/>
                <a:gd name="T3" fmla="*/ 1 h 50"/>
                <a:gd name="T4" fmla="*/ 1 w 59"/>
                <a:gd name="T5" fmla="*/ 1 h 50"/>
                <a:gd name="T6" fmla="*/ 1 w 59"/>
                <a:gd name="T7" fmla="*/ 1 h 50"/>
                <a:gd name="T8" fmla="*/ 1 w 59"/>
                <a:gd name="T9" fmla="*/ 1 h 50"/>
                <a:gd name="T10" fmla="*/ 1 w 59"/>
                <a:gd name="T11" fmla="*/ 1 h 50"/>
                <a:gd name="T12" fmla="*/ 1 w 59"/>
                <a:gd name="T13" fmla="*/ 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9" h="50">
                  <a:moveTo>
                    <a:pt x="26" y="0"/>
                  </a:moveTo>
                  <a:cubicBezTo>
                    <a:pt x="13" y="2"/>
                    <a:pt x="7" y="0"/>
                    <a:pt x="0" y="10"/>
                  </a:cubicBezTo>
                  <a:cubicBezTo>
                    <a:pt x="4" y="22"/>
                    <a:pt x="18" y="36"/>
                    <a:pt x="30" y="40"/>
                  </a:cubicBezTo>
                  <a:cubicBezTo>
                    <a:pt x="37" y="42"/>
                    <a:pt x="48" y="50"/>
                    <a:pt x="48" y="50"/>
                  </a:cubicBezTo>
                  <a:cubicBezTo>
                    <a:pt x="57" y="44"/>
                    <a:pt x="55" y="37"/>
                    <a:pt x="58" y="28"/>
                  </a:cubicBezTo>
                  <a:cubicBezTo>
                    <a:pt x="55" y="11"/>
                    <a:pt x="59" y="18"/>
                    <a:pt x="44" y="8"/>
                  </a:cubicBezTo>
                  <a:cubicBezTo>
                    <a:pt x="42" y="6"/>
                    <a:pt x="26" y="5"/>
                    <a:pt x="2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8" name="Freeform 28"/>
            <p:cNvSpPr>
              <a:spLocks/>
            </p:cNvSpPr>
            <p:nvPr/>
          </p:nvSpPr>
          <p:spPr bwMode="invGray">
            <a:xfrm>
              <a:off x="1625" y="2057"/>
              <a:ext cx="65" cy="42"/>
            </a:xfrm>
            <a:custGeom>
              <a:avLst/>
              <a:gdLst>
                <a:gd name="T0" fmla="*/ 2 w 86"/>
                <a:gd name="T1" fmla="*/ 1 h 57"/>
                <a:gd name="T2" fmla="*/ 2 w 86"/>
                <a:gd name="T3" fmla="*/ 1 h 57"/>
                <a:gd name="T4" fmla="*/ 2 w 86"/>
                <a:gd name="T5" fmla="*/ 1 h 57"/>
                <a:gd name="T6" fmla="*/ 2 w 86"/>
                <a:gd name="T7" fmla="*/ 1 h 57"/>
                <a:gd name="T8" fmla="*/ 2 w 86"/>
                <a:gd name="T9" fmla="*/ 1 h 57"/>
                <a:gd name="T10" fmla="*/ 2 w 86"/>
                <a:gd name="T11" fmla="*/ 1 h 57"/>
                <a:gd name="T12" fmla="*/ 2 w 86"/>
                <a:gd name="T13" fmla="*/ 1 h 57"/>
                <a:gd name="T14" fmla="*/ 2 w 86"/>
                <a:gd name="T15" fmla="*/ 1 h 5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 h="57">
                  <a:moveTo>
                    <a:pt x="44" y="7"/>
                  </a:moveTo>
                  <a:cubicBezTo>
                    <a:pt x="39" y="14"/>
                    <a:pt x="31" y="20"/>
                    <a:pt x="24" y="25"/>
                  </a:cubicBezTo>
                  <a:cubicBezTo>
                    <a:pt x="16" y="19"/>
                    <a:pt x="12" y="22"/>
                    <a:pt x="4" y="27"/>
                  </a:cubicBezTo>
                  <a:cubicBezTo>
                    <a:pt x="0" y="38"/>
                    <a:pt x="4" y="53"/>
                    <a:pt x="16" y="57"/>
                  </a:cubicBezTo>
                  <a:cubicBezTo>
                    <a:pt x="33" y="51"/>
                    <a:pt x="60" y="45"/>
                    <a:pt x="74" y="35"/>
                  </a:cubicBezTo>
                  <a:cubicBezTo>
                    <a:pt x="78" y="29"/>
                    <a:pt x="86" y="17"/>
                    <a:pt x="86" y="17"/>
                  </a:cubicBezTo>
                  <a:cubicBezTo>
                    <a:pt x="80" y="0"/>
                    <a:pt x="74" y="5"/>
                    <a:pt x="56" y="7"/>
                  </a:cubicBezTo>
                  <a:cubicBezTo>
                    <a:pt x="43" y="11"/>
                    <a:pt x="44" y="15"/>
                    <a:pt x="44"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9" name="Freeform 29"/>
            <p:cNvSpPr>
              <a:spLocks/>
            </p:cNvSpPr>
            <p:nvPr/>
          </p:nvSpPr>
          <p:spPr bwMode="invGray">
            <a:xfrm>
              <a:off x="1693" y="2065"/>
              <a:ext cx="54" cy="25"/>
            </a:xfrm>
            <a:custGeom>
              <a:avLst/>
              <a:gdLst>
                <a:gd name="T0" fmla="*/ 1 w 73"/>
                <a:gd name="T1" fmla="*/ 0 h 34"/>
                <a:gd name="T2" fmla="*/ 1 w 73"/>
                <a:gd name="T3" fmla="*/ 1 h 34"/>
                <a:gd name="T4" fmla="*/ 1 w 73"/>
                <a:gd name="T5" fmla="*/ 1 h 34"/>
                <a:gd name="T6" fmla="*/ 1 w 73"/>
                <a:gd name="T7" fmla="*/ 1 h 34"/>
                <a:gd name="T8" fmla="*/ 1 w 73"/>
                <a:gd name="T9" fmla="*/ 1 h 34"/>
                <a:gd name="T10" fmla="*/ 1 w 73"/>
                <a:gd name="T11" fmla="*/ 0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3" h="34">
                  <a:moveTo>
                    <a:pt x="40" y="0"/>
                  </a:moveTo>
                  <a:cubicBezTo>
                    <a:pt x="30" y="6"/>
                    <a:pt x="20" y="10"/>
                    <a:pt x="10" y="16"/>
                  </a:cubicBezTo>
                  <a:cubicBezTo>
                    <a:pt x="0" y="31"/>
                    <a:pt x="13" y="30"/>
                    <a:pt x="24" y="34"/>
                  </a:cubicBezTo>
                  <a:cubicBezTo>
                    <a:pt x="44" y="31"/>
                    <a:pt x="35" y="34"/>
                    <a:pt x="52" y="28"/>
                  </a:cubicBezTo>
                  <a:cubicBezTo>
                    <a:pt x="57" y="26"/>
                    <a:pt x="64" y="20"/>
                    <a:pt x="64" y="20"/>
                  </a:cubicBezTo>
                  <a:cubicBezTo>
                    <a:pt x="73" y="7"/>
                    <a:pt x="48" y="8"/>
                    <a:pt x="4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0" name="Freeform 30"/>
            <p:cNvSpPr>
              <a:spLocks/>
            </p:cNvSpPr>
            <p:nvPr/>
          </p:nvSpPr>
          <p:spPr bwMode="invGray">
            <a:xfrm>
              <a:off x="1664" y="2029"/>
              <a:ext cx="64" cy="34"/>
            </a:xfrm>
            <a:custGeom>
              <a:avLst/>
              <a:gdLst>
                <a:gd name="T0" fmla="*/ 2 w 85"/>
                <a:gd name="T1" fmla="*/ 2 h 45"/>
                <a:gd name="T2" fmla="*/ 2 w 85"/>
                <a:gd name="T3" fmla="*/ 2 h 45"/>
                <a:gd name="T4" fmla="*/ 0 w 85"/>
                <a:gd name="T5" fmla="*/ 2 h 45"/>
                <a:gd name="T6" fmla="*/ 2 w 85"/>
                <a:gd name="T7" fmla="*/ 2 h 45"/>
                <a:gd name="T8" fmla="*/ 2 w 85"/>
                <a:gd name="T9" fmla="*/ 2 h 45"/>
                <a:gd name="T10" fmla="*/ 2 w 85"/>
                <a:gd name="T11" fmla="*/ 2 h 45"/>
                <a:gd name="T12" fmla="*/ 2 w 85"/>
                <a:gd name="T13" fmla="*/ 2 h 45"/>
                <a:gd name="T14" fmla="*/ 2 w 85"/>
                <a:gd name="T15" fmla="*/ 0 h 45"/>
                <a:gd name="T16" fmla="*/ 2 w 85"/>
                <a:gd name="T17" fmla="*/ 2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45">
                  <a:moveTo>
                    <a:pt x="58" y="10"/>
                  </a:moveTo>
                  <a:cubicBezTo>
                    <a:pt x="39" y="16"/>
                    <a:pt x="45" y="10"/>
                    <a:pt x="28" y="4"/>
                  </a:cubicBezTo>
                  <a:cubicBezTo>
                    <a:pt x="7" y="6"/>
                    <a:pt x="5" y="2"/>
                    <a:pt x="0" y="18"/>
                  </a:cubicBezTo>
                  <a:cubicBezTo>
                    <a:pt x="5" y="34"/>
                    <a:pt x="26" y="31"/>
                    <a:pt x="40" y="32"/>
                  </a:cubicBezTo>
                  <a:cubicBezTo>
                    <a:pt x="50" y="42"/>
                    <a:pt x="49" y="45"/>
                    <a:pt x="64" y="40"/>
                  </a:cubicBezTo>
                  <a:cubicBezTo>
                    <a:pt x="69" y="32"/>
                    <a:pt x="77" y="25"/>
                    <a:pt x="84" y="18"/>
                  </a:cubicBezTo>
                  <a:cubicBezTo>
                    <a:pt x="83" y="14"/>
                    <a:pt x="85" y="9"/>
                    <a:pt x="82" y="6"/>
                  </a:cubicBezTo>
                  <a:cubicBezTo>
                    <a:pt x="78" y="1"/>
                    <a:pt x="64" y="0"/>
                    <a:pt x="64" y="0"/>
                  </a:cubicBezTo>
                  <a:cubicBezTo>
                    <a:pt x="56" y="3"/>
                    <a:pt x="47" y="21"/>
                    <a:pt x="58"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1" name="Freeform 31"/>
            <p:cNvSpPr>
              <a:spLocks/>
            </p:cNvSpPr>
            <p:nvPr/>
          </p:nvSpPr>
          <p:spPr bwMode="invGray">
            <a:xfrm>
              <a:off x="1637" y="1997"/>
              <a:ext cx="44" cy="24"/>
            </a:xfrm>
            <a:custGeom>
              <a:avLst/>
              <a:gdLst>
                <a:gd name="T0" fmla="*/ 2 w 58"/>
                <a:gd name="T1" fmla="*/ 2 h 31"/>
                <a:gd name="T2" fmla="*/ 0 w 58"/>
                <a:gd name="T3" fmla="*/ 2 h 31"/>
                <a:gd name="T4" fmla="*/ 2 w 58"/>
                <a:gd name="T5" fmla="*/ 2 h 31"/>
                <a:gd name="T6" fmla="*/ 2 w 58"/>
                <a:gd name="T7" fmla="*/ 2 h 31"/>
                <a:gd name="T8" fmla="*/ 2 w 58"/>
                <a:gd name="T9" fmla="*/ 2 h 31"/>
                <a:gd name="T10" fmla="*/ 2 w 58"/>
                <a:gd name="T11" fmla="*/ 0 h 31"/>
                <a:gd name="T12" fmla="*/ 2 w 58"/>
                <a:gd name="T13" fmla="*/ 2 h 3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8" h="31">
                  <a:moveTo>
                    <a:pt x="16" y="4"/>
                  </a:moveTo>
                  <a:cubicBezTo>
                    <a:pt x="2" y="13"/>
                    <a:pt x="7" y="8"/>
                    <a:pt x="0" y="18"/>
                  </a:cubicBezTo>
                  <a:cubicBezTo>
                    <a:pt x="5" y="26"/>
                    <a:pt x="11" y="25"/>
                    <a:pt x="20" y="28"/>
                  </a:cubicBezTo>
                  <a:cubicBezTo>
                    <a:pt x="36" y="23"/>
                    <a:pt x="17" y="31"/>
                    <a:pt x="28" y="20"/>
                  </a:cubicBezTo>
                  <a:cubicBezTo>
                    <a:pt x="33" y="15"/>
                    <a:pt x="46" y="13"/>
                    <a:pt x="52" y="12"/>
                  </a:cubicBezTo>
                  <a:cubicBezTo>
                    <a:pt x="58" y="3"/>
                    <a:pt x="53" y="3"/>
                    <a:pt x="44" y="0"/>
                  </a:cubicBezTo>
                  <a:cubicBezTo>
                    <a:pt x="38" y="1"/>
                    <a:pt x="20" y="8"/>
                    <a:pt x="16"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2" name="Freeform 32"/>
            <p:cNvSpPr>
              <a:spLocks/>
            </p:cNvSpPr>
            <p:nvPr/>
          </p:nvSpPr>
          <p:spPr bwMode="invGray">
            <a:xfrm>
              <a:off x="1751" y="2000"/>
              <a:ext cx="114" cy="77"/>
            </a:xfrm>
            <a:custGeom>
              <a:avLst/>
              <a:gdLst>
                <a:gd name="T0" fmla="*/ 2 w 152"/>
                <a:gd name="T1" fmla="*/ 0 h 102"/>
                <a:gd name="T2" fmla="*/ 2 w 152"/>
                <a:gd name="T3" fmla="*/ 2 h 102"/>
                <a:gd name="T4" fmla="*/ 2 w 152"/>
                <a:gd name="T5" fmla="*/ 2 h 102"/>
                <a:gd name="T6" fmla="*/ 2 w 152"/>
                <a:gd name="T7" fmla="*/ 2 h 102"/>
                <a:gd name="T8" fmla="*/ 0 w 152"/>
                <a:gd name="T9" fmla="*/ 2 h 102"/>
                <a:gd name="T10" fmla="*/ 2 w 152"/>
                <a:gd name="T11" fmla="*/ 2 h 102"/>
                <a:gd name="T12" fmla="*/ 2 w 152"/>
                <a:gd name="T13" fmla="*/ 2 h 102"/>
                <a:gd name="T14" fmla="*/ 2 w 152"/>
                <a:gd name="T15" fmla="*/ 2 h 102"/>
                <a:gd name="T16" fmla="*/ 2 w 152"/>
                <a:gd name="T17" fmla="*/ 2 h 102"/>
                <a:gd name="T18" fmla="*/ 2 w 152"/>
                <a:gd name="T19" fmla="*/ 2 h 102"/>
                <a:gd name="T20" fmla="*/ 2 w 152"/>
                <a:gd name="T21" fmla="*/ 2 h 102"/>
                <a:gd name="T22" fmla="*/ 2 w 152"/>
                <a:gd name="T23" fmla="*/ 2 h 102"/>
                <a:gd name="T24" fmla="*/ 2 w 152"/>
                <a:gd name="T25" fmla="*/ 0 h 10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2" h="102">
                  <a:moveTo>
                    <a:pt x="38" y="0"/>
                  </a:moveTo>
                  <a:cubicBezTo>
                    <a:pt x="22" y="5"/>
                    <a:pt x="30" y="3"/>
                    <a:pt x="14" y="6"/>
                  </a:cubicBezTo>
                  <a:cubicBezTo>
                    <a:pt x="18" y="22"/>
                    <a:pt x="22" y="32"/>
                    <a:pt x="4" y="38"/>
                  </a:cubicBezTo>
                  <a:cubicBezTo>
                    <a:pt x="1" y="47"/>
                    <a:pt x="7" y="49"/>
                    <a:pt x="12" y="56"/>
                  </a:cubicBezTo>
                  <a:cubicBezTo>
                    <a:pt x="10" y="65"/>
                    <a:pt x="9" y="69"/>
                    <a:pt x="0" y="72"/>
                  </a:cubicBezTo>
                  <a:cubicBezTo>
                    <a:pt x="5" y="88"/>
                    <a:pt x="45" y="85"/>
                    <a:pt x="56" y="86"/>
                  </a:cubicBezTo>
                  <a:cubicBezTo>
                    <a:pt x="72" y="97"/>
                    <a:pt x="63" y="95"/>
                    <a:pt x="82" y="92"/>
                  </a:cubicBezTo>
                  <a:cubicBezTo>
                    <a:pt x="86" y="92"/>
                    <a:pt x="147" y="102"/>
                    <a:pt x="152" y="86"/>
                  </a:cubicBezTo>
                  <a:cubicBezTo>
                    <a:pt x="123" y="66"/>
                    <a:pt x="128" y="72"/>
                    <a:pt x="76" y="70"/>
                  </a:cubicBezTo>
                  <a:cubicBezTo>
                    <a:pt x="62" y="56"/>
                    <a:pt x="81" y="73"/>
                    <a:pt x="54" y="62"/>
                  </a:cubicBezTo>
                  <a:cubicBezTo>
                    <a:pt x="50" y="60"/>
                    <a:pt x="48" y="55"/>
                    <a:pt x="44" y="52"/>
                  </a:cubicBezTo>
                  <a:cubicBezTo>
                    <a:pt x="41" y="43"/>
                    <a:pt x="42" y="39"/>
                    <a:pt x="50" y="34"/>
                  </a:cubicBezTo>
                  <a:cubicBezTo>
                    <a:pt x="52" y="27"/>
                    <a:pt x="42" y="9"/>
                    <a:pt x="3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3" name="Freeform 33"/>
            <p:cNvSpPr>
              <a:spLocks/>
            </p:cNvSpPr>
            <p:nvPr/>
          </p:nvSpPr>
          <p:spPr bwMode="invGray">
            <a:xfrm>
              <a:off x="664" y="2245"/>
              <a:ext cx="25" cy="15"/>
            </a:xfrm>
            <a:custGeom>
              <a:avLst/>
              <a:gdLst>
                <a:gd name="T0" fmla="*/ 1 w 34"/>
                <a:gd name="T1" fmla="*/ 0 h 20"/>
                <a:gd name="T2" fmla="*/ 1 w 34"/>
                <a:gd name="T3" fmla="*/ 2 h 20"/>
                <a:gd name="T4" fmla="*/ 1 w 34"/>
                <a:gd name="T5" fmla="*/ 2 h 20"/>
                <a:gd name="T6" fmla="*/ 1 w 34"/>
                <a:gd name="T7" fmla="*/ 2 h 20"/>
                <a:gd name="T8" fmla="*/ 1 w 34"/>
                <a:gd name="T9" fmla="*/ 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20">
                  <a:moveTo>
                    <a:pt x="34" y="0"/>
                  </a:moveTo>
                  <a:cubicBezTo>
                    <a:pt x="32" y="10"/>
                    <a:pt x="34" y="17"/>
                    <a:pt x="24" y="20"/>
                  </a:cubicBezTo>
                  <a:cubicBezTo>
                    <a:pt x="17" y="19"/>
                    <a:pt x="10" y="20"/>
                    <a:pt x="4" y="18"/>
                  </a:cubicBezTo>
                  <a:cubicBezTo>
                    <a:pt x="0" y="17"/>
                    <a:pt x="2" y="7"/>
                    <a:pt x="4" y="6"/>
                  </a:cubicBezTo>
                  <a:cubicBezTo>
                    <a:pt x="12" y="0"/>
                    <a:pt x="24" y="0"/>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4" name="Freeform 34"/>
            <p:cNvSpPr>
              <a:spLocks/>
            </p:cNvSpPr>
            <p:nvPr/>
          </p:nvSpPr>
          <p:spPr bwMode="invGray">
            <a:xfrm>
              <a:off x="1421" y="2756"/>
              <a:ext cx="16" cy="12"/>
            </a:xfrm>
            <a:custGeom>
              <a:avLst/>
              <a:gdLst>
                <a:gd name="T0" fmla="*/ 2 w 21"/>
                <a:gd name="T1" fmla="*/ 0 h 16"/>
                <a:gd name="T2" fmla="*/ 2 w 21"/>
                <a:gd name="T3" fmla="*/ 2 h 16"/>
                <a:gd name="T4" fmla="*/ 2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5" name="Freeform 35"/>
            <p:cNvSpPr>
              <a:spLocks/>
            </p:cNvSpPr>
            <p:nvPr/>
          </p:nvSpPr>
          <p:spPr bwMode="invGray">
            <a:xfrm>
              <a:off x="1424" y="2781"/>
              <a:ext cx="16" cy="12"/>
            </a:xfrm>
            <a:custGeom>
              <a:avLst/>
              <a:gdLst>
                <a:gd name="T0" fmla="*/ 2 w 21"/>
                <a:gd name="T1" fmla="*/ 0 h 16"/>
                <a:gd name="T2" fmla="*/ 2 w 21"/>
                <a:gd name="T3" fmla="*/ 2 h 16"/>
                <a:gd name="T4" fmla="*/ 2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6" name="Freeform 36"/>
            <p:cNvSpPr>
              <a:spLocks/>
            </p:cNvSpPr>
            <p:nvPr/>
          </p:nvSpPr>
          <p:spPr bwMode="invGray">
            <a:xfrm>
              <a:off x="1628" y="2913"/>
              <a:ext cx="15" cy="12"/>
            </a:xfrm>
            <a:custGeom>
              <a:avLst/>
              <a:gdLst>
                <a:gd name="T0" fmla="*/ 1 w 21"/>
                <a:gd name="T1" fmla="*/ 0 h 16"/>
                <a:gd name="T2" fmla="*/ 1 w 21"/>
                <a:gd name="T3" fmla="*/ 2 h 16"/>
                <a:gd name="T4" fmla="*/ 1 w 21"/>
                <a:gd name="T5" fmla="*/ 0 h 16"/>
                <a:gd name="T6" fmla="*/ 0 60000 65536"/>
                <a:gd name="T7" fmla="*/ 0 60000 65536"/>
                <a:gd name="T8" fmla="*/ 0 60000 65536"/>
              </a:gdLst>
              <a:ahLst/>
              <a:cxnLst>
                <a:cxn ang="T6">
                  <a:pos x="T0" y="T1"/>
                </a:cxn>
                <a:cxn ang="T7">
                  <a:pos x="T2" y="T3"/>
                </a:cxn>
                <a:cxn ang="T8">
                  <a:pos x="T4" y="T5"/>
                </a:cxn>
              </a:cxnLst>
              <a:rect l="0" t="0" r="r" b="b"/>
              <a:pathLst>
                <a:path w="21" h="16">
                  <a:moveTo>
                    <a:pt x="3" y="0"/>
                  </a:moveTo>
                  <a:cubicBezTo>
                    <a:pt x="0" y="9"/>
                    <a:pt x="6" y="11"/>
                    <a:pt x="13" y="16"/>
                  </a:cubicBezTo>
                  <a:cubicBezTo>
                    <a:pt x="21" y="4"/>
                    <a:pt x="16" y="2"/>
                    <a:pt x="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7" name="Freeform 37"/>
            <p:cNvSpPr>
              <a:spLocks/>
            </p:cNvSpPr>
            <p:nvPr/>
          </p:nvSpPr>
          <p:spPr bwMode="invGray">
            <a:xfrm>
              <a:off x="1752" y="2429"/>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8" name="Freeform 38"/>
            <p:cNvSpPr>
              <a:spLocks/>
            </p:cNvSpPr>
            <p:nvPr/>
          </p:nvSpPr>
          <p:spPr bwMode="invGray">
            <a:xfrm>
              <a:off x="1652" y="2224"/>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29" name="Freeform 39"/>
            <p:cNvSpPr>
              <a:spLocks/>
            </p:cNvSpPr>
            <p:nvPr/>
          </p:nvSpPr>
          <p:spPr bwMode="invGray">
            <a:xfrm>
              <a:off x="1717" y="2045"/>
              <a:ext cx="39" cy="18"/>
            </a:xfrm>
            <a:custGeom>
              <a:avLst/>
              <a:gdLst>
                <a:gd name="T0" fmla="*/ 2 w 51"/>
                <a:gd name="T1" fmla="*/ 0 h 24"/>
                <a:gd name="T2" fmla="*/ 2 w 51"/>
                <a:gd name="T3" fmla="*/ 2 h 24"/>
                <a:gd name="T4" fmla="*/ 2 w 51"/>
                <a:gd name="T5" fmla="*/ 2 h 24"/>
                <a:gd name="T6" fmla="*/ 2 w 51"/>
                <a:gd name="T7" fmla="*/ 2 h 24"/>
                <a:gd name="T8" fmla="*/ 2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0" name="Freeform 40"/>
            <p:cNvSpPr>
              <a:spLocks/>
            </p:cNvSpPr>
            <p:nvPr/>
          </p:nvSpPr>
          <p:spPr bwMode="invGray">
            <a:xfrm>
              <a:off x="1780" y="2153"/>
              <a:ext cx="38" cy="18"/>
            </a:xfrm>
            <a:custGeom>
              <a:avLst/>
              <a:gdLst>
                <a:gd name="T0" fmla="*/ 1 w 51"/>
                <a:gd name="T1" fmla="*/ 0 h 24"/>
                <a:gd name="T2" fmla="*/ 1 w 51"/>
                <a:gd name="T3" fmla="*/ 2 h 24"/>
                <a:gd name="T4" fmla="*/ 1 w 51"/>
                <a:gd name="T5" fmla="*/ 2 h 24"/>
                <a:gd name="T6" fmla="*/ 1 w 51"/>
                <a:gd name="T7" fmla="*/ 2 h 24"/>
                <a:gd name="T8" fmla="*/ 1 w 51"/>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1" h="24">
                  <a:moveTo>
                    <a:pt x="13" y="0"/>
                  </a:moveTo>
                  <a:cubicBezTo>
                    <a:pt x="12" y="2"/>
                    <a:pt x="0" y="12"/>
                    <a:pt x="7" y="18"/>
                  </a:cubicBezTo>
                  <a:cubicBezTo>
                    <a:pt x="12" y="22"/>
                    <a:pt x="27" y="24"/>
                    <a:pt x="27" y="24"/>
                  </a:cubicBezTo>
                  <a:cubicBezTo>
                    <a:pt x="44" y="22"/>
                    <a:pt x="51" y="16"/>
                    <a:pt x="33" y="4"/>
                  </a:cubicBezTo>
                  <a:cubicBezTo>
                    <a:pt x="29" y="1"/>
                    <a:pt x="14" y="0"/>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1" name="Freeform 41"/>
            <p:cNvSpPr>
              <a:spLocks/>
            </p:cNvSpPr>
            <p:nvPr/>
          </p:nvSpPr>
          <p:spPr bwMode="invGray">
            <a:xfrm>
              <a:off x="1796" y="1951"/>
              <a:ext cx="696" cy="346"/>
            </a:xfrm>
            <a:custGeom>
              <a:avLst/>
              <a:gdLst>
                <a:gd name="T0" fmla="*/ 1 w 929"/>
                <a:gd name="T1" fmla="*/ 1 h 462"/>
                <a:gd name="T2" fmla="*/ 1 w 929"/>
                <a:gd name="T3" fmla="*/ 1 h 462"/>
                <a:gd name="T4" fmla="*/ 1 w 929"/>
                <a:gd name="T5" fmla="*/ 1 h 462"/>
                <a:gd name="T6" fmla="*/ 1 w 929"/>
                <a:gd name="T7" fmla="*/ 1 h 462"/>
                <a:gd name="T8" fmla="*/ 1 w 929"/>
                <a:gd name="T9" fmla="*/ 1 h 462"/>
                <a:gd name="T10" fmla="*/ 1 w 929"/>
                <a:gd name="T11" fmla="*/ 1 h 462"/>
                <a:gd name="T12" fmla="*/ 1 w 929"/>
                <a:gd name="T13" fmla="*/ 1 h 462"/>
                <a:gd name="T14" fmla="*/ 1 w 929"/>
                <a:gd name="T15" fmla="*/ 1 h 462"/>
                <a:gd name="T16" fmla="*/ 1 w 929"/>
                <a:gd name="T17" fmla="*/ 1 h 462"/>
                <a:gd name="T18" fmla="*/ 1 w 929"/>
                <a:gd name="T19" fmla="*/ 1 h 462"/>
                <a:gd name="T20" fmla="*/ 1 w 929"/>
                <a:gd name="T21" fmla="*/ 1 h 462"/>
                <a:gd name="T22" fmla="*/ 1 w 929"/>
                <a:gd name="T23" fmla="*/ 1 h 462"/>
                <a:gd name="T24" fmla="*/ 1 w 929"/>
                <a:gd name="T25" fmla="*/ 1 h 462"/>
                <a:gd name="T26" fmla="*/ 1 w 929"/>
                <a:gd name="T27" fmla="*/ 1 h 462"/>
                <a:gd name="T28" fmla="*/ 1 w 929"/>
                <a:gd name="T29" fmla="*/ 1 h 462"/>
                <a:gd name="T30" fmla="*/ 1 w 929"/>
                <a:gd name="T31" fmla="*/ 1 h 462"/>
                <a:gd name="T32" fmla="*/ 1 w 929"/>
                <a:gd name="T33" fmla="*/ 1 h 462"/>
                <a:gd name="T34" fmla="*/ 1 w 929"/>
                <a:gd name="T35" fmla="*/ 1 h 462"/>
                <a:gd name="T36" fmla="*/ 1 w 929"/>
                <a:gd name="T37" fmla="*/ 1 h 462"/>
                <a:gd name="T38" fmla="*/ 1 w 929"/>
                <a:gd name="T39" fmla="*/ 1 h 462"/>
                <a:gd name="T40" fmla="*/ 1 w 929"/>
                <a:gd name="T41" fmla="*/ 1 h 462"/>
                <a:gd name="T42" fmla="*/ 1 w 929"/>
                <a:gd name="T43" fmla="*/ 1 h 462"/>
                <a:gd name="T44" fmla="*/ 1 w 929"/>
                <a:gd name="T45" fmla="*/ 1 h 462"/>
                <a:gd name="T46" fmla="*/ 1 w 929"/>
                <a:gd name="T47" fmla="*/ 1 h 462"/>
                <a:gd name="T48" fmla="*/ 1 w 929"/>
                <a:gd name="T49" fmla="*/ 1 h 462"/>
                <a:gd name="T50" fmla="*/ 1 w 929"/>
                <a:gd name="T51" fmla="*/ 1 h 462"/>
                <a:gd name="T52" fmla="*/ 1 w 929"/>
                <a:gd name="T53" fmla="*/ 1 h 462"/>
                <a:gd name="T54" fmla="*/ 1 w 929"/>
                <a:gd name="T55" fmla="*/ 1 h 462"/>
                <a:gd name="T56" fmla="*/ 1 w 929"/>
                <a:gd name="T57" fmla="*/ 1 h 462"/>
                <a:gd name="T58" fmla="*/ 1 w 929"/>
                <a:gd name="T59" fmla="*/ 1 h 462"/>
                <a:gd name="T60" fmla="*/ 1 w 929"/>
                <a:gd name="T61" fmla="*/ 1 h 462"/>
                <a:gd name="T62" fmla="*/ 1 w 929"/>
                <a:gd name="T63" fmla="*/ 1 h 462"/>
                <a:gd name="T64" fmla="*/ 1 w 929"/>
                <a:gd name="T65" fmla="*/ 1 h 462"/>
                <a:gd name="T66" fmla="*/ 1 w 929"/>
                <a:gd name="T67" fmla="*/ 1 h 462"/>
                <a:gd name="T68" fmla="*/ 1 w 929"/>
                <a:gd name="T69" fmla="*/ 1 h 462"/>
                <a:gd name="T70" fmla="*/ 1 w 929"/>
                <a:gd name="T71" fmla="*/ 1 h 462"/>
                <a:gd name="T72" fmla="*/ 1 w 929"/>
                <a:gd name="T73" fmla="*/ 1 h 462"/>
                <a:gd name="T74" fmla="*/ 1 w 929"/>
                <a:gd name="T75" fmla="*/ 1 h 462"/>
                <a:gd name="T76" fmla="*/ 1 w 929"/>
                <a:gd name="T77" fmla="*/ 1 h 462"/>
                <a:gd name="T78" fmla="*/ 1 w 929"/>
                <a:gd name="T79" fmla="*/ 1 h 462"/>
                <a:gd name="T80" fmla="*/ 1 w 929"/>
                <a:gd name="T81" fmla="*/ 1 h 462"/>
                <a:gd name="T82" fmla="*/ 1 w 929"/>
                <a:gd name="T83" fmla="*/ 1 h 462"/>
                <a:gd name="T84" fmla="*/ 1 w 929"/>
                <a:gd name="T85" fmla="*/ 1 h 462"/>
                <a:gd name="T86" fmla="*/ 1 w 929"/>
                <a:gd name="T87" fmla="*/ 1 h 462"/>
                <a:gd name="T88" fmla="*/ 1 w 929"/>
                <a:gd name="T89" fmla="*/ 1 h 462"/>
                <a:gd name="T90" fmla="*/ 1 w 929"/>
                <a:gd name="T91" fmla="*/ 1 h 462"/>
                <a:gd name="T92" fmla="*/ 1 w 929"/>
                <a:gd name="T93" fmla="*/ 1 h 462"/>
                <a:gd name="T94" fmla="*/ 1 w 929"/>
                <a:gd name="T95" fmla="*/ 1 h 462"/>
                <a:gd name="T96" fmla="*/ 1 w 929"/>
                <a:gd name="T97" fmla="*/ 1 h 462"/>
                <a:gd name="T98" fmla="*/ 1 w 929"/>
                <a:gd name="T99" fmla="*/ 1 h 462"/>
                <a:gd name="T100" fmla="*/ 1 w 929"/>
                <a:gd name="T101" fmla="*/ 1 h 462"/>
                <a:gd name="T102" fmla="*/ 1 w 929"/>
                <a:gd name="T103" fmla="*/ 1 h 462"/>
                <a:gd name="T104" fmla="*/ 1 w 929"/>
                <a:gd name="T105" fmla="*/ 1 h 462"/>
                <a:gd name="T106" fmla="*/ 1 w 929"/>
                <a:gd name="T107" fmla="*/ 1 h 46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29" h="462">
                  <a:moveTo>
                    <a:pt x="60" y="42"/>
                  </a:moveTo>
                  <a:cubicBezTo>
                    <a:pt x="40" y="45"/>
                    <a:pt x="42" y="46"/>
                    <a:pt x="28" y="56"/>
                  </a:cubicBezTo>
                  <a:cubicBezTo>
                    <a:pt x="26" y="74"/>
                    <a:pt x="27" y="75"/>
                    <a:pt x="10" y="78"/>
                  </a:cubicBezTo>
                  <a:cubicBezTo>
                    <a:pt x="4" y="82"/>
                    <a:pt x="0" y="82"/>
                    <a:pt x="6" y="92"/>
                  </a:cubicBezTo>
                  <a:cubicBezTo>
                    <a:pt x="10" y="98"/>
                    <a:pt x="21" y="96"/>
                    <a:pt x="28" y="98"/>
                  </a:cubicBezTo>
                  <a:cubicBezTo>
                    <a:pt x="31" y="99"/>
                    <a:pt x="36" y="100"/>
                    <a:pt x="36" y="100"/>
                  </a:cubicBezTo>
                  <a:cubicBezTo>
                    <a:pt x="47" y="99"/>
                    <a:pt x="69" y="97"/>
                    <a:pt x="50" y="110"/>
                  </a:cubicBezTo>
                  <a:cubicBezTo>
                    <a:pt x="37" y="108"/>
                    <a:pt x="24" y="104"/>
                    <a:pt x="16" y="116"/>
                  </a:cubicBezTo>
                  <a:cubicBezTo>
                    <a:pt x="24" y="141"/>
                    <a:pt x="68" y="125"/>
                    <a:pt x="94" y="126"/>
                  </a:cubicBezTo>
                  <a:cubicBezTo>
                    <a:pt x="98" y="129"/>
                    <a:pt x="100" y="134"/>
                    <a:pt x="104" y="136"/>
                  </a:cubicBezTo>
                  <a:cubicBezTo>
                    <a:pt x="108" y="138"/>
                    <a:pt x="116" y="140"/>
                    <a:pt x="116" y="140"/>
                  </a:cubicBezTo>
                  <a:cubicBezTo>
                    <a:pt x="129" y="138"/>
                    <a:pt x="133" y="139"/>
                    <a:pt x="142" y="130"/>
                  </a:cubicBezTo>
                  <a:cubicBezTo>
                    <a:pt x="151" y="104"/>
                    <a:pt x="179" y="110"/>
                    <a:pt x="202" y="102"/>
                  </a:cubicBezTo>
                  <a:cubicBezTo>
                    <a:pt x="219" y="96"/>
                    <a:pt x="233" y="84"/>
                    <a:pt x="250" y="78"/>
                  </a:cubicBezTo>
                  <a:cubicBezTo>
                    <a:pt x="260" y="75"/>
                    <a:pt x="269" y="74"/>
                    <a:pt x="280" y="72"/>
                  </a:cubicBezTo>
                  <a:cubicBezTo>
                    <a:pt x="287" y="71"/>
                    <a:pt x="300" y="66"/>
                    <a:pt x="300" y="66"/>
                  </a:cubicBezTo>
                  <a:cubicBezTo>
                    <a:pt x="311" y="49"/>
                    <a:pt x="336" y="54"/>
                    <a:pt x="354" y="60"/>
                  </a:cubicBezTo>
                  <a:cubicBezTo>
                    <a:pt x="367" y="79"/>
                    <a:pt x="335" y="79"/>
                    <a:pt x="324" y="80"/>
                  </a:cubicBezTo>
                  <a:cubicBezTo>
                    <a:pt x="312" y="83"/>
                    <a:pt x="306" y="93"/>
                    <a:pt x="292" y="96"/>
                  </a:cubicBezTo>
                  <a:cubicBezTo>
                    <a:pt x="284" y="94"/>
                    <a:pt x="279" y="90"/>
                    <a:pt x="272" y="88"/>
                  </a:cubicBezTo>
                  <a:cubicBezTo>
                    <a:pt x="253" y="91"/>
                    <a:pt x="232" y="96"/>
                    <a:pt x="214" y="102"/>
                  </a:cubicBezTo>
                  <a:cubicBezTo>
                    <a:pt x="223" y="108"/>
                    <a:pt x="231" y="109"/>
                    <a:pt x="242" y="112"/>
                  </a:cubicBezTo>
                  <a:cubicBezTo>
                    <a:pt x="245" y="113"/>
                    <a:pt x="250" y="114"/>
                    <a:pt x="250" y="114"/>
                  </a:cubicBezTo>
                  <a:cubicBezTo>
                    <a:pt x="251" y="116"/>
                    <a:pt x="255" y="118"/>
                    <a:pt x="254" y="120"/>
                  </a:cubicBezTo>
                  <a:cubicBezTo>
                    <a:pt x="252" y="124"/>
                    <a:pt x="242" y="128"/>
                    <a:pt x="242" y="128"/>
                  </a:cubicBezTo>
                  <a:cubicBezTo>
                    <a:pt x="233" y="141"/>
                    <a:pt x="247" y="154"/>
                    <a:pt x="260" y="158"/>
                  </a:cubicBezTo>
                  <a:cubicBezTo>
                    <a:pt x="282" y="155"/>
                    <a:pt x="295" y="151"/>
                    <a:pt x="318" y="150"/>
                  </a:cubicBezTo>
                  <a:cubicBezTo>
                    <a:pt x="334" y="155"/>
                    <a:pt x="345" y="176"/>
                    <a:pt x="350" y="192"/>
                  </a:cubicBezTo>
                  <a:cubicBezTo>
                    <a:pt x="349" y="195"/>
                    <a:pt x="350" y="199"/>
                    <a:pt x="348" y="202"/>
                  </a:cubicBezTo>
                  <a:cubicBezTo>
                    <a:pt x="345" y="206"/>
                    <a:pt x="336" y="210"/>
                    <a:pt x="336" y="210"/>
                  </a:cubicBezTo>
                  <a:cubicBezTo>
                    <a:pt x="327" y="224"/>
                    <a:pt x="332" y="235"/>
                    <a:pt x="348" y="240"/>
                  </a:cubicBezTo>
                  <a:cubicBezTo>
                    <a:pt x="358" y="237"/>
                    <a:pt x="362" y="237"/>
                    <a:pt x="368" y="246"/>
                  </a:cubicBezTo>
                  <a:cubicBezTo>
                    <a:pt x="360" y="252"/>
                    <a:pt x="346" y="246"/>
                    <a:pt x="338" y="252"/>
                  </a:cubicBezTo>
                  <a:cubicBezTo>
                    <a:pt x="326" y="260"/>
                    <a:pt x="346" y="265"/>
                    <a:pt x="348" y="266"/>
                  </a:cubicBezTo>
                  <a:cubicBezTo>
                    <a:pt x="352" y="278"/>
                    <a:pt x="347" y="279"/>
                    <a:pt x="336" y="286"/>
                  </a:cubicBezTo>
                  <a:cubicBezTo>
                    <a:pt x="332" y="289"/>
                    <a:pt x="324" y="294"/>
                    <a:pt x="324" y="294"/>
                  </a:cubicBezTo>
                  <a:cubicBezTo>
                    <a:pt x="315" y="308"/>
                    <a:pt x="320" y="303"/>
                    <a:pt x="310" y="310"/>
                  </a:cubicBezTo>
                  <a:cubicBezTo>
                    <a:pt x="306" y="316"/>
                    <a:pt x="294" y="324"/>
                    <a:pt x="294" y="324"/>
                  </a:cubicBezTo>
                  <a:cubicBezTo>
                    <a:pt x="285" y="338"/>
                    <a:pt x="288" y="331"/>
                    <a:pt x="284" y="342"/>
                  </a:cubicBezTo>
                  <a:cubicBezTo>
                    <a:pt x="285" y="374"/>
                    <a:pt x="283" y="393"/>
                    <a:pt x="292" y="420"/>
                  </a:cubicBezTo>
                  <a:cubicBezTo>
                    <a:pt x="295" y="429"/>
                    <a:pt x="307" y="435"/>
                    <a:pt x="314" y="440"/>
                  </a:cubicBezTo>
                  <a:cubicBezTo>
                    <a:pt x="319" y="444"/>
                    <a:pt x="332" y="446"/>
                    <a:pt x="332" y="446"/>
                  </a:cubicBezTo>
                  <a:cubicBezTo>
                    <a:pt x="340" y="457"/>
                    <a:pt x="345" y="459"/>
                    <a:pt x="358" y="462"/>
                  </a:cubicBezTo>
                  <a:cubicBezTo>
                    <a:pt x="376" y="459"/>
                    <a:pt x="375" y="457"/>
                    <a:pt x="388" y="448"/>
                  </a:cubicBezTo>
                  <a:cubicBezTo>
                    <a:pt x="390" y="441"/>
                    <a:pt x="394" y="435"/>
                    <a:pt x="400" y="430"/>
                  </a:cubicBezTo>
                  <a:cubicBezTo>
                    <a:pt x="404" y="427"/>
                    <a:pt x="412" y="422"/>
                    <a:pt x="412" y="422"/>
                  </a:cubicBezTo>
                  <a:cubicBezTo>
                    <a:pt x="417" y="415"/>
                    <a:pt x="451" y="367"/>
                    <a:pt x="458" y="364"/>
                  </a:cubicBezTo>
                  <a:cubicBezTo>
                    <a:pt x="475" y="356"/>
                    <a:pt x="486" y="357"/>
                    <a:pt x="506" y="356"/>
                  </a:cubicBezTo>
                  <a:cubicBezTo>
                    <a:pt x="525" y="350"/>
                    <a:pt x="533" y="342"/>
                    <a:pt x="554" y="340"/>
                  </a:cubicBezTo>
                  <a:cubicBezTo>
                    <a:pt x="560" y="338"/>
                    <a:pt x="566" y="336"/>
                    <a:pt x="572" y="334"/>
                  </a:cubicBezTo>
                  <a:cubicBezTo>
                    <a:pt x="576" y="333"/>
                    <a:pt x="584" y="330"/>
                    <a:pt x="584" y="330"/>
                  </a:cubicBezTo>
                  <a:cubicBezTo>
                    <a:pt x="603" y="311"/>
                    <a:pt x="618" y="310"/>
                    <a:pt x="646" y="308"/>
                  </a:cubicBezTo>
                  <a:cubicBezTo>
                    <a:pt x="665" y="304"/>
                    <a:pt x="684" y="303"/>
                    <a:pt x="704" y="302"/>
                  </a:cubicBezTo>
                  <a:cubicBezTo>
                    <a:pt x="712" y="299"/>
                    <a:pt x="712" y="293"/>
                    <a:pt x="720" y="290"/>
                  </a:cubicBezTo>
                  <a:cubicBezTo>
                    <a:pt x="732" y="285"/>
                    <a:pt x="743" y="285"/>
                    <a:pt x="754" y="278"/>
                  </a:cubicBezTo>
                  <a:cubicBezTo>
                    <a:pt x="756" y="271"/>
                    <a:pt x="760" y="267"/>
                    <a:pt x="762" y="260"/>
                  </a:cubicBezTo>
                  <a:cubicBezTo>
                    <a:pt x="763" y="247"/>
                    <a:pt x="762" y="233"/>
                    <a:pt x="764" y="220"/>
                  </a:cubicBezTo>
                  <a:cubicBezTo>
                    <a:pt x="764" y="219"/>
                    <a:pt x="794" y="204"/>
                    <a:pt x="800" y="200"/>
                  </a:cubicBezTo>
                  <a:cubicBezTo>
                    <a:pt x="807" y="189"/>
                    <a:pt x="808" y="186"/>
                    <a:pt x="820" y="182"/>
                  </a:cubicBezTo>
                  <a:cubicBezTo>
                    <a:pt x="825" y="166"/>
                    <a:pt x="814" y="162"/>
                    <a:pt x="802" y="154"/>
                  </a:cubicBezTo>
                  <a:cubicBezTo>
                    <a:pt x="797" y="151"/>
                    <a:pt x="790" y="142"/>
                    <a:pt x="790" y="142"/>
                  </a:cubicBezTo>
                  <a:cubicBezTo>
                    <a:pt x="786" y="131"/>
                    <a:pt x="792" y="127"/>
                    <a:pt x="802" y="124"/>
                  </a:cubicBezTo>
                  <a:cubicBezTo>
                    <a:pt x="810" y="116"/>
                    <a:pt x="813" y="98"/>
                    <a:pt x="820" y="94"/>
                  </a:cubicBezTo>
                  <a:cubicBezTo>
                    <a:pt x="824" y="92"/>
                    <a:pt x="832" y="90"/>
                    <a:pt x="832" y="90"/>
                  </a:cubicBezTo>
                  <a:cubicBezTo>
                    <a:pt x="844" y="92"/>
                    <a:pt x="848" y="92"/>
                    <a:pt x="856" y="100"/>
                  </a:cubicBezTo>
                  <a:cubicBezTo>
                    <a:pt x="863" y="98"/>
                    <a:pt x="876" y="94"/>
                    <a:pt x="876" y="94"/>
                  </a:cubicBezTo>
                  <a:cubicBezTo>
                    <a:pt x="889" y="81"/>
                    <a:pt x="906" y="77"/>
                    <a:pt x="924" y="74"/>
                  </a:cubicBezTo>
                  <a:cubicBezTo>
                    <a:pt x="929" y="67"/>
                    <a:pt x="929" y="58"/>
                    <a:pt x="922" y="52"/>
                  </a:cubicBezTo>
                  <a:cubicBezTo>
                    <a:pt x="918" y="49"/>
                    <a:pt x="910" y="44"/>
                    <a:pt x="910" y="44"/>
                  </a:cubicBezTo>
                  <a:cubicBezTo>
                    <a:pt x="894" y="47"/>
                    <a:pt x="899" y="49"/>
                    <a:pt x="888" y="56"/>
                  </a:cubicBezTo>
                  <a:cubicBezTo>
                    <a:pt x="884" y="58"/>
                    <a:pt x="876" y="60"/>
                    <a:pt x="876" y="60"/>
                  </a:cubicBezTo>
                  <a:cubicBezTo>
                    <a:pt x="853" y="59"/>
                    <a:pt x="810" y="59"/>
                    <a:pt x="848" y="46"/>
                  </a:cubicBezTo>
                  <a:cubicBezTo>
                    <a:pt x="844" y="33"/>
                    <a:pt x="831" y="37"/>
                    <a:pt x="818" y="36"/>
                  </a:cubicBezTo>
                  <a:cubicBezTo>
                    <a:pt x="809" y="33"/>
                    <a:pt x="802" y="27"/>
                    <a:pt x="794" y="22"/>
                  </a:cubicBezTo>
                  <a:cubicBezTo>
                    <a:pt x="790" y="20"/>
                    <a:pt x="782" y="18"/>
                    <a:pt x="782" y="18"/>
                  </a:cubicBezTo>
                  <a:cubicBezTo>
                    <a:pt x="727" y="19"/>
                    <a:pt x="688" y="11"/>
                    <a:pt x="642" y="26"/>
                  </a:cubicBezTo>
                  <a:cubicBezTo>
                    <a:pt x="635" y="16"/>
                    <a:pt x="632" y="18"/>
                    <a:pt x="620" y="20"/>
                  </a:cubicBezTo>
                  <a:cubicBezTo>
                    <a:pt x="611" y="34"/>
                    <a:pt x="600" y="36"/>
                    <a:pt x="584" y="38"/>
                  </a:cubicBezTo>
                  <a:cubicBezTo>
                    <a:pt x="575" y="44"/>
                    <a:pt x="581" y="46"/>
                    <a:pt x="578" y="56"/>
                  </a:cubicBezTo>
                  <a:cubicBezTo>
                    <a:pt x="572" y="47"/>
                    <a:pt x="566" y="41"/>
                    <a:pt x="556" y="38"/>
                  </a:cubicBezTo>
                  <a:cubicBezTo>
                    <a:pt x="553" y="38"/>
                    <a:pt x="539" y="39"/>
                    <a:pt x="534" y="42"/>
                  </a:cubicBezTo>
                  <a:cubicBezTo>
                    <a:pt x="528" y="46"/>
                    <a:pt x="516" y="54"/>
                    <a:pt x="516" y="54"/>
                  </a:cubicBezTo>
                  <a:cubicBezTo>
                    <a:pt x="507" y="52"/>
                    <a:pt x="503" y="51"/>
                    <a:pt x="500" y="42"/>
                  </a:cubicBezTo>
                  <a:cubicBezTo>
                    <a:pt x="505" y="28"/>
                    <a:pt x="488" y="31"/>
                    <a:pt x="478" y="30"/>
                  </a:cubicBezTo>
                  <a:cubicBezTo>
                    <a:pt x="469" y="33"/>
                    <a:pt x="473" y="37"/>
                    <a:pt x="464" y="40"/>
                  </a:cubicBezTo>
                  <a:cubicBezTo>
                    <a:pt x="447" y="34"/>
                    <a:pt x="451" y="27"/>
                    <a:pt x="432" y="40"/>
                  </a:cubicBezTo>
                  <a:cubicBezTo>
                    <a:pt x="427" y="54"/>
                    <a:pt x="427" y="52"/>
                    <a:pt x="410" y="50"/>
                  </a:cubicBezTo>
                  <a:cubicBezTo>
                    <a:pt x="391" y="52"/>
                    <a:pt x="385" y="54"/>
                    <a:pt x="366" y="52"/>
                  </a:cubicBezTo>
                  <a:cubicBezTo>
                    <a:pt x="357" y="49"/>
                    <a:pt x="356" y="46"/>
                    <a:pt x="364" y="40"/>
                  </a:cubicBezTo>
                  <a:cubicBezTo>
                    <a:pt x="380" y="42"/>
                    <a:pt x="395" y="43"/>
                    <a:pt x="410" y="38"/>
                  </a:cubicBezTo>
                  <a:cubicBezTo>
                    <a:pt x="426" y="15"/>
                    <a:pt x="386" y="21"/>
                    <a:pt x="370" y="20"/>
                  </a:cubicBezTo>
                  <a:cubicBezTo>
                    <a:pt x="364" y="16"/>
                    <a:pt x="358" y="12"/>
                    <a:pt x="352" y="8"/>
                  </a:cubicBezTo>
                  <a:cubicBezTo>
                    <a:pt x="348" y="5"/>
                    <a:pt x="340" y="0"/>
                    <a:pt x="340" y="0"/>
                  </a:cubicBezTo>
                  <a:cubicBezTo>
                    <a:pt x="338" y="1"/>
                    <a:pt x="336" y="1"/>
                    <a:pt x="334" y="2"/>
                  </a:cubicBezTo>
                  <a:cubicBezTo>
                    <a:pt x="331" y="3"/>
                    <a:pt x="329" y="3"/>
                    <a:pt x="326" y="4"/>
                  </a:cubicBezTo>
                  <a:cubicBezTo>
                    <a:pt x="322" y="5"/>
                    <a:pt x="314" y="8"/>
                    <a:pt x="314" y="8"/>
                  </a:cubicBezTo>
                  <a:cubicBezTo>
                    <a:pt x="305" y="22"/>
                    <a:pt x="288" y="6"/>
                    <a:pt x="276" y="2"/>
                  </a:cubicBezTo>
                  <a:cubicBezTo>
                    <a:pt x="270" y="3"/>
                    <a:pt x="241" y="16"/>
                    <a:pt x="240" y="16"/>
                  </a:cubicBezTo>
                  <a:cubicBezTo>
                    <a:pt x="226" y="17"/>
                    <a:pt x="212" y="17"/>
                    <a:pt x="198" y="18"/>
                  </a:cubicBezTo>
                  <a:cubicBezTo>
                    <a:pt x="183" y="19"/>
                    <a:pt x="172" y="20"/>
                    <a:pt x="160" y="28"/>
                  </a:cubicBezTo>
                  <a:cubicBezTo>
                    <a:pt x="146" y="26"/>
                    <a:pt x="141" y="27"/>
                    <a:pt x="130" y="20"/>
                  </a:cubicBezTo>
                  <a:cubicBezTo>
                    <a:pt x="123" y="22"/>
                    <a:pt x="115" y="24"/>
                    <a:pt x="108" y="26"/>
                  </a:cubicBezTo>
                  <a:cubicBezTo>
                    <a:pt x="102" y="35"/>
                    <a:pt x="113" y="41"/>
                    <a:pt x="122" y="44"/>
                  </a:cubicBezTo>
                  <a:cubicBezTo>
                    <a:pt x="125" y="52"/>
                    <a:pt x="114" y="68"/>
                    <a:pt x="114" y="68"/>
                  </a:cubicBezTo>
                  <a:cubicBezTo>
                    <a:pt x="112" y="79"/>
                    <a:pt x="111" y="82"/>
                    <a:pt x="100" y="78"/>
                  </a:cubicBezTo>
                  <a:cubicBezTo>
                    <a:pt x="93" y="67"/>
                    <a:pt x="100" y="63"/>
                    <a:pt x="104" y="52"/>
                  </a:cubicBezTo>
                  <a:cubicBezTo>
                    <a:pt x="96" y="44"/>
                    <a:pt x="91" y="36"/>
                    <a:pt x="80" y="32"/>
                  </a:cubicBezTo>
                  <a:cubicBezTo>
                    <a:pt x="73" y="34"/>
                    <a:pt x="67" y="39"/>
                    <a:pt x="60" y="4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2" name="Freeform 42"/>
            <p:cNvSpPr>
              <a:spLocks/>
            </p:cNvSpPr>
            <p:nvPr/>
          </p:nvSpPr>
          <p:spPr bwMode="invGray">
            <a:xfrm>
              <a:off x="2009" y="2135"/>
              <a:ext cx="39" cy="24"/>
            </a:xfrm>
            <a:custGeom>
              <a:avLst/>
              <a:gdLst>
                <a:gd name="T0" fmla="*/ 2 w 52"/>
                <a:gd name="T1" fmla="*/ 0 h 32"/>
                <a:gd name="T2" fmla="*/ 2 w 52"/>
                <a:gd name="T3" fmla="*/ 2 h 32"/>
                <a:gd name="T4" fmla="*/ 2 w 52"/>
                <a:gd name="T5" fmla="*/ 2 h 32"/>
                <a:gd name="T6" fmla="*/ 2 w 52"/>
                <a:gd name="T7" fmla="*/ 2 h 32"/>
                <a:gd name="T8" fmla="*/ 2 w 52"/>
                <a:gd name="T9" fmla="*/ 0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2">
                  <a:moveTo>
                    <a:pt x="34" y="0"/>
                  </a:moveTo>
                  <a:cubicBezTo>
                    <a:pt x="30" y="12"/>
                    <a:pt x="19" y="16"/>
                    <a:pt x="8" y="20"/>
                  </a:cubicBezTo>
                  <a:cubicBezTo>
                    <a:pt x="0" y="32"/>
                    <a:pt x="14" y="31"/>
                    <a:pt x="24" y="32"/>
                  </a:cubicBezTo>
                  <a:cubicBezTo>
                    <a:pt x="30" y="31"/>
                    <a:pt x="36" y="32"/>
                    <a:pt x="42" y="30"/>
                  </a:cubicBezTo>
                  <a:cubicBezTo>
                    <a:pt x="52" y="26"/>
                    <a:pt x="34" y="3"/>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3" name="Freeform 43"/>
            <p:cNvSpPr>
              <a:spLocks/>
            </p:cNvSpPr>
            <p:nvPr/>
          </p:nvSpPr>
          <p:spPr bwMode="invGray">
            <a:xfrm>
              <a:off x="2292" y="2201"/>
              <a:ext cx="128" cy="54"/>
            </a:xfrm>
            <a:custGeom>
              <a:avLst/>
              <a:gdLst>
                <a:gd name="T0" fmla="*/ 1 w 172"/>
                <a:gd name="T1" fmla="*/ 2 h 72"/>
                <a:gd name="T2" fmla="*/ 1 w 172"/>
                <a:gd name="T3" fmla="*/ 2 h 72"/>
                <a:gd name="T4" fmla="*/ 1 w 172"/>
                <a:gd name="T5" fmla="*/ 0 h 72"/>
                <a:gd name="T6" fmla="*/ 0 w 172"/>
                <a:gd name="T7" fmla="*/ 2 h 72"/>
                <a:gd name="T8" fmla="*/ 1 w 172"/>
                <a:gd name="T9" fmla="*/ 2 h 72"/>
                <a:gd name="T10" fmla="*/ 1 w 172"/>
                <a:gd name="T11" fmla="*/ 2 h 72"/>
                <a:gd name="T12" fmla="*/ 1 w 172"/>
                <a:gd name="T13" fmla="*/ 2 h 72"/>
                <a:gd name="T14" fmla="*/ 1 w 172"/>
                <a:gd name="T15" fmla="*/ 2 h 72"/>
                <a:gd name="T16" fmla="*/ 1 w 172"/>
                <a:gd name="T17" fmla="*/ 2 h 72"/>
                <a:gd name="T18" fmla="*/ 1 w 172"/>
                <a:gd name="T19" fmla="*/ 2 h 72"/>
                <a:gd name="T20" fmla="*/ 1 w 172"/>
                <a:gd name="T21" fmla="*/ 2 h 72"/>
                <a:gd name="T22" fmla="*/ 1 w 172"/>
                <a:gd name="T23" fmla="*/ 2 h 72"/>
                <a:gd name="T24" fmla="*/ 1 w 172"/>
                <a:gd name="T25" fmla="*/ 2 h 7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 h="72">
                  <a:moveTo>
                    <a:pt x="102" y="8"/>
                  </a:moveTo>
                  <a:cubicBezTo>
                    <a:pt x="89" y="12"/>
                    <a:pt x="78" y="8"/>
                    <a:pt x="66" y="4"/>
                  </a:cubicBezTo>
                  <a:cubicBezTo>
                    <a:pt x="62" y="3"/>
                    <a:pt x="54" y="0"/>
                    <a:pt x="54" y="0"/>
                  </a:cubicBezTo>
                  <a:cubicBezTo>
                    <a:pt x="38" y="5"/>
                    <a:pt x="12" y="16"/>
                    <a:pt x="0" y="28"/>
                  </a:cubicBezTo>
                  <a:cubicBezTo>
                    <a:pt x="4" y="39"/>
                    <a:pt x="18" y="39"/>
                    <a:pt x="28" y="40"/>
                  </a:cubicBezTo>
                  <a:cubicBezTo>
                    <a:pt x="39" y="44"/>
                    <a:pt x="41" y="60"/>
                    <a:pt x="42" y="60"/>
                  </a:cubicBezTo>
                  <a:cubicBezTo>
                    <a:pt x="50" y="63"/>
                    <a:pt x="58" y="65"/>
                    <a:pt x="66" y="68"/>
                  </a:cubicBezTo>
                  <a:cubicBezTo>
                    <a:pt x="70" y="69"/>
                    <a:pt x="78" y="72"/>
                    <a:pt x="78" y="72"/>
                  </a:cubicBezTo>
                  <a:cubicBezTo>
                    <a:pt x="92" y="71"/>
                    <a:pt x="117" y="69"/>
                    <a:pt x="130" y="60"/>
                  </a:cubicBezTo>
                  <a:cubicBezTo>
                    <a:pt x="148" y="48"/>
                    <a:pt x="150" y="46"/>
                    <a:pt x="172" y="44"/>
                  </a:cubicBezTo>
                  <a:cubicBezTo>
                    <a:pt x="169" y="29"/>
                    <a:pt x="162" y="23"/>
                    <a:pt x="148" y="18"/>
                  </a:cubicBezTo>
                  <a:cubicBezTo>
                    <a:pt x="145" y="10"/>
                    <a:pt x="144" y="7"/>
                    <a:pt x="136" y="4"/>
                  </a:cubicBezTo>
                  <a:cubicBezTo>
                    <a:pt x="134" y="4"/>
                    <a:pt x="105" y="11"/>
                    <a:pt x="102" y="8"/>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4" name="Freeform 44"/>
            <p:cNvSpPr>
              <a:spLocks/>
            </p:cNvSpPr>
            <p:nvPr/>
          </p:nvSpPr>
          <p:spPr bwMode="invGray">
            <a:xfrm>
              <a:off x="2393" y="2038"/>
              <a:ext cx="39" cy="24"/>
            </a:xfrm>
            <a:custGeom>
              <a:avLst/>
              <a:gdLst>
                <a:gd name="T0" fmla="*/ 2 w 52"/>
                <a:gd name="T1" fmla="*/ 0 h 32"/>
                <a:gd name="T2" fmla="*/ 2 w 52"/>
                <a:gd name="T3" fmla="*/ 2 h 32"/>
                <a:gd name="T4" fmla="*/ 2 w 52"/>
                <a:gd name="T5" fmla="*/ 2 h 32"/>
                <a:gd name="T6" fmla="*/ 2 w 52"/>
                <a:gd name="T7" fmla="*/ 2 h 32"/>
                <a:gd name="T8" fmla="*/ 2 w 52"/>
                <a:gd name="T9" fmla="*/ 0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2">
                  <a:moveTo>
                    <a:pt x="34" y="0"/>
                  </a:moveTo>
                  <a:cubicBezTo>
                    <a:pt x="30" y="12"/>
                    <a:pt x="19" y="16"/>
                    <a:pt x="8" y="20"/>
                  </a:cubicBezTo>
                  <a:cubicBezTo>
                    <a:pt x="0" y="32"/>
                    <a:pt x="14" y="31"/>
                    <a:pt x="24" y="32"/>
                  </a:cubicBezTo>
                  <a:cubicBezTo>
                    <a:pt x="30" y="31"/>
                    <a:pt x="36" y="32"/>
                    <a:pt x="42" y="30"/>
                  </a:cubicBezTo>
                  <a:cubicBezTo>
                    <a:pt x="52" y="26"/>
                    <a:pt x="34" y="3"/>
                    <a:pt x="3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5" name="Freeform 45"/>
            <p:cNvSpPr>
              <a:spLocks/>
            </p:cNvSpPr>
            <p:nvPr/>
          </p:nvSpPr>
          <p:spPr bwMode="invGray">
            <a:xfrm>
              <a:off x="2662" y="2006"/>
              <a:ext cx="155" cy="63"/>
            </a:xfrm>
            <a:custGeom>
              <a:avLst/>
              <a:gdLst>
                <a:gd name="T0" fmla="*/ 2 w 206"/>
                <a:gd name="T1" fmla="*/ 1 h 85"/>
                <a:gd name="T2" fmla="*/ 2 w 206"/>
                <a:gd name="T3" fmla="*/ 1 h 85"/>
                <a:gd name="T4" fmla="*/ 2 w 206"/>
                <a:gd name="T5" fmla="*/ 1 h 85"/>
                <a:gd name="T6" fmla="*/ 2 w 206"/>
                <a:gd name="T7" fmla="*/ 1 h 85"/>
                <a:gd name="T8" fmla="*/ 2 w 206"/>
                <a:gd name="T9" fmla="*/ 1 h 85"/>
                <a:gd name="T10" fmla="*/ 2 w 206"/>
                <a:gd name="T11" fmla="*/ 1 h 85"/>
                <a:gd name="T12" fmla="*/ 2 w 206"/>
                <a:gd name="T13" fmla="*/ 1 h 85"/>
                <a:gd name="T14" fmla="*/ 2 w 206"/>
                <a:gd name="T15" fmla="*/ 1 h 85"/>
                <a:gd name="T16" fmla="*/ 2 w 206"/>
                <a:gd name="T17" fmla="*/ 1 h 85"/>
                <a:gd name="T18" fmla="*/ 2 w 206"/>
                <a:gd name="T19" fmla="*/ 1 h 85"/>
                <a:gd name="T20" fmla="*/ 2 w 206"/>
                <a:gd name="T21" fmla="*/ 1 h 85"/>
                <a:gd name="T22" fmla="*/ 2 w 206"/>
                <a:gd name="T23" fmla="*/ 1 h 85"/>
                <a:gd name="T24" fmla="*/ 2 w 206"/>
                <a:gd name="T25" fmla="*/ 1 h 85"/>
                <a:gd name="T26" fmla="*/ 2 w 206"/>
                <a:gd name="T27" fmla="*/ 1 h 85"/>
                <a:gd name="T28" fmla="*/ 2 w 206"/>
                <a:gd name="T29" fmla="*/ 1 h 85"/>
                <a:gd name="T30" fmla="*/ 2 w 206"/>
                <a:gd name="T31" fmla="*/ 1 h 85"/>
                <a:gd name="T32" fmla="*/ 2 w 206"/>
                <a:gd name="T33" fmla="*/ 1 h 85"/>
                <a:gd name="T34" fmla="*/ 2 w 206"/>
                <a:gd name="T35" fmla="*/ 1 h 8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06" h="85">
                  <a:moveTo>
                    <a:pt x="191" y="7"/>
                  </a:moveTo>
                  <a:cubicBezTo>
                    <a:pt x="165" y="6"/>
                    <a:pt x="130" y="0"/>
                    <a:pt x="103" y="9"/>
                  </a:cubicBezTo>
                  <a:cubicBezTo>
                    <a:pt x="100" y="18"/>
                    <a:pt x="101" y="20"/>
                    <a:pt x="109" y="25"/>
                  </a:cubicBezTo>
                  <a:cubicBezTo>
                    <a:pt x="111" y="28"/>
                    <a:pt x="118" y="34"/>
                    <a:pt x="107" y="33"/>
                  </a:cubicBezTo>
                  <a:cubicBezTo>
                    <a:pt x="101" y="32"/>
                    <a:pt x="89" y="27"/>
                    <a:pt x="89" y="27"/>
                  </a:cubicBezTo>
                  <a:cubicBezTo>
                    <a:pt x="86" y="24"/>
                    <a:pt x="82" y="18"/>
                    <a:pt x="77" y="19"/>
                  </a:cubicBezTo>
                  <a:cubicBezTo>
                    <a:pt x="52" y="22"/>
                    <a:pt x="57" y="25"/>
                    <a:pt x="23" y="27"/>
                  </a:cubicBezTo>
                  <a:cubicBezTo>
                    <a:pt x="0" y="31"/>
                    <a:pt x="18" y="45"/>
                    <a:pt x="31" y="49"/>
                  </a:cubicBezTo>
                  <a:cubicBezTo>
                    <a:pt x="43" y="53"/>
                    <a:pt x="35" y="51"/>
                    <a:pt x="55" y="53"/>
                  </a:cubicBezTo>
                  <a:cubicBezTo>
                    <a:pt x="63" y="59"/>
                    <a:pt x="66" y="67"/>
                    <a:pt x="75" y="73"/>
                  </a:cubicBezTo>
                  <a:cubicBezTo>
                    <a:pt x="78" y="81"/>
                    <a:pt x="81" y="82"/>
                    <a:pt x="89" y="85"/>
                  </a:cubicBezTo>
                  <a:cubicBezTo>
                    <a:pt x="104" y="81"/>
                    <a:pt x="99" y="75"/>
                    <a:pt x="109" y="67"/>
                  </a:cubicBezTo>
                  <a:cubicBezTo>
                    <a:pt x="113" y="64"/>
                    <a:pt x="121" y="59"/>
                    <a:pt x="121" y="59"/>
                  </a:cubicBezTo>
                  <a:cubicBezTo>
                    <a:pt x="123" y="55"/>
                    <a:pt x="124" y="50"/>
                    <a:pt x="127" y="47"/>
                  </a:cubicBezTo>
                  <a:cubicBezTo>
                    <a:pt x="132" y="41"/>
                    <a:pt x="158" y="37"/>
                    <a:pt x="167" y="35"/>
                  </a:cubicBezTo>
                  <a:cubicBezTo>
                    <a:pt x="174" y="34"/>
                    <a:pt x="181" y="33"/>
                    <a:pt x="187" y="31"/>
                  </a:cubicBezTo>
                  <a:cubicBezTo>
                    <a:pt x="191" y="30"/>
                    <a:pt x="199" y="27"/>
                    <a:pt x="199" y="27"/>
                  </a:cubicBezTo>
                  <a:cubicBezTo>
                    <a:pt x="206" y="16"/>
                    <a:pt x="199" y="15"/>
                    <a:pt x="191"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6" name="Freeform 46"/>
            <p:cNvSpPr>
              <a:spLocks/>
            </p:cNvSpPr>
            <p:nvPr/>
          </p:nvSpPr>
          <p:spPr bwMode="invGray">
            <a:xfrm>
              <a:off x="2759" y="2039"/>
              <a:ext cx="48" cy="21"/>
            </a:xfrm>
            <a:custGeom>
              <a:avLst/>
              <a:gdLst>
                <a:gd name="T0" fmla="*/ 2 w 64"/>
                <a:gd name="T1" fmla="*/ 2 h 28"/>
                <a:gd name="T2" fmla="*/ 2 w 64"/>
                <a:gd name="T3" fmla="*/ 2 h 28"/>
                <a:gd name="T4" fmla="*/ 2 w 64"/>
                <a:gd name="T5" fmla="*/ 2 h 28"/>
                <a:gd name="T6" fmla="*/ 2 w 64"/>
                <a:gd name="T7" fmla="*/ 2 h 28"/>
                <a:gd name="T8" fmla="*/ 2 w 64"/>
                <a:gd name="T9" fmla="*/ 2 h 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28">
                  <a:moveTo>
                    <a:pt x="36" y="6"/>
                  </a:moveTo>
                  <a:cubicBezTo>
                    <a:pt x="32" y="18"/>
                    <a:pt x="19" y="0"/>
                    <a:pt x="8" y="4"/>
                  </a:cubicBezTo>
                  <a:cubicBezTo>
                    <a:pt x="0" y="16"/>
                    <a:pt x="14" y="27"/>
                    <a:pt x="24" y="28"/>
                  </a:cubicBezTo>
                  <a:cubicBezTo>
                    <a:pt x="30" y="27"/>
                    <a:pt x="48" y="16"/>
                    <a:pt x="54" y="14"/>
                  </a:cubicBezTo>
                  <a:cubicBezTo>
                    <a:pt x="64" y="10"/>
                    <a:pt x="36" y="9"/>
                    <a:pt x="36"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7" name="Freeform 47"/>
            <p:cNvSpPr>
              <a:spLocks/>
            </p:cNvSpPr>
            <p:nvPr/>
          </p:nvSpPr>
          <p:spPr bwMode="invGray">
            <a:xfrm>
              <a:off x="2467" y="2311"/>
              <a:ext cx="109" cy="132"/>
            </a:xfrm>
            <a:custGeom>
              <a:avLst/>
              <a:gdLst>
                <a:gd name="T0" fmla="*/ 1 w 146"/>
                <a:gd name="T1" fmla="*/ 2 h 176"/>
                <a:gd name="T2" fmla="*/ 0 w 146"/>
                <a:gd name="T3" fmla="*/ 2 h 176"/>
                <a:gd name="T4" fmla="*/ 1 w 146"/>
                <a:gd name="T5" fmla="*/ 2 h 176"/>
                <a:gd name="T6" fmla="*/ 1 w 146"/>
                <a:gd name="T7" fmla="*/ 2 h 176"/>
                <a:gd name="T8" fmla="*/ 1 w 146"/>
                <a:gd name="T9" fmla="*/ 2 h 176"/>
                <a:gd name="T10" fmla="*/ 1 w 146"/>
                <a:gd name="T11" fmla="*/ 2 h 176"/>
                <a:gd name="T12" fmla="*/ 1 w 146"/>
                <a:gd name="T13" fmla="*/ 2 h 176"/>
                <a:gd name="T14" fmla="*/ 1 w 146"/>
                <a:gd name="T15" fmla="*/ 2 h 176"/>
                <a:gd name="T16" fmla="*/ 1 w 146"/>
                <a:gd name="T17" fmla="*/ 2 h 176"/>
                <a:gd name="T18" fmla="*/ 1 w 146"/>
                <a:gd name="T19" fmla="*/ 2 h 176"/>
                <a:gd name="T20" fmla="*/ 1 w 146"/>
                <a:gd name="T21" fmla="*/ 2 h 176"/>
                <a:gd name="T22" fmla="*/ 1 w 146"/>
                <a:gd name="T23" fmla="*/ 2 h 176"/>
                <a:gd name="T24" fmla="*/ 1 w 146"/>
                <a:gd name="T25" fmla="*/ 2 h 176"/>
                <a:gd name="T26" fmla="*/ 1 w 146"/>
                <a:gd name="T27" fmla="*/ 2 h 176"/>
                <a:gd name="T28" fmla="*/ 1 w 146"/>
                <a:gd name="T29" fmla="*/ 2 h 176"/>
                <a:gd name="T30" fmla="*/ 1 w 146"/>
                <a:gd name="T31" fmla="*/ 2 h 176"/>
                <a:gd name="T32" fmla="*/ 1 w 146"/>
                <a:gd name="T33" fmla="*/ 2 h 176"/>
                <a:gd name="T34" fmla="*/ 1 w 146"/>
                <a:gd name="T35" fmla="*/ 2 h 176"/>
                <a:gd name="T36" fmla="*/ 1 w 146"/>
                <a:gd name="T37" fmla="*/ 2 h 176"/>
                <a:gd name="T38" fmla="*/ 1 w 146"/>
                <a:gd name="T39" fmla="*/ 2 h 176"/>
                <a:gd name="T40" fmla="*/ 1 w 146"/>
                <a:gd name="T41" fmla="*/ 2 h 176"/>
                <a:gd name="T42" fmla="*/ 1 w 146"/>
                <a:gd name="T43" fmla="*/ 2 h 176"/>
                <a:gd name="T44" fmla="*/ 1 w 146"/>
                <a:gd name="T45" fmla="*/ 2 h 176"/>
                <a:gd name="T46" fmla="*/ 1 w 146"/>
                <a:gd name="T47" fmla="*/ 2 h 176"/>
                <a:gd name="T48" fmla="*/ 1 w 146"/>
                <a:gd name="T49" fmla="*/ 2 h 176"/>
                <a:gd name="T50" fmla="*/ 1 w 146"/>
                <a:gd name="T51" fmla="*/ 2 h 176"/>
                <a:gd name="T52" fmla="*/ 1 w 146"/>
                <a:gd name="T53" fmla="*/ 1 h 176"/>
                <a:gd name="T54" fmla="*/ 1 w 146"/>
                <a:gd name="T55" fmla="*/ 2 h 176"/>
                <a:gd name="T56" fmla="*/ 1 w 146"/>
                <a:gd name="T57" fmla="*/ 2 h 17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6" h="176">
                  <a:moveTo>
                    <a:pt x="24" y="19"/>
                  </a:moveTo>
                  <a:cubicBezTo>
                    <a:pt x="13" y="23"/>
                    <a:pt x="7" y="15"/>
                    <a:pt x="0" y="25"/>
                  </a:cubicBezTo>
                  <a:cubicBezTo>
                    <a:pt x="2" y="32"/>
                    <a:pt x="14" y="43"/>
                    <a:pt x="14" y="43"/>
                  </a:cubicBezTo>
                  <a:cubicBezTo>
                    <a:pt x="19" y="58"/>
                    <a:pt x="20" y="78"/>
                    <a:pt x="34" y="87"/>
                  </a:cubicBezTo>
                  <a:cubicBezTo>
                    <a:pt x="42" y="84"/>
                    <a:pt x="45" y="86"/>
                    <a:pt x="52" y="91"/>
                  </a:cubicBezTo>
                  <a:cubicBezTo>
                    <a:pt x="57" y="105"/>
                    <a:pt x="60" y="101"/>
                    <a:pt x="50" y="107"/>
                  </a:cubicBezTo>
                  <a:cubicBezTo>
                    <a:pt x="38" y="105"/>
                    <a:pt x="32" y="101"/>
                    <a:pt x="28" y="113"/>
                  </a:cubicBezTo>
                  <a:cubicBezTo>
                    <a:pt x="32" y="129"/>
                    <a:pt x="33" y="128"/>
                    <a:pt x="16" y="131"/>
                  </a:cubicBezTo>
                  <a:cubicBezTo>
                    <a:pt x="17" y="133"/>
                    <a:pt x="16" y="136"/>
                    <a:pt x="18" y="137"/>
                  </a:cubicBezTo>
                  <a:cubicBezTo>
                    <a:pt x="21" y="139"/>
                    <a:pt x="30" y="141"/>
                    <a:pt x="30" y="141"/>
                  </a:cubicBezTo>
                  <a:cubicBezTo>
                    <a:pt x="28" y="152"/>
                    <a:pt x="21" y="159"/>
                    <a:pt x="18" y="169"/>
                  </a:cubicBezTo>
                  <a:cubicBezTo>
                    <a:pt x="19" y="171"/>
                    <a:pt x="18" y="174"/>
                    <a:pt x="20" y="175"/>
                  </a:cubicBezTo>
                  <a:cubicBezTo>
                    <a:pt x="22" y="176"/>
                    <a:pt x="32" y="171"/>
                    <a:pt x="34" y="171"/>
                  </a:cubicBezTo>
                  <a:cubicBezTo>
                    <a:pt x="42" y="170"/>
                    <a:pt x="50" y="170"/>
                    <a:pt x="58" y="169"/>
                  </a:cubicBezTo>
                  <a:cubicBezTo>
                    <a:pt x="70" y="167"/>
                    <a:pt x="80" y="167"/>
                    <a:pt x="92" y="171"/>
                  </a:cubicBezTo>
                  <a:cubicBezTo>
                    <a:pt x="98" y="170"/>
                    <a:pt x="104" y="170"/>
                    <a:pt x="110" y="169"/>
                  </a:cubicBezTo>
                  <a:cubicBezTo>
                    <a:pt x="114" y="168"/>
                    <a:pt x="122" y="165"/>
                    <a:pt x="122" y="165"/>
                  </a:cubicBezTo>
                  <a:cubicBezTo>
                    <a:pt x="124" y="158"/>
                    <a:pt x="123" y="147"/>
                    <a:pt x="128" y="141"/>
                  </a:cubicBezTo>
                  <a:cubicBezTo>
                    <a:pt x="132" y="136"/>
                    <a:pt x="146" y="133"/>
                    <a:pt x="146" y="133"/>
                  </a:cubicBezTo>
                  <a:cubicBezTo>
                    <a:pt x="142" y="105"/>
                    <a:pt x="143" y="111"/>
                    <a:pt x="110" y="109"/>
                  </a:cubicBezTo>
                  <a:cubicBezTo>
                    <a:pt x="102" y="97"/>
                    <a:pt x="103" y="88"/>
                    <a:pt x="88" y="83"/>
                  </a:cubicBezTo>
                  <a:cubicBezTo>
                    <a:pt x="85" y="79"/>
                    <a:pt x="86" y="72"/>
                    <a:pt x="82" y="69"/>
                  </a:cubicBezTo>
                  <a:cubicBezTo>
                    <a:pt x="77" y="65"/>
                    <a:pt x="69" y="65"/>
                    <a:pt x="64" y="61"/>
                  </a:cubicBezTo>
                  <a:cubicBezTo>
                    <a:pt x="52" y="43"/>
                    <a:pt x="67" y="47"/>
                    <a:pt x="86" y="45"/>
                  </a:cubicBezTo>
                  <a:cubicBezTo>
                    <a:pt x="93" y="25"/>
                    <a:pt x="83" y="29"/>
                    <a:pt x="64" y="31"/>
                  </a:cubicBezTo>
                  <a:cubicBezTo>
                    <a:pt x="62" y="25"/>
                    <a:pt x="70" y="13"/>
                    <a:pt x="70" y="13"/>
                  </a:cubicBezTo>
                  <a:cubicBezTo>
                    <a:pt x="64" y="4"/>
                    <a:pt x="56" y="3"/>
                    <a:pt x="46" y="1"/>
                  </a:cubicBezTo>
                  <a:cubicBezTo>
                    <a:pt x="35" y="3"/>
                    <a:pt x="34" y="0"/>
                    <a:pt x="30" y="9"/>
                  </a:cubicBezTo>
                  <a:cubicBezTo>
                    <a:pt x="25" y="21"/>
                    <a:pt x="29" y="24"/>
                    <a:pt x="24" y="1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8" name="Freeform 48"/>
            <p:cNvSpPr>
              <a:spLocks/>
            </p:cNvSpPr>
            <p:nvPr/>
          </p:nvSpPr>
          <p:spPr bwMode="invGray">
            <a:xfrm>
              <a:off x="2413" y="2359"/>
              <a:ext cx="69" cy="68"/>
            </a:xfrm>
            <a:custGeom>
              <a:avLst/>
              <a:gdLst>
                <a:gd name="T0" fmla="*/ 2 w 92"/>
                <a:gd name="T1" fmla="*/ 1 h 92"/>
                <a:gd name="T2" fmla="*/ 2 w 92"/>
                <a:gd name="T3" fmla="*/ 1 h 92"/>
                <a:gd name="T4" fmla="*/ 2 w 92"/>
                <a:gd name="T5" fmla="*/ 1 h 92"/>
                <a:gd name="T6" fmla="*/ 2 w 92"/>
                <a:gd name="T7" fmla="*/ 1 h 92"/>
                <a:gd name="T8" fmla="*/ 2 w 92"/>
                <a:gd name="T9" fmla="*/ 1 h 92"/>
                <a:gd name="T10" fmla="*/ 2 w 92"/>
                <a:gd name="T11" fmla="*/ 1 h 92"/>
                <a:gd name="T12" fmla="*/ 2 w 92"/>
                <a:gd name="T13" fmla="*/ 1 h 92"/>
                <a:gd name="T14" fmla="*/ 2 w 92"/>
                <a:gd name="T15" fmla="*/ 1 h 92"/>
                <a:gd name="T16" fmla="*/ 2 w 92"/>
                <a:gd name="T17" fmla="*/ 1 h 92"/>
                <a:gd name="T18" fmla="*/ 2 w 92"/>
                <a:gd name="T19" fmla="*/ 1 h 92"/>
                <a:gd name="T20" fmla="*/ 2 w 92"/>
                <a:gd name="T21" fmla="*/ 1 h 9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2" h="92">
                  <a:moveTo>
                    <a:pt x="58" y="6"/>
                  </a:moveTo>
                  <a:cubicBezTo>
                    <a:pt x="67" y="0"/>
                    <a:pt x="73" y="2"/>
                    <a:pt x="82" y="8"/>
                  </a:cubicBezTo>
                  <a:cubicBezTo>
                    <a:pt x="91" y="22"/>
                    <a:pt x="88" y="15"/>
                    <a:pt x="92" y="26"/>
                  </a:cubicBezTo>
                  <a:cubicBezTo>
                    <a:pt x="89" y="36"/>
                    <a:pt x="82" y="37"/>
                    <a:pt x="78" y="48"/>
                  </a:cubicBezTo>
                  <a:cubicBezTo>
                    <a:pt x="85" y="69"/>
                    <a:pt x="60" y="71"/>
                    <a:pt x="46" y="76"/>
                  </a:cubicBezTo>
                  <a:cubicBezTo>
                    <a:pt x="40" y="86"/>
                    <a:pt x="28" y="86"/>
                    <a:pt x="18" y="92"/>
                  </a:cubicBezTo>
                  <a:cubicBezTo>
                    <a:pt x="9" y="90"/>
                    <a:pt x="0" y="84"/>
                    <a:pt x="8" y="72"/>
                  </a:cubicBezTo>
                  <a:cubicBezTo>
                    <a:pt x="11" y="68"/>
                    <a:pt x="20" y="64"/>
                    <a:pt x="20" y="64"/>
                  </a:cubicBezTo>
                  <a:cubicBezTo>
                    <a:pt x="23" y="55"/>
                    <a:pt x="21" y="53"/>
                    <a:pt x="14" y="46"/>
                  </a:cubicBezTo>
                  <a:cubicBezTo>
                    <a:pt x="18" y="30"/>
                    <a:pt x="28" y="36"/>
                    <a:pt x="40" y="28"/>
                  </a:cubicBezTo>
                  <a:cubicBezTo>
                    <a:pt x="56" y="17"/>
                    <a:pt x="50" y="24"/>
                    <a:pt x="58"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39" name="Freeform 49"/>
            <p:cNvSpPr>
              <a:spLocks/>
            </p:cNvSpPr>
            <p:nvPr/>
          </p:nvSpPr>
          <p:spPr bwMode="invGray">
            <a:xfrm>
              <a:off x="4099" y="3502"/>
              <a:ext cx="474" cy="495"/>
            </a:xfrm>
            <a:custGeom>
              <a:avLst/>
              <a:gdLst>
                <a:gd name="T0" fmla="*/ 1 w 633"/>
                <a:gd name="T1" fmla="*/ 2 h 660"/>
                <a:gd name="T2" fmla="*/ 1 w 633"/>
                <a:gd name="T3" fmla="*/ 2 h 660"/>
                <a:gd name="T4" fmla="*/ 1 w 633"/>
                <a:gd name="T5" fmla="*/ 2 h 660"/>
                <a:gd name="T6" fmla="*/ 1 w 633"/>
                <a:gd name="T7" fmla="*/ 2 h 660"/>
                <a:gd name="T8" fmla="*/ 1 w 633"/>
                <a:gd name="T9" fmla="*/ 2 h 660"/>
                <a:gd name="T10" fmla="*/ 1 w 633"/>
                <a:gd name="T11" fmla="*/ 2 h 660"/>
                <a:gd name="T12" fmla="*/ 1 w 633"/>
                <a:gd name="T13" fmla="*/ 2 h 660"/>
                <a:gd name="T14" fmla="*/ 0 w 633"/>
                <a:gd name="T15" fmla="*/ 2 h 660"/>
                <a:gd name="T16" fmla="*/ 1 w 633"/>
                <a:gd name="T17" fmla="*/ 2 h 660"/>
                <a:gd name="T18" fmla="*/ 1 w 633"/>
                <a:gd name="T19" fmla="*/ 2 h 660"/>
                <a:gd name="T20" fmla="*/ 1 w 633"/>
                <a:gd name="T21" fmla="*/ 2 h 660"/>
                <a:gd name="T22" fmla="*/ 1 w 633"/>
                <a:gd name="T23" fmla="*/ 2 h 660"/>
                <a:gd name="T24" fmla="*/ 1 w 633"/>
                <a:gd name="T25" fmla="*/ 2 h 660"/>
                <a:gd name="T26" fmla="*/ 1 w 633"/>
                <a:gd name="T27" fmla="*/ 2 h 660"/>
                <a:gd name="T28" fmla="*/ 1 w 633"/>
                <a:gd name="T29" fmla="*/ 2 h 660"/>
                <a:gd name="T30" fmla="*/ 1 w 633"/>
                <a:gd name="T31" fmla="*/ 2 h 660"/>
                <a:gd name="T32" fmla="*/ 1 w 633"/>
                <a:gd name="T33" fmla="*/ 2 h 660"/>
                <a:gd name="T34" fmla="*/ 1 w 633"/>
                <a:gd name="T35" fmla="*/ 2 h 660"/>
                <a:gd name="T36" fmla="*/ 1 w 633"/>
                <a:gd name="T37" fmla="*/ 2 h 660"/>
                <a:gd name="T38" fmla="*/ 1 w 633"/>
                <a:gd name="T39" fmla="*/ 2 h 660"/>
                <a:gd name="T40" fmla="*/ 1 w 633"/>
                <a:gd name="T41" fmla="*/ 2 h 660"/>
                <a:gd name="T42" fmla="*/ 1 w 633"/>
                <a:gd name="T43" fmla="*/ 2 h 660"/>
                <a:gd name="T44" fmla="*/ 1 w 633"/>
                <a:gd name="T45" fmla="*/ 2 h 660"/>
                <a:gd name="T46" fmla="*/ 1 w 633"/>
                <a:gd name="T47" fmla="*/ 2 h 660"/>
                <a:gd name="T48" fmla="*/ 1 w 633"/>
                <a:gd name="T49" fmla="*/ 2 h 660"/>
                <a:gd name="T50" fmla="*/ 1 w 633"/>
                <a:gd name="T51" fmla="*/ 2 h 660"/>
                <a:gd name="T52" fmla="*/ 1 w 633"/>
                <a:gd name="T53" fmla="*/ 2 h 660"/>
                <a:gd name="T54" fmla="*/ 1 w 633"/>
                <a:gd name="T55" fmla="*/ 2 h 660"/>
                <a:gd name="T56" fmla="*/ 1 w 633"/>
                <a:gd name="T57" fmla="*/ 2 h 660"/>
                <a:gd name="T58" fmla="*/ 1 w 633"/>
                <a:gd name="T59" fmla="*/ 2 h 660"/>
                <a:gd name="T60" fmla="*/ 1 w 633"/>
                <a:gd name="T61" fmla="*/ 2 h 660"/>
                <a:gd name="T62" fmla="*/ 1 w 633"/>
                <a:gd name="T63" fmla="*/ 2 h 660"/>
                <a:gd name="T64" fmla="*/ 1 w 633"/>
                <a:gd name="T65" fmla="*/ 2 h 660"/>
                <a:gd name="T66" fmla="*/ 1 w 633"/>
                <a:gd name="T67" fmla="*/ 2 h 660"/>
                <a:gd name="T68" fmla="*/ 1 w 633"/>
                <a:gd name="T69" fmla="*/ 2 h 660"/>
                <a:gd name="T70" fmla="*/ 1 w 633"/>
                <a:gd name="T71" fmla="*/ 2 h 660"/>
                <a:gd name="T72" fmla="*/ 1 w 633"/>
                <a:gd name="T73" fmla="*/ 2 h 660"/>
                <a:gd name="T74" fmla="*/ 1 w 633"/>
                <a:gd name="T75" fmla="*/ 2 h 660"/>
                <a:gd name="T76" fmla="*/ 1 w 633"/>
                <a:gd name="T77" fmla="*/ 2 h 660"/>
                <a:gd name="T78" fmla="*/ 1 w 633"/>
                <a:gd name="T79" fmla="*/ 2 h 660"/>
                <a:gd name="T80" fmla="*/ 1 w 633"/>
                <a:gd name="T81" fmla="*/ 2 h 660"/>
                <a:gd name="T82" fmla="*/ 1 w 633"/>
                <a:gd name="T83" fmla="*/ 2 h 660"/>
                <a:gd name="T84" fmla="*/ 1 w 633"/>
                <a:gd name="T85" fmla="*/ 2 h 660"/>
                <a:gd name="T86" fmla="*/ 1 w 633"/>
                <a:gd name="T87" fmla="*/ 2 h 660"/>
                <a:gd name="T88" fmla="*/ 1 w 633"/>
                <a:gd name="T89" fmla="*/ 2 h 660"/>
                <a:gd name="T90" fmla="*/ 1 w 633"/>
                <a:gd name="T91" fmla="*/ 2 h 660"/>
                <a:gd name="T92" fmla="*/ 1 w 633"/>
                <a:gd name="T93" fmla="*/ 2 h 660"/>
                <a:gd name="T94" fmla="*/ 1 w 633"/>
                <a:gd name="T95" fmla="*/ 2 h 66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3" h="660">
                  <a:moveTo>
                    <a:pt x="212" y="11"/>
                  </a:moveTo>
                  <a:cubicBezTo>
                    <a:pt x="195" y="0"/>
                    <a:pt x="187" y="2"/>
                    <a:pt x="176" y="19"/>
                  </a:cubicBezTo>
                  <a:cubicBezTo>
                    <a:pt x="171" y="61"/>
                    <a:pt x="181" y="88"/>
                    <a:pt x="144" y="51"/>
                  </a:cubicBezTo>
                  <a:cubicBezTo>
                    <a:pt x="131" y="53"/>
                    <a:pt x="115" y="51"/>
                    <a:pt x="104" y="59"/>
                  </a:cubicBezTo>
                  <a:cubicBezTo>
                    <a:pt x="78" y="80"/>
                    <a:pt x="114" y="65"/>
                    <a:pt x="84" y="75"/>
                  </a:cubicBezTo>
                  <a:cubicBezTo>
                    <a:pt x="78" y="94"/>
                    <a:pt x="92" y="107"/>
                    <a:pt x="68" y="115"/>
                  </a:cubicBezTo>
                  <a:cubicBezTo>
                    <a:pt x="55" y="135"/>
                    <a:pt x="59" y="159"/>
                    <a:pt x="36" y="167"/>
                  </a:cubicBezTo>
                  <a:cubicBezTo>
                    <a:pt x="16" y="163"/>
                    <a:pt x="7" y="158"/>
                    <a:pt x="0" y="179"/>
                  </a:cubicBezTo>
                  <a:cubicBezTo>
                    <a:pt x="9" y="232"/>
                    <a:pt x="43" y="279"/>
                    <a:pt x="72" y="323"/>
                  </a:cubicBezTo>
                  <a:cubicBezTo>
                    <a:pt x="82" y="371"/>
                    <a:pt x="85" y="392"/>
                    <a:pt x="120" y="427"/>
                  </a:cubicBezTo>
                  <a:cubicBezTo>
                    <a:pt x="127" y="434"/>
                    <a:pt x="136" y="438"/>
                    <a:pt x="144" y="443"/>
                  </a:cubicBezTo>
                  <a:cubicBezTo>
                    <a:pt x="151" y="448"/>
                    <a:pt x="168" y="451"/>
                    <a:pt x="168" y="451"/>
                  </a:cubicBezTo>
                  <a:cubicBezTo>
                    <a:pt x="188" y="444"/>
                    <a:pt x="208" y="438"/>
                    <a:pt x="228" y="431"/>
                  </a:cubicBezTo>
                  <a:cubicBezTo>
                    <a:pt x="236" y="428"/>
                    <a:pt x="252" y="423"/>
                    <a:pt x="252" y="423"/>
                  </a:cubicBezTo>
                  <a:cubicBezTo>
                    <a:pt x="271" y="429"/>
                    <a:pt x="281" y="445"/>
                    <a:pt x="300" y="451"/>
                  </a:cubicBezTo>
                  <a:cubicBezTo>
                    <a:pt x="320" y="471"/>
                    <a:pt x="315" y="500"/>
                    <a:pt x="324" y="527"/>
                  </a:cubicBezTo>
                  <a:cubicBezTo>
                    <a:pt x="328" y="526"/>
                    <a:pt x="333" y="526"/>
                    <a:pt x="336" y="523"/>
                  </a:cubicBezTo>
                  <a:cubicBezTo>
                    <a:pt x="340" y="520"/>
                    <a:pt x="339" y="511"/>
                    <a:pt x="344" y="511"/>
                  </a:cubicBezTo>
                  <a:cubicBezTo>
                    <a:pt x="358" y="511"/>
                    <a:pt x="362" y="541"/>
                    <a:pt x="368" y="547"/>
                  </a:cubicBezTo>
                  <a:cubicBezTo>
                    <a:pt x="378" y="557"/>
                    <a:pt x="392" y="563"/>
                    <a:pt x="404" y="571"/>
                  </a:cubicBezTo>
                  <a:cubicBezTo>
                    <a:pt x="418" y="580"/>
                    <a:pt x="422" y="594"/>
                    <a:pt x="436" y="603"/>
                  </a:cubicBezTo>
                  <a:cubicBezTo>
                    <a:pt x="439" y="607"/>
                    <a:pt x="441" y="612"/>
                    <a:pt x="444" y="615"/>
                  </a:cubicBezTo>
                  <a:cubicBezTo>
                    <a:pt x="447" y="618"/>
                    <a:pt x="453" y="619"/>
                    <a:pt x="456" y="623"/>
                  </a:cubicBezTo>
                  <a:cubicBezTo>
                    <a:pt x="489" y="660"/>
                    <a:pt x="457" y="637"/>
                    <a:pt x="484" y="655"/>
                  </a:cubicBezTo>
                  <a:cubicBezTo>
                    <a:pt x="487" y="647"/>
                    <a:pt x="485" y="626"/>
                    <a:pt x="492" y="631"/>
                  </a:cubicBezTo>
                  <a:cubicBezTo>
                    <a:pt x="509" y="642"/>
                    <a:pt x="522" y="653"/>
                    <a:pt x="540" y="659"/>
                  </a:cubicBezTo>
                  <a:cubicBezTo>
                    <a:pt x="557" y="642"/>
                    <a:pt x="567" y="648"/>
                    <a:pt x="588" y="655"/>
                  </a:cubicBezTo>
                  <a:cubicBezTo>
                    <a:pt x="611" y="621"/>
                    <a:pt x="573" y="560"/>
                    <a:pt x="616" y="531"/>
                  </a:cubicBezTo>
                  <a:cubicBezTo>
                    <a:pt x="632" y="507"/>
                    <a:pt x="629" y="496"/>
                    <a:pt x="632" y="463"/>
                  </a:cubicBezTo>
                  <a:cubicBezTo>
                    <a:pt x="630" y="440"/>
                    <a:pt x="633" y="390"/>
                    <a:pt x="620" y="367"/>
                  </a:cubicBezTo>
                  <a:cubicBezTo>
                    <a:pt x="600" y="332"/>
                    <a:pt x="565" y="300"/>
                    <a:pt x="536" y="271"/>
                  </a:cubicBezTo>
                  <a:cubicBezTo>
                    <a:pt x="532" y="259"/>
                    <a:pt x="532" y="247"/>
                    <a:pt x="528" y="235"/>
                  </a:cubicBezTo>
                  <a:cubicBezTo>
                    <a:pt x="525" y="225"/>
                    <a:pt x="474" y="188"/>
                    <a:pt x="460" y="179"/>
                  </a:cubicBezTo>
                  <a:cubicBezTo>
                    <a:pt x="463" y="171"/>
                    <a:pt x="471" y="164"/>
                    <a:pt x="472" y="155"/>
                  </a:cubicBezTo>
                  <a:cubicBezTo>
                    <a:pt x="474" y="144"/>
                    <a:pt x="461" y="137"/>
                    <a:pt x="456" y="131"/>
                  </a:cubicBezTo>
                  <a:cubicBezTo>
                    <a:pt x="435" y="106"/>
                    <a:pt x="451" y="88"/>
                    <a:pt x="416" y="79"/>
                  </a:cubicBezTo>
                  <a:cubicBezTo>
                    <a:pt x="395" y="48"/>
                    <a:pt x="403" y="64"/>
                    <a:pt x="392" y="31"/>
                  </a:cubicBezTo>
                  <a:cubicBezTo>
                    <a:pt x="391" y="27"/>
                    <a:pt x="388" y="19"/>
                    <a:pt x="388" y="19"/>
                  </a:cubicBezTo>
                  <a:cubicBezTo>
                    <a:pt x="362" y="58"/>
                    <a:pt x="379" y="107"/>
                    <a:pt x="364" y="151"/>
                  </a:cubicBezTo>
                  <a:cubicBezTo>
                    <a:pt x="344" y="144"/>
                    <a:pt x="344" y="120"/>
                    <a:pt x="324" y="115"/>
                  </a:cubicBezTo>
                  <a:cubicBezTo>
                    <a:pt x="314" y="112"/>
                    <a:pt x="303" y="112"/>
                    <a:pt x="292" y="111"/>
                  </a:cubicBezTo>
                  <a:cubicBezTo>
                    <a:pt x="284" y="103"/>
                    <a:pt x="276" y="97"/>
                    <a:pt x="272" y="87"/>
                  </a:cubicBezTo>
                  <a:cubicBezTo>
                    <a:pt x="269" y="79"/>
                    <a:pt x="264" y="63"/>
                    <a:pt x="264" y="63"/>
                  </a:cubicBezTo>
                  <a:cubicBezTo>
                    <a:pt x="268" y="60"/>
                    <a:pt x="273" y="58"/>
                    <a:pt x="276" y="55"/>
                  </a:cubicBezTo>
                  <a:cubicBezTo>
                    <a:pt x="300" y="31"/>
                    <a:pt x="256" y="24"/>
                    <a:pt x="240" y="19"/>
                  </a:cubicBezTo>
                  <a:cubicBezTo>
                    <a:pt x="232" y="16"/>
                    <a:pt x="224" y="14"/>
                    <a:pt x="216" y="11"/>
                  </a:cubicBezTo>
                  <a:cubicBezTo>
                    <a:pt x="212" y="10"/>
                    <a:pt x="200" y="5"/>
                    <a:pt x="204" y="7"/>
                  </a:cubicBezTo>
                  <a:cubicBezTo>
                    <a:pt x="207" y="8"/>
                    <a:pt x="209" y="10"/>
                    <a:pt x="212" y="1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0" name="Freeform 50"/>
            <p:cNvSpPr>
              <a:spLocks/>
            </p:cNvSpPr>
            <p:nvPr/>
          </p:nvSpPr>
          <p:spPr bwMode="invGray">
            <a:xfrm>
              <a:off x="4246" y="3241"/>
              <a:ext cx="319" cy="210"/>
            </a:xfrm>
            <a:custGeom>
              <a:avLst/>
              <a:gdLst>
                <a:gd name="T0" fmla="*/ 1 w 426"/>
                <a:gd name="T1" fmla="*/ 2 h 280"/>
                <a:gd name="T2" fmla="*/ 1 w 426"/>
                <a:gd name="T3" fmla="*/ 2 h 280"/>
                <a:gd name="T4" fmla="*/ 1 w 426"/>
                <a:gd name="T5" fmla="*/ 2 h 280"/>
                <a:gd name="T6" fmla="*/ 1 w 426"/>
                <a:gd name="T7" fmla="*/ 2 h 280"/>
                <a:gd name="T8" fmla="*/ 1 w 426"/>
                <a:gd name="T9" fmla="*/ 2 h 280"/>
                <a:gd name="T10" fmla="*/ 1 w 426"/>
                <a:gd name="T11" fmla="*/ 2 h 280"/>
                <a:gd name="T12" fmla="*/ 1 w 426"/>
                <a:gd name="T13" fmla="*/ 2 h 280"/>
                <a:gd name="T14" fmla="*/ 1 w 426"/>
                <a:gd name="T15" fmla="*/ 2 h 280"/>
                <a:gd name="T16" fmla="*/ 1 w 426"/>
                <a:gd name="T17" fmla="*/ 2 h 280"/>
                <a:gd name="T18" fmla="*/ 1 w 426"/>
                <a:gd name="T19" fmla="*/ 2 h 280"/>
                <a:gd name="T20" fmla="*/ 1 w 426"/>
                <a:gd name="T21" fmla="*/ 2 h 280"/>
                <a:gd name="T22" fmla="*/ 1 w 426"/>
                <a:gd name="T23" fmla="*/ 2 h 280"/>
                <a:gd name="T24" fmla="*/ 1 w 426"/>
                <a:gd name="T25" fmla="*/ 2 h 280"/>
                <a:gd name="T26" fmla="*/ 1 w 426"/>
                <a:gd name="T27" fmla="*/ 2 h 280"/>
                <a:gd name="T28" fmla="*/ 1 w 426"/>
                <a:gd name="T29" fmla="*/ 2 h 280"/>
                <a:gd name="T30" fmla="*/ 1 w 426"/>
                <a:gd name="T31" fmla="*/ 2 h 280"/>
                <a:gd name="T32" fmla="*/ 1 w 426"/>
                <a:gd name="T33" fmla="*/ 2 h 280"/>
                <a:gd name="T34" fmla="*/ 1 w 426"/>
                <a:gd name="T35" fmla="*/ 2 h 280"/>
                <a:gd name="T36" fmla="*/ 1 w 426"/>
                <a:gd name="T37" fmla="*/ 2 h 280"/>
                <a:gd name="T38" fmla="*/ 1 w 426"/>
                <a:gd name="T39" fmla="*/ 2 h 280"/>
                <a:gd name="T40" fmla="*/ 1 w 426"/>
                <a:gd name="T41" fmla="*/ 2 h 280"/>
                <a:gd name="T42" fmla="*/ 1 w 426"/>
                <a:gd name="T43" fmla="*/ 2 h 280"/>
                <a:gd name="T44" fmla="*/ 1 w 426"/>
                <a:gd name="T45" fmla="*/ 2 h 280"/>
                <a:gd name="T46" fmla="*/ 1 w 426"/>
                <a:gd name="T47" fmla="*/ 2 h 280"/>
                <a:gd name="T48" fmla="*/ 1 w 426"/>
                <a:gd name="T49" fmla="*/ 2 h 280"/>
                <a:gd name="T50" fmla="*/ 1 w 426"/>
                <a:gd name="T51" fmla="*/ 2 h 280"/>
                <a:gd name="T52" fmla="*/ 1 w 426"/>
                <a:gd name="T53" fmla="*/ 2 h 280"/>
                <a:gd name="T54" fmla="*/ 1 w 426"/>
                <a:gd name="T55" fmla="*/ 2 h 280"/>
                <a:gd name="T56" fmla="*/ 1 w 426"/>
                <a:gd name="T57" fmla="*/ 2 h 280"/>
                <a:gd name="T58" fmla="*/ 1 w 426"/>
                <a:gd name="T59" fmla="*/ 2 h 280"/>
                <a:gd name="T60" fmla="*/ 1 w 426"/>
                <a:gd name="T61" fmla="*/ 2 h 280"/>
                <a:gd name="T62" fmla="*/ 1 w 426"/>
                <a:gd name="T63" fmla="*/ 2 h 280"/>
                <a:gd name="T64" fmla="*/ 1 w 426"/>
                <a:gd name="T65" fmla="*/ 2 h 280"/>
                <a:gd name="T66" fmla="*/ 1 w 426"/>
                <a:gd name="T67" fmla="*/ 2 h 280"/>
                <a:gd name="T68" fmla="*/ 1 w 426"/>
                <a:gd name="T69" fmla="*/ 2 h 280"/>
                <a:gd name="T70" fmla="*/ 1 w 426"/>
                <a:gd name="T71" fmla="*/ 2 h 280"/>
                <a:gd name="T72" fmla="*/ 1 w 426"/>
                <a:gd name="T73" fmla="*/ 2 h 280"/>
                <a:gd name="T74" fmla="*/ 1 w 426"/>
                <a:gd name="T75" fmla="*/ 0 h 28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26" h="280">
                  <a:moveTo>
                    <a:pt x="84" y="60"/>
                  </a:moveTo>
                  <a:cubicBezTo>
                    <a:pt x="79" y="52"/>
                    <a:pt x="70" y="45"/>
                    <a:pt x="68" y="36"/>
                  </a:cubicBezTo>
                  <a:cubicBezTo>
                    <a:pt x="67" y="29"/>
                    <a:pt x="68" y="22"/>
                    <a:pt x="64" y="16"/>
                  </a:cubicBezTo>
                  <a:cubicBezTo>
                    <a:pt x="62" y="12"/>
                    <a:pt x="56" y="13"/>
                    <a:pt x="52" y="12"/>
                  </a:cubicBezTo>
                  <a:cubicBezTo>
                    <a:pt x="40" y="13"/>
                    <a:pt x="27" y="11"/>
                    <a:pt x="16" y="16"/>
                  </a:cubicBezTo>
                  <a:cubicBezTo>
                    <a:pt x="0" y="24"/>
                    <a:pt x="43" y="40"/>
                    <a:pt x="44" y="40"/>
                  </a:cubicBezTo>
                  <a:cubicBezTo>
                    <a:pt x="45" y="44"/>
                    <a:pt x="50" y="49"/>
                    <a:pt x="48" y="52"/>
                  </a:cubicBezTo>
                  <a:cubicBezTo>
                    <a:pt x="42" y="60"/>
                    <a:pt x="24" y="68"/>
                    <a:pt x="24" y="68"/>
                  </a:cubicBezTo>
                  <a:cubicBezTo>
                    <a:pt x="38" y="88"/>
                    <a:pt x="65" y="89"/>
                    <a:pt x="88" y="92"/>
                  </a:cubicBezTo>
                  <a:cubicBezTo>
                    <a:pt x="101" y="96"/>
                    <a:pt x="124" y="112"/>
                    <a:pt x="124" y="112"/>
                  </a:cubicBezTo>
                  <a:cubicBezTo>
                    <a:pt x="125" y="116"/>
                    <a:pt x="125" y="121"/>
                    <a:pt x="128" y="124"/>
                  </a:cubicBezTo>
                  <a:cubicBezTo>
                    <a:pt x="131" y="128"/>
                    <a:pt x="137" y="128"/>
                    <a:pt x="140" y="132"/>
                  </a:cubicBezTo>
                  <a:cubicBezTo>
                    <a:pt x="144" y="139"/>
                    <a:pt x="148" y="156"/>
                    <a:pt x="148" y="156"/>
                  </a:cubicBezTo>
                  <a:cubicBezTo>
                    <a:pt x="144" y="171"/>
                    <a:pt x="137" y="181"/>
                    <a:pt x="132" y="196"/>
                  </a:cubicBezTo>
                  <a:cubicBezTo>
                    <a:pt x="151" y="209"/>
                    <a:pt x="167" y="207"/>
                    <a:pt x="180" y="188"/>
                  </a:cubicBezTo>
                  <a:cubicBezTo>
                    <a:pt x="182" y="196"/>
                    <a:pt x="184" y="211"/>
                    <a:pt x="192" y="216"/>
                  </a:cubicBezTo>
                  <a:cubicBezTo>
                    <a:pt x="199" y="220"/>
                    <a:pt x="208" y="221"/>
                    <a:pt x="216" y="224"/>
                  </a:cubicBezTo>
                  <a:cubicBezTo>
                    <a:pt x="220" y="225"/>
                    <a:pt x="228" y="228"/>
                    <a:pt x="228" y="228"/>
                  </a:cubicBezTo>
                  <a:cubicBezTo>
                    <a:pt x="236" y="227"/>
                    <a:pt x="245" y="228"/>
                    <a:pt x="252" y="224"/>
                  </a:cubicBezTo>
                  <a:cubicBezTo>
                    <a:pt x="269" y="216"/>
                    <a:pt x="252" y="204"/>
                    <a:pt x="276" y="196"/>
                  </a:cubicBezTo>
                  <a:cubicBezTo>
                    <a:pt x="296" y="209"/>
                    <a:pt x="322" y="231"/>
                    <a:pt x="336" y="252"/>
                  </a:cubicBezTo>
                  <a:cubicBezTo>
                    <a:pt x="354" y="280"/>
                    <a:pt x="343" y="273"/>
                    <a:pt x="364" y="280"/>
                  </a:cubicBezTo>
                  <a:cubicBezTo>
                    <a:pt x="376" y="262"/>
                    <a:pt x="375" y="241"/>
                    <a:pt x="360" y="224"/>
                  </a:cubicBezTo>
                  <a:cubicBezTo>
                    <a:pt x="352" y="216"/>
                    <a:pt x="336" y="200"/>
                    <a:pt x="336" y="200"/>
                  </a:cubicBezTo>
                  <a:cubicBezTo>
                    <a:pt x="323" y="162"/>
                    <a:pt x="322" y="174"/>
                    <a:pt x="372" y="168"/>
                  </a:cubicBezTo>
                  <a:cubicBezTo>
                    <a:pt x="384" y="164"/>
                    <a:pt x="396" y="160"/>
                    <a:pt x="408" y="156"/>
                  </a:cubicBezTo>
                  <a:cubicBezTo>
                    <a:pt x="412" y="155"/>
                    <a:pt x="420" y="152"/>
                    <a:pt x="420" y="152"/>
                  </a:cubicBezTo>
                  <a:cubicBezTo>
                    <a:pt x="421" y="148"/>
                    <a:pt x="426" y="144"/>
                    <a:pt x="424" y="140"/>
                  </a:cubicBezTo>
                  <a:cubicBezTo>
                    <a:pt x="420" y="131"/>
                    <a:pt x="365" y="146"/>
                    <a:pt x="356" y="148"/>
                  </a:cubicBezTo>
                  <a:cubicBezTo>
                    <a:pt x="339" y="146"/>
                    <a:pt x="316" y="152"/>
                    <a:pt x="304" y="140"/>
                  </a:cubicBezTo>
                  <a:cubicBezTo>
                    <a:pt x="301" y="137"/>
                    <a:pt x="302" y="132"/>
                    <a:pt x="300" y="128"/>
                  </a:cubicBezTo>
                  <a:cubicBezTo>
                    <a:pt x="298" y="124"/>
                    <a:pt x="296" y="119"/>
                    <a:pt x="292" y="116"/>
                  </a:cubicBezTo>
                  <a:cubicBezTo>
                    <a:pt x="272" y="98"/>
                    <a:pt x="244" y="91"/>
                    <a:pt x="220" y="80"/>
                  </a:cubicBezTo>
                  <a:cubicBezTo>
                    <a:pt x="201" y="72"/>
                    <a:pt x="180" y="67"/>
                    <a:pt x="160" y="60"/>
                  </a:cubicBezTo>
                  <a:cubicBezTo>
                    <a:pt x="152" y="57"/>
                    <a:pt x="136" y="52"/>
                    <a:pt x="136" y="52"/>
                  </a:cubicBezTo>
                  <a:cubicBezTo>
                    <a:pt x="113" y="55"/>
                    <a:pt x="98" y="64"/>
                    <a:pt x="80" y="52"/>
                  </a:cubicBezTo>
                  <a:cubicBezTo>
                    <a:pt x="70" y="38"/>
                    <a:pt x="74" y="44"/>
                    <a:pt x="68" y="32"/>
                  </a:cubicBezTo>
                  <a:lnTo>
                    <a:pt x="68" y="0"/>
                  </a:lnTo>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algn="ctr" rotWithShape="0">
                      <a:srgbClr val="989898">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1" name="Freeform 51"/>
            <p:cNvSpPr>
              <a:spLocks/>
            </p:cNvSpPr>
            <p:nvPr/>
          </p:nvSpPr>
          <p:spPr bwMode="invGray">
            <a:xfrm>
              <a:off x="4255" y="3243"/>
              <a:ext cx="311" cy="211"/>
            </a:xfrm>
            <a:custGeom>
              <a:avLst/>
              <a:gdLst>
                <a:gd name="T0" fmla="*/ 0 w 416"/>
                <a:gd name="T1" fmla="*/ 1 h 282"/>
                <a:gd name="T2" fmla="*/ 1 w 416"/>
                <a:gd name="T3" fmla="*/ 1 h 282"/>
                <a:gd name="T4" fmla="*/ 1 w 416"/>
                <a:gd name="T5" fmla="*/ 1 h 282"/>
                <a:gd name="T6" fmla="*/ 1 w 416"/>
                <a:gd name="T7" fmla="*/ 1 h 282"/>
                <a:gd name="T8" fmla="*/ 1 w 416"/>
                <a:gd name="T9" fmla="*/ 1 h 282"/>
                <a:gd name="T10" fmla="*/ 1 w 416"/>
                <a:gd name="T11" fmla="*/ 1 h 282"/>
                <a:gd name="T12" fmla="*/ 1 w 416"/>
                <a:gd name="T13" fmla="*/ 1 h 282"/>
                <a:gd name="T14" fmla="*/ 1 w 416"/>
                <a:gd name="T15" fmla="*/ 1 h 282"/>
                <a:gd name="T16" fmla="*/ 1 w 416"/>
                <a:gd name="T17" fmla="*/ 1 h 282"/>
                <a:gd name="T18" fmla="*/ 1 w 416"/>
                <a:gd name="T19" fmla="*/ 1 h 282"/>
                <a:gd name="T20" fmla="*/ 1 w 416"/>
                <a:gd name="T21" fmla="*/ 1 h 282"/>
                <a:gd name="T22" fmla="*/ 1 w 416"/>
                <a:gd name="T23" fmla="*/ 1 h 282"/>
                <a:gd name="T24" fmla="*/ 1 w 416"/>
                <a:gd name="T25" fmla="*/ 1 h 282"/>
                <a:gd name="T26" fmla="*/ 1 w 416"/>
                <a:gd name="T27" fmla="*/ 1 h 282"/>
                <a:gd name="T28" fmla="*/ 1 w 416"/>
                <a:gd name="T29" fmla="*/ 1 h 282"/>
                <a:gd name="T30" fmla="*/ 1 w 416"/>
                <a:gd name="T31" fmla="*/ 1 h 282"/>
                <a:gd name="T32" fmla="*/ 1 w 416"/>
                <a:gd name="T33" fmla="*/ 1 h 282"/>
                <a:gd name="T34" fmla="*/ 1 w 416"/>
                <a:gd name="T35" fmla="*/ 1 h 282"/>
                <a:gd name="T36" fmla="*/ 1 w 416"/>
                <a:gd name="T37" fmla="*/ 1 h 282"/>
                <a:gd name="T38" fmla="*/ 1 w 416"/>
                <a:gd name="T39" fmla="*/ 1 h 282"/>
                <a:gd name="T40" fmla="*/ 1 w 416"/>
                <a:gd name="T41" fmla="*/ 1 h 282"/>
                <a:gd name="T42" fmla="*/ 1 w 416"/>
                <a:gd name="T43" fmla="*/ 1 h 282"/>
                <a:gd name="T44" fmla="*/ 1 w 416"/>
                <a:gd name="T45" fmla="*/ 1 h 282"/>
                <a:gd name="T46" fmla="*/ 1 w 416"/>
                <a:gd name="T47" fmla="*/ 1 h 282"/>
                <a:gd name="T48" fmla="*/ 1 w 416"/>
                <a:gd name="T49" fmla="*/ 1 h 282"/>
                <a:gd name="T50" fmla="*/ 1 w 416"/>
                <a:gd name="T51" fmla="*/ 1 h 282"/>
                <a:gd name="T52" fmla="*/ 1 w 416"/>
                <a:gd name="T53" fmla="*/ 1 h 282"/>
                <a:gd name="T54" fmla="*/ 1 w 416"/>
                <a:gd name="T55" fmla="*/ 1 h 282"/>
                <a:gd name="T56" fmla="*/ 1 w 416"/>
                <a:gd name="T57" fmla="*/ 1 h 282"/>
                <a:gd name="T58" fmla="*/ 1 w 416"/>
                <a:gd name="T59" fmla="*/ 1 h 282"/>
                <a:gd name="T60" fmla="*/ 1 w 416"/>
                <a:gd name="T61" fmla="*/ 1 h 282"/>
                <a:gd name="T62" fmla="*/ 1 w 416"/>
                <a:gd name="T63" fmla="*/ 1 h 282"/>
                <a:gd name="T64" fmla="*/ 0 w 416"/>
                <a:gd name="T65" fmla="*/ 1 h 28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16" h="282">
                  <a:moveTo>
                    <a:pt x="0" y="1"/>
                  </a:moveTo>
                  <a:cubicBezTo>
                    <a:pt x="7" y="22"/>
                    <a:pt x="2" y="9"/>
                    <a:pt x="20" y="37"/>
                  </a:cubicBezTo>
                  <a:cubicBezTo>
                    <a:pt x="23" y="41"/>
                    <a:pt x="28" y="49"/>
                    <a:pt x="28" y="49"/>
                  </a:cubicBezTo>
                  <a:cubicBezTo>
                    <a:pt x="5" y="84"/>
                    <a:pt x="65" y="78"/>
                    <a:pt x="84" y="89"/>
                  </a:cubicBezTo>
                  <a:cubicBezTo>
                    <a:pt x="97" y="96"/>
                    <a:pt x="108" y="105"/>
                    <a:pt x="120" y="113"/>
                  </a:cubicBezTo>
                  <a:cubicBezTo>
                    <a:pt x="124" y="116"/>
                    <a:pt x="132" y="121"/>
                    <a:pt x="132" y="121"/>
                  </a:cubicBezTo>
                  <a:cubicBezTo>
                    <a:pt x="138" y="138"/>
                    <a:pt x="132" y="151"/>
                    <a:pt x="136" y="169"/>
                  </a:cubicBezTo>
                  <a:cubicBezTo>
                    <a:pt x="107" y="188"/>
                    <a:pt x="110" y="176"/>
                    <a:pt x="116" y="201"/>
                  </a:cubicBezTo>
                  <a:cubicBezTo>
                    <a:pt x="123" y="200"/>
                    <a:pt x="130" y="199"/>
                    <a:pt x="136" y="197"/>
                  </a:cubicBezTo>
                  <a:cubicBezTo>
                    <a:pt x="141" y="195"/>
                    <a:pt x="143" y="188"/>
                    <a:pt x="148" y="189"/>
                  </a:cubicBezTo>
                  <a:cubicBezTo>
                    <a:pt x="154" y="190"/>
                    <a:pt x="156" y="198"/>
                    <a:pt x="160" y="201"/>
                  </a:cubicBezTo>
                  <a:cubicBezTo>
                    <a:pt x="168" y="207"/>
                    <a:pt x="176" y="212"/>
                    <a:pt x="184" y="217"/>
                  </a:cubicBezTo>
                  <a:cubicBezTo>
                    <a:pt x="192" y="222"/>
                    <a:pt x="208" y="233"/>
                    <a:pt x="208" y="233"/>
                  </a:cubicBezTo>
                  <a:cubicBezTo>
                    <a:pt x="216" y="231"/>
                    <a:pt x="234" y="230"/>
                    <a:pt x="240" y="221"/>
                  </a:cubicBezTo>
                  <a:cubicBezTo>
                    <a:pt x="244" y="214"/>
                    <a:pt x="248" y="197"/>
                    <a:pt x="248" y="197"/>
                  </a:cubicBezTo>
                  <a:cubicBezTo>
                    <a:pt x="255" y="198"/>
                    <a:pt x="261" y="199"/>
                    <a:pt x="268" y="201"/>
                  </a:cubicBezTo>
                  <a:cubicBezTo>
                    <a:pt x="276" y="203"/>
                    <a:pt x="292" y="209"/>
                    <a:pt x="292" y="209"/>
                  </a:cubicBezTo>
                  <a:cubicBezTo>
                    <a:pt x="298" y="242"/>
                    <a:pt x="306" y="270"/>
                    <a:pt x="340" y="281"/>
                  </a:cubicBezTo>
                  <a:cubicBezTo>
                    <a:pt x="345" y="280"/>
                    <a:pt x="354" y="282"/>
                    <a:pt x="356" y="277"/>
                  </a:cubicBezTo>
                  <a:cubicBezTo>
                    <a:pt x="359" y="270"/>
                    <a:pt x="355" y="260"/>
                    <a:pt x="352" y="253"/>
                  </a:cubicBezTo>
                  <a:cubicBezTo>
                    <a:pt x="346" y="238"/>
                    <a:pt x="329" y="206"/>
                    <a:pt x="316" y="197"/>
                  </a:cubicBezTo>
                  <a:cubicBezTo>
                    <a:pt x="307" y="170"/>
                    <a:pt x="339" y="175"/>
                    <a:pt x="360" y="173"/>
                  </a:cubicBezTo>
                  <a:cubicBezTo>
                    <a:pt x="383" y="165"/>
                    <a:pt x="391" y="162"/>
                    <a:pt x="408" y="145"/>
                  </a:cubicBezTo>
                  <a:cubicBezTo>
                    <a:pt x="412" y="140"/>
                    <a:pt x="416" y="121"/>
                    <a:pt x="409" y="120"/>
                  </a:cubicBezTo>
                  <a:cubicBezTo>
                    <a:pt x="402" y="119"/>
                    <a:pt x="384" y="135"/>
                    <a:pt x="367" y="138"/>
                  </a:cubicBezTo>
                  <a:cubicBezTo>
                    <a:pt x="350" y="141"/>
                    <a:pt x="325" y="144"/>
                    <a:pt x="308" y="137"/>
                  </a:cubicBezTo>
                  <a:cubicBezTo>
                    <a:pt x="286" y="130"/>
                    <a:pt x="284" y="111"/>
                    <a:pt x="264" y="97"/>
                  </a:cubicBezTo>
                  <a:cubicBezTo>
                    <a:pt x="238" y="80"/>
                    <a:pt x="203" y="76"/>
                    <a:pt x="180" y="61"/>
                  </a:cubicBezTo>
                  <a:cubicBezTo>
                    <a:pt x="163" y="50"/>
                    <a:pt x="150" y="39"/>
                    <a:pt x="132" y="33"/>
                  </a:cubicBezTo>
                  <a:cubicBezTo>
                    <a:pt x="119" y="35"/>
                    <a:pt x="102" y="31"/>
                    <a:pt x="92" y="41"/>
                  </a:cubicBezTo>
                  <a:cubicBezTo>
                    <a:pt x="71" y="62"/>
                    <a:pt x="108" y="46"/>
                    <a:pt x="76" y="57"/>
                  </a:cubicBezTo>
                  <a:cubicBezTo>
                    <a:pt x="52" y="49"/>
                    <a:pt x="67" y="38"/>
                    <a:pt x="56" y="17"/>
                  </a:cubicBezTo>
                  <a:cubicBezTo>
                    <a:pt x="48" y="0"/>
                    <a:pt x="16" y="1"/>
                    <a:pt x="0"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2" name="Freeform 52"/>
            <p:cNvSpPr>
              <a:spLocks/>
            </p:cNvSpPr>
            <p:nvPr/>
          </p:nvSpPr>
          <p:spPr bwMode="invGray">
            <a:xfrm>
              <a:off x="4485" y="4013"/>
              <a:ext cx="45" cy="58"/>
            </a:xfrm>
            <a:custGeom>
              <a:avLst/>
              <a:gdLst>
                <a:gd name="T0" fmla="*/ 2 w 60"/>
                <a:gd name="T1" fmla="*/ 1 h 78"/>
                <a:gd name="T2" fmla="*/ 0 w 60"/>
                <a:gd name="T3" fmla="*/ 1 h 78"/>
                <a:gd name="T4" fmla="*/ 2 w 60"/>
                <a:gd name="T5" fmla="*/ 1 h 78"/>
                <a:gd name="T6" fmla="*/ 2 w 60"/>
                <a:gd name="T7" fmla="*/ 1 h 78"/>
                <a:gd name="T8" fmla="*/ 2 w 60"/>
                <a:gd name="T9" fmla="*/ 1 h 78"/>
                <a:gd name="T10" fmla="*/ 2 w 60"/>
                <a:gd name="T11" fmla="*/ 1 h 78"/>
                <a:gd name="T12" fmla="*/ 2 w 60"/>
                <a:gd name="T13" fmla="*/ 1 h 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0" h="78">
                  <a:moveTo>
                    <a:pt x="32" y="18"/>
                  </a:moveTo>
                  <a:cubicBezTo>
                    <a:pt x="16" y="7"/>
                    <a:pt x="12" y="0"/>
                    <a:pt x="0" y="18"/>
                  </a:cubicBezTo>
                  <a:cubicBezTo>
                    <a:pt x="6" y="27"/>
                    <a:pt x="15" y="33"/>
                    <a:pt x="20" y="42"/>
                  </a:cubicBezTo>
                  <a:cubicBezTo>
                    <a:pt x="24" y="49"/>
                    <a:pt x="25" y="58"/>
                    <a:pt x="28" y="66"/>
                  </a:cubicBezTo>
                  <a:cubicBezTo>
                    <a:pt x="29" y="70"/>
                    <a:pt x="32" y="78"/>
                    <a:pt x="32" y="78"/>
                  </a:cubicBezTo>
                  <a:cubicBezTo>
                    <a:pt x="52" y="73"/>
                    <a:pt x="54" y="69"/>
                    <a:pt x="60" y="50"/>
                  </a:cubicBezTo>
                  <a:cubicBezTo>
                    <a:pt x="54" y="32"/>
                    <a:pt x="50" y="27"/>
                    <a:pt x="32" y="18"/>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3" name="Freeform 53"/>
            <p:cNvSpPr>
              <a:spLocks/>
            </p:cNvSpPr>
            <p:nvPr/>
          </p:nvSpPr>
          <p:spPr bwMode="invGray">
            <a:xfrm>
              <a:off x="4621" y="3923"/>
              <a:ext cx="164" cy="85"/>
            </a:xfrm>
            <a:custGeom>
              <a:avLst/>
              <a:gdLst>
                <a:gd name="T0" fmla="*/ 1 w 219"/>
                <a:gd name="T1" fmla="*/ 2 h 113"/>
                <a:gd name="T2" fmla="*/ 1 w 219"/>
                <a:gd name="T3" fmla="*/ 2 h 113"/>
                <a:gd name="T4" fmla="*/ 1 w 219"/>
                <a:gd name="T5" fmla="*/ 2 h 113"/>
                <a:gd name="T6" fmla="*/ 1 w 219"/>
                <a:gd name="T7" fmla="*/ 2 h 113"/>
                <a:gd name="T8" fmla="*/ 1 w 219"/>
                <a:gd name="T9" fmla="*/ 2 h 113"/>
                <a:gd name="T10" fmla="*/ 1 w 219"/>
                <a:gd name="T11" fmla="*/ 2 h 113"/>
                <a:gd name="T12" fmla="*/ 1 w 219"/>
                <a:gd name="T13" fmla="*/ 2 h 113"/>
                <a:gd name="T14" fmla="*/ 1 w 219"/>
                <a:gd name="T15" fmla="*/ 2 h 113"/>
                <a:gd name="T16" fmla="*/ 1 w 219"/>
                <a:gd name="T17" fmla="*/ 0 h 113"/>
                <a:gd name="T18" fmla="*/ 1 w 219"/>
                <a:gd name="T19" fmla="*/ 2 h 113"/>
                <a:gd name="T20" fmla="*/ 1 w 219"/>
                <a:gd name="T21" fmla="*/ 2 h 113"/>
                <a:gd name="T22" fmla="*/ 1 w 219"/>
                <a:gd name="T23" fmla="*/ 2 h 113"/>
                <a:gd name="T24" fmla="*/ 1 w 219"/>
                <a:gd name="T25" fmla="*/ 2 h 113"/>
                <a:gd name="T26" fmla="*/ 1 w 219"/>
                <a:gd name="T27" fmla="*/ 2 h 1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9" h="113">
                  <a:moveTo>
                    <a:pt x="47" y="73"/>
                  </a:moveTo>
                  <a:cubicBezTo>
                    <a:pt x="44" y="69"/>
                    <a:pt x="44" y="62"/>
                    <a:pt x="39" y="61"/>
                  </a:cubicBezTo>
                  <a:cubicBezTo>
                    <a:pt x="31" y="60"/>
                    <a:pt x="15" y="69"/>
                    <a:pt x="15" y="69"/>
                  </a:cubicBezTo>
                  <a:cubicBezTo>
                    <a:pt x="0" y="91"/>
                    <a:pt x="20" y="101"/>
                    <a:pt x="39" y="113"/>
                  </a:cubicBezTo>
                  <a:cubicBezTo>
                    <a:pt x="67" y="107"/>
                    <a:pt x="96" y="98"/>
                    <a:pt x="123" y="89"/>
                  </a:cubicBezTo>
                  <a:cubicBezTo>
                    <a:pt x="132" y="86"/>
                    <a:pt x="139" y="78"/>
                    <a:pt x="147" y="73"/>
                  </a:cubicBezTo>
                  <a:cubicBezTo>
                    <a:pt x="154" y="68"/>
                    <a:pt x="171" y="65"/>
                    <a:pt x="171" y="65"/>
                  </a:cubicBezTo>
                  <a:cubicBezTo>
                    <a:pt x="186" y="50"/>
                    <a:pt x="207" y="36"/>
                    <a:pt x="219" y="19"/>
                  </a:cubicBezTo>
                  <a:cubicBezTo>
                    <a:pt x="215" y="16"/>
                    <a:pt x="215" y="0"/>
                    <a:pt x="210" y="0"/>
                  </a:cubicBezTo>
                  <a:cubicBezTo>
                    <a:pt x="205" y="0"/>
                    <a:pt x="183" y="15"/>
                    <a:pt x="179" y="17"/>
                  </a:cubicBezTo>
                  <a:cubicBezTo>
                    <a:pt x="159" y="26"/>
                    <a:pt x="129" y="37"/>
                    <a:pt x="107" y="41"/>
                  </a:cubicBezTo>
                  <a:cubicBezTo>
                    <a:pt x="99" y="42"/>
                    <a:pt x="91" y="43"/>
                    <a:pt x="83" y="45"/>
                  </a:cubicBezTo>
                  <a:cubicBezTo>
                    <a:pt x="75" y="47"/>
                    <a:pt x="59" y="53"/>
                    <a:pt x="59" y="53"/>
                  </a:cubicBezTo>
                  <a:cubicBezTo>
                    <a:pt x="49" y="67"/>
                    <a:pt x="53" y="61"/>
                    <a:pt x="47" y="7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4" name="Freeform 54"/>
            <p:cNvSpPr>
              <a:spLocks/>
            </p:cNvSpPr>
            <p:nvPr/>
          </p:nvSpPr>
          <p:spPr bwMode="invGray">
            <a:xfrm>
              <a:off x="4791" y="3873"/>
              <a:ext cx="104" cy="92"/>
            </a:xfrm>
            <a:custGeom>
              <a:avLst/>
              <a:gdLst>
                <a:gd name="T0" fmla="*/ 1 w 139"/>
                <a:gd name="T1" fmla="*/ 2 h 122"/>
                <a:gd name="T2" fmla="*/ 1 w 139"/>
                <a:gd name="T3" fmla="*/ 2 h 122"/>
                <a:gd name="T4" fmla="*/ 0 w 139"/>
                <a:gd name="T5" fmla="*/ 2 h 122"/>
                <a:gd name="T6" fmla="*/ 1 w 139"/>
                <a:gd name="T7" fmla="*/ 2 h 122"/>
                <a:gd name="T8" fmla="*/ 1 w 139"/>
                <a:gd name="T9" fmla="*/ 2 h 122"/>
                <a:gd name="T10" fmla="*/ 1 w 139"/>
                <a:gd name="T11" fmla="*/ 2 h 122"/>
                <a:gd name="T12" fmla="*/ 1 w 139"/>
                <a:gd name="T13" fmla="*/ 2 h 122"/>
                <a:gd name="T14" fmla="*/ 1 w 139"/>
                <a:gd name="T15" fmla="*/ 2 h 122"/>
                <a:gd name="T16" fmla="*/ 1 w 139"/>
                <a:gd name="T17" fmla="*/ 2 h 122"/>
                <a:gd name="T18" fmla="*/ 1 w 139"/>
                <a:gd name="T19" fmla="*/ 2 h 122"/>
                <a:gd name="T20" fmla="*/ 1 w 139"/>
                <a:gd name="T21" fmla="*/ 2 h 122"/>
                <a:gd name="T22" fmla="*/ 1 w 139"/>
                <a:gd name="T23" fmla="*/ 2 h 1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39" h="122">
                  <a:moveTo>
                    <a:pt x="12" y="60"/>
                  </a:moveTo>
                  <a:cubicBezTo>
                    <a:pt x="11" y="68"/>
                    <a:pt x="10" y="76"/>
                    <a:pt x="8" y="84"/>
                  </a:cubicBezTo>
                  <a:cubicBezTo>
                    <a:pt x="6" y="92"/>
                    <a:pt x="0" y="108"/>
                    <a:pt x="0" y="108"/>
                  </a:cubicBezTo>
                  <a:cubicBezTo>
                    <a:pt x="14" y="118"/>
                    <a:pt x="19" y="122"/>
                    <a:pt x="36" y="116"/>
                  </a:cubicBezTo>
                  <a:cubicBezTo>
                    <a:pt x="46" y="86"/>
                    <a:pt x="31" y="122"/>
                    <a:pt x="52" y="96"/>
                  </a:cubicBezTo>
                  <a:cubicBezTo>
                    <a:pt x="83" y="57"/>
                    <a:pt x="30" y="74"/>
                    <a:pt x="124" y="68"/>
                  </a:cubicBezTo>
                  <a:cubicBezTo>
                    <a:pt x="125" y="67"/>
                    <a:pt x="139" y="48"/>
                    <a:pt x="136" y="44"/>
                  </a:cubicBezTo>
                  <a:cubicBezTo>
                    <a:pt x="130" y="36"/>
                    <a:pt x="120" y="33"/>
                    <a:pt x="112" y="28"/>
                  </a:cubicBezTo>
                  <a:cubicBezTo>
                    <a:pt x="108" y="25"/>
                    <a:pt x="100" y="20"/>
                    <a:pt x="100" y="20"/>
                  </a:cubicBezTo>
                  <a:cubicBezTo>
                    <a:pt x="89" y="4"/>
                    <a:pt x="92" y="0"/>
                    <a:pt x="64" y="12"/>
                  </a:cubicBezTo>
                  <a:cubicBezTo>
                    <a:pt x="57" y="15"/>
                    <a:pt x="55" y="30"/>
                    <a:pt x="52" y="36"/>
                  </a:cubicBezTo>
                  <a:cubicBezTo>
                    <a:pt x="46" y="49"/>
                    <a:pt x="26" y="60"/>
                    <a:pt x="12" y="6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5" name="Freeform 55"/>
            <p:cNvSpPr>
              <a:spLocks/>
            </p:cNvSpPr>
            <p:nvPr/>
          </p:nvSpPr>
          <p:spPr bwMode="invGray">
            <a:xfrm>
              <a:off x="4846" y="3832"/>
              <a:ext cx="37" cy="26"/>
            </a:xfrm>
            <a:custGeom>
              <a:avLst/>
              <a:gdLst>
                <a:gd name="T0" fmla="*/ 2 w 49"/>
                <a:gd name="T1" fmla="*/ 0 h 35"/>
                <a:gd name="T2" fmla="*/ 2 w 49"/>
                <a:gd name="T3" fmla="*/ 1 h 35"/>
                <a:gd name="T4" fmla="*/ 2 w 49"/>
                <a:gd name="T5" fmla="*/ 1 h 35"/>
                <a:gd name="T6" fmla="*/ 2 w 49"/>
                <a:gd name="T7" fmla="*/ 1 h 35"/>
                <a:gd name="T8" fmla="*/ 2 w 49"/>
                <a:gd name="T9" fmla="*/ 0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 h="35">
                  <a:moveTo>
                    <a:pt x="29" y="0"/>
                  </a:moveTo>
                  <a:cubicBezTo>
                    <a:pt x="25" y="12"/>
                    <a:pt x="19" y="7"/>
                    <a:pt x="8" y="11"/>
                  </a:cubicBezTo>
                  <a:cubicBezTo>
                    <a:pt x="0" y="23"/>
                    <a:pt x="14" y="34"/>
                    <a:pt x="24" y="35"/>
                  </a:cubicBezTo>
                  <a:cubicBezTo>
                    <a:pt x="30" y="34"/>
                    <a:pt x="33" y="28"/>
                    <a:pt x="39" y="26"/>
                  </a:cubicBezTo>
                  <a:cubicBezTo>
                    <a:pt x="49" y="22"/>
                    <a:pt x="29" y="3"/>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6" name="Freeform 56"/>
            <p:cNvSpPr>
              <a:spLocks/>
            </p:cNvSpPr>
            <p:nvPr/>
          </p:nvSpPr>
          <p:spPr bwMode="invGray">
            <a:xfrm>
              <a:off x="3123" y="3346"/>
              <a:ext cx="123" cy="201"/>
            </a:xfrm>
            <a:custGeom>
              <a:avLst/>
              <a:gdLst>
                <a:gd name="T0" fmla="*/ 2 w 164"/>
                <a:gd name="T1" fmla="*/ 0 h 268"/>
                <a:gd name="T2" fmla="*/ 2 w 164"/>
                <a:gd name="T3" fmla="*/ 2 h 268"/>
                <a:gd name="T4" fmla="*/ 2 w 164"/>
                <a:gd name="T5" fmla="*/ 2 h 268"/>
                <a:gd name="T6" fmla="*/ 2 w 164"/>
                <a:gd name="T7" fmla="*/ 2 h 268"/>
                <a:gd name="T8" fmla="*/ 2 w 164"/>
                <a:gd name="T9" fmla="*/ 2 h 268"/>
                <a:gd name="T10" fmla="*/ 2 w 164"/>
                <a:gd name="T11" fmla="*/ 2 h 268"/>
                <a:gd name="T12" fmla="*/ 2 w 164"/>
                <a:gd name="T13" fmla="*/ 2 h 268"/>
                <a:gd name="T14" fmla="*/ 2 w 164"/>
                <a:gd name="T15" fmla="*/ 2 h 268"/>
                <a:gd name="T16" fmla="*/ 0 w 164"/>
                <a:gd name="T17" fmla="*/ 2 h 268"/>
                <a:gd name="T18" fmla="*/ 2 w 164"/>
                <a:gd name="T19" fmla="*/ 2 h 268"/>
                <a:gd name="T20" fmla="*/ 2 w 164"/>
                <a:gd name="T21" fmla="*/ 2 h 268"/>
                <a:gd name="T22" fmla="*/ 2 w 164"/>
                <a:gd name="T23" fmla="*/ 2 h 268"/>
                <a:gd name="T24" fmla="*/ 2 w 164"/>
                <a:gd name="T25" fmla="*/ 2 h 268"/>
                <a:gd name="T26" fmla="*/ 2 w 164"/>
                <a:gd name="T27" fmla="*/ 2 h 268"/>
                <a:gd name="T28" fmla="*/ 2 w 164"/>
                <a:gd name="T29" fmla="*/ 2 h 268"/>
                <a:gd name="T30" fmla="*/ 2 w 164"/>
                <a:gd name="T31" fmla="*/ 2 h 268"/>
                <a:gd name="T32" fmla="*/ 2 w 164"/>
                <a:gd name="T33" fmla="*/ 0 h 2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64" h="268">
                  <a:moveTo>
                    <a:pt x="128" y="0"/>
                  </a:moveTo>
                  <a:cubicBezTo>
                    <a:pt x="123" y="16"/>
                    <a:pt x="120" y="23"/>
                    <a:pt x="104" y="28"/>
                  </a:cubicBezTo>
                  <a:cubicBezTo>
                    <a:pt x="102" y="35"/>
                    <a:pt x="97" y="57"/>
                    <a:pt x="88" y="64"/>
                  </a:cubicBezTo>
                  <a:cubicBezTo>
                    <a:pt x="75" y="75"/>
                    <a:pt x="51" y="74"/>
                    <a:pt x="36" y="84"/>
                  </a:cubicBezTo>
                  <a:cubicBezTo>
                    <a:pt x="33" y="88"/>
                    <a:pt x="32" y="93"/>
                    <a:pt x="28" y="96"/>
                  </a:cubicBezTo>
                  <a:cubicBezTo>
                    <a:pt x="25" y="99"/>
                    <a:pt x="17" y="96"/>
                    <a:pt x="16" y="100"/>
                  </a:cubicBezTo>
                  <a:cubicBezTo>
                    <a:pt x="14" y="110"/>
                    <a:pt x="18" y="121"/>
                    <a:pt x="20" y="132"/>
                  </a:cubicBezTo>
                  <a:cubicBezTo>
                    <a:pt x="22" y="140"/>
                    <a:pt x="28" y="156"/>
                    <a:pt x="28" y="156"/>
                  </a:cubicBezTo>
                  <a:cubicBezTo>
                    <a:pt x="13" y="166"/>
                    <a:pt x="6" y="183"/>
                    <a:pt x="0" y="200"/>
                  </a:cubicBezTo>
                  <a:cubicBezTo>
                    <a:pt x="3" y="210"/>
                    <a:pt x="19" y="254"/>
                    <a:pt x="28" y="260"/>
                  </a:cubicBezTo>
                  <a:cubicBezTo>
                    <a:pt x="35" y="264"/>
                    <a:pt x="52" y="268"/>
                    <a:pt x="52" y="268"/>
                  </a:cubicBezTo>
                  <a:cubicBezTo>
                    <a:pt x="85" y="261"/>
                    <a:pt x="79" y="244"/>
                    <a:pt x="88" y="216"/>
                  </a:cubicBezTo>
                  <a:cubicBezTo>
                    <a:pt x="91" y="207"/>
                    <a:pt x="99" y="200"/>
                    <a:pt x="104" y="192"/>
                  </a:cubicBezTo>
                  <a:cubicBezTo>
                    <a:pt x="116" y="174"/>
                    <a:pt x="121" y="136"/>
                    <a:pt x="128" y="116"/>
                  </a:cubicBezTo>
                  <a:cubicBezTo>
                    <a:pt x="131" y="108"/>
                    <a:pt x="134" y="79"/>
                    <a:pt x="140" y="76"/>
                  </a:cubicBezTo>
                  <a:cubicBezTo>
                    <a:pt x="147" y="72"/>
                    <a:pt x="156" y="73"/>
                    <a:pt x="164" y="72"/>
                  </a:cubicBezTo>
                  <a:cubicBezTo>
                    <a:pt x="158" y="19"/>
                    <a:pt x="161" y="33"/>
                    <a:pt x="1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7" name="Freeform 57"/>
            <p:cNvSpPr>
              <a:spLocks/>
            </p:cNvSpPr>
            <p:nvPr/>
          </p:nvSpPr>
          <p:spPr bwMode="invGray">
            <a:xfrm>
              <a:off x="3655" y="3034"/>
              <a:ext cx="49" cy="61"/>
            </a:xfrm>
            <a:custGeom>
              <a:avLst/>
              <a:gdLst>
                <a:gd name="T0" fmla="*/ 1 w 66"/>
                <a:gd name="T1" fmla="*/ 0 h 81"/>
                <a:gd name="T2" fmla="*/ 1 w 66"/>
                <a:gd name="T3" fmla="*/ 2 h 81"/>
                <a:gd name="T4" fmla="*/ 1 w 66"/>
                <a:gd name="T5" fmla="*/ 2 h 81"/>
                <a:gd name="T6" fmla="*/ 1 w 66"/>
                <a:gd name="T7" fmla="*/ 2 h 81"/>
                <a:gd name="T8" fmla="*/ 1 w 66"/>
                <a:gd name="T9" fmla="*/ 2 h 81"/>
                <a:gd name="T10" fmla="*/ 1 w 66"/>
                <a:gd name="T11" fmla="*/ 0 h 8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 h="81">
                  <a:moveTo>
                    <a:pt x="29" y="0"/>
                  </a:moveTo>
                  <a:cubicBezTo>
                    <a:pt x="0" y="10"/>
                    <a:pt x="20" y="38"/>
                    <a:pt x="25" y="60"/>
                  </a:cubicBezTo>
                  <a:cubicBezTo>
                    <a:pt x="26" y="65"/>
                    <a:pt x="26" y="72"/>
                    <a:pt x="29" y="76"/>
                  </a:cubicBezTo>
                  <a:cubicBezTo>
                    <a:pt x="32" y="79"/>
                    <a:pt x="37" y="79"/>
                    <a:pt x="41" y="80"/>
                  </a:cubicBezTo>
                  <a:cubicBezTo>
                    <a:pt x="46" y="79"/>
                    <a:pt x="55" y="81"/>
                    <a:pt x="57" y="76"/>
                  </a:cubicBezTo>
                  <a:cubicBezTo>
                    <a:pt x="66" y="53"/>
                    <a:pt x="45" y="16"/>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8" name="Freeform 58"/>
            <p:cNvSpPr>
              <a:spLocks/>
            </p:cNvSpPr>
            <p:nvPr/>
          </p:nvSpPr>
          <p:spPr bwMode="invGray">
            <a:xfrm>
              <a:off x="3988" y="3100"/>
              <a:ext cx="111" cy="183"/>
            </a:xfrm>
            <a:custGeom>
              <a:avLst/>
              <a:gdLst>
                <a:gd name="T0" fmla="*/ 2 w 148"/>
                <a:gd name="T1" fmla="*/ 0 h 244"/>
                <a:gd name="T2" fmla="*/ 2 w 148"/>
                <a:gd name="T3" fmla="*/ 2 h 244"/>
                <a:gd name="T4" fmla="*/ 2 w 148"/>
                <a:gd name="T5" fmla="*/ 2 h 244"/>
                <a:gd name="T6" fmla="*/ 2 w 148"/>
                <a:gd name="T7" fmla="*/ 2 h 244"/>
                <a:gd name="T8" fmla="*/ 2 w 148"/>
                <a:gd name="T9" fmla="*/ 2 h 244"/>
                <a:gd name="T10" fmla="*/ 2 w 148"/>
                <a:gd name="T11" fmla="*/ 2 h 244"/>
                <a:gd name="T12" fmla="*/ 2 w 148"/>
                <a:gd name="T13" fmla="*/ 2 h 244"/>
                <a:gd name="T14" fmla="*/ 2 w 148"/>
                <a:gd name="T15" fmla="*/ 2 h 244"/>
                <a:gd name="T16" fmla="*/ 2 w 148"/>
                <a:gd name="T17" fmla="*/ 2 h 244"/>
                <a:gd name="T18" fmla="*/ 2 w 148"/>
                <a:gd name="T19" fmla="*/ 2 h 244"/>
                <a:gd name="T20" fmla="*/ 2 w 148"/>
                <a:gd name="T21" fmla="*/ 2 h 244"/>
                <a:gd name="T22" fmla="*/ 2 w 148"/>
                <a:gd name="T23" fmla="*/ 2 h 244"/>
                <a:gd name="T24" fmla="*/ 2 w 148"/>
                <a:gd name="T25" fmla="*/ 2 h 244"/>
                <a:gd name="T26" fmla="*/ 2 w 148"/>
                <a:gd name="T27" fmla="*/ 0 h 24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8" h="244">
                  <a:moveTo>
                    <a:pt x="96" y="0"/>
                  </a:moveTo>
                  <a:cubicBezTo>
                    <a:pt x="86" y="29"/>
                    <a:pt x="70" y="55"/>
                    <a:pt x="60" y="84"/>
                  </a:cubicBezTo>
                  <a:cubicBezTo>
                    <a:pt x="57" y="92"/>
                    <a:pt x="43" y="87"/>
                    <a:pt x="36" y="92"/>
                  </a:cubicBezTo>
                  <a:cubicBezTo>
                    <a:pt x="28" y="97"/>
                    <a:pt x="12" y="108"/>
                    <a:pt x="12" y="108"/>
                  </a:cubicBezTo>
                  <a:cubicBezTo>
                    <a:pt x="0" y="144"/>
                    <a:pt x="30" y="158"/>
                    <a:pt x="40" y="188"/>
                  </a:cubicBezTo>
                  <a:cubicBezTo>
                    <a:pt x="44" y="200"/>
                    <a:pt x="45" y="213"/>
                    <a:pt x="52" y="224"/>
                  </a:cubicBezTo>
                  <a:cubicBezTo>
                    <a:pt x="55" y="228"/>
                    <a:pt x="56" y="233"/>
                    <a:pt x="60" y="236"/>
                  </a:cubicBezTo>
                  <a:cubicBezTo>
                    <a:pt x="67" y="240"/>
                    <a:pt x="84" y="244"/>
                    <a:pt x="84" y="244"/>
                  </a:cubicBezTo>
                  <a:cubicBezTo>
                    <a:pt x="111" y="235"/>
                    <a:pt x="103" y="218"/>
                    <a:pt x="96" y="196"/>
                  </a:cubicBezTo>
                  <a:cubicBezTo>
                    <a:pt x="100" y="183"/>
                    <a:pt x="124" y="168"/>
                    <a:pt x="124" y="168"/>
                  </a:cubicBezTo>
                  <a:cubicBezTo>
                    <a:pt x="148" y="132"/>
                    <a:pt x="123" y="101"/>
                    <a:pt x="112" y="68"/>
                  </a:cubicBezTo>
                  <a:cubicBezTo>
                    <a:pt x="140" y="59"/>
                    <a:pt x="133" y="68"/>
                    <a:pt x="140" y="48"/>
                  </a:cubicBezTo>
                  <a:cubicBezTo>
                    <a:pt x="136" y="35"/>
                    <a:pt x="112" y="20"/>
                    <a:pt x="112" y="20"/>
                  </a:cubicBezTo>
                  <a:cubicBezTo>
                    <a:pt x="102" y="5"/>
                    <a:pt x="107" y="11"/>
                    <a:pt x="9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49" name="Freeform 59"/>
            <p:cNvSpPr>
              <a:spLocks/>
            </p:cNvSpPr>
            <p:nvPr/>
          </p:nvSpPr>
          <p:spPr bwMode="invGray">
            <a:xfrm>
              <a:off x="3894" y="3043"/>
              <a:ext cx="72" cy="137"/>
            </a:xfrm>
            <a:custGeom>
              <a:avLst/>
              <a:gdLst>
                <a:gd name="T0" fmla="*/ 2 w 96"/>
                <a:gd name="T1" fmla="*/ 1 h 183"/>
                <a:gd name="T2" fmla="*/ 2 w 96"/>
                <a:gd name="T3" fmla="*/ 1 h 183"/>
                <a:gd name="T4" fmla="*/ 2 w 96"/>
                <a:gd name="T5" fmla="*/ 1 h 183"/>
                <a:gd name="T6" fmla="*/ 2 w 96"/>
                <a:gd name="T7" fmla="*/ 1 h 183"/>
                <a:gd name="T8" fmla="*/ 2 w 96"/>
                <a:gd name="T9" fmla="*/ 1 h 183"/>
                <a:gd name="T10" fmla="*/ 2 w 96"/>
                <a:gd name="T11" fmla="*/ 1 h 183"/>
                <a:gd name="T12" fmla="*/ 2 w 96"/>
                <a:gd name="T13" fmla="*/ 1 h 183"/>
                <a:gd name="T14" fmla="*/ 2 w 96"/>
                <a:gd name="T15" fmla="*/ 1 h 183"/>
                <a:gd name="T16" fmla="*/ 2 w 96"/>
                <a:gd name="T17" fmla="*/ 1 h 183"/>
                <a:gd name="T18" fmla="*/ 2 w 96"/>
                <a:gd name="T19" fmla="*/ 1 h 183"/>
                <a:gd name="T20" fmla="*/ 2 w 96"/>
                <a:gd name="T21" fmla="*/ 1 h 183"/>
                <a:gd name="T22" fmla="*/ 2 w 96"/>
                <a:gd name="T23" fmla="*/ 1 h 183"/>
                <a:gd name="T24" fmla="*/ 2 w 96"/>
                <a:gd name="T25" fmla="*/ 1 h 183"/>
                <a:gd name="T26" fmla="*/ 2 w 96"/>
                <a:gd name="T27" fmla="*/ 1 h 183"/>
                <a:gd name="T28" fmla="*/ 2 w 96"/>
                <a:gd name="T29" fmla="*/ 1 h 183"/>
                <a:gd name="T30" fmla="*/ 2 w 96"/>
                <a:gd name="T31" fmla="*/ 1 h 183"/>
                <a:gd name="T32" fmla="*/ 2 w 96"/>
                <a:gd name="T33" fmla="*/ 1 h 183"/>
                <a:gd name="T34" fmla="*/ 2 w 96"/>
                <a:gd name="T35" fmla="*/ 1 h 183"/>
                <a:gd name="T36" fmla="*/ 2 w 96"/>
                <a:gd name="T37" fmla="*/ 1 h 183"/>
                <a:gd name="T38" fmla="*/ 2 w 96"/>
                <a:gd name="T39" fmla="*/ 1 h 183"/>
                <a:gd name="T40" fmla="*/ 2 w 96"/>
                <a:gd name="T41" fmla="*/ 1 h 18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96" h="183">
                  <a:moveTo>
                    <a:pt x="48" y="2"/>
                  </a:moveTo>
                  <a:cubicBezTo>
                    <a:pt x="47" y="4"/>
                    <a:pt x="49" y="25"/>
                    <a:pt x="51" y="35"/>
                  </a:cubicBezTo>
                  <a:cubicBezTo>
                    <a:pt x="53" y="45"/>
                    <a:pt x="58" y="53"/>
                    <a:pt x="60" y="62"/>
                  </a:cubicBezTo>
                  <a:cubicBezTo>
                    <a:pt x="62" y="71"/>
                    <a:pt x="61" y="85"/>
                    <a:pt x="62" y="92"/>
                  </a:cubicBezTo>
                  <a:cubicBezTo>
                    <a:pt x="63" y="99"/>
                    <a:pt x="67" y="99"/>
                    <a:pt x="68" y="105"/>
                  </a:cubicBezTo>
                  <a:cubicBezTo>
                    <a:pt x="69" y="111"/>
                    <a:pt x="73" y="128"/>
                    <a:pt x="71" y="126"/>
                  </a:cubicBezTo>
                  <a:cubicBezTo>
                    <a:pt x="69" y="124"/>
                    <a:pt x="63" y="101"/>
                    <a:pt x="57" y="93"/>
                  </a:cubicBezTo>
                  <a:cubicBezTo>
                    <a:pt x="51" y="85"/>
                    <a:pt x="44" y="80"/>
                    <a:pt x="35" y="78"/>
                  </a:cubicBezTo>
                  <a:cubicBezTo>
                    <a:pt x="26" y="76"/>
                    <a:pt x="10" y="79"/>
                    <a:pt x="5" y="83"/>
                  </a:cubicBezTo>
                  <a:cubicBezTo>
                    <a:pt x="0" y="87"/>
                    <a:pt x="2" y="97"/>
                    <a:pt x="8" y="102"/>
                  </a:cubicBezTo>
                  <a:cubicBezTo>
                    <a:pt x="14" y="107"/>
                    <a:pt x="33" y="109"/>
                    <a:pt x="41" y="114"/>
                  </a:cubicBezTo>
                  <a:cubicBezTo>
                    <a:pt x="49" y="119"/>
                    <a:pt x="52" y="132"/>
                    <a:pt x="57" y="135"/>
                  </a:cubicBezTo>
                  <a:cubicBezTo>
                    <a:pt x="62" y="138"/>
                    <a:pt x="68" y="133"/>
                    <a:pt x="71" y="135"/>
                  </a:cubicBezTo>
                  <a:cubicBezTo>
                    <a:pt x="74" y="137"/>
                    <a:pt x="74" y="143"/>
                    <a:pt x="78" y="150"/>
                  </a:cubicBezTo>
                  <a:cubicBezTo>
                    <a:pt x="82" y="157"/>
                    <a:pt x="96" y="183"/>
                    <a:pt x="96" y="179"/>
                  </a:cubicBezTo>
                  <a:cubicBezTo>
                    <a:pt x="96" y="175"/>
                    <a:pt x="84" y="140"/>
                    <a:pt x="81" y="126"/>
                  </a:cubicBezTo>
                  <a:cubicBezTo>
                    <a:pt x="78" y="112"/>
                    <a:pt x="82" y="104"/>
                    <a:pt x="80" y="93"/>
                  </a:cubicBezTo>
                  <a:cubicBezTo>
                    <a:pt x="78" y="82"/>
                    <a:pt x="74" y="72"/>
                    <a:pt x="71" y="63"/>
                  </a:cubicBezTo>
                  <a:cubicBezTo>
                    <a:pt x="68" y="54"/>
                    <a:pt x="65" y="48"/>
                    <a:pt x="63" y="41"/>
                  </a:cubicBezTo>
                  <a:cubicBezTo>
                    <a:pt x="61" y="34"/>
                    <a:pt x="59" y="26"/>
                    <a:pt x="57" y="20"/>
                  </a:cubicBezTo>
                  <a:cubicBezTo>
                    <a:pt x="55" y="14"/>
                    <a:pt x="49" y="0"/>
                    <a:pt x="48"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0" name="Freeform 60"/>
            <p:cNvSpPr>
              <a:spLocks/>
            </p:cNvSpPr>
            <p:nvPr/>
          </p:nvSpPr>
          <p:spPr bwMode="invGray">
            <a:xfrm>
              <a:off x="3943" y="3153"/>
              <a:ext cx="40" cy="131"/>
            </a:xfrm>
            <a:custGeom>
              <a:avLst/>
              <a:gdLst>
                <a:gd name="T0" fmla="*/ 1 w 54"/>
                <a:gd name="T1" fmla="*/ 0 h 175"/>
                <a:gd name="T2" fmla="*/ 0 w 54"/>
                <a:gd name="T3" fmla="*/ 1 h 175"/>
                <a:gd name="T4" fmla="*/ 1 w 54"/>
                <a:gd name="T5" fmla="*/ 1 h 175"/>
                <a:gd name="T6" fmla="*/ 1 w 54"/>
                <a:gd name="T7" fmla="*/ 1 h 175"/>
                <a:gd name="T8" fmla="*/ 1 w 54"/>
                <a:gd name="T9" fmla="*/ 1 h 175"/>
                <a:gd name="T10" fmla="*/ 1 w 54"/>
                <a:gd name="T11" fmla="*/ 1 h 175"/>
                <a:gd name="T12" fmla="*/ 1 w 54"/>
                <a:gd name="T13" fmla="*/ 1 h 175"/>
                <a:gd name="T14" fmla="*/ 1 w 54"/>
                <a:gd name="T15" fmla="*/ 1 h 175"/>
                <a:gd name="T16" fmla="*/ 1 w 54"/>
                <a:gd name="T17" fmla="*/ 1 h 175"/>
                <a:gd name="T18" fmla="*/ 1 w 54"/>
                <a:gd name="T19" fmla="*/ 1 h 175"/>
                <a:gd name="T20" fmla="*/ 1 w 54"/>
                <a:gd name="T21" fmla="*/ 1 h 175"/>
                <a:gd name="T22" fmla="*/ 1 w 54"/>
                <a:gd name="T23" fmla="*/ 0 h 1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75">
                  <a:moveTo>
                    <a:pt x="6" y="0"/>
                  </a:moveTo>
                  <a:lnTo>
                    <a:pt x="0" y="25"/>
                  </a:lnTo>
                  <a:cubicBezTo>
                    <a:pt x="3" y="48"/>
                    <a:pt x="3" y="40"/>
                    <a:pt x="9" y="54"/>
                  </a:cubicBezTo>
                  <a:cubicBezTo>
                    <a:pt x="10" y="66"/>
                    <a:pt x="12" y="83"/>
                    <a:pt x="18" y="94"/>
                  </a:cubicBezTo>
                  <a:cubicBezTo>
                    <a:pt x="21" y="109"/>
                    <a:pt x="25" y="117"/>
                    <a:pt x="34" y="129"/>
                  </a:cubicBezTo>
                  <a:cubicBezTo>
                    <a:pt x="35" y="143"/>
                    <a:pt x="35" y="171"/>
                    <a:pt x="54" y="175"/>
                  </a:cubicBezTo>
                  <a:cubicBezTo>
                    <a:pt x="52" y="133"/>
                    <a:pt x="53" y="141"/>
                    <a:pt x="40" y="115"/>
                  </a:cubicBezTo>
                  <a:cubicBezTo>
                    <a:pt x="39" y="108"/>
                    <a:pt x="37" y="100"/>
                    <a:pt x="34" y="93"/>
                  </a:cubicBezTo>
                  <a:cubicBezTo>
                    <a:pt x="33" y="82"/>
                    <a:pt x="30" y="72"/>
                    <a:pt x="28" y="61"/>
                  </a:cubicBezTo>
                  <a:cubicBezTo>
                    <a:pt x="28" y="58"/>
                    <a:pt x="28" y="50"/>
                    <a:pt x="25" y="46"/>
                  </a:cubicBezTo>
                  <a:cubicBezTo>
                    <a:pt x="22" y="43"/>
                    <a:pt x="16" y="37"/>
                    <a:pt x="16" y="37"/>
                  </a:cubicBezTo>
                  <a:cubicBezTo>
                    <a:pt x="14" y="25"/>
                    <a:pt x="13" y="9"/>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1" name="Freeform 61"/>
            <p:cNvSpPr>
              <a:spLocks/>
            </p:cNvSpPr>
            <p:nvPr/>
          </p:nvSpPr>
          <p:spPr bwMode="invGray">
            <a:xfrm>
              <a:off x="3988" y="3290"/>
              <a:ext cx="65" cy="54"/>
            </a:xfrm>
            <a:custGeom>
              <a:avLst/>
              <a:gdLst>
                <a:gd name="T0" fmla="*/ 2 w 86"/>
                <a:gd name="T1" fmla="*/ 0 h 73"/>
                <a:gd name="T2" fmla="*/ 2 w 86"/>
                <a:gd name="T3" fmla="*/ 1 h 73"/>
                <a:gd name="T4" fmla="*/ 2 w 86"/>
                <a:gd name="T5" fmla="*/ 1 h 73"/>
                <a:gd name="T6" fmla="*/ 2 w 86"/>
                <a:gd name="T7" fmla="*/ 1 h 73"/>
                <a:gd name="T8" fmla="*/ 2 w 86"/>
                <a:gd name="T9" fmla="*/ 1 h 73"/>
                <a:gd name="T10" fmla="*/ 2 w 86"/>
                <a:gd name="T11" fmla="*/ 1 h 73"/>
                <a:gd name="T12" fmla="*/ 2 w 86"/>
                <a:gd name="T13" fmla="*/ 1 h 73"/>
                <a:gd name="T14" fmla="*/ 2 w 86"/>
                <a:gd name="T15" fmla="*/ 1 h 73"/>
                <a:gd name="T16" fmla="*/ 2 w 86"/>
                <a:gd name="T17" fmla="*/ 1 h 73"/>
                <a:gd name="T18" fmla="*/ 2 w 86"/>
                <a:gd name="T19" fmla="*/ 1 h 73"/>
                <a:gd name="T20" fmla="*/ 2 w 86"/>
                <a:gd name="T21" fmla="*/ 1 h 73"/>
                <a:gd name="T22" fmla="*/ 2 w 86"/>
                <a:gd name="T23" fmla="*/ 0 h 73"/>
                <a:gd name="T24" fmla="*/ 2 w 86"/>
                <a:gd name="T25" fmla="*/ 0 h 7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6" h="73">
                  <a:moveTo>
                    <a:pt x="2" y="0"/>
                  </a:moveTo>
                  <a:cubicBezTo>
                    <a:pt x="3" y="17"/>
                    <a:pt x="0" y="23"/>
                    <a:pt x="8" y="34"/>
                  </a:cubicBezTo>
                  <a:cubicBezTo>
                    <a:pt x="10" y="43"/>
                    <a:pt x="14" y="42"/>
                    <a:pt x="23" y="43"/>
                  </a:cubicBezTo>
                  <a:cubicBezTo>
                    <a:pt x="30" y="47"/>
                    <a:pt x="40" y="48"/>
                    <a:pt x="48" y="49"/>
                  </a:cubicBezTo>
                  <a:cubicBezTo>
                    <a:pt x="53" y="51"/>
                    <a:pt x="57" y="54"/>
                    <a:pt x="62" y="57"/>
                  </a:cubicBezTo>
                  <a:cubicBezTo>
                    <a:pt x="66" y="62"/>
                    <a:pt x="68" y="64"/>
                    <a:pt x="74" y="66"/>
                  </a:cubicBezTo>
                  <a:cubicBezTo>
                    <a:pt x="78" y="72"/>
                    <a:pt x="79" y="73"/>
                    <a:pt x="86" y="69"/>
                  </a:cubicBezTo>
                  <a:cubicBezTo>
                    <a:pt x="83" y="53"/>
                    <a:pt x="80" y="52"/>
                    <a:pt x="72" y="39"/>
                  </a:cubicBezTo>
                  <a:cubicBezTo>
                    <a:pt x="68" y="34"/>
                    <a:pt x="63" y="22"/>
                    <a:pt x="63" y="22"/>
                  </a:cubicBezTo>
                  <a:cubicBezTo>
                    <a:pt x="52" y="26"/>
                    <a:pt x="48" y="26"/>
                    <a:pt x="36" y="24"/>
                  </a:cubicBezTo>
                  <a:cubicBezTo>
                    <a:pt x="24" y="15"/>
                    <a:pt x="43" y="29"/>
                    <a:pt x="24" y="19"/>
                  </a:cubicBezTo>
                  <a:cubicBezTo>
                    <a:pt x="15" y="15"/>
                    <a:pt x="16" y="2"/>
                    <a:pt x="6" y="0"/>
                  </a:cubicBezTo>
                  <a:cubicBezTo>
                    <a:pt x="1" y="4"/>
                    <a:pt x="2" y="5"/>
                    <a:pt x="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2" name="Freeform 62"/>
            <p:cNvSpPr>
              <a:spLocks/>
            </p:cNvSpPr>
            <p:nvPr/>
          </p:nvSpPr>
          <p:spPr bwMode="invGray">
            <a:xfrm>
              <a:off x="4092" y="3195"/>
              <a:ext cx="83" cy="117"/>
            </a:xfrm>
            <a:custGeom>
              <a:avLst/>
              <a:gdLst>
                <a:gd name="T0" fmla="*/ 1 w 111"/>
                <a:gd name="T1" fmla="*/ 0 h 156"/>
                <a:gd name="T2" fmla="*/ 1 w 111"/>
                <a:gd name="T3" fmla="*/ 2 h 156"/>
                <a:gd name="T4" fmla="*/ 1 w 111"/>
                <a:gd name="T5" fmla="*/ 2 h 156"/>
                <a:gd name="T6" fmla="*/ 1 w 111"/>
                <a:gd name="T7" fmla="*/ 2 h 156"/>
                <a:gd name="T8" fmla="*/ 1 w 111"/>
                <a:gd name="T9" fmla="*/ 2 h 156"/>
                <a:gd name="T10" fmla="*/ 1 w 111"/>
                <a:gd name="T11" fmla="*/ 2 h 156"/>
                <a:gd name="T12" fmla="*/ 1 w 111"/>
                <a:gd name="T13" fmla="*/ 2 h 156"/>
                <a:gd name="T14" fmla="*/ 1 w 111"/>
                <a:gd name="T15" fmla="*/ 2 h 156"/>
                <a:gd name="T16" fmla="*/ 1 w 111"/>
                <a:gd name="T17" fmla="*/ 2 h 156"/>
                <a:gd name="T18" fmla="*/ 1 w 111"/>
                <a:gd name="T19" fmla="*/ 2 h 156"/>
                <a:gd name="T20" fmla="*/ 1 w 111"/>
                <a:gd name="T21" fmla="*/ 2 h 156"/>
                <a:gd name="T22" fmla="*/ 1 w 111"/>
                <a:gd name="T23" fmla="*/ 2 h 156"/>
                <a:gd name="T24" fmla="*/ 1 w 111"/>
                <a:gd name="T25" fmla="*/ 2 h 156"/>
                <a:gd name="T26" fmla="*/ 1 w 111"/>
                <a:gd name="T27" fmla="*/ 2 h 156"/>
                <a:gd name="T28" fmla="*/ 1 w 111"/>
                <a:gd name="T29" fmla="*/ 2 h 156"/>
                <a:gd name="T30" fmla="*/ 1 w 111"/>
                <a:gd name="T31" fmla="*/ 2 h 156"/>
                <a:gd name="T32" fmla="*/ 1 w 111"/>
                <a:gd name="T33" fmla="*/ 2 h 156"/>
                <a:gd name="T34" fmla="*/ 1 w 111"/>
                <a:gd name="T35" fmla="*/ 2 h 156"/>
                <a:gd name="T36" fmla="*/ 1 w 111"/>
                <a:gd name="T37" fmla="*/ 2 h 156"/>
                <a:gd name="T38" fmla="*/ 1 w 111"/>
                <a:gd name="T39" fmla="*/ 2 h 156"/>
                <a:gd name="T40" fmla="*/ 1 w 111"/>
                <a:gd name="T41" fmla="*/ 2 h 156"/>
                <a:gd name="T42" fmla="*/ 1 w 111"/>
                <a:gd name="T43" fmla="*/ 2 h 156"/>
                <a:gd name="T44" fmla="*/ 1 w 111"/>
                <a:gd name="T45" fmla="*/ 2 h 156"/>
                <a:gd name="T46" fmla="*/ 1 w 111"/>
                <a:gd name="T47" fmla="*/ 2 h 156"/>
                <a:gd name="T48" fmla="*/ 1 w 111"/>
                <a:gd name="T49" fmla="*/ 2 h 156"/>
                <a:gd name="T50" fmla="*/ 1 w 111"/>
                <a:gd name="T51" fmla="*/ 0 h 1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11" h="156">
                  <a:moveTo>
                    <a:pt x="98" y="0"/>
                  </a:moveTo>
                  <a:cubicBezTo>
                    <a:pt x="75" y="2"/>
                    <a:pt x="87" y="8"/>
                    <a:pt x="75" y="10"/>
                  </a:cubicBezTo>
                  <a:cubicBezTo>
                    <a:pt x="72" y="10"/>
                    <a:pt x="25" y="3"/>
                    <a:pt x="23" y="15"/>
                  </a:cubicBezTo>
                  <a:cubicBezTo>
                    <a:pt x="25" y="26"/>
                    <a:pt x="23" y="27"/>
                    <a:pt x="14" y="33"/>
                  </a:cubicBezTo>
                  <a:cubicBezTo>
                    <a:pt x="15" y="43"/>
                    <a:pt x="20" y="54"/>
                    <a:pt x="11" y="61"/>
                  </a:cubicBezTo>
                  <a:cubicBezTo>
                    <a:pt x="8" y="68"/>
                    <a:pt x="10" y="69"/>
                    <a:pt x="14" y="75"/>
                  </a:cubicBezTo>
                  <a:cubicBezTo>
                    <a:pt x="16" y="84"/>
                    <a:pt x="12" y="86"/>
                    <a:pt x="3" y="88"/>
                  </a:cubicBezTo>
                  <a:cubicBezTo>
                    <a:pt x="1" y="99"/>
                    <a:pt x="0" y="106"/>
                    <a:pt x="14" y="109"/>
                  </a:cubicBezTo>
                  <a:cubicBezTo>
                    <a:pt x="21" y="112"/>
                    <a:pt x="20" y="118"/>
                    <a:pt x="23" y="124"/>
                  </a:cubicBezTo>
                  <a:cubicBezTo>
                    <a:pt x="25" y="133"/>
                    <a:pt x="23" y="139"/>
                    <a:pt x="15" y="144"/>
                  </a:cubicBezTo>
                  <a:cubicBezTo>
                    <a:pt x="17" y="150"/>
                    <a:pt x="18" y="153"/>
                    <a:pt x="24" y="156"/>
                  </a:cubicBezTo>
                  <a:cubicBezTo>
                    <a:pt x="31" y="154"/>
                    <a:pt x="36" y="148"/>
                    <a:pt x="42" y="144"/>
                  </a:cubicBezTo>
                  <a:cubicBezTo>
                    <a:pt x="41" y="128"/>
                    <a:pt x="33" y="103"/>
                    <a:pt x="50" y="93"/>
                  </a:cubicBezTo>
                  <a:cubicBezTo>
                    <a:pt x="52" y="105"/>
                    <a:pt x="46" y="116"/>
                    <a:pt x="56" y="126"/>
                  </a:cubicBezTo>
                  <a:cubicBezTo>
                    <a:pt x="57" y="134"/>
                    <a:pt x="58" y="141"/>
                    <a:pt x="65" y="145"/>
                  </a:cubicBezTo>
                  <a:cubicBezTo>
                    <a:pt x="70" y="134"/>
                    <a:pt x="64" y="123"/>
                    <a:pt x="62" y="112"/>
                  </a:cubicBezTo>
                  <a:cubicBezTo>
                    <a:pt x="65" y="97"/>
                    <a:pt x="55" y="81"/>
                    <a:pt x="72" y="73"/>
                  </a:cubicBezTo>
                  <a:cubicBezTo>
                    <a:pt x="79" y="64"/>
                    <a:pt x="75" y="59"/>
                    <a:pt x="69" y="51"/>
                  </a:cubicBezTo>
                  <a:cubicBezTo>
                    <a:pt x="61" y="52"/>
                    <a:pt x="61" y="56"/>
                    <a:pt x="54" y="60"/>
                  </a:cubicBezTo>
                  <a:cubicBezTo>
                    <a:pt x="37" y="57"/>
                    <a:pt x="43" y="60"/>
                    <a:pt x="35" y="54"/>
                  </a:cubicBezTo>
                  <a:cubicBezTo>
                    <a:pt x="31" y="45"/>
                    <a:pt x="28" y="39"/>
                    <a:pt x="41" y="36"/>
                  </a:cubicBezTo>
                  <a:cubicBezTo>
                    <a:pt x="49" y="32"/>
                    <a:pt x="53" y="33"/>
                    <a:pt x="62" y="34"/>
                  </a:cubicBezTo>
                  <a:cubicBezTo>
                    <a:pt x="67" y="36"/>
                    <a:pt x="73" y="36"/>
                    <a:pt x="78" y="39"/>
                  </a:cubicBezTo>
                  <a:cubicBezTo>
                    <a:pt x="85" y="36"/>
                    <a:pt x="90" y="31"/>
                    <a:pt x="98" y="30"/>
                  </a:cubicBezTo>
                  <a:cubicBezTo>
                    <a:pt x="104" y="26"/>
                    <a:pt x="107" y="19"/>
                    <a:pt x="111" y="13"/>
                  </a:cubicBezTo>
                  <a:cubicBezTo>
                    <a:pt x="107" y="8"/>
                    <a:pt x="102" y="4"/>
                    <a:pt x="9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3" name="Freeform 63"/>
            <p:cNvSpPr>
              <a:spLocks/>
            </p:cNvSpPr>
            <p:nvPr/>
          </p:nvSpPr>
          <p:spPr bwMode="invGray">
            <a:xfrm>
              <a:off x="4064" y="2777"/>
              <a:ext cx="22" cy="71"/>
            </a:xfrm>
            <a:custGeom>
              <a:avLst/>
              <a:gdLst>
                <a:gd name="T0" fmla="*/ 1 w 30"/>
                <a:gd name="T1" fmla="*/ 0 h 94"/>
                <a:gd name="T2" fmla="*/ 0 w 30"/>
                <a:gd name="T3" fmla="*/ 2 h 94"/>
                <a:gd name="T4" fmla="*/ 1 w 30"/>
                <a:gd name="T5" fmla="*/ 2 h 94"/>
                <a:gd name="T6" fmla="*/ 1 w 30"/>
                <a:gd name="T7" fmla="*/ 2 h 94"/>
                <a:gd name="T8" fmla="*/ 1 w 30"/>
                <a:gd name="T9" fmla="*/ 2 h 94"/>
                <a:gd name="T10" fmla="*/ 1 w 30"/>
                <a:gd name="T11" fmla="*/ 2 h 94"/>
                <a:gd name="T12" fmla="*/ 1 w 30"/>
                <a:gd name="T13" fmla="*/ 2 h 94"/>
                <a:gd name="T14" fmla="*/ 1 w 30"/>
                <a:gd name="T15" fmla="*/ 0 h 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94">
                  <a:moveTo>
                    <a:pt x="12" y="0"/>
                  </a:moveTo>
                  <a:cubicBezTo>
                    <a:pt x="9" y="6"/>
                    <a:pt x="4" y="11"/>
                    <a:pt x="0" y="16"/>
                  </a:cubicBezTo>
                  <a:cubicBezTo>
                    <a:pt x="1" y="23"/>
                    <a:pt x="3" y="30"/>
                    <a:pt x="6" y="37"/>
                  </a:cubicBezTo>
                  <a:cubicBezTo>
                    <a:pt x="3" y="45"/>
                    <a:pt x="4" y="53"/>
                    <a:pt x="1" y="61"/>
                  </a:cubicBezTo>
                  <a:cubicBezTo>
                    <a:pt x="3" y="81"/>
                    <a:pt x="2" y="83"/>
                    <a:pt x="16" y="94"/>
                  </a:cubicBezTo>
                  <a:cubicBezTo>
                    <a:pt x="24" y="92"/>
                    <a:pt x="27" y="90"/>
                    <a:pt x="30" y="82"/>
                  </a:cubicBezTo>
                  <a:cubicBezTo>
                    <a:pt x="28" y="73"/>
                    <a:pt x="26" y="69"/>
                    <a:pt x="22" y="61"/>
                  </a:cubicBezTo>
                  <a:cubicBezTo>
                    <a:pt x="19" y="40"/>
                    <a:pt x="18" y="20"/>
                    <a:pt x="1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4" name="Freeform 64"/>
            <p:cNvSpPr>
              <a:spLocks/>
            </p:cNvSpPr>
            <p:nvPr/>
          </p:nvSpPr>
          <p:spPr bwMode="invGray">
            <a:xfrm>
              <a:off x="4078" y="2896"/>
              <a:ext cx="61" cy="118"/>
            </a:xfrm>
            <a:custGeom>
              <a:avLst/>
              <a:gdLst>
                <a:gd name="T0" fmla="*/ 2 w 81"/>
                <a:gd name="T1" fmla="*/ 1 h 158"/>
                <a:gd name="T2" fmla="*/ 0 w 81"/>
                <a:gd name="T3" fmla="*/ 1 h 158"/>
                <a:gd name="T4" fmla="*/ 2 w 81"/>
                <a:gd name="T5" fmla="*/ 1 h 158"/>
                <a:gd name="T6" fmla="*/ 2 w 81"/>
                <a:gd name="T7" fmla="*/ 1 h 158"/>
                <a:gd name="T8" fmla="*/ 2 w 81"/>
                <a:gd name="T9" fmla="*/ 1 h 158"/>
                <a:gd name="T10" fmla="*/ 2 w 81"/>
                <a:gd name="T11" fmla="*/ 1 h 158"/>
                <a:gd name="T12" fmla="*/ 2 w 81"/>
                <a:gd name="T13" fmla="*/ 1 h 158"/>
                <a:gd name="T14" fmla="*/ 2 w 81"/>
                <a:gd name="T15" fmla="*/ 1 h 158"/>
                <a:gd name="T16" fmla="*/ 2 w 81"/>
                <a:gd name="T17" fmla="*/ 1 h 158"/>
                <a:gd name="T18" fmla="*/ 2 w 81"/>
                <a:gd name="T19" fmla="*/ 1 h 158"/>
                <a:gd name="T20" fmla="*/ 2 w 81"/>
                <a:gd name="T21" fmla="*/ 1 h 158"/>
                <a:gd name="T22" fmla="*/ 2 w 81"/>
                <a:gd name="T23" fmla="*/ 1 h 158"/>
                <a:gd name="T24" fmla="*/ 2 w 81"/>
                <a:gd name="T25" fmla="*/ 1 h 158"/>
                <a:gd name="T26" fmla="*/ 2 w 81"/>
                <a:gd name="T27" fmla="*/ 1 h 158"/>
                <a:gd name="T28" fmla="*/ 2 w 81"/>
                <a:gd name="T29" fmla="*/ 1 h 158"/>
                <a:gd name="T30" fmla="*/ 2 w 81"/>
                <a:gd name="T31" fmla="*/ 1 h 158"/>
                <a:gd name="T32" fmla="*/ 2 w 81"/>
                <a:gd name="T33" fmla="*/ 1 h 158"/>
                <a:gd name="T34" fmla="*/ 2 w 81"/>
                <a:gd name="T35" fmla="*/ 1 h 158"/>
                <a:gd name="T36" fmla="*/ 2 w 81"/>
                <a:gd name="T37" fmla="*/ 1 h 158"/>
                <a:gd name="T38" fmla="*/ 2 w 81"/>
                <a:gd name="T39" fmla="*/ 1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158">
                  <a:moveTo>
                    <a:pt x="12" y="2"/>
                  </a:moveTo>
                  <a:cubicBezTo>
                    <a:pt x="8" y="8"/>
                    <a:pt x="3" y="13"/>
                    <a:pt x="0" y="20"/>
                  </a:cubicBezTo>
                  <a:cubicBezTo>
                    <a:pt x="5" y="31"/>
                    <a:pt x="6" y="35"/>
                    <a:pt x="8" y="49"/>
                  </a:cubicBezTo>
                  <a:cubicBezTo>
                    <a:pt x="7" y="69"/>
                    <a:pt x="4" y="87"/>
                    <a:pt x="6" y="107"/>
                  </a:cubicBezTo>
                  <a:cubicBezTo>
                    <a:pt x="8" y="106"/>
                    <a:pt x="14" y="101"/>
                    <a:pt x="17" y="103"/>
                  </a:cubicBezTo>
                  <a:cubicBezTo>
                    <a:pt x="20" y="105"/>
                    <a:pt x="17" y="112"/>
                    <a:pt x="20" y="115"/>
                  </a:cubicBezTo>
                  <a:cubicBezTo>
                    <a:pt x="22" y="118"/>
                    <a:pt x="29" y="122"/>
                    <a:pt x="29" y="122"/>
                  </a:cubicBezTo>
                  <a:cubicBezTo>
                    <a:pt x="29" y="133"/>
                    <a:pt x="27" y="158"/>
                    <a:pt x="38" y="140"/>
                  </a:cubicBezTo>
                  <a:cubicBezTo>
                    <a:pt x="39" y="133"/>
                    <a:pt x="41" y="131"/>
                    <a:pt x="48" y="128"/>
                  </a:cubicBezTo>
                  <a:cubicBezTo>
                    <a:pt x="55" y="130"/>
                    <a:pt x="59" y="133"/>
                    <a:pt x="65" y="134"/>
                  </a:cubicBezTo>
                  <a:cubicBezTo>
                    <a:pt x="81" y="131"/>
                    <a:pt x="76" y="112"/>
                    <a:pt x="63" y="109"/>
                  </a:cubicBezTo>
                  <a:cubicBezTo>
                    <a:pt x="58" y="107"/>
                    <a:pt x="53" y="106"/>
                    <a:pt x="48" y="104"/>
                  </a:cubicBezTo>
                  <a:cubicBezTo>
                    <a:pt x="45" y="100"/>
                    <a:pt x="42" y="95"/>
                    <a:pt x="39" y="91"/>
                  </a:cubicBezTo>
                  <a:cubicBezTo>
                    <a:pt x="38" y="85"/>
                    <a:pt x="36" y="79"/>
                    <a:pt x="33" y="73"/>
                  </a:cubicBezTo>
                  <a:cubicBezTo>
                    <a:pt x="31" y="64"/>
                    <a:pt x="33" y="58"/>
                    <a:pt x="41" y="53"/>
                  </a:cubicBezTo>
                  <a:cubicBezTo>
                    <a:pt x="48" y="44"/>
                    <a:pt x="47" y="38"/>
                    <a:pt x="35" y="35"/>
                  </a:cubicBezTo>
                  <a:cubicBezTo>
                    <a:pt x="36" y="28"/>
                    <a:pt x="39" y="26"/>
                    <a:pt x="42" y="20"/>
                  </a:cubicBezTo>
                  <a:cubicBezTo>
                    <a:pt x="41" y="13"/>
                    <a:pt x="35" y="8"/>
                    <a:pt x="29" y="4"/>
                  </a:cubicBezTo>
                  <a:cubicBezTo>
                    <a:pt x="25" y="9"/>
                    <a:pt x="23" y="13"/>
                    <a:pt x="18" y="7"/>
                  </a:cubicBezTo>
                  <a:cubicBezTo>
                    <a:pt x="17" y="0"/>
                    <a:pt x="19" y="2"/>
                    <a:pt x="12"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5" name="Freeform 65"/>
            <p:cNvSpPr>
              <a:spLocks/>
            </p:cNvSpPr>
            <p:nvPr/>
          </p:nvSpPr>
          <p:spPr bwMode="invGray">
            <a:xfrm>
              <a:off x="4121" y="3052"/>
              <a:ext cx="64" cy="79"/>
            </a:xfrm>
            <a:custGeom>
              <a:avLst/>
              <a:gdLst>
                <a:gd name="T0" fmla="*/ 2 w 85"/>
                <a:gd name="T1" fmla="*/ 0 h 105"/>
                <a:gd name="T2" fmla="*/ 2 w 85"/>
                <a:gd name="T3" fmla="*/ 2 h 105"/>
                <a:gd name="T4" fmla="*/ 2 w 85"/>
                <a:gd name="T5" fmla="*/ 2 h 105"/>
                <a:gd name="T6" fmla="*/ 2 w 85"/>
                <a:gd name="T7" fmla="*/ 2 h 105"/>
                <a:gd name="T8" fmla="*/ 2 w 85"/>
                <a:gd name="T9" fmla="*/ 2 h 105"/>
                <a:gd name="T10" fmla="*/ 2 w 85"/>
                <a:gd name="T11" fmla="*/ 2 h 105"/>
                <a:gd name="T12" fmla="*/ 2 w 85"/>
                <a:gd name="T13" fmla="*/ 2 h 105"/>
                <a:gd name="T14" fmla="*/ 2 w 85"/>
                <a:gd name="T15" fmla="*/ 2 h 105"/>
                <a:gd name="T16" fmla="*/ 2 w 85"/>
                <a:gd name="T17" fmla="*/ 2 h 105"/>
                <a:gd name="T18" fmla="*/ 2 w 85"/>
                <a:gd name="T19" fmla="*/ 2 h 105"/>
                <a:gd name="T20" fmla="*/ 2 w 85"/>
                <a:gd name="T21" fmla="*/ 2 h 105"/>
                <a:gd name="T22" fmla="*/ 2 w 85"/>
                <a:gd name="T23" fmla="*/ 2 h 105"/>
                <a:gd name="T24" fmla="*/ 2 w 85"/>
                <a:gd name="T25" fmla="*/ 2 h 105"/>
                <a:gd name="T26" fmla="*/ 2 w 85"/>
                <a:gd name="T27" fmla="*/ 0 h 10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5" h="105">
                  <a:moveTo>
                    <a:pt x="52" y="0"/>
                  </a:moveTo>
                  <a:cubicBezTo>
                    <a:pt x="50" y="6"/>
                    <a:pt x="47" y="12"/>
                    <a:pt x="44" y="18"/>
                  </a:cubicBezTo>
                  <a:cubicBezTo>
                    <a:pt x="43" y="28"/>
                    <a:pt x="42" y="28"/>
                    <a:pt x="32" y="30"/>
                  </a:cubicBezTo>
                  <a:cubicBezTo>
                    <a:pt x="27" y="33"/>
                    <a:pt x="21" y="33"/>
                    <a:pt x="16" y="35"/>
                  </a:cubicBezTo>
                  <a:cubicBezTo>
                    <a:pt x="13" y="39"/>
                    <a:pt x="11" y="44"/>
                    <a:pt x="8" y="48"/>
                  </a:cubicBezTo>
                  <a:cubicBezTo>
                    <a:pt x="4" y="66"/>
                    <a:pt x="0" y="42"/>
                    <a:pt x="4" y="74"/>
                  </a:cubicBezTo>
                  <a:cubicBezTo>
                    <a:pt x="7" y="73"/>
                    <a:pt x="10" y="73"/>
                    <a:pt x="13" y="71"/>
                  </a:cubicBezTo>
                  <a:cubicBezTo>
                    <a:pt x="19" y="67"/>
                    <a:pt x="17" y="64"/>
                    <a:pt x="25" y="62"/>
                  </a:cubicBezTo>
                  <a:cubicBezTo>
                    <a:pt x="32" y="59"/>
                    <a:pt x="31" y="64"/>
                    <a:pt x="34" y="69"/>
                  </a:cubicBezTo>
                  <a:cubicBezTo>
                    <a:pt x="37" y="82"/>
                    <a:pt x="44" y="96"/>
                    <a:pt x="58" y="99"/>
                  </a:cubicBezTo>
                  <a:cubicBezTo>
                    <a:pt x="70" y="105"/>
                    <a:pt x="60" y="78"/>
                    <a:pt x="71" y="72"/>
                  </a:cubicBezTo>
                  <a:cubicBezTo>
                    <a:pt x="78" y="74"/>
                    <a:pt x="80" y="74"/>
                    <a:pt x="85" y="68"/>
                  </a:cubicBezTo>
                  <a:cubicBezTo>
                    <a:pt x="82" y="56"/>
                    <a:pt x="80" y="49"/>
                    <a:pt x="74" y="39"/>
                  </a:cubicBezTo>
                  <a:cubicBezTo>
                    <a:pt x="73" y="6"/>
                    <a:pt x="80" y="6"/>
                    <a:pt x="52"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6" name="Freeform 66"/>
            <p:cNvSpPr>
              <a:spLocks/>
            </p:cNvSpPr>
            <p:nvPr/>
          </p:nvSpPr>
          <p:spPr bwMode="invGray">
            <a:xfrm>
              <a:off x="4197" y="3193"/>
              <a:ext cx="29" cy="49"/>
            </a:xfrm>
            <a:custGeom>
              <a:avLst/>
              <a:gdLst>
                <a:gd name="T0" fmla="*/ 2 w 38"/>
                <a:gd name="T1" fmla="*/ 1 h 66"/>
                <a:gd name="T2" fmla="*/ 2 w 38"/>
                <a:gd name="T3" fmla="*/ 1 h 66"/>
                <a:gd name="T4" fmla="*/ 2 w 38"/>
                <a:gd name="T5" fmla="*/ 1 h 66"/>
                <a:gd name="T6" fmla="*/ 2 w 38"/>
                <a:gd name="T7" fmla="*/ 1 h 66"/>
                <a:gd name="T8" fmla="*/ 2 w 38"/>
                <a:gd name="T9" fmla="*/ 1 h 66"/>
                <a:gd name="T10" fmla="*/ 2 w 38"/>
                <a:gd name="T11" fmla="*/ 1 h 66"/>
                <a:gd name="T12" fmla="*/ 2 w 38"/>
                <a:gd name="T13" fmla="*/ 1 h 66"/>
                <a:gd name="T14" fmla="*/ 2 w 38"/>
                <a:gd name="T15" fmla="*/ 1 h 66"/>
                <a:gd name="T16" fmla="*/ 2 w 38"/>
                <a:gd name="T17" fmla="*/ 1 h 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66">
                  <a:moveTo>
                    <a:pt x="6" y="27"/>
                  </a:moveTo>
                  <a:cubicBezTo>
                    <a:pt x="8" y="52"/>
                    <a:pt x="5" y="58"/>
                    <a:pt x="26" y="66"/>
                  </a:cubicBezTo>
                  <a:cubicBezTo>
                    <a:pt x="36" y="63"/>
                    <a:pt x="33" y="61"/>
                    <a:pt x="30" y="52"/>
                  </a:cubicBezTo>
                  <a:cubicBezTo>
                    <a:pt x="28" y="41"/>
                    <a:pt x="34" y="49"/>
                    <a:pt x="38" y="40"/>
                  </a:cubicBezTo>
                  <a:cubicBezTo>
                    <a:pt x="34" y="35"/>
                    <a:pt x="33" y="30"/>
                    <a:pt x="30" y="25"/>
                  </a:cubicBezTo>
                  <a:cubicBezTo>
                    <a:pt x="29" y="14"/>
                    <a:pt x="30" y="0"/>
                    <a:pt x="20" y="13"/>
                  </a:cubicBezTo>
                  <a:cubicBezTo>
                    <a:pt x="14" y="9"/>
                    <a:pt x="12" y="8"/>
                    <a:pt x="11" y="1"/>
                  </a:cubicBezTo>
                  <a:cubicBezTo>
                    <a:pt x="5" y="4"/>
                    <a:pt x="3" y="5"/>
                    <a:pt x="2" y="12"/>
                  </a:cubicBezTo>
                  <a:cubicBezTo>
                    <a:pt x="3" y="25"/>
                    <a:pt x="0" y="21"/>
                    <a:pt x="6" y="2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7" name="Freeform 67"/>
            <p:cNvSpPr>
              <a:spLocks/>
            </p:cNvSpPr>
            <p:nvPr/>
          </p:nvSpPr>
          <p:spPr bwMode="invGray">
            <a:xfrm>
              <a:off x="4181" y="3275"/>
              <a:ext cx="18" cy="17"/>
            </a:xfrm>
            <a:custGeom>
              <a:avLst/>
              <a:gdLst>
                <a:gd name="T0" fmla="*/ 0 w 24"/>
                <a:gd name="T1" fmla="*/ 0 h 23"/>
                <a:gd name="T2" fmla="*/ 2 w 24"/>
                <a:gd name="T3" fmla="*/ 1 h 23"/>
                <a:gd name="T4" fmla="*/ 2 w 24"/>
                <a:gd name="T5" fmla="*/ 1 h 23"/>
                <a:gd name="T6" fmla="*/ 0 w 24"/>
                <a:gd name="T7" fmla="*/ 0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 h="23">
                  <a:moveTo>
                    <a:pt x="0" y="0"/>
                  </a:moveTo>
                  <a:cubicBezTo>
                    <a:pt x="1" y="8"/>
                    <a:pt x="3" y="16"/>
                    <a:pt x="6" y="23"/>
                  </a:cubicBezTo>
                  <a:cubicBezTo>
                    <a:pt x="19" y="20"/>
                    <a:pt x="19" y="22"/>
                    <a:pt x="24" y="11"/>
                  </a:cubicBezTo>
                  <a:cubicBezTo>
                    <a:pt x="20" y="0"/>
                    <a:pt x="4" y="8"/>
                    <a:pt x="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8" name="Freeform 68"/>
            <p:cNvSpPr>
              <a:spLocks/>
            </p:cNvSpPr>
            <p:nvPr/>
          </p:nvSpPr>
          <p:spPr bwMode="invGray">
            <a:xfrm>
              <a:off x="4208" y="3265"/>
              <a:ext cx="45" cy="37"/>
            </a:xfrm>
            <a:custGeom>
              <a:avLst/>
              <a:gdLst>
                <a:gd name="T0" fmla="*/ 2 w 60"/>
                <a:gd name="T1" fmla="*/ 0 h 49"/>
                <a:gd name="T2" fmla="*/ 0 w 60"/>
                <a:gd name="T3" fmla="*/ 2 h 49"/>
                <a:gd name="T4" fmla="*/ 2 w 60"/>
                <a:gd name="T5" fmla="*/ 2 h 49"/>
                <a:gd name="T6" fmla="*/ 2 w 60"/>
                <a:gd name="T7" fmla="*/ 2 h 49"/>
                <a:gd name="T8" fmla="*/ 2 w 60"/>
                <a:gd name="T9" fmla="*/ 2 h 49"/>
                <a:gd name="T10" fmla="*/ 2 w 60"/>
                <a:gd name="T11" fmla="*/ 2 h 49"/>
                <a:gd name="T12" fmla="*/ 2 w 60"/>
                <a:gd name="T13" fmla="*/ 2 h 49"/>
                <a:gd name="T14" fmla="*/ 2 w 60"/>
                <a:gd name="T15" fmla="*/ 2 h 49"/>
                <a:gd name="T16" fmla="*/ 2 w 60"/>
                <a:gd name="T17" fmla="*/ 0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0" h="49">
                  <a:moveTo>
                    <a:pt x="9" y="0"/>
                  </a:moveTo>
                  <a:cubicBezTo>
                    <a:pt x="8" y="7"/>
                    <a:pt x="0" y="18"/>
                    <a:pt x="0" y="18"/>
                  </a:cubicBezTo>
                  <a:cubicBezTo>
                    <a:pt x="2" y="36"/>
                    <a:pt x="9" y="31"/>
                    <a:pt x="28" y="33"/>
                  </a:cubicBezTo>
                  <a:cubicBezTo>
                    <a:pt x="33" y="40"/>
                    <a:pt x="33" y="44"/>
                    <a:pt x="42" y="46"/>
                  </a:cubicBezTo>
                  <a:cubicBezTo>
                    <a:pt x="49" y="49"/>
                    <a:pt x="56" y="49"/>
                    <a:pt x="60" y="42"/>
                  </a:cubicBezTo>
                  <a:cubicBezTo>
                    <a:pt x="58" y="32"/>
                    <a:pt x="59" y="26"/>
                    <a:pt x="49" y="24"/>
                  </a:cubicBezTo>
                  <a:cubicBezTo>
                    <a:pt x="47" y="12"/>
                    <a:pt x="41" y="5"/>
                    <a:pt x="28" y="3"/>
                  </a:cubicBezTo>
                  <a:cubicBezTo>
                    <a:pt x="23" y="10"/>
                    <a:pt x="30" y="23"/>
                    <a:pt x="19" y="16"/>
                  </a:cubicBezTo>
                  <a:cubicBezTo>
                    <a:pt x="17" y="6"/>
                    <a:pt x="20" y="0"/>
                    <a:pt x="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59" name="Freeform 69"/>
            <p:cNvSpPr>
              <a:spLocks/>
            </p:cNvSpPr>
            <p:nvPr/>
          </p:nvSpPr>
          <p:spPr bwMode="invGray">
            <a:xfrm>
              <a:off x="4277" y="3335"/>
              <a:ext cx="24" cy="33"/>
            </a:xfrm>
            <a:custGeom>
              <a:avLst/>
              <a:gdLst>
                <a:gd name="T0" fmla="*/ 2 w 32"/>
                <a:gd name="T1" fmla="*/ 0 h 44"/>
                <a:gd name="T2" fmla="*/ 2 w 32"/>
                <a:gd name="T3" fmla="*/ 2 h 44"/>
                <a:gd name="T4" fmla="*/ 2 w 32"/>
                <a:gd name="T5" fmla="*/ 2 h 44"/>
                <a:gd name="T6" fmla="*/ 2 w 32"/>
                <a:gd name="T7" fmla="*/ 2 h 44"/>
                <a:gd name="T8" fmla="*/ 2 w 32"/>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44">
                  <a:moveTo>
                    <a:pt x="28" y="0"/>
                  </a:moveTo>
                  <a:cubicBezTo>
                    <a:pt x="32" y="10"/>
                    <a:pt x="18" y="9"/>
                    <a:pt x="10" y="11"/>
                  </a:cubicBezTo>
                  <a:cubicBezTo>
                    <a:pt x="0" y="18"/>
                    <a:pt x="7" y="24"/>
                    <a:pt x="12" y="32"/>
                  </a:cubicBezTo>
                  <a:cubicBezTo>
                    <a:pt x="14" y="44"/>
                    <a:pt x="15" y="41"/>
                    <a:pt x="24" y="36"/>
                  </a:cubicBezTo>
                  <a:cubicBezTo>
                    <a:pt x="32" y="25"/>
                    <a:pt x="29" y="14"/>
                    <a:pt x="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0" name="Freeform 70"/>
            <p:cNvSpPr>
              <a:spLocks/>
            </p:cNvSpPr>
            <p:nvPr/>
          </p:nvSpPr>
          <p:spPr bwMode="invGray">
            <a:xfrm>
              <a:off x="4544" y="3293"/>
              <a:ext cx="46" cy="47"/>
            </a:xfrm>
            <a:custGeom>
              <a:avLst/>
              <a:gdLst>
                <a:gd name="T0" fmla="*/ 2 w 61"/>
                <a:gd name="T1" fmla="*/ 0 h 63"/>
                <a:gd name="T2" fmla="*/ 0 w 61"/>
                <a:gd name="T3" fmla="*/ 1 h 63"/>
                <a:gd name="T4" fmla="*/ 2 w 61"/>
                <a:gd name="T5" fmla="*/ 1 h 63"/>
                <a:gd name="T6" fmla="*/ 2 w 61"/>
                <a:gd name="T7" fmla="*/ 1 h 63"/>
                <a:gd name="T8" fmla="*/ 2 w 61"/>
                <a:gd name="T9" fmla="*/ 1 h 63"/>
                <a:gd name="T10" fmla="*/ 2 w 61"/>
                <a:gd name="T11" fmla="*/ 1 h 63"/>
                <a:gd name="T12" fmla="*/ 2 w 61"/>
                <a:gd name="T13" fmla="*/ 1 h 63"/>
                <a:gd name="T14" fmla="*/ 2 w 61"/>
                <a:gd name="T15" fmla="*/ 0 h 6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1" h="63">
                  <a:moveTo>
                    <a:pt x="7" y="0"/>
                  </a:moveTo>
                  <a:cubicBezTo>
                    <a:pt x="6" y="6"/>
                    <a:pt x="3" y="9"/>
                    <a:pt x="0" y="14"/>
                  </a:cubicBezTo>
                  <a:cubicBezTo>
                    <a:pt x="7" y="23"/>
                    <a:pt x="13" y="31"/>
                    <a:pt x="24" y="35"/>
                  </a:cubicBezTo>
                  <a:cubicBezTo>
                    <a:pt x="27" y="42"/>
                    <a:pt x="31" y="48"/>
                    <a:pt x="36" y="54"/>
                  </a:cubicBezTo>
                  <a:cubicBezTo>
                    <a:pt x="37" y="61"/>
                    <a:pt x="40" y="59"/>
                    <a:pt x="46" y="63"/>
                  </a:cubicBezTo>
                  <a:cubicBezTo>
                    <a:pt x="54" y="62"/>
                    <a:pt x="56" y="62"/>
                    <a:pt x="61" y="56"/>
                  </a:cubicBezTo>
                  <a:cubicBezTo>
                    <a:pt x="59" y="46"/>
                    <a:pt x="42" y="23"/>
                    <a:pt x="33" y="17"/>
                  </a:cubicBezTo>
                  <a:cubicBezTo>
                    <a:pt x="23" y="10"/>
                    <a:pt x="14" y="9"/>
                    <a:pt x="7"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1" name="Freeform 71"/>
            <p:cNvSpPr>
              <a:spLocks/>
            </p:cNvSpPr>
            <p:nvPr/>
          </p:nvSpPr>
          <p:spPr bwMode="invGray">
            <a:xfrm>
              <a:off x="4147" y="3352"/>
              <a:ext cx="46" cy="50"/>
            </a:xfrm>
            <a:custGeom>
              <a:avLst/>
              <a:gdLst>
                <a:gd name="T0" fmla="*/ 2 w 61"/>
                <a:gd name="T1" fmla="*/ 1 h 67"/>
                <a:gd name="T2" fmla="*/ 2 w 61"/>
                <a:gd name="T3" fmla="*/ 1 h 67"/>
                <a:gd name="T4" fmla="*/ 2 w 61"/>
                <a:gd name="T5" fmla="*/ 1 h 67"/>
                <a:gd name="T6" fmla="*/ 2 w 61"/>
                <a:gd name="T7" fmla="*/ 1 h 67"/>
                <a:gd name="T8" fmla="*/ 2 w 61"/>
                <a:gd name="T9" fmla="*/ 1 h 67"/>
                <a:gd name="T10" fmla="*/ 2 w 61"/>
                <a:gd name="T11" fmla="*/ 1 h 67"/>
                <a:gd name="T12" fmla="*/ 2 w 61"/>
                <a:gd name="T13" fmla="*/ 1 h 67"/>
                <a:gd name="T14" fmla="*/ 2 w 61"/>
                <a:gd name="T15" fmla="*/ 1 h 67"/>
                <a:gd name="T16" fmla="*/ 2 w 61"/>
                <a:gd name="T17" fmla="*/ 1 h 67"/>
                <a:gd name="T18" fmla="*/ 2 w 61"/>
                <a:gd name="T19" fmla="*/ 1 h 67"/>
                <a:gd name="T20" fmla="*/ 2 w 61"/>
                <a:gd name="T21" fmla="*/ 1 h 67"/>
                <a:gd name="T22" fmla="*/ 2 w 61"/>
                <a:gd name="T23" fmla="*/ 1 h 67"/>
                <a:gd name="T24" fmla="*/ 2 w 61"/>
                <a:gd name="T25" fmla="*/ 1 h 67"/>
                <a:gd name="T26" fmla="*/ 2 w 61"/>
                <a:gd name="T27" fmla="*/ 1 h 6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1" h="67">
                  <a:moveTo>
                    <a:pt x="28" y="7"/>
                  </a:moveTo>
                  <a:cubicBezTo>
                    <a:pt x="17" y="15"/>
                    <a:pt x="24" y="25"/>
                    <a:pt x="30" y="34"/>
                  </a:cubicBezTo>
                  <a:cubicBezTo>
                    <a:pt x="27" y="44"/>
                    <a:pt x="26" y="44"/>
                    <a:pt x="16" y="43"/>
                  </a:cubicBezTo>
                  <a:cubicBezTo>
                    <a:pt x="0" y="46"/>
                    <a:pt x="13" y="63"/>
                    <a:pt x="22" y="67"/>
                  </a:cubicBezTo>
                  <a:cubicBezTo>
                    <a:pt x="31" y="65"/>
                    <a:pt x="39" y="60"/>
                    <a:pt x="48" y="58"/>
                  </a:cubicBezTo>
                  <a:cubicBezTo>
                    <a:pt x="51" y="52"/>
                    <a:pt x="54" y="50"/>
                    <a:pt x="60" y="47"/>
                  </a:cubicBezTo>
                  <a:cubicBezTo>
                    <a:pt x="61" y="40"/>
                    <a:pt x="51" y="28"/>
                    <a:pt x="51" y="28"/>
                  </a:cubicBezTo>
                  <a:cubicBezTo>
                    <a:pt x="52" y="22"/>
                    <a:pt x="55" y="19"/>
                    <a:pt x="57" y="14"/>
                  </a:cubicBezTo>
                  <a:cubicBezTo>
                    <a:pt x="56" y="10"/>
                    <a:pt x="58" y="5"/>
                    <a:pt x="55" y="2"/>
                  </a:cubicBezTo>
                  <a:cubicBezTo>
                    <a:pt x="53" y="0"/>
                    <a:pt x="48" y="2"/>
                    <a:pt x="46" y="4"/>
                  </a:cubicBezTo>
                  <a:cubicBezTo>
                    <a:pt x="45" y="5"/>
                    <a:pt x="49" y="5"/>
                    <a:pt x="51" y="5"/>
                  </a:cubicBezTo>
                  <a:cubicBezTo>
                    <a:pt x="57" y="10"/>
                    <a:pt x="52" y="9"/>
                    <a:pt x="49" y="16"/>
                  </a:cubicBezTo>
                  <a:cubicBezTo>
                    <a:pt x="58" y="23"/>
                    <a:pt x="50" y="22"/>
                    <a:pt x="43" y="23"/>
                  </a:cubicBezTo>
                  <a:cubicBezTo>
                    <a:pt x="34" y="22"/>
                    <a:pt x="31" y="16"/>
                    <a:pt x="28"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2" name="Freeform 72"/>
            <p:cNvSpPr>
              <a:spLocks/>
            </p:cNvSpPr>
            <p:nvPr/>
          </p:nvSpPr>
          <p:spPr bwMode="invGray">
            <a:xfrm>
              <a:off x="4098" y="3371"/>
              <a:ext cx="32" cy="27"/>
            </a:xfrm>
            <a:custGeom>
              <a:avLst/>
              <a:gdLst>
                <a:gd name="T0" fmla="*/ 1 w 43"/>
                <a:gd name="T1" fmla="*/ 2 h 36"/>
                <a:gd name="T2" fmla="*/ 1 w 43"/>
                <a:gd name="T3" fmla="*/ 2 h 36"/>
                <a:gd name="T4" fmla="*/ 1 w 43"/>
                <a:gd name="T5" fmla="*/ 2 h 36"/>
                <a:gd name="T6" fmla="*/ 1 w 43"/>
                <a:gd name="T7" fmla="*/ 2 h 36"/>
                <a:gd name="T8" fmla="*/ 1 w 43"/>
                <a:gd name="T9" fmla="*/ 2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3" h="36">
                  <a:moveTo>
                    <a:pt x="21" y="3"/>
                  </a:moveTo>
                  <a:cubicBezTo>
                    <a:pt x="14" y="0"/>
                    <a:pt x="12" y="2"/>
                    <a:pt x="6" y="6"/>
                  </a:cubicBezTo>
                  <a:cubicBezTo>
                    <a:pt x="0" y="17"/>
                    <a:pt x="23" y="32"/>
                    <a:pt x="33" y="36"/>
                  </a:cubicBezTo>
                  <a:cubicBezTo>
                    <a:pt x="36" y="35"/>
                    <a:pt x="42" y="34"/>
                    <a:pt x="42" y="30"/>
                  </a:cubicBezTo>
                  <a:cubicBezTo>
                    <a:pt x="43" y="24"/>
                    <a:pt x="27" y="3"/>
                    <a:pt x="21" y="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3" name="Freeform 73"/>
            <p:cNvSpPr>
              <a:spLocks/>
            </p:cNvSpPr>
            <p:nvPr/>
          </p:nvSpPr>
          <p:spPr bwMode="invGray">
            <a:xfrm>
              <a:off x="4077" y="3342"/>
              <a:ext cx="24" cy="31"/>
            </a:xfrm>
            <a:custGeom>
              <a:avLst/>
              <a:gdLst>
                <a:gd name="T0" fmla="*/ 2 w 32"/>
                <a:gd name="T1" fmla="*/ 0 h 41"/>
                <a:gd name="T2" fmla="*/ 0 w 32"/>
                <a:gd name="T3" fmla="*/ 2 h 41"/>
                <a:gd name="T4" fmla="*/ 2 w 32"/>
                <a:gd name="T5" fmla="*/ 2 h 41"/>
                <a:gd name="T6" fmla="*/ 2 w 32"/>
                <a:gd name="T7" fmla="*/ 2 h 41"/>
                <a:gd name="T8" fmla="*/ 2 w 32"/>
                <a:gd name="T9" fmla="*/ 2 h 41"/>
                <a:gd name="T10" fmla="*/ 2 w 32"/>
                <a:gd name="T11" fmla="*/ 2 h 41"/>
                <a:gd name="T12" fmla="*/ 2 w 32"/>
                <a:gd name="T13" fmla="*/ 2 h 41"/>
                <a:gd name="T14" fmla="*/ 2 w 32"/>
                <a:gd name="T15" fmla="*/ 0 h 4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2" h="41">
                  <a:moveTo>
                    <a:pt x="21" y="0"/>
                  </a:moveTo>
                  <a:cubicBezTo>
                    <a:pt x="15" y="10"/>
                    <a:pt x="6" y="16"/>
                    <a:pt x="0" y="26"/>
                  </a:cubicBezTo>
                  <a:cubicBezTo>
                    <a:pt x="7" y="27"/>
                    <a:pt x="10" y="27"/>
                    <a:pt x="16" y="24"/>
                  </a:cubicBezTo>
                  <a:cubicBezTo>
                    <a:pt x="17" y="26"/>
                    <a:pt x="19" y="27"/>
                    <a:pt x="19" y="29"/>
                  </a:cubicBezTo>
                  <a:cubicBezTo>
                    <a:pt x="19" y="31"/>
                    <a:pt x="15" y="33"/>
                    <a:pt x="16" y="35"/>
                  </a:cubicBezTo>
                  <a:cubicBezTo>
                    <a:pt x="19" y="41"/>
                    <a:pt x="29" y="23"/>
                    <a:pt x="30" y="21"/>
                  </a:cubicBezTo>
                  <a:cubicBezTo>
                    <a:pt x="32" y="9"/>
                    <a:pt x="26" y="19"/>
                    <a:pt x="24" y="9"/>
                  </a:cubicBezTo>
                  <a:cubicBezTo>
                    <a:pt x="25" y="1"/>
                    <a:pt x="27" y="4"/>
                    <a:pt x="2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4" name="Freeform 74"/>
            <p:cNvSpPr>
              <a:spLocks/>
            </p:cNvSpPr>
            <p:nvPr/>
          </p:nvSpPr>
          <p:spPr bwMode="invGray">
            <a:xfrm>
              <a:off x="4111" y="3353"/>
              <a:ext cx="34" cy="24"/>
            </a:xfrm>
            <a:custGeom>
              <a:avLst/>
              <a:gdLst>
                <a:gd name="T0" fmla="*/ 2 w 45"/>
                <a:gd name="T1" fmla="*/ 0 h 32"/>
                <a:gd name="T2" fmla="*/ 0 w 45"/>
                <a:gd name="T3" fmla="*/ 2 h 32"/>
                <a:gd name="T4" fmla="*/ 2 w 45"/>
                <a:gd name="T5" fmla="*/ 2 h 32"/>
                <a:gd name="T6" fmla="*/ 2 w 45"/>
                <a:gd name="T7" fmla="*/ 2 h 32"/>
                <a:gd name="T8" fmla="*/ 2 w 45"/>
                <a:gd name="T9" fmla="*/ 2 h 32"/>
                <a:gd name="T10" fmla="*/ 2 w 45"/>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32">
                  <a:moveTo>
                    <a:pt x="21" y="0"/>
                  </a:moveTo>
                  <a:cubicBezTo>
                    <a:pt x="10" y="1"/>
                    <a:pt x="8" y="1"/>
                    <a:pt x="0" y="7"/>
                  </a:cubicBezTo>
                  <a:cubicBezTo>
                    <a:pt x="3" y="20"/>
                    <a:pt x="15" y="29"/>
                    <a:pt x="27" y="31"/>
                  </a:cubicBezTo>
                  <a:cubicBezTo>
                    <a:pt x="36" y="30"/>
                    <a:pt x="41" y="32"/>
                    <a:pt x="45" y="24"/>
                  </a:cubicBezTo>
                  <a:cubicBezTo>
                    <a:pt x="32" y="16"/>
                    <a:pt x="30" y="23"/>
                    <a:pt x="22" y="10"/>
                  </a:cubicBezTo>
                  <a:cubicBezTo>
                    <a:pt x="21" y="2"/>
                    <a:pt x="21" y="5"/>
                    <a:pt x="2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5" name="Freeform 75"/>
            <p:cNvSpPr>
              <a:spLocks/>
            </p:cNvSpPr>
            <p:nvPr/>
          </p:nvSpPr>
          <p:spPr bwMode="invGray">
            <a:xfrm>
              <a:off x="4062" y="3021"/>
              <a:ext cx="27" cy="55"/>
            </a:xfrm>
            <a:custGeom>
              <a:avLst/>
              <a:gdLst>
                <a:gd name="T0" fmla="*/ 2 w 35"/>
                <a:gd name="T1" fmla="*/ 0 h 74"/>
                <a:gd name="T2" fmla="*/ 2 w 35"/>
                <a:gd name="T3" fmla="*/ 1 h 74"/>
                <a:gd name="T4" fmla="*/ 2 w 35"/>
                <a:gd name="T5" fmla="*/ 1 h 74"/>
                <a:gd name="T6" fmla="*/ 0 w 35"/>
                <a:gd name="T7" fmla="*/ 1 h 74"/>
                <a:gd name="T8" fmla="*/ 2 w 35"/>
                <a:gd name="T9" fmla="*/ 1 h 74"/>
                <a:gd name="T10" fmla="*/ 2 w 35"/>
                <a:gd name="T11" fmla="*/ 1 h 74"/>
                <a:gd name="T12" fmla="*/ 2 w 35"/>
                <a:gd name="T13" fmla="*/ 1 h 74"/>
                <a:gd name="T14" fmla="*/ 2 w 35"/>
                <a:gd name="T15" fmla="*/ 0 h 7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5" h="74">
                  <a:moveTo>
                    <a:pt x="30" y="0"/>
                  </a:moveTo>
                  <a:cubicBezTo>
                    <a:pt x="33" y="8"/>
                    <a:pt x="29" y="14"/>
                    <a:pt x="21" y="15"/>
                  </a:cubicBezTo>
                  <a:cubicBezTo>
                    <a:pt x="19" y="27"/>
                    <a:pt x="24" y="33"/>
                    <a:pt x="9" y="36"/>
                  </a:cubicBezTo>
                  <a:cubicBezTo>
                    <a:pt x="13" y="50"/>
                    <a:pt x="12" y="52"/>
                    <a:pt x="0" y="59"/>
                  </a:cubicBezTo>
                  <a:cubicBezTo>
                    <a:pt x="3" y="64"/>
                    <a:pt x="5" y="69"/>
                    <a:pt x="8" y="74"/>
                  </a:cubicBezTo>
                  <a:cubicBezTo>
                    <a:pt x="15" y="71"/>
                    <a:pt x="16" y="65"/>
                    <a:pt x="20" y="59"/>
                  </a:cubicBezTo>
                  <a:cubicBezTo>
                    <a:pt x="22" y="47"/>
                    <a:pt x="28" y="41"/>
                    <a:pt x="35" y="32"/>
                  </a:cubicBezTo>
                  <a:cubicBezTo>
                    <a:pt x="34" y="26"/>
                    <a:pt x="30" y="8"/>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6" name="Freeform 76"/>
            <p:cNvSpPr>
              <a:spLocks/>
            </p:cNvSpPr>
            <p:nvPr/>
          </p:nvSpPr>
          <p:spPr bwMode="invGray">
            <a:xfrm>
              <a:off x="4113" y="3012"/>
              <a:ext cx="19" cy="55"/>
            </a:xfrm>
            <a:custGeom>
              <a:avLst/>
              <a:gdLst>
                <a:gd name="T0" fmla="*/ 2 w 25"/>
                <a:gd name="T1" fmla="*/ 2 h 73"/>
                <a:gd name="T2" fmla="*/ 2 w 25"/>
                <a:gd name="T3" fmla="*/ 2 h 73"/>
                <a:gd name="T4" fmla="*/ 0 w 25"/>
                <a:gd name="T5" fmla="*/ 2 h 73"/>
                <a:gd name="T6" fmla="*/ 2 w 25"/>
                <a:gd name="T7" fmla="*/ 2 h 73"/>
                <a:gd name="T8" fmla="*/ 2 w 25"/>
                <a:gd name="T9" fmla="*/ 2 h 73"/>
                <a:gd name="T10" fmla="*/ 2 w 25"/>
                <a:gd name="T11" fmla="*/ 2 h 73"/>
                <a:gd name="T12" fmla="*/ 2 w 25"/>
                <a:gd name="T13" fmla="*/ 2 h 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 h="73">
                  <a:moveTo>
                    <a:pt x="13" y="7"/>
                  </a:moveTo>
                  <a:cubicBezTo>
                    <a:pt x="9" y="0"/>
                    <a:pt x="7" y="2"/>
                    <a:pt x="4" y="8"/>
                  </a:cubicBezTo>
                  <a:cubicBezTo>
                    <a:pt x="3" y="13"/>
                    <a:pt x="1" y="17"/>
                    <a:pt x="0" y="22"/>
                  </a:cubicBezTo>
                  <a:cubicBezTo>
                    <a:pt x="1" y="35"/>
                    <a:pt x="6" y="33"/>
                    <a:pt x="15" y="41"/>
                  </a:cubicBezTo>
                  <a:cubicBezTo>
                    <a:pt x="16" y="52"/>
                    <a:pt x="15" y="73"/>
                    <a:pt x="25" y="56"/>
                  </a:cubicBezTo>
                  <a:cubicBezTo>
                    <a:pt x="24" y="33"/>
                    <a:pt x="23" y="36"/>
                    <a:pt x="16" y="20"/>
                  </a:cubicBezTo>
                  <a:cubicBezTo>
                    <a:pt x="15" y="11"/>
                    <a:pt x="16" y="15"/>
                    <a:pt x="13"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7" name="Freeform 77"/>
            <p:cNvSpPr>
              <a:spLocks/>
            </p:cNvSpPr>
            <p:nvPr/>
          </p:nvSpPr>
          <p:spPr bwMode="invGray">
            <a:xfrm>
              <a:off x="4135" y="2995"/>
              <a:ext cx="10" cy="25"/>
            </a:xfrm>
            <a:custGeom>
              <a:avLst/>
              <a:gdLst>
                <a:gd name="T0" fmla="*/ 1 w 14"/>
                <a:gd name="T1" fmla="*/ 0 h 33"/>
                <a:gd name="T2" fmla="*/ 1 w 14"/>
                <a:gd name="T3" fmla="*/ 2 h 33"/>
                <a:gd name="T4" fmla="*/ 1 w 14"/>
                <a:gd name="T5" fmla="*/ 2 h 33"/>
                <a:gd name="T6" fmla="*/ 1 w 14"/>
                <a:gd name="T7" fmla="*/ 0 h 3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33">
                  <a:moveTo>
                    <a:pt x="11" y="0"/>
                  </a:moveTo>
                  <a:cubicBezTo>
                    <a:pt x="7" y="3"/>
                    <a:pt x="5" y="7"/>
                    <a:pt x="1" y="10"/>
                  </a:cubicBezTo>
                  <a:cubicBezTo>
                    <a:pt x="2" y="18"/>
                    <a:pt x="0" y="33"/>
                    <a:pt x="11" y="25"/>
                  </a:cubicBezTo>
                  <a:cubicBezTo>
                    <a:pt x="14" y="15"/>
                    <a:pt x="5" y="4"/>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8" name="Freeform 78"/>
            <p:cNvSpPr>
              <a:spLocks/>
            </p:cNvSpPr>
            <p:nvPr/>
          </p:nvSpPr>
          <p:spPr bwMode="invGray">
            <a:xfrm>
              <a:off x="4145" y="3007"/>
              <a:ext cx="21" cy="48"/>
            </a:xfrm>
            <a:custGeom>
              <a:avLst/>
              <a:gdLst>
                <a:gd name="T0" fmla="*/ 2 w 28"/>
                <a:gd name="T1" fmla="*/ 0 h 64"/>
                <a:gd name="T2" fmla="*/ 2 w 28"/>
                <a:gd name="T3" fmla="*/ 2 h 64"/>
                <a:gd name="T4" fmla="*/ 2 w 28"/>
                <a:gd name="T5" fmla="*/ 2 h 64"/>
                <a:gd name="T6" fmla="*/ 2 w 28"/>
                <a:gd name="T7" fmla="*/ 2 h 64"/>
                <a:gd name="T8" fmla="*/ 0 w 28"/>
                <a:gd name="T9" fmla="*/ 2 h 64"/>
                <a:gd name="T10" fmla="*/ 2 w 28"/>
                <a:gd name="T11" fmla="*/ 2 h 64"/>
                <a:gd name="T12" fmla="*/ 2 w 28"/>
                <a:gd name="T13" fmla="*/ 2 h 64"/>
                <a:gd name="T14" fmla="*/ 2 w 28"/>
                <a:gd name="T15" fmla="*/ 0 h 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 h="64">
                  <a:moveTo>
                    <a:pt x="5" y="0"/>
                  </a:moveTo>
                  <a:cubicBezTo>
                    <a:pt x="6" y="5"/>
                    <a:pt x="7" y="10"/>
                    <a:pt x="11" y="14"/>
                  </a:cubicBezTo>
                  <a:cubicBezTo>
                    <a:pt x="14" y="17"/>
                    <a:pt x="20" y="21"/>
                    <a:pt x="20" y="21"/>
                  </a:cubicBezTo>
                  <a:cubicBezTo>
                    <a:pt x="9" y="27"/>
                    <a:pt x="0" y="23"/>
                    <a:pt x="8" y="39"/>
                  </a:cubicBezTo>
                  <a:cubicBezTo>
                    <a:pt x="6" y="47"/>
                    <a:pt x="4" y="50"/>
                    <a:pt x="0" y="56"/>
                  </a:cubicBezTo>
                  <a:cubicBezTo>
                    <a:pt x="4" y="62"/>
                    <a:pt x="7" y="64"/>
                    <a:pt x="11" y="57"/>
                  </a:cubicBezTo>
                  <a:cubicBezTo>
                    <a:pt x="13" y="43"/>
                    <a:pt x="10" y="29"/>
                    <a:pt x="26" y="26"/>
                  </a:cubicBezTo>
                  <a:cubicBezTo>
                    <a:pt x="28" y="15"/>
                    <a:pt x="14" y="4"/>
                    <a:pt x="5"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69" name="Freeform 79"/>
            <p:cNvSpPr>
              <a:spLocks/>
            </p:cNvSpPr>
            <p:nvPr/>
          </p:nvSpPr>
          <p:spPr bwMode="invGray">
            <a:xfrm>
              <a:off x="3876" y="3076"/>
              <a:ext cx="12" cy="27"/>
            </a:xfrm>
            <a:custGeom>
              <a:avLst/>
              <a:gdLst>
                <a:gd name="T0" fmla="*/ 2 w 16"/>
                <a:gd name="T1" fmla="*/ 2 h 36"/>
                <a:gd name="T2" fmla="*/ 0 w 16"/>
                <a:gd name="T3" fmla="*/ 2 h 36"/>
                <a:gd name="T4" fmla="*/ 2 w 16"/>
                <a:gd name="T5" fmla="*/ 2 h 36"/>
                <a:gd name="T6" fmla="*/ 2 w 16"/>
                <a:gd name="T7" fmla="*/ 2 h 3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 h="36">
                  <a:moveTo>
                    <a:pt x="14" y="3"/>
                  </a:moveTo>
                  <a:cubicBezTo>
                    <a:pt x="7" y="0"/>
                    <a:pt x="4" y="1"/>
                    <a:pt x="0" y="7"/>
                  </a:cubicBezTo>
                  <a:cubicBezTo>
                    <a:pt x="3" y="14"/>
                    <a:pt x="2" y="17"/>
                    <a:pt x="8" y="22"/>
                  </a:cubicBezTo>
                  <a:cubicBezTo>
                    <a:pt x="16" y="36"/>
                    <a:pt x="11" y="7"/>
                    <a:pt x="14" y="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0" name="Freeform 80"/>
            <p:cNvSpPr>
              <a:spLocks/>
            </p:cNvSpPr>
            <p:nvPr/>
          </p:nvSpPr>
          <p:spPr bwMode="invGray">
            <a:xfrm>
              <a:off x="3866" y="3053"/>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1" name="Freeform 81"/>
            <p:cNvSpPr>
              <a:spLocks/>
            </p:cNvSpPr>
            <p:nvPr/>
          </p:nvSpPr>
          <p:spPr bwMode="invGray">
            <a:xfrm>
              <a:off x="3862" y="3035"/>
              <a:ext cx="12" cy="14"/>
            </a:xfrm>
            <a:custGeom>
              <a:avLst/>
              <a:gdLst>
                <a:gd name="T0" fmla="*/ 2 w 16"/>
                <a:gd name="T1" fmla="*/ 1 h 19"/>
                <a:gd name="T2" fmla="*/ 0 w 16"/>
                <a:gd name="T3" fmla="*/ 1 h 19"/>
                <a:gd name="T4" fmla="*/ 2 w 16"/>
                <a:gd name="T5" fmla="*/ 1 h 19"/>
                <a:gd name="T6" fmla="*/ 2 w 16"/>
                <a:gd name="T7" fmla="*/ 1 h 1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 h="19">
                  <a:moveTo>
                    <a:pt x="10" y="5"/>
                  </a:moveTo>
                  <a:cubicBezTo>
                    <a:pt x="4" y="0"/>
                    <a:pt x="1" y="3"/>
                    <a:pt x="0" y="10"/>
                  </a:cubicBezTo>
                  <a:cubicBezTo>
                    <a:pt x="4" y="15"/>
                    <a:pt x="7" y="16"/>
                    <a:pt x="12" y="19"/>
                  </a:cubicBezTo>
                  <a:cubicBezTo>
                    <a:pt x="16" y="12"/>
                    <a:pt x="14"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2" name="Freeform 82"/>
            <p:cNvSpPr>
              <a:spLocks/>
            </p:cNvSpPr>
            <p:nvPr/>
          </p:nvSpPr>
          <p:spPr bwMode="invGray">
            <a:xfrm>
              <a:off x="3850" y="2995"/>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3" name="Freeform 83"/>
            <p:cNvSpPr>
              <a:spLocks/>
            </p:cNvSpPr>
            <p:nvPr/>
          </p:nvSpPr>
          <p:spPr bwMode="invGray">
            <a:xfrm>
              <a:off x="3852" y="3020"/>
              <a:ext cx="16" cy="13"/>
            </a:xfrm>
            <a:custGeom>
              <a:avLst/>
              <a:gdLst>
                <a:gd name="T0" fmla="*/ 1 w 22"/>
                <a:gd name="T1" fmla="*/ 0 h 18"/>
                <a:gd name="T2" fmla="*/ 1 w 22"/>
                <a:gd name="T3" fmla="*/ 1 h 18"/>
                <a:gd name="T4" fmla="*/ 1 w 22"/>
                <a:gd name="T5" fmla="*/ 1 h 18"/>
                <a:gd name="T6" fmla="*/ 1 w 22"/>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8">
                  <a:moveTo>
                    <a:pt x="13" y="0"/>
                  </a:moveTo>
                  <a:cubicBezTo>
                    <a:pt x="0" y="8"/>
                    <a:pt x="9" y="12"/>
                    <a:pt x="19" y="18"/>
                  </a:cubicBezTo>
                  <a:cubicBezTo>
                    <a:pt x="20" y="11"/>
                    <a:pt x="22" y="8"/>
                    <a:pt x="14" y="6"/>
                  </a:cubicBezTo>
                  <a:cubicBezTo>
                    <a:pt x="9" y="3"/>
                    <a:pt x="9" y="5"/>
                    <a:pt x="13"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4" name="Freeform 84"/>
            <p:cNvSpPr>
              <a:spLocks/>
            </p:cNvSpPr>
            <p:nvPr/>
          </p:nvSpPr>
          <p:spPr bwMode="invGray">
            <a:xfrm>
              <a:off x="4688" y="3643"/>
              <a:ext cx="45" cy="60"/>
            </a:xfrm>
            <a:custGeom>
              <a:avLst/>
              <a:gdLst>
                <a:gd name="T0" fmla="*/ 2 w 60"/>
                <a:gd name="T1" fmla="*/ 1 h 81"/>
                <a:gd name="T2" fmla="*/ 2 w 60"/>
                <a:gd name="T3" fmla="*/ 1 h 81"/>
                <a:gd name="T4" fmla="*/ 2 w 60"/>
                <a:gd name="T5" fmla="*/ 1 h 81"/>
                <a:gd name="T6" fmla="*/ 2 w 60"/>
                <a:gd name="T7" fmla="*/ 1 h 81"/>
                <a:gd name="T8" fmla="*/ 2 w 60"/>
                <a:gd name="T9" fmla="*/ 1 h 81"/>
                <a:gd name="T10" fmla="*/ 2 w 60"/>
                <a:gd name="T11" fmla="*/ 1 h 81"/>
                <a:gd name="T12" fmla="*/ 2 w 60"/>
                <a:gd name="T13" fmla="*/ 1 h 81"/>
                <a:gd name="T14" fmla="*/ 2 w 60"/>
                <a:gd name="T15" fmla="*/ 1 h 81"/>
                <a:gd name="T16" fmla="*/ 2 w 60"/>
                <a:gd name="T17" fmla="*/ 1 h 81"/>
                <a:gd name="T18" fmla="*/ 2 w 60"/>
                <a:gd name="T19" fmla="*/ 1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0" h="81">
                  <a:moveTo>
                    <a:pt x="10" y="7"/>
                  </a:moveTo>
                  <a:cubicBezTo>
                    <a:pt x="0" y="0"/>
                    <a:pt x="0" y="9"/>
                    <a:pt x="3" y="18"/>
                  </a:cubicBezTo>
                  <a:cubicBezTo>
                    <a:pt x="5" y="25"/>
                    <a:pt x="12" y="32"/>
                    <a:pt x="15" y="39"/>
                  </a:cubicBezTo>
                  <a:cubicBezTo>
                    <a:pt x="16" y="51"/>
                    <a:pt x="17" y="51"/>
                    <a:pt x="27" y="54"/>
                  </a:cubicBezTo>
                  <a:cubicBezTo>
                    <a:pt x="31" y="57"/>
                    <a:pt x="36" y="60"/>
                    <a:pt x="40" y="63"/>
                  </a:cubicBezTo>
                  <a:cubicBezTo>
                    <a:pt x="43" y="70"/>
                    <a:pt x="45" y="77"/>
                    <a:pt x="51" y="81"/>
                  </a:cubicBezTo>
                  <a:cubicBezTo>
                    <a:pt x="60" y="75"/>
                    <a:pt x="56" y="66"/>
                    <a:pt x="52" y="57"/>
                  </a:cubicBezTo>
                  <a:cubicBezTo>
                    <a:pt x="51" y="49"/>
                    <a:pt x="50" y="41"/>
                    <a:pt x="43" y="37"/>
                  </a:cubicBezTo>
                  <a:cubicBezTo>
                    <a:pt x="37" y="30"/>
                    <a:pt x="33" y="23"/>
                    <a:pt x="25" y="18"/>
                  </a:cubicBezTo>
                  <a:cubicBezTo>
                    <a:pt x="20" y="12"/>
                    <a:pt x="17" y="9"/>
                    <a:pt x="10" y="7"/>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5" name="Freeform 85"/>
            <p:cNvSpPr>
              <a:spLocks/>
            </p:cNvSpPr>
            <p:nvPr/>
          </p:nvSpPr>
          <p:spPr bwMode="invGray">
            <a:xfrm>
              <a:off x="4919" y="3594"/>
              <a:ext cx="53" cy="46"/>
            </a:xfrm>
            <a:custGeom>
              <a:avLst/>
              <a:gdLst>
                <a:gd name="T0" fmla="*/ 1 w 71"/>
                <a:gd name="T1" fmla="*/ 2 h 61"/>
                <a:gd name="T2" fmla="*/ 1 w 71"/>
                <a:gd name="T3" fmla="*/ 2 h 61"/>
                <a:gd name="T4" fmla="*/ 1 w 71"/>
                <a:gd name="T5" fmla="*/ 2 h 61"/>
                <a:gd name="T6" fmla="*/ 1 w 71"/>
                <a:gd name="T7" fmla="*/ 2 h 61"/>
                <a:gd name="T8" fmla="*/ 1 w 71"/>
                <a:gd name="T9" fmla="*/ 2 h 61"/>
                <a:gd name="T10" fmla="*/ 1 w 71"/>
                <a:gd name="T11" fmla="*/ 2 h 61"/>
                <a:gd name="T12" fmla="*/ 1 w 71"/>
                <a:gd name="T13" fmla="*/ 0 h 61"/>
                <a:gd name="T14" fmla="*/ 1 w 71"/>
                <a:gd name="T15" fmla="*/ 2 h 61"/>
                <a:gd name="T16" fmla="*/ 1 w 71"/>
                <a:gd name="T17" fmla="*/ 2 h 61"/>
                <a:gd name="T18" fmla="*/ 1 w 71"/>
                <a:gd name="T19" fmla="*/ 2 h 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1" h="61">
                  <a:moveTo>
                    <a:pt x="28" y="23"/>
                  </a:moveTo>
                  <a:cubicBezTo>
                    <a:pt x="25" y="33"/>
                    <a:pt x="25" y="33"/>
                    <a:pt x="13" y="32"/>
                  </a:cubicBezTo>
                  <a:cubicBezTo>
                    <a:pt x="2" y="33"/>
                    <a:pt x="3" y="34"/>
                    <a:pt x="1" y="44"/>
                  </a:cubicBezTo>
                  <a:cubicBezTo>
                    <a:pt x="2" y="60"/>
                    <a:pt x="0" y="61"/>
                    <a:pt x="13" y="59"/>
                  </a:cubicBezTo>
                  <a:cubicBezTo>
                    <a:pt x="19" y="54"/>
                    <a:pt x="21" y="48"/>
                    <a:pt x="28" y="44"/>
                  </a:cubicBezTo>
                  <a:cubicBezTo>
                    <a:pt x="30" y="33"/>
                    <a:pt x="28" y="25"/>
                    <a:pt x="40" y="23"/>
                  </a:cubicBezTo>
                  <a:cubicBezTo>
                    <a:pt x="42" y="12"/>
                    <a:pt x="44" y="4"/>
                    <a:pt x="55" y="0"/>
                  </a:cubicBezTo>
                  <a:cubicBezTo>
                    <a:pt x="65" y="2"/>
                    <a:pt x="69" y="1"/>
                    <a:pt x="71" y="11"/>
                  </a:cubicBezTo>
                  <a:cubicBezTo>
                    <a:pt x="63" y="22"/>
                    <a:pt x="48" y="21"/>
                    <a:pt x="35" y="23"/>
                  </a:cubicBezTo>
                  <a:cubicBezTo>
                    <a:pt x="30" y="27"/>
                    <a:pt x="32" y="27"/>
                    <a:pt x="28" y="23"/>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6" name="Freeform 86"/>
            <p:cNvSpPr>
              <a:spLocks/>
            </p:cNvSpPr>
            <p:nvPr/>
          </p:nvSpPr>
          <p:spPr bwMode="invGray">
            <a:xfrm>
              <a:off x="4759" y="3569"/>
              <a:ext cx="17" cy="23"/>
            </a:xfrm>
            <a:custGeom>
              <a:avLst/>
              <a:gdLst>
                <a:gd name="T0" fmla="*/ 1 w 23"/>
                <a:gd name="T1" fmla="*/ 0 h 30"/>
                <a:gd name="T2" fmla="*/ 0 w 23"/>
                <a:gd name="T3" fmla="*/ 2 h 30"/>
                <a:gd name="T4" fmla="*/ 1 w 23"/>
                <a:gd name="T5" fmla="*/ 2 h 30"/>
                <a:gd name="T6" fmla="*/ 1 w 23"/>
                <a:gd name="T7" fmla="*/ 0 h 3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 h="30">
                  <a:moveTo>
                    <a:pt x="9" y="0"/>
                  </a:moveTo>
                  <a:cubicBezTo>
                    <a:pt x="8" y="7"/>
                    <a:pt x="3" y="8"/>
                    <a:pt x="0" y="14"/>
                  </a:cubicBezTo>
                  <a:cubicBezTo>
                    <a:pt x="3" y="21"/>
                    <a:pt x="8" y="24"/>
                    <a:pt x="12" y="30"/>
                  </a:cubicBezTo>
                  <a:cubicBezTo>
                    <a:pt x="23" y="15"/>
                    <a:pt x="4" y="9"/>
                    <a:pt x="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7" name="Freeform 87"/>
            <p:cNvSpPr>
              <a:spLocks/>
            </p:cNvSpPr>
            <p:nvPr/>
          </p:nvSpPr>
          <p:spPr bwMode="invGray">
            <a:xfrm>
              <a:off x="4751" y="3547"/>
              <a:ext cx="20" cy="17"/>
            </a:xfrm>
            <a:custGeom>
              <a:avLst/>
              <a:gdLst>
                <a:gd name="T0" fmla="*/ 2 w 26"/>
                <a:gd name="T1" fmla="*/ 0 h 23"/>
                <a:gd name="T2" fmla="*/ 0 w 26"/>
                <a:gd name="T3" fmla="*/ 1 h 23"/>
                <a:gd name="T4" fmla="*/ 2 w 26"/>
                <a:gd name="T5" fmla="*/ 1 h 23"/>
                <a:gd name="T6" fmla="*/ 2 w 26"/>
                <a:gd name="T7" fmla="*/ 0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3">
                  <a:moveTo>
                    <a:pt x="19" y="0"/>
                  </a:moveTo>
                  <a:cubicBezTo>
                    <a:pt x="17" y="12"/>
                    <a:pt x="10" y="11"/>
                    <a:pt x="0" y="14"/>
                  </a:cubicBezTo>
                  <a:cubicBezTo>
                    <a:pt x="5" y="23"/>
                    <a:pt x="11" y="22"/>
                    <a:pt x="21" y="20"/>
                  </a:cubicBezTo>
                  <a:cubicBezTo>
                    <a:pt x="26" y="12"/>
                    <a:pt x="23" y="7"/>
                    <a:pt x="1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8" name="Freeform 88"/>
            <p:cNvSpPr>
              <a:spLocks/>
            </p:cNvSpPr>
            <p:nvPr/>
          </p:nvSpPr>
          <p:spPr bwMode="invGray">
            <a:xfrm>
              <a:off x="4598" y="3353"/>
              <a:ext cx="24" cy="33"/>
            </a:xfrm>
            <a:custGeom>
              <a:avLst/>
              <a:gdLst>
                <a:gd name="T0" fmla="*/ 2 w 32"/>
                <a:gd name="T1" fmla="*/ 0 h 44"/>
                <a:gd name="T2" fmla="*/ 2 w 32"/>
                <a:gd name="T3" fmla="*/ 2 h 44"/>
                <a:gd name="T4" fmla="*/ 2 w 32"/>
                <a:gd name="T5" fmla="*/ 2 h 44"/>
                <a:gd name="T6" fmla="*/ 2 w 32"/>
                <a:gd name="T7" fmla="*/ 2 h 44"/>
                <a:gd name="T8" fmla="*/ 2 w 32"/>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44">
                  <a:moveTo>
                    <a:pt x="28" y="0"/>
                  </a:moveTo>
                  <a:cubicBezTo>
                    <a:pt x="32" y="10"/>
                    <a:pt x="18" y="9"/>
                    <a:pt x="10" y="11"/>
                  </a:cubicBezTo>
                  <a:cubicBezTo>
                    <a:pt x="0" y="18"/>
                    <a:pt x="7" y="24"/>
                    <a:pt x="12" y="32"/>
                  </a:cubicBezTo>
                  <a:cubicBezTo>
                    <a:pt x="14" y="44"/>
                    <a:pt x="15" y="41"/>
                    <a:pt x="24" y="36"/>
                  </a:cubicBezTo>
                  <a:cubicBezTo>
                    <a:pt x="32" y="25"/>
                    <a:pt x="29" y="14"/>
                    <a:pt x="2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79" name="Freeform 89"/>
            <p:cNvSpPr>
              <a:spLocks/>
            </p:cNvSpPr>
            <p:nvPr/>
          </p:nvSpPr>
          <p:spPr bwMode="invGray">
            <a:xfrm>
              <a:off x="4632" y="3396"/>
              <a:ext cx="26" cy="33"/>
            </a:xfrm>
            <a:custGeom>
              <a:avLst/>
              <a:gdLst>
                <a:gd name="T0" fmla="*/ 2 w 34"/>
                <a:gd name="T1" fmla="*/ 0 h 44"/>
                <a:gd name="T2" fmla="*/ 2 w 34"/>
                <a:gd name="T3" fmla="*/ 2 h 44"/>
                <a:gd name="T4" fmla="*/ 2 w 34"/>
                <a:gd name="T5" fmla="*/ 2 h 44"/>
                <a:gd name="T6" fmla="*/ 2 w 34"/>
                <a:gd name="T7" fmla="*/ 2 h 44"/>
                <a:gd name="T8" fmla="*/ 2 w 34"/>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44">
                  <a:moveTo>
                    <a:pt x="30" y="0"/>
                  </a:moveTo>
                  <a:cubicBezTo>
                    <a:pt x="34" y="10"/>
                    <a:pt x="18" y="7"/>
                    <a:pt x="10" y="9"/>
                  </a:cubicBezTo>
                  <a:cubicBezTo>
                    <a:pt x="0" y="16"/>
                    <a:pt x="9" y="24"/>
                    <a:pt x="14" y="32"/>
                  </a:cubicBezTo>
                  <a:cubicBezTo>
                    <a:pt x="16" y="44"/>
                    <a:pt x="17" y="41"/>
                    <a:pt x="26" y="36"/>
                  </a:cubicBezTo>
                  <a:cubicBezTo>
                    <a:pt x="34" y="25"/>
                    <a:pt x="31" y="14"/>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0" name="Freeform 90"/>
            <p:cNvSpPr>
              <a:spLocks/>
            </p:cNvSpPr>
            <p:nvPr/>
          </p:nvSpPr>
          <p:spPr bwMode="invGray">
            <a:xfrm>
              <a:off x="4659" y="3459"/>
              <a:ext cx="28" cy="28"/>
            </a:xfrm>
            <a:custGeom>
              <a:avLst/>
              <a:gdLst>
                <a:gd name="T0" fmla="*/ 1 w 38"/>
                <a:gd name="T1" fmla="*/ 2 h 37"/>
                <a:gd name="T2" fmla="*/ 1 w 38"/>
                <a:gd name="T3" fmla="*/ 2 h 37"/>
                <a:gd name="T4" fmla="*/ 1 w 38"/>
                <a:gd name="T5" fmla="*/ 2 h 37"/>
                <a:gd name="T6" fmla="*/ 1 w 38"/>
                <a:gd name="T7" fmla="*/ 2 h 37"/>
                <a:gd name="T8" fmla="*/ 1 w 38"/>
                <a:gd name="T9" fmla="*/ 2 h 3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37">
                  <a:moveTo>
                    <a:pt x="34" y="2"/>
                  </a:moveTo>
                  <a:cubicBezTo>
                    <a:pt x="38" y="12"/>
                    <a:pt x="18" y="0"/>
                    <a:pt x="10" y="2"/>
                  </a:cubicBezTo>
                  <a:cubicBezTo>
                    <a:pt x="0" y="9"/>
                    <a:pt x="9" y="17"/>
                    <a:pt x="14" y="25"/>
                  </a:cubicBezTo>
                  <a:cubicBezTo>
                    <a:pt x="16" y="37"/>
                    <a:pt x="17" y="34"/>
                    <a:pt x="26" y="29"/>
                  </a:cubicBezTo>
                  <a:cubicBezTo>
                    <a:pt x="34" y="18"/>
                    <a:pt x="35" y="16"/>
                    <a:pt x="34"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1" name="Freeform 91"/>
            <p:cNvSpPr>
              <a:spLocks/>
            </p:cNvSpPr>
            <p:nvPr/>
          </p:nvSpPr>
          <p:spPr bwMode="invGray">
            <a:xfrm>
              <a:off x="4693" y="3449"/>
              <a:ext cx="28" cy="26"/>
            </a:xfrm>
            <a:custGeom>
              <a:avLst/>
              <a:gdLst>
                <a:gd name="T0" fmla="*/ 1 w 38"/>
                <a:gd name="T1" fmla="*/ 2 h 34"/>
                <a:gd name="T2" fmla="*/ 1 w 38"/>
                <a:gd name="T3" fmla="*/ 2 h 34"/>
                <a:gd name="T4" fmla="*/ 1 w 38"/>
                <a:gd name="T5" fmla="*/ 2 h 34"/>
                <a:gd name="T6" fmla="*/ 1 w 38"/>
                <a:gd name="T7" fmla="*/ 2 h 34"/>
                <a:gd name="T8" fmla="*/ 1 w 38"/>
                <a:gd name="T9" fmla="*/ 2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 h="34">
                  <a:moveTo>
                    <a:pt x="34" y="2"/>
                  </a:moveTo>
                  <a:cubicBezTo>
                    <a:pt x="38" y="12"/>
                    <a:pt x="18" y="0"/>
                    <a:pt x="10" y="2"/>
                  </a:cubicBezTo>
                  <a:cubicBezTo>
                    <a:pt x="0" y="9"/>
                    <a:pt x="11" y="14"/>
                    <a:pt x="16" y="22"/>
                  </a:cubicBezTo>
                  <a:cubicBezTo>
                    <a:pt x="18" y="34"/>
                    <a:pt x="18" y="27"/>
                    <a:pt x="27" y="22"/>
                  </a:cubicBezTo>
                  <a:cubicBezTo>
                    <a:pt x="35" y="11"/>
                    <a:pt x="35" y="16"/>
                    <a:pt x="34" y="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2" name="Freeform 92"/>
            <p:cNvSpPr>
              <a:spLocks/>
            </p:cNvSpPr>
            <p:nvPr/>
          </p:nvSpPr>
          <p:spPr bwMode="invGray">
            <a:xfrm>
              <a:off x="4683" y="3413"/>
              <a:ext cx="26" cy="20"/>
            </a:xfrm>
            <a:custGeom>
              <a:avLst/>
              <a:gdLst>
                <a:gd name="T0" fmla="*/ 1 w 35"/>
                <a:gd name="T1" fmla="*/ 1 h 27"/>
                <a:gd name="T2" fmla="*/ 1 w 35"/>
                <a:gd name="T3" fmla="*/ 1 h 27"/>
                <a:gd name="T4" fmla="*/ 1 w 35"/>
                <a:gd name="T5" fmla="*/ 1 h 27"/>
                <a:gd name="T6" fmla="*/ 1 w 35"/>
                <a:gd name="T7" fmla="*/ 1 h 27"/>
                <a:gd name="T8" fmla="*/ 1 w 35"/>
                <a:gd name="T9" fmla="*/ 1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 h="27">
                  <a:moveTo>
                    <a:pt x="31" y="1"/>
                  </a:moveTo>
                  <a:cubicBezTo>
                    <a:pt x="35" y="11"/>
                    <a:pt x="18" y="0"/>
                    <a:pt x="10" y="2"/>
                  </a:cubicBezTo>
                  <a:cubicBezTo>
                    <a:pt x="0" y="9"/>
                    <a:pt x="8" y="7"/>
                    <a:pt x="13" y="15"/>
                  </a:cubicBezTo>
                  <a:cubicBezTo>
                    <a:pt x="15" y="27"/>
                    <a:pt x="16" y="24"/>
                    <a:pt x="25" y="19"/>
                  </a:cubicBezTo>
                  <a:cubicBezTo>
                    <a:pt x="33" y="8"/>
                    <a:pt x="32" y="15"/>
                    <a:pt x="31"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3" name="Freeform 93"/>
            <p:cNvSpPr>
              <a:spLocks/>
            </p:cNvSpPr>
            <p:nvPr/>
          </p:nvSpPr>
          <p:spPr bwMode="invGray">
            <a:xfrm>
              <a:off x="4657" y="3388"/>
              <a:ext cx="26" cy="35"/>
            </a:xfrm>
            <a:custGeom>
              <a:avLst/>
              <a:gdLst>
                <a:gd name="T0" fmla="*/ 1 w 35"/>
                <a:gd name="T1" fmla="*/ 1 h 47"/>
                <a:gd name="T2" fmla="*/ 1 w 35"/>
                <a:gd name="T3" fmla="*/ 1 h 47"/>
                <a:gd name="T4" fmla="*/ 1 w 35"/>
                <a:gd name="T5" fmla="*/ 1 h 47"/>
                <a:gd name="T6" fmla="*/ 1 w 35"/>
                <a:gd name="T7" fmla="*/ 1 h 47"/>
                <a:gd name="T8" fmla="*/ 1 w 35"/>
                <a:gd name="T9" fmla="*/ 1 h 47"/>
                <a:gd name="T10" fmla="*/ 1 w 35"/>
                <a:gd name="T11" fmla="*/ 1 h 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 h="47">
                  <a:moveTo>
                    <a:pt x="28" y="16"/>
                  </a:moveTo>
                  <a:cubicBezTo>
                    <a:pt x="27" y="13"/>
                    <a:pt x="22" y="0"/>
                    <a:pt x="19" y="2"/>
                  </a:cubicBezTo>
                  <a:cubicBezTo>
                    <a:pt x="16" y="4"/>
                    <a:pt x="10" y="20"/>
                    <a:pt x="10" y="25"/>
                  </a:cubicBezTo>
                  <a:cubicBezTo>
                    <a:pt x="0" y="32"/>
                    <a:pt x="14" y="27"/>
                    <a:pt x="19" y="35"/>
                  </a:cubicBezTo>
                  <a:cubicBezTo>
                    <a:pt x="21" y="47"/>
                    <a:pt x="18" y="34"/>
                    <a:pt x="27" y="29"/>
                  </a:cubicBezTo>
                  <a:cubicBezTo>
                    <a:pt x="35" y="18"/>
                    <a:pt x="29" y="30"/>
                    <a:pt x="28" y="1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4" name="Freeform 94"/>
            <p:cNvSpPr>
              <a:spLocks/>
            </p:cNvSpPr>
            <p:nvPr/>
          </p:nvSpPr>
          <p:spPr bwMode="invGray">
            <a:xfrm>
              <a:off x="4625" y="3372"/>
              <a:ext cx="24" cy="26"/>
            </a:xfrm>
            <a:custGeom>
              <a:avLst/>
              <a:gdLst>
                <a:gd name="T0" fmla="*/ 2 w 32"/>
                <a:gd name="T1" fmla="*/ 1 h 35"/>
                <a:gd name="T2" fmla="*/ 2 w 32"/>
                <a:gd name="T3" fmla="*/ 1 h 35"/>
                <a:gd name="T4" fmla="*/ 2 w 32"/>
                <a:gd name="T5" fmla="*/ 1 h 35"/>
                <a:gd name="T6" fmla="*/ 2 w 32"/>
                <a:gd name="T7" fmla="*/ 1 h 35"/>
                <a:gd name="T8" fmla="*/ 2 w 32"/>
                <a:gd name="T9" fmla="*/ 1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35">
                  <a:moveTo>
                    <a:pt x="22" y="10"/>
                  </a:moveTo>
                  <a:cubicBezTo>
                    <a:pt x="26" y="20"/>
                    <a:pt x="18" y="0"/>
                    <a:pt x="10" y="2"/>
                  </a:cubicBezTo>
                  <a:cubicBezTo>
                    <a:pt x="0" y="9"/>
                    <a:pt x="7" y="15"/>
                    <a:pt x="12" y="23"/>
                  </a:cubicBezTo>
                  <a:cubicBezTo>
                    <a:pt x="14" y="35"/>
                    <a:pt x="15" y="32"/>
                    <a:pt x="24" y="27"/>
                  </a:cubicBezTo>
                  <a:cubicBezTo>
                    <a:pt x="32" y="16"/>
                    <a:pt x="23" y="24"/>
                    <a:pt x="22"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5" name="Freeform 95"/>
            <p:cNvSpPr>
              <a:spLocks/>
            </p:cNvSpPr>
            <p:nvPr/>
          </p:nvSpPr>
          <p:spPr bwMode="invGray">
            <a:xfrm>
              <a:off x="4665" y="3425"/>
              <a:ext cx="24" cy="26"/>
            </a:xfrm>
            <a:custGeom>
              <a:avLst/>
              <a:gdLst>
                <a:gd name="T0" fmla="*/ 2 w 32"/>
                <a:gd name="T1" fmla="*/ 1 h 35"/>
                <a:gd name="T2" fmla="*/ 2 w 32"/>
                <a:gd name="T3" fmla="*/ 1 h 35"/>
                <a:gd name="T4" fmla="*/ 2 w 32"/>
                <a:gd name="T5" fmla="*/ 1 h 35"/>
                <a:gd name="T6" fmla="*/ 2 w 32"/>
                <a:gd name="T7" fmla="*/ 1 h 35"/>
                <a:gd name="T8" fmla="*/ 2 w 32"/>
                <a:gd name="T9" fmla="*/ 1 h 3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 h="35">
                  <a:moveTo>
                    <a:pt x="22" y="10"/>
                  </a:moveTo>
                  <a:cubicBezTo>
                    <a:pt x="26" y="20"/>
                    <a:pt x="18" y="0"/>
                    <a:pt x="10" y="2"/>
                  </a:cubicBezTo>
                  <a:cubicBezTo>
                    <a:pt x="0" y="9"/>
                    <a:pt x="7" y="15"/>
                    <a:pt x="12" y="23"/>
                  </a:cubicBezTo>
                  <a:cubicBezTo>
                    <a:pt x="14" y="35"/>
                    <a:pt x="15" y="32"/>
                    <a:pt x="24" y="27"/>
                  </a:cubicBezTo>
                  <a:cubicBezTo>
                    <a:pt x="32" y="16"/>
                    <a:pt x="23" y="24"/>
                    <a:pt x="22" y="1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6" name="Freeform 96"/>
            <p:cNvSpPr>
              <a:spLocks/>
            </p:cNvSpPr>
            <p:nvPr/>
          </p:nvSpPr>
          <p:spPr bwMode="invGray">
            <a:xfrm>
              <a:off x="3055" y="2051"/>
              <a:ext cx="141" cy="108"/>
            </a:xfrm>
            <a:custGeom>
              <a:avLst/>
              <a:gdLst>
                <a:gd name="T0" fmla="*/ 1 w 189"/>
                <a:gd name="T1" fmla="*/ 2 h 144"/>
                <a:gd name="T2" fmla="*/ 1 w 189"/>
                <a:gd name="T3" fmla="*/ 2 h 144"/>
                <a:gd name="T4" fmla="*/ 1 w 189"/>
                <a:gd name="T5" fmla="*/ 2 h 144"/>
                <a:gd name="T6" fmla="*/ 1 w 189"/>
                <a:gd name="T7" fmla="*/ 2 h 144"/>
                <a:gd name="T8" fmla="*/ 1 w 189"/>
                <a:gd name="T9" fmla="*/ 2 h 144"/>
                <a:gd name="T10" fmla="*/ 1 w 189"/>
                <a:gd name="T11" fmla="*/ 2 h 144"/>
                <a:gd name="T12" fmla="*/ 1 w 189"/>
                <a:gd name="T13" fmla="*/ 2 h 144"/>
                <a:gd name="T14" fmla="*/ 1 w 189"/>
                <a:gd name="T15" fmla="*/ 2 h 144"/>
                <a:gd name="T16" fmla="*/ 1 w 189"/>
                <a:gd name="T17" fmla="*/ 2 h 144"/>
                <a:gd name="T18" fmla="*/ 1 w 189"/>
                <a:gd name="T19" fmla="*/ 2 h 144"/>
                <a:gd name="T20" fmla="*/ 1 w 189"/>
                <a:gd name="T21" fmla="*/ 2 h 144"/>
                <a:gd name="T22" fmla="*/ 1 w 189"/>
                <a:gd name="T23" fmla="*/ 2 h 144"/>
                <a:gd name="T24" fmla="*/ 1 w 189"/>
                <a:gd name="T25" fmla="*/ 2 h 144"/>
                <a:gd name="T26" fmla="*/ 1 w 189"/>
                <a:gd name="T27" fmla="*/ 2 h 144"/>
                <a:gd name="T28" fmla="*/ 1 w 189"/>
                <a:gd name="T29" fmla="*/ 2 h 144"/>
                <a:gd name="T30" fmla="*/ 1 w 189"/>
                <a:gd name="T31" fmla="*/ 2 h 144"/>
                <a:gd name="T32" fmla="*/ 1 w 189"/>
                <a:gd name="T33" fmla="*/ 2 h 144"/>
                <a:gd name="T34" fmla="*/ 1 w 189"/>
                <a:gd name="T35" fmla="*/ 2 h 144"/>
                <a:gd name="T36" fmla="*/ 1 w 189"/>
                <a:gd name="T37" fmla="*/ 2 h 144"/>
                <a:gd name="T38" fmla="*/ 1 w 189"/>
                <a:gd name="T39" fmla="*/ 2 h 144"/>
                <a:gd name="T40" fmla="*/ 1 w 189"/>
                <a:gd name="T41" fmla="*/ 2 h 144"/>
                <a:gd name="T42" fmla="*/ 1 w 189"/>
                <a:gd name="T43" fmla="*/ 2 h 144"/>
                <a:gd name="T44" fmla="*/ 1 w 189"/>
                <a:gd name="T45" fmla="*/ 2 h 1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89" h="144">
                  <a:moveTo>
                    <a:pt x="171" y="4"/>
                  </a:moveTo>
                  <a:cubicBezTo>
                    <a:pt x="174" y="3"/>
                    <a:pt x="182" y="0"/>
                    <a:pt x="185" y="4"/>
                  </a:cubicBezTo>
                  <a:cubicBezTo>
                    <a:pt x="187" y="7"/>
                    <a:pt x="189" y="16"/>
                    <a:pt x="189" y="16"/>
                  </a:cubicBezTo>
                  <a:cubicBezTo>
                    <a:pt x="188" y="19"/>
                    <a:pt x="189" y="22"/>
                    <a:pt x="187" y="24"/>
                  </a:cubicBezTo>
                  <a:cubicBezTo>
                    <a:pt x="175" y="34"/>
                    <a:pt x="146" y="34"/>
                    <a:pt x="131" y="44"/>
                  </a:cubicBezTo>
                  <a:cubicBezTo>
                    <a:pt x="125" y="53"/>
                    <a:pt x="120" y="54"/>
                    <a:pt x="109" y="58"/>
                  </a:cubicBezTo>
                  <a:cubicBezTo>
                    <a:pt x="105" y="59"/>
                    <a:pt x="97" y="62"/>
                    <a:pt x="97" y="62"/>
                  </a:cubicBezTo>
                  <a:cubicBezTo>
                    <a:pt x="88" y="76"/>
                    <a:pt x="83" y="74"/>
                    <a:pt x="71" y="82"/>
                  </a:cubicBezTo>
                  <a:cubicBezTo>
                    <a:pt x="66" y="98"/>
                    <a:pt x="70" y="78"/>
                    <a:pt x="75" y="92"/>
                  </a:cubicBezTo>
                  <a:cubicBezTo>
                    <a:pt x="81" y="108"/>
                    <a:pt x="71" y="108"/>
                    <a:pt x="83" y="116"/>
                  </a:cubicBezTo>
                  <a:cubicBezTo>
                    <a:pt x="90" y="121"/>
                    <a:pt x="107" y="126"/>
                    <a:pt x="107" y="126"/>
                  </a:cubicBezTo>
                  <a:cubicBezTo>
                    <a:pt x="105" y="139"/>
                    <a:pt x="106" y="144"/>
                    <a:pt x="93" y="140"/>
                  </a:cubicBezTo>
                  <a:cubicBezTo>
                    <a:pt x="91" y="137"/>
                    <a:pt x="87" y="130"/>
                    <a:pt x="83" y="130"/>
                  </a:cubicBezTo>
                  <a:cubicBezTo>
                    <a:pt x="79" y="130"/>
                    <a:pt x="71" y="134"/>
                    <a:pt x="71" y="134"/>
                  </a:cubicBezTo>
                  <a:cubicBezTo>
                    <a:pt x="52" y="129"/>
                    <a:pt x="42" y="124"/>
                    <a:pt x="21" y="122"/>
                  </a:cubicBezTo>
                  <a:cubicBezTo>
                    <a:pt x="14" y="115"/>
                    <a:pt x="0" y="102"/>
                    <a:pt x="19" y="106"/>
                  </a:cubicBezTo>
                  <a:cubicBezTo>
                    <a:pt x="29" y="91"/>
                    <a:pt x="26" y="93"/>
                    <a:pt x="47" y="90"/>
                  </a:cubicBezTo>
                  <a:cubicBezTo>
                    <a:pt x="55" y="84"/>
                    <a:pt x="54" y="88"/>
                    <a:pt x="51" y="76"/>
                  </a:cubicBezTo>
                  <a:cubicBezTo>
                    <a:pt x="50" y="72"/>
                    <a:pt x="47" y="64"/>
                    <a:pt x="47" y="64"/>
                  </a:cubicBezTo>
                  <a:cubicBezTo>
                    <a:pt x="50" y="41"/>
                    <a:pt x="50" y="43"/>
                    <a:pt x="73" y="46"/>
                  </a:cubicBezTo>
                  <a:cubicBezTo>
                    <a:pt x="82" y="45"/>
                    <a:pt x="97" y="36"/>
                    <a:pt x="97" y="36"/>
                  </a:cubicBezTo>
                  <a:cubicBezTo>
                    <a:pt x="102" y="29"/>
                    <a:pt x="105" y="27"/>
                    <a:pt x="113" y="24"/>
                  </a:cubicBezTo>
                  <a:cubicBezTo>
                    <a:pt x="134" y="27"/>
                    <a:pt x="161" y="25"/>
                    <a:pt x="171"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7" name="Freeform 97"/>
            <p:cNvSpPr>
              <a:spLocks/>
            </p:cNvSpPr>
            <p:nvPr/>
          </p:nvSpPr>
          <p:spPr bwMode="invGray">
            <a:xfrm>
              <a:off x="3139" y="2155"/>
              <a:ext cx="40" cy="12"/>
            </a:xfrm>
            <a:custGeom>
              <a:avLst/>
              <a:gdLst>
                <a:gd name="T0" fmla="*/ 2 w 53"/>
                <a:gd name="T1" fmla="*/ 0 h 17"/>
                <a:gd name="T2" fmla="*/ 2 w 53"/>
                <a:gd name="T3" fmla="*/ 1 h 17"/>
                <a:gd name="T4" fmla="*/ 2 w 53"/>
                <a:gd name="T5" fmla="*/ 1 h 17"/>
                <a:gd name="T6" fmla="*/ 2 w 53"/>
                <a:gd name="T7" fmla="*/ 1 h 17"/>
                <a:gd name="T8" fmla="*/ 2 w 53"/>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17">
                  <a:moveTo>
                    <a:pt x="24" y="0"/>
                  </a:moveTo>
                  <a:cubicBezTo>
                    <a:pt x="20" y="1"/>
                    <a:pt x="16" y="0"/>
                    <a:pt x="12" y="2"/>
                  </a:cubicBezTo>
                  <a:cubicBezTo>
                    <a:pt x="0" y="9"/>
                    <a:pt x="30" y="15"/>
                    <a:pt x="32" y="16"/>
                  </a:cubicBezTo>
                  <a:cubicBezTo>
                    <a:pt x="36" y="15"/>
                    <a:pt x="41" y="17"/>
                    <a:pt x="44" y="14"/>
                  </a:cubicBezTo>
                  <a:cubicBezTo>
                    <a:pt x="53" y="3"/>
                    <a:pt x="30" y="0"/>
                    <a:pt x="2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8" name="Freeform 98"/>
            <p:cNvSpPr>
              <a:spLocks/>
            </p:cNvSpPr>
            <p:nvPr/>
          </p:nvSpPr>
          <p:spPr bwMode="invGray">
            <a:xfrm>
              <a:off x="3344" y="1999"/>
              <a:ext cx="42" cy="28"/>
            </a:xfrm>
            <a:custGeom>
              <a:avLst/>
              <a:gdLst>
                <a:gd name="T0" fmla="*/ 1 w 57"/>
                <a:gd name="T1" fmla="*/ 2 h 37"/>
                <a:gd name="T2" fmla="*/ 1 w 57"/>
                <a:gd name="T3" fmla="*/ 2 h 37"/>
                <a:gd name="T4" fmla="*/ 1 w 57"/>
                <a:gd name="T5" fmla="*/ 2 h 37"/>
                <a:gd name="T6" fmla="*/ 1 w 57"/>
                <a:gd name="T7" fmla="*/ 2 h 37"/>
                <a:gd name="T8" fmla="*/ 1 w 57"/>
                <a:gd name="T9" fmla="*/ 0 h 37"/>
                <a:gd name="T10" fmla="*/ 1 w 57"/>
                <a:gd name="T11" fmla="*/ 2 h 3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 h="37">
                  <a:moveTo>
                    <a:pt x="57" y="4"/>
                  </a:moveTo>
                  <a:cubicBezTo>
                    <a:pt x="53" y="16"/>
                    <a:pt x="35" y="17"/>
                    <a:pt x="25" y="24"/>
                  </a:cubicBezTo>
                  <a:cubicBezTo>
                    <a:pt x="22" y="34"/>
                    <a:pt x="22" y="37"/>
                    <a:pt x="11" y="34"/>
                  </a:cubicBezTo>
                  <a:cubicBezTo>
                    <a:pt x="6" y="27"/>
                    <a:pt x="0" y="10"/>
                    <a:pt x="9" y="4"/>
                  </a:cubicBezTo>
                  <a:cubicBezTo>
                    <a:pt x="12" y="2"/>
                    <a:pt x="21" y="0"/>
                    <a:pt x="21" y="0"/>
                  </a:cubicBezTo>
                  <a:cubicBezTo>
                    <a:pt x="33" y="2"/>
                    <a:pt x="45" y="4"/>
                    <a:pt x="57"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89" name="Freeform 99"/>
            <p:cNvSpPr>
              <a:spLocks/>
            </p:cNvSpPr>
            <p:nvPr/>
          </p:nvSpPr>
          <p:spPr bwMode="invGray">
            <a:xfrm>
              <a:off x="3374" y="2012"/>
              <a:ext cx="50" cy="20"/>
            </a:xfrm>
            <a:custGeom>
              <a:avLst/>
              <a:gdLst>
                <a:gd name="T0" fmla="*/ 1 w 68"/>
                <a:gd name="T1" fmla="*/ 0 h 26"/>
                <a:gd name="T2" fmla="*/ 1 w 68"/>
                <a:gd name="T3" fmla="*/ 2 h 26"/>
                <a:gd name="T4" fmla="*/ 1 w 68"/>
                <a:gd name="T5" fmla="*/ 2 h 26"/>
                <a:gd name="T6" fmla="*/ 1 w 68"/>
                <a:gd name="T7" fmla="*/ 2 h 26"/>
                <a:gd name="T8" fmla="*/ 1 w 68"/>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26">
                  <a:moveTo>
                    <a:pt x="29" y="0"/>
                  </a:moveTo>
                  <a:cubicBezTo>
                    <a:pt x="23" y="2"/>
                    <a:pt x="11" y="6"/>
                    <a:pt x="11" y="6"/>
                  </a:cubicBezTo>
                  <a:cubicBezTo>
                    <a:pt x="0" y="23"/>
                    <a:pt x="47" y="24"/>
                    <a:pt x="57" y="26"/>
                  </a:cubicBezTo>
                  <a:cubicBezTo>
                    <a:pt x="59" y="25"/>
                    <a:pt x="62" y="26"/>
                    <a:pt x="63" y="24"/>
                  </a:cubicBezTo>
                  <a:cubicBezTo>
                    <a:pt x="68" y="3"/>
                    <a:pt x="42" y="3"/>
                    <a:pt x="2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0" name="Freeform 100"/>
            <p:cNvSpPr>
              <a:spLocks/>
            </p:cNvSpPr>
            <p:nvPr/>
          </p:nvSpPr>
          <p:spPr bwMode="invGray">
            <a:xfrm>
              <a:off x="3428" y="2015"/>
              <a:ext cx="50" cy="32"/>
            </a:xfrm>
            <a:custGeom>
              <a:avLst/>
              <a:gdLst>
                <a:gd name="T0" fmla="*/ 2 w 66"/>
                <a:gd name="T1" fmla="*/ 1 h 43"/>
                <a:gd name="T2" fmla="*/ 2 w 66"/>
                <a:gd name="T3" fmla="*/ 1 h 43"/>
                <a:gd name="T4" fmla="*/ 2 w 66"/>
                <a:gd name="T5" fmla="*/ 1 h 43"/>
                <a:gd name="T6" fmla="*/ 2 w 66"/>
                <a:gd name="T7" fmla="*/ 1 h 43"/>
                <a:gd name="T8" fmla="*/ 2 w 66"/>
                <a:gd name="T9" fmla="*/ 1 h 43"/>
                <a:gd name="T10" fmla="*/ 2 w 66"/>
                <a:gd name="T11" fmla="*/ 1 h 43"/>
                <a:gd name="T12" fmla="*/ 2 w 66"/>
                <a:gd name="T13" fmla="*/ 1 h 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 h="43">
                  <a:moveTo>
                    <a:pt x="50" y="9"/>
                  </a:moveTo>
                  <a:cubicBezTo>
                    <a:pt x="40" y="16"/>
                    <a:pt x="36" y="16"/>
                    <a:pt x="26" y="9"/>
                  </a:cubicBezTo>
                  <a:cubicBezTo>
                    <a:pt x="20" y="0"/>
                    <a:pt x="18" y="4"/>
                    <a:pt x="10" y="9"/>
                  </a:cubicBezTo>
                  <a:cubicBezTo>
                    <a:pt x="4" y="17"/>
                    <a:pt x="0" y="21"/>
                    <a:pt x="8" y="35"/>
                  </a:cubicBezTo>
                  <a:cubicBezTo>
                    <a:pt x="12" y="42"/>
                    <a:pt x="32" y="43"/>
                    <a:pt x="32" y="43"/>
                  </a:cubicBezTo>
                  <a:cubicBezTo>
                    <a:pt x="41" y="40"/>
                    <a:pt x="54" y="33"/>
                    <a:pt x="62" y="27"/>
                  </a:cubicBezTo>
                  <a:cubicBezTo>
                    <a:pt x="66" y="15"/>
                    <a:pt x="61" y="15"/>
                    <a:pt x="50" y="9"/>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1" name="Freeform 101"/>
            <p:cNvSpPr>
              <a:spLocks/>
            </p:cNvSpPr>
            <p:nvPr/>
          </p:nvSpPr>
          <p:spPr bwMode="invGray">
            <a:xfrm>
              <a:off x="3777" y="2042"/>
              <a:ext cx="88" cy="31"/>
            </a:xfrm>
            <a:custGeom>
              <a:avLst/>
              <a:gdLst>
                <a:gd name="T0" fmla="*/ 2 w 117"/>
                <a:gd name="T1" fmla="*/ 0 h 41"/>
                <a:gd name="T2" fmla="*/ 2 w 117"/>
                <a:gd name="T3" fmla="*/ 2 h 41"/>
                <a:gd name="T4" fmla="*/ 2 w 117"/>
                <a:gd name="T5" fmla="*/ 2 h 41"/>
                <a:gd name="T6" fmla="*/ 2 w 117"/>
                <a:gd name="T7" fmla="*/ 2 h 41"/>
                <a:gd name="T8" fmla="*/ 2 w 117"/>
                <a:gd name="T9" fmla="*/ 2 h 41"/>
                <a:gd name="T10" fmla="*/ 2 w 117"/>
                <a:gd name="T11" fmla="*/ 2 h 41"/>
                <a:gd name="T12" fmla="*/ 2 w 117"/>
                <a:gd name="T13" fmla="*/ 0 h 4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7" h="41">
                  <a:moveTo>
                    <a:pt x="14" y="0"/>
                  </a:moveTo>
                  <a:cubicBezTo>
                    <a:pt x="8" y="4"/>
                    <a:pt x="0" y="9"/>
                    <a:pt x="8" y="16"/>
                  </a:cubicBezTo>
                  <a:cubicBezTo>
                    <a:pt x="21" y="27"/>
                    <a:pt x="34" y="28"/>
                    <a:pt x="50" y="30"/>
                  </a:cubicBezTo>
                  <a:cubicBezTo>
                    <a:pt x="66" y="41"/>
                    <a:pt x="57" y="39"/>
                    <a:pt x="76" y="36"/>
                  </a:cubicBezTo>
                  <a:cubicBezTo>
                    <a:pt x="88" y="32"/>
                    <a:pt x="101" y="29"/>
                    <a:pt x="112" y="22"/>
                  </a:cubicBezTo>
                  <a:cubicBezTo>
                    <a:pt x="117" y="6"/>
                    <a:pt x="87" y="5"/>
                    <a:pt x="78" y="4"/>
                  </a:cubicBezTo>
                  <a:cubicBezTo>
                    <a:pt x="17" y="6"/>
                    <a:pt x="34" y="20"/>
                    <a:pt x="1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2" name="Freeform 102"/>
            <p:cNvSpPr>
              <a:spLocks/>
            </p:cNvSpPr>
            <p:nvPr/>
          </p:nvSpPr>
          <p:spPr bwMode="invGray">
            <a:xfrm>
              <a:off x="3867" y="2041"/>
              <a:ext cx="46" cy="24"/>
            </a:xfrm>
            <a:custGeom>
              <a:avLst/>
              <a:gdLst>
                <a:gd name="T0" fmla="*/ 1 w 62"/>
                <a:gd name="T1" fmla="*/ 2 h 32"/>
                <a:gd name="T2" fmla="*/ 1 w 62"/>
                <a:gd name="T3" fmla="*/ 2 h 32"/>
                <a:gd name="T4" fmla="*/ 1 w 62"/>
                <a:gd name="T5" fmla="*/ 2 h 32"/>
                <a:gd name="T6" fmla="*/ 1 w 62"/>
                <a:gd name="T7" fmla="*/ 2 h 32"/>
                <a:gd name="T8" fmla="*/ 1 w 62"/>
                <a:gd name="T9" fmla="*/ 2 h 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 h="32">
                  <a:moveTo>
                    <a:pt x="32" y="4"/>
                  </a:moveTo>
                  <a:cubicBezTo>
                    <a:pt x="44" y="0"/>
                    <a:pt x="53" y="1"/>
                    <a:pt x="62" y="10"/>
                  </a:cubicBezTo>
                  <a:cubicBezTo>
                    <a:pt x="59" y="23"/>
                    <a:pt x="42" y="28"/>
                    <a:pt x="30" y="32"/>
                  </a:cubicBezTo>
                  <a:cubicBezTo>
                    <a:pt x="15" y="22"/>
                    <a:pt x="23" y="25"/>
                    <a:pt x="6" y="22"/>
                  </a:cubicBezTo>
                  <a:cubicBezTo>
                    <a:pt x="0" y="4"/>
                    <a:pt x="14" y="8"/>
                    <a:pt x="32" y="4"/>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3" name="Freeform 103"/>
            <p:cNvSpPr>
              <a:spLocks/>
            </p:cNvSpPr>
            <p:nvPr/>
          </p:nvSpPr>
          <p:spPr bwMode="invGray">
            <a:xfrm>
              <a:off x="3846" y="2070"/>
              <a:ext cx="37" cy="17"/>
            </a:xfrm>
            <a:custGeom>
              <a:avLst/>
              <a:gdLst>
                <a:gd name="T0" fmla="*/ 2 w 49"/>
                <a:gd name="T1" fmla="*/ 1 h 23"/>
                <a:gd name="T2" fmla="*/ 2 w 49"/>
                <a:gd name="T3" fmla="*/ 1 h 23"/>
                <a:gd name="T4" fmla="*/ 2 w 49"/>
                <a:gd name="T5" fmla="*/ 1 h 23"/>
                <a:gd name="T6" fmla="*/ 2 w 49"/>
                <a:gd name="T7" fmla="*/ 1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 h="23">
                  <a:moveTo>
                    <a:pt x="20" y="1"/>
                  </a:moveTo>
                  <a:cubicBezTo>
                    <a:pt x="15" y="2"/>
                    <a:pt x="8" y="0"/>
                    <a:pt x="6" y="5"/>
                  </a:cubicBezTo>
                  <a:cubicBezTo>
                    <a:pt x="0" y="19"/>
                    <a:pt x="32" y="21"/>
                    <a:pt x="38" y="23"/>
                  </a:cubicBezTo>
                  <a:cubicBezTo>
                    <a:pt x="49" y="6"/>
                    <a:pt x="35" y="3"/>
                    <a:pt x="20" y="1"/>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4" name="Freeform 104"/>
            <p:cNvSpPr>
              <a:spLocks/>
            </p:cNvSpPr>
            <p:nvPr/>
          </p:nvSpPr>
          <p:spPr bwMode="invGray">
            <a:xfrm>
              <a:off x="4098" y="2294"/>
              <a:ext cx="76" cy="114"/>
            </a:xfrm>
            <a:custGeom>
              <a:avLst/>
              <a:gdLst>
                <a:gd name="T0" fmla="*/ 1 w 102"/>
                <a:gd name="T1" fmla="*/ 0 h 152"/>
                <a:gd name="T2" fmla="*/ 0 w 102"/>
                <a:gd name="T3" fmla="*/ 2 h 152"/>
                <a:gd name="T4" fmla="*/ 1 w 102"/>
                <a:gd name="T5" fmla="*/ 2 h 152"/>
                <a:gd name="T6" fmla="*/ 1 w 102"/>
                <a:gd name="T7" fmla="*/ 2 h 152"/>
                <a:gd name="T8" fmla="*/ 1 w 102"/>
                <a:gd name="T9" fmla="*/ 2 h 152"/>
                <a:gd name="T10" fmla="*/ 1 w 102"/>
                <a:gd name="T11" fmla="*/ 2 h 152"/>
                <a:gd name="T12" fmla="*/ 1 w 102"/>
                <a:gd name="T13" fmla="*/ 2 h 152"/>
                <a:gd name="T14" fmla="*/ 1 w 102"/>
                <a:gd name="T15" fmla="*/ 2 h 152"/>
                <a:gd name="T16" fmla="*/ 1 w 102"/>
                <a:gd name="T17" fmla="*/ 2 h 152"/>
                <a:gd name="T18" fmla="*/ 1 w 102"/>
                <a:gd name="T19" fmla="*/ 2 h 152"/>
                <a:gd name="T20" fmla="*/ 1 w 102"/>
                <a:gd name="T21" fmla="*/ 2 h 152"/>
                <a:gd name="T22" fmla="*/ 1 w 102"/>
                <a:gd name="T23" fmla="*/ 2 h 152"/>
                <a:gd name="T24" fmla="*/ 1 w 102"/>
                <a:gd name="T25" fmla="*/ 0 h 15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2" h="152">
                  <a:moveTo>
                    <a:pt x="6" y="0"/>
                  </a:moveTo>
                  <a:cubicBezTo>
                    <a:pt x="4" y="6"/>
                    <a:pt x="0" y="18"/>
                    <a:pt x="0" y="18"/>
                  </a:cubicBezTo>
                  <a:cubicBezTo>
                    <a:pt x="3" y="26"/>
                    <a:pt x="9" y="35"/>
                    <a:pt x="14" y="42"/>
                  </a:cubicBezTo>
                  <a:cubicBezTo>
                    <a:pt x="17" y="58"/>
                    <a:pt x="16" y="69"/>
                    <a:pt x="32" y="72"/>
                  </a:cubicBezTo>
                  <a:cubicBezTo>
                    <a:pt x="44" y="80"/>
                    <a:pt x="40" y="91"/>
                    <a:pt x="36" y="104"/>
                  </a:cubicBezTo>
                  <a:cubicBezTo>
                    <a:pt x="57" y="118"/>
                    <a:pt x="60" y="139"/>
                    <a:pt x="80" y="152"/>
                  </a:cubicBezTo>
                  <a:cubicBezTo>
                    <a:pt x="95" y="148"/>
                    <a:pt x="102" y="135"/>
                    <a:pt x="86" y="124"/>
                  </a:cubicBezTo>
                  <a:cubicBezTo>
                    <a:pt x="72" y="129"/>
                    <a:pt x="78" y="110"/>
                    <a:pt x="74" y="102"/>
                  </a:cubicBezTo>
                  <a:cubicBezTo>
                    <a:pt x="72" y="98"/>
                    <a:pt x="65" y="94"/>
                    <a:pt x="62" y="92"/>
                  </a:cubicBezTo>
                  <a:cubicBezTo>
                    <a:pt x="59" y="82"/>
                    <a:pt x="65" y="65"/>
                    <a:pt x="52" y="74"/>
                  </a:cubicBezTo>
                  <a:cubicBezTo>
                    <a:pt x="46" y="65"/>
                    <a:pt x="47" y="54"/>
                    <a:pt x="42" y="44"/>
                  </a:cubicBezTo>
                  <a:cubicBezTo>
                    <a:pt x="36" y="32"/>
                    <a:pt x="16" y="18"/>
                    <a:pt x="4" y="12"/>
                  </a:cubicBezTo>
                  <a:lnTo>
                    <a:pt x="6" y="0"/>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5" name="Freeform 105"/>
            <p:cNvSpPr>
              <a:spLocks/>
            </p:cNvSpPr>
            <p:nvPr/>
          </p:nvSpPr>
          <p:spPr bwMode="invGray">
            <a:xfrm>
              <a:off x="4159" y="2412"/>
              <a:ext cx="55" cy="78"/>
            </a:xfrm>
            <a:custGeom>
              <a:avLst/>
              <a:gdLst>
                <a:gd name="T0" fmla="*/ 1 w 74"/>
                <a:gd name="T1" fmla="*/ 2 h 103"/>
                <a:gd name="T2" fmla="*/ 1 w 74"/>
                <a:gd name="T3" fmla="*/ 2 h 103"/>
                <a:gd name="T4" fmla="*/ 1 w 74"/>
                <a:gd name="T5" fmla="*/ 2 h 103"/>
                <a:gd name="T6" fmla="*/ 1 w 74"/>
                <a:gd name="T7" fmla="*/ 2 h 103"/>
                <a:gd name="T8" fmla="*/ 1 w 74"/>
                <a:gd name="T9" fmla="*/ 2 h 103"/>
                <a:gd name="T10" fmla="*/ 1 w 74"/>
                <a:gd name="T11" fmla="*/ 2 h 103"/>
                <a:gd name="T12" fmla="*/ 0 w 74"/>
                <a:gd name="T13" fmla="*/ 2 h 103"/>
                <a:gd name="T14" fmla="*/ 1 w 74"/>
                <a:gd name="T15" fmla="*/ 2 h 103"/>
                <a:gd name="T16" fmla="*/ 1 w 74"/>
                <a:gd name="T17" fmla="*/ 2 h 103"/>
                <a:gd name="T18" fmla="*/ 1 w 74"/>
                <a:gd name="T19" fmla="*/ 2 h 103"/>
                <a:gd name="T20" fmla="*/ 1 w 74"/>
                <a:gd name="T21" fmla="*/ 2 h 103"/>
                <a:gd name="T22" fmla="*/ 1 w 74"/>
                <a:gd name="T23" fmla="*/ 2 h 103"/>
                <a:gd name="T24" fmla="*/ 1 w 74"/>
                <a:gd name="T25" fmla="*/ 2 h 103"/>
                <a:gd name="T26" fmla="*/ 1 w 74"/>
                <a:gd name="T27" fmla="*/ 2 h 10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4" h="103">
                  <a:moveTo>
                    <a:pt x="64" y="22"/>
                  </a:moveTo>
                  <a:cubicBezTo>
                    <a:pt x="73" y="36"/>
                    <a:pt x="70" y="29"/>
                    <a:pt x="74" y="40"/>
                  </a:cubicBezTo>
                  <a:cubicBezTo>
                    <a:pt x="70" y="77"/>
                    <a:pt x="68" y="81"/>
                    <a:pt x="30" y="84"/>
                  </a:cubicBezTo>
                  <a:cubicBezTo>
                    <a:pt x="33" y="88"/>
                    <a:pt x="39" y="95"/>
                    <a:pt x="32" y="100"/>
                  </a:cubicBezTo>
                  <a:cubicBezTo>
                    <a:pt x="28" y="103"/>
                    <a:pt x="24" y="95"/>
                    <a:pt x="20" y="94"/>
                  </a:cubicBezTo>
                  <a:cubicBezTo>
                    <a:pt x="17" y="84"/>
                    <a:pt x="20" y="89"/>
                    <a:pt x="6" y="84"/>
                  </a:cubicBezTo>
                  <a:cubicBezTo>
                    <a:pt x="4" y="83"/>
                    <a:pt x="0" y="82"/>
                    <a:pt x="0" y="82"/>
                  </a:cubicBezTo>
                  <a:cubicBezTo>
                    <a:pt x="3" y="73"/>
                    <a:pt x="7" y="67"/>
                    <a:pt x="10" y="58"/>
                  </a:cubicBezTo>
                  <a:cubicBezTo>
                    <a:pt x="11" y="56"/>
                    <a:pt x="12" y="52"/>
                    <a:pt x="12" y="52"/>
                  </a:cubicBezTo>
                  <a:cubicBezTo>
                    <a:pt x="10" y="42"/>
                    <a:pt x="8" y="33"/>
                    <a:pt x="2" y="24"/>
                  </a:cubicBezTo>
                  <a:cubicBezTo>
                    <a:pt x="3" y="21"/>
                    <a:pt x="2" y="17"/>
                    <a:pt x="4" y="14"/>
                  </a:cubicBezTo>
                  <a:cubicBezTo>
                    <a:pt x="11" y="0"/>
                    <a:pt x="18" y="19"/>
                    <a:pt x="26" y="22"/>
                  </a:cubicBezTo>
                  <a:cubicBezTo>
                    <a:pt x="31" y="36"/>
                    <a:pt x="26" y="33"/>
                    <a:pt x="36" y="36"/>
                  </a:cubicBezTo>
                  <a:cubicBezTo>
                    <a:pt x="45" y="30"/>
                    <a:pt x="55" y="28"/>
                    <a:pt x="64" y="22"/>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6" name="Freeform 106"/>
            <p:cNvSpPr>
              <a:spLocks/>
            </p:cNvSpPr>
            <p:nvPr/>
          </p:nvSpPr>
          <p:spPr bwMode="invGray">
            <a:xfrm>
              <a:off x="4123" y="2492"/>
              <a:ext cx="109" cy="189"/>
            </a:xfrm>
            <a:custGeom>
              <a:avLst/>
              <a:gdLst>
                <a:gd name="T0" fmla="*/ 1 w 146"/>
                <a:gd name="T1" fmla="*/ 2 h 252"/>
                <a:gd name="T2" fmla="*/ 1 w 146"/>
                <a:gd name="T3" fmla="*/ 2 h 252"/>
                <a:gd name="T4" fmla="*/ 1 w 146"/>
                <a:gd name="T5" fmla="*/ 2 h 252"/>
                <a:gd name="T6" fmla="*/ 1 w 146"/>
                <a:gd name="T7" fmla="*/ 2 h 252"/>
                <a:gd name="T8" fmla="*/ 1 w 146"/>
                <a:gd name="T9" fmla="*/ 2 h 252"/>
                <a:gd name="T10" fmla="*/ 1 w 146"/>
                <a:gd name="T11" fmla="*/ 2 h 252"/>
                <a:gd name="T12" fmla="*/ 1 w 146"/>
                <a:gd name="T13" fmla="*/ 2 h 252"/>
                <a:gd name="T14" fmla="*/ 1 w 146"/>
                <a:gd name="T15" fmla="*/ 2 h 252"/>
                <a:gd name="T16" fmla="*/ 1 w 146"/>
                <a:gd name="T17" fmla="*/ 2 h 252"/>
                <a:gd name="T18" fmla="*/ 1 w 146"/>
                <a:gd name="T19" fmla="*/ 2 h 252"/>
                <a:gd name="T20" fmla="*/ 1 w 146"/>
                <a:gd name="T21" fmla="*/ 2 h 252"/>
                <a:gd name="T22" fmla="*/ 1 w 146"/>
                <a:gd name="T23" fmla="*/ 2 h 252"/>
                <a:gd name="T24" fmla="*/ 1 w 146"/>
                <a:gd name="T25" fmla="*/ 2 h 252"/>
                <a:gd name="T26" fmla="*/ 1 w 146"/>
                <a:gd name="T27" fmla="*/ 2 h 252"/>
                <a:gd name="T28" fmla="*/ 1 w 146"/>
                <a:gd name="T29" fmla="*/ 2 h 252"/>
                <a:gd name="T30" fmla="*/ 1 w 146"/>
                <a:gd name="T31" fmla="*/ 2 h 252"/>
                <a:gd name="T32" fmla="*/ 1 w 146"/>
                <a:gd name="T33" fmla="*/ 2 h 252"/>
                <a:gd name="T34" fmla="*/ 1 w 146"/>
                <a:gd name="T35" fmla="*/ 2 h 252"/>
                <a:gd name="T36" fmla="*/ 1 w 146"/>
                <a:gd name="T37" fmla="*/ 2 h 252"/>
                <a:gd name="T38" fmla="*/ 1 w 146"/>
                <a:gd name="T39" fmla="*/ 2 h 252"/>
                <a:gd name="T40" fmla="*/ 1 w 146"/>
                <a:gd name="T41" fmla="*/ 2 h 252"/>
                <a:gd name="T42" fmla="*/ 1 w 146"/>
                <a:gd name="T43" fmla="*/ 2 h 252"/>
                <a:gd name="T44" fmla="*/ 1 w 146"/>
                <a:gd name="T45" fmla="*/ 2 h 252"/>
                <a:gd name="T46" fmla="*/ 1 w 146"/>
                <a:gd name="T47" fmla="*/ 2 h 252"/>
                <a:gd name="T48" fmla="*/ 1 w 146"/>
                <a:gd name="T49" fmla="*/ 0 h 252"/>
                <a:gd name="T50" fmla="*/ 1 w 146"/>
                <a:gd name="T51" fmla="*/ 2 h 252"/>
                <a:gd name="T52" fmla="*/ 1 w 146"/>
                <a:gd name="T53" fmla="*/ 2 h 252"/>
                <a:gd name="T54" fmla="*/ 1 w 146"/>
                <a:gd name="T55" fmla="*/ 2 h 252"/>
                <a:gd name="T56" fmla="*/ 1 w 146"/>
                <a:gd name="T57" fmla="*/ 2 h 2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6" h="252">
                  <a:moveTo>
                    <a:pt x="82" y="100"/>
                  </a:moveTo>
                  <a:cubicBezTo>
                    <a:pt x="70" y="88"/>
                    <a:pt x="69" y="92"/>
                    <a:pt x="66" y="106"/>
                  </a:cubicBezTo>
                  <a:cubicBezTo>
                    <a:pt x="65" y="115"/>
                    <a:pt x="68" y="124"/>
                    <a:pt x="64" y="132"/>
                  </a:cubicBezTo>
                  <a:cubicBezTo>
                    <a:pt x="63" y="133"/>
                    <a:pt x="28" y="142"/>
                    <a:pt x="22" y="146"/>
                  </a:cubicBezTo>
                  <a:cubicBezTo>
                    <a:pt x="18" y="157"/>
                    <a:pt x="18" y="162"/>
                    <a:pt x="8" y="168"/>
                  </a:cubicBezTo>
                  <a:cubicBezTo>
                    <a:pt x="0" y="180"/>
                    <a:pt x="7" y="180"/>
                    <a:pt x="20" y="182"/>
                  </a:cubicBezTo>
                  <a:cubicBezTo>
                    <a:pt x="17" y="190"/>
                    <a:pt x="15" y="193"/>
                    <a:pt x="8" y="198"/>
                  </a:cubicBezTo>
                  <a:cubicBezTo>
                    <a:pt x="10" y="214"/>
                    <a:pt x="9" y="242"/>
                    <a:pt x="24" y="252"/>
                  </a:cubicBezTo>
                  <a:cubicBezTo>
                    <a:pt x="42" y="246"/>
                    <a:pt x="31" y="227"/>
                    <a:pt x="28" y="214"/>
                  </a:cubicBezTo>
                  <a:cubicBezTo>
                    <a:pt x="26" y="207"/>
                    <a:pt x="22" y="192"/>
                    <a:pt x="22" y="192"/>
                  </a:cubicBezTo>
                  <a:cubicBezTo>
                    <a:pt x="25" y="180"/>
                    <a:pt x="33" y="182"/>
                    <a:pt x="42" y="176"/>
                  </a:cubicBezTo>
                  <a:cubicBezTo>
                    <a:pt x="44" y="169"/>
                    <a:pt x="52" y="158"/>
                    <a:pt x="52" y="158"/>
                  </a:cubicBezTo>
                  <a:cubicBezTo>
                    <a:pt x="58" y="164"/>
                    <a:pt x="63" y="166"/>
                    <a:pt x="66" y="174"/>
                  </a:cubicBezTo>
                  <a:cubicBezTo>
                    <a:pt x="59" y="178"/>
                    <a:pt x="51" y="188"/>
                    <a:pt x="44" y="190"/>
                  </a:cubicBezTo>
                  <a:cubicBezTo>
                    <a:pt x="36" y="202"/>
                    <a:pt x="46" y="202"/>
                    <a:pt x="56" y="200"/>
                  </a:cubicBezTo>
                  <a:cubicBezTo>
                    <a:pt x="60" y="189"/>
                    <a:pt x="59" y="184"/>
                    <a:pt x="68" y="178"/>
                  </a:cubicBezTo>
                  <a:cubicBezTo>
                    <a:pt x="77" y="181"/>
                    <a:pt x="75" y="187"/>
                    <a:pt x="84" y="184"/>
                  </a:cubicBezTo>
                  <a:cubicBezTo>
                    <a:pt x="92" y="171"/>
                    <a:pt x="91" y="157"/>
                    <a:pt x="104" y="148"/>
                  </a:cubicBezTo>
                  <a:cubicBezTo>
                    <a:pt x="108" y="149"/>
                    <a:pt x="110" y="155"/>
                    <a:pt x="114" y="156"/>
                  </a:cubicBezTo>
                  <a:cubicBezTo>
                    <a:pt x="120" y="158"/>
                    <a:pt x="131" y="151"/>
                    <a:pt x="136" y="148"/>
                  </a:cubicBezTo>
                  <a:cubicBezTo>
                    <a:pt x="145" y="134"/>
                    <a:pt x="142" y="141"/>
                    <a:pt x="146" y="130"/>
                  </a:cubicBezTo>
                  <a:cubicBezTo>
                    <a:pt x="146" y="127"/>
                    <a:pt x="145" y="115"/>
                    <a:pt x="142" y="110"/>
                  </a:cubicBezTo>
                  <a:cubicBezTo>
                    <a:pt x="140" y="106"/>
                    <a:pt x="134" y="98"/>
                    <a:pt x="134" y="98"/>
                  </a:cubicBezTo>
                  <a:cubicBezTo>
                    <a:pt x="131" y="78"/>
                    <a:pt x="142" y="53"/>
                    <a:pt x="122" y="40"/>
                  </a:cubicBezTo>
                  <a:cubicBezTo>
                    <a:pt x="112" y="26"/>
                    <a:pt x="109" y="10"/>
                    <a:pt x="94" y="0"/>
                  </a:cubicBezTo>
                  <a:cubicBezTo>
                    <a:pt x="87" y="4"/>
                    <a:pt x="86" y="9"/>
                    <a:pt x="78" y="12"/>
                  </a:cubicBezTo>
                  <a:cubicBezTo>
                    <a:pt x="67" y="29"/>
                    <a:pt x="80" y="31"/>
                    <a:pt x="96" y="34"/>
                  </a:cubicBezTo>
                  <a:cubicBezTo>
                    <a:pt x="103" y="44"/>
                    <a:pt x="100" y="53"/>
                    <a:pt x="96" y="64"/>
                  </a:cubicBezTo>
                  <a:cubicBezTo>
                    <a:pt x="96" y="68"/>
                    <a:pt x="95" y="106"/>
                    <a:pt x="82" y="10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7" name="Freeform 107"/>
            <p:cNvSpPr>
              <a:spLocks/>
            </p:cNvSpPr>
            <p:nvPr/>
          </p:nvSpPr>
          <p:spPr bwMode="invGray">
            <a:xfrm>
              <a:off x="3062" y="1988"/>
              <a:ext cx="52" cy="30"/>
            </a:xfrm>
            <a:custGeom>
              <a:avLst/>
              <a:gdLst>
                <a:gd name="T0" fmla="*/ 1 w 70"/>
                <a:gd name="T1" fmla="*/ 0 h 40"/>
                <a:gd name="T2" fmla="*/ 1 w 70"/>
                <a:gd name="T3" fmla="*/ 2 h 40"/>
                <a:gd name="T4" fmla="*/ 1 w 70"/>
                <a:gd name="T5" fmla="*/ 2 h 40"/>
                <a:gd name="T6" fmla="*/ 1 w 70"/>
                <a:gd name="T7" fmla="*/ 2 h 40"/>
                <a:gd name="T8" fmla="*/ 1 w 70"/>
                <a:gd name="T9" fmla="*/ 2 h 40"/>
                <a:gd name="T10" fmla="*/ 1 w 70"/>
                <a:gd name="T11" fmla="*/ 2 h 40"/>
                <a:gd name="T12" fmla="*/ 1 w 70"/>
                <a:gd name="T13" fmla="*/ 2 h 40"/>
                <a:gd name="T14" fmla="*/ 1 w 70"/>
                <a:gd name="T15" fmla="*/ 0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0" h="40">
                  <a:moveTo>
                    <a:pt x="59" y="0"/>
                  </a:moveTo>
                  <a:cubicBezTo>
                    <a:pt x="68" y="3"/>
                    <a:pt x="70" y="10"/>
                    <a:pt x="65" y="20"/>
                  </a:cubicBezTo>
                  <a:cubicBezTo>
                    <a:pt x="61" y="27"/>
                    <a:pt x="49" y="23"/>
                    <a:pt x="41" y="24"/>
                  </a:cubicBezTo>
                  <a:cubicBezTo>
                    <a:pt x="36" y="38"/>
                    <a:pt x="41" y="34"/>
                    <a:pt x="31" y="40"/>
                  </a:cubicBezTo>
                  <a:cubicBezTo>
                    <a:pt x="23" y="39"/>
                    <a:pt x="15" y="39"/>
                    <a:pt x="7" y="38"/>
                  </a:cubicBezTo>
                  <a:cubicBezTo>
                    <a:pt x="5" y="38"/>
                    <a:pt x="0" y="38"/>
                    <a:pt x="1" y="36"/>
                  </a:cubicBezTo>
                  <a:cubicBezTo>
                    <a:pt x="7" y="26"/>
                    <a:pt x="23" y="23"/>
                    <a:pt x="33" y="20"/>
                  </a:cubicBezTo>
                  <a:cubicBezTo>
                    <a:pt x="39" y="11"/>
                    <a:pt x="51" y="8"/>
                    <a:pt x="59"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8" name="Freeform 108"/>
            <p:cNvSpPr>
              <a:spLocks/>
            </p:cNvSpPr>
            <p:nvPr/>
          </p:nvSpPr>
          <p:spPr bwMode="invGray">
            <a:xfrm>
              <a:off x="2955" y="1997"/>
              <a:ext cx="19" cy="22"/>
            </a:xfrm>
            <a:custGeom>
              <a:avLst/>
              <a:gdLst>
                <a:gd name="T0" fmla="*/ 1 w 26"/>
                <a:gd name="T1" fmla="*/ 0 h 29"/>
                <a:gd name="T2" fmla="*/ 0 w 26"/>
                <a:gd name="T3" fmla="*/ 2 h 29"/>
                <a:gd name="T4" fmla="*/ 1 w 26"/>
                <a:gd name="T5" fmla="*/ 2 h 29"/>
                <a:gd name="T6" fmla="*/ 1 w 26"/>
                <a:gd name="T7" fmla="*/ 0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29">
                  <a:moveTo>
                    <a:pt x="18" y="0"/>
                  </a:moveTo>
                  <a:cubicBezTo>
                    <a:pt x="9" y="6"/>
                    <a:pt x="4" y="7"/>
                    <a:pt x="0" y="18"/>
                  </a:cubicBezTo>
                  <a:cubicBezTo>
                    <a:pt x="7" y="25"/>
                    <a:pt x="9" y="29"/>
                    <a:pt x="18" y="26"/>
                  </a:cubicBezTo>
                  <a:cubicBezTo>
                    <a:pt x="22" y="14"/>
                    <a:pt x="26" y="12"/>
                    <a:pt x="18"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99" name="Freeform 109"/>
            <p:cNvSpPr>
              <a:spLocks/>
            </p:cNvSpPr>
            <p:nvPr/>
          </p:nvSpPr>
          <p:spPr bwMode="invGray">
            <a:xfrm>
              <a:off x="2979" y="1996"/>
              <a:ext cx="37" cy="27"/>
            </a:xfrm>
            <a:custGeom>
              <a:avLst/>
              <a:gdLst>
                <a:gd name="T0" fmla="*/ 2 w 49"/>
                <a:gd name="T1" fmla="*/ 2 h 36"/>
                <a:gd name="T2" fmla="*/ 0 w 49"/>
                <a:gd name="T3" fmla="*/ 2 h 36"/>
                <a:gd name="T4" fmla="*/ 2 w 49"/>
                <a:gd name="T5" fmla="*/ 2 h 36"/>
                <a:gd name="T6" fmla="*/ 2 w 49"/>
                <a:gd name="T7" fmla="*/ 2 h 36"/>
                <a:gd name="T8" fmla="*/ 2 w 49"/>
                <a:gd name="T9" fmla="*/ 2 h 36"/>
                <a:gd name="T10" fmla="*/ 2 w 49"/>
                <a:gd name="T11" fmla="*/ 2 h 3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9" h="36">
                  <a:moveTo>
                    <a:pt x="14" y="6"/>
                  </a:moveTo>
                  <a:cubicBezTo>
                    <a:pt x="11" y="14"/>
                    <a:pt x="7" y="13"/>
                    <a:pt x="0" y="18"/>
                  </a:cubicBezTo>
                  <a:cubicBezTo>
                    <a:pt x="1" y="22"/>
                    <a:pt x="2" y="29"/>
                    <a:pt x="6" y="32"/>
                  </a:cubicBezTo>
                  <a:cubicBezTo>
                    <a:pt x="10" y="34"/>
                    <a:pt x="18" y="36"/>
                    <a:pt x="18" y="36"/>
                  </a:cubicBezTo>
                  <a:cubicBezTo>
                    <a:pt x="24" y="27"/>
                    <a:pt x="30" y="28"/>
                    <a:pt x="40" y="26"/>
                  </a:cubicBezTo>
                  <a:cubicBezTo>
                    <a:pt x="49" y="0"/>
                    <a:pt x="26" y="18"/>
                    <a:pt x="14" y="6"/>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0" name="Freeform 110"/>
            <p:cNvSpPr>
              <a:spLocks/>
            </p:cNvSpPr>
            <p:nvPr/>
          </p:nvSpPr>
          <p:spPr bwMode="invGray">
            <a:xfrm>
              <a:off x="3040" y="1987"/>
              <a:ext cx="20" cy="16"/>
            </a:xfrm>
            <a:custGeom>
              <a:avLst/>
              <a:gdLst>
                <a:gd name="T0" fmla="*/ 1 w 27"/>
                <a:gd name="T1" fmla="*/ 0 h 22"/>
                <a:gd name="T2" fmla="*/ 1 w 27"/>
                <a:gd name="T3" fmla="*/ 1 h 22"/>
                <a:gd name="T4" fmla="*/ 1 w 27"/>
                <a:gd name="T5" fmla="*/ 1 h 22"/>
                <a:gd name="T6" fmla="*/ 1 w 27"/>
                <a:gd name="T7" fmla="*/ 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22">
                  <a:moveTo>
                    <a:pt x="11" y="0"/>
                  </a:moveTo>
                  <a:cubicBezTo>
                    <a:pt x="8" y="4"/>
                    <a:pt x="0" y="8"/>
                    <a:pt x="3" y="12"/>
                  </a:cubicBezTo>
                  <a:cubicBezTo>
                    <a:pt x="6" y="17"/>
                    <a:pt x="19" y="22"/>
                    <a:pt x="19" y="22"/>
                  </a:cubicBezTo>
                  <a:cubicBezTo>
                    <a:pt x="27" y="10"/>
                    <a:pt x="15" y="11"/>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1" name="Freeform 111"/>
            <p:cNvSpPr>
              <a:spLocks/>
            </p:cNvSpPr>
            <p:nvPr/>
          </p:nvSpPr>
          <p:spPr bwMode="invGray">
            <a:xfrm>
              <a:off x="3022" y="2005"/>
              <a:ext cx="15" cy="13"/>
            </a:xfrm>
            <a:custGeom>
              <a:avLst/>
              <a:gdLst>
                <a:gd name="T0" fmla="*/ 2 w 20"/>
                <a:gd name="T1" fmla="*/ 0 h 18"/>
                <a:gd name="T2" fmla="*/ 2 w 20"/>
                <a:gd name="T3" fmla="*/ 1 h 18"/>
                <a:gd name="T4" fmla="*/ 2 w 20"/>
                <a:gd name="T5" fmla="*/ 0 h 18"/>
                <a:gd name="T6" fmla="*/ 0 60000 65536"/>
                <a:gd name="T7" fmla="*/ 0 60000 65536"/>
                <a:gd name="T8" fmla="*/ 0 60000 65536"/>
              </a:gdLst>
              <a:ahLst/>
              <a:cxnLst>
                <a:cxn ang="T6">
                  <a:pos x="T0" y="T1"/>
                </a:cxn>
                <a:cxn ang="T7">
                  <a:pos x="T2" y="T3"/>
                </a:cxn>
                <a:cxn ang="T8">
                  <a:pos x="T4" y="T5"/>
                </a:cxn>
              </a:cxnLst>
              <a:rect l="0" t="0" r="r" b="b"/>
              <a:pathLst>
                <a:path w="20" h="18">
                  <a:moveTo>
                    <a:pt x="11" y="0"/>
                  </a:moveTo>
                  <a:cubicBezTo>
                    <a:pt x="1" y="14"/>
                    <a:pt x="0" y="9"/>
                    <a:pt x="9" y="18"/>
                  </a:cubicBezTo>
                  <a:cubicBezTo>
                    <a:pt x="20" y="14"/>
                    <a:pt x="16" y="18"/>
                    <a:pt x="11"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2" name="Freeform 112"/>
            <p:cNvSpPr>
              <a:spLocks/>
            </p:cNvSpPr>
            <p:nvPr/>
          </p:nvSpPr>
          <p:spPr bwMode="invGray">
            <a:xfrm>
              <a:off x="4162" y="2021"/>
              <a:ext cx="18" cy="33"/>
            </a:xfrm>
            <a:custGeom>
              <a:avLst/>
              <a:gdLst>
                <a:gd name="T0" fmla="*/ 2 w 24"/>
                <a:gd name="T1" fmla="*/ 0 h 44"/>
                <a:gd name="T2" fmla="*/ 2 w 24"/>
                <a:gd name="T3" fmla="*/ 2 h 44"/>
                <a:gd name="T4" fmla="*/ 0 w 24"/>
                <a:gd name="T5" fmla="*/ 2 h 44"/>
                <a:gd name="T6" fmla="*/ 2 w 24"/>
                <a:gd name="T7" fmla="*/ 2 h 44"/>
                <a:gd name="T8" fmla="*/ 2 w 24"/>
                <a:gd name="T9" fmla="*/ 0 h 4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44">
                  <a:moveTo>
                    <a:pt x="24" y="0"/>
                  </a:moveTo>
                  <a:cubicBezTo>
                    <a:pt x="19" y="7"/>
                    <a:pt x="15" y="11"/>
                    <a:pt x="8" y="16"/>
                  </a:cubicBezTo>
                  <a:cubicBezTo>
                    <a:pt x="4" y="21"/>
                    <a:pt x="0" y="34"/>
                    <a:pt x="0" y="34"/>
                  </a:cubicBezTo>
                  <a:cubicBezTo>
                    <a:pt x="3" y="44"/>
                    <a:pt x="7" y="42"/>
                    <a:pt x="16" y="40"/>
                  </a:cubicBezTo>
                  <a:cubicBezTo>
                    <a:pt x="20" y="27"/>
                    <a:pt x="24" y="14"/>
                    <a:pt x="24"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3" name="Freeform 113"/>
            <p:cNvSpPr>
              <a:spLocks/>
            </p:cNvSpPr>
            <p:nvPr/>
          </p:nvSpPr>
          <p:spPr bwMode="invGray">
            <a:xfrm>
              <a:off x="3278" y="3473"/>
              <a:ext cx="31" cy="18"/>
            </a:xfrm>
            <a:custGeom>
              <a:avLst/>
              <a:gdLst>
                <a:gd name="T0" fmla="*/ 2 w 41"/>
                <a:gd name="T1" fmla="*/ 0 h 24"/>
                <a:gd name="T2" fmla="*/ 2 w 41"/>
                <a:gd name="T3" fmla="*/ 2 h 24"/>
                <a:gd name="T4" fmla="*/ 2 w 41"/>
                <a:gd name="T5" fmla="*/ 0 h 24"/>
                <a:gd name="T6" fmla="*/ 0 60000 65536"/>
                <a:gd name="T7" fmla="*/ 0 60000 65536"/>
                <a:gd name="T8" fmla="*/ 0 60000 65536"/>
              </a:gdLst>
              <a:ahLst/>
              <a:cxnLst>
                <a:cxn ang="T6">
                  <a:pos x="T0" y="T1"/>
                </a:cxn>
                <a:cxn ang="T7">
                  <a:pos x="T2" y="T3"/>
                </a:cxn>
                <a:cxn ang="T8">
                  <a:pos x="T4" y="T5"/>
                </a:cxn>
              </a:cxnLst>
              <a:rect l="0" t="0" r="r" b="b"/>
              <a:pathLst>
                <a:path w="41" h="24">
                  <a:moveTo>
                    <a:pt x="30" y="0"/>
                  </a:moveTo>
                  <a:cubicBezTo>
                    <a:pt x="4" y="4"/>
                    <a:pt x="0" y="17"/>
                    <a:pt x="26" y="24"/>
                  </a:cubicBezTo>
                  <a:cubicBezTo>
                    <a:pt x="41" y="19"/>
                    <a:pt x="38" y="10"/>
                    <a:pt x="30"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4" name="Freeform 114"/>
            <p:cNvSpPr>
              <a:spLocks/>
            </p:cNvSpPr>
            <p:nvPr/>
          </p:nvSpPr>
          <p:spPr bwMode="invGray">
            <a:xfrm>
              <a:off x="3318" y="3466"/>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5" name="Freeform 115"/>
            <p:cNvSpPr>
              <a:spLocks/>
            </p:cNvSpPr>
            <p:nvPr/>
          </p:nvSpPr>
          <p:spPr bwMode="invGray">
            <a:xfrm>
              <a:off x="3251" y="3312"/>
              <a:ext cx="9" cy="15"/>
            </a:xfrm>
            <a:custGeom>
              <a:avLst/>
              <a:gdLst>
                <a:gd name="T0" fmla="*/ 1 w 13"/>
                <a:gd name="T1" fmla="*/ 2 h 20"/>
                <a:gd name="T2" fmla="*/ 1 w 13"/>
                <a:gd name="T3" fmla="*/ 2 h 20"/>
                <a:gd name="T4" fmla="*/ 1 w 13"/>
                <a:gd name="T5" fmla="*/ 2 h 20"/>
                <a:gd name="T6" fmla="*/ 1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6" name="Freeform 116"/>
            <p:cNvSpPr>
              <a:spLocks/>
            </p:cNvSpPr>
            <p:nvPr/>
          </p:nvSpPr>
          <p:spPr bwMode="invGray">
            <a:xfrm>
              <a:off x="3311" y="3239"/>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7" name="Freeform 117"/>
            <p:cNvSpPr>
              <a:spLocks/>
            </p:cNvSpPr>
            <p:nvPr/>
          </p:nvSpPr>
          <p:spPr bwMode="invGray">
            <a:xfrm>
              <a:off x="3287" y="3238"/>
              <a:ext cx="11" cy="19"/>
            </a:xfrm>
            <a:custGeom>
              <a:avLst/>
              <a:gdLst>
                <a:gd name="T0" fmla="*/ 2 w 14"/>
                <a:gd name="T1" fmla="*/ 0 h 25"/>
                <a:gd name="T2" fmla="*/ 0 w 14"/>
                <a:gd name="T3" fmla="*/ 2 h 25"/>
                <a:gd name="T4" fmla="*/ 2 w 14"/>
                <a:gd name="T5" fmla="*/ 2 h 25"/>
                <a:gd name="T6" fmla="*/ 2 w 14"/>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25">
                  <a:moveTo>
                    <a:pt x="6" y="0"/>
                  </a:moveTo>
                  <a:cubicBezTo>
                    <a:pt x="4" y="5"/>
                    <a:pt x="3" y="9"/>
                    <a:pt x="0" y="13"/>
                  </a:cubicBezTo>
                  <a:cubicBezTo>
                    <a:pt x="1" y="24"/>
                    <a:pt x="1" y="25"/>
                    <a:pt x="12" y="24"/>
                  </a:cubicBezTo>
                  <a:cubicBezTo>
                    <a:pt x="14" y="12"/>
                    <a:pt x="8" y="10"/>
                    <a:pt x="6" y="0"/>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8" name="Freeform 118"/>
            <p:cNvSpPr>
              <a:spLocks/>
            </p:cNvSpPr>
            <p:nvPr/>
          </p:nvSpPr>
          <p:spPr bwMode="invGray">
            <a:xfrm>
              <a:off x="3276" y="3260"/>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09" name="Freeform 119"/>
            <p:cNvSpPr>
              <a:spLocks/>
            </p:cNvSpPr>
            <p:nvPr/>
          </p:nvSpPr>
          <p:spPr bwMode="invGray">
            <a:xfrm>
              <a:off x="3251" y="3294"/>
              <a:ext cx="9" cy="15"/>
            </a:xfrm>
            <a:custGeom>
              <a:avLst/>
              <a:gdLst>
                <a:gd name="T0" fmla="*/ 1 w 13"/>
                <a:gd name="T1" fmla="*/ 2 h 20"/>
                <a:gd name="T2" fmla="*/ 1 w 13"/>
                <a:gd name="T3" fmla="*/ 2 h 20"/>
                <a:gd name="T4" fmla="*/ 1 w 13"/>
                <a:gd name="T5" fmla="*/ 2 h 20"/>
                <a:gd name="T6" fmla="*/ 1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0" name="Freeform 120"/>
            <p:cNvSpPr>
              <a:spLocks/>
            </p:cNvSpPr>
            <p:nvPr/>
          </p:nvSpPr>
          <p:spPr bwMode="invGray">
            <a:xfrm>
              <a:off x="3270" y="3281"/>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1" name="Freeform 121"/>
            <p:cNvSpPr>
              <a:spLocks/>
            </p:cNvSpPr>
            <p:nvPr/>
          </p:nvSpPr>
          <p:spPr bwMode="invGray">
            <a:xfrm>
              <a:off x="2537" y="2293"/>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2" name="Freeform 122"/>
            <p:cNvSpPr>
              <a:spLocks/>
            </p:cNvSpPr>
            <p:nvPr/>
          </p:nvSpPr>
          <p:spPr bwMode="invGray">
            <a:xfrm>
              <a:off x="2476" y="2259"/>
              <a:ext cx="10" cy="15"/>
            </a:xfrm>
            <a:custGeom>
              <a:avLst/>
              <a:gdLst>
                <a:gd name="T0" fmla="*/ 2 w 13"/>
                <a:gd name="T1" fmla="*/ 2 h 20"/>
                <a:gd name="T2" fmla="*/ 1 w 13"/>
                <a:gd name="T3" fmla="*/ 2 h 20"/>
                <a:gd name="T4" fmla="*/ 2 w 13"/>
                <a:gd name="T5" fmla="*/ 2 h 20"/>
                <a:gd name="T6" fmla="*/ 2 w 13"/>
                <a:gd name="T7" fmla="*/ 2 h 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3" h="20">
                  <a:moveTo>
                    <a:pt x="10" y="5"/>
                  </a:moveTo>
                  <a:cubicBezTo>
                    <a:pt x="3" y="0"/>
                    <a:pt x="5" y="6"/>
                    <a:pt x="1" y="11"/>
                  </a:cubicBezTo>
                  <a:cubicBezTo>
                    <a:pt x="0" y="18"/>
                    <a:pt x="2" y="19"/>
                    <a:pt x="9" y="20"/>
                  </a:cubicBezTo>
                  <a:cubicBezTo>
                    <a:pt x="13" y="14"/>
                    <a:pt x="10" y="12"/>
                    <a:pt x="10" y="5"/>
                  </a:cubicBez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292929"/>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sp>
          <p:nvSpPr>
            <p:cNvPr id="113" name="Freeform 123"/>
            <p:cNvSpPr>
              <a:spLocks/>
            </p:cNvSpPr>
            <p:nvPr/>
          </p:nvSpPr>
          <p:spPr bwMode="invGray">
            <a:xfrm>
              <a:off x="2238" y="2042"/>
              <a:ext cx="2060" cy="1644"/>
            </a:xfrm>
            <a:custGeom>
              <a:avLst/>
              <a:gdLst>
                <a:gd name="T0" fmla="*/ 452 w 2060"/>
                <a:gd name="T1" fmla="*/ 653 h 1644"/>
                <a:gd name="T2" fmla="*/ 333 w 2060"/>
                <a:gd name="T3" fmla="*/ 595 h 1644"/>
                <a:gd name="T4" fmla="*/ 158 w 2060"/>
                <a:gd name="T5" fmla="*/ 645 h 1644"/>
                <a:gd name="T6" fmla="*/ 46 w 2060"/>
                <a:gd name="T7" fmla="*/ 759 h 1644"/>
                <a:gd name="T8" fmla="*/ 12 w 2060"/>
                <a:gd name="T9" fmla="*/ 941 h 1644"/>
                <a:gd name="T10" fmla="*/ 146 w 2060"/>
                <a:gd name="T11" fmla="*/ 1059 h 1644"/>
                <a:gd name="T12" fmla="*/ 308 w 2060"/>
                <a:gd name="T13" fmla="*/ 1041 h 1644"/>
                <a:gd name="T14" fmla="*/ 396 w 2060"/>
                <a:gd name="T15" fmla="*/ 1138 h 1644"/>
                <a:gd name="T16" fmla="*/ 452 w 2060"/>
                <a:gd name="T17" fmla="*/ 1447 h 1644"/>
                <a:gd name="T18" fmla="*/ 497 w 2060"/>
                <a:gd name="T19" fmla="*/ 1628 h 1644"/>
                <a:gd name="T20" fmla="*/ 704 w 2060"/>
                <a:gd name="T21" fmla="*/ 1574 h 1644"/>
                <a:gd name="T22" fmla="*/ 817 w 2060"/>
                <a:gd name="T23" fmla="*/ 1380 h 1644"/>
                <a:gd name="T24" fmla="*/ 885 w 2060"/>
                <a:gd name="T25" fmla="*/ 1153 h 1644"/>
                <a:gd name="T26" fmla="*/ 998 w 2060"/>
                <a:gd name="T27" fmla="*/ 999 h 1644"/>
                <a:gd name="T28" fmla="*/ 796 w 2060"/>
                <a:gd name="T29" fmla="*/ 856 h 1644"/>
                <a:gd name="T30" fmla="*/ 817 w 2060"/>
                <a:gd name="T31" fmla="*/ 819 h 1644"/>
                <a:gd name="T32" fmla="*/ 1003 w 2060"/>
                <a:gd name="T33" fmla="*/ 916 h 1644"/>
                <a:gd name="T34" fmla="*/ 1098 w 2060"/>
                <a:gd name="T35" fmla="*/ 792 h 1644"/>
                <a:gd name="T36" fmla="*/ 1046 w 2060"/>
                <a:gd name="T37" fmla="*/ 763 h 1644"/>
                <a:gd name="T38" fmla="*/ 929 w 2060"/>
                <a:gd name="T39" fmla="*/ 716 h 1644"/>
                <a:gd name="T40" fmla="*/ 1141 w 2060"/>
                <a:gd name="T41" fmla="*/ 761 h 1644"/>
                <a:gd name="T42" fmla="*/ 1296 w 2060"/>
                <a:gd name="T43" fmla="*/ 852 h 1644"/>
                <a:gd name="T44" fmla="*/ 1373 w 2060"/>
                <a:gd name="T45" fmla="*/ 1033 h 1644"/>
                <a:gd name="T46" fmla="*/ 1608 w 2060"/>
                <a:gd name="T47" fmla="*/ 847 h 1644"/>
                <a:gd name="T48" fmla="*/ 1704 w 2060"/>
                <a:gd name="T49" fmla="*/ 1030 h 1644"/>
                <a:gd name="T50" fmla="*/ 1707 w 2060"/>
                <a:gd name="T51" fmla="*/ 874 h 1644"/>
                <a:gd name="T52" fmla="*/ 1759 w 2060"/>
                <a:gd name="T53" fmla="*/ 800 h 1644"/>
                <a:gd name="T54" fmla="*/ 1783 w 2060"/>
                <a:gd name="T55" fmla="*/ 544 h 1644"/>
                <a:gd name="T56" fmla="*/ 1824 w 2060"/>
                <a:gd name="T57" fmla="*/ 528 h 1644"/>
                <a:gd name="T58" fmla="*/ 1844 w 2060"/>
                <a:gd name="T59" fmla="*/ 427 h 1644"/>
                <a:gd name="T60" fmla="*/ 1805 w 2060"/>
                <a:gd name="T61" fmla="*/ 226 h 1644"/>
                <a:gd name="T62" fmla="*/ 1899 w 2060"/>
                <a:gd name="T63" fmla="*/ 108 h 1644"/>
                <a:gd name="T64" fmla="*/ 1947 w 2060"/>
                <a:gd name="T65" fmla="*/ 209 h 1644"/>
                <a:gd name="T66" fmla="*/ 1943 w 2060"/>
                <a:gd name="T67" fmla="*/ 123 h 1644"/>
                <a:gd name="T68" fmla="*/ 1975 w 2060"/>
                <a:gd name="T69" fmla="*/ 51 h 1644"/>
                <a:gd name="T70" fmla="*/ 2038 w 2060"/>
                <a:gd name="T71" fmla="*/ 0 h 1644"/>
                <a:gd name="T72" fmla="*/ 1820 w 2060"/>
                <a:gd name="T73" fmla="*/ 63 h 1644"/>
                <a:gd name="T74" fmla="*/ 1583 w 2060"/>
                <a:gd name="T75" fmla="*/ 83 h 1644"/>
                <a:gd name="T76" fmla="*/ 1349 w 2060"/>
                <a:gd name="T77" fmla="*/ 30 h 1644"/>
                <a:gd name="T78" fmla="*/ 1132 w 2060"/>
                <a:gd name="T79" fmla="*/ 65 h 1644"/>
                <a:gd name="T80" fmla="*/ 1040 w 2060"/>
                <a:gd name="T81" fmla="*/ 170 h 1644"/>
                <a:gd name="T82" fmla="*/ 926 w 2060"/>
                <a:gd name="T83" fmla="*/ 137 h 1644"/>
                <a:gd name="T84" fmla="*/ 758 w 2060"/>
                <a:gd name="T85" fmla="*/ 183 h 1644"/>
                <a:gd name="T86" fmla="*/ 667 w 2060"/>
                <a:gd name="T87" fmla="*/ 140 h 1644"/>
                <a:gd name="T88" fmla="*/ 364 w 2060"/>
                <a:gd name="T89" fmla="*/ 248 h 1644"/>
                <a:gd name="T90" fmla="*/ 535 w 2060"/>
                <a:gd name="T91" fmla="*/ 213 h 1644"/>
                <a:gd name="T92" fmla="*/ 638 w 2060"/>
                <a:gd name="T93" fmla="*/ 276 h 1644"/>
                <a:gd name="T94" fmla="*/ 443 w 2060"/>
                <a:gd name="T95" fmla="*/ 357 h 1644"/>
                <a:gd name="T96" fmla="*/ 275 w 2060"/>
                <a:gd name="T97" fmla="*/ 416 h 1644"/>
                <a:gd name="T98" fmla="*/ 167 w 2060"/>
                <a:gd name="T99" fmla="*/ 537 h 1644"/>
                <a:gd name="T100" fmla="*/ 283 w 2060"/>
                <a:gd name="T101" fmla="*/ 552 h 1644"/>
                <a:gd name="T102" fmla="*/ 381 w 2060"/>
                <a:gd name="T103" fmla="*/ 573 h 1644"/>
                <a:gd name="T104" fmla="*/ 493 w 2060"/>
                <a:gd name="T105" fmla="*/ 590 h 1644"/>
                <a:gd name="T106" fmla="*/ 487 w 2060"/>
                <a:gd name="T107" fmla="*/ 512 h 1644"/>
                <a:gd name="T108" fmla="*/ 592 w 2060"/>
                <a:gd name="T109" fmla="*/ 548 h 1644"/>
                <a:gd name="T110" fmla="*/ 686 w 2060"/>
                <a:gd name="T111" fmla="*/ 470 h 1644"/>
                <a:gd name="T112" fmla="*/ 772 w 2060"/>
                <a:gd name="T113" fmla="*/ 480 h 1644"/>
                <a:gd name="T114" fmla="*/ 639 w 2060"/>
                <a:gd name="T115" fmla="*/ 598 h 16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060" h="1644">
                  <a:moveTo>
                    <a:pt x="697" y="677"/>
                  </a:moveTo>
                  <a:cubicBezTo>
                    <a:pt x="659" y="675"/>
                    <a:pt x="652" y="669"/>
                    <a:pt x="618" y="667"/>
                  </a:cubicBezTo>
                  <a:cubicBezTo>
                    <a:pt x="607" y="666"/>
                    <a:pt x="594" y="661"/>
                    <a:pt x="582" y="658"/>
                  </a:cubicBezTo>
                  <a:cubicBezTo>
                    <a:pt x="577" y="655"/>
                    <a:pt x="568" y="650"/>
                    <a:pt x="568" y="650"/>
                  </a:cubicBezTo>
                  <a:cubicBezTo>
                    <a:pt x="551" y="652"/>
                    <a:pt x="557" y="655"/>
                    <a:pt x="546" y="658"/>
                  </a:cubicBezTo>
                  <a:cubicBezTo>
                    <a:pt x="540" y="667"/>
                    <a:pt x="542" y="669"/>
                    <a:pt x="546" y="677"/>
                  </a:cubicBezTo>
                  <a:cubicBezTo>
                    <a:pt x="548" y="680"/>
                    <a:pt x="550" y="686"/>
                    <a:pt x="550" y="686"/>
                  </a:cubicBezTo>
                  <a:cubicBezTo>
                    <a:pt x="526" y="694"/>
                    <a:pt x="506" y="678"/>
                    <a:pt x="488" y="670"/>
                  </a:cubicBezTo>
                  <a:cubicBezTo>
                    <a:pt x="481" y="653"/>
                    <a:pt x="472" y="655"/>
                    <a:pt x="452" y="653"/>
                  </a:cubicBezTo>
                  <a:cubicBezTo>
                    <a:pt x="446" y="648"/>
                    <a:pt x="444" y="648"/>
                    <a:pt x="437" y="650"/>
                  </a:cubicBezTo>
                  <a:cubicBezTo>
                    <a:pt x="427" y="647"/>
                    <a:pt x="433" y="648"/>
                    <a:pt x="423" y="642"/>
                  </a:cubicBezTo>
                  <a:cubicBezTo>
                    <a:pt x="421" y="641"/>
                    <a:pt x="418" y="639"/>
                    <a:pt x="418" y="639"/>
                  </a:cubicBezTo>
                  <a:cubicBezTo>
                    <a:pt x="416" y="638"/>
                    <a:pt x="413" y="633"/>
                    <a:pt x="413" y="630"/>
                  </a:cubicBezTo>
                  <a:cubicBezTo>
                    <a:pt x="415" y="625"/>
                    <a:pt x="418" y="616"/>
                    <a:pt x="418" y="616"/>
                  </a:cubicBezTo>
                  <a:cubicBezTo>
                    <a:pt x="416" y="592"/>
                    <a:pt x="421" y="588"/>
                    <a:pt x="398" y="591"/>
                  </a:cubicBezTo>
                  <a:cubicBezTo>
                    <a:pt x="390" y="598"/>
                    <a:pt x="390" y="595"/>
                    <a:pt x="381" y="592"/>
                  </a:cubicBezTo>
                  <a:cubicBezTo>
                    <a:pt x="370" y="592"/>
                    <a:pt x="361" y="595"/>
                    <a:pt x="348" y="597"/>
                  </a:cubicBezTo>
                  <a:cubicBezTo>
                    <a:pt x="344" y="595"/>
                    <a:pt x="337" y="597"/>
                    <a:pt x="333" y="595"/>
                  </a:cubicBezTo>
                  <a:cubicBezTo>
                    <a:pt x="331" y="594"/>
                    <a:pt x="330" y="592"/>
                    <a:pt x="328" y="592"/>
                  </a:cubicBezTo>
                  <a:cubicBezTo>
                    <a:pt x="314" y="591"/>
                    <a:pt x="296" y="597"/>
                    <a:pt x="283" y="602"/>
                  </a:cubicBezTo>
                  <a:cubicBezTo>
                    <a:pt x="276" y="603"/>
                    <a:pt x="268" y="606"/>
                    <a:pt x="260" y="608"/>
                  </a:cubicBezTo>
                  <a:cubicBezTo>
                    <a:pt x="255" y="609"/>
                    <a:pt x="246" y="613"/>
                    <a:pt x="246" y="613"/>
                  </a:cubicBezTo>
                  <a:cubicBezTo>
                    <a:pt x="228" y="611"/>
                    <a:pt x="209" y="609"/>
                    <a:pt x="189" y="611"/>
                  </a:cubicBezTo>
                  <a:cubicBezTo>
                    <a:pt x="184" y="613"/>
                    <a:pt x="180" y="614"/>
                    <a:pt x="175" y="617"/>
                  </a:cubicBezTo>
                  <a:cubicBezTo>
                    <a:pt x="173" y="619"/>
                    <a:pt x="173" y="620"/>
                    <a:pt x="173" y="622"/>
                  </a:cubicBezTo>
                  <a:cubicBezTo>
                    <a:pt x="172" y="623"/>
                    <a:pt x="169" y="623"/>
                    <a:pt x="169" y="625"/>
                  </a:cubicBezTo>
                  <a:cubicBezTo>
                    <a:pt x="163" y="634"/>
                    <a:pt x="167" y="641"/>
                    <a:pt x="158" y="645"/>
                  </a:cubicBezTo>
                  <a:cubicBezTo>
                    <a:pt x="153" y="648"/>
                    <a:pt x="149" y="652"/>
                    <a:pt x="144" y="655"/>
                  </a:cubicBezTo>
                  <a:cubicBezTo>
                    <a:pt x="141" y="656"/>
                    <a:pt x="135" y="659"/>
                    <a:pt x="135" y="659"/>
                  </a:cubicBezTo>
                  <a:cubicBezTo>
                    <a:pt x="133" y="664"/>
                    <a:pt x="130" y="666"/>
                    <a:pt x="130" y="669"/>
                  </a:cubicBezTo>
                  <a:cubicBezTo>
                    <a:pt x="128" y="677"/>
                    <a:pt x="132" y="691"/>
                    <a:pt x="124" y="698"/>
                  </a:cubicBezTo>
                  <a:cubicBezTo>
                    <a:pt x="118" y="703"/>
                    <a:pt x="108" y="709"/>
                    <a:pt x="101" y="711"/>
                  </a:cubicBezTo>
                  <a:cubicBezTo>
                    <a:pt x="101" y="711"/>
                    <a:pt x="90" y="716"/>
                    <a:pt x="87" y="716"/>
                  </a:cubicBezTo>
                  <a:cubicBezTo>
                    <a:pt x="85" y="717"/>
                    <a:pt x="82" y="717"/>
                    <a:pt x="82" y="717"/>
                  </a:cubicBezTo>
                  <a:cubicBezTo>
                    <a:pt x="76" y="725"/>
                    <a:pt x="68" y="733"/>
                    <a:pt x="60" y="738"/>
                  </a:cubicBezTo>
                  <a:cubicBezTo>
                    <a:pt x="56" y="745"/>
                    <a:pt x="53" y="755"/>
                    <a:pt x="46" y="759"/>
                  </a:cubicBezTo>
                  <a:cubicBezTo>
                    <a:pt x="43" y="764"/>
                    <a:pt x="37" y="767"/>
                    <a:pt x="31" y="773"/>
                  </a:cubicBezTo>
                  <a:cubicBezTo>
                    <a:pt x="26" y="780"/>
                    <a:pt x="25" y="789"/>
                    <a:pt x="23" y="797"/>
                  </a:cubicBezTo>
                  <a:cubicBezTo>
                    <a:pt x="20" y="803"/>
                    <a:pt x="19" y="809"/>
                    <a:pt x="17" y="816"/>
                  </a:cubicBezTo>
                  <a:cubicBezTo>
                    <a:pt x="15" y="817"/>
                    <a:pt x="14" y="824"/>
                    <a:pt x="14" y="824"/>
                  </a:cubicBezTo>
                  <a:cubicBezTo>
                    <a:pt x="15" y="831"/>
                    <a:pt x="26" y="842"/>
                    <a:pt x="26" y="842"/>
                  </a:cubicBezTo>
                  <a:cubicBezTo>
                    <a:pt x="26" y="847"/>
                    <a:pt x="17" y="855"/>
                    <a:pt x="17" y="855"/>
                  </a:cubicBezTo>
                  <a:cubicBezTo>
                    <a:pt x="14" y="863"/>
                    <a:pt x="17" y="867"/>
                    <a:pt x="25" y="870"/>
                  </a:cubicBezTo>
                  <a:cubicBezTo>
                    <a:pt x="28" y="884"/>
                    <a:pt x="17" y="902"/>
                    <a:pt x="6" y="909"/>
                  </a:cubicBezTo>
                  <a:cubicBezTo>
                    <a:pt x="0" y="927"/>
                    <a:pt x="5" y="927"/>
                    <a:pt x="12" y="941"/>
                  </a:cubicBezTo>
                  <a:cubicBezTo>
                    <a:pt x="23" y="963"/>
                    <a:pt x="29" y="969"/>
                    <a:pt x="53" y="977"/>
                  </a:cubicBezTo>
                  <a:cubicBezTo>
                    <a:pt x="60" y="986"/>
                    <a:pt x="56" y="983"/>
                    <a:pt x="63" y="989"/>
                  </a:cubicBezTo>
                  <a:cubicBezTo>
                    <a:pt x="62" y="994"/>
                    <a:pt x="59" y="997"/>
                    <a:pt x="59" y="1002"/>
                  </a:cubicBezTo>
                  <a:cubicBezTo>
                    <a:pt x="57" y="1009"/>
                    <a:pt x="70" y="1020"/>
                    <a:pt x="74" y="1027"/>
                  </a:cubicBezTo>
                  <a:cubicBezTo>
                    <a:pt x="77" y="1031"/>
                    <a:pt x="91" y="1036"/>
                    <a:pt x="91" y="1036"/>
                  </a:cubicBezTo>
                  <a:cubicBezTo>
                    <a:pt x="94" y="1036"/>
                    <a:pt x="96" y="1036"/>
                    <a:pt x="98" y="1034"/>
                  </a:cubicBezTo>
                  <a:cubicBezTo>
                    <a:pt x="99" y="1034"/>
                    <a:pt x="98" y="1031"/>
                    <a:pt x="99" y="1030"/>
                  </a:cubicBezTo>
                  <a:cubicBezTo>
                    <a:pt x="101" y="1030"/>
                    <a:pt x="107" y="1038"/>
                    <a:pt x="108" y="1038"/>
                  </a:cubicBezTo>
                  <a:cubicBezTo>
                    <a:pt x="119" y="1047"/>
                    <a:pt x="133" y="1055"/>
                    <a:pt x="146" y="1059"/>
                  </a:cubicBezTo>
                  <a:cubicBezTo>
                    <a:pt x="149" y="1067"/>
                    <a:pt x="152" y="1066"/>
                    <a:pt x="159" y="1064"/>
                  </a:cubicBezTo>
                  <a:cubicBezTo>
                    <a:pt x="163" y="1061"/>
                    <a:pt x="166" y="1059"/>
                    <a:pt x="169" y="1058"/>
                  </a:cubicBezTo>
                  <a:cubicBezTo>
                    <a:pt x="172" y="1056"/>
                    <a:pt x="178" y="1055"/>
                    <a:pt x="178" y="1055"/>
                  </a:cubicBezTo>
                  <a:cubicBezTo>
                    <a:pt x="192" y="1059"/>
                    <a:pt x="209" y="1061"/>
                    <a:pt x="224" y="1063"/>
                  </a:cubicBezTo>
                  <a:cubicBezTo>
                    <a:pt x="231" y="1067"/>
                    <a:pt x="229" y="1070"/>
                    <a:pt x="238" y="1069"/>
                  </a:cubicBezTo>
                  <a:cubicBezTo>
                    <a:pt x="238" y="1063"/>
                    <a:pt x="238" y="1056"/>
                    <a:pt x="238" y="1050"/>
                  </a:cubicBezTo>
                  <a:cubicBezTo>
                    <a:pt x="241" y="1041"/>
                    <a:pt x="257" y="1059"/>
                    <a:pt x="260" y="1061"/>
                  </a:cubicBezTo>
                  <a:cubicBezTo>
                    <a:pt x="266" y="1050"/>
                    <a:pt x="279" y="1052"/>
                    <a:pt x="291" y="1050"/>
                  </a:cubicBezTo>
                  <a:cubicBezTo>
                    <a:pt x="297" y="1049"/>
                    <a:pt x="302" y="1044"/>
                    <a:pt x="308" y="1041"/>
                  </a:cubicBezTo>
                  <a:cubicBezTo>
                    <a:pt x="319" y="1042"/>
                    <a:pt x="330" y="1045"/>
                    <a:pt x="341" y="1049"/>
                  </a:cubicBezTo>
                  <a:cubicBezTo>
                    <a:pt x="342" y="1050"/>
                    <a:pt x="344" y="1055"/>
                    <a:pt x="344" y="1058"/>
                  </a:cubicBezTo>
                  <a:cubicBezTo>
                    <a:pt x="344" y="1061"/>
                    <a:pt x="342" y="1067"/>
                    <a:pt x="342" y="1067"/>
                  </a:cubicBezTo>
                  <a:cubicBezTo>
                    <a:pt x="347" y="1070"/>
                    <a:pt x="355" y="1072"/>
                    <a:pt x="361" y="1075"/>
                  </a:cubicBezTo>
                  <a:cubicBezTo>
                    <a:pt x="362" y="1075"/>
                    <a:pt x="365" y="1077"/>
                    <a:pt x="365" y="1077"/>
                  </a:cubicBezTo>
                  <a:cubicBezTo>
                    <a:pt x="375" y="1074"/>
                    <a:pt x="384" y="1074"/>
                    <a:pt x="393" y="1080"/>
                  </a:cubicBezTo>
                  <a:cubicBezTo>
                    <a:pt x="396" y="1083"/>
                    <a:pt x="398" y="1088"/>
                    <a:pt x="401" y="1092"/>
                  </a:cubicBezTo>
                  <a:cubicBezTo>
                    <a:pt x="404" y="1095"/>
                    <a:pt x="407" y="1102"/>
                    <a:pt x="407" y="1102"/>
                  </a:cubicBezTo>
                  <a:cubicBezTo>
                    <a:pt x="404" y="1114"/>
                    <a:pt x="399" y="1127"/>
                    <a:pt x="396" y="1138"/>
                  </a:cubicBezTo>
                  <a:cubicBezTo>
                    <a:pt x="393" y="1147"/>
                    <a:pt x="395" y="1141"/>
                    <a:pt x="389" y="1152"/>
                  </a:cubicBezTo>
                  <a:cubicBezTo>
                    <a:pt x="387" y="1153"/>
                    <a:pt x="385" y="1156"/>
                    <a:pt x="385" y="1156"/>
                  </a:cubicBezTo>
                  <a:cubicBezTo>
                    <a:pt x="389" y="1185"/>
                    <a:pt x="396" y="1180"/>
                    <a:pt x="410" y="1197"/>
                  </a:cubicBezTo>
                  <a:cubicBezTo>
                    <a:pt x="427" y="1219"/>
                    <a:pt x="440" y="1239"/>
                    <a:pt x="447" y="1266"/>
                  </a:cubicBezTo>
                  <a:cubicBezTo>
                    <a:pt x="446" y="1280"/>
                    <a:pt x="452" y="1314"/>
                    <a:pt x="435" y="1325"/>
                  </a:cubicBezTo>
                  <a:cubicBezTo>
                    <a:pt x="427" y="1347"/>
                    <a:pt x="433" y="1325"/>
                    <a:pt x="430" y="1367"/>
                  </a:cubicBezTo>
                  <a:cubicBezTo>
                    <a:pt x="429" y="1377"/>
                    <a:pt x="421" y="1381"/>
                    <a:pt x="418" y="1391"/>
                  </a:cubicBezTo>
                  <a:cubicBezTo>
                    <a:pt x="421" y="1413"/>
                    <a:pt x="430" y="1422"/>
                    <a:pt x="446" y="1438"/>
                  </a:cubicBezTo>
                  <a:cubicBezTo>
                    <a:pt x="449" y="1441"/>
                    <a:pt x="450" y="1442"/>
                    <a:pt x="452" y="1447"/>
                  </a:cubicBezTo>
                  <a:cubicBezTo>
                    <a:pt x="454" y="1450"/>
                    <a:pt x="455" y="1456"/>
                    <a:pt x="455" y="1456"/>
                  </a:cubicBezTo>
                  <a:cubicBezTo>
                    <a:pt x="457" y="1475"/>
                    <a:pt x="458" y="1488"/>
                    <a:pt x="460" y="1505"/>
                  </a:cubicBezTo>
                  <a:cubicBezTo>
                    <a:pt x="461" y="1514"/>
                    <a:pt x="461" y="1511"/>
                    <a:pt x="464" y="1522"/>
                  </a:cubicBezTo>
                  <a:cubicBezTo>
                    <a:pt x="466" y="1524"/>
                    <a:pt x="466" y="1527"/>
                    <a:pt x="466" y="1527"/>
                  </a:cubicBezTo>
                  <a:cubicBezTo>
                    <a:pt x="468" y="1542"/>
                    <a:pt x="469" y="1552"/>
                    <a:pt x="481" y="1561"/>
                  </a:cubicBezTo>
                  <a:cubicBezTo>
                    <a:pt x="485" y="1566"/>
                    <a:pt x="488" y="1569"/>
                    <a:pt x="494" y="1572"/>
                  </a:cubicBezTo>
                  <a:cubicBezTo>
                    <a:pt x="497" y="1585"/>
                    <a:pt x="503" y="1597"/>
                    <a:pt x="506" y="1610"/>
                  </a:cubicBezTo>
                  <a:cubicBezTo>
                    <a:pt x="506" y="1614"/>
                    <a:pt x="508" y="1619"/>
                    <a:pt x="505" y="1622"/>
                  </a:cubicBezTo>
                  <a:cubicBezTo>
                    <a:pt x="503" y="1625"/>
                    <a:pt x="497" y="1628"/>
                    <a:pt x="497" y="1628"/>
                  </a:cubicBezTo>
                  <a:cubicBezTo>
                    <a:pt x="488" y="1642"/>
                    <a:pt x="509" y="1644"/>
                    <a:pt x="517" y="1644"/>
                  </a:cubicBezTo>
                  <a:cubicBezTo>
                    <a:pt x="539" y="1639"/>
                    <a:pt x="557" y="1635"/>
                    <a:pt x="579" y="1633"/>
                  </a:cubicBezTo>
                  <a:cubicBezTo>
                    <a:pt x="598" y="1630"/>
                    <a:pt x="613" y="1627"/>
                    <a:pt x="632" y="1624"/>
                  </a:cubicBezTo>
                  <a:cubicBezTo>
                    <a:pt x="635" y="1624"/>
                    <a:pt x="638" y="1622"/>
                    <a:pt x="641" y="1621"/>
                  </a:cubicBezTo>
                  <a:cubicBezTo>
                    <a:pt x="642" y="1621"/>
                    <a:pt x="644" y="1619"/>
                    <a:pt x="646" y="1617"/>
                  </a:cubicBezTo>
                  <a:cubicBezTo>
                    <a:pt x="649" y="1617"/>
                    <a:pt x="655" y="1616"/>
                    <a:pt x="655" y="1616"/>
                  </a:cubicBezTo>
                  <a:cubicBezTo>
                    <a:pt x="659" y="1610"/>
                    <a:pt x="664" y="1603"/>
                    <a:pt x="670" y="1600"/>
                  </a:cubicBezTo>
                  <a:cubicBezTo>
                    <a:pt x="675" y="1594"/>
                    <a:pt x="678" y="1591"/>
                    <a:pt x="683" y="1588"/>
                  </a:cubicBezTo>
                  <a:cubicBezTo>
                    <a:pt x="687" y="1581"/>
                    <a:pt x="697" y="1577"/>
                    <a:pt x="704" y="1574"/>
                  </a:cubicBezTo>
                  <a:cubicBezTo>
                    <a:pt x="715" y="1563"/>
                    <a:pt x="726" y="1550"/>
                    <a:pt x="731" y="1535"/>
                  </a:cubicBezTo>
                  <a:cubicBezTo>
                    <a:pt x="731" y="1531"/>
                    <a:pt x="729" y="1528"/>
                    <a:pt x="729" y="1525"/>
                  </a:cubicBezTo>
                  <a:cubicBezTo>
                    <a:pt x="729" y="1494"/>
                    <a:pt x="737" y="1505"/>
                    <a:pt x="754" y="1494"/>
                  </a:cubicBezTo>
                  <a:cubicBezTo>
                    <a:pt x="759" y="1488"/>
                    <a:pt x="762" y="1483"/>
                    <a:pt x="765" y="1475"/>
                  </a:cubicBezTo>
                  <a:cubicBezTo>
                    <a:pt x="763" y="1458"/>
                    <a:pt x="765" y="1439"/>
                    <a:pt x="755" y="1424"/>
                  </a:cubicBezTo>
                  <a:cubicBezTo>
                    <a:pt x="759" y="1413"/>
                    <a:pt x="771" y="1419"/>
                    <a:pt x="779" y="1422"/>
                  </a:cubicBezTo>
                  <a:cubicBezTo>
                    <a:pt x="782" y="1427"/>
                    <a:pt x="782" y="1435"/>
                    <a:pt x="785" y="1427"/>
                  </a:cubicBezTo>
                  <a:cubicBezTo>
                    <a:pt x="786" y="1416"/>
                    <a:pt x="786" y="1405"/>
                    <a:pt x="786" y="1396"/>
                  </a:cubicBezTo>
                  <a:cubicBezTo>
                    <a:pt x="788" y="1386"/>
                    <a:pt x="810" y="1385"/>
                    <a:pt x="817" y="1380"/>
                  </a:cubicBezTo>
                  <a:cubicBezTo>
                    <a:pt x="820" y="1374"/>
                    <a:pt x="831" y="1367"/>
                    <a:pt x="837" y="1363"/>
                  </a:cubicBezTo>
                  <a:cubicBezTo>
                    <a:pt x="841" y="1361"/>
                    <a:pt x="847" y="1356"/>
                    <a:pt x="847" y="1356"/>
                  </a:cubicBezTo>
                  <a:cubicBezTo>
                    <a:pt x="855" y="1345"/>
                    <a:pt x="845" y="1333"/>
                    <a:pt x="844" y="1320"/>
                  </a:cubicBezTo>
                  <a:cubicBezTo>
                    <a:pt x="845" y="1310"/>
                    <a:pt x="847" y="1308"/>
                    <a:pt x="850" y="1299"/>
                  </a:cubicBezTo>
                  <a:cubicBezTo>
                    <a:pt x="847" y="1288"/>
                    <a:pt x="842" y="1288"/>
                    <a:pt x="834" y="1280"/>
                  </a:cubicBezTo>
                  <a:cubicBezTo>
                    <a:pt x="833" y="1275"/>
                    <a:pt x="830" y="1266"/>
                    <a:pt x="830" y="1266"/>
                  </a:cubicBezTo>
                  <a:cubicBezTo>
                    <a:pt x="831" y="1250"/>
                    <a:pt x="831" y="1236"/>
                    <a:pt x="831" y="1220"/>
                  </a:cubicBezTo>
                  <a:cubicBezTo>
                    <a:pt x="833" y="1192"/>
                    <a:pt x="861" y="1183"/>
                    <a:pt x="876" y="1166"/>
                  </a:cubicBezTo>
                  <a:cubicBezTo>
                    <a:pt x="879" y="1160"/>
                    <a:pt x="884" y="1160"/>
                    <a:pt x="885" y="1153"/>
                  </a:cubicBezTo>
                  <a:cubicBezTo>
                    <a:pt x="890" y="1144"/>
                    <a:pt x="889" y="1142"/>
                    <a:pt x="895" y="1136"/>
                  </a:cubicBezTo>
                  <a:cubicBezTo>
                    <a:pt x="898" y="1127"/>
                    <a:pt x="906" y="1114"/>
                    <a:pt x="915" y="1111"/>
                  </a:cubicBezTo>
                  <a:cubicBezTo>
                    <a:pt x="920" y="1105"/>
                    <a:pt x="924" y="1099"/>
                    <a:pt x="930" y="1094"/>
                  </a:cubicBezTo>
                  <a:cubicBezTo>
                    <a:pt x="935" y="1089"/>
                    <a:pt x="938" y="1089"/>
                    <a:pt x="943" y="1084"/>
                  </a:cubicBezTo>
                  <a:cubicBezTo>
                    <a:pt x="947" y="1080"/>
                    <a:pt x="949" y="1078"/>
                    <a:pt x="955" y="1077"/>
                  </a:cubicBezTo>
                  <a:cubicBezTo>
                    <a:pt x="961" y="1066"/>
                    <a:pt x="958" y="1069"/>
                    <a:pt x="966" y="1064"/>
                  </a:cubicBezTo>
                  <a:cubicBezTo>
                    <a:pt x="972" y="1055"/>
                    <a:pt x="978" y="1045"/>
                    <a:pt x="983" y="1036"/>
                  </a:cubicBezTo>
                  <a:cubicBezTo>
                    <a:pt x="988" y="1030"/>
                    <a:pt x="989" y="1019"/>
                    <a:pt x="991" y="1013"/>
                  </a:cubicBezTo>
                  <a:cubicBezTo>
                    <a:pt x="994" y="1003"/>
                    <a:pt x="992" y="1009"/>
                    <a:pt x="998" y="999"/>
                  </a:cubicBezTo>
                  <a:cubicBezTo>
                    <a:pt x="1003" y="992"/>
                    <a:pt x="1003" y="984"/>
                    <a:pt x="1005" y="977"/>
                  </a:cubicBezTo>
                  <a:cubicBezTo>
                    <a:pt x="1003" y="966"/>
                    <a:pt x="1000" y="970"/>
                    <a:pt x="989" y="974"/>
                  </a:cubicBezTo>
                  <a:cubicBezTo>
                    <a:pt x="971" y="986"/>
                    <a:pt x="941" y="983"/>
                    <a:pt x="921" y="983"/>
                  </a:cubicBezTo>
                  <a:cubicBezTo>
                    <a:pt x="892" y="981"/>
                    <a:pt x="895" y="977"/>
                    <a:pt x="878" y="961"/>
                  </a:cubicBezTo>
                  <a:cubicBezTo>
                    <a:pt x="875" y="949"/>
                    <a:pt x="867" y="944"/>
                    <a:pt x="858" y="936"/>
                  </a:cubicBezTo>
                  <a:cubicBezTo>
                    <a:pt x="853" y="933"/>
                    <a:pt x="844" y="930"/>
                    <a:pt x="844" y="930"/>
                  </a:cubicBezTo>
                  <a:cubicBezTo>
                    <a:pt x="837" y="909"/>
                    <a:pt x="828" y="891"/>
                    <a:pt x="817" y="872"/>
                  </a:cubicBezTo>
                  <a:cubicBezTo>
                    <a:pt x="811" y="866"/>
                    <a:pt x="816" y="869"/>
                    <a:pt x="805" y="863"/>
                  </a:cubicBezTo>
                  <a:cubicBezTo>
                    <a:pt x="802" y="859"/>
                    <a:pt x="796" y="856"/>
                    <a:pt x="796" y="856"/>
                  </a:cubicBezTo>
                  <a:cubicBezTo>
                    <a:pt x="786" y="842"/>
                    <a:pt x="794" y="825"/>
                    <a:pt x="785" y="813"/>
                  </a:cubicBezTo>
                  <a:cubicBezTo>
                    <a:pt x="774" y="794"/>
                    <a:pt x="759" y="772"/>
                    <a:pt x="745" y="758"/>
                  </a:cubicBezTo>
                  <a:cubicBezTo>
                    <a:pt x="742" y="744"/>
                    <a:pt x="737" y="736"/>
                    <a:pt x="729" y="723"/>
                  </a:cubicBezTo>
                  <a:cubicBezTo>
                    <a:pt x="726" y="720"/>
                    <a:pt x="723" y="709"/>
                    <a:pt x="723" y="709"/>
                  </a:cubicBezTo>
                  <a:cubicBezTo>
                    <a:pt x="740" y="705"/>
                    <a:pt x="757" y="733"/>
                    <a:pt x="766" y="744"/>
                  </a:cubicBezTo>
                  <a:cubicBezTo>
                    <a:pt x="771" y="758"/>
                    <a:pt x="771" y="759"/>
                    <a:pt x="786" y="764"/>
                  </a:cubicBezTo>
                  <a:cubicBezTo>
                    <a:pt x="793" y="766"/>
                    <a:pt x="800" y="773"/>
                    <a:pt x="800" y="773"/>
                  </a:cubicBezTo>
                  <a:cubicBezTo>
                    <a:pt x="803" y="780"/>
                    <a:pt x="808" y="784"/>
                    <a:pt x="813" y="791"/>
                  </a:cubicBezTo>
                  <a:cubicBezTo>
                    <a:pt x="813" y="803"/>
                    <a:pt x="814" y="809"/>
                    <a:pt x="817" y="819"/>
                  </a:cubicBezTo>
                  <a:cubicBezTo>
                    <a:pt x="819" y="842"/>
                    <a:pt x="820" y="841"/>
                    <a:pt x="839" y="847"/>
                  </a:cubicBezTo>
                  <a:cubicBezTo>
                    <a:pt x="844" y="852"/>
                    <a:pt x="847" y="856"/>
                    <a:pt x="851" y="861"/>
                  </a:cubicBezTo>
                  <a:cubicBezTo>
                    <a:pt x="851" y="863"/>
                    <a:pt x="853" y="864"/>
                    <a:pt x="853" y="866"/>
                  </a:cubicBezTo>
                  <a:cubicBezTo>
                    <a:pt x="853" y="869"/>
                    <a:pt x="853" y="874"/>
                    <a:pt x="855" y="877"/>
                  </a:cubicBezTo>
                  <a:cubicBezTo>
                    <a:pt x="856" y="884"/>
                    <a:pt x="870" y="889"/>
                    <a:pt x="875" y="894"/>
                  </a:cubicBezTo>
                  <a:cubicBezTo>
                    <a:pt x="887" y="927"/>
                    <a:pt x="870" y="945"/>
                    <a:pt x="910" y="955"/>
                  </a:cubicBezTo>
                  <a:cubicBezTo>
                    <a:pt x="921" y="953"/>
                    <a:pt x="926" y="955"/>
                    <a:pt x="933" y="949"/>
                  </a:cubicBezTo>
                  <a:cubicBezTo>
                    <a:pt x="938" y="942"/>
                    <a:pt x="944" y="941"/>
                    <a:pt x="951" y="936"/>
                  </a:cubicBezTo>
                  <a:cubicBezTo>
                    <a:pt x="972" y="924"/>
                    <a:pt x="978" y="920"/>
                    <a:pt x="1003" y="916"/>
                  </a:cubicBezTo>
                  <a:cubicBezTo>
                    <a:pt x="1009" y="914"/>
                    <a:pt x="1017" y="911"/>
                    <a:pt x="1025" y="909"/>
                  </a:cubicBezTo>
                  <a:cubicBezTo>
                    <a:pt x="1031" y="906"/>
                    <a:pt x="1036" y="899"/>
                    <a:pt x="1042" y="897"/>
                  </a:cubicBezTo>
                  <a:cubicBezTo>
                    <a:pt x="1051" y="894"/>
                    <a:pt x="1060" y="894"/>
                    <a:pt x="1068" y="888"/>
                  </a:cubicBezTo>
                  <a:cubicBezTo>
                    <a:pt x="1073" y="881"/>
                    <a:pt x="1079" y="877"/>
                    <a:pt x="1084" y="869"/>
                  </a:cubicBezTo>
                  <a:cubicBezTo>
                    <a:pt x="1087" y="861"/>
                    <a:pt x="1088" y="850"/>
                    <a:pt x="1098" y="844"/>
                  </a:cubicBezTo>
                  <a:cubicBezTo>
                    <a:pt x="1104" y="836"/>
                    <a:pt x="1105" y="825"/>
                    <a:pt x="1108" y="816"/>
                  </a:cubicBezTo>
                  <a:cubicBezTo>
                    <a:pt x="1110" y="811"/>
                    <a:pt x="1115" y="808"/>
                    <a:pt x="1116" y="803"/>
                  </a:cubicBezTo>
                  <a:cubicBezTo>
                    <a:pt x="1110" y="800"/>
                    <a:pt x="1110" y="805"/>
                    <a:pt x="1102" y="808"/>
                  </a:cubicBezTo>
                  <a:cubicBezTo>
                    <a:pt x="1099" y="802"/>
                    <a:pt x="1104" y="795"/>
                    <a:pt x="1098" y="792"/>
                  </a:cubicBezTo>
                  <a:cubicBezTo>
                    <a:pt x="1094" y="789"/>
                    <a:pt x="1084" y="788"/>
                    <a:pt x="1084" y="788"/>
                  </a:cubicBezTo>
                  <a:cubicBezTo>
                    <a:pt x="1077" y="780"/>
                    <a:pt x="1076" y="783"/>
                    <a:pt x="1067" y="786"/>
                  </a:cubicBezTo>
                  <a:cubicBezTo>
                    <a:pt x="1064" y="788"/>
                    <a:pt x="1057" y="789"/>
                    <a:pt x="1057" y="789"/>
                  </a:cubicBezTo>
                  <a:cubicBezTo>
                    <a:pt x="1054" y="789"/>
                    <a:pt x="1051" y="789"/>
                    <a:pt x="1048" y="788"/>
                  </a:cubicBezTo>
                  <a:cubicBezTo>
                    <a:pt x="1046" y="786"/>
                    <a:pt x="1045" y="778"/>
                    <a:pt x="1045" y="778"/>
                  </a:cubicBezTo>
                  <a:cubicBezTo>
                    <a:pt x="1046" y="778"/>
                    <a:pt x="1048" y="777"/>
                    <a:pt x="1050" y="775"/>
                  </a:cubicBezTo>
                  <a:cubicBezTo>
                    <a:pt x="1060" y="772"/>
                    <a:pt x="1067" y="778"/>
                    <a:pt x="1060" y="763"/>
                  </a:cubicBezTo>
                  <a:cubicBezTo>
                    <a:pt x="1059" y="763"/>
                    <a:pt x="1057" y="761"/>
                    <a:pt x="1056" y="761"/>
                  </a:cubicBezTo>
                  <a:cubicBezTo>
                    <a:pt x="1053" y="761"/>
                    <a:pt x="1048" y="761"/>
                    <a:pt x="1046" y="763"/>
                  </a:cubicBezTo>
                  <a:cubicBezTo>
                    <a:pt x="1046" y="764"/>
                    <a:pt x="1045" y="766"/>
                    <a:pt x="1043" y="767"/>
                  </a:cubicBezTo>
                  <a:cubicBezTo>
                    <a:pt x="1036" y="775"/>
                    <a:pt x="1025" y="777"/>
                    <a:pt x="1016" y="780"/>
                  </a:cubicBezTo>
                  <a:cubicBezTo>
                    <a:pt x="1011" y="780"/>
                    <a:pt x="1006" y="778"/>
                    <a:pt x="1003" y="777"/>
                  </a:cubicBezTo>
                  <a:cubicBezTo>
                    <a:pt x="1002" y="777"/>
                    <a:pt x="997" y="775"/>
                    <a:pt x="997" y="775"/>
                  </a:cubicBezTo>
                  <a:cubicBezTo>
                    <a:pt x="988" y="763"/>
                    <a:pt x="986" y="761"/>
                    <a:pt x="971" y="758"/>
                  </a:cubicBezTo>
                  <a:cubicBezTo>
                    <a:pt x="971" y="753"/>
                    <a:pt x="974" y="747"/>
                    <a:pt x="971" y="742"/>
                  </a:cubicBezTo>
                  <a:cubicBezTo>
                    <a:pt x="969" y="739"/>
                    <a:pt x="960" y="736"/>
                    <a:pt x="957" y="734"/>
                  </a:cubicBezTo>
                  <a:cubicBezTo>
                    <a:pt x="954" y="733"/>
                    <a:pt x="947" y="731"/>
                    <a:pt x="947" y="731"/>
                  </a:cubicBezTo>
                  <a:cubicBezTo>
                    <a:pt x="941" y="725"/>
                    <a:pt x="935" y="722"/>
                    <a:pt x="929" y="716"/>
                  </a:cubicBezTo>
                  <a:cubicBezTo>
                    <a:pt x="930" y="706"/>
                    <a:pt x="932" y="700"/>
                    <a:pt x="941" y="697"/>
                  </a:cubicBezTo>
                  <a:cubicBezTo>
                    <a:pt x="955" y="698"/>
                    <a:pt x="968" y="702"/>
                    <a:pt x="980" y="705"/>
                  </a:cubicBezTo>
                  <a:cubicBezTo>
                    <a:pt x="986" y="711"/>
                    <a:pt x="988" y="716"/>
                    <a:pt x="995" y="720"/>
                  </a:cubicBezTo>
                  <a:cubicBezTo>
                    <a:pt x="1005" y="734"/>
                    <a:pt x="1012" y="736"/>
                    <a:pt x="1025" y="744"/>
                  </a:cubicBezTo>
                  <a:cubicBezTo>
                    <a:pt x="1033" y="742"/>
                    <a:pt x="1045" y="747"/>
                    <a:pt x="1051" y="741"/>
                  </a:cubicBezTo>
                  <a:cubicBezTo>
                    <a:pt x="1060" y="733"/>
                    <a:pt x="1048" y="738"/>
                    <a:pt x="1059" y="734"/>
                  </a:cubicBezTo>
                  <a:cubicBezTo>
                    <a:pt x="1064" y="738"/>
                    <a:pt x="1068" y="739"/>
                    <a:pt x="1073" y="742"/>
                  </a:cubicBezTo>
                  <a:cubicBezTo>
                    <a:pt x="1079" y="752"/>
                    <a:pt x="1093" y="750"/>
                    <a:pt x="1104" y="753"/>
                  </a:cubicBezTo>
                  <a:cubicBezTo>
                    <a:pt x="1121" y="764"/>
                    <a:pt x="1110" y="759"/>
                    <a:pt x="1141" y="761"/>
                  </a:cubicBezTo>
                  <a:cubicBezTo>
                    <a:pt x="1152" y="763"/>
                    <a:pt x="1156" y="766"/>
                    <a:pt x="1163" y="775"/>
                  </a:cubicBezTo>
                  <a:cubicBezTo>
                    <a:pt x="1159" y="788"/>
                    <a:pt x="1167" y="781"/>
                    <a:pt x="1173" y="777"/>
                  </a:cubicBezTo>
                  <a:cubicBezTo>
                    <a:pt x="1175" y="770"/>
                    <a:pt x="1178" y="770"/>
                    <a:pt x="1181" y="764"/>
                  </a:cubicBezTo>
                  <a:cubicBezTo>
                    <a:pt x="1190" y="767"/>
                    <a:pt x="1189" y="772"/>
                    <a:pt x="1187" y="783"/>
                  </a:cubicBezTo>
                  <a:cubicBezTo>
                    <a:pt x="1195" y="789"/>
                    <a:pt x="1206" y="786"/>
                    <a:pt x="1215" y="789"/>
                  </a:cubicBezTo>
                  <a:cubicBezTo>
                    <a:pt x="1221" y="791"/>
                    <a:pt x="1226" y="797"/>
                    <a:pt x="1234" y="800"/>
                  </a:cubicBezTo>
                  <a:cubicBezTo>
                    <a:pt x="1245" y="803"/>
                    <a:pt x="1255" y="808"/>
                    <a:pt x="1265" y="816"/>
                  </a:cubicBezTo>
                  <a:cubicBezTo>
                    <a:pt x="1268" y="827"/>
                    <a:pt x="1272" y="831"/>
                    <a:pt x="1282" y="834"/>
                  </a:cubicBezTo>
                  <a:cubicBezTo>
                    <a:pt x="1286" y="842"/>
                    <a:pt x="1288" y="847"/>
                    <a:pt x="1296" y="852"/>
                  </a:cubicBezTo>
                  <a:cubicBezTo>
                    <a:pt x="1308" y="849"/>
                    <a:pt x="1302" y="850"/>
                    <a:pt x="1314" y="847"/>
                  </a:cubicBezTo>
                  <a:cubicBezTo>
                    <a:pt x="1316" y="845"/>
                    <a:pt x="1319" y="845"/>
                    <a:pt x="1319" y="845"/>
                  </a:cubicBezTo>
                  <a:cubicBezTo>
                    <a:pt x="1328" y="852"/>
                    <a:pt x="1322" y="842"/>
                    <a:pt x="1319" y="839"/>
                  </a:cubicBezTo>
                  <a:cubicBezTo>
                    <a:pt x="1316" y="844"/>
                    <a:pt x="1311" y="847"/>
                    <a:pt x="1310" y="853"/>
                  </a:cubicBezTo>
                  <a:cubicBezTo>
                    <a:pt x="1310" y="856"/>
                    <a:pt x="1307" y="863"/>
                    <a:pt x="1307" y="863"/>
                  </a:cubicBezTo>
                  <a:cubicBezTo>
                    <a:pt x="1308" y="869"/>
                    <a:pt x="1310" y="880"/>
                    <a:pt x="1319" y="880"/>
                  </a:cubicBezTo>
                  <a:lnTo>
                    <a:pt x="1320" y="916"/>
                  </a:lnTo>
                  <a:lnTo>
                    <a:pt x="1348" y="1005"/>
                  </a:lnTo>
                  <a:lnTo>
                    <a:pt x="1373" y="1033"/>
                  </a:lnTo>
                  <a:lnTo>
                    <a:pt x="1416" y="994"/>
                  </a:lnTo>
                  <a:lnTo>
                    <a:pt x="1413" y="967"/>
                  </a:lnTo>
                  <a:lnTo>
                    <a:pt x="1424" y="959"/>
                  </a:lnTo>
                  <a:lnTo>
                    <a:pt x="1423" y="925"/>
                  </a:lnTo>
                  <a:lnTo>
                    <a:pt x="1452" y="916"/>
                  </a:lnTo>
                  <a:lnTo>
                    <a:pt x="1520" y="855"/>
                  </a:lnTo>
                  <a:lnTo>
                    <a:pt x="1533" y="839"/>
                  </a:lnTo>
                  <a:lnTo>
                    <a:pt x="1588" y="824"/>
                  </a:lnTo>
                  <a:lnTo>
                    <a:pt x="1608" y="847"/>
                  </a:lnTo>
                  <a:lnTo>
                    <a:pt x="1602" y="858"/>
                  </a:lnTo>
                  <a:lnTo>
                    <a:pt x="1619" y="875"/>
                  </a:lnTo>
                  <a:lnTo>
                    <a:pt x="1624" y="899"/>
                  </a:lnTo>
                  <a:lnTo>
                    <a:pt x="1641" y="906"/>
                  </a:lnTo>
                  <a:lnTo>
                    <a:pt x="1677" y="892"/>
                  </a:lnTo>
                  <a:lnTo>
                    <a:pt x="1675" y="975"/>
                  </a:lnTo>
                  <a:lnTo>
                    <a:pt x="1684" y="956"/>
                  </a:lnTo>
                  <a:lnTo>
                    <a:pt x="1707" y="1000"/>
                  </a:lnTo>
                  <a:lnTo>
                    <a:pt x="1704" y="1030"/>
                  </a:lnTo>
                  <a:lnTo>
                    <a:pt x="1718" y="1013"/>
                  </a:lnTo>
                  <a:lnTo>
                    <a:pt x="1721" y="997"/>
                  </a:lnTo>
                  <a:lnTo>
                    <a:pt x="1738" y="972"/>
                  </a:lnTo>
                  <a:lnTo>
                    <a:pt x="1728" y="958"/>
                  </a:lnTo>
                  <a:lnTo>
                    <a:pt x="1737" y="942"/>
                  </a:lnTo>
                  <a:lnTo>
                    <a:pt x="1725" y="913"/>
                  </a:lnTo>
                  <a:lnTo>
                    <a:pt x="1732" y="889"/>
                  </a:lnTo>
                  <a:lnTo>
                    <a:pt x="1715" y="895"/>
                  </a:lnTo>
                  <a:lnTo>
                    <a:pt x="1707" y="874"/>
                  </a:lnTo>
                  <a:lnTo>
                    <a:pt x="1701" y="844"/>
                  </a:lnTo>
                  <a:lnTo>
                    <a:pt x="1714" y="816"/>
                  </a:lnTo>
                  <a:lnTo>
                    <a:pt x="1728" y="834"/>
                  </a:lnTo>
                  <a:lnTo>
                    <a:pt x="1721" y="880"/>
                  </a:lnTo>
                  <a:lnTo>
                    <a:pt x="1738" y="849"/>
                  </a:lnTo>
                  <a:lnTo>
                    <a:pt x="1732" y="824"/>
                  </a:lnTo>
                  <a:lnTo>
                    <a:pt x="1752" y="808"/>
                  </a:lnTo>
                  <a:lnTo>
                    <a:pt x="1752" y="797"/>
                  </a:lnTo>
                  <a:lnTo>
                    <a:pt x="1759" y="800"/>
                  </a:lnTo>
                  <a:lnTo>
                    <a:pt x="1796" y="756"/>
                  </a:lnTo>
                  <a:lnTo>
                    <a:pt x="1805" y="684"/>
                  </a:lnTo>
                  <a:lnTo>
                    <a:pt x="1810" y="655"/>
                  </a:lnTo>
                  <a:lnTo>
                    <a:pt x="1794" y="664"/>
                  </a:lnTo>
                  <a:lnTo>
                    <a:pt x="1788" y="655"/>
                  </a:lnTo>
                  <a:lnTo>
                    <a:pt x="1800" y="638"/>
                  </a:lnTo>
                  <a:lnTo>
                    <a:pt x="1776" y="592"/>
                  </a:lnTo>
                  <a:lnTo>
                    <a:pt x="1763" y="580"/>
                  </a:lnTo>
                  <a:lnTo>
                    <a:pt x="1783" y="544"/>
                  </a:lnTo>
                  <a:lnTo>
                    <a:pt x="1762" y="539"/>
                  </a:lnTo>
                  <a:lnTo>
                    <a:pt x="1743" y="531"/>
                  </a:lnTo>
                  <a:lnTo>
                    <a:pt x="1751" y="503"/>
                  </a:lnTo>
                  <a:lnTo>
                    <a:pt x="1763" y="487"/>
                  </a:lnTo>
                  <a:lnTo>
                    <a:pt x="1766" y="519"/>
                  </a:lnTo>
                  <a:lnTo>
                    <a:pt x="1788" y="498"/>
                  </a:lnTo>
                  <a:lnTo>
                    <a:pt x="1805" y="497"/>
                  </a:lnTo>
                  <a:lnTo>
                    <a:pt x="1797" y="519"/>
                  </a:lnTo>
                  <a:lnTo>
                    <a:pt x="1824" y="528"/>
                  </a:lnTo>
                  <a:lnTo>
                    <a:pt x="1816" y="545"/>
                  </a:lnTo>
                  <a:lnTo>
                    <a:pt x="1830" y="559"/>
                  </a:lnTo>
                  <a:lnTo>
                    <a:pt x="1830" y="588"/>
                  </a:lnTo>
                  <a:lnTo>
                    <a:pt x="1861" y="559"/>
                  </a:lnTo>
                  <a:lnTo>
                    <a:pt x="1850" y="531"/>
                  </a:lnTo>
                  <a:lnTo>
                    <a:pt x="1821" y="489"/>
                  </a:lnTo>
                  <a:lnTo>
                    <a:pt x="1830" y="473"/>
                  </a:lnTo>
                  <a:lnTo>
                    <a:pt x="1824" y="448"/>
                  </a:lnTo>
                  <a:lnTo>
                    <a:pt x="1844" y="427"/>
                  </a:lnTo>
                  <a:lnTo>
                    <a:pt x="1868" y="416"/>
                  </a:lnTo>
                  <a:lnTo>
                    <a:pt x="1867" y="367"/>
                  </a:lnTo>
                  <a:lnTo>
                    <a:pt x="1865" y="333"/>
                  </a:lnTo>
                  <a:lnTo>
                    <a:pt x="1858" y="302"/>
                  </a:lnTo>
                  <a:lnTo>
                    <a:pt x="1830" y="248"/>
                  </a:lnTo>
                  <a:lnTo>
                    <a:pt x="1825" y="275"/>
                  </a:lnTo>
                  <a:lnTo>
                    <a:pt x="1807" y="258"/>
                  </a:lnTo>
                  <a:lnTo>
                    <a:pt x="1790" y="266"/>
                  </a:lnTo>
                  <a:lnTo>
                    <a:pt x="1805" y="226"/>
                  </a:lnTo>
                  <a:lnTo>
                    <a:pt x="1821" y="192"/>
                  </a:lnTo>
                  <a:lnTo>
                    <a:pt x="1850" y="176"/>
                  </a:lnTo>
                  <a:lnTo>
                    <a:pt x="1853" y="161"/>
                  </a:lnTo>
                  <a:lnTo>
                    <a:pt x="1873" y="155"/>
                  </a:lnTo>
                  <a:lnTo>
                    <a:pt x="1873" y="170"/>
                  </a:lnTo>
                  <a:lnTo>
                    <a:pt x="1896" y="145"/>
                  </a:lnTo>
                  <a:lnTo>
                    <a:pt x="1882" y="139"/>
                  </a:lnTo>
                  <a:lnTo>
                    <a:pt x="1882" y="120"/>
                  </a:lnTo>
                  <a:lnTo>
                    <a:pt x="1899" y="108"/>
                  </a:lnTo>
                  <a:lnTo>
                    <a:pt x="1906" y="122"/>
                  </a:lnTo>
                  <a:lnTo>
                    <a:pt x="1929" y="100"/>
                  </a:lnTo>
                  <a:lnTo>
                    <a:pt x="1926" y="120"/>
                  </a:lnTo>
                  <a:lnTo>
                    <a:pt x="1927" y="136"/>
                  </a:lnTo>
                  <a:lnTo>
                    <a:pt x="1926" y="158"/>
                  </a:lnTo>
                  <a:lnTo>
                    <a:pt x="1918" y="175"/>
                  </a:lnTo>
                  <a:lnTo>
                    <a:pt x="1932" y="197"/>
                  </a:lnTo>
                  <a:lnTo>
                    <a:pt x="1938" y="212"/>
                  </a:lnTo>
                  <a:lnTo>
                    <a:pt x="1947" y="209"/>
                  </a:lnTo>
                  <a:lnTo>
                    <a:pt x="1992" y="256"/>
                  </a:lnTo>
                  <a:lnTo>
                    <a:pt x="2002" y="233"/>
                  </a:lnTo>
                  <a:lnTo>
                    <a:pt x="2014" y="216"/>
                  </a:lnTo>
                  <a:lnTo>
                    <a:pt x="1994" y="205"/>
                  </a:lnTo>
                  <a:lnTo>
                    <a:pt x="1999" y="184"/>
                  </a:lnTo>
                  <a:lnTo>
                    <a:pt x="1999" y="172"/>
                  </a:lnTo>
                  <a:lnTo>
                    <a:pt x="1978" y="150"/>
                  </a:lnTo>
                  <a:lnTo>
                    <a:pt x="1960" y="147"/>
                  </a:lnTo>
                  <a:lnTo>
                    <a:pt x="1943" y="123"/>
                  </a:lnTo>
                  <a:lnTo>
                    <a:pt x="1966" y="119"/>
                  </a:lnTo>
                  <a:lnTo>
                    <a:pt x="1977" y="100"/>
                  </a:lnTo>
                  <a:lnTo>
                    <a:pt x="1991" y="106"/>
                  </a:lnTo>
                  <a:lnTo>
                    <a:pt x="2005" y="98"/>
                  </a:lnTo>
                  <a:lnTo>
                    <a:pt x="1990" y="80"/>
                  </a:lnTo>
                  <a:lnTo>
                    <a:pt x="2002" y="69"/>
                  </a:lnTo>
                  <a:lnTo>
                    <a:pt x="2021" y="68"/>
                  </a:lnTo>
                  <a:lnTo>
                    <a:pt x="2000" y="53"/>
                  </a:lnTo>
                  <a:lnTo>
                    <a:pt x="1975" y="51"/>
                  </a:lnTo>
                  <a:lnTo>
                    <a:pt x="1990" y="32"/>
                  </a:lnTo>
                  <a:lnTo>
                    <a:pt x="1989" y="11"/>
                  </a:lnTo>
                  <a:lnTo>
                    <a:pt x="2005" y="27"/>
                  </a:lnTo>
                  <a:lnTo>
                    <a:pt x="2015" y="18"/>
                  </a:lnTo>
                  <a:lnTo>
                    <a:pt x="2024" y="21"/>
                  </a:lnTo>
                  <a:lnTo>
                    <a:pt x="2038" y="36"/>
                  </a:lnTo>
                  <a:lnTo>
                    <a:pt x="2060" y="33"/>
                  </a:lnTo>
                  <a:lnTo>
                    <a:pt x="2042" y="15"/>
                  </a:lnTo>
                  <a:lnTo>
                    <a:pt x="2038" y="0"/>
                  </a:lnTo>
                  <a:lnTo>
                    <a:pt x="2006" y="5"/>
                  </a:lnTo>
                  <a:lnTo>
                    <a:pt x="1994" y="0"/>
                  </a:lnTo>
                  <a:lnTo>
                    <a:pt x="1955" y="11"/>
                  </a:lnTo>
                  <a:lnTo>
                    <a:pt x="1913" y="18"/>
                  </a:lnTo>
                  <a:lnTo>
                    <a:pt x="1886" y="30"/>
                  </a:lnTo>
                  <a:lnTo>
                    <a:pt x="1885" y="47"/>
                  </a:lnTo>
                  <a:lnTo>
                    <a:pt x="1864" y="50"/>
                  </a:lnTo>
                  <a:cubicBezTo>
                    <a:pt x="1858" y="55"/>
                    <a:pt x="1854" y="75"/>
                    <a:pt x="1847" y="77"/>
                  </a:cubicBezTo>
                  <a:cubicBezTo>
                    <a:pt x="1839" y="82"/>
                    <a:pt x="1830" y="65"/>
                    <a:pt x="1820" y="63"/>
                  </a:cubicBezTo>
                  <a:lnTo>
                    <a:pt x="1786" y="66"/>
                  </a:lnTo>
                  <a:lnTo>
                    <a:pt x="1732" y="56"/>
                  </a:lnTo>
                  <a:lnTo>
                    <a:pt x="1709" y="62"/>
                  </a:lnTo>
                  <a:lnTo>
                    <a:pt x="1678" y="56"/>
                  </a:lnTo>
                  <a:lnTo>
                    <a:pt x="1666" y="47"/>
                  </a:lnTo>
                  <a:lnTo>
                    <a:pt x="1643" y="50"/>
                  </a:lnTo>
                  <a:cubicBezTo>
                    <a:pt x="1635" y="52"/>
                    <a:pt x="1626" y="57"/>
                    <a:pt x="1618" y="60"/>
                  </a:cubicBezTo>
                  <a:cubicBezTo>
                    <a:pt x="1610" y="63"/>
                    <a:pt x="1603" y="67"/>
                    <a:pt x="1597" y="71"/>
                  </a:cubicBezTo>
                  <a:cubicBezTo>
                    <a:pt x="1591" y="75"/>
                    <a:pt x="1587" y="84"/>
                    <a:pt x="1583" y="83"/>
                  </a:cubicBezTo>
                  <a:cubicBezTo>
                    <a:pt x="1571" y="90"/>
                    <a:pt x="1576" y="67"/>
                    <a:pt x="1571" y="65"/>
                  </a:cubicBezTo>
                  <a:lnTo>
                    <a:pt x="1553" y="69"/>
                  </a:lnTo>
                  <a:cubicBezTo>
                    <a:pt x="1544" y="66"/>
                    <a:pt x="1531" y="50"/>
                    <a:pt x="1517" y="47"/>
                  </a:cubicBezTo>
                  <a:cubicBezTo>
                    <a:pt x="1503" y="46"/>
                    <a:pt x="1479" y="45"/>
                    <a:pt x="1468" y="48"/>
                  </a:cubicBezTo>
                  <a:cubicBezTo>
                    <a:pt x="1457" y="51"/>
                    <a:pt x="1461" y="63"/>
                    <a:pt x="1451" y="63"/>
                  </a:cubicBezTo>
                  <a:cubicBezTo>
                    <a:pt x="1439" y="66"/>
                    <a:pt x="1419" y="48"/>
                    <a:pt x="1408" y="47"/>
                  </a:cubicBezTo>
                  <a:cubicBezTo>
                    <a:pt x="1397" y="46"/>
                    <a:pt x="1390" y="59"/>
                    <a:pt x="1382" y="59"/>
                  </a:cubicBezTo>
                  <a:cubicBezTo>
                    <a:pt x="1374" y="59"/>
                    <a:pt x="1362" y="52"/>
                    <a:pt x="1357" y="47"/>
                  </a:cubicBezTo>
                  <a:cubicBezTo>
                    <a:pt x="1352" y="42"/>
                    <a:pt x="1356" y="36"/>
                    <a:pt x="1349" y="30"/>
                  </a:cubicBezTo>
                  <a:cubicBezTo>
                    <a:pt x="1333" y="26"/>
                    <a:pt x="1330" y="13"/>
                    <a:pt x="1318" y="11"/>
                  </a:cubicBezTo>
                  <a:cubicBezTo>
                    <a:pt x="1306" y="9"/>
                    <a:pt x="1287" y="20"/>
                    <a:pt x="1277" y="20"/>
                  </a:cubicBezTo>
                  <a:cubicBezTo>
                    <a:pt x="1267" y="20"/>
                    <a:pt x="1268" y="10"/>
                    <a:pt x="1259" y="9"/>
                  </a:cubicBezTo>
                  <a:lnTo>
                    <a:pt x="1222" y="14"/>
                  </a:lnTo>
                  <a:lnTo>
                    <a:pt x="1210" y="32"/>
                  </a:lnTo>
                  <a:cubicBezTo>
                    <a:pt x="1203" y="35"/>
                    <a:pt x="1187" y="28"/>
                    <a:pt x="1178" y="29"/>
                  </a:cubicBezTo>
                  <a:cubicBezTo>
                    <a:pt x="1169" y="30"/>
                    <a:pt x="1164" y="36"/>
                    <a:pt x="1154" y="39"/>
                  </a:cubicBezTo>
                  <a:cubicBezTo>
                    <a:pt x="1144" y="42"/>
                    <a:pt x="1124" y="44"/>
                    <a:pt x="1120" y="48"/>
                  </a:cubicBezTo>
                  <a:cubicBezTo>
                    <a:pt x="1109" y="57"/>
                    <a:pt x="1132" y="61"/>
                    <a:pt x="1132" y="65"/>
                  </a:cubicBezTo>
                  <a:cubicBezTo>
                    <a:pt x="1132" y="69"/>
                    <a:pt x="1126" y="70"/>
                    <a:pt x="1118" y="72"/>
                  </a:cubicBezTo>
                  <a:cubicBezTo>
                    <a:pt x="1110" y="74"/>
                    <a:pt x="1084" y="72"/>
                    <a:pt x="1085" y="77"/>
                  </a:cubicBezTo>
                  <a:cubicBezTo>
                    <a:pt x="1085" y="86"/>
                    <a:pt x="1126" y="103"/>
                    <a:pt x="1127" y="105"/>
                  </a:cubicBezTo>
                  <a:lnTo>
                    <a:pt x="1090" y="90"/>
                  </a:lnTo>
                  <a:lnTo>
                    <a:pt x="1072" y="95"/>
                  </a:lnTo>
                  <a:cubicBezTo>
                    <a:pt x="1063" y="93"/>
                    <a:pt x="1039" y="65"/>
                    <a:pt x="1033" y="80"/>
                  </a:cubicBezTo>
                  <a:cubicBezTo>
                    <a:pt x="1027" y="95"/>
                    <a:pt x="1077" y="132"/>
                    <a:pt x="1084" y="147"/>
                  </a:cubicBezTo>
                  <a:lnTo>
                    <a:pt x="1075" y="171"/>
                  </a:lnTo>
                  <a:lnTo>
                    <a:pt x="1040" y="170"/>
                  </a:lnTo>
                  <a:cubicBezTo>
                    <a:pt x="1040" y="170"/>
                    <a:pt x="1061" y="164"/>
                    <a:pt x="1060" y="155"/>
                  </a:cubicBezTo>
                  <a:cubicBezTo>
                    <a:pt x="1059" y="146"/>
                    <a:pt x="1043" y="127"/>
                    <a:pt x="1031" y="113"/>
                  </a:cubicBezTo>
                  <a:cubicBezTo>
                    <a:pt x="1025" y="101"/>
                    <a:pt x="1030" y="84"/>
                    <a:pt x="1024" y="81"/>
                  </a:cubicBezTo>
                  <a:cubicBezTo>
                    <a:pt x="1018" y="78"/>
                    <a:pt x="997" y="65"/>
                    <a:pt x="989" y="71"/>
                  </a:cubicBezTo>
                  <a:cubicBezTo>
                    <a:pt x="968" y="74"/>
                    <a:pt x="970" y="107"/>
                    <a:pt x="974" y="116"/>
                  </a:cubicBezTo>
                  <a:cubicBezTo>
                    <a:pt x="978" y="125"/>
                    <a:pt x="1009" y="122"/>
                    <a:pt x="1012" y="125"/>
                  </a:cubicBezTo>
                  <a:cubicBezTo>
                    <a:pt x="1028" y="153"/>
                    <a:pt x="1005" y="143"/>
                    <a:pt x="989" y="134"/>
                  </a:cubicBezTo>
                  <a:cubicBezTo>
                    <a:pt x="973" y="125"/>
                    <a:pt x="968" y="128"/>
                    <a:pt x="958" y="128"/>
                  </a:cubicBezTo>
                  <a:cubicBezTo>
                    <a:pt x="948" y="128"/>
                    <a:pt x="931" y="133"/>
                    <a:pt x="926" y="137"/>
                  </a:cubicBezTo>
                  <a:cubicBezTo>
                    <a:pt x="921" y="141"/>
                    <a:pt x="939" y="157"/>
                    <a:pt x="926" y="152"/>
                  </a:cubicBezTo>
                  <a:cubicBezTo>
                    <a:pt x="913" y="147"/>
                    <a:pt x="899" y="149"/>
                    <a:pt x="886" y="147"/>
                  </a:cubicBezTo>
                  <a:cubicBezTo>
                    <a:pt x="873" y="145"/>
                    <a:pt x="863" y="136"/>
                    <a:pt x="847" y="140"/>
                  </a:cubicBezTo>
                  <a:cubicBezTo>
                    <a:pt x="825" y="147"/>
                    <a:pt x="794" y="185"/>
                    <a:pt x="787" y="171"/>
                  </a:cubicBezTo>
                  <a:cubicBezTo>
                    <a:pt x="780" y="157"/>
                    <a:pt x="800" y="155"/>
                    <a:pt x="800" y="150"/>
                  </a:cubicBezTo>
                  <a:cubicBezTo>
                    <a:pt x="800" y="145"/>
                    <a:pt x="796" y="138"/>
                    <a:pt x="790" y="138"/>
                  </a:cubicBezTo>
                  <a:cubicBezTo>
                    <a:pt x="784" y="138"/>
                    <a:pt x="764" y="144"/>
                    <a:pt x="763" y="152"/>
                  </a:cubicBezTo>
                  <a:cubicBezTo>
                    <a:pt x="761" y="163"/>
                    <a:pt x="783" y="181"/>
                    <a:pt x="782" y="186"/>
                  </a:cubicBezTo>
                  <a:cubicBezTo>
                    <a:pt x="781" y="191"/>
                    <a:pt x="765" y="180"/>
                    <a:pt x="758" y="183"/>
                  </a:cubicBezTo>
                  <a:cubicBezTo>
                    <a:pt x="751" y="186"/>
                    <a:pt x="746" y="207"/>
                    <a:pt x="742" y="203"/>
                  </a:cubicBezTo>
                  <a:lnTo>
                    <a:pt x="728" y="189"/>
                  </a:lnTo>
                  <a:lnTo>
                    <a:pt x="746" y="170"/>
                  </a:lnTo>
                  <a:lnTo>
                    <a:pt x="733" y="158"/>
                  </a:lnTo>
                  <a:cubicBezTo>
                    <a:pt x="727" y="155"/>
                    <a:pt x="718" y="150"/>
                    <a:pt x="712" y="149"/>
                  </a:cubicBezTo>
                  <a:cubicBezTo>
                    <a:pt x="706" y="148"/>
                    <a:pt x="701" y="154"/>
                    <a:pt x="698" y="152"/>
                  </a:cubicBezTo>
                  <a:cubicBezTo>
                    <a:pt x="695" y="150"/>
                    <a:pt x="698" y="139"/>
                    <a:pt x="695" y="138"/>
                  </a:cubicBezTo>
                  <a:cubicBezTo>
                    <a:pt x="692" y="137"/>
                    <a:pt x="685" y="146"/>
                    <a:pt x="680" y="146"/>
                  </a:cubicBezTo>
                  <a:cubicBezTo>
                    <a:pt x="675" y="146"/>
                    <a:pt x="677" y="142"/>
                    <a:pt x="667" y="140"/>
                  </a:cubicBezTo>
                  <a:cubicBezTo>
                    <a:pt x="657" y="138"/>
                    <a:pt x="632" y="139"/>
                    <a:pt x="622" y="135"/>
                  </a:cubicBezTo>
                  <a:cubicBezTo>
                    <a:pt x="612" y="131"/>
                    <a:pt x="632" y="117"/>
                    <a:pt x="608" y="113"/>
                  </a:cubicBezTo>
                  <a:cubicBezTo>
                    <a:pt x="584" y="109"/>
                    <a:pt x="590" y="119"/>
                    <a:pt x="583" y="119"/>
                  </a:cubicBezTo>
                  <a:lnTo>
                    <a:pt x="568" y="114"/>
                  </a:lnTo>
                  <a:cubicBezTo>
                    <a:pt x="555" y="116"/>
                    <a:pt x="521" y="125"/>
                    <a:pt x="505" y="131"/>
                  </a:cubicBezTo>
                  <a:cubicBezTo>
                    <a:pt x="482" y="140"/>
                    <a:pt x="485" y="140"/>
                    <a:pt x="472" y="152"/>
                  </a:cubicBezTo>
                  <a:cubicBezTo>
                    <a:pt x="459" y="164"/>
                    <a:pt x="443" y="192"/>
                    <a:pt x="428" y="204"/>
                  </a:cubicBezTo>
                  <a:cubicBezTo>
                    <a:pt x="410" y="223"/>
                    <a:pt x="393" y="217"/>
                    <a:pt x="382" y="224"/>
                  </a:cubicBezTo>
                  <a:lnTo>
                    <a:pt x="364" y="248"/>
                  </a:lnTo>
                  <a:lnTo>
                    <a:pt x="368" y="290"/>
                  </a:lnTo>
                  <a:lnTo>
                    <a:pt x="389" y="306"/>
                  </a:lnTo>
                  <a:lnTo>
                    <a:pt x="436" y="290"/>
                  </a:lnTo>
                  <a:cubicBezTo>
                    <a:pt x="447" y="296"/>
                    <a:pt x="448" y="335"/>
                    <a:pt x="457" y="341"/>
                  </a:cubicBezTo>
                  <a:cubicBezTo>
                    <a:pt x="468" y="348"/>
                    <a:pt x="486" y="330"/>
                    <a:pt x="491" y="324"/>
                  </a:cubicBezTo>
                  <a:lnTo>
                    <a:pt x="496" y="300"/>
                  </a:lnTo>
                  <a:lnTo>
                    <a:pt x="514" y="281"/>
                  </a:lnTo>
                  <a:cubicBezTo>
                    <a:pt x="515" y="270"/>
                    <a:pt x="499" y="245"/>
                    <a:pt x="502" y="234"/>
                  </a:cubicBezTo>
                  <a:cubicBezTo>
                    <a:pt x="505" y="225"/>
                    <a:pt x="526" y="220"/>
                    <a:pt x="535" y="213"/>
                  </a:cubicBezTo>
                  <a:cubicBezTo>
                    <a:pt x="544" y="206"/>
                    <a:pt x="546" y="192"/>
                    <a:pt x="554" y="191"/>
                  </a:cubicBezTo>
                  <a:cubicBezTo>
                    <a:pt x="567" y="190"/>
                    <a:pt x="580" y="200"/>
                    <a:pt x="581" y="204"/>
                  </a:cubicBezTo>
                  <a:cubicBezTo>
                    <a:pt x="581" y="208"/>
                    <a:pt x="560" y="200"/>
                    <a:pt x="557" y="215"/>
                  </a:cubicBezTo>
                  <a:cubicBezTo>
                    <a:pt x="554" y="230"/>
                    <a:pt x="535" y="233"/>
                    <a:pt x="533" y="242"/>
                  </a:cubicBezTo>
                  <a:lnTo>
                    <a:pt x="548" y="267"/>
                  </a:lnTo>
                  <a:lnTo>
                    <a:pt x="571" y="276"/>
                  </a:lnTo>
                  <a:lnTo>
                    <a:pt x="598" y="264"/>
                  </a:lnTo>
                  <a:lnTo>
                    <a:pt x="625" y="261"/>
                  </a:lnTo>
                  <a:cubicBezTo>
                    <a:pt x="632" y="263"/>
                    <a:pt x="645" y="271"/>
                    <a:pt x="638" y="276"/>
                  </a:cubicBezTo>
                  <a:cubicBezTo>
                    <a:pt x="631" y="281"/>
                    <a:pt x="593" y="287"/>
                    <a:pt x="584" y="293"/>
                  </a:cubicBezTo>
                  <a:cubicBezTo>
                    <a:pt x="575" y="299"/>
                    <a:pt x="587" y="309"/>
                    <a:pt x="581" y="311"/>
                  </a:cubicBezTo>
                  <a:cubicBezTo>
                    <a:pt x="567" y="319"/>
                    <a:pt x="556" y="301"/>
                    <a:pt x="550" y="303"/>
                  </a:cubicBezTo>
                  <a:lnTo>
                    <a:pt x="547" y="323"/>
                  </a:lnTo>
                  <a:lnTo>
                    <a:pt x="536" y="350"/>
                  </a:lnTo>
                  <a:lnTo>
                    <a:pt x="512" y="351"/>
                  </a:lnTo>
                  <a:lnTo>
                    <a:pt x="476" y="360"/>
                  </a:lnTo>
                  <a:lnTo>
                    <a:pt x="457" y="351"/>
                  </a:lnTo>
                  <a:lnTo>
                    <a:pt x="443" y="357"/>
                  </a:lnTo>
                  <a:lnTo>
                    <a:pt x="419" y="342"/>
                  </a:lnTo>
                  <a:cubicBezTo>
                    <a:pt x="417" y="335"/>
                    <a:pt x="433" y="329"/>
                    <a:pt x="428" y="317"/>
                  </a:cubicBezTo>
                  <a:cubicBezTo>
                    <a:pt x="423" y="305"/>
                    <a:pt x="396" y="313"/>
                    <a:pt x="392" y="321"/>
                  </a:cubicBezTo>
                  <a:lnTo>
                    <a:pt x="397" y="362"/>
                  </a:lnTo>
                  <a:lnTo>
                    <a:pt x="373" y="362"/>
                  </a:lnTo>
                  <a:cubicBezTo>
                    <a:pt x="365" y="366"/>
                    <a:pt x="355" y="380"/>
                    <a:pt x="347" y="386"/>
                  </a:cubicBezTo>
                  <a:cubicBezTo>
                    <a:pt x="339" y="392"/>
                    <a:pt x="332" y="379"/>
                    <a:pt x="322" y="399"/>
                  </a:cubicBezTo>
                  <a:cubicBezTo>
                    <a:pt x="312" y="419"/>
                    <a:pt x="301" y="411"/>
                    <a:pt x="293" y="414"/>
                  </a:cubicBezTo>
                  <a:cubicBezTo>
                    <a:pt x="285" y="417"/>
                    <a:pt x="280" y="414"/>
                    <a:pt x="275" y="416"/>
                  </a:cubicBezTo>
                  <a:cubicBezTo>
                    <a:pt x="270" y="418"/>
                    <a:pt x="267" y="426"/>
                    <a:pt x="260" y="426"/>
                  </a:cubicBezTo>
                  <a:cubicBezTo>
                    <a:pt x="253" y="426"/>
                    <a:pt x="238" y="417"/>
                    <a:pt x="232" y="419"/>
                  </a:cubicBezTo>
                  <a:cubicBezTo>
                    <a:pt x="226" y="421"/>
                    <a:pt x="221" y="432"/>
                    <a:pt x="226" y="437"/>
                  </a:cubicBezTo>
                  <a:lnTo>
                    <a:pt x="263" y="449"/>
                  </a:lnTo>
                  <a:lnTo>
                    <a:pt x="272" y="474"/>
                  </a:lnTo>
                  <a:lnTo>
                    <a:pt x="262" y="503"/>
                  </a:lnTo>
                  <a:cubicBezTo>
                    <a:pt x="251" y="507"/>
                    <a:pt x="223" y="499"/>
                    <a:pt x="206" y="498"/>
                  </a:cubicBezTo>
                  <a:cubicBezTo>
                    <a:pt x="189" y="497"/>
                    <a:pt x="164" y="492"/>
                    <a:pt x="158" y="498"/>
                  </a:cubicBezTo>
                  <a:cubicBezTo>
                    <a:pt x="152" y="504"/>
                    <a:pt x="167" y="527"/>
                    <a:pt x="167" y="537"/>
                  </a:cubicBezTo>
                  <a:cubicBezTo>
                    <a:pt x="167" y="547"/>
                    <a:pt x="159" y="551"/>
                    <a:pt x="157" y="557"/>
                  </a:cubicBezTo>
                  <a:cubicBezTo>
                    <a:pt x="155" y="563"/>
                    <a:pt x="161" y="569"/>
                    <a:pt x="157" y="576"/>
                  </a:cubicBezTo>
                  <a:cubicBezTo>
                    <a:pt x="153" y="583"/>
                    <a:pt x="127" y="594"/>
                    <a:pt x="130" y="597"/>
                  </a:cubicBezTo>
                  <a:cubicBezTo>
                    <a:pt x="139" y="606"/>
                    <a:pt x="160" y="592"/>
                    <a:pt x="176" y="592"/>
                  </a:cubicBezTo>
                  <a:lnTo>
                    <a:pt x="226" y="598"/>
                  </a:lnTo>
                  <a:lnTo>
                    <a:pt x="260" y="588"/>
                  </a:lnTo>
                  <a:lnTo>
                    <a:pt x="274" y="576"/>
                  </a:lnTo>
                  <a:cubicBezTo>
                    <a:pt x="282" y="573"/>
                    <a:pt x="306" y="573"/>
                    <a:pt x="307" y="569"/>
                  </a:cubicBezTo>
                  <a:cubicBezTo>
                    <a:pt x="321" y="557"/>
                    <a:pt x="283" y="559"/>
                    <a:pt x="283" y="552"/>
                  </a:cubicBezTo>
                  <a:cubicBezTo>
                    <a:pt x="283" y="545"/>
                    <a:pt x="300" y="533"/>
                    <a:pt x="307" y="528"/>
                  </a:cubicBezTo>
                  <a:lnTo>
                    <a:pt x="325" y="522"/>
                  </a:lnTo>
                  <a:lnTo>
                    <a:pt x="320" y="503"/>
                  </a:lnTo>
                  <a:cubicBezTo>
                    <a:pt x="323" y="499"/>
                    <a:pt x="336" y="495"/>
                    <a:pt x="342" y="495"/>
                  </a:cubicBezTo>
                  <a:cubicBezTo>
                    <a:pt x="348" y="495"/>
                    <a:pt x="350" y="506"/>
                    <a:pt x="358" y="505"/>
                  </a:cubicBezTo>
                  <a:cubicBezTo>
                    <a:pt x="366" y="504"/>
                    <a:pt x="384" y="490"/>
                    <a:pt x="393" y="491"/>
                  </a:cubicBezTo>
                  <a:lnTo>
                    <a:pt x="415" y="510"/>
                  </a:lnTo>
                  <a:cubicBezTo>
                    <a:pt x="416" y="517"/>
                    <a:pt x="407" y="520"/>
                    <a:pt x="401" y="530"/>
                  </a:cubicBezTo>
                  <a:lnTo>
                    <a:pt x="381" y="573"/>
                  </a:lnTo>
                  <a:lnTo>
                    <a:pt x="406" y="576"/>
                  </a:lnTo>
                  <a:lnTo>
                    <a:pt x="412" y="561"/>
                  </a:lnTo>
                  <a:lnTo>
                    <a:pt x="404" y="543"/>
                  </a:lnTo>
                  <a:cubicBezTo>
                    <a:pt x="406" y="539"/>
                    <a:pt x="417" y="541"/>
                    <a:pt x="423" y="538"/>
                  </a:cubicBezTo>
                  <a:cubicBezTo>
                    <a:pt x="430" y="537"/>
                    <a:pt x="435" y="526"/>
                    <a:pt x="441" y="527"/>
                  </a:cubicBezTo>
                  <a:cubicBezTo>
                    <a:pt x="447" y="528"/>
                    <a:pt x="453" y="542"/>
                    <a:pt x="460" y="547"/>
                  </a:cubicBezTo>
                  <a:lnTo>
                    <a:pt x="483" y="559"/>
                  </a:lnTo>
                  <a:lnTo>
                    <a:pt x="490" y="573"/>
                  </a:lnTo>
                  <a:lnTo>
                    <a:pt x="493" y="590"/>
                  </a:lnTo>
                  <a:lnTo>
                    <a:pt x="508" y="579"/>
                  </a:lnTo>
                  <a:cubicBezTo>
                    <a:pt x="508" y="579"/>
                    <a:pt x="507" y="566"/>
                    <a:pt x="509" y="564"/>
                  </a:cubicBezTo>
                  <a:cubicBezTo>
                    <a:pt x="513" y="561"/>
                    <a:pt x="512" y="581"/>
                    <a:pt x="521" y="569"/>
                  </a:cubicBezTo>
                  <a:cubicBezTo>
                    <a:pt x="530" y="557"/>
                    <a:pt x="525" y="556"/>
                    <a:pt x="515" y="549"/>
                  </a:cubicBezTo>
                  <a:lnTo>
                    <a:pt x="468" y="523"/>
                  </a:lnTo>
                  <a:lnTo>
                    <a:pt x="441" y="508"/>
                  </a:lnTo>
                  <a:lnTo>
                    <a:pt x="455" y="480"/>
                  </a:lnTo>
                  <a:lnTo>
                    <a:pt x="464" y="498"/>
                  </a:lnTo>
                  <a:lnTo>
                    <a:pt x="487" y="512"/>
                  </a:lnTo>
                  <a:lnTo>
                    <a:pt x="517" y="527"/>
                  </a:lnTo>
                  <a:cubicBezTo>
                    <a:pt x="526" y="535"/>
                    <a:pt x="529" y="546"/>
                    <a:pt x="539" y="559"/>
                  </a:cubicBezTo>
                  <a:cubicBezTo>
                    <a:pt x="549" y="572"/>
                    <a:pt x="570" y="602"/>
                    <a:pt x="579" y="608"/>
                  </a:cubicBezTo>
                  <a:cubicBezTo>
                    <a:pt x="588" y="614"/>
                    <a:pt x="588" y="598"/>
                    <a:pt x="592" y="597"/>
                  </a:cubicBezTo>
                  <a:cubicBezTo>
                    <a:pt x="596" y="594"/>
                    <a:pt x="604" y="602"/>
                    <a:pt x="604" y="599"/>
                  </a:cubicBezTo>
                  <a:cubicBezTo>
                    <a:pt x="604" y="596"/>
                    <a:pt x="596" y="583"/>
                    <a:pt x="593" y="578"/>
                  </a:cubicBezTo>
                  <a:cubicBezTo>
                    <a:pt x="589" y="574"/>
                    <a:pt x="590" y="568"/>
                    <a:pt x="587" y="567"/>
                  </a:cubicBezTo>
                  <a:cubicBezTo>
                    <a:pt x="585" y="563"/>
                    <a:pt x="583" y="558"/>
                    <a:pt x="584" y="555"/>
                  </a:cubicBezTo>
                  <a:cubicBezTo>
                    <a:pt x="585" y="552"/>
                    <a:pt x="589" y="550"/>
                    <a:pt x="592" y="548"/>
                  </a:cubicBezTo>
                  <a:lnTo>
                    <a:pt x="601" y="542"/>
                  </a:lnTo>
                  <a:cubicBezTo>
                    <a:pt x="607" y="541"/>
                    <a:pt x="621" y="541"/>
                    <a:pt x="627" y="541"/>
                  </a:cubicBezTo>
                  <a:cubicBezTo>
                    <a:pt x="633" y="541"/>
                    <a:pt x="636" y="541"/>
                    <a:pt x="640" y="539"/>
                  </a:cubicBezTo>
                  <a:cubicBezTo>
                    <a:pt x="644" y="537"/>
                    <a:pt x="648" y="532"/>
                    <a:pt x="650" y="528"/>
                  </a:cubicBezTo>
                  <a:lnTo>
                    <a:pt x="653" y="513"/>
                  </a:lnTo>
                  <a:lnTo>
                    <a:pt x="639" y="505"/>
                  </a:lnTo>
                  <a:cubicBezTo>
                    <a:pt x="639" y="503"/>
                    <a:pt x="650" y="505"/>
                    <a:pt x="655" y="501"/>
                  </a:cubicBezTo>
                  <a:cubicBezTo>
                    <a:pt x="660" y="497"/>
                    <a:pt x="665" y="488"/>
                    <a:pt x="670" y="483"/>
                  </a:cubicBezTo>
                  <a:cubicBezTo>
                    <a:pt x="675" y="478"/>
                    <a:pt x="681" y="471"/>
                    <a:pt x="686" y="470"/>
                  </a:cubicBezTo>
                  <a:lnTo>
                    <a:pt x="703" y="476"/>
                  </a:lnTo>
                  <a:lnTo>
                    <a:pt x="718" y="494"/>
                  </a:lnTo>
                  <a:cubicBezTo>
                    <a:pt x="723" y="498"/>
                    <a:pt x="727" y="503"/>
                    <a:pt x="731" y="501"/>
                  </a:cubicBezTo>
                  <a:cubicBezTo>
                    <a:pt x="735" y="499"/>
                    <a:pt x="742" y="488"/>
                    <a:pt x="742" y="482"/>
                  </a:cubicBezTo>
                  <a:lnTo>
                    <a:pt x="728" y="466"/>
                  </a:lnTo>
                  <a:cubicBezTo>
                    <a:pt x="730" y="462"/>
                    <a:pt x="746" y="463"/>
                    <a:pt x="755" y="459"/>
                  </a:cubicBezTo>
                  <a:cubicBezTo>
                    <a:pt x="764" y="455"/>
                    <a:pt x="777" y="444"/>
                    <a:pt x="782" y="444"/>
                  </a:cubicBezTo>
                  <a:cubicBezTo>
                    <a:pt x="787" y="444"/>
                    <a:pt x="786" y="452"/>
                    <a:pt x="784" y="458"/>
                  </a:cubicBezTo>
                  <a:cubicBezTo>
                    <a:pt x="782" y="464"/>
                    <a:pt x="765" y="469"/>
                    <a:pt x="772" y="480"/>
                  </a:cubicBezTo>
                  <a:cubicBezTo>
                    <a:pt x="779" y="491"/>
                    <a:pt x="820" y="516"/>
                    <a:pt x="824" y="525"/>
                  </a:cubicBezTo>
                  <a:cubicBezTo>
                    <a:pt x="828" y="534"/>
                    <a:pt x="808" y="535"/>
                    <a:pt x="796" y="537"/>
                  </a:cubicBezTo>
                  <a:cubicBezTo>
                    <a:pt x="784" y="539"/>
                    <a:pt x="763" y="541"/>
                    <a:pt x="751" y="539"/>
                  </a:cubicBezTo>
                  <a:cubicBezTo>
                    <a:pt x="739" y="537"/>
                    <a:pt x="739" y="524"/>
                    <a:pt x="722" y="524"/>
                  </a:cubicBezTo>
                  <a:cubicBezTo>
                    <a:pt x="705" y="524"/>
                    <a:pt x="707" y="533"/>
                    <a:pt x="697" y="537"/>
                  </a:cubicBezTo>
                  <a:lnTo>
                    <a:pt x="667" y="538"/>
                  </a:lnTo>
                  <a:lnTo>
                    <a:pt x="623" y="560"/>
                  </a:lnTo>
                  <a:lnTo>
                    <a:pt x="634" y="576"/>
                  </a:lnTo>
                  <a:lnTo>
                    <a:pt x="639" y="598"/>
                  </a:lnTo>
                  <a:lnTo>
                    <a:pt x="669" y="617"/>
                  </a:lnTo>
                  <a:lnTo>
                    <a:pt x="700" y="602"/>
                  </a:lnTo>
                  <a:lnTo>
                    <a:pt x="718" y="611"/>
                  </a:lnTo>
                  <a:lnTo>
                    <a:pt x="752" y="608"/>
                  </a:lnTo>
                  <a:lnTo>
                    <a:pt x="757" y="644"/>
                  </a:lnTo>
                  <a:lnTo>
                    <a:pt x="697" y="677"/>
                  </a:lnTo>
                  <a:close/>
                </a:path>
              </a:pathLst>
            </a:custGeom>
            <a:solidFill>
              <a:srgbClr val="FEFEFE">
                <a:alpha val="30196"/>
              </a:srgbClr>
            </a:solidFill>
            <a:ln>
              <a:noFill/>
            </a:ln>
            <a:effectLst/>
            <a:extLst>
              <a:ext uri="{91240B29-F687-4F45-9708-019B960494DF}">
                <a14:hiddenLine xmlns:a14="http://schemas.microsoft.com/office/drawing/2010/main" w="12700" cap="flat" cmpd="sng">
                  <a:solidFill>
                    <a:srgbClr val="FF5425"/>
                  </a:solidFill>
                  <a:prstDash val="dash"/>
                  <a:round/>
                  <a:headEnd type="none" w="med" len="med"/>
                  <a:tailEnd type="none" w="med" len="med"/>
                </a14:hiddenLine>
              </a:ext>
              <a:ext uri="{AF507438-7753-43E0-B8FC-AC1667EBCBE1}">
                <a14:hiddenEffects xmlns:a14="http://schemas.microsoft.com/office/drawing/2010/main">
                  <a:effectLst>
                    <a:outerShdw dist="17961" dir="2700000" algn="ctr" rotWithShape="0">
                      <a:srgbClr val="808080">
                        <a:alpha val="50000"/>
                      </a:srgbClr>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0" i="0" u="none" strike="noStrike" kern="1200" cap="none" spc="0" normalizeH="0" baseline="0" noProof="0" smtClean="0">
                <a:ln>
                  <a:noFill/>
                </a:ln>
                <a:solidFill>
                  <a:srgbClr val="080808"/>
                </a:solidFill>
                <a:effectLst/>
                <a:uLnTx/>
                <a:uFillTx/>
                <a:latin typeface="Times New Roman" panose="02020603050405020304" pitchFamily="18" charset="0"/>
                <a:ea typeface="+mn-ea"/>
                <a:cs typeface="+mn-cs"/>
              </a:endParaRPr>
            </a:p>
          </p:txBody>
        </p:sp>
      </p:grpSp>
      <p:pic>
        <p:nvPicPr>
          <p:cNvPr id="114" name="Picture 7" descr="artplus_nature_naturalcity42_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3933" y="3167063"/>
            <a:ext cx="5901267"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Picture 12" descr="artplus_nature_naturalcity42_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5234" y="3352800"/>
            <a:ext cx="2205567"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 name="Picture 10" descr="artplus_nature_naturalcity42_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95200" y="2895601"/>
            <a:ext cx="1483784" cy="86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 name="Picture 13" descr="artplus_nature_naturalcity42_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59034" y="4594226"/>
            <a:ext cx="6548967" cy="188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 name="Text Box 126">
            <a:extLst>
              <a:ext uri="{FF2B5EF4-FFF2-40B4-BE49-F238E27FC236}">
                <a16:creationId xmlns:a16="http://schemas.microsoft.com/office/drawing/2014/main" id="{68FBD4F1-B0AB-43F2-A6D5-BD1B660616CD}"/>
              </a:ext>
            </a:extLst>
          </p:cNvPr>
          <p:cNvSpPr txBox="1">
            <a:spLocks noChangeArrowheads="1"/>
          </p:cNvSpPr>
          <p:nvPr/>
        </p:nvSpPr>
        <p:spPr bwMode="auto">
          <a:xfrm>
            <a:off x="10996221" y="152401"/>
            <a:ext cx="99257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Verdana" pitchFamily="34" charset="0"/>
                <a:ea typeface="+mn-ea"/>
                <a:cs typeface="+mn-cs"/>
              </a:rPr>
              <a:t>LOGO</a:t>
            </a:r>
          </a:p>
        </p:txBody>
      </p:sp>
      <p:pic>
        <p:nvPicPr>
          <p:cNvPr id="119" name="Picture 9" descr="artplus_nature_naturalcity42_b"/>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27851" y="3097213"/>
            <a:ext cx="39624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 name="Picture 8" descr="artplus_nature_naturalcity42_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24801" y="1993900"/>
            <a:ext cx="2061633"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 name="Picture 11" descr="artplus_nature_naturalcity42_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01467" y="2862264"/>
            <a:ext cx="831851"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 name="Picture 128" descr="a1"/>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12479867" y="95250"/>
            <a:ext cx="2404533"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 name="Picture 129" descr="b_1"/>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13605934" y="1968500"/>
            <a:ext cx="1439333"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8" name="Rectangle 2"/>
          <p:cNvSpPr>
            <a:spLocks noGrp="1" noChangeArrowheads="1"/>
          </p:cNvSpPr>
          <p:nvPr>
            <p:ph type="ctrTitle"/>
          </p:nvPr>
        </p:nvSpPr>
        <p:spPr>
          <a:xfrm>
            <a:off x="406400" y="4419600"/>
            <a:ext cx="8534400" cy="1143000"/>
          </a:xfrm>
        </p:spPr>
        <p:txBody>
          <a:bodyPr/>
          <a:lstStyle>
            <a:lvl1pPr algn="l">
              <a:defRPr sz="4300">
                <a:solidFill>
                  <a:schemeClr val="bg1"/>
                </a:solidFill>
              </a:defRPr>
            </a:lvl1pPr>
          </a:lstStyle>
          <a:p>
            <a:pPr lvl="0"/>
            <a:r>
              <a:rPr lang="en-US" noProof="0"/>
              <a:t>Click to edit Master title style</a:t>
            </a:r>
          </a:p>
        </p:txBody>
      </p:sp>
      <p:sp>
        <p:nvSpPr>
          <p:cNvPr id="4099" name="Rectangle 3"/>
          <p:cNvSpPr>
            <a:spLocks noGrp="1" noChangeArrowheads="1"/>
          </p:cNvSpPr>
          <p:nvPr>
            <p:ph type="subTitle" idx="1"/>
          </p:nvPr>
        </p:nvSpPr>
        <p:spPr>
          <a:xfrm>
            <a:off x="406400" y="5715000"/>
            <a:ext cx="8534400" cy="381000"/>
          </a:xfrm>
        </p:spPr>
        <p:txBody>
          <a:bodyPr/>
          <a:lstStyle>
            <a:lvl1pPr marL="0" indent="0">
              <a:buFont typeface="Wingdings" pitchFamily="2" charset="2"/>
              <a:buNone/>
              <a:defRPr sz="1800" b="1" i="1">
                <a:solidFill>
                  <a:schemeClr val="bg1"/>
                </a:solidFill>
              </a:defRPr>
            </a:lvl1pPr>
          </a:lstStyle>
          <a:p>
            <a:pPr lvl="0"/>
            <a:r>
              <a:rPr lang="en-US" noProof="0"/>
              <a:t>Click to edit Master subtitle style</a:t>
            </a:r>
          </a:p>
        </p:txBody>
      </p:sp>
      <p:sp>
        <p:nvSpPr>
          <p:cNvPr id="124" name="Rectangle 4">
            <a:extLst>
              <a:ext uri="{FF2B5EF4-FFF2-40B4-BE49-F238E27FC236}">
                <a16:creationId xmlns:a16="http://schemas.microsoft.com/office/drawing/2014/main" id="{5ECA9F0B-5A60-446C-9DAF-C7F7B9D470DE}"/>
              </a:ext>
            </a:extLst>
          </p:cNvPr>
          <p:cNvSpPr>
            <a:spLocks noGrp="1" noChangeArrowheads="1"/>
          </p:cNvSpPr>
          <p:nvPr>
            <p:ph type="dt" sz="half" idx="10"/>
          </p:nvPr>
        </p:nvSpPr>
        <p:spPr>
          <a:xfrm>
            <a:off x="406400" y="6477001"/>
            <a:ext cx="2844800" cy="168275"/>
          </a:xfrm>
        </p:spPr>
        <p:txBody>
          <a:bodyPr/>
          <a:lstStyle>
            <a:lvl1pPr>
              <a:defRPr/>
            </a:lvl1pPr>
          </a:lstStyle>
          <a:p>
            <a:pPr fontAlgn="base">
              <a:spcBef>
                <a:spcPct val="0"/>
              </a:spcBef>
              <a:spcAft>
                <a:spcPct val="0"/>
              </a:spcAft>
              <a:defRPr/>
            </a:pPr>
            <a:endParaRPr lang="en-US"/>
          </a:p>
        </p:txBody>
      </p:sp>
      <p:sp>
        <p:nvSpPr>
          <p:cNvPr id="125" name="Rectangle 5">
            <a:extLst>
              <a:ext uri="{FF2B5EF4-FFF2-40B4-BE49-F238E27FC236}">
                <a16:creationId xmlns:a16="http://schemas.microsoft.com/office/drawing/2014/main" id="{E34B048D-99B0-441D-B316-D3822E4DE71F}"/>
              </a:ext>
            </a:extLst>
          </p:cNvPr>
          <p:cNvSpPr>
            <a:spLocks noGrp="1" noChangeArrowheads="1"/>
          </p:cNvSpPr>
          <p:nvPr>
            <p:ph type="ftr" sz="quarter" idx="11"/>
          </p:nvPr>
        </p:nvSpPr>
        <p:spPr>
          <a:xfrm>
            <a:off x="8940800" y="6477001"/>
            <a:ext cx="3048000" cy="168275"/>
          </a:xfrm>
        </p:spPr>
        <p:txBody>
          <a:bodyPr/>
          <a:lstStyle>
            <a:lvl1pPr algn="r">
              <a:defRPr/>
            </a:lvl1pPr>
          </a:lstStyle>
          <a:p>
            <a:pPr fontAlgn="base">
              <a:spcBef>
                <a:spcPct val="0"/>
              </a:spcBef>
              <a:spcAft>
                <a:spcPct val="0"/>
              </a:spcAft>
              <a:defRPr/>
            </a:pPr>
            <a:r>
              <a:rPr lang="en-US" smtClean="0"/>
              <a:t>www.themegallery.com</a:t>
            </a:r>
            <a:endParaRPr lang="en-US"/>
          </a:p>
        </p:txBody>
      </p:sp>
      <p:sp>
        <p:nvSpPr>
          <p:cNvPr id="126" name="Rectangle 6">
            <a:extLst>
              <a:ext uri="{FF2B5EF4-FFF2-40B4-BE49-F238E27FC236}">
                <a16:creationId xmlns:a16="http://schemas.microsoft.com/office/drawing/2014/main" id="{23BB59DF-0CE7-4B7D-AB9E-C27B5EAF03BE}"/>
              </a:ext>
            </a:extLst>
          </p:cNvPr>
          <p:cNvSpPr>
            <a:spLocks noGrp="1" noChangeArrowheads="1"/>
          </p:cNvSpPr>
          <p:nvPr>
            <p:ph type="sldNum" sz="quarter" idx="12"/>
          </p:nvPr>
        </p:nvSpPr>
        <p:spPr>
          <a:xfrm>
            <a:off x="4876800" y="6477001"/>
            <a:ext cx="2844800" cy="168275"/>
          </a:xfrm>
        </p:spPr>
        <p:txBody>
          <a:bodyPr/>
          <a:lstStyle>
            <a:lvl1pPr algn="ctr">
              <a:defRPr/>
            </a:lvl1pPr>
          </a:lstStyle>
          <a:p>
            <a:pPr fontAlgn="base">
              <a:spcBef>
                <a:spcPct val="0"/>
              </a:spcBef>
              <a:spcAft>
                <a:spcPct val="0"/>
              </a:spcAft>
              <a:defRPr/>
            </a:pPr>
            <a:fld id="{CE052A32-C53B-4D04-8F59-E44D6C8C2EC0}"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4140190273"/>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114"/>
                                        </p:tgtEl>
                                        <p:attrNameLst>
                                          <p:attrName>style.visibility</p:attrName>
                                        </p:attrNameLst>
                                      </p:cBhvr>
                                      <p:to>
                                        <p:strVal val="visible"/>
                                      </p:to>
                                    </p:set>
                                    <p:animEffect transition="in" filter="fade">
                                      <p:cBhvr>
                                        <p:cTn id="10" dur="2000"/>
                                        <p:tgtEl>
                                          <p:spTgt spid="114"/>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119"/>
                                        </p:tgtEl>
                                        <p:attrNameLst>
                                          <p:attrName>style.visibility</p:attrName>
                                        </p:attrNameLst>
                                      </p:cBhvr>
                                      <p:to>
                                        <p:strVal val="visible"/>
                                      </p:to>
                                    </p:set>
                                    <p:animEffect transition="in" filter="fade">
                                      <p:cBhvr>
                                        <p:cTn id="14" dur="1000"/>
                                        <p:tgtEl>
                                          <p:spTgt spid="119"/>
                                        </p:tgtEl>
                                      </p:cBhvr>
                                    </p:animEffect>
                                  </p:childTnLst>
                                </p:cTn>
                              </p:par>
                            </p:childTnLst>
                          </p:cTn>
                        </p:par>
                        <p:par>
                          <p:cTn id="15" fill="hold">
                            <p:stCondLst>
                              <p:cond delay="3000"/>
                            </p:stCondLst>
                            <p:childTnLst>
                              <p:par>
                                <p:cTn id="16" presetID="22" presetClass="entr" presetSubtype="4" fill="hold" nodeType="afterEffect">
                                  <p:stCondLst>
                                    <p:cond delay="0"/>
                                  </p:stCondLst>
                                  <p:childTnLst>
                                    <p:set>
                                      <p:cBhvr>
                                        <p:cTn id="17" dur="1" fill="hold">
                                          <p:stCondLst>
                                            <p:cond delay="0"/>
                                          </p:stCondLst>
                                        </p:cTn>
                                        <p:tgtEl>
                                          <p:spTgt spid="121"/>
                                        </p:tgtEl>
                                        <p:attrNameLst>
                                          <p:attrName>style.visibility</p:attrName>
                                        </p:attrNameLst>
                                      </p:cBhvr>
                                      <p:to>
                                        <p:strVal val="visible"/>
                                      </p:to>
                                    </p:set>
                                    <p:animEffect transition="in" filter="wipe(down)">
                                      <p:cBhvr>
                                        <p:cTn id="18" dur="500"/>
                                        <p:tgtEl>
                                          <p:spTgt spid="121"/>
                                        </p:tgtEl>
                                      </p:cBhvr>
                                    </p:animEffect>
                                  </p:childTnLst>
                                </p:cTn>
                              </p:par>
                            </p:childTnLst>
                          </p:cTn>
                        </p:par>
                        <p:par>
                          <p:cTn id="19" fill="hold">
                            <p:stCondLst>
                              <p:cond delay="3500"/>
                            </p:stCondLst>
                            <p:childTnLst>
                              <p:par>
                                <p:cTn id="20" presetID="22" presetClass="entr" presetSubtype="4" fill="hold" nodeType="afterEffect">
                                  <p:stCondLst>
                                    <p:cond delay="0"/>
                                  </p:stCondLst>
                                  <p:childTnLst>
                                    <p:set>
                                      <p:cBhvr>
                                        <p:cTn id="21" dur="1" fill="hold">
                                          <p:stCondLst>
                                            <p:cond delay="0"/>
                                          </p:stCondLst>
                                        </p:cTn>
                                        <p:tgtEl>
                                          <p:spTgt spid="120"/>
                                        </p:tgtEl>
                                        <p:attrNameLst>
                                          <p:attrName>style.visibility</p:attrName>
                                        </p:attrNameLst>
                                      </p:cBhvr>
                                      <p:to>
                                        <p:strVal val="visible"/>
                                      </p:to>
                                    </p:set>
                                    <p:animEffect transition="in" filter="wipe(down)">
                                      <p:cBhvr>
                                        <p:cTn id="22" dur="500"/>
                                        <p:tgtEl>
                                          <p:spTgt spid="120"/>
                                        </p:tgtEl>
                                      </p:cBhvr>
                                    </p:animEffect>
                                  </p:childTnLst>
                                </p:cTn>
                              </p:par>
                            </p:childTnLst>
                          </p:cTn>
                        </p:par>
                        <p:par>
                          <p:cTn id="23" fill="hold">
                            <p:stCondLst>
                              <p:cond delay="4000"/>
                            </p:stCondLst>
                            <p:childTnLst>
                              <p:par>
                                <p:cTn id="24" presetID="35" presetClass="path" presetSubtype="0" accel="50000" decel="50000" fill="hold" nodeType="afterEffect">
                                  <p:stCondLst>
                                    <p:cond delay="0"/>
                                  </p:stCondLst>
                                  <p:childTnLst>
                                    <p:animMotion origin="layout" path="M -5.55556E-7 2.37743E-6 L -0.21076 0.04787 " pathEditMode="relative" rAng="0" ptsTypes="AA">
                                      <p:cBhvr>
                                        <p:cTn id="25" dur="2000" fill="hold"/>
                                        <p:tgtEl>
                                          <p:spTgt spid="116"/>
                                        </p:tgtEl>
                                        <p:attrNameLst>
                                          <p:attrName>ppt_x</p:attrName>
                                          <p:attrName>ppt_y</p:attrName>
                                        </p:attrNameLst>
                                      </p:cBhvr>
                                      <p:rCtr x="-10538" y="2382"/>
                                    </p:animMotion>
                                  </p:childTnLst>
                                </p:cTn>
                              </p:par>
                              <p:par>
                                <p:cTn id="26" presetID="10" presetClass="entr" presetSubtype="0" fill="hold" nodeType="withEffect">
                                  <p:stCondLst>
                                    <p:cond delay="0"/>
                                  </p:stCondLst>
                                  <p:childTnLst>
                                    <p:set>
                                      <p:cBhvr>
                                        <p:cTn id="27" dur="1" fill="hold">
                                          <p:stCondLst>
                                            <p:cond delay="0"/>
                                          </p:stCondLst>
                                        </p:cTn>
                                        <p:tgtEl>
                                          <p:spTgt spid="116"/>
                                        </p:tgtEl>
                                        <p:attrNameLst>
                                          <p:attrName>style.visibility</p:attrName>
                                        </p:attrNameLst>
                                      </p:cBhvr>
                                      <p:to>
                                        <p:strVal val="visible"/>
                                      </p:to>
                                    </p:set>
                                    <p:animEffect transition="in" filter="fade">
                                      <p:cBhvr>
                                        <p:cTn id="28" dur="1000"/>
                                        <p:tgtEl>
                                          <p:spTgt spid="116"/>
                                        </p:tgtEl>
                                      </p:cBhvr>
                                    </p:animEffect>
                                  </p:childTnLst>
                                </p:cTn>
                              </p:par>
                            </p:childTnLst>
                          </p:cTn>
                        </p:par>
                        <p:par>
                          <p:cTn id="29" fill="hold">
                            <p:stCondLst>
                              <p:cond delay="6000"/>
                            </p:stCondLst>
                            <p:childTnLst>
                              <p:par>
                                <p:cTn id="30" presetID="22" presetClass="entr" presetSubtype="4" fill="hold" nodeType="afterEffect">
                                  <p:stCondLst>
                                    <p:cond delay="0"/>
                                  </p:stCondLst>
                                  <p:childTnLst>
                                    <p:set>
                                      <p:cBhvr>
                                        <p:cTn id="31" dur="1" fill="hold">
                                          <p:stCondLst>
                                            <p:cond delay="0"/>
                                          </p:stCondLst>
                                        </p:cTn>
                                        <p:tgtEl>
                                          <p:spTgt spid="115"/>
                                        </p:tgtEl>
                                        <p:attrNameLst>
                                          <p:attrName>style.visibility</p:attrName>
                                        </p:attrNameLst>
                                      </p:cBhvr>
                                      <p:to>
                                        <p:strVal val="visible"/>
                                      </p:to>
                                    </p:set>
                                    <p:animEffect transition="in" filter="wipe(down)">
                                      <p:cBhvr>
                                        <p:cTn id="32" dur="500"/>
                                        <p:tgtEl>
                                          <p:spTgt spid="115"/>
                                        </p:tgtEl>
                                      </p:cBhvr>
                                    </p:animEffect>
                                  </p:childTnLst>
                                </p:cTn>
                              </p:par>
                            </p:childTnLst>
                          </p:cTn>
                        </p:par>
                        <p:par>
                          <p:cTn id="33" fill="hold">
                            <p:stCondLst>
                              <p:cond delay="6500"/>
                            </p:stCondLst>
                            <p:childTnLst>
                              <p:par>
                                <p:cTn id="34" presetID="22" presetClass="entr" presetSubtype="4" fill="hold" nodeType="afterEffect">
                                  <p:stCondLst>
                                    <p:cond delay="0"/>
                                  </p:stCondLst>
                                  <p:childTnLst>
                                    <p:set>
                                      <p:cBhvr>
                                        <p:cTn id="35" dur="1" fill="hold">
                                          <p:stCondLst>
                                            <p:cond delay="0"/>
                                          </p:stCondLst>
                                        </p:cTn>
                                        <p:tgtEl>
                                          <p:spTgt spid="117"/>
                                        </p:tgtEl>
                                        <p:attrNameLst>
                                          <p:attrName>style.visibility</p:attrName>
                                        </p:attrNameLst>
                                      </p:cBhvr>
                                      <p:to>
                                        <p:strVal val="visible"/>
                                      </p:to>
                                    </p:set>
                                    <p:animEffect transition="in" filter="wipe(down)">
                                      <p:cBhvr>
                                        <p:cTn id="36" dur="1000"/>
                                        <p:tgtEl>
                                          <p:spTgt spid="117"/>
                                        </p:tgtEl>
                                      </p:cBhvr>
                                    </p:animEffect>
                                  </p:childTnLst>
                                </p:cTn>
                              </p:par>
                              <p:par>
                                <p:cTn id="37" presetID="10" presetClass="entr" presetSubtype="0" fill="hold" nodeType="withEffect">
                                  <p:stCondLst>
                                    <p:cond delay="80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2000"/>
                                        <p:tgtEl>
                                          <p:spTgt spid="5"/>
                                        </p:tgtEl>
                                      </p:cBhvr>
                                    </p:animEffect>
                                  </p:childTnLst>
                                </p:cTn>
                              </p:par>
                            </p:childTnLst>
                          </p:cTn>
                        </p:par>
                        <p:par>
                          <p:cTn id="40" fill="hold">
                            <p:stCondLst>
                              <p:cond delay="9300"/>
                            </p:stCondLst>
                            <p:childTnLst>
                              <p:par>
                                <p:cTn id="41" presetID="0" presetClass="path" presetSubtype="0" accel="50000" decel="50000" fill="hold" nodeType="afterEffect">
                                  <p:stCondLst>
                                    <p:cond delay="0"/>
                                  </p:stCondLst>
                                  <p:childTnLst>
                                    <p:animMotion origin="layout" path="M -2.22222E-6 -4.81481E-6 C -0.08906 0.01505 -0.38802 0.03033 -0.53472 0.09075 C -0.68142 0.15116 -0.81198 0.322 -0.88055 0.36297 C -0.94913 0.40394 -0.93229 0.34237 -0.94583 0.33704 " pathEditMode="relative" rAng="0" ptsTypes="aaaa">
                                      <p:cBhvr>
                                        <p:cTn id="42" dur="2000" fill="hold"/>
                                        <p:tgtEl>
                                          <p:spTgt spid="122"/>
                                        </p:tgtEl>
                                        <p:attrNameLst>
                                          <p:attrName>ppt_x</p:attrName>
                                          <p:attrName>ppt_y</p:attrName>
                                        </p:attrNameLst>
                                      </p:cBhvr>
                                      <p:rCtr x="-47465" y="20185"/>
                                    </p:animMotion>
                                  </p:childTnLst>
                                </p:cTn>
                              </p:par>
                              <p:par>
                                <p:cTn id="43" presetID="0" presetClass="path" presetSubtype="0" accel="50000" decel="50000" fill="hold" nodeType="withEffect">
                                  <p:stCondLst>
                                    <p:cond delay="500"/>
                                  </p:stCondLst>
                                  <p:childTnLst>
                                    <p:animMotion origin="layout" path="M 0 0.04629 C -0.07778 0.05393 -0.34948 0.0956 -0.46667 0.09166 C -0.58385 0.08773 -0.63611 -0.0007 -0.70278 0.02314 C -0.76944 0.04699 -0.83247 0.19027 -0.86667 0.23426 " pathEditMode="relative" rAng="0" ptsTypes="aaaa">
                                      <p:cBhvr>
                                        <p:cTn id="44" dur="2000" fill="hold"/>
                                        <p:tgtEl>
                                          <p:spTgt spid="123"/>
                                        </p:tgtEl>
                                        <p:attrNameLst>
                                          <p:attrName>ppt_x</p:attrName>
                                          <p:attrName>ppt_y</p:attrName>
                                        </p:attrNameLst>
                                      </p:cBhvr>
                                      <p:rCtr x="-43333" y="703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i="0">
                <a:latin typeface="Times New Roman" pitchFamily="18" charset="0"/>
                <a:cs typeface="Times New Roman" pitchFamily="18" charset="0"/>
              </a:defRPr>
            </a:lvl1pPr>
          </a:lstStyle>
          <a:p>
            <a:r>
              <a:rPr lang="en-US" dirty="0"/>
              <a:t>Click to edit Master title style</a:t>
            </a:r>
          </a:p>
        </p:txBody>
      </p:sp>
      <p:sp>
        <p:nvSpPr>
          <p:cNvPr id="3" name="Content Placeholder 2"/>
          <p:cNvSpPr>
            <a:spLocks noGrp="1"/>
          </p:cNvSpPr>
          <p:nvPr>
            <p:ph idx="1"/>
          </p:nvPr>
        </p:nvSpPr>
        <p:spPr/>
        <p:txBody>
          <a:bodyPr/>
          <a:lstStyle>
            <a:lvl1pPr>
              <a:buClrTx/>
              <a:defRPr sz="2800">
                <a:latin typeface="Times New Roman" pitchFamily="18" charset="0"/>
                <a:cs typeface="Times New Roman" pitchFamily="18" charset="0"/>
              </a:defRPr>
            </a:lvl1pPr>
            <a:lvl2pPr>
              <a:buClrTx/>
              <a:defRPr sz="2800">
                <a:latin typeface="Times New Roman" pitchFamily="18" charset="0"/>
                <a:cs typeface="Times New Roman" pitchFamily="18" charset="0"/>
              </a:defRPr>
            </a:lvl2pPr>
            <a:lvl3pPr>
              <a:buClrTx/>
              <a:defRPr sz="2800">
                <a:latin typeface="Times New Roman" pitchFamily="18" charset="0"/>
                <a:cs typeface="Times New Roman" pitchFamily="18" charset="0"/>
              </a:defRPr>
            </a:lvl3pPr>
            <a:lvl4pPr>
              <a:buClrTx/>
              <a:defRPr sz="2800">
                <a:latin typeface="Times New Roman" pitchFamily="18" charset="0"/>
                <a:cs typeface="Times New Roman" pitchFamily="18" charset="0"/>
              </a:defRPr>
            </a:lvl4pPr>
            <a:lvl5pPr>
              <a:buClrTx/>
              <a:defRPr sz="2800">
                <a:latin typeface="Times New Roman" pitchFamily="18" charset="0"/>
                <a:cs typeface="Times New Roman"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E5A3E86E-7751-4249-B7FE-698EA895305F}"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175040254"/>
      </p:ext>
    </p:extLst>
  </p:cSld>
  <p:clrMapOvr>
    <a:masterClrMapping/>
  </p:clrMapOvr>
  <p:transition advClick="0" advTm="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A9646B5F-E9FA-4A13-8F8B-195F3B8E0795}"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518992503"/>
      </p:ext>
    </p:extLst>
  </p:cSld>
  <p:clrMapOvr>
    <a:masterClrMapping/>
  </p:clrMapOvr>
  <p:transition advClick="0" advTm="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295400"/>
            <a:ext cx="53848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95400"/>
            <a:ext cx="53848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847EC91-4570-4E47-84E6-ED06060BA52D}"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912875361"/>
      </p:ext>
    </p:extLst>
  </p:cSld>
  <p:clrMapOvr>
    <a:masterClrMapping/>
  </p:clrMapOvr>
  <p:transition advClick="0" advTm="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8"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9"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22237D34-4A30-4621-AFBD-858A139917BA}"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145488857"/>
      </p:ext>
    </p:extLst>
  </p:cSld>
  <p:clrMapOvr>
    <a:masterClrMapping/>
  </p:clrMapOvr>
  <p:transition advClick="0" advTm="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4"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5"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864BAE7D-1D50-485B-A2EB-D02216FD34EF}"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310427283"/>
      </p:ext>
    </p:extLst>
  </p:cSld>
  <p:clrMapOvr>
    <a:masterClrMapping/>
  </p:clrMapOvr>
  <p:transition advClick="0" advTm="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3"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4"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46D437B3-84CC-4C5B-BA54-217E3B893E19}"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363758180"/>
      </p:ext>
    </p:extLst>
  </p:cSld>
  <p:clrMapOvr>
    <a:masterClrMapping/>
  </p:clrMapOvr>
  <p:transition advClick="0" advTm="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F5B58BCD-905F-46C5-9F6A-2AB5F20BF879}"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3872150308"/>
      </p:ext>
    </p:extLst>
  </p:cSld>
  <p:clrMapOvr>
    <a:masterClrMapping/>
  </p:clrMapOvr>
  <p:transition advClick="0" advTm="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6"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7"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2943360-F01B-4A5C-94C6-6C564C6F2EE7}"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4082151059"/>
      </p:ext>
    </p:extLst>
  </p:cSld>
  <p:clrMapOvr>
    <a:masterClrMapping/>
  </p:clrMapOvr>
  <p:transition advClick="0" advTm="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9A1789E3-F791-4311-931B-37EDC8C60330}"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425370496"/>
      </p:ext>
    </p:extLst>
  </p:cSld>
  <p:clrMapOvr>
    <a:masterClrMapping/>
  </p:clrMapOvr>
  <p:transition advClick="0" advTm="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28600"/>
            <a:ext cx="2743200" cy="6096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28600"/>
            <a:ext cx="8026400" cy="6096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3DCD3205-1437-45D2-9C07-2BFA06011272}"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822482059"/>
      </p:ext>
    </p:extLst>
  </p:cSld>
  <p:clrMapOvr>
    <a:masterClrMapping/>
  </p:clrMapOvr>
  <p:transition advClick="0" advTm="0"/>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1"/>
            <a:ext cx="10972800" cy="868363"/>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9200"/>
          </a:xfrm>
        </p:spPr>
        <p:txBody>
          <a:bodyPr/>
          <a:lstStyle/>
          <a:p>
            <a:pPr lvl="0"/>
            <a:r>
              <a:rPr lang="en-US" noProof="0"/>
              <a:t>Click icon to add table</a:t>
            </a:r>
          </a:p>
        </p:txBody>
      </p:sp>
      <p:sp>
        <p:nvSpPr>
          <p:cNvPr id="4" name="Rectangle 4">
            <a:extLst>
              <a:ext uri="{FF2B5EF4-FFF2-40B4-BE49-F238E27FC236}">
                <a16:creationId xmlns:a16="http://schemas.microsoft.com/office/drawing/2014/main" id="{C0F3FF7F-969B-4163-971A-B002A9EAE69E}"/>
              </a:ext>
            </a:extLst>
          </p:cNvPr>
          <p:cNvSpPr>
            <a:spLocks noGrp="1" noChangeArrowheads="1"/>
          </p:cNvSpPr>
          <p:nvPr>
            <p:ph type="dt" sz="half" idx="10"/>
          </p:nvPr>
        </p:nvSpPr>
        <p:spPr>
          <a:ln/>
        </p:spPr>
        <p:txBody>
          <a:bodyPr/>
          <a:lstStyle>
            <a:lvl1pPr>
              <a:defRPr/>
            </a:lvl1pPr>
          </a:lstStyle>
          <a:p>
            <a:pPr fontAlgn="base">
              <a:spcBef>
                <a:spcPct val="0"/>
              </a:spcBef>
              <a:spcAft>
                <a:spcPct val="0"/>
              </a:spcAft>
              <a:defRPr/>
            </a:pPr>
            <a:endParaRPr lang="en-US"/>
          </a:p>
        </p:txBody>
      </p:sp>
      <p:sp>
        <p:nvSpPr>
          <p:cNvPr id="5" name="Rectangle 5">
            <a:extLst>
              <a:ext uri="{FF2B5EF4-FFF2-40B4-BE49-F238E27FC236}">
                <a16:creationId xmlns:a16="http://schemas.microsoft.com/office/drawing/2014/main" id="{B1D54A68-C8DC-409D-91B4-338D279CD5F4}"/>
              </a:ext>
            </a:extLst>
          </p:cNvPr>
          <p:cNvSpPr>
            <a:spLocks noGrp="1" noChangeArrowheads="1"/>
          </p:cNvSpPr>
          <p:nvPr>
            <p:ph type="ftr" sz="quarter" idx="11"/>
          </p:nvPr>
        </p:nvSpPr>
        <p:spPr>
          <a:ln/>
        </p:spPr>
        <p:txBody>
          <a:bodyPr/>
          <a:lstStyle>
            <a:lvl1pPr>
              <a:defRPr/>
            </a:lvl1pPr>
          </a:lstStyle>
          <a:p>
            <a:pPr fontAlgn="base">
              <a:spcBef>
                <a:spcPct val="0"/>
              </a:spcBef>
              <a:spcAft>
                <a:spcPct val="0"/>
              </a:spcAft>
              <a:defRPr/>
            </a:pPr>
            <a:endParaRPr lang="en-US"/>
          </a:p>
        </p:txBody>
      </p:sp>
      <p:sp>
        <p:nvSpPr>
          <p:cNvPr id="6" name="Rectangle 6">
            <a:extLst>
              <a:ext uri="{FF2B5EF4-FFF2-40B4-BE49-F238E27FC236}">
                <a16:creationId xmlns:a16="http://schemas.microsoft.com/office/drawing/2014/main" id="{9278DF05-6CDD-45A1-8019-957FACE142F8}"/>
              </a:ext>
            </a:extLst>
          </p:cNvPr>
          <p:cNvSpPr>
            <a:spLocks noGrp="1" noChangeArrowheads="1"/>
          </p:cNvSpPr>
          <p:nvPr>
            <p:ph type="sldNum" sz="quarter" idx="12"/>
          </p:nvPr>
        </p:nvSpPr>
        <p:spPr>
          <a:ln/>
        </p:spPr>
        <p:txBody>
          <a:bodyPr/>
          <a:lstStyle>
            <a:lvl1pPr>
              <a:defRPr/>
            </a:lvl1pPr>
          </a:lstStyle>
          <a:p>
            <a:pPr fontAlgn="base">
              <a:spcBef>
                <a:spcPct val="0"/>
              </a:spcBef>
              <a:spcAft>
                <a:spcPct val="0"/>
              </a:spcAft>
              <a:defRPr/>
            </a:pPr>
            <a:fld id="{C8F4C877-86B6-4F27-89F6-19DA882265C4}" type="slidenum">
              <a:rPr lang="en-US" altLang="en-US" smtClean="0"/>
              <a:pPr fontAlgn="base">
                <a:spcBef>
                  <a:spcPct val="0"/>
                </a:spcBef>
                <a:spcAft>
                  <a:spcPct val="0"/>
                </a:spcAft>
                <a:defRPr/>
              </a:pPr>
              <a:t>‹#›</a:t>
            </a:fld>
            <a:endParaRPr lang="en-US" altLang="en-US"/>
          </a:p>
        </p:txBody>
      </p:sp>
    </p:spTree>
    <p:extLst>
      <p:ext uri="{BB962C8B-B14F-4D97-AF65-F5344CB8AC3E}">
        <p14:creationId xmlns:p14="http://schemas.microsoft.com/office/powerpoint/2010/main" val="1285851011"/>
      </p:ext>
    </p:extLst>
  </p:cSld>
  <p:clrMapOvr>
    <a:masterClrMapping/>
  </p:clrMapOvr>
  <p:transition advClick="0" advTm="0"/>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176000" cy="914400"/>
          </a:xfrm>
        </p:spPr>
        <p:txBody>
          <a:bodyPr/>
          <a:lstStyle/>
          <a:p>
            <a:r>
              <a:rPr lang="en-US"/>
              <a:t>Click to edit Master title style</a:t>
            </a:r>
          </a:p>
        </p:txBody>
      </p:sp>
      <p:sp>
        <p:nvSpPr>
          <p:cNvPr id="3" name="SmartArt Placeholder 2"/>
          <p:cNvSpPr>
            <a:spLocks noGrp="1"/>
          </p:cNvSpPr>
          <p:nvPr>
            <p:ph type="dgm" idx="1"/>
          </p:nvPr>
        </p:nvSpPr>
        <p:spPr>
          <a:xfrm>
            <a:off x="508000" y="1524000"/>
            <a:ext cx="11176000" cy="4038600"/>
          </a:xfrm>
        </p:spPr>
        <p:txBody>
          <a:bodyPr/>
          <a:lstStyle/>
          <a:p>
            <a:pPr lvl="0"/>
            <a:endParaRPr lang="en-US" noProof="0"/>
          </a:p>
        </p:txBody>
      </p:sp>
    </p:spTree>
    <p:extLst>
      <p:ext uri="{BB962C8B-B14F-4D97-AF65-F5344CB8AC3E}">
        <p14:creationId xmlns:p14="http://schemas.microsoft.com/office/powerpoint/2010/main" val="44015903"/>
      </p:ext>
    </p:extLst>
  </p:cSld>
  <p:clrMapOvr>
    <a:masterClrMapping/>
  </p:clrMapOvr>
  <p:transition>
    <p:split orient="vert" dir="in"/>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10363200" cy="990600"/>
          </a:xfrm>
        </p:spPr>
        <p:txBody>
          <a:bodyPr/>
          <a:lstStyle/>
          <a:p>
            <a:r>
              <a:rPr lang="en-US"/>
              <a:t>Click to edit Master title style</a:t>
            </a:r>
            <a:endParaRPr lang="vi-VN"/>
          </a:p>
        </p:txBody>
      </p:sp>
      <p:sp>
        <p:nvSpPr>
          <p:cNvPr id="3" name="Text Placeholder 2"/>
          <p:cNvSpPr>
            <a:spLocks noGrp="1"/>
          </p:cNvSpPr>
          <p:nvPr>
            <p:ph type="body" sz="half" idx="1"/>
          </p:nvPr>
        </p:nvSpPr>
        <p:spPr>
          <a:xfrm>
            <a:off x="1219200" y="1676401"/>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p:cNvSpPr>
            <a:spLocks noGrp="1"/>
          </p:cNvSpPr>
          <p:nvPr>
            <p:ph sz="half" idx="2"/>
          </p:nvPr>
        </p:nvSpPr>
        <p:spPr>
          <a:xfrm>
            <a:off x="6502400" y="1676401"/>
            <a:ext cx="508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Rectangle 18">
            <a:extLst>
              <a:ext uri="{FF2B5EF4-FFF2-40B4-BE49-F238E27FC236}">
                <a16:creationId xmlns:a16="http://schemas.microsoft.com/office/drawing/2014/main" id="{9E518EDB-D21D-4B7E-BAE2-AAF613879F25}"/>
              </a:ext>
            </a:extLst>
          </p:cNvPr>
          <p:cNvSpPr>
            <a:spLocks noGrp="1" noChangeArrowheads="1"/>
          </p:cNvSpPr>
          <p:nvPr>
            <p:ph type="sldNum" sz="quarter" idx="10"/>
          </p:nvPr>
        </p:nvSpPr>
        <p:spPr/>
        <p:txBody>
          <a:bodyPr/>
          <a:lstStyle>
            <a:lvl1pPr>
              <a:defRPr/>
            </a:lvl1pPr>
          </a:lstStyle>
          <a:p>
            <a:pPr fontAlgn="base">
              <a:spcBef>
                <a:spcPct val="0"/>
              </a:spcBef>
              <a:spcAft>
                <a:spcPct val="0"/>
              </a:spcAft>
              <a:defRPr/>
            </a:pPr>
            <a:fld id="{026484DA-3152-4EF9-A102-83DCABB218C4}" type="slidenum">
              <a:rPr lang="en-US" altLang="en-US" smtClean="0"/>
              <a:pPr fontAlgn="base">
                <a:spcBef>
                  <a:spcPct val="0"/>
                </a:spcBef>
                <a:spcAft>
                  <a:spcPct val="0"/>
                </a:spcAft>
                <a:defRPr/>
              </a:pPr>
              <a:t>‹#›</a:t>
            </a:fld>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smtClean="0"/>
          </a:p>
          <a:p>
            <a:pPr fontAlgn="base">
              <a:spcBef>
                <a:spcPct val="0"/>
              </a:spcBef>
              <a:spcAft>
                <a:spcPct val="0"/>
              </a:spcAft>
              <a:defRPr/>
            </a:pPr>
            <a:endParaRPr lang="en-US" altLang="en-US"/>
          </a:p>
        </p:txBody>
      </p:sp>
    </p:spTree>
    <p:extLst>
      <p:ext uri="{BB962C8B-B14F-4D97-AF65-F5344CB8AC3E}">
        <p14:creationId xmlns:p14="http://schemas.microsoft.com/office/powerpoint/2010/main" val="15874090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902207"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712069D-0AA5-427F-BB17-83E5AA16FEBA}"/>
              </a:ext>
            </a:extLst>
          </p:cNvPr>
          <p:cNvSpPr>
            <a:spLocks noGrp="1"/>
          </p:cNvSpPr>
          <p:nvPr>
            <p:ph type="dt" sz="half" idx="15"/>
          </p:nvPr>
        </p:nvSpPr>
        <p:spPr/>
        <p:txBody>
          <a:bodyPr/>
          <a:lstStyle>
            <a:lvl1pPr>
              <a:defRPr/>
            </a:lvl1pPr>
          </a:lstStyle>
          <a:p>
            <a:pPr fontAlgn="base">
              <a:spcBef>
                <a:spcPct val="0"/>
              </a:spcBef>
              <a:spcAft>
                <a:spcPct val="0"/>
              </a:spcAft>
              <a:defRPr/>
            </a:pPr>
            <a:endParaRPr lang="vi-VN"/>
          </a:p>
        </p:txBody>
      </p:sp>
      <p:sp>
        <p:nvSpPr>
          <p:cNvPr id="6" name="Footer Placeholder 4">
            <a:extLst>
              <a:ext uri="{FF2B5EF4-FFF2-40B4-BE49-F238E27FC236}">
                <a16:creationId xmlns:a16="http://schemas.microsoft.com/office/drawing/2014/main" id="{8A6D6044-62B5-4D9E-909E-4FEA36C5AAE0}"/>
              </a:ext>
            </a:extLst>
          </p:cNvPr>
          <p:cNvSpPr>
            <a:spLocks noGrp="1"/>
          </p:cNvSpPr>
          <p:nvPr>
            <p:ph type="ftr" sz="quarter" idx="16"/>
          </p:nvPr>
        </p:nvSpPr>
        <p:spPr/>
        <p:txBody>
          <a:bodyPr/>
          <a:lstStyle>
            <a:lvl1pPr>
              <a:defRPr/>
            </a:lvl1pPr>
          </a:lstStyle>
          <a:p>
            <a:pPr fontAlgn="base">
              <a:spcBef>
                <a:spcPct val="0"/>
              </a:spcBef>
              <a:spcAft>
                <a:spcPct val="0"/>
              </a:spcAft>
              <a:defRPr/>
            </a:pPr>
            <a:endParaRPr lang="vi-VN"/>
          </a:p>
        </p:txBody>
      </p:sp>
      <p:sp>
        <p:nvSpPr>
          <p:cNvPr id="7" name="Slide Number Placeholder 5">
            <a:extLst>
              <a:ext uri="{FF2B5EF4-FFF2-40B4-BE49-F238E27FC236}">
                <a16:creationId xmlns:a16="http://schemas.microsoft.com/office/drawing/2014/main" id="{CEB8F195-61B5-459A-AFE6-3B6AF76E53EC}"/>
              </a:ext>
            </a:extLst>
          </p:cNvPr>
          <p:cNvSpPr>
            <a:spLocks noGrp="1"/>
          </p:cNvSpPr>
          <p:nvPr>
            <p:ph type="sldNum" sz="quarter" idx="17"/>
          </p:nvPr>
        </p:nvSpPr>
        <p:spPr/>
        <p:txBody>
          <a:bodyPr/>
          <a:lstStyle>
            <a:lvl1pPr>
              <a:defRPr/>
            </a:lvl1pPr>
          </a:lstStyle>
          <a:p>
            <a:pPr fontAlgn="base">
              <a:spcBef>
                <a:spcPct val="0"/>
              </a:spcBef>
              <a:spcAft>
                <a:spcPct val="0"/>
              </a:spcAft>
              <a:defRPr/>
            </a:pPr>
            <a:fld id="{33860E0A-DE46-405E-B533-078E9F2D7771}" type="slidenum">
              <a:rPr lang="vi-VN" altLang="en-US" smtClean="0"/>
              <a:pPr fontAlgn="base">
                <a:spcBef>
                  <a:spcPct val="0"/>
                </a:spcBef>
                <a:spcAft>
                  <a:spcPct val="0"/>
                </a:spcAft>
                <a:defRPr/>
              </a:pPr>
              <a:t>‹#›</a:t>
            </a:fld>
            <a:endParaRPr lang="vi-VN" altLang="en-US"/>
          </a:p>
        </p:txBody>
      </p:sp>
    </p:spTree>
    <p:extLst>
      <p:ext uri="{BB962C8B-B14F-4D97-AF65-F5344CB8AC3E}">
        <p14:creationId xmlns:p14="http://schemas.microsoft.com/office/powerpoint/2010/main" val="184489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2.png"/><Relationship Id="rId26" Type="http://schemas.openxmlformats.org/officeDocument/2006/relationships/image" Target="../media/image10.png"/><Relationship Id="rId3" Type="http://schemas.openxmlformats.org/officeDocument/2006/relationships/slideLayout" Target="../slideLayouts/slideLayout14.xml"/><Relationship Id="rId21" Type="http://schemas.openxmlformats.org/officeDocument/2006/relationships/image" Target="../media/image5.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jpeg"/><Relationship Id="rId25" Type="http://schemas.openxmlformats.org/officeDocument/2006/relationships/image" Target="../media/image9.png"/><Relationship Id="rId2" Type="http://schemas.openxmlformats.org/officeDocument/2006/relationships/slideLayout" Target="../slideLayouts/slideLayout13.xml"/><Relationship Id="rId16" Type="http://schemas.openxmlformats.org/officeDocument/2006/relationships/theme" Target="../theme/theme2.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image" Target="../media/image8.png"/><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image" Target="../media/image7.png"/><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A59B6-DEC5-444B-9EDF-AF3CF4A4B012}" type="datetimeFigureOut">
              <a:rPr lang="en-US" smtClean="0"/>
              <a:t>1/25/2021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255B4-724B-4F2E-80E8-B60488E3785D}" type="slidenum">
              <a:rPr lang="en-US" smtClean="0"/>
              <a:t>‹#›</a:t>
            </a:fld>
            <a:endParaRPr lang="en-US"/>
          </a:p>
        </p:txBody>
      </p:sp>
    </p:spTree>
    <p:extLst>
      <p:ext uri="{BB962C8B-B14F-4D97-AF65-F5344CB8AC3E}">
        <p14:creationId xmlns:p14="http://schemas.microsoft.com/office/powerpoint/2010/main" val="3510584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9" descr="1"/>
          <p:cNvPicPr>
            <a:picLocks noChangeAspect="1" noChangeArrowheads="1"/>
          </p:cNvPicPr>
          <p:nvPr/>
        </p:nvPicPr>
        <p:blipFill>
          <a:blip r:embed="rId17">
            <a:extLst>
              <a:ext uri="{28A0092B-C50C-407E-A947-70E740481C1C}">
                <a14:useLocalDpi xmlns:a14="http://schemas.microsoft.com/office/drawing/2010/main" val="0"/>
              </a:ext>
            </a:extLst>
          </a:blip>
          <a:srcRect b="38461"/>
          <a:stretch>
            <a:fillRect/>
          </a:stretch>
        </p:blipFill>
        <p:spPr bwMode="auto">
          <a:xfrm>
            <a:off x="0" y="6324601"/>
            <a:ext cx="121920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1" name="Rectangle 17">
            <a:extLst>
              <a:ext uri="{FF2B5EF4-FFF2-40B4-BE49-F238E27FC236}">
                <a16:creationId xmlns:a16="http://schemas.microsoft.com/office/drawing/2014/main" id="{BC01083A-E6A7-4C34-847D-1D24EEC443F8}"/>
              </a:ext>
            </a:extLst>
          </p:cNvPr>
          <p:cNvSpPr>
            <a:spLocks noChangeArrowheads="1"/>
          </p:cNvSpPr>
          <p:nvPr/>
        </p:nvSpPr>
        <p:spPr bwMode="gray">
          <a:xfrm>
            <a:off x="0" y="0"/>
            <a:ext cx="12192000" cy="1219200"/>
          </a:xfrm>
          <a:prstGeom prst="rect">
            <a:avLst/>
          </a:prstGeom>
          <a:gradFill rotWithShape="1">
            <a:gsLst>
              <a:gs pos="0">
                <a:schemeClr val="accent1"/>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80808"/>
              </a:solidFill>
              <a:effectLst/>
              <a:uLnTx/>
              <a:uFillTx/>
              <a:latin typeface="Arial" charset="0"/>
              <a:ea typeface="+mn-ea"/>
              <a:cs typeface="+mn-cs"/>
            </a:endParaRPr>
          </a:p>
        </p:txBody>
      </p:sp>
      <p:sp>
        <p:nvSpPr>
          <p:cNvPr id="1028" name="Rectangle 3"/>
          <p:cNvSpPr>
            <a:spLocks noGrp="1" noChangeArrowheads="1"/>
          </p:cNvSpPr>
          <p:nvPr>
            <p:ph type="body" idx="1"/>
          </p:nvPr>
        </p:nvSpPr>
        <p:spPr bwMode="auto">
          <a:xfrm>
            <a:off x="609600" y="1295400"/>
            <a:ext cx="109728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 name="Rectangle 4">
            <a:extLst>
              <a:ext uri="{FF2B5EF4-FFF2-40B4-BE49-F238E27FC236}">
                <a16:creationId xmlns:a16="http://schemas.microsoft.com/office/drawing/2014/main" id="{C0F3FF7F-969B-4163-971A-B002A9EAE69E}"/>
              </a:ext>
            </a:extLst>
          </p:cNvPr>
          <p:cNvSpPr>
            <a:spLocks noGrp="1" noChangeArrowheads="1"/>
          </p:cNvSpPr>
          <p:nvPr>
            <p:ph type="dt" sz="half" idx="2"/>
          </p:nvPr>
        </p:nvSpPr>
        <p:spPr bwMode="auto">
          <a:xfrm>
            <a:off x="609600" y="6537326"/>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solidFill>
                  <a:srgbClr val="FFFFFF"/>
                </a:solidFill>
                <a:latin typeface="Arial" charset="0"/>
              </a:defRPr>
            </a:lvl1pPr>
          </a:lstStyle>
          <a:p>
            <a:pPr fontAlgn="base">
              <a:spcBef>
                <a:spcPct val="0"/>
              </a:spcBef>
              <a:spcAft>
                <a:spcPct val="0"/>
              </a:spcAft>
              <a:defRPr/>
            </a:pPr>
            <a:endParaRPr lang="en-US"/>
          </a:p>
        </p:txBody>
      </p:sp>
      <p:sp>
        <p:nvSpPr>
          <p:cNvPr id="1029" name="Rectangle 5">
            <a:extLst>
              <a:ext uri="{FF2B5EF4-FFF2-40B4-BE49-F238E27FC236}">
                <a16:creationId xmlns:a16="http://schemas.microsoft.com/office/drawing/2014/main" id="{B1D54A68-C8DC-409D-91B4-338D279CD5F4}"/>
              </a:ext>
            </a:extLst>
          </p:cNvPr>
          <p:cNvSpPr>
            <a:spLocks noGrp="1" noChangeArrowheads="1"/>
          </p:cNvSpPr>
          <p:nvPr>
            <p:ph type="ftr" sz="quarter" idx="3"/>
          </p:nvPr>
        </p:nvSpPr>
        <p:spPr bwMode="auto">
          <a:xfrm>
            <a:off x="4165600" y="6537326"/>
            <a:ext cx="3860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200">
                <a:solidFill>
                  <a:srgbClr val="FFFFFF"/>
                </a:solidFill>
                <a:latin typeface="Arial" charset="0"/>
              </a:defRPr>
            </a:lvl1pPr>
          </a:lstStyle>
          <a:p>
            <a:pPr fontAlgn="base">
              <a:spcBef>
                <a:spcPct val="0"/>
              </a:spcBef>
              <a:spcAft>
                <a:spcPct val="0"/>
              </a:spcAft>
              <a:defRPr/>
            </a:pPr>
            <a:endParaRPr lang="en-US"/>
          </a:p>
        </p:txBody>
      </p:sp>
      <p:sp>
        <p:nvSpPr>
          <p:cNvPr id="1030" name="Rectangle 6">
            <a:extLst>
              <a:ext uri="{FF2B5EF4-FFF2-40B4-BE49-F238E27FC236}">
                <a16:creationId xmlns:a16="http://schemas.microsoft.com/office/drawing/2014/main" id="{9278DF05-6CDD-45A1-8019-957FACE142F8}"/>
              </a:ext>
            </a:extLst>
          </p:cNvPr>
          <p:cNvSpPr>
            <a:spLocks noGrp="1" noChangeArrowheads="1"/>
          </p:cNvSpPr>
          <p:nvPr>
            <p:ph type="sldNum" sz="quarter" idx="4"/>
          </p:nvPr>
        </p:nvSpPr>
        <p:spPr bwMode="auto">
          <a:xfrm>
            <a:off x="8737600" y="6537326"/>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solidFill>
                  <a:srgbClr val="FFFFFF"/>
                </a:solidFill>
                <a:latin typeface="Arial" panose="020B0604020202020204" pitchFamily="34" charset="0"/>
              </a:defRPr>
            </a:lvl1pPr>
          </a:lstStyle>
          <a:p>
            <a:pPr fontAlgn="base">
              <a:spcBef>
                <a:spcPct val="0"/>
              </a:spcBef>
              <a:spcAft>
                <a:spcPct val="0"/>
              </a:spcAft>
              <a:defRPr/>
            </a:pPr>
            <a:fld id="{F06B18A2-C68F-40A6-99E8-F0ED50F6956A}" type="slidenum">
              <a:rPr lang="en-US" altLang="en-US" smtClean="0"/>
              <a:pPr fontAlgn="base">
                <a:spcBef>
                  <a:spcPct val="0"/>
                </a:spcBef>
                <a:spcAft>
                  <a:spcPct val="0"/>
                </a:spcAft>
                <a:defRPr/>
              </a:pPr>
              <a:t>‹#›</a:t>
            </a:fld>
            <a:endParaRPr lang="en-US" altLang="en-US"/>
          </a:p>
        </p:txBody>
      </p:sp>
      <p:pic>
        <p:nvPicPr>
          <p:cNvPr id="1032" name="Picture 9" descr="artplus_nature_naturalcity42_a"/>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0521951" y="5935664"/>
            <a:ext cx="1646767" cy="83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0" descr="artplus_nature_naturalcity42_b"/>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0642601" y="5916613"/>
            <a:ext cx="1104900" cy="15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1" descr="artplus_nature_naturalcity42_e"/>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10881784" y="5608638"/>
            <a:ext cx="573616"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Picture 12" descr="artplus_nature_naturalcity42_d"/>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10803467" y="5849939"/>
            <a:ext cx="230717" cy="16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Picture 13" descr="artplus_nature_naturalcity42_i"/>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1292418" y="5969001"/>
            <a:ext cx="615949"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14" descr="artplus_nature_naturalcity42_c"/>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1417301" y="5943600"/>
            <a:ext cx="412751"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9" name="Picture 15" descr="artplus_nature_naturalcity42_f"/>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10568517" y="6334126"/>
            <a:ext cx="182668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Placeholder 2"/>
          <p:cNvSpPr>
            <a:spLocks noGrp="1" noChangeArrowheads="1"/>
          </p:cNvSpPr>
          <p:nvPr>
            <p:ph type="title"/>
          </p:nvPr>
        </p:nvSpPr>
        <p:spPr bwMode="auto">
          <a:xfrm>
            <a:off x="609600" y="228601"/>
            <a:ext cx="10972800" cy="868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pic>
        <p:nvPicPr>
          <p:cNvPr id="1044" name="Picture 20" descr="a1"/>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2833351" y="328613"/>
            <a:ext cx="1257300"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5" name="Picture 21" descr="b_1"/>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320800" y="1371601"/>
            <a:ext cx="110066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12592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ransition advClick="0" advTm="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withEffect">
                                  <p:stCondLst>
                                    <p:cond delay="0"/>
                                  </p:stCondLst>
                                  <p:childTnLst>
                                    <p:set>
                                      <p:cBhvr>
                                        <p:cTn id="6" dur="1" fill="hold">
                                          <p:stCondLst>
                                            <p:cond delay="0"/>
                                          </p:stCondLst>
                                        </p:cTn>
                                        <p:tgtEl>
                                          <p:spTgt spid="1039"/>
                                        </p:tgtEl>
                                        <p:attrNameLst>
                                          <p:attrName>style.visibility</p:attrName>
                                        </p:attrNameLst>
                                      </p:cBhvr>
                                      <p:to>
                                        <p:strVal val="visible"/>
                                      </p:to>
                                    </p:set>
                                    <p:animEffect transition="in" filter="wipe(down)">
                                      <p:cBhvr>
                                        <p:cTn id="7" dur="1000"/>
                                        <p:tgtEl>
                                          <p:spTgt spid="1039"/>
                                        </p:tgtEl>
                                      </p:cBhvr>
                                    </p:animEffect>
                                  </p:childTnLst>
                                </p:cTn>
                              </p:par>
                            </p:childTnLst>
                          </p:cTn>
                        </p:par>
                        <p:par>
                          <p:cTn id="8" fill="hold" nodeType="afterGroup">
                            <p:stCondLst>
                              <p:cond delay="1000"/>
                            </p:stCondLst>
                            <p:childTnLst>
                              <p:par>
                                <p:cTn id="9" presetID="0" presetClass="path" presetSubtype="0" accel="50000" decel="50000" fill="hold" nodeType="afterEffect">
                                  <p:stCondLst>
                                    <p:cond delay="0"/>
                                  </p:stCondLst>
                                  <p:childTnLst>
                                    <p:animMotion origin="layout" path="M 3.33333E-6 -1.85185E-6 C -0.09045 -0.01597 -0.36945 -0.08727 -0.54306 -0.09537 C -0.71667 -0.10347 -0.93785 -0.05879 -1.04167 -0.04907 " pathEditMode="relative" rAng="0" ptsTypes="aaa">
                                      <p:cBhvr>
                                        <p:cTn id="10" dur="2000" fill="hold"/>
                                        <p:tgtEl>
                                          <p:spTgt spid="1044"/>
                                        </p:tgtEl>
                                        <p:attrNameLst>
                                          <p:attrName>ppt_x</p:attrName>
                                          <p:attrName>ppt_y</p:attrName>
                                        </p:attrNameLst>
                                      </p:cBhvr>
                                      <p:rCtr x="-52083" y="-5185"/>
                                    </p:animMotion>
                                  </p:childTnLst>
                                </p:cTn>
                              </p:par>
                            </p:childTnLst>
                          </p:cTn>
                        </p:par>
                        <p:par>
                          <p:cTn id="11" fill="hold" nodeType="afterGroup">
                            <p:stCondLst>
                              <p:cond delay="3000"/>
                            </p:stCondLst>
                            <p:childTnLst>
                              <p:par>
                                <p:cTn id="12" presetID="0" presetClass="path" presetSubtype="0" accel="50000" decel="50000" fill="hold" nodeType="afterEffect">
                                  <p:stCondLst>
                                    <p:cond delay="0"/>
                                  </p:stCondLst>
                                  <p:childTnLst>
                                    <p:animMotion origin="layout" path="M -0.00348 0.05949 C 0.00625 0.0581 0.04097 0.0574 0.05399 0.05324 C 0.06701 0.04907 0.06632 0.04907 0.07638 0.03379 C 0.08628 0.01898 0.10538 -0.02269 0.11319 -0.03727 " pathEditMode="relative" rAng="0" ptsTypes="aaaa">
                                      <p:cBhvr>
                                        <p:cTn id="13" dur="2000" fill="hold"/>
                                        <p:tgtEl>
                                          <p:spTgt spid="1045"/>
                                        </p:tgtEl>
                                        <p:attrNameLst>
                                          <p:attrName>ppt_x</p:attrName>
                                          <p:attrName>ppt_y</p:attrName>
                                        </p:attrNameLst>
                                      </p:cBhvr>
                                      <p:rCtr x="5833" y="-4838"/>
                                    </p:animMotion>
                                  </p:childTnLst>
                                </p:cTn>
                              </p:par>
                              <p:par>
                                <p:cTn id="14" presetID="22" presetClass="entr" presetSubtype="8" fill="hold" grpId="0" nodeType="withEffect">
                                  <p:stCondLst>
                                    <p:cond delay="90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txStyles>
    <p:titleStyle>
      <a:lvl1pPr algn="ctr" rtl="0" eaLnBrk="0" fontAlgn="base" hangingPunct="0">
        <a:spcBef>
          <a:spcPct val="0"/>
        </a:spcBef>
        <a:spcAft>
          <a:spcPct val="0"/>
        </a:spcAft>
        <a:defRPr sz="4200" b="1" i="1">
          <a:solidFill>
            <a:schemeClr val="tx1"/>
          </a:solidFill>
          <a:latin typeface="+mj-lt"/>
          <a:ea typeface="+mj-ea"/>
          <a:cs typeface="+mj-cs"/>
        </a:defRPr>
      </a:lvl1pPr>
      <a:lvl2pPr algn="ctr" rtl="0" eaLnBrk="0" fontAlgn="base" hangingPunct="0">
        <a:spcBef>
          <a:spcPct val="0"/>
        </a:spcBef>
        <a:spcAft>
          <a:spcPct val="0"/>
        </a:spcAft>
        <a:defRPr sz="4200" b="1" i="1">
          <a:solidFill>
            <a:schemeClr val="tx1"/>
          </a:solidFill>
          <a:latin typeface="Arial" charset="0"/>
        </a:defRPr>
      </a:lvl2pPr>
      <a:lvl3pPr algn="ctr" rtl="0" eaLnBrk="0" fontAlgn="base" hangingPunct="0">
        <a:spcBef>
          <a:spcPct val="0"/>
        </a:spcBef>
        <a:spcAft>
          <a:spcPct val="0"/>
        </a:spcAft>
        <a:defRPr sz="4200" b="1" i="1">
          <a:solidFill>
            <a:schemeClr val="tx1"/>
          </a:solidFill>
          <a:latin typeface="Arial" charset="0"/>
        </a:defRPr>
      </a:lvl3pPr>
      <a:lvl4pPr algn="ctr" rtl="0" eaLnBrk="0" fontAlgn="base" hangingPunct="0">
        <a:spcBef>
          <a:spcPct val="0"/>
        </a:spcBef>
        <a:spcAft>
          <a:spcPct val="0"/>
        </a:spcAft>
        <a:defRPr sz="4200" b="1" i="1">
          <a:solidFill>
            <a:schemeClr val="tx1"/>
          </a:solidFill>
          <a:latin typeface="Arial" charset="0"/>
        </a:defRPr>
      </a:lvl4pPr>
      <a:lvl5pPr algn="ctr" rtl="0" eaLnBrk="0" fontAlgn="base" hangingPunct="0">
        <a:spcBef>
          <a:spcPct val="0"/>
        </a:spcBef>
        <a:spcAft>
          <a:spcPct val="0"/>
        </a:spcAft>
        <a:defRPr sz="4200" b="1" i="1">
          <a:solidFill>
            <a:schemeClr val="tx1"/>
          </a:solidFill>
          <a:latin typeface="Arial" charset="0"/>
        </a:defRPr>
      </a:lvl5pPr>
      <a:lvl6pPr marL="457200" algn="ctr" rtl="0" eaLnBrk="1" fontAlgn="base" hangingPunct="1">
        <a:spcBef>
          <a:spcPct val="0"/>
        </a:spcBef>
        <a:spcAft>
          <a:spcPct val="0"/>
        </a:spcAft>
        <a:defRPr sz="4200" b="1" i="1">
          <a:solidFill>
            <a:schemeClr val="tx1"/>
          </a:solidFill>
          <a:latin typeface="Arial" charset="0"/>
        </a:defRPr>
      </a:lvl6pPr>
      <a:lvl7pPr marL="914400" algn="ctr" rtl="0" eaLnBrk="1" fontAlgn="base" hangingPunct="1">
        <a:spcBef>
          <a:spcPct val="0"/>
        </a:spcBef>
        <a:spcAft>
          <a:spcPct val="0"/>
        </a:spcAft>
        <a:defRPr sz="4200" b="1" i="1">
          <a:solidFill>
            <a:schemeClr val="tx1"/>
          </a:solidFill>
          <a:latin typeface="Arial" charset="0"/>
        </a:defRPr>
      </a:lvl7pPr>
      <a:lvl8pPr marL="1371600" algn="ctr" rtl="0" eaLnBrk="1" fontAlgn="base" hangingPunct="1">
        <a:spcBef>
          <a:spcPct val="0"/>
        </a:spcBef>
        <a:spcAft>
          <a:spcPct val="0"/>
        </a:spcAft>
        <a:defRPr sz="4200" b="1" i="1">
          <a:solidFill>
            <a:schemeClr val="tx1"/>
          </a:solidFill>
          <a:latin typeface="Arial" charset="0"/>
        </a:defRPr>
      </a:lvl8pPr>
      <a:lvl9pPr marL="1828800" algn="ctr" rtl="0" eaLnBrk="1" fontAlgn="base" hangingPunct="1">
        <a:spcBef>
          <a:spcPct val="0"/>
        </a:spcBef>
        <a:spcAft>
          <a:spcPct val="0"/>
        </a:spcAft>
        <a:defRPr sz="4200" b="1" i="1">
          <a:solidFill>
            <a:schemeClr val="tx1"/>
          </a:solidFill>
          <a:latin typeface="Arial" charset="0"/>
        </a:defRPr>
      </a:lvl9pPr>
    </p:titleStyle>
    <p:bodyStyle>
      <a:lvl1pPr marL="342900" indent="-342900" algn="l" rtl="0" eaLnBrk="0" fontAlgn="base" hangingPunct="0">
        <a:spcBef>
          <a:spcPct val="20000"/>
        </a:spcBef>
        <a:spcAft>
          <a:spcPct val="0"/>
        </a:spcAft>
        <a:buClr>
          <a:schemeClr val="folHlink"/>
        </a:buClr>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Font typeface="Wingdings" panose="05000000000000000000" pitchFamily="2" charset="2"/>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0.jp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50148" y="1552145"/>
            <a:ext cx="9884528" cy="861774"/>
          </a:xfrm>
          <a:prstGeom prst="rect">
            <a:avLst/>
          </a:prstGeom>
          <a:noFill/>
        </p:spPr>
        <p:txBody>
          <a:bodyPr wrap="square" rtlCol="0">
            <a:spAutoFit/>
          </a:bodyPr>
          <a:lstStyle/>
          <a:p>
            <a:pPr algn="ctr"/>
            <a:r>
              <a:rPr lang="en-US" sz="5000" b="1" dirty="0" smtClean="0">
                <a:solidFill>
                  <a:srgbClr val="FF0000"/>
                </a:solidFill>
                <a:latin typeface="Algerian" panose="04020705040A02060702" pitchFamily="82" charset="0"/>
              </a:rPr>
              <a:t>CHƯƠNG 5</a:t>
            </a:r>
            <a:endParaRPr lang="en-US" sz="5000" b="1" dirty="0">
              <a:solidFill>
                <a:srgbClr val="FF0000"/>
              </a:solidFill>
              <a:latin typeface="Algerian" panose="04020705040A02060702" pitchFamily="82" charset="0"/>
            </a:endParaRPr>
          </a:p>
        </p:txBody>
      </p:sp>
      <p:sp>
        <p:nvSpPr>
          <p:cNvPr id="4" name="Rectangle 3"/>
          <p:cNvSpPr>
            <a:spLocks noChangeArrowheads="1"/>
          </p:cNvSpPr>
          <p:nvPr/>
        </p:nvSpPr>
        <p:spPr bwMode="auto">
          <a:xfrm>
            <a:off x="1806202" y="-87041"/>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TẾ</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KẾ TOÁN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sp>
        <p:nvSpPr>
          <p:cNvPr id="7" name="Rectangle 6"/>
          <p:cNvSpPr/>
          <p:nvPr/>
        </p:nvSpPr>
        <p:spPr>
          <a:xfrm>
            <a:off x="1046223" y="2428424"/>
            <a:ext cx="11145776" cy="1446550"/>
          </a:xfrm>
          <a:prstGeom prst="rect">
            <a:avLst/>
          </a:prstGeom>
        </p:spPr>
        <p:txBody>
          <a:bodyPr wrap="square">
            <a:spAutoFit/>
          </a:bodyPr>
          <a:lstStyle/>
          <a:p>
            <a:pPr lvl="0" algn="ctr">
              <a:defRPr/>
            </a:pPr>
            <a:r>
              <a:rPr lang="en-US" altLang="en-US" sz="4400" b="1" kern="0" cap="all" dirty="0" smtClean="0">
                <a:solidFill>
                  <a:srgbClr val="000066"/>
                </a:solidFill>
                <a:latin typeface="Times New Roman" panose="02020603050405020304" pitchFamily="18" charset="0"/>
                <a:ea typeface="+mj-ea"/>
                <a:cs typeface="Times New Roman" panose="02020603050405020304" pitchFamily="18" charset="0"/>
              </a:rPr>
              <a:t>CÁC PHƯƠNG </a:t>
            </a:r>
            <a:r>
              <a:rPr lang="en-US" altLang="en-US" sz="4400" b="1" kern="0" cap="all" dirty="0" err="1" smtClean="0">
                <a:solidFill>
                  <a:srgbClr val="000066"/>
                </a:solidFill>
                <a:latin typeface="Times New Roman" panose="02020603050405020304" pitchFamily="18" charset="0"/>
                <a:ea typeface="+mj-ea"/>
                <a:cs typeface="Times New Roman" panose="02020603050405020304" pitchFamily="18" charset="0"/>
              </a:rPr>
              <a:t>thức</a:t>
            </a:r>
            <a:r>
              <a:rPr lang="en-US" altLang="en-US" sz="4400" b="1" kern="0" cap="all" dirty="0" smtClean="0">
                <a:solidFill>
                  <a:srgbClr val="000066"/>
                </a:solidFill>
                <a:latin typeface="Times New Roman" panose="02020603050405020304" pitchFamily="18" charset="0"/>
                <a:ea typeface="+mj-ea"/>
                <a:cs typeface="Times New Roman" panose="02020603050405020304" pitchFamily="18" charset="0"/>
              </a:rPr>
              <a:t> THANH TOÁN QUỐC TẾ</a:t>
            </a:r>
            <a:endParaRPr kumimoji="0" lang="en-US" sz="4400" b="0" i="0" u="none" strike="noStrike" kern="0" cap="all" spc="0" normalizeH="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3995" y="4053105"/>
            <a:ext cx="5715000" cy="268605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50416" y="4053105"/>
            <a:ext cx="4271790" cy="2686050"/>
          </a:xfrm>
          <a:prstGeom prst="rect">
            <a:avLst/>
          </a:prstGeom>
        </p:spPr>
      </p:pic>
    </p:spTree>
    <p:extLst>
      <p:ext uri="{BB962C8B-B14F-4D97-AF65-F5344CB8AC3E}">
        <p14:creationId xmlns:p14="http://schemas.microsoft.com/office/powerpoint/2010/main" val="24826428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3827" y="1327742"/>
            <a:ext cx="11728173" cy="4391587"/>
          </a:xfrm>
          <a:prstGeom prst="rect">
            <a:avLst/>
          </a:prstGeom>
        </p:spPr>
        <p:txBody>
          <a:bodyPr wrap="square">
            <a:spAutoFit/>
          </a:bodyPr>
          <a:lstStyle/>
          <a:p>
            <a:pPr algn="just">
              <a:lnSpc>
                <a:spcPct val="150000"/>
              </a:lnSpc>
            </a:pPr>
            <a:r>
              <a:rPr lang="en-US" sz="4800" b="1" dirty="0">
                <a:latin typeface="Times New Roman" panose="02020603050405020304" pitchFamily="18" charset="0"/>
                <a:cs typeface="Times New Roman" panose="02020603050405020304" pitchFamily="18" charset="0"/>
              </a:rPr>
              <a:t>5</a:t>
            </a:r>
            <a:r>
              <a:rPr lang="en-US" sz="4800" b="1" dirty="0" smtClean="0">
                <a:latin typeface="Times New Roman" panose="02020603050405020304" pitchFamily="18" charset="0"/>
                <a:cs typeface="Times New Roman" panose="02020603050405020304" pitchFamily="18" charset="0"/>
              </a:rPr>
              <a:t>.1. </a:t>
            </a:r>
            <a:r>
              <a:rPr lang="en-US" sz="4800" b="1" dirty="0" err="1">
                <a:latin typeface="Times New Roman" panose="02020603050405020304" pitchFamily="18" charset="0"/>
                <a:cs typeface="Times New Roman" panose="02020603050405020304" pitchFamily="18" charset="0"/>
              </a:rPr>
              <a:t>Phương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thức</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chuyển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tiền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và</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ghi</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sổ</a:t>
            </a:r>
            <a:endParaRPr lang="en-US" sz="4800" b="1" dirty="0">
              <a:latin typeface="Times New Roman" panose="02020603050405020304" pitchFamily="18" charset="0"/>
              <a:cs typeface="Times New Roman" panose="02020603050405020304" pitchFamily="18" charset="0"/>
            </a:endParaRPr>
          </a:p>
          <a:p>
            <a:pPr algn="just">
              <a:lnSpc>
                <a:spcPct val="150000"/>
              </a:lnSpc>
            </a:pPr>
            <a:r>
              <a:rPr lang="en-US" sz="4800" b="1" dirty="0" smtClean="0">
                <a:latin typeface="Times New Roman" panose="02020603050405020304" pitchFamily="18" charset="0"/>
                <a:cs typeface="Times New Roman" panose="02020603050405020304" pitchFamily="18" charset="0"/>
              </a:rPr>
              <a:t>5.2. </a:t>
            </a:r>
            <a:r>
              <a:rPr lang="en-US" sz="4800" b="1" dirty="0" err="1">
                <a:latin typeface="Times New Roman" panose="02020603050405020304" pitchFamily="18" charset="0"/>
                <a:cs typeface="Times New Roman" panose="02020603050405020304" pitchFamily="18" charset="0"/>
              </a:rPr>
              <a:t>Phương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thức</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thanh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toán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bảo</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lãnh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và</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tín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dụng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dự</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phòng</a:t>
            </a:r>
            <a:r>
              <a:rPr lang="en-US" sz="4800" b="1" dirty="0">
                <a:latin typeface="Times New Roman" panose="02020603050405020304" pitchFamily="18" charset="0"/>
                <a:cs typeface="Times New Roman" panose="02020603050405020304" pitchFamily="18" charset="0"/>
              </a:rPr>
              <a:t> </a:t>
            </a:r>
          </a:p>
          <a:p>
            <a:pPr algn="just">
              <a:lnSpc>
                <a:spcPct val="150000"/>
              </a:lnSpc>
            </a:pPr>
            <a:r>
              <a:rPr lang="en-US" sz="4800" b="1" dirty="0" smtClean="0">
                <a:latin typeface="Times New Roman" panose="02020603050405020304" pitchFamily="18" charset="0"/>
                <a:cs typeface="Times New Roman" panose="02020603050405020304" pitchFamily="18" charset="0"/>
              </a:rPr>
              <a:t>5.3</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Phương</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thức</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thanh</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toán</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nhờ</a:t>
            </a:r>
            <a:r>
              <a:rPr lang="en-US" sz="4800" b="1" dirty="0">
                <a:latin typeface="Times New Roman" panose="02020603050405020304" pitchFamily="18" charset="0"/>
                <a:cs typeface="Times New Roman" panose="02020603050405020304" pitchFamily="18" charset="0"/>
              </a:rPr>
              <a:t> </a:t>
            </a:r>
            <a:r>
              <a:rPr lang="en-US" sz="4800" b="1" dirty="0" err="1">
                <a:latin typeface="Times New Roman" panose="02020603050405020304" pitchFamily="18" charset="0"/>
                <a:cs typeface="Times New Roman" panose="02020603050405020304" pitchFamily="18" charset="0"/>
              </a:rPr>
              <a:t>thu</a:t>
            </a:r>
            <a:endParaRPr lang="vi-VN" sz="4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179426" y="270593"/>
            <a:ext cx="5312779" cy="646331"/>
          </a:xfrm>
          <a:prstGeom prst="rect">
            <a:avLst/>
          </a:prstGeom>
          <a:noFill/>
        </p:spPr>
        <p:txBody>
          <a:bodyPr wrap="square" rtlCol="0">
            <a:spAutoFit/>
          </a:bodyPr>
          <a:lstStyle/>
          <a:p>
            <a:r>
              <a:rPr lang="en-US" sz="3600" b="1" u="sng" dirty="0" smtClean="0">
                <a:solidFill>
                  <a:srgbClr val="FF0000"/>
                </a:solidFill>
                <a:latin typeface="Times New Roman" panose="02020603050405020304" pitchFamily="18" charset="0"/>
                <a:cs typeface="Times New Roman" panose="02020603050405020304" pitchFamily="18" charset="0"/>
              </a:rPr>
              <a:t>NỘI DUNG</a:t>
            </a:r>
            <a:endParaRPr lang="en-US" sz="3600" b="1" u="sng"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3875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3919728" y="1336021"/>
            <a:ext cx="11147044" cy="3416320"/>
          </a:xfrm>
          <a:prstGeom prst="rect">
            <a:avLst/>
          </a:prstGeom>
        </p:spPr>
        <p:txBody>
          <a:bodyPr wrap="square">
            <a:spAutoFit/>
          </a:bodyPr>
          <a:lstStyle/>
          <a:p>
            <a:pPr>
              <a:lnSpc>
                <a:spcPct val="150000"/>
              </a:lnSpc>
            </a:pPr>
            <a:r>
              <a:rPr lang="en-US" sz="3600" b="1" dirty="0">
                <a:latin typeface="Times New Roman" panose="02020603050405020304" pitchFamily="18" charset="0"/>
                <a:cs typeface="Times New Roman" panose="02020603050405020304" pitchFamily="18" charset="0"/>
              </a:rPr>
              <a:t>5.1.1.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tiền</a:t>
            </a:r>
            <a:endParaRPr lang="en-US" sz="3600" b="1" dirty="0" smtClean="0">
              <a:latin typeface="Times New Roman" panose="02020603050405020304" pitchFamily="18" charset="0"/>
              <a:cs typeface="Times New Roman" panose="02020603050405020304" pitchFamily="18" charset="0"/>
            </a:endParaRPr>
          </a:p>
          <a:p>
            <a:pPr>
              <a:lnSpc>
                <a:spcPct val="150000"/>
              </a:lnSpc>
            </a:pPr>
            <a:r>
              <a:rPr lang="en-US" sz="3600" b="1" dirty="0">
                <a:latin typeface="Times New Roman" panose="02020603050405020304" pitchFamily="18" charset="0"/>
                <a:cs typeface="Times New Roman" panose="02020603050405020304" pitchFamily="18" charset="0"/>
              </a:rPr>
              <a:t>5.1.2.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sổ</a:t>
            </a:r>
            <a:endParaRPr lang="en-US" sz="3600" b="1" dirty="0" smtClean="0">
              <a:latin typeface="Times New Roman" panose="02020603050405020304" pitchFamily="18" charset="0"/>
              <a:cs typeface="Times New Roman" panose="02020603050405020304" pitchFamily="18" charset="0"/>
            </a:endParaRPr>
          </a:p>
          <a:p>
            <a:pPr>
              <a:lnSpc>
                <a:spcPct val="150000"/>
              </a:lnSpc>
            </a:pPr>
            <a:endParaRPr lang="en-US" sz="3600" b="1" dirty="0">
              <a:latin typeface="Times New Roman" panose="02020603050405020304" pitchFamily="18" charset="0"/>
              <a:cs typeface="Times New Roman" panose="02020603050405020304" pitchFamily="18" charset="0"/>
            </a:endParaRPr>
          </a:p>
          <a:p>
            <a:pPr>
              <a:lnSpc>
                <a:spcPct val="150000"/>
              </a:lnSpc>
            </a:pPr>
            <a:endParaRPr lang="en-US" sz="36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472070"/>
            <a:ext cx="5076648" cy="3382317"/>
          </a:xfrm>
          <a:prstGeom prst="rect">
            <a:avLst/>
          </a:prstGeom>
        </p:spPr>
      </p:pic>
      <p:pic>
        <p:nvPicPr>
          <p:cNvPr id="10" name="Picture 9"/>
          <p:cNvPicPr>
            <a:picLocks noChangeAspect="1"/>
          </p:cNvPicPr>
          <p:nvPr/>
        </p:nvPicPr>
        <p:blipFill>
          <a:blip r:embed="rId4"/>
          <a:stretch>
            <a:fillRect/>
          </a:stretch>
        </p:blipFill>
        <p:spPr>
          <a:xfrm>
            <a:off x="7076661" y="3472070"/>
            <a:ext cx="5115339" cy="3369729"/>
          </a:xfrm>
          <a:prstGeom prst="rect">
            <a:avLst/>
          </a:prstGeom>
        </p:spPr>
      </p:pic>
    </p:spTree>
    <p:extLst>
      <p:ext uri="{BB962C8B-B14F-4D97-AF65-F5344CB8AC3E}">
        <p14:creationId xmlns:p14="http://schemas.microsoft.com/office/powerpoint/2010/main" val="14882908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9002" y="4598505"/>
            <a:ext cx="6340080" cy="2259496"/>
          </a:xfrm>
          <a:prstGeom prst="rect">
            <a:avLst/>
          </a:prstGeom>
        </p:spPr>
      </p:pic>
      <p:sp>
        <p:nvSpPr>
          <p:cNvPr id="3" name="TextBox 2"/>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652834" y="905056"/>
            <a:ext cx="5610831" cy="742511"/>
          </a:xfrm>
          <a:prstGeom prst="rect">
            <a:avLst/>
          </a:prstGeom>
        </p:spPr>
        <p:txBody>
          <a:bodyPr wrap="none">
            <a:spAutoFit/>
          </a:bodyPr>
          <a:lstStyle/>
          <a:p>
            <a:pPr>
              <a:lnSpc>
                <a:spcPct val="150000"/>
              </a:lnSpc>
            </a:pPr>
            <a:r>
              <a:rPr lang="en-US" sz="3200" b="1" dirty="0">
                <a:latin typeface="Times New Roman" panose="02020603050405020304" pitchFamily="18" charset="0"/>
                <a:cs typeface="Times New Roman" panose="02020603050405020304" pitchFamily="18" charset="0"/>
              </a:rPr>
              <a:t>5.1.1.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chuyển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tiền</a:t>
            </a:r>
            <a:endParaRPr lang="en-US" sz="3200" b="1" dirty="0">
              <a:latin typeface="Times New Roman" panose="02020603050405020304" pitchFamily="18" charset="0"/>
              <a:cs typeface="Times New Roman" panose="02020603050405020304" pitchFamily="18" charset="0"/>
            </a:endParaRPr>
          </a:p>
        </p:txBody>
      </p:sp>
      <p:sp>
        <p:nvSpPr>
          <p:cNvPr id="5" name="Rectangle 4"/>
          <p:cNvSpPr/>
          <p:nvPr/>
        </p:nvSpPr>
        <p:spPr>
          <a:xfrm>
            <a:off x="424860" y="1966169"/>
            <a:ext cx="11555105" cy="2062103"/>
          </a:xfrm>
          <a:prstGeom prst="rect">
            <a:avLst/>
          </a:prstGeom>
        </p:spPr>
        <p:txBody>
          <a:bodyPr wrap="square">
            <a:spAutoFit/>
          </a:bodyPr>
          <a:lstStyle/>
          <a:p>
            <a:pPr algn="just"/>
            <a:r>
              <a:rPr lang="en-US" sz="3200" b="1" dirty="0" err="1">
                <a:ea typeface="Calibri"/>
              </a:rPr>
              <a:t>Phương</a:t>
            </a:r>
            <a:r>
              <a:rPr lang="en-US" sz="3200" b="1" dirty="0">
                <a:ea typeface="Calibri"/>
              </a:rPr>
              <a:t> </a:t>
            </a:r>
            <a:r>
              <a:rPr lang="en-US" sz="3200" b="1" dirty="0" err="1">
                <a:ea typeface="Calibri"/>
              </a:rPr>
              <a:t>thức</a:t>
            </a:r>
            <a:r>
              <a:rPr lang="en-US" sz="3200" b="1" dirty="0">
                <a:ea typeface="Calibri"/>
              </a:rPr>
              <a:t> </a:t>
            </a:r>
            <a:r>
              <a:rPr lang="en-US" sz="3200" b="1" dirty="0" err="1">
                <a:ea typeface="Calibri"/>
              </a:rPr>
              <a:t>chuyển</a:t>
            </a:r>
            <a:r>
              <a:rPr lang="en-US" sz="3200" b="1" dirty="0">
                <a:ea typeface="Calibri"/>
              </a:rPr>
              <a:t> </a:t>
            </a:r>
            <a:r>
              <a:rPr lang="en-US" sz="3200" b="1" dirty="0" err="1">
                <a:ea typeface="Calibri"/>
              </a:rPr>
              <a:t>tiền</a:t>
            </a:r>
            <a:r>
              <a:rPr lang="en-US" sz="3200" b="1" dirty="0">
                <a:ea typeface="Calibri"/>
              </a:rPr>
              <a:t> </a:t>
            </a:r>
            <a:r>
              <a:rPr lang="en-US" sz="3200" dirty="0" err="1">
                <a:ea typeface="Calibri"/>
              </a:rPr>
              <a:t>là</a:t>
            </a:r>
            <a:r>
              <a:rPr lang="en-US" sz="3200" dirty="0">
                <a:ea typeface="Calibri"/>
              </a:rPr>
              <a:t> </a:t>
            </a:r>
            <a:r>
              <a:rPr lang="en-US" sz="3200" dirty="0" err="1">
                <a:ea typeface="Calibri"/>
              </a:rPr>
              <a:t>phương</a:t>
            </a:r>
            <a:r>
              <a:rPr lang="en-US" sz="3200" dirty="0">
                <a:ea typeface="Calibri"/>
              </a:rPr>
              <a:t> </a:t>
            </a:r>
            <a:r>
              <a:rPr lang="en-US" sz="3200" dirty="0" err="1">
                <a:ea typeface="Calibri"/>
              </a:rPr>
              <a:t>thức</a:t>
            </a:r>
            <a:r>
              <a:rPr lang="en-US" sz="3200" dirty="0">
                <a:ea typeface="Calibri"/>
              </a:rPr>
              <a:t> </a:t>
            </a:r>
            <a:r>
              <a:rPr lang="en-US" sz="3200" dirty="0" err="1">
                <a:ea typeface="Calibri"/>
              </a:rPr>
              <a:t>thanh</a:t>
            </a:r>
            <a:r>
              <a:rPr lang="en-US" sz="3200" dirty="0">
                <a:ea typeface="Calibri"/>
              </a:rPr>
              <a:t> </a:t>
            </a:r>
            <a:r>
              <a:rPr lang="en-US" sz="3200" dirty="0" err="1">
                <a:ea typeface="Calibri"/>
              </a:rPr>
              <a:t>toán</a:t>
            </a:r>
            <a:r>
              <a:rPr lang="en-US" sz="3200" dirty="0">
                <a:ea typeface="Calibri"/>
              </a:rPr>
              <a:t>, </a:t>
            </a:r>
            <a:r>
              <a:rPr lang="en-US" sz="3200" dirty="0" err="1">
                <a:ea typeface="Calibri"/>
              </a:rPr>
              <a:t>trong</a:t>
            </a:r>
            <a:r>
              <a:rPr lang="en-US" sz="3200" dirty="0">
                <a:ea typeface="Calibri"/>
              </a:rPr>
              <a:t> </a:t>
            </a:r>
            <a:r>
              <a:rPr lang="en-US" sz="3200" dirty="0" err="1">
                <a:ea typeface="Calibri"/>
              </a:rPr>
              <a:t>đó</a:t>
            </a:r>
            <a:r>
              <a:rPr lang="en-US" sz="3200" dirty="0">
                <a:ea typeface="Calibri"/>
              </a:rPr>
              <a:t> </a:t>
            </a:r>
            <a:r>
              <a:rPr lang="en-US" sz="3200" dirty="0" err="1">
                <a:ea typeface="Calibri"/>
              </a:rPr>
              <a:t>khách</a:t>
            </a:r>
            <a:r>
              <a:rPr lang="en-US" sz="3200" dirty="0">
                <a:ea typeface="Calibri"/>
              </a:rPr>
              <a:t> </a:t>
            </a:r>
            <a:r>
              <a:rPr lang="en-US" sz="3200" dirty="0" err="1">
                <a:ea typeface="Calibri"/>
              </a:rPr>
              <a:t>hàng</a:t>
            </a:r>
            <a:r>
              <a:rPr lang="en-US" sz="3200" dirty="0">
                <a:ea typeface="Calibri"/>
              </a:rPr>
              <a:t> (</a:t>
            </a:r>
            <a:r>
              <a:rPr lang="en-US" sz="3200" dirty="0" err="1">
                <a:ea typeface="Calibri"/>
              </a:rPr>
              <a:t>người</a:t>
            </a:r>
            <a:r>
              <a:rPr lang="en-US" sz="3200" dirty="0">
                <a:ea typeface="Calibri"/>
              </a:rPr>
              <a:t> </a:t>
            </a:r>
            <a:r>
              <a:rPr lang="en-US" sz="3200" dirty="0" err="1">
                <a:ea typeface="Calibri"/>
              </a:rPr>
              <a:t>chuyển</a:t>
            </a:r>
            <a:r>
              <a:rPr lang="en-US" sz="3200" dirty="0">
                <a:ea typeface="Calibri"/>
              </a:rPr>
              <a:t> </a:t>
            </a:r>
            <a:r>
              <a:rPr lang="en-US" sz="3200" dirty="0" err="1">
                <a:ea typeface="Calibri"/>
              </a:rPr>
              <a:t>tiền</a:t>
            </a:r>
            <a:r>
              <a:rPr lang="en-US" sz="3200" dirty="0">
                <a:ea typeface="Calibri"/>
              </a:rPr>
              <a:t>) </a:t>
            </a:r>
            <a:r>
              <a:rPr lang="en-US" sz="3200" dirty="0" err="1">
                <a:ea typeface="Calibri"/>
              </a:rPr>
              <a:t>yêu</a:t>
            </a:r>
            <a:r>
              <a:rPr lang="en-US" sz="3200" dirty="0">
                <a:ea typeface="Calibri"/>
              </a:rPr>
              <a:t> </a:t>
            </a:r>
            <a:r>
              <a:rPr lang="en-US" sz="3200" dirty="0" err="1">
                <a:ea typeface="Calibri"/>
              </a:rPr>
              <a:t>cầu</a:t>
            </a:r>
            <a:r>
              <a:rPr lang="en-US" sz="3200" dirty="0">
                <a:ea typeface="Calibri"/>
              </a:rPr>
              <a:t> </a:t>
            </a:r>
            <a:r>
              <a:rPr lang="en-US" sz="3200" dirty="0" err="1">
                <a:ea typeface="Calibri"/>
              </a:rPr>
              <a:t>ngân</a:t>
            </a:r>
            <a:r>
              <a:rPr lang="en-US" sz="3200" dirty="0">
                <a:ea typeface="Calibri"/>
              </a:rPr>
              <a:t> </a:t>
            </a:r>
            <a:r>
              <a:rPr lang="en-US" sz="3200" dirty="0" err="1">
                <a:ea typeface="Calibri"/>
              </a:rPr>
              <a:t>hàng</a:t>
            </a:r>
            <a:r>
              <a:rPr lang="en-US" sz="3200" dirty="0">
                <a:ea typeface="Calibri"/>
              </a:rPr>
              <a:t> </a:t>
            </a:r>
            <a:r>
              <a:rPr lang="en-US" sz="3200" dirty="0" err="1">
                <a:ea typeface="Calibri"/>
              </a:rPr>
              <a:t>phục</a:t>
            </a:r>
            <a:r>
              <a:rPr lang="en-US" sz="3200" dirty="0">
                <a:ea typeface="Calibri"/>
              </a:rPr>
              <a:t> </a:t>
            </a:r>
            <a:r>
              <a:rPr lang="en-US" sz="3200" dirty="0" err="1">
                <a:ea typeface="Calibri"/>
              </a:rPr>
              <a:t>vụ</a:t>
            </a:r>
            <a:r>
              <a:rPr lang="en-US" sz="3200" dirty="0">
                <a:ea typeface="Calibri"/>
              </a:rPr>
              <a:t> </a:t>
            </a:r>
            <a:r>
              <a:rPr lang="en-US" sz="3200" dirty="0" err="1">
                <a:ea typeface="Calibri"/>
              </a:rPr>
              <a:t>mình</a:t>
            </a:r>
            <a:r>
              <a:rPr lang="en-US" sz="3200" dirty="0">
                <a:ea typeface="Calibri"/>
              </a:rPr>
              <a:t> </a:t>
            </a:r>
            <a:r>
              <a:rPr lang="en-US" sz="3200" dirty="0" err="1">
                <a:ea typeface="Calibri"/>
              </a:rPr>
              <a:t>chuyển</a:t>
            </a:r>
            <a:r>
              <a:rPr lang="en-US" sz="3200" dirty="0">
                <a:ea typeface="Calibri"/>
              </a:rPr>
              <a:t> </a:t>
            </a:r>
            <a:r>
              <a:rPr lang="en-US" sz="3200" dirty="0" err="1">
                <a:ea typeface="Calibri"/>
              </a:rPr>
              <a:t>một</a:t>
            </a:r>
            <a:r>
              <a:rPr lang="en-US" sz="3200" dirty="0">
                <a:ea typeface="Calibri"/>
              </a:rPr>
              <a:t> </a:t>
            </a:r>
            <a:r>
              <a:rPr lang="en-US" sz="3200" dirty="0" err="1">
                <a:ea typeface="Calibri"/>
              </a:rPr>
              <a:t>số</a:t>
            </a:r>
            <a:r>
              <a:rPr lang="en-US" sz="3200" dirty="0">
                <a:ea typeface="Calibri"/>
              </a:rPr>
              <a:t> </a:t>
            </a:r>
            <a:r>
              <a:rPr lang="en-US" sz="3200" dirty="0" err="1">
                <a:ea typeface="Calibri"/>
              </a:rPr>
              <a:t>tiền</a:t>
            </a:r>
            <a:r>
              <a:rPr lang="en-US" sz="3200" dirty="0">
                <a:ea typeface="Calibri"/>
              </a:rPr>
              <a:t> </a:t>
            </a:r>
            <a:r>
              <a:rPr lang="en-US" sz="3200" dirty="0" err="1">
                <a:ea typeface="Calibri"/>
              </a:rPr>
              <a:t>nhất</a:t>
            </a:r>
            <a:r>
              <a:rPr lang="en-US" sz="3200" dirty="0">
                <a:ea typeface="Calibri"/>
              </a:rPr>
              <a:t> </a:t>
            </a:r>
            <a:r>
              <a:rPr lang="en-US" sz="3200" dirty="0" err="1">
                <a:ea typeface="Calibri"/>
              </a:rPr>
              <a:t>định</a:t>
            </a:r>
            <a:r>
              <a:rPr lang="en-US" sz="3200" dirty="0">
                <a:ea typeface="Calibri"/>
              </a:rPr>
              <a:t> </a:t>
            </a:r>
            <a:r>
              <a:rPr lang="en-US" sz="3200" dirty="0" err="1">
                <a:ea typeface="Calibri"/>
              </a:rPr>
              <a:t>cho</a:t>
            </a:r>
            <a:r>
              <a:rPr lang="en-US" sz="3200" dirty="0">
                <a:ea typeface="Calibri"/>
              </a:rPr>
              <a:t> </a:t>
            </a:r>
            <a:r>
              <a:rPr lang="en-US" sz="3200" dirty="0" err="1">
                <a:ea typeface="Calibri"/>
              </a:rPr>
              <a:t>người</a:t>
            </a:r>
            <a:r>
              <a:rPr lang="en-US" sz="3200" dirty="0">
                <a:ea typeface="Calibri"/>
              </a:rPr>
              <a:t> </a:t>
            </a:r>
            <a:r>
              <a:rPr lang="en-US" sz="3200" dirty="0" err="1">
                <a:ea typeface="Calibri"/>
              </a:rPr>
              <a:t>khác</a:t>
            </a:r>
            <a:r>
              <a:rPr lang="en-US" sz="3200" dirty="0">
                <a:ea typeface="Calibri"/>
              </a:rPr>
              <a:t> (</a:t>
            </a:r>
            <a:r>
              <a:rPr lang="en-US" sz="3200" dirty="0" err="1">
                <a:ea typeface="Calibri"/>
              </a:rPr>
              <a:t>người</a:t>
            </a:r>
            <a:r>
              <a:rPr lang="en-US" sz="3200" dirty="0">
                <a:ea typeface="Calibri"/>
              </a:rPr>
              <a:t> </a:t>
            </a:r>
            <a:r>
              <a:rPr lang="en-US" sz="3200" dirty="0" err="1">
                <a:ea typeface="Calibri"/>
              </a:rPr>
              <a:t>hưởng</a:t>
            </a:r>
            <a:r>
              <a:rPr lang="en-US" sz="3200" dirty="0">
                <a:ea typeface="Calibri"/>
              </a:rPr>
              <a:t> </a:t>
            </a:r>
            <a:r>
              <a:rPr lang="en-US" sz="3200" dirty="0" err="1">
                <a:ea typeface="Calibri"/>
              </a:rPr>
              <a:t>lợi</a:t>
            </a:r>
            <a:r>
              <a:rPr lang="en-US" sz="3200" dirty="0">
                <a:ea typeface="Calibri"/>
              </a:rPr>
              <a:t>) ở </a:t>
            </a:r>
            <a:r>
              <a:rPr lang="en-US" sz="3200" dirty="0" err="1">
                <a:ea typeface="Calibri"/>
              </a:rPr>
              <a:t>một</a:t>
            </a:r>
            <a:r>
              <a:rPr lang="en-US" sz="3200" dirty="0">
                <a:ea typeface="Calibri"/>
              </a:rPr>
              <a:t> </a:t>
            </a:r>
            <a:r>
              <a:rPr lang="en-US" sz="3200" dirty="0" err="1">
                <a:ea typeface="Calibri"/>
              </a:rPr>
              <a:t>địa</a:t>
            </a:r>
            <a:r>
              <a:rPr lang="en-US" sz="3200" dirty="0">
                <a:ea typeface="Calibri"/>
              </a:rPr>
              <a:t> </a:t>
            </a:r>
            <a:r>
              <a:rPr lang="en-US" sz="3200" dirty="0" err="1">
                <a:ea typeface="Calibri"/>
              </a:rPr>
              <a:t>điểm</a:t>
            </a:r>
            <a:r>
              <a:rPr lang="en-US" sz="3200" dirty="0">
                <a:ea typeface="Calibri"/>
              </a:rPr>
              <a:t> </a:t>
            </a:r>
            <a:r>
              <a:rPr lang="en-US" sz="3200" dirty="0" err="1">
                <a:ea typeface="Calibri"/>
              </a:rPr>
              <a:t>nhất</a:t>
            </a:r>
            <a:r>
              <a:rPr lang="en-US" sz="3200" dirty="0">
                <a:ea typeface="Calibri"/>
              </a:rPr>
              <a:t> </a:t>
            </a:r>
            <a:r>
              <a:rPr lang="en-US" sz="3200" dirty="0" err="1">
                <a:ea typeface="Calibri"/>
              </a:rPr>
              <a:t>định</a:t>
            </a:r>
            <a:r>
              <a:rPr lang="en-US" sz="3200" dirty="0">
                <a:ea typeface="Calibri"/>
              </a:rPr>
              <a:t> </a:t>
            </a:r>
            <a:endParaRPr lang="en-US" sz="3200" dirty="0"/>
          </a:p>
        </p:txBody>
      </p:sp>
    </p:spTree>
    <p:extLst>
      <p:ext uri="{BB962C8B-B14F-4D97-AF65-F5344CB8AC3E}">
        <p14:creationId xmlns:p14="http://schemas.microsoft.com/office/powerpoint/2010/main" val="26731807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Freeform 2">
            <a:extLst>
              <a:ext uri="{FF2B5EF4-FFF2-40B4-BE49-F238E27FC236}">
                <a16:creationId xmlns:a16="http://schemas.microsoft.com/office/drawing/2014/main" id="{D2294C23-7904-4F33-99A9-5C8A1C565C65}"/>
              </a:ext>
            </a:extLst>
          </p:cNvPr>
          <p:cNvSpPr>
            <a:spLocks noEditPoints="1"/>
          </p:cNvSpPr>
          <p:nvPr/>
        </p:nvSpPr>
        <p:spPr bwMode="gray">
          <a:xfrm rot="20241944">
            <a:off x="503582" y="2623932"/>
            <a:ext cx="6999288" cy="3100388"/>
          </a:xfrm>
          <a:custGeom>
            <a:avLst/>
            <a:gdLst/>
            <a:ahLst/>
            <a:cxnLst>
              <a:cxn ang="0">
                <a:pos x="1692" y="12"/>
              </a:cxn>
              <a:cxn ang="0">
                <a:pos x="1234" y="74"/>
              </a:cxn>
              <a:cxn ang="0">
                <a:pos x="828" y="182"/>
              </a:cxn>
              <a:cxn ang="0">
                <a:pos x="486" y="330"/>
              </a:cxn>
              <a:cxn ang="0">
                <a:pos x="226" y="510"/>
              </a:cxn>
              <a:cxn ang="0">
                <a:pos x="58" y="718"/>
              </a:cxn>
              <a:cxn ang="0">
                <a:pos x="0" y="944"/>
              </a:cxn>
              <a:cxn ang="0">
                <a:pos x="58" y="1170"/>
              </a:cxn>
              <a:cxn ang="0">
                <a:pos x="226" y="1378"/>
              </a:cxn>
              <a:cxn ang="0">
                <a:pos x="486" y="1558"/>
              </a:cxn>
              <a:cxn ang="0">
                <a:pos x="828" y="1706"/>
              </a:cxn>
              <a:cxn ang="0">
                <a:pos x="1234" y="1814"/>
              </a:cxn>
              <a:cxn ang="0">
                <a:pos x="1692" y="1876"/>
              </a:cxn>
              <a:cxn ang="0">
                <a:pos x="2186" y="1884"/>
              </a:cxn>
              <a:cxn ang="0">
                <a:pos x="2658" y="1840"/>
              </a:cxn>
              <a:cxn ang="0">
                <a:pos x="3084" y="1746"/>
              </a:cxn>
              <a:cxn ang="0">
                <a:pos x="3448" y="1612"/>
              </a:cxn>
              <a:cxn ang="0">
                <a:pos x="3738" y="1442"/>
              </a:cxn>
              <a:cxn ang="0">
                <a:pos x="3938" y="1242"/>
              </a:cxn>
              <a:cxn ang="0">
                <a:pos x="4034" y="1022"/>
              </a:cxn>
              <a:cxn ang="0">
                <a:pos x="4014" y="790"/>
              </a:cxn>
              <a:cxn ang="0">
                <a:pos x="3882" y="576"/>
              </a:cxn>
              <a:cxn ang="0">
                <a:pos x="3650" y="386"/>
              </a:cxn>
              <a:cxn ang="0">
                <a:pos x="3334" y="228"/>
              </a:cxn>
              <a:cxn ang="0">
                <a:pos x="2948" y="106"/>
              </a:cxn>
              <a:cxn ang="0">
                <a:pos x="2506" y="28"/>
              </a:cxn>
              <a:cxn ang="0">
                <a:pos x="2020" y="0"/>
              </a:cxn>
              <a:cxn ang="0">
                <a:pos x="1606" y="1736"/>
              </a:cxn>
              <a:cxn ang="0">
                <a:pos x="1164" y="1678"/>
              </a:cxn>
              <a:cxn ang="0">
                <a:pos x="776" y="1576"/>
              </a:cxn>
              <a:cxn ang="0">
                <a:pos x="458" y="1436"/>
              </a:cxn>
              <a:cxn ang="0">
                <a:pos x="224" y="1266"/>
              </a:cxn>
              <a:cxn ang="0">
                <a:pos x="88" y="1074"/>
              </a:cxn>
              <a:cxn ang="0">
                <a:pos x="68" y="864"/>
              </a:cxn>
              <a:cxn ang="0">
                <a:pos x="166" y="664"/>
              </a:cxn>
              <a:cxn ang="0">
                <a:pos x="370" y="486"/>
              </a:cxn>
              <a:cxn ang="0">
                <a:pos x="662" y="336"/>
              </a:cxn>
              <a:cxn ang="0">
                <a:pos x="1028" y="222"/>
              </a:cxn>
              <a:cxn ang="0">
                <a:pos x="1454" y="148"/>
              </a:cxn>
              <a:cxn ang="0">
                <a:pos x="1922" y="120"/>
              </a:cxn>
              <a:cxn ang="0">
                <a:pos x="2392" y="148"/>
              </a:cxn>
              <a:cxn ang="0">
                <a:pos x="2818" y="222"/>
              </a:cxn>
              <a:cxn ang="0">
                <a:pos x="3184" y="336"/>
              </a:cxn>
              <a:cxn ang="0">
                <a:pos x="3476" y="486"/>
              </a:cxn>
              <a:cxn ang="0">
                <a:pos x="3680" y="664"/>
              </a:cxn>
              <a:cxn ang="0">
                <a:pos x="3778" y="864"/>
              </a:cxn>
              <a:cxn ang="0">
                <a:pos x="3758" y="1074"/>
              </a:cxn>
              <a:cxn ang="0">
                <a:pos x="3622" y="1266"/>
              </a:cxn>
              <a:cxn ang="0">
                <a:pos x="3388" y="1436"/>
              </a:cxn>
              <a:cxn ang="0">
                <a:pos x="3070" y="1576"/>
              </a:cxn>
              <a:cxn ang="0">
                <a:pos x="2682" y="1678"/>
              </a:cxn>
              <a:cxn ang="0">
                <a:pos x="2240" y="1736"/>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chemeClr val="bg1">
              <a:lumMod val="75000"/>
            </a:schemeClr>
          </a:solidFill>
          <a:ln w="0">
            <a:noFill/>
            <a:prstDash val="solid"/>
            <a:round/>
            <a:headEnd/>
            <a:tailEnd/>
          </a:ln>
        </p:spPr>
        <p:txBody>
          <a:bodyPr/>
          <a:lstStyle/>
          <a:p>
            <a:pPr>
              <a:defRPr/>
            </a:pPr>
            <a:endParaRPr lang="en-US">
              <a:cs typeface="Times New Roman" pitchFamily="18" charset="0"/>
            </a:endParaRPr>
          </a:p>
        </p:txBody>
      </p:sp>
      <p:sp>
        <p:nvSpPr>
          <p:cNvPr id="123907" name="Oval 3">
            <a:extLst>
              <a:ext uri="{FF2B5EF4-FFF2-40B4-BE49-F238E27FC236}">
                <a16:creationId xmlns:a16="http://schemas.microsoft.com/office/drawing/2014/main" id="{954F1657-CA9C-403A-B6DF-4A4E94F26F7A}"/>
              </a:ext>
            </a:extLst>
          </p:cNvPr>
          <p:cNvSpPr>
            <a:spLocks noChangeArrowheads="1"/>
          </p:cNvSpPr>
          <p:nvPr/>
        </p:nvSpPr>
        <p:spPr bwMode="gray">
          <a:xfrm>
            <a:off x="2941982" y="1480933"/>
            <a:ext cx="1905000" cy="1731963"/>
          </a:xfrm>
          <a:prstGeom prst="ellipse">
            <a:avLst/>
          </a:prstGeom>
          <a:solidFill>
            <a:schemeClr val="accent2">
              <a:lumMod val="60000"/>
              <a:lumOff val="40000"/>
            </a:schemeClr>
          </a:solidFill>
          <a:ln w="9525">
            <a:noFill/>
            <a:round/>
            <a:headEnd/>
            <a:tailEnd/>
          </a:ln>
          <a:effectLst>
            <a:prstShdw prst="shdw12" dist="76200" dir="10800000">
              <a:schemeClr val="bg2">
                <a:alpha val="50000"/>
              </a:schemeClr>
            </a:prstShdw>
          </a:effectLst>
        </p:spPr>
        <p:txBody>
          <a:bodyPr wrap="none" anchor="ctr"/>
          <a:lstStyle/>
          <a:p>
            <a:pPr algn="ctr">
              <a:defRPr/>
            </a:pPr>
            <a:endParaRPr lang="en-US">
              <a:solidFill>
                <a:schemeClr val="bg1"/>
              </a:solidFill>
              <a:cs typeface="Times New Roman" pitchFamily="18" charset="0"/>
            </a:endParaRPr>
          </a:p>
        </p:txBody>
      </p:sp>
      <p:sp>
        <p:nvSpPr>
          <p:cNvPr id="123908" name="Oval 4">
            <a:extLst>
              <a:ext uri="{FF2B5EF4-FFF2-40B4-BE49-F238E27FC236}">
                <a16:creationId xmlns:a16="http://schemas.microsoft.com/office/drawing/2014/main" id="{B19E64EB-B4A5-4AB8-9D64-3FC9D55E3881}"/>
              </a:ext>
            </a:extLst>
          </p:cNvPr>
          <p:cNvSpPr>
            <a:spLocks noChangeArrowheads="1"/>
          </p:cNvSpPr>
          <p:nvPr/>
        </p:nvSpPr>
        <p:spPr bwMode="gray">
          <a:xfrm>
            <a:off x="122582" y="2928733"/>
            <a:ext cx="2057400" cy="1884363"/>
          </a:xfrm>
          <a:prstGeom prst="ellipse">
            <a:avLst/>
          </a:prstGeom>
          <a:solidFill>
            <a:schemeClr val="accent6">
              <a:lumMod val="60000"/>
              <a:lumOff val="40000"/>
            </a:schemeClr>
          </a:solidFill>
          <a:ln w="9525">
            <a:noFill/>
            <a:round/>
            <a:headEnd/>
            <a:tailEnd/>
          </a:ln>
          <a:effectLst>
            <a:prstShdw prst="shdw12" dist="76200" dir="10800000">
              <a:schemeClr val="bg2">
                <a:alpha val="50000"/>
              </a:schemeClr>
            </a:prstShdw>
          </a:effectLst>
        </p:spPr>
        <p:txBody>
          <a:bodyPr wrap="none" anchor="ctr"/>
          <a:lstStyle/>
          <a:p>
            <a:pPr algn="ctr">
              <a:defRPr/>
            </a:pPr>
            <a:endParaRPr lang="en-US">
              <a:solidFill>
                <a:schemeClr val="bg1"/>
              </a:solidFill>
              <a:cs typeface="Times New Roman" pitchFamily="18" charset="0"/>
            </a:endParaRPr>
          </a:p>
        </p:txBody>
      </p:sp>
      <p:sp>
        <p:nvSpPr>
          <p:cNvPr id="123909" name="Oval 5">
            <a:extLst>
              <a:ext uri="{FF2B5EF4-FFF2-40B4-BE49-F238E27FC236}">
                <a16:creationId xmlns:a16="http://schemas.microsoft.com/office/drawing/2014/main" id="{59D316F8-A592-43FC-9E01-CDF43EB08D21}"/>
              </a:ext>
            </a:extLst>
          </p:cNvPr>
          <p:cNvSpPr>
            <a:spLocks noChangeArrowheads="1"/>
          </p:cNvSpPr>
          <p:nvPr/>
        </p:nvSpPr>
        <p:spPr bwMode="gray">
          <a:xfrm>
            <a:off x="2865782" y="4376532"/>
            <a:ext cx="1981200" cy="1828800"/>
          </a:xfrm>
          <a:prstGeom prst="ellipse">
            <a:avLst/>
          </a:prstGeom>
          <a:solidFill>
            <a:schemeClr val="bg2">
              <a:lumMod val="75000"/>
            </a:schemeClr>
          </a:solidFill>
          <a:ln w="9525">
            <a:noFill/>
            <a:round/>
            <a:headEnd/>
            <a:tailEnd/>
          </a:ln>
          <a:effectLst>
            <a:prstShdw prst="shdw12" dist="76200" dir="10800000">
              <a:schemeClr val="bg2">
                <a:alpha val="50000"/>
              </a:schemeClr>
            </a:prstShdw>
          </a:effectLst>
        </p:spPr>
        <p:txBody>
          <a:bodyPr wrap="none" anchor="ctr"/>
          <a:lstStyle/>
          <a:p>
            <a:pPr algn="ctr">
              <a:defRPr/>
            </a:pPr>
            <a:endParaRPr lang="en-US">
              <a:solidFill>
                <a:schemeClr val="bg1"/>
              </a:solidFill>
              <a:cs typeface="Times New Roman" pitchFamily="18" charset="0"/>
            </a:endParaRPr>
          </a:p>
        </p:txBody>
      </p:sp>
      <p:sp>
        <p:nvSpPr>
          <p:cNvPr id="123910" name="Oval 6">
            <a:extLst>
              <a:ext uri="{FF2B5EF4-FFF2-40B4-BE49-F238E27FC236}">
                <a16:creationId xmlns:a16="http://schemas.microsoft.com/office/drawing/2014/main" id="{06744390-1A87-47BF-A83B-B59D04969D37}"/>
              </a:ext>
            </a:extLst>
          </p:cNvPr>
          <p:cNvSpPr>
            <a:spLocks noChangeArrowheads="1"/>
          </p:cNvSpPr>
          <p:nvPr/>
        </p:nvSpPr>
        <p:spPr bwMode="gray">
          <a:xfrm>
            <a:off x="5685182" y="2166732"/>
            <a:ext cx="1905000" cy="1828800"/>
          </a:xfrm>
          <a:prstGeom prst="ellipse">
            <a:avLst/>
          </a:prstGeom>
          <a:solidFill>
            <a:schemeClr val="tx2">
              <a:lumMod val="40000"/>
              <a:lumOff val="60000"/>
            </a:schemeClr>
          </a:solidFill>
          <a:ln w="9525">
            <a:noFill/>
            <a:round/>
            <a:headEnd/>
            <a:tailEnd/>
          </a:ln>
          <a:effectLst>
            <a:prstShdw prst="shdw12" dist="76200" dir="10800000">
              <a:schemeClr val="bg2">
                <a:alpha val="50000"/>
              </a:schemeClr>
            </a:prstShdw>
          </a:effectLst>
        </p:spPr>
        <p:txBody>
          <a:bodyPr wrap="none" anchor="ctr"/>
          <a:lstStyle/>
          <a:p>
            <a:pPr algn="ctr">
              <a:defRPr/>
            </a:pPr>
            <a:endParaRPr lang="en-US">
              <a:solidFill>
                <a:schemeClr val="bg1"/>
              </a:solidFill>
              <a:cs typeface="Times New Roman" pitchFamily="18" charset="0"/>
            </a:endParaRPr>
          </a:p>
        </p:txBody>
      </p:sp>
      <p:sp>
        <p:nvSpPr>
          <p:cNvPr id="123911" name="Text Box 7"/>
          <p:cNvSpPr txBox="1">
            <a:spLocks noChangeArrowheads="1"/>
          </p:cNvSpPr>
          <p:nvPr/>
        </p:nvSpPr>
        <p:spPr bwMode="gray">
          <a:xfrm>
            <a:off x="198782" y="3233532"/>
            <a:ext cx="19812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rgbClr val="C00000"/>
                </a:solidFill>
                <a:latin typeface="Times New Roman" panose="02020603050405020304" pitchFamily="18" charset="0"/>
                <a:cs typeface="Times New Roman" panose="02020603050405020304" pitchFamily="18" charset="0"/>
              </a:rPr>
              <a:t>Người thụ hưởng (Beneficiary) </a:t>
            </a:r>
          </a:p>
        </p:txBody>
      </p:sp>
      <p:sp>
        <p:nvSpPr>
          <p:cNvPr id="123912" name="Text Box 8"/>
          <p:cNvSpPr txBox="1">
            <a:spLocks noChangeArrowheads="1"/>
          </p:cNvSpPr>
          <p:nvPr/>
        </p:nvSpPr>
        <p:spPr bwMode="gray">
          <a:xfrm>
            <a:off x="2941982" y="1785732"/>
            <a:ext cx="1905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rgbClr val="C00000"/>
                </a:solidFill>
                <a:latin typeface="Times New Roman" panose="02020603050405020304" pitchFamily="18" charset="0"/>
                <a:cs typeface="Times New Roman" panose="02020603050405020304" pitchFamily="18" charset="0"/>
              </a:rPr>
              <a:t>Người chuyển tiền (Remitter) </a:t>
            </a:r>
          </a:p>
        </p:txBody>
      </p:sp>
      <p:sp>
        <p:nvSpPr>
          <p:cNvPr id="123913" name="Text Box 9"/>
          <p:cNvSpPr txBox="1">
            <a:spLocks noChangeArrowheads="1"/>
          </p:cNvSpPr>
          <p:nvPr/>
        </p:nvSpPr>
        <p:spPr bwMode="gray">
          <a:xfrm>
            <a:off x="5685182" y="2395332"/>
            <a:ext cx="1905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rgbClr val="C00000"/>
                </a:solidFill>
                <a:latin typeface="Times New Roman" panose="02020603050405020304" pitchFamily="18" charset="0"/>
                <a:cs typeface="Times New Roman" panose="02020603050405020304" pitchFamily="18" charset="0"/>
              </a:rPr>
              <a:t>Ngân hàng chuyển tiền (Remitting bank) </a:t>
            </a:r>
          </a:p>
        </p:txBody>
      </p:sp>
      <p:sp>
        <p:nvSpPr>
          <p:cNvPr id="123914" name="Text Box 10"/>
          <p:cNvSpPr txBox="1">
            <a:spLocks noChangeArrowheads="1"/>
          </p:cNvSpPr>
          <p:nvPr/>
        </p:nvSpPr>
        <p:spPr bwMode="gray">
          <a:xfrm>
            <a:off x="2941982" y="4605132"/>
            <a:ext cx="1905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rgbClr val="C00000"/>
                </a:solidFill>
                <a:latin typeface="Times New Roman" panose="02020603050405020304" pitchFamily="18" charset="0"/>
                <a:cs typeface="Times New Roman" panose="02020603050405020304" pitchFamily="18" charset="0"/>
              </a:rPr>
              <a:t>Ngân hàng trả tiền (Paying bank)</a:t>
            </a:r>
          </a:p>
        </p:txBody>
      </p:sp>
      <p:sp>
        <p:nvSpPr>
          <p:cNvPr id="110603" name="Text Box 11"/>
          <p:cNvSpPr txBox="1">
            <a:spLocks noChangeArrowheads="1"/>
          </p:cNvSpPr>
          <p:nvPr/>
        </p:nvSpPr>
        <p:spPr bwMode="auto">
          <a:xfrm>
            <a:off x="2484782" y="3385933"/>
            <a:ext cx="2590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dirty="0" err="1">
                <a:latin typeface="Times New Roman" panose="02020603050405020304" pitchFamily="18" charset="0"/>
                <a:cs typeface="Times New Roman" panose="02020603050405020304" pitchFamily="18" charset="0"/>
              </a:rPr>
              <a:t>Phương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thức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chuyển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tiền</a:t>
            </a:r>
            <a:endParaRPr lang="en-US" altLang="en-US" sz="2400"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7829917" y="1531812"/>
            <a:ext cx="4221761" cy="4308872"/>
          </a:xfrm>
          <a:prstGeom prst="rect">
            <a:avLst/>
          </a:prstGeom>
        </p:spPr>
        <p:txBody>
          <a:bodyPr wrap="square">
            <a:spAutoFit/>
          </a:bodyPr>
          <a:lstStyle/>
          <a:p>
            <a:pPr marL="285750" indent="-285750" algn="just">
              <a:spcBef>
                <a:spcPts val="600"/>
              </a:spcBef>
              <a:spcAft>
                <a:spcPts val="600"/>
              </a:spcAft>
              <a:buFont typeface="Wingdings" panose="05000000000000000000" pitchFamily="2" charset="2"/>
              <a:buChar char="v"/>
            </a:pPr>
            <a:r>
              <a:rPr lang="vi-VN" sz="2400" b="1" dirty="0">
                <a:solidFill>
                  <a:srgbClr val="FF0000"/>
                </a:solidFill>
                <a:latin typeface="Times New Roman" panose="02020603050405020304" pitchFamily="18" charset="0"/>
                <a:cs typeface="Times New Roman" panose="02020603050405020304" pitchFamily="18" charset="0"/>
              </a:rPr>
              <a:t>Ngân hàng đại lý </a:t>
            </a:r>
            <a:r>
              <a:rPr lang="vi-VN" sz="2400" dirty="0">
                <a:latin typeface="Times New Roman" panose="02020603050405020304" pitchFamily="18" charset="0"/>
                <a:cs typeface="Times New Roman" panose="02020603050405020304" pitchFamily="18" charset="0"/>
              </a:rPr>
              <a:t>của ngân hàng chuyển tiền thường là ngân hàng ở nước người hưởng </a:t>
            </a:r>
            <a:r>
              <a:rPr lang="vi-VN" sz="2400" dirty="0" smtClean="0">
                <a:latin typeface="Times New Roman" panose="02020603050405020304" pitchFamily="18" charset="0"/>
                <a:cs typeface="Times New Roman" panose="02020603050405020304" pitchFamily="18" charset="0"/>
              </a:rPr>
              <a:t>lợi</a:t>
            </a:r>
            <a:endParaRPr lang="en-US" sz="2400" dirty="0" smtClean="0">
              <a:latin typeface="Times New Roman" panose="02020603050405020304" pitchFamily="18" charset="0"/>
              <a:cs typeface="Times New Roman" panose="02020603050405020304" pitchFamily="18" charset="0"/>
            </a:endParaRPr>
          </a:p>
          <a:p>
            <a:pPr marL="285750" indent="-285750" algn="just">
              <a:spcBef>
                <a:spcPts val="600"/>
              </a:spcBef>
              <a:spcAft>
                <a:spcPts val="600"/>
              </a:spcAft>
              <a:buFont typeface="Wingdings" panose="05000000000000000000" pitchFamily="2" charset="2"/>
              <a:buChar char="v"/>
            </a:pPr>
            <a:r>
              <a:rPr lang="vi-VN" altLang="en-US" sz="2400" b="1" dirty="0">
                <a:solidFill>
                  <a:srgbClr val="FF0000"/>
                </a:solidFill>
                <a:latin typeface="Times New Roman" panose="02020603050405020304" pitchFamily="18" charset="0"/>
                <a:cs typeface="Times New Roman" panose="02020603050405020304" pitchFamily="18" charset="0"/>
              </a:rPr>
              <a:t>Một ngân hàng đại lý </a:t>
            </a:r>
            <a:r>
              <a:rPr lang="vi-VN" altLang="en-US" sz="2400" dirty="0">
                <a:latin typeface="Times New Roman" panose="02020603050405020304" pitchFamily="18" charset="0"/>
                <a:cs typeface="Times New Roman" panose="02020603050405020304" pitchFamily="18" charset="0"/>
              </a:rPr>
              <a:t>đóng vai trò</a:t>
            </a:r>
            <a:r>
              <a:rPr lang="en-US" altLang="en-US"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đại diện cho ngân hàng khác tại một địa điểm mà ngân hàng này không có văn phòng chị</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nhánh</a:t>
            </a:r>
            <a:r>
              <a:rPr lang="en-US" altLang="en-US"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hoặc không thể thực hiện các thao tác nghiệp vụ do một lý do khách quan nào đó.</a:t>
            </a:r>
            <a:endParaRPr lang="en-US" sz="2400" dirty="0">
              <a:latin typeface="Times New Roman" panose="02020603050405020304" pitchFamily="18" charset="0"/>
              <a:cs typeface="Times New Roman" panose="02020603050405020304" pitchFamily="18" charset="0"/>
            </a:endParaRPr>
          </a:p>
        </p:txBody>
      </p:sp>
      <p:sp>
        <p:nvSpPr>
          <p:cNvPr id="16" name="Rectangle 15"/>
          <p:cNvSpPr/>
          <p:nvPr/>
        </p:nvSpPr>
        <p:spPr>
          <a:xfrm>
            <a:off x="3387790" y="789301"/>
            <a:ext cx="5610831" cy="742511"/>
          </a:xfrm>
          <a:prstGeom prst="rect">
            <a:avLst/>
          </a:prstGeom>
        </p:spPr>
        <p:txBody>
          <a:bodyPr wrap="none">
            <a:spAutoFit/>
          </a:bodyPr>
          <a:lstStyle/>
          <a:p>
            <a:pPr>
              <a:lnSpc>
                <a:spcPct val="150000"/>
              </a:lnSpc>
            </a:pPr>
            <a:r>
              <a:rPr lang="en-US" sz="3200" b="1" dirty="0">
                <a:latin typeface="Times New Roman" panose="02020603050405020304" pitchFamily="18" charset="0"/>
                <a:cs typeface="Times New Roman" panose="02020603050405020304" pitchFamily="18" charset="0"/>
              </a:rPr>
              <a:t>5.1.1.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chuyển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tiền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9885893"/>
      </p:ext>
    </p:extLst>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23907"/>
                                        </p:tgtEl>
                                        <p:attrNameLst>
                                          <p:attrName>style.visibility</p:attrName>
                                        </p:attrNameLst>
                                      </p:cBhvr>
                                      <p:to>
                                        <p:strVal val="visible"/>
                                      </p:to>
                                    </p:set>
                                    <p:animEffect transition="in" filter="fade">
                                      <p:cBhvr>
                                        <p:cTn id="7" dur="100"/>
                                        <p:tgtEl>
                                          <p:spTgt spid="123907"/>
                                        </p:tgtEl>
                                      </p:cBhvr>
                                    </p:animEffect>
                                    <p:anim calcmode="lin" valueType="num">
                                      <p:cBhvr>
                                        <p:cTn id="8" dur="400" fill="hold"/>
                                        <p:tgtEl>
                                          <p:spTgt spid="123907"/>
                                        </p:tgtEl>
                                        <p:attrNameLst>
                                          <p:attrName>ppt_x</p:attrName>
                                        </p:attrNameLst>
                                      </p:cBhvr>
                                      <p:tavLst>
                                        <p:tav tm="0">
                                          <p:val>
                                            <p:strVal val="#ppt_x"/>
                                          </p:val>
                                        </p:tav>
                                        <p:tav tm="100000">
                                          <p:val>
                                            <p:strVal val="#ppt_x"/>
                                          </p:val>
                                        </p:tav>
                                      </p:tavLst>
                                    </p:anim>
                                    <p:anim calcmode="lin" valueType="num">
                                      <p:cBhvr>
                                        <p:cTn id="9" dur="400" fill="hold"/>
                                        <p:tgtEl>
                                          <p:spTgt spid="123907"/>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2390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2390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grpId="0" nodeType="withEffect">
                                  <p:stCondLst>
                                    <p:cond delay="0"/>
                                  </p:stCondLst>
                                  <p:childTnLst>
                                    <p:set>
                                      <p:cBhvr>
                                        <p:cTn id="13" dur="1" fill="hold">
                                          <p:stCondLst>
                                            <p:cond delay="0"/>
                                          </p:stCondLst>
                                        </p:cTn>
                                        <p:tgtEl>
                                          <p:spTgt spid="123912"/>
                                        </p:tgtEl>
                                        <p:attrNameLst>
                                          <p:attrName>style.visibility</p:attrName>
                                        </p:attrNameLst>
                                      </p:cBhvr>
                                      <p:to>
                                        <p:strVal val="visible"/>
                                      </p:to>
                                    </p:set>
                                    <p:animEffect transition="in" filter="fade">
                                      <p:cBhvr>
                                        <p:cTn id="14" dur="100"/>
                                        <p:tgtEl>
                                          <p:spTgt spid="123912"/>
                                        </p:tgtEl>
                                      </p:cBhvr>
                                    </p:animEffect>
                                    <p:anim calcmode="lin" valueType="num">
                                      <p:cBhvr>
                                        <p:cTn id="15" dur="400" fill="hold"/>
                                        <p:tgtEl>
                                          <p:spTgt spid="123912"/>
                                        </p:tgtEl>
                                        <p:attrNameLst>
                                          <p:attrName>ppt_x</p:attrName>
                                        </p:attrNameLst>
                                      </p:cBhvr>
                                      <p:tavLst>
                                        <p:tav tm="0">
                                          <p:val>
                                            <p:strVal val="#ppt_x"/>
                                          </p:val>
                                        </p:tav>
                                        <p:tav tm="100000">
                                          <p:val>
                                            <p:strVal val="#ppt_x"/>
                                          </p:val>
                                        </p:tav>
                                      </p:tavLst>
                                    </p:anim>
                                    <p:anim calcmode="lin" valueType="num">
                                      <p:cBhvr>
                                        <p:cTn id="16" dur="400" fill="hold"/>
                                        <p:tgtEl>
                                          <p:spTgt spid="123912"/>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1239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1239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123913"/>
                                        </p:tgtEl>
                                        <p:attrNameLst>
                                          <p:attrName>style.visibility</p:attrName>
                                        </p:attrNameLst>
                                      </p:cBhvr>
                                      <p:to>
                                        <p:strVal val="visible"/>
                                      </p:to>
                                    </p:set>
                                    <p:animEffect transition="in" filter="fade">
                                      <p:cBhvr>
                                        <p:cTn id="23" dur="100"/>
                                        <p:tgtEl>
                                          <p:spTgt spid="123913"/>
                                        </p:tgtEl>
                                      </p:cBhvr>
                                    </p:animEffect>
                                    <p:anim calcmode="lin" valueType="num">
                                      <p:cBhvr>
                                        <p:cTn id="24" dur="400" fill="hold"/>
                                        <p:tgtEl>
                                          <p:spTgt spid="123913"/>
                                        </p:tgtEl>
                                        <p:attrNameLst>
                                          <p:attrName>ppt_x</p:attrName>
                                        </p:attrNameLst>
                                      </p:cBhvr>
                                      <p:tavLst>
                                        <p:tav tm="0">
                                          <p:val>
                                            <p:strVal val="#ppt_x"/>
                                          </p:val>
                                        </p:tav>
                                        <p:tav tm="100000">
                                          <p:val>
                                            <p:strVal val="#ppt_x"/>
                                          </p:val>
                                        </p:tav>
                                      </p:tavLst>
                                    </p:anim>
                                    <p:anim calcmode="lin" valueType="num">
                                      <p:cBhvr>
                                        <p:cTn id="25" dur="400" fill="hold"/>
                                        <p:tgtEl>
                                          <p:spTgt spid="123913"/>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1239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1239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8" presetID="43" presetClass="entr" presetSubtype="0" fill="hold" grpId="0" nodeType="withEffect">
                                  <p:stCondLst>
                                    <p:cond delay="0"/>
                                  </p:stCondLst>
                                  <p:childTnLst>
                                    <p:set>
                                      <p:cBhvr>
                                        <p:cTn id="29" dur="1" fill="hold">
                                          <p:stCondLst>
                                            <p:cond delay="0"/>
                                          </p:stCondLst>
                                        </p:cTn>
                                        <p:tgtEl>
                                          <p:spTgt spid="123910"/>
                                        </p:tgtEl>
                                        <p:attrNameLst>
                                          <p:attrName>style.visibility</p:attrName>
                                        </p:attrNameLst>
                                      </p:cBhvr>
                                      <p:to>
                                        <p:strVal val="visible"/>
                                      </p:to>
                                    </p:set>
                                    <p:animEffect transition="in" filter="fade">
                                      <p:cBhvr>
                                        <p:cTn id="30" dur="100"/>
                                        <p:tgtEl>
                                          <p:spTgt spid="123910"/>
                                        </p:tgtEl>
                                      </p:cBhvr>
                                    </p:animEffect>
                                    <p:anim calcmode="lin" valueType="num">
                                      <p:cBhvr>
                                        <p:cTn id="31" dur="400" fill="hold"/>
                                        <p:tgtEl>
                                          <p:spTgt spid="123910"/>
                                        </p:tgtEl>
                                        <p:attrNameLst>
                                          <p:attrName>ppt_x</p:attrName>
                                        </p:attrNameLst>
                                      </p:cBhvr>
                                      <p:tavLst>
                                        <p:tav tm="0">
                                          <p:val>
                                            <p:strVal val="#ppt_x"/>
                                          </p:val>
                                        </p:tav>
                                        <p:tav tm="100000">
                                          <p:val>
                                            <p:strVal val="#ppt_x"/>
                                          </p:val>
                                        </p:tav>
                                      </p:tavLst>
                                    </p:anim>
                                    <p:anim calcmode="lin" valueType="num">
                                      <p:cBhvr>
                                        <p:cTn id="32" dur="400" fill="hold"/>
                                        <p:tgtEl>
                                          <p:spTgt spid="123910"/>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239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239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43" presetClass="entr" presetSubtype="0" fill="hold" grpId="0" nodeType="clickEffect">
                                  <p:stCondLst>
                                    <p:cond delay="0"/>
                                  </p:stCondLst>
                                  <p:childTnLst>
                                    <p:set>
                                      <p:cBhvr>
                                        <p:cTn id="38" dur="1" fill="hold">
                                          <p:stCondLst>
                                            <p:cond delay="0"/>
                                          </p:stCondLst>
                                        </p:cTn>
                                        <p:tgtEl>
                                          <p:spTgt spid="123914"/>
                                        </p:tgtEl>
                                        <p:attrNameLst>
                                          <p:attrName>style.visibility</p:attrName>
                                        </p:attrNameLst>
                                      </p:cBhvr>
                                      <p:to>
                                        <p:strVal val="visible"/>
                                      </p:to>
                                    </p:set>
                                    <p:animEffect transition="in" filter="fade">
                                      <p:cBhvr>
                                        <p:cTn id="39" dur="100"/>
                                        <p:tgtEl>
                                          <p:spTgt spid="123914"/>
                                        </p:tgtEl>
                                      </p:cBhvr>
                                    </p:animEffect>
                                    <p:anim calcmode="lin" valueType="num">
                                      <p:cBhvr>
                                        <p:cTn id="40" dur="400" fill="hold"/>
                                        <p:tgtEl>
                                          <p:spTgt spid="123914"/>
                                        </p:tgtEl>
                                        <p:attrNameLst>
                                          <p:attrName>ppt_x</p:attrName>
                                        </p:attrNameLst>
                                      </p:cBhvr>
                                      <p:tavLst>
                                        <p:tav tm="0">
                                          <p:val>
                                            <p:strVal val="#ppt_x"/>
                                          </p:val>
                                        </p:tav>
                                        <p:tav tm="100000">
                                          <p:val>
                                            <p:strVal val="#ppt_x"/>
                                          </p:val>
                                        </p:tav>
                                      </p:tavLst>
                                    </p:anim>
                                    <p:anim calcmode="lin" valueType="num">
                                      <p:cBhvr>
                                        <p:cTn id="41" dur="400" fill="hold"/>
                                        <p:tgtEl>
                                          <p:spTgt spid="123914"/>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1239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1239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4" presetID="43" presetClass="entr" presetSubtype="0" fill="hold" grpId="0" nodeType="withEffect">
                                  <p:stCondLst>
                                    <p:cond delay="0"/>
                                  </p:stCondLst>
                                  <p:childTnLst>
                                    <p:set>
                                      <p:cBhvr>
                                        <p:cTn id="45" dur="1" fill="hold">
                                          <p:stCondLst>
                                            <p:cond delay="0"/>
                                          </p:stCondLst>
                                        </p:cTn>
                                        <p:tgtEl>
                                          <p:spTgt spid="123909"/>
                                        </p:tgtEl>
                                        <p:attrNameLst>
                                          <p:attrName>style.visibility</p:attrName>
                                        </p:attrNameLst>
                                      </p:cBhvr>
                                      <p:to>
                                        <p:strVal val="visible"/>
                                      </p:to>
                                    </p:set>
                                    <p:animEffect transition="in" filter="fade">
                                      <p:cBhvr>
                                        <p:cTn id="46" dur="100"/>
                                        <p:tgtEl>
                                          <p:spTgt spid="123909"/>
                                        </p:tgtEl>
                                      </p:cBhvr>
                                    </p:animEffect>
                                    <p:anim calcmode="lin" valueType="num">
                                      <p:cBhvr>
                                        <p:cTn id="47" dur="400" fill="hold"/>
                                        <p:tgtEl>
                                          <p:spTgt spid="123909"/>
                                        </p:tgtEl>
                                        <p:attrNameLst>
                                          <p:attrName>ppt_x</p:attrName>
                                        </p:attrNameLst>
                                      </p:cBhvr>
                                      <p:tavLst>
                                        <p:tav tm="0">
                                          <p:val>
                                            <p:strVal val="#ppt_x"/>
                                          </p:val>
                                        </p:tav>
                                        <p:tav tm="100000">
                                          <p:val>
                                            <p:strVal val="#ppt_x"/>
                                          </p:val>
                                        </p:tav>
                                      </p:tavLst>
                                    </p:anim>
                                    <p:anim calcmode="lin" valueType="num">
                                      <p:cBhvr>
                                        <p:cTn id="48" dur="400" fill="hold"/>
                                        <p:tgtEl>
                                          <p:spTgt spid="123909"/>
                                        </p:tgtEl>
                                        <p:attrNameLst>
                                          <p:attrName>ppt_y</p:attrName>
                                        </p:attrNameLst>
                                      </p:cBhvr>
                                      <p:tavLst>
                                        <p:tav tm="0">
                                          <p:val>
                                            <p:strVal val="#ppt_y+0.31"/>
                                          </p:val>
                                        </p:tav>
                                        <p:tav tm="100000">
                                          <p:val>
                                            <p:strVal val="#ppt_y+0.31"/>
                                          </p:val>
                                        </p:tav>
                                      </p:tavLst>
                                    </p:anim>
                                    <p:anim calcmode="lin" valueType="num">
                                      <p:cBhvr>
                                        <p:cTn id="49" dur="600" decel="50000" fill="hold">
                                          <p:stCondLst>
                                            <p:cond delay="400"/>
                                          </p:stCondLst>
                                        </p:cTn>
                                        <p:tgtEl>
                                          <p:spTgt spid="12390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0" dur="600" decel="50000" fill="hold">
                                          <p:stCondLst>
                                            <p:cond delay="400"/>
                                          </p:stCondLst>
                                        </p:cTn>
                                        <p:tgtEl>
                                          <p:spTgt spid="12390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3" presetClass="entr" presetSubtype="0" fill="hold" grpId="0" nodeType="clickEffect">
                                  <p:stCondLst>
                                    <p:cond delay="0"/>
                                  </p:stCondLst>
                                  <p:childTnLst>
                                    <p:set>
                                      <p:cBhvr>
                                        <p:cTn id="54" dur="1" fill="hold">
                                          <p:stCondLst>
                                            <p:cond delay="0"/>
                                          </p:stCondLst>
                                        </p:cTn>
                                        <p:tgtEl>
                                          <p:spTgt spid="123911"/>
                                        </p:tgtEl>
                                        <p:attrNameLst>
                                          <p:attrName>style.visibility</p:attrName>
                                        </p:attrNameLst>
                                      </p:cBhvr>
                                      <p:to>
                                        <p:strVal val="visible"/>
                                      </p:to>
                                    </p:set>
                                    <p:animEffect transition="in" filter="fade">
                                      <p:cBhvr>
                                        <p:cTn id="55" dur="100"/>
                                        <p:tgtEl>
                                          <p:spTgt spid="123911"/>
                                        </p:tgtEl>
                                      </p:cBhvr>
                                    </p:animEffect>
                                    <p:anim calcmode="lin" valueType="num">
                                      <p:cBhvr>
                                        <p:cTn id="56" dur="400" fill="hold"/>
                                        <p:tgtEl>
                                          <p:spTgt spid="123911"/>
                                        </p:tgtEl>
                                        <p:attrNameLst>
                                          <p:attrName>ppt_x</p:attrName>
                                        </p:attrNameLst>
                                      </p:cBhvr>
                                      <p:tavLst>
                                        <p:tav tm="0">
                                          <p:val>
                                            <p:strVal val="#ppt_x"/>
                                          </p:val>
                                        </p:tav>
                                        <p:tav tm="100000">
                                          <p:val>
                                            <p:strVal val="#ppt_x"/>
                                          </p:val>
                                        </p:tav>
                                      </p:tavLst>
                                    </p:anim>
                                    <p:anim calcmode="lin" valueType="num">
                                      <p:cBhvr>
                                        <p:cTn id="57" dur="400" fill="hold"/>
                                        <p:tgtEl>
                                          <p:spTgt spid="123911"/>
                                        </p:tgtEl>
                                        <p:attrNameLst>
                                          <p:attrName>ppt_y</p:attrName>
                                        </p:attrNameLst>
                                      </p:cBhvr>
                                      <p:tavLst>
                                        <p:tav tm="0">
                                          <p:val>
                                            <p:strVal val="#ppt_y+0.31"/>
                                          </p:val>
                                        </p:tav>
                                        <p:tav tm="100000">
                                          <p:val>
                                            <p:strVal val="#ppt_y+0.31"/>
                                          </p:val>
                                        </p:tav>
                                      </p:tavLst>
                                    </p:anim>
                                    <p:anim calcmode="lin" valueType="num">
                                      <p:cBhvr>
                                        <p:cTn id="58" dur="600" decel="50000" fill="hold">
                                          <p:stCondLst>
                                            <p:cond delay="400"/>
                                          </p:stCondLst>
                                        </p:cTn>
                                        <p:tgtEl>
                                          <p:spTgt spid="1239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9" dur="600" decel="50000" fill="hold">
                                          <p:stCondLst>
                                            <p:cond delay="400"/>
                                          </p:stCondLst>
                                        </p:cTn>
                                        <p:tgtEl>
                                          <p:spTgt spid="1239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60" presetID="43" presetClass="entr" presetSubtype="0" fill="hold" grpId="0" nodeType="withEffect">
                                  <p:stCondLst>
                                    <p:cond delay="0"/>
                                  </p:stCondLst>
                                  <p:childTnLst>
                                    <p:set>
                                      <p:cBhvr>
                                        <p:cTn id="61" dur="1" fill="hold">
                                          <p:stCondLst>
                                            <p:cond delay="0"/>
                                          </p:stCondLst>
                                        </p:cTn>
                                        <p:tgtEl>
                                          <p:spTgt spid="123908"/>
                                        </p:tgtEl>
                                        <p:attrNameLst>
                                          <p:attrName>style.visibility</p:attrName>
                                        </p:attrNameLst>
                                      </p:cBhvr>
                                      <p:to>
                                        <p:strVal val="visible"/>
                                      </p:to>
                                    </p:set>
                                    <p:animEffect transition="in" filter="fade">
                                      <p:cBhvr>
                                        <p:cTn id="62" dur="100"/>
                                        <p:tgtEl>
                                          <p:spTgt spid="123908"/>
                                        </p:tgtEl>
                                      </p:cBhvr>
                                    </p:animEffect>
                                    <p:anim calcmode="lin" valueType="num">
                                      <p:cBhvr>
                                        <p:cTn id="63" dur="400" fill="hold"/>
                                        <p:tgtEl>
                                          <p:spTgt spid="123908"/>
                                        </p:tgtEl>
                                        <p:attrNameLst>
                                          <p:attrName>ppt_x</p:attrName>
                                        </p:attrNameLst>
                                      </p:cBhvr>
                                      <p:tavLst>
                                        <p:tav tm="0">
                                          <p:val>
                                            <p:strVal val="#ppt_x"/>
                                          </p:val>
                                        </p:tav>
                                        <p:tav tm="100000">
                                          <p:val>
                                            <p:strVal val="#ppt_x"/>
                                          </p:val>
                                        </p:tav>
                                      </p:tavLst>
                                    </p:anim>
                                    <p:anim calcmode="lin" valueType="num">
                                      <p:cBhvr>
                                        <p:cTn id="64" dur="400" fill="hold"/>
                                        <p:tgtEl>
                                          <p:spTgt spid="123908"/>
                                        </p:tgtEl>
                                        <p:attrNameLst>
                                          <p:attrName>ppt_y</p:attrName>
                                        </p:attrNameLst>
                                      </p:cBhvr>
                                      <p:tavLst>
                                        <p:tav tm="0">
                                          <p:val>
                                            <p:strVal val="#ppt_y+0.31"/>
                                          </p:val>
                                        </p:tav>
                                        <p:tav tm="100000">
                                          <p:val>
                                            <p:strVal val="#ppt_y+0.31"/>
                                          </p:val>
                                        </p:tav>
                                      </p:tavLst>
                                    </p:anim>
                                    <p:anim calcmode="lin" valueType="num">
                                      <p:cBhvr>
                                        <p:cTn id="65" dur="600" decel="50000" fill="hold">
                                          <p:stCondLst>
                                            <p:cond delay="400"/>
                                          </p:stCondLst>
                                        </p:cTn>
                                        <p:tgtEl>
                                          <p:spTgt spid="12390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6" dur="600" decel="50000" fill="hold">
                                          <p:stCondLst>
                                            <p:cond delay="400"/>
                                          </p:stCondLst>
                                        </p:cTn>
                                        <p:tgtEl>
                                          <p:spTgt spid="12390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nodeType="clickEffect">
                                  <p:stCondLst>
                                    <p:cond delay="0"/>
                                  </p:stCondLst>
                                  <p:childTnLst>
                                    <p:set>
                                      <p:cBhvr>
                                        <p:cTn id="70" dur="1" fill="hold">
                                          <p:stCondLst>
                                            <p:cond delay="0"/>
                                          </p:stCondLst>
                                        </p:cTn>
                                        <p:tgtEl>
                                          <p:spTgt spid="3">
                                            <p:txEl>
                                              <p:pRg st="0" end="0"/>
                                            </p:txEl>
                                          </p:spTgt>
                                        </p:tgtEl>
                                        <p:attrNameLst>
                                          <p:attrName>style.visibility</p:attrName>
                                        </p:attrNameLst>
                                      </p:cBhvr>
                                      <p:to>
                                        <p:strVal val="visible"/>
                                      </p:to>
                                    </p:set>
                                    <p:animEffect transition="in" filter="barn(inVertical)">
                                      <p:cBhvr>
                                        <p:cTn id="71" dur="500"/>
                                        <p:tgtEl>
                                          <p:spTgt spid="3">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nodeType="clickEffect">
                                  <p:stCondLst>
                                    <p:cond delay="0"/>
                                  </p:stCondLst>
                                  <p:childTnLst>
                                    <p:set>
                                      <p:cBhvr>
                                        <p:cTn id="75" dur="1" fill="hold">
                                          <p:stCondLst>
                                            <p:cond delay="0"/>
                                          </p:stCondLst>
                                        </p:cTn>
                                        <p:tgtEl>
                                          <p:spTgt spid="3">
                                            <p:txEl>
                                              <p:pRg st="1" end="1"/>
                                            </p:txEl>
                                          </p:spTgt>
                                        </p:tgtEl>
                                        <p:attrNameLst>
                                          <p:attrName>style.visibility</p:attrName>
                                        </p:attrNameLst>
                                      </p:cBhvr>
                                      <p:to>
                                        <p:strVal val="visible"/>
                                      </p:to>
                                    </p:set>
                                    <p:animEffect transition="in" filter="barn(inVertical)">
                                      <p:cBhvr>
                                        <p:cTn id="7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animBg="1"/>
      <p:bldP spid="123908" grpId="0" animBg="1"/>
      <p:bldP spid="123909" grpId="0" animBg="1"/>
      <p:bldP spid="123910" grpId="0" animBg="1"/>
      <p:bldP spid="123911" grpId="0"/>
      <p:bldP spid="123912" grpId="0"/>
      <p:bldP spid="123913" grpId="0"/>
      <p:bldP spid="1239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1"/>
          <p:cNvPicPr>
            <a:picLocks noChangeAspect="1"/>
          </p:cNvPicPr>
          <p:nvPr/>
        </p:nvPicPr>
        <p:blipFill>
          <a:blip r:embed="rId3">
            <a:extLst>
              <a:ext uri="{28A0092B-C50C-407E-A947-70E740481C1C}">
                <a14:useLocalDpi xmlns:a14="http://schemas.microsoft.com/office/drawing/2010/main" val="0"/>
              </a:ext>
            </a:extLst>
          </a:blip>
          <a:srcRect t="22655" b="8968"/>
          <a:stretch>
            <a:fillRect/>
          </a:stretch>
        </p:blipFill>
        <p:spPr bwMode="auto">
          <a:xfrm>
            <a:off x="1508125" y="1"/>
            <a:ext cx="9144000" cy="331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15875" y="3180095"/>
            <a:ext cx="12192000" cy="37856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ClrTx/>
              <a:buFontTx/>
              <a:buNone/>
            </a:pPr>
            <a:r>
              <a:rPr lang="vi-VN" altLang="en-US" sz="2200" dirty="0">
                <a:latin typeface="Times New Roman" panose="02020603050405020304" pitchFamily="18" charset="0"/>
              </a:rPr>
              <a:t>(1) Người thụ hưởng (người xuất khẩu) thực hiện nghĩa vụ trong hợp đồng (giao hàng, cung ứng dịch vụ …)</a:t>
            </a:r>
          </a:p>
          <a:p>
            <a:pPr algn="just">
              <a:spcBef>
                <a:spcPts val="600"/>
              </a:spcBef>
              <a:buClrTx/>
              <a:buFontTx/>
              <a:buNone/>
            </a:pPr>
            <a:r>
              <a:rPr lang="vi-VN" altLang="en-US" sz="2200" dirty="0">
                <a:solidFill>
                  <a:srgbClr val="FF0000"/>
                </a:solidFill>
                <a:latin typeface="Times New Roman" panose="02020603050405020304" pitchFamily="18" charset="0"/>
              </a:rPr>
              <a:t>(2) Người chuyển tiền (người nhập khẩu) </a:t>
            </a:r>
            <a:r>
              <a:rPr lang="vi-VN" altLang="en-US" sz="2200" b="1" dirty="0">
                <a:solidFill>
                  <a:srgbClr val="FF0000"/>
                </a:solidFill>
                <a:latin typeface="Times New Roman" panose="02020603050405020304" pitchFamily="18" charset="0"/>
              </a:rPr>
              <a:t>lập lệnh chuyển tiền kèm theo hồ sơ chuyển tiền </a:t>
            </a:r>
            <a:r>
              <a:rPr lang="vi-VN" altLang="en-US" sz="2200" dirty="0">
                <a:solidFill>
                  <a:srgbClr val="FF0000"/>
                </a:solidFill>
                <a:latin typeface="Times New Roman" panose="02020603050405020304" pitchFamily="18" charset="0"/>
              </a:rPr>
              <a:t>yêu cầu ngân hàng chuyển tiền ra nước ngoài</a:t>
            </a:r>
          </a:p>
          <a:p>
            <a:pPr algn="just">
              <a:spcBef>
                <a:spcPts val="600"/>
              </a:spcBef>
              <a:buClrTx/>
              <a:buFontTx/>
              <a:buNone/>
            </a:pPr>
            <a:r>
              <a:rPr lang="vi-VN" altLang="en-US" sz="2200" dirty="0">
                <a:latin typeface="Times New Roman" panose="02020603050405020304" pitchFamily="18" charset="0"/>
              </a:rPr>
              <a:t>(3) Ngân hàng chuyển tiền </a:t>
            </a:r>
            <a:r>
              <a:rPr lang="vi-VN" altLang="en-US" sz="2200" b="1" dirty="0">
                <a:latin typeface="Times New Roman" panose="02020603050405020304" pitchFamily="18" charset="0"/>
              </a:rPr>
              <a:t>kiểm tra hồ sơ chuyển tiền</a:t>
            </a:r>
            <a:r>
              <a:rPr lang="en-US" altLang="en-US" sz="2200" b="1" dirty="0">
                <a:latin typeface="Times New Roman" panose="02020603050405020304" pitchFamily="18" charset="0"/>
              </a:rPr>
              <a:t> </a:t>
            </a:r>
            <a:r>
              <a:rPr lang="en-US" altLang="en-US" sz="2200" dirty="0" err="1">
                <a:latin typeface="Times New Roman" panose="02020603050405020304" pitchFamily="18" charset="0"/>
              </a:rPr>
              <a:t>nếu</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hợp</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lệ</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và</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đủ</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khả</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năng</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thanh</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toán</a:t>
            </a:r>
            <a:r>
              <a:rPr lang="vi-VN" altLang="en-US" sz="2200" dirty="0">
                <a:latin typeface="Times New Roman" panose="02020603050405020304" pitchFamily="18" charset="0"/>
              </a:rPr>
              <a:t> và</a:t>
            </a:r>
            <a:r>
              <a:rPr lang="en-US" altLang="en-US" sz="2200" dirty="0">
                <a:latin typeface="Times New Roman" panose="02020603050405020304" pitchFamily="18" charset="0"/>
              </a:rPr>
              <a:t> </a:t>
            </a:r>
            <a:r>
              <a:rPr lang="vi-VN" altLang="en-US" sz="2200" dirty="0">
                <a:latin typeface="Times New Roman" panose="02020603050405020304" pitchFamily="18" charset="0"/>
              </a:rPr>
              <a:t>ngân hàng sẽ trích tài </a:t>
            </a:r>
            <a:r>
              <a:rPr lang="en-US" altLang="en-US" sz="2200" dirty="0">
                <a:latin typeface="Times New Roman" panose="02020603050405020304" pitchFamily="18" charset="0"/>
              </a:rPr>
              <a:t> </a:t>
            </a:r>
            <a:r>
              <a:rPr lang="vi-VN" altLang="en-US" sz="2200" dirty="0">
                <a:latin typeface="Times New Roman" panose="02020603050405020304" pitchFamily="18" charset="0"/>
              </a:rPr>
              <a:t>khoản của người mua để chuyển tiền,</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gửi</a:t>
            </a:r>
            <a:r>
              <a:rPr lang="vi-VN" altLang="en-US" sz="2200" dirty="0">
                <a:latin typeface="Times New Roman" panose="02020603050405020304" pitchFamily="18" charset="0"/>
              </a:rPr>
              <a:t> </a:t>
            </a:r>
            <a:r>
              <a:rPr lang="vi-VN" altLang="en-US" sz="2200" b="1" dirty="0">
                <a:latin typeface="Times New Roman" panose="02020603050405020304" pitchFamily="18" charset="0"/>
              </a:rPr>
              <a:t>b</a:t>
            </a:r>
            <a:r>
              <a:rPr lang="en-US" altLang="en-US" sz="2200" b="1" dirty="0">
                <a:latin typeface="Times New Roman" panose="02020603050405020304" pitchFamily="18" charset="0"/>
              </a:rPr>
              <a:t>á</a:t>
            </a:r>
            <a:r>
              <a:rPr lang="vi-VN" altLang="en-US" sz="2200" b="1" dirty="0">
                <a:latin typeface="Times New Roman" panose="02020603050405020304" pitchFamily="18" charset="0"/>
              </a:rPr>
              <a:t>o nợ</a:t>
            </a:r>
            <a:r>
              <a:rPr lang="vi-VN" altLang="en-US" sz="2200" dirty="0">
                <a:latin typeface="Times New Roman" panose="02020603050405020304" pitchFamily="18" charset="0"/>
              </a:rPr>
              <a:t> tài khoản </a:t>
            </a:r>
            <a:r>
              <a:rPr lang="en-US" altLang="en-US" sz="2200" dirty="0" err="1">
                <a:latin typeface="Times New Roman" panose="02020603050405020304" pitchFamily="18" charset="0"/>
              </a:rPr>
              <a:t>đến</a:t>
            </a:r>
            <a:r>
              <a:rPr lang="en-US" altLang="en-US" sz="2200" dirty="0">
                <a:latin typeface="Times New Roman" panose="02020603050405020304" pitchFamily="18" charset="0"/>
              </a:rPr>
              <a:t> </a:t>
            </a:r>
            <a:r>
              <a:rPr lang="vi-VN" altLang="en-US" sz="2200" dirty="0">
                <a:latin typeface="Times New Roman" panose="02020603050405020304" pitchFamily="18" charset="0"/>
              </a:rPr>
              <a:t>người chuyển tiền</a:t>
            </a:r>
          </a:p>
          <a:p>
            <a:pPr algn="just">
              <a:spcBef>
                <a:spcPts val="600"/>
              </a:spcBef>
              <a:buClrTx/>
              <a:buFontTx/>
              <a:buNone/>
            </a:pPr>
            <a:r>
              <a:rPr lang="vi-VN" altLang="en-US" sz="2200" dirty="0">
                <a:solidFill>
                  <a:srgbClr val="FF0000"/>
                </a:solidFill>
                <a:latin typeface="Times New Roman" panose="02020603050405020304" pitchFamily="18" charset="0"/>
              </a:rPr>
              <a:t>(4) Căn cứ vào lệnh thanh toán của khách hàng, Ngân hàng chuyển tiền </a:t>
            </a:r>
            <a:r>
              <a:rPr lang="vi-VN" altLang="en-US" sz="2200" b="1" dirty="0">
                <a:solidFill>
                  <a:srgbClr val="FF0000"/>
                </a:solidFill>
                <a:latin typeface="Times New Roman" panose="02020603050405020304" pitchFamily="18" charset="0"/>
              </a:rPr>
              <a:t>phát lệnh thanh toán </a:t>
            </a:r>
            <a:r>
              <a:rPr lang="vi-VN" altLang="en-US" sz="2200" dirty="0">
                <a:solidFill>
                  <a:srgbClr val="FF0000"/>
                </a:solidFill>
                <a:latin typeface="Times New Roman" panose="02020603050405020304" pitchFamily="18" charset="0"/>
              </a:rPr>
              <a:t>(bằng thư hay điện báo) </a:t>
            </a:r>
            <a:r>
              <a:rPr lang="vi-VN" altLang="en-US" sz="2200" b="1" dirty="0">
                <a:solidFill>
                  <a:srgbClr val="FF0000"/>
                </a:solidFill>
                <a:latin typeface="Times New Roman" panose="02020603050405020304" pitchFamily="18" charset="0"/>
              </a:rPr>
              <a:t>cho ngân hàng trả tiền ở nước thụ hưởng</a:t>
            </a:r>
          </a:p>
          <a:p>
            <a:pPr algn="just">
              <a:spcBef>
                <a:spcPts val="600"/>
              </a:spcBef>
              <a:buClrTx/>
              <a:buFontTx/>
              <a:buNone/>
            </a:pPr>
            <a:r>
              <a:rPr lang="vi-VN" altLang="en-US" sz="2200" dirty="0">
                <a:latin typeface="Times New Roman" panose="02020603050405020304" pitchFamily="18" charset="0"/>
              </a:rPr>
              <a:t>(5) Ngân hàng </a:t>
            </a:r>
            <a:r>
              <a:rPr lang="vi-VN" altLang="en-US" sz="2200" b="1" dirty="0">
                <a:latin typeface="Times New Roman" panose="02020603050405020304" pitchFamily="18" charset="0"/>
              </a:rPr>
              <a:t>trả tiền báo nợ tài khoản ngân hàng chuyển tiền </a:t>
            </a:r>
            <a:r>
              <a:rPr lang="vi-VN" altLang="en-US" sz="2200" dirty="0">
                <a:latin typeface="Times New Roman" panose="02020603050405020304" pitchFamily="18" charset="0"/>
              </a:rPr>
              <a:t>và </a:t>
            </a:r>
            <a:r>
              <a:rPr lang="en-US" altLang="en-US" sz="2200" dirty="0" err="1">
                <a:latin typeface="Times New Roman" panose="02020603050405020304" pitchFamily="18" charset="0"/>
              </a:rPr>
              <a:t>gửi</a:t>
            </a:r>
            <a:r>
              <a:rPr lang="en-US" altLang="en-US" sz="2200" dirty="0">
                <a:latin typeface="Times New Roman" panose="02020603050405020304" pitchFamily="18" charset="0"/>
              </a:rPr>
              <a:t> </a:t>
            </a:r>
            <a:r>
              <a:rPr lang="en-US" altLang="en-US" sz="2200" dirty="0" err="1">
                <a:latin typeface="Times New Roman" panose="02020603050405020304" pitchFamily="18" charset="0"/>
              </a:rPr>
              <a:t>giấy</a:t>
            </a:r>
            <a:r>
              <a:rPr lang="en-US" altLang="en-US" sz="2200" dirty="0">
                <a:latin typeface="Times New Roman" panose="02020603050405020304" pitchFamily="18" charset="0"/>
              </a:rPr>
              <a:t> </a:t>
            </a:r>
            <a:r>
              <a:rPr lang="vi-VN" altLang="en-US" sz="2200" dirty="0">
                <a:latin typeface="Times New Roman" panose="02020603050405020304" pitchFamily="18" charset="0"/>
              </a:rPr>
              <a:t>báo c</a:t>
            </a:r>
            <a:r>
              <a:rPr lang="en-US" altLang="en-US" sz="2200" dirty="0">
                <a:latin typeface="Times New Roman" panose="02020603050405020304" pitchFamily="18" charset="0"/>
              </a:rPr>
              <a:t>ó </a:t>
            </a:r>
            <a:r>
              <a:rPr lang="vi-VN" altLang="en-US" sz="2200" dirty="0">
                <a:latin typeface="Times New Roman" panose="02020603050405020304" pitchFamily="18" charset="0"/>
              </a:rPr>
              <a:t>tài khoản của người thụ hưởng</a:t>
            </a:r>
            <a:endParaRPr lang="en-US" altLang="en-US" sz="2200" dirty="0">
              <a:latin typeface="Times New Roman" panose="02020603050405020304" pitchFamily="18" charset="0"/>
            </a:endParaRPr>
          </a:p>
        </p:txBody>
      </p:sp>
    </p:spTree>
    <p:extLst>
      <p:ext uri="{BB962C8B-B14F-4D97-AF65-F5344CB8AC3E}">
        <p14:creationId xmlns:p14="http://schemas.microsoft.com/office/powerpoint/2010/main" val="78897319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1000"/>
                                        <p:tgtEl>
                                          <p:spTgt spid="2">
                                            <p:txEl>
                                              <p:pRg st="1" end="1"/>
                                            </p:txEl>
                                          </p:spTgt>
                                        </p:tgtEl>
                                      </p:cBhvr>
                                    </p:animEffect>
                                    <p:anim calcmode="lin" valueType="num">
                                      <p:cBhvr>
                                        <p:cTn id="14"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anim calcmode="lin" valueType="num">
                                      <p:cBhvr additive="base">
                                        <p:cTn id="20"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 calcmode="lin" valueType="num">
                                      <p:cBhvr additive="base">
                                        <p:cTn id="3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1EAFA160-FD8E-4493-854C-5EFAA9F5EF73}"/>
              </a:ext>
            </a:extLst>
          </p:cNvPr>
          <p:cNvGraphicFramePr>
            <a:graphicFrameLocks noGrp="1"/>
          </p:cNvGraphicFramePr>
          <p:nvPr>
            <p:ph idx="1"/>
            <p:extLst>
              <p:ext uri="{D42A27DB-BD31-4B8C-83A1-F6EECF244321}">
                <p14:modId xmlns:p14="http://schemas.microsoft.com/office/powerpoint/2010/main" val="2941958331"/>
              </p:ext>
            </p:extLst>
          </p:nvPr>
        </p:nvGraphicFramePr>
        <p:xfrm>
          <a:off x="322458" y="1694357"/>
          <a:ext cx="11547084" cy="4937760"/>
        </p:xfrm>
        <a:graphic>
          <a:graphicData uri="http://schemas.openxmlformats.org/drawingml/2006/table">
            <a:tbl>
              <a:tblPr firstRow="1" bandRow="1">
                <a:tableStyleId>{08FB837D-C827-4EFA-A057-4D05807E0F7C}</a:tableStyleId>
              </a:tblPr>
              <a:tblGrid>
                <a:gridCol w="5773542">
                  <a:extLst>
                    <a:ext uri="{9D8B030D-6E8A-4147-A177-3AD203B41FA5}">
                      <a16:colId xmlns:a16="http://schemas.microsoft.com/office/drawing/2014/main" val="20000"/>
                    </a:ext>
                  </a:extLst>
                </a:gridCol>
                <a:gridCol w="5773542">
                  <a:extLst>
                    <a:ext uri="{9D8B030D-6E8A-4147-A177-3AD203B41FA5}">
                      <a16:colId xmlns:a16="http://schemas.microsoft.com/office/drawing/2014/main" val="20001"/>
                    </a:ext>
                  </a:extLst>
                </a:gridCol>
              </a:tblGrid>
              <a:tr h="783771">
                <a:tc>
                  <a:txBody>
                    <a:bodyPr/>
                    <a:lstStyle/>
                    <a:p>
                      <a:pPr algn="ctr"/>
                      <a:r>
                        <a:rPr lang="en-US" sz="2400" dirty="0" err="1">
                          <a:solidFill>
                            <a:schemeClr val="tx1"/>
                          </a:solidFill>
                          <a:latin typeface="Times New Roman" pitchFamily="18" charset="0"/>
                          <a:cs typeface="Times New Roman" pitchFamily="18" charset="0"/>
                        </a:rPr>
                        <a:t>Chuyển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tiền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bằng</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thư</a:t>
                      </a:r>
                      <a:r>
                        <a:rPr lang="en-US" sz="2400" baseline="0" dirty="0">
                          <a:solidFill>
                            <a:schemeClr val="tx1"/>
                          </a:solidFill>
                          <a:latin typeface="Times New Roman" pitchFamily="18" charset="0"/>
                          <a:cs typeface="Times New Roman" pitchFamily="18" charset="0"/>
                        </a:rPr>
                        <a:t> </a:t>
                      </a:r>
                    </a:p>
                    <a:p>
                      <a:pPr algn="ctr"/>
                      <a:r>
                        <a:rPr lang="en-US" sz="2400" baseline="0" dirty="0">
                          <a:solidFill>
                            <a:schemeClr val="tx1"/>
                          </a:solidFill>
                          <a:latin typeface="Times New Roman" pitchFamily="18" charset="0"/>
                          <a:cs typeface="Times New Roman" pitchFamily="18" charset="0"/>
                        </a:rPr>
                        <a:t>(Mail Transfer- M/T)</a:t>
                      </a:r>
                      <a:endParaRPr lang="en-US" sz="2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2400" err="1">
                          <a:solidFill>
                            <a:schemeClr val="tx1"/>
                          </a:solidFill>
                          <a:latin typeface="Times New Roman" pitchFamily="18" charset="0"/>
                          <a:cs typeface="Times New Roman" pitchFamily="18" charset="0"/>
                        </a:rPr>
                        <a:t>Chuyển</a:t>
                      </a:r>
                      <a:r>
                        <a:rPr lang="en-US" sz="2400">
                          <a:solidFill>
                            <a:schemeClr val="tx1"/>
                          </a:solidFill>
                          <a:latin typeface="Times New Roman" pitchFamily="18" charset="0"/>
                          <a:cs typeface="Times New Roman" pitchFamily="18" charset="0"/>
                        </a:rPr>
                        <a:t> </a:t>
                      </a:r>
                      <a:r>
                        <a:rPr lang="en-US" sz="2400" err="1">
                          <a:solidFill>
                            <a:schemeClr val="tx1"/>
                          </a:solidFill>
                          <a:latin typeface="Times New Roman" pitchFamily="18" charset="0"/>
                          <a:cs typeface="Times New Roman" pitchFamily="18" charset="0"/>
                        </a:rPr>
                        <a:t>tiền</a:t>
                      </a:r>
                      <a:r>
                        <a:rPr lang="en-US" sz="2400" baseline="0">
                          <a:solidFill>
                            <a:schemeClr val="tx1"/>
                          </a:solidFill>
                          <a:latin typeface="Times New Roman" pitchFamily="18" charset="0"/>
                          <a:cs typeface="Times New Roman" pitchFamily="18" charset="0"/>
                        </a:rPr>
                        <a:t> </a:t>
                      </a:r>
                      <a:r>
                        <a:rPr lang="en-US" sz="2400" baseline="0" err="1">
                          <a:solidFill>
                            <a:schemeClr val="tx1"/>
                          </a:solidFill>
                          <a:latin typeface="Times New Roman" pitchFamily="18" charset="0"/>
                          <a:cs typeface="Times New Roman" pitchFamily="18" charset="0"/>
                        </a:rPr>
                        <a:t>bằng</a:t>
                      </a:r>
                      <a:r>
                        <a:rPr lang="en-US" sz="2400" baseline="0">
                          <a:solidFill>
                            <a:schemeClr val="tx1"/>
                          </a:solidFill>
                          <a:latin typeface="Times New Roman" pitchFamily="18" charset="0"/>
                          <a:cs typeface="Times New Roman" pitchFamily="18" charset="0"/>
                        </a:rPr>
                        <a:t> </a:t>
                      </a:r>
                      <a:r>
                        <a:rPr lang="en-US" sz="2400" baseline="0" err="1">
                          <a:solidFill>
                            <a:schemeClr val="tx1"/>
                          </a:solidFill>
                          <a:latin typeface="Times New Roman" pitchFamily="18" charset="0"/>
                          <a:cs typeface="Times New Roman" pitchFamily="18" charset="0"/>
                        </a:rPr>
                        <a:t>điện</a:t>
                      </a:r>
                      <a:r>
                        <a:rPr lang="en-US" sz="2400" baseline="0">
                          <a:solidFill>
                            <a:schemeClr val="tx1"/>
                          </a:solidFill>
                          <a:latin typeface="Times New Roman" pitchFamily="18" charset="0"/>
                          <a:cs typeface="Times New Roman" pitchFamily="18" charset="0"/>
                        </a:rPr>
                        <a:t> </a:t>
                      </a:r>
                    </a:p>
                    <a:p>
                      <a:pPr algn="ctr"/>
                      <a:r>
                        <a:rPr lang="en-US" sz="2400" baseline="0">
                          <a:solidFill>
                            <a:schemeClr val="tx1"/>
                          </a:solidFill>
                          <a:latin typeface="Times New Roman" pitchFamily="18" charset="0"/>
                          <a:cs typeface="Times New Roman" pitchFamily="18" charset="0"/>
                        </a:rPr>
                        <a:t>(Telegraphic Transfer – T/T)</a:t>
                      </a:r>
                      <a:endParaRPr lang="en-US" sz="240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0"/>
                  </a:ext>
                </a:extLst>
              </a:tr>
              <a:tr h="2203976">
                <a:tc>
                  <a:txBody>
                    <a:bodyPr/>
                    <a:lstStyle/>
                    <a:p>
                      <a:pPr algn="just"/>
                      <a:r>
                        <a:rPr lang="en-US" sz="2400" dirty="0" err="1">
                          <a:solidFill>
                            <a:schemeClr val="tx1"/>
                          </a:solidFill>
                          <a:latin typeface="Times New Roman" pitchFamily="18" charset="0"/>
                          <a:cs typeface="Times New Roman" pitchFamily="18" charset="0"/>
                        </a:rPr>
                        <a:t>Là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chuyển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lệnh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chuyển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thể</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nội</a:t>
                      </a:r>
                      <a:r>
                        <a:rPr lang="en-US" sz="2400" dirty="0">
                          <a:solidFill>
                            <a:schemeClr val="tx1"/>
                          </a:solidFill>
                          <a:latin typeface="Times New Roman" pitchFamily="18" charset="0"/>
                          <a:cs typeface="Times New Roman" pitchFamily="18" charset="0"/>
                        </a:rPr>
                        <a:t> dung 1 </a:t>
                      </a:r>
                      <a:r>
                        <a:rPr lang="en-US" sz="2400" dirty="0" err="1">
                          <a:solidFill>
                            <a:schemeClr val="tx1"/>
                          </a:solidFill>
                          <a:latin typeface="Times New Roman" pitchFamily="18" charset="0"/>
                          <a:cs typeface="Times New Roman" pitchFamily="18" charset="0"/>
                        </a:rPr>
                        <a:t>bức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này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gửi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yêu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hiện</a:t>
                      </a:r>
                      <a:r>
                        <a:rPr lang="en-US" sz="2400" dirty="0">
                          <a:solidFill>
                            <a:schemeClr val="tx1"/>
                          </a:solidFill>
                          <a:latin typeface="Times New Roman" pitchFamily="18" charset="0"/>
                          <a:cs typeface="Times New Roman" pitchFamily="18" charset="0"/>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just"/>
                      <a:r>
                        <a:rPr lang="en-US" sz="2400" dirty="0" err="1">
                          <a:solidFill>
                            <a:schemeClr val="tx1"/>
                          </a:solidFill>
                          <a:latin typeface="Times New Roman" pitchFamily="18" charset="0"/>
                          <a:cs typeface="Times New Roman" pitchFamily="18" charset="0"/>
                        </a:rPr>
                        <a:t>Là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chuyển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lệnh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chuyển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thể</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nội</a:t>
                      </a:r>
                      <a:r>
                        <a:rPr lang="en-US" sz="2400" dirty="0">
                          <a:solidFill>
                            <a:schemeClr val="tx1"/>
                          </a:solidFill>
                          <a:latin typeface="Times New Roman" pitchFamily="18" charset="0"/>
                          <a:cs typeface="Times New Roman" pitchFamily="18" charset="0"/>
                        </a:rPr>
                        <a:t> dung 1 </a:t>
                      </a:r>
                      <a:r>
                        <a:rPr lang="en-US" sz="2400" dirty="0" err="1">
                          <a:solidFill>
                            <a:schemeClr val="tx1"/>
                          </a:solidFill>
                          <a:latin typeface="Times New Roman" pitchFamily="18" charset="0"/>
                          <a:cs typeface="Times New Roman" pitchFamily="18" charset="0"/>
                        </a:rPr>
                        <a:t>bức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này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gửi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ngân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toán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qua </a:t>
                      </a:r>
                      <a:r>
                        <a:rPr lang="en-US" sz="2400" dirty="0" err="1">
                          <a:solidFill>
                            <a:schemeClr val="tx1"/>
                          </a:solidFill>
                          <a:latin typeface="Times New Roman" pitchFamily="18" charset="0"/>
                          <a:cs typeface="Times New Roman" pitchFamily="18" charset="0"/>
                        </a:rPr>
                        <a:t>truyền</a:t>
                      </a:r>
                      <a:r>
                        <a:rPr lang="en-US" sz="2400" dirty="0">
                          <a:solidFill>
                            <a:schemeClr val="tx1"/>
                          </a:solidFill>
                          <a:latin typeface="Times New Roman" pitchFamily="18" charset="0"/>
                          <a:cs typeface="Times New Roman" pitchFamily="18" charset="0"/>
                        </a:rPr>
                        <a:t> tin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viễn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như</a:t>
                      </a:r>
                      <a:r>
                        <a:rPr lang="en-US" sz="2400" dirty="0">
                          <a:solidFill>
                            <a:schemeClr val="tx1"/>
                          </a:solidFill>
                          <a:latin typeface="Times New Roman" pitchFamily="18" charset="0"/>
                          <a:cs typeface="Times New Roman" pitchFamily="18" charset="0"/>
                        </a:rPr>
                        <a:t> SWIFT, TELEX.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1"/>
                  </a:ext>
                </a:extLst>
              </a:tr>
              <a:tr h="1828800">
                <a:tc>
                  <a:txBody>
                    <a:bodyPr/>
                    <a:lstStyle/>
                    <a:p>
                      <a:pPr algn="just">
                        <a:buFontTx/>
                        <a:buNone/>
                      </a:pPr>
                      <a:r>
                        <a:rPr lang="vi-VN" sz="2400">
                          <a:solidFill>
                            <a:schemeClr val="tx1"/>
                          </a:solidFill>
                          <a:latin typeface="Times New Roman" pitchFamily="18" charset="0"/>
                          <a:cs typeface="Times New Roman" pitchFamily="18" charset="0"/>
                        </a:rPr>
                        <a:t>Chi phí chuyển tiền thấp nhưng tốc độ chậm nên dễ bị ảnh hưởng nếu có biến động nhiều về tỷ giá.</a:t>
                      </a:r>
                    </a:p>
                    <a:p>
                      <a:pPr algn="ctr">
                        <a:buFontTx/>
                        <a:buNone/>
                      </a:pPr>
                      <a:endParaRPr lang="en-US" sz="240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400" dirty="0">
                          <a:solidFill>
                            <a:schemeClr val="tx1"/>
                          </a:solidFill>
                          <a:latin typeface="Times New Roman" pitchFamily="18" charset="0"/>
                          <a:cs typeface="Times New Roman" pitchFamily="18" charset="0"/>
                        </a:rPr>
                        <a:t>Chi </a:t>
                      </a:r>
                      <a:r>
                        <a:rPr lang="en-US" sz="2400" dirty="0" err="1">
                          <a:solidFill>
                            <a:schemeClr val="tx1"/>
                          </a:solidFill>
                          <a:latin typeface="Times New Roman" pitchFamily="18" charset="0"/>
                          <a:cs typeface="Times New Roman" pitchFamily="18" charset="0"/>
                        </a:rPr>
                        <a:t>phí</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chuyển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tiền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cao</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hơn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nhưng</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nhanh</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chóng</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hơn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nên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ít</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bị</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ảnh</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hưởng</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của</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biến</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động</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về</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tỷ</a:t>
                      </a:r>
                      <a:r>
                        <a:rPr lang="en-US" sz="2400" baseline="0" dirty="0">
                          <a:solidFill>
                            <a:schemeClr val="tx1"/>
                          </a:solidFill>
                          <a:latin typeface="Times New Roman" pitchFamily="18" charset="0"/>
                          <a:cs typeface="Times New Roman" pitchFamily="18" charset="0"/>
                        </a:rPr>
                        <a:t> </a:t>
                      </a:r>
                      <a:r>
                        <a:rPr lang="en-US" sz="2400" baseline="0" dirty="0" err="1">
                          <a:solidFill>
                            <a:schemeClr val="tx1"/>
                          </a:solidFill>
                          <a:latin typeface="Times New Roman" pitchFamily="18" charset="0"/>
                          <a:cs typeface="Times New Roman" pitchFamily="18" charset="0"/>
                        </a:rPr>
                        <a:t>giá</a:t>
                      </a:r>
                      <a:r>
                        <a:rPr lang="en-US" sz="2400" baseline="0" dirty="0">
                          <a:solidFill>
                            <a:schemeClr val="tx1"/>
                          </a:solidFill>
                          <a:latin typeface="Times New Roman" pitchFamily="18" charset="0"/>
                          <a:cs typeface="Times New Roman" pitchFamily="18" charset="0"/>
                        </a:rPr>
                        <a:t>.</a:t>
                      </a:r>
                      <a:endParaRPr lang="en-US" sz="2400" dirty="0">
                        <a:solidFill>
                          <a:schemeClr val="tx1"/>
                        </a:solidFill>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bl>
          </a:graphicData>
        </a:graphic>
      </p:graphicFrame>
      <p:sp>
        <p:nvSpPr>
          <p:cNvPr id="7" name="TextBox 6"/>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290584" y="789301"/>
            <a:ext cx="5610831" cy="742511"/>
          </a:xfrm>
          <a:prstGeom prst="rect">
            <a:avLst/>
          </a:prstGeom>
        </p:spPr>
        <p:txBody>
          <a:bodyPr wrap="none">
            <a:spAutoFit/>
          </a:bodyPr>
          <a:lstStyle/>
          <a:p>
            <a:pPr>
              <a:lnSpc>
                <a:spcPct val="150000"/>
              </a:lnSpc>
            </a:pPr>
            <a:r>
              <a:rPr lang="en-US" sz="3200" b="1" dirty="0">
                <a:latin typeface="Times New Roman" panose="02020603050405020304" pitchFamily="18" charset="0"/>
                <a:cs typeface="Times New Roman" panose="02020603050405020304" pitchFamily="18" charset="0"/>
              </a:rPr>
              <a:t>5.1.1.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chuyển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tiền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4960376"/>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6"/>
          <p:cNvGrpSpPr>
            <a:grpSpLocks/>
          </p:cNvGrpSpPr>
          <p:nvPr/>
        </p:nvGrpSpPr>
        <p:grpSpPr bwMode="auto">
          <a:xfrm>
            <a:off x="357821" y="2084131"/>
            <a:ext cx="3634243" cy="4746616"/>
            <a:chOff x="762711" y="829901"/>
            <a:chExt cx="3384376" cy="5970644"/>
          </a:xfrm>
        </p:grpSpPr>
        <p:sp>
          <p:nvSpPr>
            <p:cNvPr id="11" name="Round Diagonal Corner Rectangle 10">
              <a:extLst>
                <a:ext uri="{FF2B5EF4-FFF2-40B4-BE49-F238E27FC236}">
                  <a16:creationId xmlns:a16="http://schemas.microsoft.com/office/drawing/2014/main" id="{EE94757C-EC3A-4F78-934E-D0DC4CC2E024}"/>
                </a:ext>
              </a:extLst>
            </p:cNvPr>
            <p:cNvSpPr/>
            <p:nvPr/>
          </p:nvSpPr>
          <p:spPr bwMode="auto">
            <a:xfrm>
              <a:off x="762711" y="829901"/>
              <a:ext cx="3384376" cy="5836316"/>
            </a:xfrm>
            <a:prstGeom prst="round2DiagRect">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SG"/>
            </a:p>
          </p:txBody>
        </p:sp>
        <p:sp>
          <p:nvSpPr>
            <p:cNvPr id="116752" name="TextBox 2"/>
            <p:cNvSpPr txBox="1">
              <a:spLocks noChangeArrowheads="1"/>
            </p:cNvSpPr>
            <p:nvPr/>
          </p:nvSpPr>
          <p:spPr bwMode="auto">
            <a:xfrm>
              <a:off x="834938" y="1110233"/>
              <a:ext cx="3239921" cy="569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400" b="1" dirty="0" err="1">
                  <a:solidFill>
                    <a:schemeClr val="bg1"/>
                  </a:solidFill>
                  <a:latin typeface="Times New Roman" panose="02020603050405020304" pitchFamily="18" charset="0"/>
                  <a:cs typeface="Times New Roman" panose="02020603050405020304" pitchFamily="18" charset="0"/>
                </a:rPr>
                <a:t>Chuyển</a:t>
              </a: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err="1">
                  <a:solidFill>
                    <a:schemeClr val="bg1"/>
                  </a:solidFill>
                  <a:latin typeface="Times New Roman" panose="02020603050405020304" pitchFamily="18" charset="0"/>
                  <a:cs typeface="Times New Roman" panose="02020603050405020304" pitchFamily="18" charset="0"/>
                </a:rPr>
                <a:t>tiền</a:t>
              </a: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err="1">
                  <a:solidFill>
                    <a:schemeClr val="bg1"/>
                  </a:solidFill>
                  <a:latin typeface="Times New Roman" panose="02020603050405020304" pitchFamily="18" charset="0"/>
                  <a:cs typeface="Times New Roman" panose="02020603050405020304" pitchFamily="18" charset="0"/>
                </a:rPr>
                <a:t>trả</a:t>
              </a: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err="1">
                  <a:solidFill>
                    <a:schemeClr val="bg1"/>
                  </a:solidFill>
                  <a:latin typeface="Times New Roman" panose="02020603050405020304" pitchFamily="18" charset="0"/>
                  <a:cs typeface="Times New Roman" panose="02020603050405020304" pitchFamily="18" charset="0"/>
                </a:rPr>
                <a:t>sau</a:t>
              </a:r>
              <a:r>
                <a:rPr lang="en-US" altLang="en-US" sz="2400" b="1" dirty="0">
                  <a:solidFill>
                    <a:schemeClr val="bg1"/>
                  </a:solidFill>
                  <a:latin typeface="Times New Roman" panose="02020603050405020304" pitchFamily="18" charset="0"/>
                  <a:cs typeface="Times New Roman" panose="02020603050405020304" pitchFamily="18" charset="0"/>
                </a:rPr>
                <a:t>:</a:t>
              </a:r>
            </a:p>
            <a:p>
              <a:pPr algn="just" eaLnBrk="1" hangingPunct="1">
                <a:spcBef>
                  <a:spcPct val="0"/>
                </a:spcBef>
                <a:buClrTx/>
                <a:buFontTx/>
                <a:buNone/>
              </a:pPr>
              <a:r>
                <a:rPr lang="en-US" altLang="en-US" sz="2400" dirty="0" err="1">
                  <a:solidFill>
                    <a:schemeClr val="bg1"/>
                  </a:solidFill>
                  <a:latin typeface="Times New Roman" panose="02020603050405020304" pitchFamily="18" charset="0"/>
                  <a:cs typeface="Times New Roman" panose="02020603050405020304" pitchFamily="18" charset="0"/>
                </a:rPr>
                <a:t>Chuyển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tiền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trả</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sau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là</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hình</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thức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người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xuất</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khẩu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ứng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tín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dụng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người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Nhập</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khẩu</a:t>
              </a:r>
              <a:r>
                <a:rPr lang="en-US" altLang="en-US" sz="2400" dirty="0">
                  <a:solidFill>
                    <a:schemeClr val="bg1"/>
                  </a:solidFill>
                  <a:latin typeface="Times New Roman" panose="02020603050405020304" pitchFamily="18" charset="0"/>
                  <a:cs typeface="Times New Roman" panose="02020603050405020304" pitchFamily="18" charset="0"/>
                </a:rPr>
                <a:t>;</a:t>
              </a:r>
            </a:p>
            <a:p>
              <a:pPr algn="just" eaLnBrk="1" hangingPunct="1">
                <a:spcBef>
                  <a:spcPct val="0"/>
                </a:spcBef>
                <a:buClrTx/>
                <a:buFontTx/>
                <a:buNone/>
              </a:pPr>
              <a:r>
                <a:rPr lang="en-US" altLang="en-US" sz="2400" dirty="0">
                  <a:solidFill>
                    <a:schemeClr val="bg1"/>
                  </a:solidFill>
                  <a:latin typeface="Times New Roman" panose="02020603050405020304" pitchFamily="18" charset="0"/>
                  <a:cs typeface="Times New Roman" panose="02020603050405020304" pitchFamily="18" charset="0"/>
                </a:rPr>
                <a:t> X </a:t>
              </a:r>
              <a:r>
                <a:rPr lang="en-US" altLang="en-US" sz="2400" dirty="0" err="1">
                  <a:solidFill>
                    <a:schemeClr val="bg1"/>
                  </a:solidFill>
                  <a:latin typeface="Times New Roman" panose="02020603050405020304" pitchFamily="18" charset="0"/>
                  <a:cs typeface="Times New Roman" panose="02020603050405020304" pitchFamily="18" charset="0"/>
                </a:rPr>
                <a:t>ngày</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sau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khi</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nhận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được</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hàng</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người</a:t>
              </a:r>
              <a:r>
                <a:rPr lang="en-US" altLang="en-US" sz="2400" dirty="0">
                  <a:solidFill>
                    <a:schemeClr val="bg1"/>
                  </a:solidFill>
                  <a:latin typeface="Times New Roman" panose="02020603050405020304" pitchFamily="18" charset="0"/>
                  <a:cs typeface="Times New Roman" panose="02020603050405020304" pitchFamily="18" charset="0"/>
                </a:rPr>
                <a:t> NK </a:t>
              </a:r>
              <a:r>
                <a:rPr lang="en-US" altLang="en-US" sz="2400" dirty="0" err="1">
                  <a:solidFill>
                    <a:schemeClr val="bg1"/>
                  </a:solidFill>
                  <a:latin typeface="Times New Roman" panose="02020603050405020304" pitchFamily="18" charset="0"/>
                  <a:cs typeface="Times New Roman" panose="02020603050405020304" pitchFamily="18" charset="0"/>
                </a:rPr>
                <a:t>sẽ</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yêu</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cầu</a:t>
              </a:r>
              <a:r>
                <a:rPr lang="en-US" altLang="en-US" sz="2400" dirty="0">
                  <a:solidFill>
                    <a:schemeClr val="bg1"/>
                  </a:solidFill>
                  <a:latin typeface="Times New Roman" panose="02020603050405020304" pitchFamily="18" charset="0"/>
                  <a:cs typeface="Times New Roman" panose="02020603050405020304" pitchFamily="18" charset="0"/>
                </a:rPr>
                <a:t> NH </a:t>
              </a:r>
              <a:r>
                <a:rPr lang="en-US" altLang="en-US" sz="2400" dirty="0" err="1">
                  <a:solidFill>
                    <a:schemeClr val="bg1"/>
                  </a:solidFill>
                  <a:latin typeface="Times New Roman" panose="02020603050405020304" pitchFamily="18" charset="0"/>
                  <a:cs typeface="Times New Roman" panose="02020603050405020304" pitchFamily="18" charset="0"/>
                </a:rPr>
                <a:t>chuyển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tiền</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cho</a:t>
              </a:r>
              <a:r>
                <a:rPr lang="en-US" altLang="en-US" sz="2400" dirty="0">
                  <a:solidFill>
                    <a:schemeClr val="bg1"/>
                  </a:solidFill>
                  <a:latin typeface="Times New Roman" panose="02020603050405020304" pitchFamily="18" charset="0"/>
                  <a:cs typeface="Times New Roman" panose="02020603050405020304" pitchFamily="18" charset="0"/>
                </a:rPr>
                <a:t> </a:t>
              </a:r>
              <a:r>
                <a:rPr lang="en-US" altLang="en-US" sz="2400" dirty="0" err="1">
                  <a:solidFill>
                    <a:schemeClr val="bg1"/>
                  </a:solidFill>
                  <a:latin typeface="Times New Roman" panose="02020603050405020304" pitchFamily="18" charset="0"/>
                  <a:cs typeface="Times New Roman" panose="02020603050405020304" pitchFamily="18" charset="0"/>
                </a:rPr>
                <a:t>người</a:t>
              </a:r>
              <a:r>
                <a:rPr lang="en-US" altLang="en-US" sz="2400" dirty="0">
                  <a:solidFill>
                    <a:schemeClr val="bg1"/>
                  </a:solidFill>
                  <a:latin typeface="Times New Roman" panose="02020603050405020304" pitchFamily="18" charset="0"/>
                  <a:cs typeface="Times New Roman" panose="02020603050405020304" pitchFamily="18" charset="0"/>
                </a:rPr>
                <a:t> XK</a:t>
              </a:r>
            </a:p>
          </p:txBody>
        </p:sp>
      </p:grpSp>
      <p:grpSp>
        <p:nvGrpSpPr>
          <p:cNvPr id="6" name="Group 27"/>
          <p:cNvGrpSpPr>
            <a:grpSpLocks/>
          </p:cNvGrpSpPr>
          <p:nvPr/>
        </p:nvGrpSpPr>
        <p:grpSpPr bwMode="auto">
          <a:xfrm>
            <a:off x="4219949" y="1965095"/>
            <a:ext cx="4343081" cy="4571888"/>
            <a:chOff x="5165039" y="769919"/>
            <a:chExt cx="3384376" cy="4405724"/>
          </a:xfrm>
        </p:grpSpPr>
        <p:sp>
          <p:nvSpPr>
            <p:cNvPr id="12" name="Round Diagonal Corner Rectangle 11">
              <a:extLst>
                <a:ext uri="{FF2B5EF4-FFF2-40B4-BE49-F238E27FC236}">
                  <a16:creationId xmlns:a16="http://schemas.microsoft.com/office/drawing/2014/main" id="{79867646-5D85-4EFB-9E47-E0A25A944B64}"/>
                </a:ext>
              </a:extLst>
            </p:cNvPr>
            <p:cNvSpPr/>
            <p:nvPr/>
          </p:nvSpPr>
          <p:spPr>
            <a:xfrm>
              <a:off x="5165039" y="769919"/>
              <a:ext cx="3384376" cy="4405724"/>
            </a:xfrm>
            <a:prstGeom prst="round2DiagRect">
              <a:avLst/>
            </a:prstGeom>
            <a:solidFill>
              <a:schemeClr val="accent4">
                <a:lumMod val="20000"/>
                <a:lumOff val="80000"/>
              </a:schemeClr>
            </a:solidFill>
          </p:spPr>
          <p:style>
            <a:lnRef idx="0">
              <a:schemeClr val="accent3"/>
            </a:lnRef>
            <a:fillRef idx="3">
              <a:schemeClr val="accent3"/>
            </a:fillRef>
            <a:effectRef idx="3">
              <a:schemeClr val="accent3"/>
            </a:effectRef>
            <a:fontRef idx="minor">
              <a:schemeClr val="lt1"/>
            </a:fontRef>
          </p:style>
          <p:txBody>
            <a:bodyPr anchor="ctr"/>
            <a:lstStyle/>
            <a:p>
              <a:pPr algn="ctr">
                <a:defRPr/>
              </a:pPr>
              <a:endParaRPr lang="en-SG"/>
            </a:p>
          </p:txBody>
        </p:sp>
        <p:sp>
          <p:nvSpPr>
            <p:cNvPr id="116746" name="TextBox 3"/>
            <p:cNvSpPr txBox="1">
              <a:spLocks noChangeArrowheads="1"/>
            </p:cNvSpPr>
            <p:nvPr/>
          </p:nvSpPr>
          <p:spPr bwMode="auto">
            <a:xfrm>
              <a:off x="5314117" y="1455029"/>
              <a:ext cx="2949424" cy="364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2400" b="1" dirty="0" err="1">
                  <a:solidFill>
                    <a:srgbClr val="002060"/>
                  </a:solidFill>
                  <a:latin typeface="Times New Roman" panose="02020603050405020304" pitchFamily="18" charset="0"/>
                  <a:cs typeface="Times New Roman" panose="02020603050405020304" pitchFamily="18" charset="0"/>
                </a:rPr>
                <a:t>Chuyển</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tiền</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trả</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trước</a:t>
              </a:r>
              <a:r>
                <a:rPr lang="en-US" altLang="en-US" sz="2400" b="1" dirty="0">
                  <a:solidFill>
                    <a:srgbClr val="002060"/>
                  </a:solidFill>
                  <a:latin typeface="Times New Roman" panose="02020603050405020304" pitchFamily="18" charset="0"/>
                  <a:cs typeface="Times New Roman" panose="02020603050405020304" pitchFamily="18" charset="0"/>
                </a:rPr>
                <a:t>:</a:t>
              </a:r>
            </a:p>
            <a:p>
              <a:pPr algn="just" eaLnBrk="1" hangingPunct="1">
                <a:spcBef>
                  <a:spcPct val="0"/>
                </a:spcBef>
                <a:buClrTx/>
                <a:buFontTx/>
                <a:buNone/>
              </a:pPr>
              <a:r>
                <a:rPr lang="en-US" altLang="en-US" sz="2400" dirty="0" err="1">
                  <a:solidFill>
                    <a:srgbClr val="002060"/>
                  </a:solidFill>
                  <a:latin typeface="Times New Roman" panose="02020603050405020304" pitchFamily="18" charset="0"/>
                  <a:cs typeface="Times New Roman" panose="02020603050405020304" pitchFamily="18" charset="0"/>
                </a:rPr>
                <a:t>Là</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hình</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thức</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chuyển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tiền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tương</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tự</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như</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chuyển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tiền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trả</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sau</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chỉ</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khác</a:t>
              </a:r>
              <a:r>
                <a:rPr lang="en-US" altLang="en-US" sz="2400" dirty="0">
                  <a:solidFill>
                    <a:srgbClr val="002060"/>
                  </a:solidFill>
                  <a:latin typeface="Times New Roman" panose="02020603050405020304" pitchFamily="18" charset="0"/>
                  <a:cs typeface="Times New Roman" panose="02020603050405020304" pitchFamily="18" charset="0"/>
                </a:rPr>
                <a:t> ở </a:t>
              </a:r>
              <a:r>
                <a:rPr lang="en-US" altLang="en-US" sz="2400" dirty="0" err="1">
                  <a:solidFill>
                    <a:srgbClr val="002060"/>
                  </a:solidFill>
                  <a:latin typeface="Times New Roman" panose="02020603050405020304" pitchFamily="18" charset="0"/>
                  <a:cs typeface="Times New Roman" panose="02020603050405020304" pitchFamily="18" charset="0"/>
                </a:rPr>
                <a:t>chỗ</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người</a:t>
              </a:r>
              <a:r>
                <a:rPr lang="en-US" altLang="en-US" sz="2400" dirty="0">
                  <a:solidFill>
                    <a:srgbClr val="002060"/>
                  </a:solidFill>
                  <a:latin typeface="Times New Roman" panose="02020603050405020304" pitchFamily="18" charset="0"/>
                  <a:cs typeface="Times New Roman" panose="02020603050405020304" pitchFamily="18" charset="0"/>
                </a:rPr>
                <a:t> NK </a:t>
              </a:r>
              <a:r>
                <a:rPr lang="en-US" altLang="en-US" sz="2400" dirty="0" err="1">
                  <a:solidFill>
                    <a:srgbClr val="002060"/>
                  </a:solidFill>
                  <a:latin typeface="Times New Roman" panose="02020603050405020304" pitchFamily="18" charset="0"/>
                  <a:cs typeface="Times New Roman" panose="02020603050405020304" pitchFamily="18" charset="0"/>
                </a:rPr>
                <a:t>lập</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lệnh</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chuyển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tiền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và</a:t>
              </a:r>
              <a:r>
                <a:rPr lang="en-US" altLang="en-US" sz="2400" dirty="0">
                  <a:solidFill>
                    <a:srgbClr val="002060"/>
                  </a:solidFill>
                  <a:latin typeface="Times New Roman" panose="02020603050405020304" pitchFamily="18" charset="0"/>
                  <a:cs typeface="Times New Roman" panose="02020603050405020304" pitchFamily="18" charset="0"/>
                </a:rPr>
                <a:t> do </a:t>
              </a:r>
              <a:r>
                <a:rPr lang="en-US" altLang="en-US" sz="2400" dirty="0" err="1">
                  <a:solidFill>
                    <a:srgbClr val="002060"/>
                  </a:solidFill>
                  <a:latin typeface="Times New Roman" panose="02020603050405020304" pitchFamily="18" charset="0"/>
                  <a:cs typeface="Times New Roman" panose="02020603050405020304" pitchFamily="18" charset="0"/>
                </a:rPr>
                <a:t>đó</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người</a:t>
              </a:r>
              <a:r>
                <a:rPr lang="en-US" altLang="en-US" sz="2400" dirty="0">
                  <a:solidFill>
                    <a:srgbClr val="002060"/>
                  </a:solidFill>
                  <a:latin typeface="Times New Roman" panose="02020603050405020304" pitchFamily="18" charset="0"/>
                  <a:cs typeface="Times New Roman" panose="02020603050405020304" pitchFamily="18" charset="0"/>
                </a:rPr>
                <a:t> XK </a:t>
              </a:r>
              <a:r>
                <a:rPr lang="en-US" altLang="en-US" sz="2400" dirty="0" err="1">
                  <a:solidFill>
                    <a:srgbClr val="002060"/>
                  </a:solidFill>
                  <a:latin typeface="Times New Roman" panose="02020603050405020304" pitchFamily="18" charset="0"/>
                  <a:cs typeface="Times New Roman" panose="02020603050405020304" pitchFamily="18" charset="0"/>
                </a:rPr>
                <a:t>nhận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được</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dirty="0" err="1">
                  <a:solidFill>
                    <a:srgbClr val="002060"/>
                  </a:solidFill>
                  <a:latin typeface="Times New Roman" panose="02020603050405020304" pitchFamily="18" charset="0"/>
                  <a:cs typeface="Times New Roman" panose="02020603050405020304" pitchFamily="18" charset="0"/>
                </a:rPr>
                <a:t>tiền</a:t>
              </a:r>
              <a:r>
                <a:rPr lang="en-US" altLang="en-US" sz="2400"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trước</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khi</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giao</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hàng</a:t>
              </a:r>
              <a:r>
                <a:rPr lang="en-US" altLang="en-US" sz="2400" dirty="0">
                  <a:solidFill>
                    <a:srgbClr val="002060"/>
                  </a:solidFill>
                  <a:latin typeface="Times New Roman" panose="02020603050405020304" pitchFamily="18" charset="0"/>
                  <a:cs typeface="Times New Roman" panose="02020603050405020304" pitchFamily="18" charset="0"/>
                </a:rPr>
                <a:t>.</a:t>
              </a:r>
              <a:endParaRPr lang="en-SG" altLang="en-US" sz="2400" dirty="0">
                <a:solidFill>
                  <a:srgbClr val="002060"/>
                </a:solidFill>
                <a:latin typeface="Times New Roman" panose="02020603050405020304" pitchFamily="18" charset="0"/>
                <a:cs typeface="Times New Roman" panose="02020603050405020304" pitchFamily="18" charset="0"/>
              </a:endParaRPr>
            </a:p>
          </p:txBody>
        </p:sp>
      </p:grpSp>
      <p:grpSp>
        <p:nvGrpSpPr>
          <p:cNvPr id="21" name="Group 26"/>
          <p:cNvGrpSpPr>
            <a:grpSpLocks/>
          </p:cNvGrpSpPr>
          <p:nvPr/>
        </p:nvGrpSpPr>
        <p:grpSpPr bwMode="auto">
          <a:xfrm>
            <a:off x="8790915" y="2694695"/>
            <a:ext cx="3285738" cy="3112687"/>
            <a:chOff x="827584" y="1385882"/>
            <a:chExt cx="3384376" cy="3528392"/>
          </a:xfrm>
          <a:solidFill>
            <a:schemeClr val="accent1">
              <a:lumMod val="40000"/>
              <a:lumOff val="60000"/>
            </a:schemeClr>
          </a:solidFill>
        </p:grpSpPr>
        <p:grpSp>
          <p:nvGrpSpPr>
            <p:cNvPr id="25" name="Group 25"/>
            <p:cNvGrpSpPr>
              <a:grpSpLocks/>
            </p:cNvGrpSpPr>
            <p:nvPr/>
          </p:nvGrpSpPr>
          <p:grpSpPr bwMode="auto">
            <a:xfrm>
              <a:off x="827584" y="1385882"/>
              <a:ext cx="3384376" cy="3528392"/>
              <a:chOff x="827584" y="1385882"/>
              <a:chExt cx="3384376" cy="3528392"/>
            </a:xfrm>
            <a:grpFill/>
          </p:grpSpPr>
          <p:sp>
            <p:nvSpPr>
              <p:cNvPr id="27" name="Round Diagonal Corner Rectangle 26">
                <a:extLst>
                  <a:ext uri="{FF2B5EF4-FFF2-40B4-BE49-F238E27FC236}">
                    <a16:creationId xmlns:a16="http://schemas.microsoft.com/office/drawing/2014/main" id="{EE94757C-EC3A-4F78-934E-D0DC4CC2E024}"/>
                  </a:ext>
                </a:extLst>
              </p:cNvPr>
              <p:cNvSpPr/>
              <p:nvPr/>
            </p:nvSpPr>
            <p:spPr>
              <a:xfrm>
                <a:off x="827584" y="1385882"/>
                <a:ext cx="3384376" cy="3528392"/>
              </a:xfrm>
              <a:prstGeom prst="round2DiagRect">
                <a:avLst/>
              </a:prstGeom>
              <a:grpFill/>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SG"/>
              </a:p>
            </p:txBody>
          </p:sp>
          <p:sp>
            <p:nvSpPr>
              <p:cNvPr id="28" name="Oval 27">
                <a:extLst>
                  <a:ext uri="{FF2B5EF4-FFF2-40B4-BE49-F238E27FC236}">
                    <a16:creationId xmlns:a16="http://schemas.microsoft.com/office/drawing/2014/main" id="{955397A5-9239-48F3-9D6B-BCCC1C65DE28}"/>
                  </a:ext>
                </a:extLst>
              </p:cNvPr>
              <p:cNvSpPr/>
              <p:nvPr/>
            </p:nvSpPr>
            <p:spPr>
              <a:xfrm>
                <a:off x="2362617" y="1543278"/>
                <a:ext cx="265099" cy="184351"/>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SG"/>
              </a:p>
            </p:txBody>
          </p:sp>
        </p:grpSp>
        <p:sp>
          <p:nvSpPr>
            <p:cNvPr id="26" name="TextBox 2"/>
            <p:cNvSpPr txBox="1">
              <a:spLocks noChangeArrowheads="1"/>
            </p:cNvSpPr>
            <p:nvPr/>
          </p:nvSpPr>
          <p:spPr bwMode="auto">
            <a:xfrm>
              <a:off x="899811" y="1635453"/>
              <a:ext cx="3312149" cy="30352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r>
                <a:rPr lang="en-US" altLang="en-US" sz="2400" b="1" dirty="0" err="1">
                  <a:latin typeface="Times New Roman" panose="02020603050405020304" pitchFamily="18" charset="0"/>
                  <a:cs typeface="Times New Roman" panose="02020603050405020304" pitchFamily="18" charset="0"/>
                </a:rPr>
                <a:t>Chuyển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tiền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trả</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ngay</a:t>
              </a:r>
              <a:r>
                <a:rPr lang="en-US" altLang="en-US" sz="2400" b="1" dirty="0">
                  <a:latin typeface="Times New Roman" panose="02020603050405020304" pitchFamily="18" charset="0"/>
                  <a:cs typeface="Times New Roman" panose="02020603050405020304" pitchFamily="18" charset="0"/>
                </a:rPr>
                <a:t>:</a:t>
              </a:r>
            </a:p>
            <a:p>
              <a:pPr algn="just" eaLnBrk="1" hangingPunct="1">
                <a:spcBef>
                  <a:spcPct val="0"/>
                </a:spcBef>
                <a:buClrTx/>
                <a:buFontTx/>
                <a:buNone/>
                <a:defRPr/>
              </a:pPr>
              <a:r>
                <a:rPr lang="en-US" altLang="en-US" sz="2400" b="1"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hình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thức</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chuyển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tiền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trả</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cho</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người</a:t>
              </a:r>
              <a:r>
                <a:rPr lang="en-US" altLang="en-US" sz="2400" dirty="0">
                  <a:latin typeface="Times New Roman" panose="02020603050405020304" pitchFamily="18" charset="0"/>
                  <a:cs typeface="Times New Roman" panose="02020603050405020304" pitchFamily="18" charset="0"/>
                </a:rPr>
                <a:t> XK </a:t>
              </a:r>
              <a:r>
                <a:rPr lang="en-US" altLang="en-US" sz="2400" dirty="0" err="1">
                  <a:latin typeface="Times New Roman" panose="02020603050405020304" pitchFamily="18" charset="0"/>
                  <a:cs typeface="Times New Roman" panose="02020603050405020304" pitchFamily="18" charset="0"/>
                </a:rPr>
                <a:t>sau</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khi</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người</a:t>
              </a:r>
              <a:r>
                <a:rPr lang="en-US" altLang="en-US" sz="2400" dirty="0">
                  <a:latin typeface="Times New Roman" panose="02020603050405020304" pitchFamily="18" charset="0"/>
                  <a:cs typeface="Times New Roman" panose="02020603050405020304" pitchFamily="18" charset="0"/>
                </a:rPr>
                <a:t> NK  </a:t>
              </a:r>
              <a:r>
                <a:rPr lang="en-US" altLang="en-US" sz="2400" b="1" dirty="0" err="1">
                  <a:latin typeface="Times New Roman" panose="02020603050405020304" pitchFamily="18" charset="0"/>
                  <a:cs typeface="Times New Roman" panose="02020603050405020304" pitchFamily="18" charset="0"/>
                </a:rPr>
                <a:t>nhận</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được</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hàng</a:t>
              </a:r>
              <a:r>
                <a:rPr lang="en-US" altLang="en-US" sz="2400" b="1" dirty="0">
                  <a:latin typeface="Times New Roman" panose="02020603050405020304" pitchFamily="18" charset="0"/>
                  <a:cs typeface="Times New Roman" panose="02020603050405020304" pitchFamily="18" charset="0"/>
                </a:rPr>
                <a:t>.</a:t>
              </a:r>
            </a:p>
          </p:txBody>
        </p:sp>
      </p:grpSp>
      <p:sp>
        <p:nvSpPr>
          <p:cNvPr id="30" name="TextBox 29"/>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31" name="Rectangle 30"/>
          <p:cNvSpPr/>
          <p:nvPr/>
        </p:nvSpPr>
        <p:spPr>
          <a:xfrm>
            <a:off x="3476114" y="897069"/>
            <a:ext cx="5610831" cy="742511"/>
          </a:xfrm>
          <a:prstGeom prst="rect">
            <a:avLst/>
          </a:prstGeom>
        </p:spPr>
        <p:txBody>
          <a:bodyPr wrap="none">
            <a:spAutoFit/>
          </a:bodyPr>
          <a:lstStyle/>
          <a:p>
            <a:pPr>
              <a:lnSpc>
                <a:spcPct val="150000"/>
              </a:lnSpc>
            </a:pPr>
            <a:r>
              <a:rPr lang="en-US" sz="3200" b="1" dirty="0">
                <a:latin typeface="Times New Roman" panose="02020603050405020304" pitchFamily="18" charset="0"/>
                <a:cs typeface="Times New Roman" panose="02020603050405020304" pitchFamily="18" charset="0"/>
              </a:rPr>
              <a:t>5.1.1.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chuyển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tiền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03520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To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lide(fromTop)">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1"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slide(fromTop)">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Footer Placeholder 3"/>
          <p:cNvSpPr>
            <a:spLocks noGrp="1"/>
          </p:cNvSpPr>
          <p:nvPr>
            <p:ph type="ftr" sz="quarter" idx="11"/>
          </p:nvPr>
        </p:nvSpPr>
        <p:spPr>
          <a:xfrm>
            <a:off x="6696075" y="5707064"/>
            <a:ext cx="378618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ClrTx/>
              <a:buFontTx/>
              <a:buNone/>
            </a:pPr>
            <a:r>
              <a:rPr lang="en-US" altLang="en-US" sz="1000">
                <a:solidFill>
                  <a:schemeClr val="bg1"/>
                </a:solidFill>
                <a:latin typeface="Times New Roman" panose="02020603050405020304" pitchFamily="18" charset="0"/>
                <a:cs typeface="Times New Roman" panose="02020603050405020304" pitchFamily="18" charset="0"/>
              </a:rPr>
              <a:t>www.themegallery.com</a:t>
            </a:r>
          </a:p>
        </p:txBody>
      </p:sp>
      <p:sp>
        <p:nvSpPr>
          <p:cNvPr id="126979" name="AutoShape 3">
            <a:extLst>
              <a:ext uri="{FF2B5EF4-FFF2-40B4-BE49-F238E27FC236}">
                <a16:creationId xmlns:a16="http://schemas.microsoft.com/office/drawing/2014/main" id="{E0D43D3F-7404-4F57-A7BF-367763B30389}"/>
              </a:ext>
            </a:extLst>
          </p:cNvPr>
          <p:cNvSpPr>
            <a:spLocks noChangeArrowheads="1"/>
          </p:cNvSpPr>
          <p:nvPr/>
        </p:nvSpPr>
        <p:spPr bwMode="auto">
          <a:xfrm>
            <a:off x="2865436" y="188912"/>
            <a:ext cx="6477000" cy="1143000"/>
          </a:xfrm>
          <a:prstGeom prst="roundRect">
            <a:avLst>
              <a:gd name="adj" fmla="val 50000"/>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en-US" sz="4400" b="1" err="1">
                <a:solidFill>
                  <a:srgbClr val="002060"/>
                </a:solidFill>
                <a:latin typeface="Times New Roman" pitchFamily="18" charset="0"/>
                <a:cs typeface="Times New Roman" pitchFamily="18" charset="0"/>
              </a:rPr>
              <a:t>Chuyển</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tiền</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trả</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sau</a:t>
            </a:r>
            <a:endParaRPr lang="en-US" sz="4400" b="1">
              <a:solidFill>
                <a:srgbClr val="002060"/>
              </a:solidFill>
              <a:latin typeface="Times New Roman" pitchFamily="18" charset="0"/>
              <a:cs typeface="Times New Roman" pitchFamily="18" charset="0"/>
            </a:endParaRPr>
          </a:p>
        </p:txBody>
      </p:sp>
      <p:sp>
        <p:nvSpPr>
          <p:cNvPr id="126980" name="AutoShape 4">
            <a:extLst>
              <a:ext uri="{FF2B5EF4-FFF2-40B4-BE49-F238E27FC236}">
                <a16:creationId xmlns:a16="http://schemas.microsoft.com/office/drawing/2014/main" id="{4F09F13E-EFAB-4A3C-AB8B-F1481EE34272}"/>
              </a:ext>
            </a:extLst>
          </p:cNvPr>
          <p:cNvSpPr>
            <a:spLocks noChangeArrowheads="1"/>
          </p:cNvSpPr>
          <p:nvPr/>
        </p:nvSpPr>
        <p:spPr bwMode="gray">
          <a:xfrm>
            <a:off x="1836738" y="1438276"/>
            <a:ext cx="2895600" cy="11842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Ngân</a:t>
            </a:r>
            <a:r>
              <a:rPr lang="en-US" sz="3200" b="1">
                <a:solidFill>
                  <a:schemeClr val="bg1"/>
                </a:solidFill>
                <a:cs typeface="Times New Roman" pitchFamily="18" charset="0"/>
              </a:rPr>
              <a:t> </a:t>
            </a:r>
            <a:r>
              <a:rPr lang="en-US" sz="3200" b="1" err="1">
                <a:solidFill>
                  <a:schemeClr val="bg1"/>
                </a:solidFill>
                <a:cs typeface="Times New Roman" pitchFamily="18" charset="0"/>
              </a:rPr>
              <a:t>hàng</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chuyển</a:t>
            </a:r>
            <a:r>
              <a:rPr lang="en-US" sz="3200" b="1">
                <a:solidFill>
                  <a:schemeClr val="bg1"/>
                </a:solidFill>
                <a:cs typeface="Times New Roman" pitchFamily="18" charset="0"/>
              </a:rPr>
              <a:t> </a:t>
            </a:r>
            <a:r>
              <a:rPr lang="en-US" sz="3200" b="1" err="1">
                <a:solidFill>
                  <a:schemeClr val="bg1"/>
                </a:solidFill>
                <a:cs typeface="Times New Roman" pitchFamily="18" charset="0"/>
              </a:rPr>
              <a:t>tiền</a:t>
            </a:r>
            <a:endParaRPr lang="en-US" sz="3200" b="1">
              <a:solidFill>
                <a:schemeClr val="bg1"/>
              </a:solidFill>
              <a:cs typeface="Times New Roman" pitchFamily="18" charset="0"/>
            </a:endParaRPr>
          </a:p>
        </p:txBody>
      </p:sp>
      <p:sp>
        <p:nvSpPr>
          <p:cNvPr id="126981" name="AutoShape 5">
            <a:extLst>
              <a:ext uri="{FF2B5EF4-FFF2-40B4-BE49-F238E27FC236}">
                <a16:creationId xmlns:a16="http://schemas.microsoft.com/office/drawing/2014/main" id="{C8AB2F87-6502-4482-A057-45E53A3589A6}"/>
              </a:ext>
            </a:extLst>
          </p:cNvPr>
          <p:cNvSpPr>
            <a:spLocks noChangeArrowheads="1"/>
          </p:cNvSpPr>
          <p:nvPr/>
        </p:nvSpPr>
        <p:spPr bwMode="gray">
          <a:xfrm>
            <a:off x="1849438" y="4495801"/>
            <a:ext cx="2654300" cy="1133475"/>
          </a:xfrm>
          <a:prstGeom prst="roundRect">
            <a:avLst>
              <a:gd name="adj" fmla="val 50000"/>
            </a:avLst>
          </a:prstGeom>
          <a:gradFill rotWithShape="1">
            <a:gsLst>
              <a:gs pos="0">
                <a:schemeClr val="folHlink"/>
              </a:gs>
              <a:gs pos="100000">
                <a:schemeClr val="folHlink">
                  <a:gamma/>
                  <a:shade val="46275"/>
                  <a:invGamma/>
                </a:schemeClr>
              </a:gs>
            </a:gsLst>
            <a:lin ang="0" scaled="1"/>
          </a:gra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a:solidFill>
                  <a:schemeClr val="bg1"/>
                </a:solidFill>
                <a:cs typeface="Times New Roman" pitchFamily="18" charset="0"/>
              </a:rPr>
              <a:t>Người </a:t>
            </a:r>
          </a:p>
          <a:p>
            <a:pPr algn="ctr">
              <a:defRPr/>
            </a:pPr>
            <a:r>
              <a:rPr lang="en-US" sz="3200" b="1">
                <a:solidFill>
                  <a:schemeClr val="bg1"/>
                </a:solidFill>
                <a:cs typeface="Times New Roman" pitchFamily="18" charset="0"/>
              </a:rPr>
              <a:t>nhập khẩu</a:t>
            </a:r>
          </a:p>
        </p:txBody>
      </p:sp>
      <p:sp>
        <p:nvSpPr>
          <p:cNvPr id="126982" name="AutoShape 6"/>
          <p:cNvSpPr>
            <a:spLocks noChangeArrowheads="1"/>
          </p:cNvSpPr>
          <p:nvPr/>
        </p:nvSpPr>
        <p:spPr bwMode="auto">
          <a:xfrm>
            <a:off x="4422776" y="5135563"/>
            <a:ext cx="2900363" cy="265112"/>
          </a:xfrm>
          <a:prstGeom prst="leftArrow">
            <a:avLst>
              <a:gd name="adj1" fmla="val 50000"/>
              <a:gd name="adj2" fmla="val 462474"/>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26983" name="AutoShape 7"/>
          <p:cNvSpPr>
            <a:spLocks noChangeArrowheads="1"/>
          </p:cNvSpPr>
          <p:nvPr/>
        </p:nvSpPr>
        <p:spPr bwMode="auto">
          <a:xfrm>
            <a:off x="4732338" y="1895475"/>
            <a:ext cx="2582862" cy="228600"/>
          </a:xfrm>
          <a:prstGeom prst="rightArrow">
            <a:avLst>
              <a:gd name="adj1" fmla="val 50000"/>
              <a:gd name="adj2" fmla="val 42511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26984" name="Oval 8"/>
          <p:cNvSpPr>
            <a:spLocks noChangeArrowheads="1"/>
          </p:cNvSpPr>
          <p:nvPr/>
        </p:nvSpPr>
        <p:spPr bwMode="auto">
          <a:xfrm>
            <a:off x="2425700" y="3575051"/>
            <a:ext cx="401638" cy="377825"/>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2</a:t>
            </a:r>
          </a:p>
        </p:txBody>
      </p:sp>
      <p:sp>
        <p:nvSpPr>
          <p:cNvPr id="126985" name="Oval 9"/>
          <p:cNvSpPr>
            <a:spLocks noChangeArrowheads="1"/>
          </p:cNvSpPr>
          <p:nvPr/>
        </p:nvSpPr>
        <p:spPr bwMode="auto">
          <a:xfrm>
            <a:off x="8216900" y="3422651"/>
            <a:ext cx="401638" cy="377825"/>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4</a:t>
            </a:r>
          </a:p>
        </p:txBody>
      </p:sp>
      <p:sp>
        <p:nvSpPr>
          <p:cNvPr id="126986" name="Oval 10"/>
          <p:cNvSpPr>
            <a:spLocks noChangeArrowheads="1"/>
          </p:cNvSpPr>
          <p:nvPr/>
        </p:nvSpPr>
        <p:spPr bwMode="auto">
          <a:xfrm>
            <a:off x="5702300" y="2279651"/>
            <a:ext cx="401638" cy="377825"/>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3</a:t>
            </a:r>
          </a:p>
        </p:txBody>
      </p:sp>
      <p:sp>
        <p:nvSpPr>
          <p:cNvPr id="126987" name="Oval 11"/>
          <p:cNvSpPr>
            <a:spLocks noChangeArrowheads="1"/>
          </p:cNvSpPr>
          <p:nvPr/>
        </p:nvSpPr>
        <p:spPr bwMode="auto">
          <a:xfrm>
            <a:off x="5702300" y="4641851"/>
            <a:ext cx="401638" cy="377825"/>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1</a:t>
            </a:r>
          </a:p>
        </p:txBody>
      </p:sp>
      <p:sp>
        <p:nvSpPr>
          <p:cNvPr id="126988" name="AutoShape 12"/>
          <p:cNvSpPr>
            <a:spLocks noChangeArrowheads="1"/>
          </p:cNvSpPr>
          <p:nvPr/>
        </p:nvSpPr>
        <p:spPr bwMode="auto">
          <a:xfrm>
            <a:off x="2895600" y="2563813"/>
            <a:ext cx="236538" cy="1922462"/>
          </a:xfrm>
          <a:prstGeom prst="upArrow">
            <a:avLst>
              <a:gd name="adj1" fmla="val 50000"/>
              <a:gd name="adj2" fmla="val 325852"/>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26989" name="AutoShape 13"/>
          <p:cNvSpPr>
            <a:spLocks noChangeArrowheads="1"/>
          </p:cNvSpPr>
          <p:nvPr/>
        </p:nvSpPr>
        <p:spPr bwMode="auto">
          <a:xfrm flipH="1">
            <a:off x="8847138" y="2581275"/>
            <a:ext cx="228600" cy="1828800"/>
          </a:xfrm>
          <a:prstGeom prst="downArrow">
            <a:avLst>
              <a:gd name="adj1" fmla="val 50000"/>
              <a:gd name="adj2" fmla="val 32500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26990" name="AutoShape 14">
            <a:extLst>
              <a:ext uri="{FF2B5EF4-FFF2-40B4-BE49-F238E27FC236}">
                <a16:creationId xmlns:a16="http://schemas.microsoft.com/office/drawing/2014/main" id="{6F9AE2AC-AB3B-44DB-A6E1-F0CBB35FA131}"/>
              </a:ext>
            </a:extLst>
          </p:cNvPr>
          <p:cNvSpPr>
            <a:spLocks noChangeArrowheads="1"/>
          </p:cNvSpPr>
          <p:nvPr/>
        </p:nvSpPr>
        <p:spPr bwMode="gray">
          <a:xfrm>
            <a:off x="7239000" y="1371601"/>
            <a:ext cx="3055938" cy="1133475"/>
          </a:xfrm>
          <a:prstGeom prst="roundRect">
            <a:avLst>
              <a:gd name="adj" fmla="val 50000"/>
            </a:avLst>
          </a:prstGeom>
          <a:solidFill>
            <a:schemeClr val="accent2">
              <a:lumMod val="60000"/>
              <a:lumOff val="40000"/>
            </a:schemeClr>
          </a:soli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Ngân</a:t>
            </a:r>
            <a:r>
              <a:rPr lang="en-US" sz="3200" b="1">
                <a:solidFill>
                  <a:schemeClr val="bg1"/>
                </a:solidFill>
                <a:cs typeface="Times New Roman" pitchFamily="18" charset="0"/>
              </a:rPr>
              <a:t> </a:t>
            </a:r>
            <a:r>
              <a:rPr lang="en-US" sz="3200" b="1" err="1">
                <a:solidFill>
                  <a:schemeClr val="bg1"/>
                </a:solidFill>
                <a:cs typeface="Times New Roman" pitchFamily="18" charset="0"/>
              </a:rPr>
              <a:t>hàng</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đại</a:t>
            </a:r>
            <a:r>
              <a:rPr lang="en-US" sz="3200" b="1">
                <a:solidFill>
                  <a:schemeClr val="bg1"/>
                </a:solidFill>
                <a:cs typeface="Times New Roman" pitchFamily="18" charset="0"/>
              </a:rPr>
              <a:t> </a:t>
            </a:r>
            <a:r>
              <a:rPr lang="en-US" sz="3200" b="1" err="1">
                <a:solidFill>
                  <a:schemeClr val="bg1"/>
                </a:solidFill>
                <a:cs typeface="Times New Roman" pitchFamily="18" charset="0"/>
              </a:rPr>
              <a:t>lý</a:t>
            </a:r>
            <a:endParaRPr lang="en-US" sz="3200" b="1">
              <a:solidFill>
                <a:schemeClr val="bg1"/>
              </a:solidFill>
              <a:cs typeface="Times New Roman" pitchFamily="18" charset="0"/>
            </a:endParaRPr>
          </a:p>
        </p:txBody>
      </p:sp>
      <p:sp>
        <p:nvSpPr>
          <p:cNvPr id="126991" name="AutoShape 15">
            <a:extLst>
              <a:ext uri="{FF2B5EF4-FFF2-40B4-BE49-F238E27FC236}">
                <a16:creationId xmlns:a16="http://schemas.microsoft.com/office/drawing/2014/main" id="{7D76E9CC-17C8-49AA-869A-2F87308B0ED1}"/>
              </a:ext>
            </a:extLst>
          </p:cNvPr>
          <p:cNvSpPr>
            <a:spLocks noChangeArrowheads="1"/>
          </p:cNvSpPr>
          <p:nvPr/>
        </p:nvSpPr>
        <p:spPr bwMode="gray">
          <a:xfrm>
            <a:off x="7318376" y="4478339"/>
            <a:ext cx="2976563" cy="1227137"/>
          </a:xfrm>
          <a:prstGeom prst="roundRect">
            <a:avLst>
              <a:gd name="adj" fmla="val 50000"/>
            </a:avLst>
          </a:prstGeom>
          <a:solidFill>
            <a:schemeClr val="accent4">
              <a:lumMod val="50000"/>
            </a:schemeClr>
          </a:soli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Người</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xuất</a:t>
            </a:r>
            <a:r>
              <a:rPr lang="en-US" sz="3200" b="1">
                <a:solidFill>
                  <a:schemeClr val="bg1"/>
                </a:solidFill>
                <a:cs typeface="Times New Roman" pitchFamily="18" charset="0"/>
              </a:rPr>
              <a:t> </a:t>
            </a:r>
            <a:r>
              <a:rPr lang="en-US" sz="3200" b="1" err="1">
                <a:solidFill>
                  <a:schemeClr val="bg1"/>
                </a:solidFill>
                <a:cs typeface="Times New Roman" pitchFamily="18" charset="0"/>
              </a:rPr>
              <a:t>khẩu</a:t>
            </a:r>
            <a:endParaRPr lang="en-US" sz="3200" b="1">
              <a:solidFill>
                <a:schemeClr val="bg1"/>
              </a:solidFill>
              <a:cs typeface="Times New Roman" pitchFamily="18" charset="0"/>
            </a:endParaRPr>
          </a:p>
        </p:txBody>
      </p:sp>
      <p:sp>
        <p:nvSpPr>
          <p:cNvPr id="126992" name="AutoShape 16"/>
          <p:cNvSpPr>
            <a:spLocks noChangeArrowheads="1"/>
          </p:cNvSpPr>
          <p:nvPr/>
        </p:nvSpPr>
        <p:spPr bwMode="auto">
          <a:xfrm>
            <a:off x="3741738" y="2657475"/>
            <a:ext cx="228600" cy="1828800"/>
          </a:xfrm>
          <a:prstGeom prst="downArrow">
            <a:avLst>
              <a:gd name="adj1" fmla="val 50000"/>
              <a:gd name="adj2" fmla="val 32500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26993" name="Oval 17"/>
          <p:cNvSpPr>
            <a:spLocks noChangeArrowheads="1"/>
          </p:cNvSpPr>
          <p:nvPr/>
        </p:nvSpPr>
        <p:spPr bwMode="auto">
          <a:xfrm>
            <a:off x="4102100" y="3498851"/>
            <a:ext cx="401638" cy="377825"/>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5</a:t>
            </a:r>
          </a:p>
        </p:txBody>
      </p:sp>
      <p:sp>
        <p:nvSpPr>
          <p:cNvPr id="18" name="TextBox 17"/>
          <p:cNvSpPr txBox="1">
            <a:spLocks noChangeArrowheads="1"/>
          </p:cNvSpPr>
          <p:nvPr/>
        </p:nvSpPr>
        <p:spPr bwMode="auto">
          <a:xfrm>
            <a:off x="1778001" y="5951538"/>
            <a:ext cx="8651875" cy="83026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latin typeface="Times New Roman" panose="02020603050405020304" pitchFamily="18" charset="0"/>
                <a:cs typeface="Times New Roman" panose="02020603050405020304" pitchFamily="18" charset="0"/>
              </a:rPr>
              <a:t>SV DIỄN GIẢI CÁC BƯỚC TRONG QUY TRÌNH CHUYỂN TIỀN TRẢ SAU ?</a:t>
            </a:r>
          </a:p>
        </p:txBody>
      </p:sp>
    </p:spTree>
    <p:extLst>
      <p:ext uri="{BB962C8B-B14F-4D97-AF65-F5344CB8AC3E}">
        <p14:creationId xmlns:p14="http://schemas.microsoft.com/office/powerpoint/2010/main" val="1042298584"/>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26987"/>
                                        </p:tgtEl>
                                        <p:attrNameLst>
                                          <p:attrName>style.visibility</p:attrName>
                                        </p:attrNameLst>
                                      </p:cBhvr>
                                      <p:to>
                                        <p:strVal val="visible"/>
                                      </p:to>
                                    </p:set>
                                    <p:anim calcmode="lin" valueType="num">
                                      <p:cBhvr>
                                        <p:cTn id="7" dur="1000" fill="hold"/>
                                        <p:tgtEl>
                                          <p:spTgt spid="126987"/>
                                        </p:tgtEl>
                                        <p:attrNameLst>
                                          <p:attrName>ppt_x</p:attrName>
                                        </p:attrNameLst>
                                      </p:cBhvr>
                                      <p:tavLst>
                                        <p:tav tm="0">
                                          <p:val>
                                            <p:strVal val="#ppt_x-.2"/>
                                          </p:val>
                                        </p:tav>
                                        <p:tav tm="100000">
                                          <p:val>
                                            <p:strVal val="#ppt_x"/>
                                          </p:val>
                                        </p:tav>
                                      </p:tavLst>
                                    </p:anim>
                                    <p:anim calcmode="lin" valueType="num">
                                      <p:cBhvr>
                                        <p:cTn id="8" dur="1000" fill="hold"/>
                                        <p:tgtEl>
                                          <p:spTgt spid="126987"/>
                                        </p:tgtEl>
                                        <p:attrNameLst>
                                          <p:attrName>ppt_y</p:attrName>
                                        </p:attrNameLst>
                                      </p:cBhvr>
                                      <p:tavLst>
                                        <p:tav tm="0">
                                          <p:val>
                                            <p:strVal val="#ppt_y"/>
                                          </p:val>
                                        </p:tav>
                                        <p:tav tm="100000">
                                          <p:val>
                                            <p:strVal val="#ppt_y"/>
                                          </p:val>
                                        </p:tav>
                                      </p:tavLst>
                                    </p:anim>
                                    <p:animEffect transition="in" filter="wipe(right)" prLst="gradientSize: 0.1">
                                      <p:cBhvr>
                                        <p:cTn id="9" dur="1000"/>
                                        <p:tgtEl>
                                          <p:spTgt spid="126987"/>
                                        </p:tgtEl>
                                      </p:cBhvr>
                                    </p:animEffect>
                                  </p:childTnLst>
                                </p:cTn>
                              </p:par>
                              <p:par>
                                <p:cTn id="10" presetID="23" presetClass="entr" presetSubtype="16" fill="hold" grpId="0" nodeType="withEffect">
                                  <p:stCondLst>
                                    <p:cond delay="0"/>
                                  </p:stCondLst>
                                  <p:childTnLst>
                                    <p:set>
                                      <p:cBhvr>
                                        <p:cTn id="11" dur="1" fill="hold">
                                          <p:stCondLst>
                                            <p:cond delay="0"/>
                                          </p:stCondLst>
                                        </p:cTn>
                                        <p:tgtEl>
                                          <p:spTgt spid="126982"/>
                                        </p:tgtEl>
                                        <p:attrNameLst>
                                          <p:attrName>style.visibility</p:attrName>
                                        </p:attrNameLst>
                                      </p:cBhvr>
                                      <p:to>
                                        <p:strVal val="visible"/>
                                      </p:to>
                                    </p:set>
                                    <p:anim calcmode="lin" valueType="num">
                                      <p:cBhvr>
                                        <p:cTn id="12" dur="500" fill="hold"/>
                                        <p:tgtEl>
                                          <p:spTgt spid="126982"/>
                                        </p:tgtEl>
                                        <p:attrNameLst>
                                          <p:attrName>ppt_w</p:attrName>
                                        </p:attrNameLst>
                                      </p:cBhvr>
                                      <p:tavLst>
                                        <p:tav tm="0">
                                          <p:val>
                                            <p:fltVal val="0"/>
                                          </p:val>
                                        </p:tav>
                                        <p:tav tm="100000">
                                          <p:val>
                                            <p:strVal val="#ppt_w"/>
                                          </p:val>
                                        </p:tav>
                                      </p:tavLst>
                                    </p:anim>
                                    <p:anim calcmode="lin" valueType="num">
                                      <p:cBhvr>
                                        <p:cTn id="13" dur="500" fill="hold"/>
                                        <p:tgtEl>
                                          <p:spTgt spid="126982"/>
                                        </p:tgtEl>
                                        <p:attrNameLst>
                                          <p:attrName>ppt_h</p:attrName>
                                        </p:attrNameLst>
                                      </p:cBhvr>
                                      <p:tavLst>
                                        <p:tav tm="0">
                                          <p:val>
                                            <p:fltVal val="0"/>
                                          </p:val>
                                        </p:tav>
                                        <p:tav tm="100000">
                                          <p:val>
                                            <p:strVal val="#ppt_h"/>
                                          </p:val>
                                        </p:tav>
                                      </p:tavLst>
                                    </p:anim>
                                  </p:childTnLst>
                                </p:cTn>
                              </p:par>
                              <p:par>
                                <p:cTn id="14" presetID="17" presetClass="entr" presetSubtype="10" fill="hold" grpId="0" nodeType="withEffect">
                                  <p:stCondLst>
                                    <p:cond delay="0"/>
                                  </p:stCondLst>
                                  <p:childTnLst>
                                    <p:set>
                                      <p:cBhvr>
                                        <p:cTn id="15" dur="1" fill="hold">
                                          <p:stCondLst>
                                            <p:cond delay="0"/>
                                          </p:stCondLst>
                                        </p:cTn>
                                        <p:tgtEl>
                                          <p:spTgt spid="126988"/>
                                        </p:tgtEl>
                                        <p:attrNameLst>
                                          <p:attrName>style.visibility</p:attrName>
                                        </p:attrNameLst>
                                      </p:cBhvr>
                                      <p:to>
                                        <p:strVal val="visible"/>
                                      </p:to>
                                    </p:set>
                                    <p:anim calcmode="lin" valueType="num">
                                      <p:cBhvr>
                                        <p:cTn id="16" dur="500" fill="hold"/>
                                        <p:tgtEl>
                                          <p:spTgt spid="126988"/>
                                        </p:tgtEl>
                                        <p:attrNameLst>
                                          <p:attrName>ppt_w</p:attrName>
                                        </p:attrNameLst>
                                      </p:cBhvr>
                                      <p:tavLst>
                                        <p:tav tm="0">
                                          <p:val>
                                            <p:fltVal val="0"/>
                                          </p:val>
                                        </p:tav>
                                        <p:tav tm="100000">
                                          <p:val>
                                            <p:strVal val="#ppt_w"/>
                                          </p:val>
                                        </p:tav>
                                      </p:tavLst>
                                    </p:anim>
                                    <p:anim calcmode="lin" valueType="num">
                                      <p:cBhvr>
                                        <p:cTn id="17" dur="500" fill="hold"/>
                                        <p:tgtEl>
                                          <p:spTgt spid="126988"/>
                                        </p:tgtEl>
                                        <p:attrNameLst>
                                          <p:attrName>ppt_h</p:attrName>
                                        </p:attrNameLst>
                                      </p:cBhvr>
                                      <p:tavLst>
                                        <p:tav tm="0">
                                          <p:val>
                                            <p:strVal val="#ppt_h"/>
                                          </p:val>
                                        </p:tav>
                                        <p:tav tm="100000">
                                          <p:val>
                                            <p:strVal val="#ppt_h"/>
                                          </p:val>
                                        </p:tav>
                                      </p:tavLst>
                                    </p:anim>
                                  </p:childTnLst>
                                </p:cTn>
                              </p:par>
                              <p:par>
                                <p:cTn id="18" presetID="17" presetClass="entr" presetSubtype="10" fill="hold" grpId="0" nodeType="withEffect">
                                  <p:stCondLst>
                                    <p:cond delay="0"/>
                                  </p:stCondLst>
                                  <p:childTnLst>
                                    <p:set>
                                      <p:cBhvr>
                                        <p:cTn id="19" dur="1" fill="hold">
                                          <p:stCondLst>
                                            <p:cond delay="0"/>
                                          </p:stCondLst>
                                        </p:cTn>
                                        <p:tgtEl>
                                          <p:spTgt spid="126984"/>
                                        </p:tgtEl>
                                        <p:attrNameLst>
                                          <p:attrName>style.visibility</p:attrName>
                                        </p:attrNameLst>
                                      </p:cBhvr>
                                      <p:to>
                                        <p:strVal val="visible"/>
                                      </p:to>
                                    </p:set>
                                    <p:anim calcmode="lin" valueType="num">
                                      <p:cBhvr>
                                        <p:cTn id="20" dur="500" fill="hold"/>
                                        <p:tgtEl>
                                          <p:spTgt spid="126984"/>
                                        </p:tgtEl>
                                        <p:attrNameLst>
                                          <p:attrName>ppt_w</p:attrName>
                                        </p:attrNameLst>
                                      </p:cBhvr>
                                      <p:tavLst>
                                        <p:tav tm="0">
                                          <p:val>
                                            <p:fltVal val="0"/>
                                          </p:val>
                                        </p:tav>
                                        <p:tav tm="100000">
                                          <p:val>
                                            <p:strVal val="#ppt_w"/>
                                          </p:val>
                                        </p:tav>
                                      </p:tavLst>
                                    </p:anim>
                                    <p:anim calcmode="lin" valueType="num">
                                      <p:cBhvr>
                                        <p:cTn id="21" dur="500" fill="hold"/>
                                        <p:tgtEl>
                                          <p:spTgt spid="126984"/>
                                        </p:tgtEl>
                                        <p:attrNameLst>
                                          <p:attrName>ppt_h</p:attrName>
                                        </p:attrNameLst>
                                      </p:cBhvr>
                                      <p:tavLst>
                                        <p:tav tm="0">
                                          <p:val>
                                            <p:strVal val="#ppt_h"/>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9" presetClass="entr" presetSubtype="0" fill="hold" grpId="0" nodeType="clickEffect">
                                  <p:stCondLst>
                                    <p:cond delay="0"/>
                                  </p:stCondLst>
                                  <p:childTnLst>
                                    <p:set>
                                      <p:cBhvr>
                                        <p:cTn id="25" dur="1" fill="hold">
                                          <p:stCondLst>
                                            <p:cond delay="0"/>
                                          </p:stCondLst>
                                        </p:cTn>
                                        <p:tgtEl>
                                          <p:spTgt spid="126983"/>
                                        </p:tgtEl>
                                        <p:attrNameLst>
                                          <p:attrName>style.visibility</p:attrName>
                                        </p:attrNameLst>
                                      </p:cBhvr>
                                      <p:to>
                                        <p:strVal val="visible"/>
                                      </p:to>
                                    </p:set>
                                    <p:anim calcmode="lin" valueType="num">
                                      <p:cBhvr>
                                        <p:cTn id="26" dur="1000" fill="hold"/>
                                        <p:tgtEl>
                                          <p:spTgt spid="126983"/>
                                        </p:tgtEl>
                                        <p:attrNameLst>
                                          <p:attrName>ppt_x</p:attrName>
                                        </p:attrNameLst>
                                      </p:cBhvr>
                                      <p:tavLst>
                                        <p:tav tm="0">
                                          <p:val>
                                            <p:strVal val="#ppt_x-.2"/>
                                          </p:val>
                                        </p:tav>
                                        <p:tav tm="100000">
                                          <p:val>
                                            <p:strVal val="#ppt_x"/>
                                          </p:val>
                                        </p:tav>
                                      </p:tavLst>
                                    </p:anim>
                                    <p:anim calcmode="lin" valueType="num">
                                      <p:cBhvr>
                                        <p:cTn id="27" dur="1000" fill="hold"/>
                                        <p:tgtEl>
                                          <p:spTgt spid="126983"/>
                                        </p:tgtEl>
                                        <p:attrNameLst>
                                          <p:attrName>ppt_y</p:attrName>
                                        </p:attrNameLst>
                                      </p:cBhvr>
                                      <p:tavLst>
                                        <p:tav tm="0">
                                          <p:val>
                                            <p:strVal val="#ppt_y"/>
                                          </p:val>
                                        </p:tav>
                                        <p:tav tm="100000">
                                          <p:val>
                                            <p:strVal val="#ppt_y"/>
                                          </p:val>
                                        </p:tav>
                                      </p:tavLst>
                                    </p:anim>
                                    <p:animEffect transition="in" filter="wipe(right)" prLst="gradientSize: 0.1">
                                      <p:cBhvr>
                                        <p:cTn id="28" dur="1000"/>
                                        <p:tgtEl>
                                          <p:spTgt spid="126983"/>
                                        </p:tgtEl>
                                      </p:cBhvr>
                                    </p:animEffect>
                                  </p:childTnLst>
                                </p:cTn>
                              </p:par>
                              <p:par>
                                <p:cTn id="29" presetID="29" presetClass="entr" presetSubtype="0" fill="hold" grpId="0" nodeType="withEffect">
                                  <p:stCondLst>
                                    <p:cond delay="0"/>
                                  </p:stCondLst>
                                  <p:childTnLst>
                                    <p:set>
                                      <p:cBhvr>
                                        <p:cTn id="30" dur="1" fill="hold">
                                          <p:stCondLst>
                                            <p:cond delay="0"/>
                                          </p:stCondLst>
                                        </p:cTn>
                                        <p:tgtEl>
                                          <p:spTgt spid="126986"/>
                                        </p:tgtEl>
                                        <p:attrNameLst>
                                          <p:attrName>style.visibility</p:attrName>
                                        </p:attrNameLst>
                                      </p:cBhvr>
                                      <p:to>
                                        <p:strVal val="visible"/>
                                      </p:to>
                                    </p:set>
                                    <p:anim calcmode="lin" valueType="num">
                                      <p:cBhvr>
                                        <p:cTn id="31" dur="1000" fill="hold"/>
                                        <p:tgtEl>
                                          <p:spTgt spid="126986"/>
                                        </p:tgtEl>
                                        <p:attrNameLst>
                                          <p:attrName>ppt_x</p:attrName>
                                        </p:attrNameLst>
                                      </p:cBhvr>
                                      <p:tavLst>
                                        <p:tav tm="0">
                                          <p:val>
                                            <p:strVal val="#ppt_x-.2"/>
                                          </p:val>
                                        </p:tav>
                                        <p:tav tm="100000">
                                          <p:val>
                                            <p:strVal val="#ppt_x"/>
                                          </p:val>
                                        </p:tav>
                                      </p:tavLst>
                                    </p:anim>
                                    <p:anim calcmode="lin" valueType="num">
                                      <p:cBhvr>
                                        <p:cTn id="32" dur="1000" fill="hold"/>
                                        <p:tgtEl>
                                          <p:spTgt spid="126986"/>
                                        </p:tgtEl>
                                        <p:attrNameLst>
                                          <p:attrName>ppt_y</p:attrName>
                                        </p:attrNameLst>
                                      </p:cBhvr>
                                      <p:tavLst>
                                        <p:tav tm="0">
                                          <p:val>
                                            <p:strVal val="#ppt_y"/>
                                          </p:val>
                                        </p:tav>
                                        <p:tav tm="100000">
                                          <p:val>
                                            <p:strVal val="#ppt_y"/>
                                          </p:val>
                                        </p:tav>
                                      </p:tavLst>
                                    </p:anim>
                                    <p:animEffect transition="in" filter="wipe(right)" prLst="gradientSize: 0.1">
                                      <p:cBhvr>
                                        <p:cTn id="33" dur="1000"/>
                                        <p:tgtEl>
                                          <p:spTgt spid="12698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126985"/>
                                        </p:tgtEl>
                                        <p:attrNameLst>
                                          <p:attrName>style.visibility</p:attrName>
                                        </p:attrNameLst>
                                      </p:cBhvr>
                                      <p:to>
                                        <p:strVal val="visible"/>
                                      </p:to>
                                    </p:set>
                                    <p:anim calcmode="lin" valueType="num">
                                      <p:cBhvr>
                                        <p:cTn id="38" dur="500" fill="hold"/>
                                        <p:tgtEl>
                                          <p:spTgt spid="126985"/>
                                        </p:tgtEl>
                                        <p:attrNameLst>
                                          <p:attrName>ppt_w</p:attrName>
                                        </p:attrNameLst>
                                      </p:cBhvr>
                                      <p:tavLst>
                                        <p:tav tm="0">
                                          <p:val>
                                            <p:fltVal val="0"/>
                                          </p:val>
                                        </p:tav>
                                        <p:tav tm="100000">
                                          <p:val>
                                            <p:strVal val="#ppt_w"/>
                                          </p:val>
                                        </p:tav>
                                      </p:tavLst>
                                    </p:anim>
                                    <p:anim calcmode="lin" valueType="num">
                                      <p:cBhvr>
                                        <p:cTn id="39" dur="500" fill="hold"/>
                                        <p:tgtEl>
                                          <p:spTgt spid="126985"/>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126989"/>
                                        </p:tgtEl>
                                        <p:attrNameLst>
                                          <p:attrName>style.visibility</p:attrName>
                                        </p:attrNameLst>
                                      </p:cBhvr>
                                      <p:to>
                                        <p:strVal val="visible"/>
                                      </p:to>
                                    </p:set>
                                    <p:anim calcmode="lin" valueType="num">
                                      <p:cBhvr>
                                        <p:cTn id="42" dur="500" fill="hold"/>
                                        <p:tgtEl>
                                          <p:spTgt spid="126989"/>
                                        </p:tgtEl>
                                        <p:attrNameLst>
                                          <p:attrName>ppt_w</p:attrName>
                                        </p:attrNameLst>
                                      </p:cBhvr>
                                      <p:tavLst>
                                        <p:tav tm="0">
                                          <p:val>
                                            <p:fltVal val="0"/>
                                          </p:val>
                                        </p:tav>
                                        <p:tav tm="100000">
                                          <p:val>
                                            <p:strVal val="#ppt_w"/>
                                          </p:val>
                                        </p:tav>
                                      </p:tavLst>
                                    </p:anim>
                                    <p:anim calcmode="lin" valueType="num">
                                      <p:cBhvr>
                                        <p:cTn id="43" dur="500" fill="hold"/>
                                        <p:tgtEl>
                                          <p:spTgt spid="126989"/>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17" presetClass="entr" presetSubtype="10" fill="hold" grpId="0" nodeType="clickEffect">
                                  <p:stCondLst>
                                    <p:cond delay="0"/>
                                  </p:stCondLst>
                                  <p:childTnLst>
                                    <p:set>
                                      <p:cBhvr>
                                        <p:cTn id="47" dur="1" fill="hold">
                                          <p:stCondLst>
                                            <p:cond delay="0"/>
                                          </p:stCondLst>
                                        </p:cTn>
                                        <p:tgtEl>
                                          <p:spTgt spid="126992"/>
                                        </p:tgtEl>
                                        <p:attrNameLst>
                                          <p:attrName>style.visibility</p:attrName>
                                        </p:attrNameLst>
                                      </p:cBhvr>
                                      <p:to>
                                        <p:strVal val="visible"/>
                                      </p:to>
                                    </p:set>
                                    <p:anim calcmode="lin" valueType="num">
                                      <p:cBhvr>
                                        <p:cTn id="48" dur="500" fill="hold"/>
                                        <p:tgtEl>
                                          <p:spTgt spid="126992"/>
                                        </p:tgtEl>
                                        <p:attrNameLst>
                                          <p:attrName>ppt_w</p:attrName>
                                        </p:attrNameLst>
                                      </p:cBhvr>
                                      <p:tavLst>
                                        <p:tav tm="0">
                                          <p:val>
                                            <p:fltVal val="0"/>
                                          </p:val>
                                        </p:tav>
                                        <p:tav tm="100000">
                                          <p:val>
                                            <p:strVal val="#ppt_w"/>
                                          </p:val>
                                        </p:tav>
                                      </p:tavLst>
                                    </p:anim>
                                    <p:anim calcmode="lin" valueType="num">
                                      <p:cBhvr>
                                        <p:cTn id="49" dur="500" fill="hold"/>
                                        <p:tgtEl>
                                          <p:spTgt spid="126992"/>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126993"/>
                                        </p:tgtEl>
                                        <p:attrNameLst>
                                          <p:attrName>style.visibility</p:attrName>
                                        </p:attrNameLst>
                                      </p:cBhvr>
                                      <p:to>
                                        <p:strVal val="visible"/>
                                      </p:to>
                                    </p:set>
                                    <p:anim calcmode="lin" valueType="num">
                                      <p:cBhvr>
                                        <p:cTn id="52" dur="500" fill="hold"/>
                                        <p:tgtEl>
                                          <p:spTgt spid="126993"/>
                                        </p:tgtEl>
                                        <p:attrNameLst>
                                          <p:attrName>ppt_w</p:attrName>
                                        </p:attrNameLst>
                                      </p:cBhvr>
                                      <p:tavLst>
                                        <p:tav tm="0">
                                          <p:val>
                                            <p:fltVal val="0"/>
                                          </p:val>
                                        </p:tav>
                                        <p:tav tm="100000">
                                          <p:val>
                                            <p:strVal val="#ppt_w"/>
                                          </p:val>
                                        </p:tav>
                                      </p:tavLst>
                                    </p:anim>
                                    <p:anim calcmode="lin" valueType="num">
                                      <p:cBhvr>
                                        <p:cTn id="53" dur="500" fill="hold"/>
                                        <p:tgtEl>
                                          <p:spTgt spid="126993"/>
                                        </p:tgtEl>
                                        <p:attrNameLst>
                                          <p:attrName>ppt_h</p:attrName>
                                        </p:attrNameLst>
                                      </p:cBhvr>
                                      <p:tavLst>
                                        <p:tav tm="0">
                                          <p:val>
                                            <p:strVal val="#ppt_h"/>
                                          </p:val>
                                        </p:tav>
                                        <p:tav tm="100000">
                                          <p:val>
                                            <p:strVal val="#ppt_h"/>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barn(inVertical)">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2" grpId="0" animBg="1"/>
      <p:bldP spid="126983" grpId="0" animBg="1"/>
      <p:bldP spid="126984" grpId="0" animBg="1"/>
      <p:bldP spid="126985" grpId="0" animBg="1"/>
      <p:bldP spid="126986" grpId="0" animBg="1"/>
      <p:bldP spid="126987" grpId="0" animBg="1"/>
      <p:bldP spid="126988" grpId="0" animBg="1"/>
      <p:bldP spid="126989" grpId="0" animBg="1"/>
      <p:bldP spid="126992" grpId="0" animBg="1"/>
      <p:bldP spid="126993"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Footer Placeholder 3"/>
          <p:cNvSpPr>
            <a:spLocks noGrp="1"/>
          </p:cNvSpPr>
          <p:nvPr>
            <p:ph type="ftr" sz="quarter" idx="11"/>
          </p:nvPr>
        </p:nvSpPr>
        <p:spPr>
          <a:xfrm>
            <a:off x="6688139" y="6249989"/>
            <a:ext cx="378618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a:spcBef>
                <a:spcPct val="0"/>
              </a:spcBef>
              <a:buClrTx/>
              <a:buFontTx/>
              <a:buNone/>
            </a:pPr>
            <a:r>
              <a:rPr lang="en-US" altLang="en-US" sz="1000">
                <a:solidFill>
                  <a:schemeClr val="tx2"/>
                </a:solidFill>
                <a:latin typeface="Verdana" panose="020B0604030504040204" pitchFamily="34" charset="0"/>
                <a:cs typeface="Arial" panose="020B0604020202020204" pitchFamily="34" charset="0"/>
              </a:rPr>
              <a:t>www.themegallery.com</a:t>
            </a:r>
          </a:p>
        </p:txBody>
      </p:sp>
      <p:sp>
        <p:nvSpPr>
          <p:cNvPr id="130051" name="AutoShape 3">
            <a:extLst>
              <a:ext uri="{FF2B5EF4-FFF2-40B4-BE49-F238E27FC236}">
                <a16:creationId xmlns:a16="http://schemas.microsoft.com/office/drawing/2014/main" id="{097A8C59-FF08-4093-8BCB-C6A664197C4A}"/>
              </a:ext>
            </a:extLst>
          </p:cNvPr>
          <p:cNvSpPr>
            <a:spLocks noChangeArrowheads="1"/>
          </p:cNvSpPr>
          <p:nvPr/>
        </p:nvSpPr>
        <p:spPr bwMode="auto">
          <a:xfrm>
            <a:off x="2971800" y="152400"/>
            <a:ext cx="6781800" cy="1143000"/>
          </a:xfrm>
          <a:prstGeom prst="roundRect">
            <a:avLst>
              <a:gd name="adj" fmla="val 50000"/>
            </a:avLst>
          </a:prstGeom>
          <a:ln>
            <a:headEnd/>
            <a:tailEnd/>
          </a:ln>
        </p:spPr>
        <p:style>
          <a:lnRef idx="0">
            <a:schemeClr val="accent3"/>
          </a:lnRef>
          <a:fillRef idx="3">
            <a:schemeClr val="accent3"/>
          </a:fillRef>
          <a:effectRef idx="3">
            <a:schemeClr val="accent3"/>
          </a:effectRef>
          <a:fontRef idx="minor">
            <a:schemeClr val="lt1"/>
          </a:fontRef>
        </p:style>
        <p:txBody>
          <a:bodyPr wrap="none" anchor="ctr"/>
          <a:lstStyle/>
          <a:p>
            <a:pPr algn="ctr">
              <a:defRPr/>
            </a:pPr>
            <a:r>
              <a:rPr lang="en-US" sz="4400" b="1" err="1">
                <a:solidFill>
                  <a:srgbClr val="002060"/>
                </a:solidFill>
                <a:latin typeface="Times New Roman" pitchFamily="18" charset="0"/>
                <a:cs typeface="Times New Roman" pitchFamily="18" charset="0"/>
              </a:rPr>
              <a:t>Chuyển</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tiền</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trả</a:t>
            </a:r>
            <a:r>
              <a:rPr lang="en-US" sz="4400" b="1">
                <a:solidFill>
                  <a:srgbClr val="002060"/>
                </a:solidFill>
                <a:latin typeface="Times New Roman" pitchFamily="18" charset="0"/>
                <a:cs typeface="Times New Roman" pitchFamily="18" charset="0"/>
              </a:rPr>
              <a:t> </a:t>
            </a:r>
            <a:r>
              <a:rPr lang="en-US" sz="4400" b="1" err="1">
                <a:solidFill>
                  <a:srgbClr val="002060"/>
                </a:solidFill>
                <a:latin typeface="Times New Roman" pitchFamily="18" charset="0"/>
                <a:cs typeface="Times New Roman" pitchFamily="18" charset="0"/>
              </a:rPr>
              <a:t>trước</a:t>
            </a:r>
            <a:endParaRPr lang="en-US" sz="4400" b="1">
              <a:solidFill>
                <a:srgbClr val="002060"/>
              </a:solidFill>
              <a:latin typeface="Times New Roman" pitchFamily="18" charset="0"/>
              <a:cs typeface="Times New Roman" pitchFamily="18" charset="0"/>
            </a:endParaRPr>
          </a:p>
        </p:txBody>
      </p:sp>
      <p:sp>
        <p:nvSpPr>
          <p:cNvPr id="130052" name="AutoShape 4">
            <a:extLst>
              <a:ext uri="{FF2B5EF4-FFF2-40B4-BE49-F238E27FC236}">
                <a16:creationId xmlns:a16="http://schemas.microsoft.com/office/drawing/2014/main" id="{9FA4FA42-35CB-413A-8074-0A86E553F5ED}"/>
              </a:ext>
            </a:extLst>
          </p:cNvPr>
          <p:cNvSpPr>
            <a:spLocks noChangeArrowheads="1"/>
          </p:cNvSpPr>
          <p:nvPr/>
        </p:nvSpPr>
        <p:spPr bwMode="gray">
          <a:xfrm>
            <a:off x="2057400" y="1389064"/>
            <a:ext cx="2598738" cy="1184275"/>
          </a:xfrm>
          <a:prstGeom prst="roundRect">
            <a:avLst>
              <a:gd name="adj" fmla="val 50000"/>
            </a:avLst>
          </a:prstGeom>
          <a:gradFill rotWithShape="1">
            <a:gsLst>
              <a:gs pos="0">
                <a:schemeClr val="hlink"/>
              </a:gs>
              <a:gs pos="100000">
                <a:schemeClr val="hlink">
                  <a:gamma/>
                  <a:shade val="46275"/>
                  <a:invGamma/>
                </a:schemeClr>
              </a:gs>
            </a:gsLst>
            <a:lin ang="0" scaled="1"/>
          </a:gra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Ngân</a:t>
            </a:r>
            <a:r>
              <a:rPr lang="en-US" sz="3200" b="1">
                <a:solidFill>
                  <a:schemeClr val="bg1"/>
                </a:solidFill>
                <a:cs typeface="Times New Roman" pitchFamily="18" charset="0"/>
              </a:rPr>
              <a:t> </a:t>
            </a:r>
            <a:r>
              <a:rPr lang="en-US" sz="3200" b="1" err="1">
                <a:solidFill>
                  <a:schemeClr val="bg1"/>
                </a:solidFill>
                <a:cs typeface="Times New Roman" pitchFamily="18" charset="0"/>
              </a:rPr>
              <a:t>hàng</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chuyển</a:t>
            </a:r>
            <a:r>
              <a:rPr lang="en-US" sz="3200" b="1">
                <a:solidFill>
                  <a:schemeClr val="bg1"/>
                </a:solidFill>
                <a:cs typeface="Times New Roman" pitchFamily="18" charset="0"/>
              </a:rPr>
              <a:t> </a:t>
            </a:r>
            <a:r>
              <a:rPr lang="en-US" sz="3200" b="1" err="1">
                <a:solidFill>
                  <a:schemeClr val="bg1"/>
                </a:solidFill>
                <a:cs typeface="Times New Roman" pitchFamily="18" charset="0"/>
              </a:rPr>
              <a:t>tiền</a:t>
            </a:r>
            <a:endParaRPr lang="en-US" sz="3200" b="1">
              <a:solidFill>
                <a:schemeClr val="bg1"/>
              </a:solidFill>
              <a:cs typeface="Times New Roman" pitchFamily="18" charset="0"/>
            </a:endParaRPr>
          </a:p>
        </p:txBody>
      </p:sp>
      <p:sp>
        <p:nvSpPr>
          <p:cNvPr id="130053" name="AutoShape 5">
            <a:extLst>
              <a:ext uri="{FF2B5EF4-FFF2-40B4-BE49-F238E27FC236}">
                <a16:creationId xmlns:a16="http://schemas.microsoft.com/office/drawing/2014/main" id="{EEA4EBCD-9FE0-4232-B2F4-516E3535BAC8}"/>
              </a:ext>
            </a:extLst>
          </p:cNvPr>
          <p:cNvSpPr>
            <a:spLocks noChangeArrowheads="1"/>
          </p:cNvSpPr>
          <p:nvPr/>
        </p:nvSpPr>
        <p:spPr bwMode="gray">
          <a:xfrm>
            <a:off x="2057400" y="4446589"/>
            <a:ext cx="2382838" cy="1133475"/>
          </a:xfrm>
          <a:prstGeom prst="roundRect">
            <a:avLst>
              <a:gd name="adj" fmla="val 50000"/>
            </a:avLst>
          </a:prstGeom>
          <a:gradFill rotWithShape="1">
            <a:gsLst>
              <a:gs pos="0">
                <a:schemeClr val="folHlink"/>
              </a:gs>
              <a:gs pos="100000">
                <a:schemeClr val="folHlink">
                  <a:gamma/>
                  <a:shade val="46275"/>
                  <a:invGamma/>
                </a:schemeClr>
              </a:gs>
            </a:gsLst>
            <a:lin ang="0" scaled="1"/>
          </a:gra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a:solidFill>
                  <a:schemeClr val="bg1"/>
                </a:solidFill>
                <a:cs typeface="Times New Roman" pitchFamily="18" charset="0"/>
              </a:rPr>
              <a:t>Người </a:t>
            </a:r>
          </a:p>
          <a:p>
            <a:pPr algn="ctr">
              <a:defRPr/>
            </a:pPr>
            <a:r>
              <a:rPr lang="en-US" sz="3200" b="1">
                <a:solidFill>
                  <a:schemeClr val="bg1"/>
                </a:solidFill>
                <a:cs typeface="Times New Roman" pitchFamily="18" charset="0"/>
              </a:rPr>
              <a:t>nhập khẩu</a:t>
            </a:r>
          </a:p>
        </p:txBody>
      </p:sp>
      <p:sp>
        <p:nvSpPr>
          <p:cNvPr id="130054" name="AutoShape 6"/>
          <p:cNvSpPr>
            <a:spLocks noChangeArrowheads="1"/>
          </p:cNvSpPr>
          <p:nvPr/>
        </p:nvSpPr>
        <p:spPr bwMode="auto">
          <a:xfrm>
            <a:off x="4495800" y="5122863"/>
            <a:ext cx="3124200" cy="304800"/>
          </a:xfrm>
          <a:prstGeom prst="leftArrow">
            <a:avLst>
              <a:gd name="adj1" fmla="val 50000"/>
              <a:gd name="adj2" fmla="val 462484"/>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30055" name="AutoShape 7"/>
          <p:cNvSpPr>
            <a:spLocks noChangeArrowheads="1"/>
          </p:cNvSpPr>
          <p:nvPr/>
        </p:nvSpPr>
        <p:spPr bwMode="auto">
          <a:xfrm>
            <a:off x="4724400" y="1922463"/>
            <a:ext cx="2743200" cy="228600"/>
          </a:xfrm>
          <a:prstGeom prst="rightArrow">
            <a:avLst>
              <a:gd name="adj1" fmla="val 50000"/>
              <a:gd name="adj2" fmla="val 42500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30056" name="Oval 8"/>
          <p:cNvSpPr>
            <a:spLocks noChangeArrowheads="1"/>
          </p:cNvSpPr>
          <p:nvPr/>
        </p:nvSpPr>
        <p:spPr bwMode="auto">
          <a:xfrm>
            <a:off x="2514600" y="3598863"/>
            <a:ext cx="381000" cy="30480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1</a:t>
            </a:r>
          </a:p>
        </p:txBody>
      </p:sp>
      <p:sp>
        <p:nvSpPr>
          <p:cNvPr id="130057" name="Oval 9"/>
          <p:cNvSpPr>
            <a:spLocks noChangeArrowheads="1"/>
          </p:cNvSpPr>
          <p:nvPr/>
        </p:nvSpPr>
        <p:spPr bwMode="auto">
          <a:xfrm>
            <a:off x="8305800" y="3446463"/>
            <a:ext cx="381000" cy="30480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3</a:t>
            </a:r>
          </a:p>
        </p:txBody>
      </p:sp>
      <p:sp>
        <p:nvSpPr>
          <p:cNvPr id="130058" name="Oval 10"/>
          <p:cNvSpPr>
            <a:spLocks noChangeArrowheads="1"/>
          </p:cNvSpPr>
          <p:nvPr/>
        </p:nvSpPr>
        <p:spPr bwMode="auto">
          <a:xfrm>
            <a:off x="5791200" y="2303463"/>
            <a:ext cx="381000" cy="30480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2</a:t>
            </a:r>
          </a:p>
        </p:txBody>
      </p:sp>
      <p:sp>
        <p:nvSpPr>
          <p:cNvPr id="130059" name="Oval 11"/>
          <p:cNvSpPr>
            <a:spLocks noChangeArrowheads="1"/>
          </p:cNvSpPr>
          <p:nvPr/>
        </p:nvSpPr>
        <p:spPr bwMode="auto">
          <a:xfrm>
            <a:off x="5791200" y="4665663"/>
            <a:ext cx="381000" cy="30480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4</a:t>
            </a:r>
          </a:p>
        </p:txBody>
      </p:sp>
      <p:sp>
        <p:nvSpPr>
          <p:cNvPr id="130060" name="AutoShape 12"/>
          <p:cNvSpPr>
            <a:spLocks noChangeArrowheads="1"/>
          </p:cNvSpPr>
          <p:nvPr/>
        </p:nvSpPr>
        <p:spPr bwMode="auto">
          <a:xfrm>
            <a:off x="3048000" y="2684463"/>
            <a:ext cx="228600" cy="1752600"/>
          </a:xfrm>
          <a:prstGeom prst="upArrow">
            <a:avLst>
              <a:gd name="adj1" fmla="val 50000"/>
              <a:gd name="adj2" fmla="val 325017"/>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30061" name="AutoShape 13"/>
          <p:cNvSpPr>
            <a:spLocks noChangeArrowheads="1"/>
          </p:cNvSpPr>
          <p:nvPr/>
        </p:nvSpPr>
        <p:spPr bwMode="auto">
          <a:xfrm>
            <a:off x="8915400" y="2608263"/>
            <a:ext cx="228600" cy="1828800"/>
          </a:xfrm>
          <a:prstGeom prst="downArrow">
            <a:avLst>
              <a:gd name="adj1" fmla="val 50000"/>
              <a:gd name="adj2" fmla="val 32500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30062" name="AutoShape 14">
            <a:extLst>
              <a:ext uri="{FF2B5EF4-FFF2-40B4-BE49-F238E27FC236}">
                <a16:creationId xmlns:a16="http://schemas.microsoft.com/office/drawing/2014/main" id="{A2621E30-A8D0-4320-8ED1-9C65631AD0D4}"/>
              </a:ext>
            </a:extLst>
          </p:cNvPr>
          <p:cNvSpPr>
            <a:spLocks noChangeArrowheads="1"/>
          </p:cNvSpPr>
          <p:nvPr/>
        </p:nvSpPr>
        <p:spPr bwMode="gray">
          <a:xfrm>
            <a:off x="7467600" y="1322389"/>
            <a:ext cx="2743200" cy="1133475"/>
          </a:xfrm>
          <a:prstGeom prst="roundRect">
            <a:avLst>
              <a:gd name="adj" fmla="val 50000"/>
            </a:avLst>
          </a:prstGeom>
          <a:solidFill>
            <a:schemeClr val="tx2">
              <a:lumMod val="75000"/>
            </a:schemeClr>
          </a:soli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Ngân</a:t>
            </a:r>
            <a:r>
              <a:rPr lang="en-US" sz="3200" b="1">
                <a:solidFill>
                  <a:schemeClr val="bg1"/>
                </a:solidFill>
                <a:cs typeface="Times New Roman" pitchFamily="18" charset="0"/>
              </a:rPr>
              <a:t> </a:t>
            </a:r>
            <a:r>
              <a:rPr lang="en-US" sz="3200" b="1" err="1">
                <a:solidFill>
                  <a:schemeClr val="bg1"/>
                </a:solidFill>
                <a:cs typeface="Times New Roman" pitchFamily="18" charset="0"/>
              </a:rPr>
              <a:t>hàng</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đại</a:t>
            </a:r>
            <a:r>
              <a:rPr lang="en-US" sz="3200" b="1">
                <a:solidFill>
                  <a:schemeClr val="bg1"/>
                </a:solidFill>
                <a:cs typeface="Times New Roman" pitchFamily="18" charset="0"/>
              </a:rPr>
              <a:t> </a:t>
            </a:r>
            <a:r>
              <a:rPr lang="en-US" sz="3200" b="1" err="1">
                <a:solidFill>
                  <a:schemeClr val="bg1"/>
                </a:solidFill>
                <a:cs typeface="Times New Roman" pitchFamily="18" charset="0"/>
              </a:rPr>
              <a:t>lý</a:t>
            </a:r>
            <a:endParaRPr lang="en-US" sz="3200" b="1">
              <a:solidFill>
                <a:schemeClr val="bg1"/>
              </a:solidFill>
              <a:cs typeface="Times New Roman" pitchFamily="18" charset="0"/>
            </a:endParaRPr>
          </a:p>
        </p:txBody>
      </p:sp>
      <p:sp>
        <p:nvSpPr>
          <p:cNvPr id="130063" name="AutoShape 15">
            <a:extLst>
              <a:ext uri="{FF2B5EF4-FFF2-40B4-BE49-F238E27FC236}">
                <a16:creationId xmlns:a16="http://schemas.microsoft.com/office/drawing/2014/main" id="{07352FA6-D081-41AD-AF28-3781A6742D02}"/>
              </a:ext>
            </a:extLst>
          </p:cNvPr>
          <p:cNvSpPr>
            <a:spLocks noChangeArrowheads="1"/>
          </p:cNvSpPr>
          <p:nvPr/>
        </p:nvSpPr>
        <p:spPr bwMode="gray">
          <a:xfrm>
            <a:off x="7615238" y="4429125"/>
            <a:ext cx="2671762" cy="1227138"/>
          </a:xfrm>
          <a:prstGeom prst="roundRect">
            <a:avLst>
              <a:gd name="adj" fmla="val 50000"/>
            </a:avLst>
          </a:prstGeom>
          <a:gradFill rotWithShape="1">
            <a:gsLst>
              <a:gs pos="0">
                <a:schemeClr val="accent1"/>
              </a:gs>
              <a:gs pos="100000">
                <a:schemeClr val="accent1">
                  <a:gamma/>
                  <a:shade val="46275"/>
                  <a:invGamma/>
                </a:schemeClr>
              </a:gs>
            </a:gsLst>
            <a:lin ang="0" scaled="1"/>
          </a:gradFill>
          <a:ln w="38100" algn="ctr">
            <a:solidFill>
              <a:srgbClr val="FFFFFF"/>
            </a:solidFill>
            <a:round/>
            <a:headEnd/>
            <a:tailEnd/>
          </a:ln>
          <a:effectLst>
            <a:outerShdw dist="63500" dir="3187806" algn="ctr" rotWithShape="0">
              <a:schemeClr val="bg2"/>
            </a:outerShdw>
          </a:effectLst>
        </p:spPr>
        <p:txBody>
          <a:bodyPr wrap="none" anchor="ctr"/>
          <a:lstStyle/>
          <a:p>
            <a:pPr algn="ctr">
              <a:defRPr/>
            </a:pPr>
            <a:r>
              <a:rPr lang="en-US" sz="3200" b="1" err="1">
                <a:solidFill>
                  <a:schemeClr val="bg1"/>
                </a:solidFill>
                <a:cs typeface="Times New Roman" pitchFamily="18" charset="0"/>
              </a:rPr>
              <a:t>Người</a:t>
            </a:r>
            <a:r>
              <a:rPr lang="en-US" sz="3200" b="1">
                <a:solidFill>
                  <a:schemeClr val="bg1"/>
                </a:solidFill>
                <a:cs typeface="Times New Roman" pitchFamily="18" charset="0"/>
              </a:rPr>
              <a:t> </a:t>
            </a:r>
          </a:p>
          <a:p>
            <a:pPr algn="ctr">
              <a:defRPr/>
            </a:pPr>
            <a:r>
              <a:rPr lang="en-US" sz="3200" b="1" err="1">
                <a:solidFill>
                  <a:schemeClr val="bg1"/>
                </a:solidFill>
                <a:cs typeface="Times New Roman" pitchFamily="18" charset="0"/>
              </a:rPr>
              <a:t>xuất</a:t>
            </a:r>
            <a:r>
              <a:rPr lang="en-US" sz="3200" b="1">
                <a:solidFill>
                  <a:schemeClr val="bg1"/>
                </a:solidFill>
                <a:cs typeface="Times New Roman" pitchFamily="18" charset="0"/>
              </a:rPr>
              <a:t> </a:t>
            </a:r>
            <a:r>
              <a:rPr lang="en-US" sz="3200" b="1" err="1">
                <a:solidFill>
                  <a:schemeClr val="bg1"/>
                </a:solidFill>
                <a:cs typeface="Times New Roman" pitchFamily="18" charset="0"/>
              </a:rPr>
              <a:t>khẩu</a:t>
            </a:r>
            <a:endParaRPr lang="en-US" sz="3200" b="1">
              <a:solidFill>
                <a:schemeClr val="bg1"/>
              </a:solidFill>
              <a:cs typeface="Times New Roman" pitchFamily="18" charset="0"/>
            </a:endParaRPr>
          </a:p>
        </p:txBody>
      </p:sp>
      <p:sp>
        <p:nvSpPr>
          <p:cNvPr id="130064" name="AutoShape 16"/>
          <p:cNvSpPr>
            <a:spLocks noChangeArrowheads="1"/>
          </p:cNvSpPr>
          <p:nvPr/>
        </p:nvSpPr>
        <p:spPr bwMode="auto">
          <a:xfrm>
            <a:off x="3810000" y="2684463"/>
            <a:ext cx="228600" cy="1828800"/>
          </a:xfrm>
          <a:prstGeom prst="downArrow">
            <a:avLst>
              <a:gd name="adj1" fmla="val 50000"/>
              <a:gd name="adj2" fmla="val 325000"/>
            </a:avLst>
          </a:prstGeom>
          <a:solidFill>
            <a:schemeClr val="accent1"/>
          </a:solidFill>
          <a:ln w="9525">
            <a:solidFill>
              <a:schemeClr val="tx1"/>
            </a:solidFill>
            <a:miter lim="800000"/>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a:solidFill>
                <a:schemeClr val="bg1"/>
              </a:solidFill>
              <a:latin typeface="Times New Roman" panose="02020603050405020304" pitchFamily="18" charset="0"/>
              <a:cs typeface="Times New Roman" panose="02020603050405020304" pitchFamily="18" charset="0"/>
            </a:endParaRPr>
          </a:p>
        </p:txBody>
      </p:sp>
      <p:sp>
        <p:nvSpPr>
          <p:cNvPr id="130065" name="Oval 17"/>
          <p:cNvSpPr>
            <a:spLocks noChangeArrowheads="1"/>
          </p:cNvSpPr>
          <p:nvPr/>
        </p:nvSpPr>
        <p:spPr bwMode="auto">
          <a:xfrm>
            <a:off x="4191000" y="3522663"/>
            <a:ext cx="381000" cy="30480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a:solidFill>
                  <a:schemeClr val="bg1"/>
                </a:solidFill>
                <a:latin typeface="Times New Roman" panose="02020603050405020304" pitchFamily="18" charset="0"/>
                <a:cs typeface="Times New Roman" panose="02020603050405020304" pitchFamily="18" charset="0"/>
              </a:rPr>
              <a:t>5</a:t>
            </a:r>
          </a:p>
        </p:txBody>
      </p:sp>
      <p:sp>
        <p:nvSpPr>
          <p:cNvPr id="18" name="TextBox 17"/>
          <p:cNvSpPr txBox="1">
            <a:spLocks noChangeArrowheads="1"/>
          </p:cNvSpPr>
          <p:nvPr/>
        </p:nvSpPr>
        <p:spPr bwMode="auto">
          <a:xfrm>
            <a:off x="1993900" y="5857875"/>
            <a:ext cx="8561388" cy="831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latin typeface="Times New Roman" panose="02020603050405020304" pitchFamily="18" charset="0"/>
                <a:cs typeface="Times New Roman" panose="02020603050405020304" pitchFamily="18" charset="0"/>
              </a:rPr>
              <a:t>SV DIỄN GIẢI CÁC BƯỚC TRONG QUY TRÌNH CHUYỂN TIỀN TRẢ TRƯỚC ?</a:t>
            </a:r>
          </a:p>
        </p:txBody>
      </p:sp>
    </p:spTree>
    <p:extLst>
      <p:ext uri="{BB962C8B-B14F-4D97-AF65-F5344CB8AC3E}">
        <p14:creationId xmlns:p14="http://schemas.microsoft.com/office/powerpoint/2010/main" val="1599489419"/>
      </p:ext>
    </p:extLst>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130056"/>
                                        </p:tgtEl>
                                        <p:attrNameLst>
                                          <p:attrName>style.visibility</p:attrName>
                                        </p:attrNameLst>
                                      </p:cBhvr>
                                      <p:to>
                                        <p:strVal val="visible"/>
                                      </p:to>
                                    </p:set>
                                    <p:anim calcmode="lin" valueType="num">
                                      <p:cBhvr>
                                        <p:cTn id="7" dur="500" fill="hold"/>
                                        <p:tgtEl>
                                          <p:spTgt spid="130056"/>
                                        </p:tgtEl>
                                        <p:attrNameLst>
                                          <p:attrName>ppt_w</p:attrName>
                                        </p:attrNameLst>
                                      </p:cBhvr>
                                      <p:tavLst>
                                        <p:tav tm="0">
                                          <p:val>
                                            <p:fltVal val="0"/>
                                          </p:val>
                                        </p:tav>
                                        <p:tav tm="100000">
                                          <p:val>
                                            <p:strVal val="#ppt_w"/>
                                          </p:val>
                                        </p:tav>
                                      </p:tavLst>
                                    </p:anim>
                                    <p:anim calcmode="lin" valueType="num">
                                      <p:cBhvr>
                                        <p:cTn id="8" dur="500" fill="hold"/>
                                        <p:tgtEl>
                                          <p:spTgt spid="130056"/>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130060"/>
                                        </p:tgtEl>
                                        <p:attrNameLst>
                                          <p:attrName>style.visibility</p:attrName>
                                        </p:attrNameLst>
                                      </p:cBhvr>
                                      <p:to>
                                        <p:strVal val="visible"/>
                                      </p:to>
                                    </p:set>
                                    <p:anim calcmode="lin" valueType="num">
                                      <p:cBhvr>
                                        <p:cTn id="11" dur="500" fill="hold"/>
                                        <p:tgtEl>
                                          <p:spTgt spid="130060"/>
                                        </p:tgtEl>
                                        <p:attrNameLst>
                                          <p:attrName>ppt_w</p:attrName>
                                        </p:attrNameLst>
                                      </p:cBhvr>
                                      <p:tavLst>
                                        <p:tav tm="0">
                                          <p:val>
                                            <p:fltVal val="0"/>
                                          </p:val>
                                        </p:tav>
                                        <p:tav tm="100000">
                                          <p:val>
                                            <p:strVal val="#ppt_w"/>
                                          </p:val>
                                        </p:tav>
                                      </p:tavLst>
                                    </p:anim>
                                    <p:anim calcmode="lin" valueType="num">
                                      <p:cBhvr>
                                        <p:cTn id="12" dur="500" fill="hold"/>
                                        <p:tgtEl>
                                          <p:spTgt spid="130060"/>
                                        </p:tgtEl>
                                        <p:attrNameLst>
                                          <p:attrName>ppt_h</p:attrName>
                                        </p:attrNameLst>
                                      </p:cBhvr>
                                      <p:tavLst>
                                        <p:tav tm="0">
                                          <p:val>
                                            <p:strVal val="#ppt_h"/>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130055"/>
                                        </p:tgtEl>
                                        <p:attrNameLst>
                                          <p:attrName>style.visibility</p:attrName>
                                        </p:attrNameLst>
                                      </p:cBhvr>
                                      <p:to>
                                        <p:strVal val="visible"/>
                                      </p:to>
                                    </p:set>
                                    <p:anim calcmode="lin" valueType="num">
                                      <p:cBhvr>
                                        <p:cTn id="17" dur="1000" fill="hold"/>
                                        <p:tgtEl>
                                          <p:spTgt spid="130055"/>
                                        </p:tgtEl>
                                        <p:attrNameLst>
                                          <p:attrName>ppt_x</p:attrName>
                                        </p:attrNameLst>
                                      </p:cBhvr>
                                      <p:tavLst>
                                        <p:tav tm="0">
                                          <p:val>
                                            <p:strVal val="#ppt_x-.2"/>
                                          </p:val>
                                        </p:tav>
                                        <p:tav tm="100000">
                                          <p:val>
                                            <p:strVal val="#ppt_x"/>
                                          </p:val>
                                        </p:tav>
                                      </p:tavLst>
                                    </p:anim>
                                    <p:anim calcmode="lin" valueType="num">
                                      <p:cBhvr>
                                        <p:cTn id="18" dur="1000" fill="hold"/>
                                        <p:tgtEl>
                                          <p:spTgt spid="130055"/>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30055"/>
                                        </p:tgtEl>
                                      </p:cBhvr>
                                    </p:animEffect>
                                  </p:childTnLst>
                                </p:cTn>
                              </p:par>
                              <p:par>
                                <p:cTn id="20" presetID="29" presetClass="entr" presetSubtype="0" fill="hold" grpId="0" nodeType="withEffect">
                                  <p:stCondLst>
                                    <p:cond delay="0"/>
                                  </p:stCondLst>
                                  <p:childTnLst>
                                    <p:set>
                                      <p:cBhvr>
                                        <p:cTn id="21" dur="1" fill="hold">
                                          <p:stCondLst>
                                            <p:cond delay="0"/>
                                          </p:stCondLst>
                                        </p:cTn>
                                        <p:tgtEl>
                                          <p:spTgt spid="130058"/>
                                        </p:tgtEl>
                                        <p:attrNameLst>
                                          <p:attrName>style.visibility</p:attrName>
                                        </p:attrNameLst>
                                      </p:cBhvr>
                                      <p:to>
                                        <p:strVal val="visible"/>
                                      </p:to>
                                    </p:set>
                                    <p:anim calcmode="lin" valueType="num">
                                      <p:cBhvr>
                                        <p:cTn id="22" dur="1000" fill="hold"/>
                                        <p:tgtEl>
                                          <p:spTgt spid="130058"/>
                                        </p:tgtEl>
                                        <p:attrNameLst>
                                          <p:attrName>ppt_x</p:attrName>
                                        </p:attrNameLst>
                                      </p:cBhvr>
                                      <p:tavLst>
                                        <p:tav tm="0">
                                          <p:val>
                                            <p:strVal val="#ppt_x-.2"/>
                                          </p:val>
                                        </p:tav>
                                        <p:tav tm="100000">
                                          <p:val>
                                            <p:strVal val="#ppt_x"/>
                                          </p:val>
                                        </p:tav>
                                      </p:tavLst>
                                    </p:anim>
                                    <p:anim calcmode="lin" valueType="num">
                                      <p:cBhvr>
                                        <p:cTn id="23" dur="1000" fill="hold"/>
                                        <p:tgtEl>
                                          <p:spTgt spid="130058"/>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30058"/>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130057"/>
                                        </p:tgtEl>
                                        <p:attrNameLst>
                                          <p:attrName>style.visibility</p:attrName>
                                        </p:attrNameLst>
                                      </p:cBhvr>
                                      <p:to>
                                        <p:strVal val="visible"/>
                                      </p:to>
                                    </p:set>
                                    <p:anim calcmode="lin" valueType="num">
                                      <p:cBhvr>
                                        <p:cTn id="29" dur="500" fill="hold"/>
                                        <p:tgtEl>
                                          <p:spTgt spid="130057"/>
                                        </p:tgtEl>
                                        <p:attrNameLst>
                                          <p:attrName>ppt_w</p:attrName>
                                        </p:attrNameLst>
                                      </p:cBhvr>
                                      <p:tavLst>
                                        <p:tav tm="0">
                                          <p:val>
                                            <p:fltVal val="0"/>
                                          </p:val>
                                        </p:tav>
                                        <p:tav tm="100000">
                                          <p:val>
                                            <p:strVal val="#ppt_w"/>
                                          </p:val>
                                        </p:tav>
                                      </p:tavLst>
                                    </p:anim>
                                    <p:anim calcmode="lin" valueType="num">
                                      <p:cBhvr>
                                        <p:cTn id="30" dur="500" fill="hold"/>
                                        <p:tgtEl>
                                          <p:spTgt spid="130057"/>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30061"/>
                                        </p:tgtEl>
                                        <p:attrNameLst>
                                          <p:attrName>style.visibility</p:attrName>
                                        </p:attrNameLst>
                                      </p:cBhvr>
                                      <p:to>
                                        <p:strVal val="visible"/>
                                      </p:to>
                                    </p:set>
                                    <p:anim calcmode="lin" valueType="num">
                                      <p:cBhvr>
                                        <p:cTn id="33" dur="500" fill="hold"/>
                                        <p:tgtEl>
                                          <p:spTgt spid="130061"/>
                                        </p:tgtEl>
                                        <p:attrNameLst>
                                          <p:attrName>ppt_w</p:attrName>
                                        </p:attrNameLst>
                                      </p:cBhvr>
                                      <p:tavLst>
                                        <p:tav tm="0">
                                          <p:val>
                                            <p:fltVal val="0"/>
                                          </p:val>
                                        </p:tav>
                                        <p:tav tm="100000">
                                          <p:val>
                                            <p:strVal val="#ppt_w"/>
                                          </p:val>
                                        </p:tav>
                                      </p:tavLst>
                                    </p:anim>
                                    <p:anim calcmode="lin" valueType="num">
                                      <p:cBhvr>
                                        <p:cTn id="34" dur="500" fill="hold"/>
                                        <p:tgtEl>
                                          <p:spTgt spid="130061"/>
                                        </p:tgtEl>
                                        <p:attrNameLst>
                                          <p:attrName>ppt_h</p:attrName>
                                        </p:attrNameLst>
                                      </p:cBhvr>
                                      <p:tavLst>
                                        <p:tav tm="0">
                                          <p:val>
                                            <p:fltVal val="0"/>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9" presetClass="entr" presetSubtype="0" fill="hold" grpId="0" nodeType="clickEffect">
                                  <p:stCondLst>
                                    <p:cond delay="0"/>
                                  </p:stCondLst>
                                  <p:childTnLst>
                                    <p:set>
                                      <p:cBhvr>
                                        <p:cTn id="38" dur="1" fill="hold">
                                          <p:stCondLst>
                                            <p:cond delay="0"/>
                                          </p:stCondLst>
                                        </p:cTn>
                                        <p:tgtEl>
                                          <p:spTgt spid="130059"/>
                                        </p:tgtEl>
                                        <p:attrNameLst>
                                          <p:attrName>style.visibility</p:attrName>
                                        </p:attrNameLst>
                                      </p:cBhvr>
                                      <p:to>
                                        <p:strVal val="visible"/>
                                      </p:to>
                                    </p:set>
                                    <p:anim calcmode="lin" valueType="num">
                                      <p:cBhvr>
                                        <p:cTn id="39" dur="1000" fill="hold"/>
                                        <p:tgtEl>
                                          <p:spTgt spid="130059"/>
                                        </p:tgtEl>
                                        <p:attrNameLst>
                                          <p:attrName>ppt_x</p:attrName>
                                        </p:attrNameLst>
                                      </p:cBhvr>
                                      <p:tavLst>
                                        <p:tav tm="0">
                                          <p:val>
                                            <p:strVal val="#ppt_x-.2"/>
                                          </p:val>
                                        </p:tav>
                                        <p:tav tm="100000">
                                          <p:val>
                                            <p:strVal val="#ppt_x"/>
                                          </p:val>
                                        </p:tav>
                                      </p:tavLst>
                                    </p:anim>
                                    <p:anim calcmode="lin" valueType="num">
                                      <p:cBhvr>
                                        <p:cTn id="40" dur="1000" fill="hold"/>
                                        <p:tgtEl>
                                          <p:spTgt spid="130059"/>
                                        </p:tgtEl>
                                        <p:attrNameLst>
                                          <p:attrName>ppt_y</p:attrName>
                                        </p:attrNameLst>
                                      </p:cBhvr>
                                      <p:tavLst>
                                        <p:tav tm="0">
                                          <p:val>
                                            <p:strVal val="#ppt_y"/>
                                          </p:val>
                                        </p:tav>
                                        <p:tav tm="100000">
                                          <p:val>
                                            <p:strVal val="#ppt_y"/>
                                          </p:val>
                                        </p:tav>
                                      </p:tavLst>
                                    </p:anim>
                                    <p:animEffect transition="in" filter="wipe(right)" prLst="gradientSize: 0.1">
                                      <p:cBhvr>
                                        <p:cTn id="41" dur="1000"/>
                                        <p:tgtEl>
                                          <p:spTgt spid="130059"/>
                                        </p:tgtEl>
                                      </p:cBhvr>
                                    </p:animEffect>
                                  </p:childTnLst>
                                </p:cTn>
                              </p:par>
                              <p:par>
                                <p:cTn id="42" presetID="23" presetClass="entr" presetSubtype="16" fill="hold" grpId="0" nodeType="withEffect">
                                  <p:stCondLst>
                                    <p:cond delay="0"/>
                                  </p:stCondLst>
                                  <p:childTnLst>
                                    <p:set>
                                      <p:cBhvr>
                                        <p:cTn id="43" dur="1" fill="hold">
                                          <p:stCondLst>
                                            <p:cond delay="0"/>
                                          </p:stCondLst>
                                        </p:cTn>
                                        <p:tgtEl>
                                          <p:spTgt spid="130054"/>
                                        </p:tgtEl>
                                        <p:attrNameLst>
                                          <p:attrName>style.visibility</p:attrName>
                                        </p:attrNameLst>
                                      </p:cBhvr>
                                      <p:to>
                                        <p:strVal val="visible"/>
                                      </p:to>
                                    </p:set>
                                    <p:anim calcmode="lin" valueType="num">
                                      <p:cBhvr>
                                        <p:cTn id="44" dur="500" fill="hold"/>
                                        <p:tgtEl>
                                          <p:spTgt spid="130054"/>
                                        </p:tgtEl>
                                        <p:attrNameLst>
                                          <p:attrName>ppt_w</p:attrName>
                                        </p:attrNameLst>
                                      </p:cBhvr>
                                      <p:tavLst>
                                        <p:tav tm="0">
                                          <p:val>
                                            <p:fltVal val="0"/>
                                          </p:val>
                                        </p:tav>
                                        <p:tav tm="100000">
                                          <p:val>
                                            <p:strVal val="#ppt_w"/>
                                          </p:val>
                                        </p:tav>
                                      </p:tavLst>
                                    </p:anim>
                                    <p:anim calcmode="lin" valueType="num">
                                      <p:cBhvr>
                                        <p:cTn id="45" dur="500" fill="hold"/>
                                        <p:tgtEl>
                                          <p:spTgt spid="130054"/>
                                        </p:tgtEl>
                                        <p:attrNameLst>
                                          <p:attrName>ppt_h</p:attrName>
                                        </p:attrNameLst>
                                      </p:cBhvr>
                                      <p:tavLst>
                                        <p:tav tm="0">
                                          <p:val>
                                            <p:fltVal val="0"/>
                                          </p:val>
                                        </p:tav>
                                        <p:tav tm="100000">
                                          <p:val>
                                            <p:strVal val="#ppt_h"/>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17" presetClass="entr" presetSubtype="10" fill="hold" grpId="0" nodeType="clickEffect">
                                  <p:stCondLst>
                                    <p:cond delay="0"/>
                                  </p:stCondLst>
                                  <p:childTnLst>
                                    <p:set>
                                      <p:cBhvr>
                                        <p:cTn id="49" dur="1" fill="hold">
                                          <p:stCondLst>
                                            <p:cond delay="0"/>
                                          </p:stCondLst>
                                        </p:cTn>
                                        <p:tgtEl>
                                          <p:spTgt spid="130064"/>
                                        </p:tgtEl>
                                        <p:attrNameLst>
                                          <p:attrName>style.visibility</p:attrName>
                                        </p:attrNameLst>
                                      </p:cBhvr>
                                      <p:to>
                                        <p:strVal val="visible"/>
                                      </p:to>
                                    </p:set>
                                    <p:anim calcmode="lin" valueType="num">
                                      <p:cBhvr>
                                        <p:cTn id="50" dur="500" fill="hold"/>
                                        <p:tgtEl>
                                          <p:spTgt spid="130064"/>
                                        </p:tgtEl>
                                        <p:attrNameLst>
                                          <p:attrName>ppt_w</p:attrName>
                                        </p:attrNameLst>
                                      </p:cBhvr>
                                      <p:tavLst>
                                        <p:tav tm="0">
                                          <p:val>
                                            <p:fltVal val="0"/>
                                          </p:val>
                                        </p:tav>
                                        <p:tav tm="100000">
                                          <p:val>
                                            <p:strVal val="#ppt_w"/>
                                          </p:val>
                                        </p:tav>
                                      </p:tavLst>
                                    </p:anim>
                                    <p:anim calcmode="lin" valueType="num">
                                      <p:cBhvr>
                                        <p:cTn id="51" dur="500" fill="hold"/>
                                        <p:tgtEl>
                                          <p:spTgt spid="130064"/>
                                        </p:tgtEl>
                                        <p:attrNameLst>
                                          <p:attrName>ppt_h</p:attrName>
                                        </p:attrNameLst>
                                      </p:cBhvr>
                                      <p:tavLst>
                                        <p:tav tm="0">
                                          <p:val>
                                            <p:strVal val="#ppt_h"/>
                                          </p:val>
                                        </p:tav>
                                        <p:tav tm="100000">
                                          <p:val>
                                            <p:strVal val="#ppt_h"/>
                                          </p:val>
                                        </p:tav>
                                      </p:tavLst>
                                    </p:anim>
                                  </p:childTnLst>
                                </p:cTn>
                              </p:par>
                              <p:par>
                                <p:cTn id="52" presetID="17" presetClass="entr" presetSubtype="10" fill="hold" grpId="0" nodeType="withEffect">
                                  <p:stCondLst>
                                    <p:cond delay="0"/>
                                  </p:stCondLst>
                                  <p:childTnLst>
                                    <p:set>
                                      <p:cBhvr>
                                        <p:cTn id="53" dur="1" fill="hold">
                                          <p:stCondLst>
                                            <p:cond delay="0"/>
                                          </p:stCondLst>
                                        </p:cTn>
                                        <p:tgtEl>
                                          <p:spTgt spid="130065"/>
                                        </p:tgtEl>
                                        <p:attrNameLst>
                                          <p:attrName>style.visibility</p:attrName>
                                        </p:attrNameLst>
                                      </p:cBhvr>
                                      <p:to>
                                        <p:strVal val="visible"/>
                                      </p:to>
                                    </p:set>
                                    <p:anim calcmode="lin" valueType="num">
                                      <p:cBhvr>
                                        <p:cTn id="54" dur="500" fill="hold"/>
                                        <p:tgtEl>
                                          <p:spTgt spid="130065"/>
                                        </p:tgtEl>
                                        <p:attrNameLst>
                                          <p:attrName>ppt_w</p:attrName>
                                        </p:attrNameLst>
                                      </p:cBhvr>
                                      <p:tavLst>
                                        <p:tav tm="0">
                                          <p:val>
                                            <p:fltVal val="0"/>
                                          </p:val>
                                        </p:tav>
                                        <p:tav tm="100000">
                                          <p:val>
                                            <p:strVal val="#ppt_w"/>
                                          </p:val>
                                        </p:tav>
                                      </p:tavLst>
                                    </p:anim>
                                    <p:anim calcmode="lin" valueType="num">
                                      <p:cBhvr>
                                        <p:cTn id="55" dur="500" fill="hold"/>
                                        <p:tgtEl>
                                          <p:spTgt spid="130065"/>
                                        </p:tgtEl>
                                        <p:attrNameLst>
                                          <p:attrName>ppt_h</p:attrName>
                                        </p:attrNameLst>
                                      </p:cBhvr>
                                      <p:tavLst>
                                        <p:tav tm="0">
                                          <p:val>
                                            <p:strVal val="#ppt_h"/>
                                          </p:val>
                                        </p:tav>
                                        <p:tav tm="100000">
                                          <p:val>
                                            <p:strVal val="#ppt_h"/>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4" grpId="0" animBg="1"/>
      <p:bldP spid="130055" grpId="0" animBg="1"/>
      <p:bldP spid="130056" grpId="0" animBg="1"/>
      <p:bldP spid="130057" grpId="0" animBg="1"/>
      <p:bldP spid="130058" grpId="0" animBg="1"/>
      <p:bldP spid="130059" grpId="0" animBg="1"/>
      <p:bldP spid="130060" grpId="0" animBg="1"/>
      <p:bldP spid="130061" grpId="0" animBg="1"/>
      <p:bldP spid="130064" grpId="0" animBg="1"/>
      <p:bldP spid="130065"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87DB285-B183-4895-B5C2-E19176AB71F3}"/>
              </a:ext>
            </a:extLst>
          </p:cNvPr>
          <p:cNvSpPr txBox="1">
            <a:spLocks/>
          </p:cNvSpPr>
          <p:nvPr/>
        </p:nvSpPr>
        <p:spPr>
          <a:xfrm>
            <a:off x="344556" y="1802125"/>
            <a:ext cx="11847444" cy="47545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600"/>
              </a:spcBef>
              <a:spcAft>
                <a:spcPts val="600"/>
              </a:spcAft>
              <a:buFont typeface="Symbol" panose="05050102010706020507" pitchFamily="18" charset="2"/>
              <a:buNone/>
              <a:defRPr/>
            </a:pPr>
            <a:r>
              <a:rPr lang="en-US" sz="2600" b="1" dirty="0" smtClean="0">
                <a:latin typeface="Times New Roman" panose="02020603050405020304" pitchFamily="18" charset="0"/>
                <a:cs typeface="Times New Roman" panose="02020603050405020304" pitchFamily="18" charset="0"/>
              </a:rPr>
              <a:t>NHẬN XÉT</a:t>
            </a:r>
          </a:p>
          <a:p>
            <a:pPr algn="just">
              <a:lnSpc>
                <a:spcPct val="100000"/>
              </a:lnSpc>
              <a:spcBef>
                <a:spcPts val="600"/>
              </a:spcBef>
              <a:spcAft>
                <a:spcPts val="600"/>
              </a:spcAft>
              <a:buFont typeface="Symbol" panose="05050102010706020507" pitchFamily="18" charset="2"/>
              <a:buBlip>
                <a:blip r:embed="rId3"/>
              </a:buBlip>
              <a:defRPr/>
            </a:pPr>
            <a:r>
              <a:rPr lang="vi-VN" dirty="0" smtClean="0">
                <a:latin typeface="Times New Roman" panose="02020603050405020304" pitchFamily="18" charset="0"/>
                <a:cs typeface="Times New Roman" panose="02020603050405020304" pitchFamily="18" charset="0"/>
              </a:rPr>
              <a:t>Thủ tục đơn giản, nhanh chóng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lợi</a:t>
            </a:r>
            <a:endParaRPr lang="vi-VN" dirty="0" smtClean="0">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buFont typeface="Symbol" panose="05050102010706020507" pitchFamily="18" charset="2"/>
              <a:buBlip>
                <a:blip r:embed="rId3"/>
              </a:buBlip>
              <a:defRPr/>
            </a:pPr>
            <a:r>
              <a:rPr lang="vi-VN" dirty="0" smtClean="0">
                <a:latin typeface="Times New Roman" panose="02020603050405020304" pitchFamily="18" charset="0"/>
                <a:cs typeface="Times New Roman" panose="02020603050405020304" pitchFamily="18" charset="0"/>
              </a:rPr>
              <a:t>Ngân hàng chỉ đóng vai trò trung gian trong thanh toán</a:t>
            </a:r>
            <a:r>
              <a:rPr lang="en-US" dirty="0" smtClean="0">
                <a:latin typeface="Times New Roman" panose="02020603050405020304" pitchFamily="18" charset="0"/>
                <a:cs typeface="Times New Roman" panose="02020603050405020304" pitchFamily="18" charset="0"/>
              </a:rPr>
              <a:t>.</a:t>
            </a:r>
            <a:endParaRPr lang="vi-VN" dirty="0" smtClean="0">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buFont typeface="Symbol" panose="05050102010706020507" pitchFamily="18" charset="2"/>
              <a:buBlip>
                <a:blip r:embed="rId3"/>
              </a:buBlip>
              <a:defRPr/>
            </a:pPr>
            <a:r>
              <a:rPr lang="vi-VN" dirty="0" smtClean="0">
                <a:latin typeface="Times New Roman" panose="02020603050405020304" pitchFamily="18" charset="0"/>
                <a:cs typeface="Times New Roman" panose="02020603050405020304" pitchFamily="18" charset="0"/>
              </a:rPr>
              <a:t>Việc giao hàng của bên xuất khẩu và trả tiền của bên nhập khẩu hoàn toàn phụ thuộc vào khả năng và thiện chí của mỗi bên</a:t>
            </a:r>
            <a:r>
              <a:rPr lang="en-US" dirty="0" smtClean="0">
                <a:latin typeface="Times New Roman" panose="02020603050405020304" pitchFamily="18" charset="0"/>
                <a:cs typeface="Times New Roman" panose="02020603050405020304" pitchFamily="18" charset="0"/>
              </a:rPr>
              <a:t>.</a:t>
            </a:r>
          </a:p>
          <a:p>
            <a:pPr algn="just">
              <a:lnSpc>
                <a:spcPct val="100000"/>
              </a:lnSpc>
              <a:spcBef>
                <a:spcPts val="600"/>
              </a:spcBef>
              <a:spcAft>
                <a:spcPts val="600"/>
              </a:spcAft>
              <a:buFont typeface="Symbol" panose="05050102010706020507" pitchFamily="18" charset="2"/>
              <a:buBlip>
                <a:blip r:embed="rId3"/>
              </a:buBlip>
              <a:defRPr/>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lợi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NK.</a:t>
            </a:r>
            <a:endParaRPr lang="vi-VN" dirty="0" smtClean="0">
              <a:latin typeface="Times New Roman" panose="02020603050405020304" pitchFamily="18" charset="0"/>
              <a:cs typeface="Times New Roman" panose="02020603050405020304" pitchFamily="18" charset="0"/>
            </a:endParaRPr>
          </a:p>
          <a:p>
            <a:pPr algn="just">
              <a:lnSpc>
                <a:spcPct val="100000"/>
              </a:lnSpc>
              <a:spcBef>
                <a:spcPts val="600"/>
              </a:spcBef>
              <a:spcAft>
                <a:spcPts val="600"/>
              </a:spcAft>
              <a:buFont typeface="Symbol" panose="05050102010706020507" pitchFamily="18" charset="2"/>
              <a:buBlip>
                <a:blip r:embed="rId3"/>
              </a:buBlip>
              <a:defRPr/>
            </a:pPr>
            <a:r>
              <a:rPr lang="vi-VN" dirty="0" smtClean="0">
                <a:latin typeface="Times New Roman" panose="02020603050405020304" pitchFamily="18" charset="0"/>
                <a:cs typeface="Times New Roman" panose="02020603050405020304" pitchFamily="18" charset="0"/>
              </a:rPr>
              <a:t>Áp dụng trong trường hợp: hai bên mua bán có quan hệ lâu đời và tín nhiệm lẫn nhau hay khi giá trị hợp đồng không lớn lắm</a:t>
            </a:r>
            <a:r>
              <a:rPr lang="en-US" dirty="0" smtClean="0">
                <a:latin typeface="Times New Roman" panose="02020603050405020304" pitchFamily="18" charset="0"/>
                <a:cs typeface="Times New Roman" panose="02020603050405020304" pitchFamily="18" charset="0"/>
              </a:rPr>
              <a:t>.</a:t>
            </a:r>
            <a:endParaRPr lang="vi-VN" dirty="0">
              <a:latin typeface="Times New Roman" panose="02020603050405020304" pitchFamily="18" charset="0"/>
              <a:cs typeface="Times New Roman" panose="02020603050405020304" pitchFamily="18" charset="0"/>
            </a:endParaRPr>
          </a:p>
        </p:txBody>
      </p:sp>
      <p:sp>
        <p:nvSpPr>
          <p:cNvPr id="4" name="TextBox 3"/>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476114" y="897069"/>
            <a:ext cx="5610831" cy="742511"/>
          </a:xfrm>
          <a:prstGeom prst="rect">
            <a:avLst/>
          </a:prstGeom>
        </p:spPr>
        <p:txBody>
          <a:bodyPr wrap="none">
            <a:spAutoFit/>
          </a:bodyPr>
          <a:lstStyle/>
          <a:p>
            <a:pPr>
              <a:lnSpc>
                <a:spcPct val="150000"/>
              </a:lnSpc>
            </a:pPr>
            <a:r>
              <a:rPr lang="en-US" sz="3200" b="1" dirty="0">
                <a:latin typeface="Times New Roman" panose="02020603050405020304" pitchFamily="18" charset="0"/>
                <a:cs typeface="Times New Roman" panose="02020603050405020304" pitchFamily="18" charset="0"/>
              </a:rPr>
              <a:t>5.1.1.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chuyển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tiền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12055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434387" y="744090"/>
            <a:ext cx="5323224" cy="923330"/>
          </a:xfrm>
          <a:prstGeom prst="rect">
            <a:avLst/>
          </a:prstGeom>
        </p:spPr>
        <p:txBody>
          <a:bodyPr wrap="square">
            <a:spAutoFit/>
          </a:bodyPr>
          <a:lstStyle/>
          <a:p>
            <a:pPr>
              <a:lnSpc>
                <a:spcPct val="150000"/>
              </a:lnSpc>
            </a:pPr>
            <a:r>
              <a:rPr lang="en-US" sz="3600" b="1" dirty="0">
                <a:latin typeface="Times New Roman" panose="02020603050405020304" pitchFamily="18" charset="0"/>
                <a:cs typeface="Times New Roman" panose="02020603050405020304" pitchFamily="18" charset="0"/>
              </a:rPr>
              <a:t>5.1.2.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sổ</a:t>
            </a:r>
            <a:endParaRPr lang="en-US" sz="3600" b="1" dirty="0">
              <a:latin typeface="Times New Roman" panose="02020603050405020304" pitchFamily="18" charset="0"/>
              <a:cs typeface="Times New Roman" panose="02020603050405020304" pitchFamily="18" charset="0"/>
            </a:endParaRPr>
          </a:p>
        </p:txBody>
      </p:sp>
      <p:sp>
        <p:nvSpPr>
          <p:cNvPr id="4" name="Content Placeholder 2"/>
          <p:cNvSpPr txBox="1">
            <a:spLocks noChangeArrowheads="1"/>
          </p:cNvSpPr>
          <p:nvPr/>
        </p:nvSpPr>
        <p:spPr>
          <a:xfrm>
            <a:off x="0" y="1571160"/>
            <a:ext cx="12013095" cy="42211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buClr>
                <a:srgbClr val="C00000"/>
              </a:buClr>
              <a:buFont typeface="Wingdings" panose="05000000000000000000" pitchFamily="2" charset="2"/>
              <a:buChar char="Ø"/>
            </a:pPr>
            <a:r>
              <a:rPr lang="en-US" sz="2400" b="1" dirty="0" err="1">
                <a:latin typeface="Times New Roman" panose="02020603050405020304" pitchFamily="18" charset="0"/>
                <a:cs typeface="Times New Roman" panose="02020603050405020304" pitchFamily="18" charset="0"/>
              </a:rPr>
              <a:t>Phương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thức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ghi</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sổ</a:t>
            </a:r>
            <a:r>
              <a:rPr lang="en-US" sz="2400" b="1" dirty="0" smtClean="0">
                <a:latin typeface="Times New Roman" panose="02020603050405020304" pitchFamily="18" charset="0"/>
                <a:cs typeface="Times New Roman" panose="02020603050405020304" pitchFamily="18" charset="0"/>
              </a:rPr>
              <a:t> (Open account): </a:t>
            </a:r>
            <a:r>
              <a:rPr lang="en-US" altLang="en-US" sz="2400" dirty="0" err="1">
                <a:latin typeface="Times New Roman" panose="02020603050405020304" pitchFamily="18" charset="0"/>
                <a:cs typeface="Times New Roman" panose="02020603050405020304" pitchFamily="18" charset="0"/>
              </a:rPr>
              <a:t>Là</a:t>
            </a:r>
            <a:r>
              <a:rPr lang="en-US" altLang="en-US" sz="2400" dirty="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phương thức thanh toán quốc tế, trong đó </a:t>
            </a:r>
            <a:r>
              <a:rPr lang="vi-VN" sz="2400" b="1" dirty="0">
                <a:solidFill>
                  <a:srgbClr val="FF0000"/>
                </a:solidFill>
                <a:latin typeface="Times New Roman" panose="02020603050405020304" pitchFamily="18" charset="0"/>
                <a:cs typeface="Times New Roman" panose="02020603050405020304" pitchFamily="18" charset="0"/>
              </a:rPr>
              <a:t>nhà xuất khẩu </a:t>
            </a:r>
            <a:r>
              <a:rPr lang="vi-VN" sz="2400" dirty="0">
                <a:latin typeface="Times New Roman" panose="02020603050405020304" pitchFamily="18" charset="0"/>
                <a:cs typeface="Times New Roman" panose="02020603050405020304" pitchFamily="18" charset="0"/>
              </a:rPr>
              <a:t>sau khi hoàn thành giao hàng thì </a:t>
            </a:r>
            <a:r>
              <a:rPr lang="vi-VN" sz="2400" b="1" dirty="0">
                <a:solidFill>
                  <a:srgbClr val="FF0000"/>
                </a:solidFill>
                <a:latin typeface="Times New Roman" panose="02020603050405020304" pitchFamily="18" charset="0"/>
                <a:cs typeface="Times New Roman" panose="02020603050405020304" pitchFamily="18" charset="0"/>
              </a:rPr>
              <a:t>ghi Nợ tài khoản cho bên nhập khẩu vào một cuốn sổ theo dõi và việc thanh toán các khoản nợ này </a:t>
            </a:r>
            <a:r>
              <a:rPr lang="vi-VN" sz="2400" dirty="0">
                <a:latin typeface="Times New Roman" panose="02020603050405020304" pitchFamily="18" charset="0"/>
                <a:cs typeface="Times New Roman" panose="02020603050405020304" pitchFamily="18" charset="0"/>
              </a:rPr>
              <a:t>được thực hiện thông thường theo định kì như đã thỏa thuận</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algn="just"/>
            <a:r>
              <a:rPr lang="vi-VN" sz="2400" dirty="0" smtClean="0">
                <a:latin typeface="Times New Roman" panose="02020603050405020304" pitchFamily="18" charset="0"/>
                <a:cs typeface="Times New Roman" panose="02020603050405020304" pitchFamily="18" charset="0"/>
              </a:rPr>
              <a:t>Không </a:t>
            </a:r>
            <a:r>
              <a:rPr lang="vi-VN" sz="2400" dirty="0">
                <a:latin typeface="Times New Roman" panose="02020603050405020304" pitchFamily="18" charset="0"/>
                <a:cs typeface="Times New Roman" panose="02020603050405020304" pitchFamily="18" charset="0"/>
              </a:rPr>
              <a:t>có sự tham gia của ngân hàng với chức năng là người mở tài khoản và thực hiện thanh toán.</a:t>
            </a:r>
          </a:p>
          <a:p>
            <a:pPr algn="just"/>
            <a:r>
              <a:rPr lang="vi-VN" sz="2400" dirty="0" smtClean="0">
                <a:latin typeface="Times New Roman" panose="02020603050405020304" pitchFamily="18" charset="0"/>
                <a:cs typeface="Times New Roman" panose="02020603050405020304" pitchFamily="18" charset="0"/>
              </a:rPr>
              <a:t>Chỉ </a:t>
            </a:r>
            <a:r>
              <a:rPr lang="vi-VN" sz="2400" dirty="0">
                <a:latin typeface="Times New Roman" panose="02020603050405020304" pitchFamily="18" charset="0"/>
                <a:cs typeface="Times New Roman" panose="02020603050405020304" pitchFamily="18" charset="0"/>
              </a:rPr>
              <a:t>có hai bên tham gia thanh toán là nhà xuất khẩu và nhà nhập </a:t>
            </a:r>
            <a:r>
              <a:rPr lang="vi-VN" sz="2400" dirty="0" smtClean="0">
                <a:latin typeface="Times New Roman" panose="02020603050405020304" pitchFamily="18" charset="0"/>
                <a:cs typeface="Times New Roman" panose="02020603050405020304" pitchFamily="18" charset="0"/>
              </a:rPr>
              <a:t>khẩu</a:t>
            </a:r>
            <a:endParaRPr lang="en-US" sz="2400" dirty="0" smtClean="0">
              <a:latin typeface="Times New Roman" panose="02020603050405020304" pitchFamily="18" charset="0"/>
              <a:cs typeface="Times New Roman" panose="02020603050405020304" pitchFamily="18" charset="0"/>
            </a:endParaRPr>
          </a:p>
          <a:p>
            <a:pPr algn="just"/>
            <a:r>
              <a:rPr lang="vi-VN" sz="2400" dirty="0">
                <a:latin typeface="Times New Roman" panose="02020603050405020304" pitchFamily="18" charset="0"/>
                <a:cs typeface="Times New Roman" panose="02020603050405020304" pitchFamily="18" charset="0"/>
              </a:rPr>
              <a:t>Chỉ mở tài khoản đơn biên, không mở tài khoản song biên. Nếu người nhập khẩu mở tài khoản để ghi thì tài khoản này chỉ là tài khoản theo dõi, không có hiệu lực thanh toán.</a:t>
            </a:r>
            <a:endParaRPr lang="en-US" sz="2400" dirty="0" smtClean="0">
              <a:latin typeface="Times New Roman" panose="02020603050405020304" pitchFamily="18" charset="0"/>
              <a:cs typeface="Times New Roman" panose="02020603050405020304" pitchFamily="18" charset="0"/>
            </a:endParaRPr>
          </a:p>
          <a:p>
            <a:pPr algn="just"/>
            <a:r>
              <a:rPr lang="en-US" altLang="en-US" sz="2400" dirty="0" err="1" smtClean="0">
                <a:latin typeface="Times New Roman" panose="02020603050405020304" pitchFamily="18" charset="0"/>
                <a:cs typeface="Times New Roman" panose="02020603050405020304" pitchFamily="18" charset="0"/>
              </a:rPr>
              <a:t>Áp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dụng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trong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trường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hợp</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bên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hệ</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thường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xuyên</a:t>
            </a:r>
            <a:r>
              <a:rPr lang="en-US" altLang="en-US" sz="2400" dirty="0" smtClean="0">
                <a:latin typeface="Times New Roman" panose="02020603050405020304" pitchFamily="18" charset="0"/>
                <a:cs typeface="Times New Roman" panose="02020603050405020304" pitchFamily="18" charset="0"/>
              </a:rPr>
              <a:t> tin </a:t>
            </a:r>
            <a:r>
              <a:rPr lang="en-US" altLang="en-US" sz="2400" dirty="0" err="1" smtClean="0">
                <a:latin typeface="Times New Roman" panose="02020603050405020304" pitchFamily="18" charset="0"/>
                <a:cs typeface="Times New Roman" panose="02020603050405020304" pitchFamily="18" charset="0"/>
              </a:rPr>
              <a:t>cậy</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lẫn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nhau</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nội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bộ</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các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công</a:t>
            </a:r>
            <a:r>
              <a:rPr lang="en-US" altLang="en-US" sz="2400" dirty="0" smtClean="0">
                <a:latin typeface="Times New Roman" panose="02020603050405020304" pitchFamily="18" charset="0"/>
                <a:cs typeface="Times New Roman" panose="02020603050405020304" pitchFamily="18" charset="0"/>
              </a:rPr>
              <a:t> ty,...</a:t>
            </a:r>
          </a:p>
          <a:p>
            <a:pPr algn="just"/>
            <a:r>
              <a:rPr lang="en-US" altLang="en-US" sz="2400" dirty="0" err="1" smtClean="0">
                <a:latin typeface="Times New Roman" panose="02020603050405020304" pitchFamily="18" charset="0"/>
                <a:cs typeface="Times New Roman" panose="02020603050405020304" pitchFamily="18" charset="0"/>
              </a:rPr>
              <a:t>Việc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thanh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toán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đơn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vị</a:t>
            </a:r>
            <a:r>
              <a:rPr lang="en-US" altLang="en-US" sz="2400" dirty="0" smtClean="0">
                <a:latin typeface="Times New Roman" panose="02020603050405020304" pitchFamily="18" charset="0"/>
                <a:cs typeface="Times New Roman" panose="02020603050405020304" pitchFamily="18" charset="0"/>
              </a:rPr>
              <a:t> NK </a:t>
            </a:r>
            <a:r>
              <a:rPr lang="en-US" altLang="en-US" sz="2400" dirty="0" err="1" smtClean="0">
                <a:latin typeface="Times New Roman" panose="02020603050405020304" pitchFamily="18" charset="0"/>
                <a:cs typeface="Times New Roman" panose="02020603050405020304" pitchFamily="18" charset="0"/>
              </a:rPr>
              <a:t>có</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thể</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thực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hiện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bằng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hình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thức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chuyển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tiền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séc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lệnh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phiếu</a:t>
            </a:r>
            <a:r>
              <a:rPr lang="en-US" altLang="en-US" sz="24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0021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905056"/>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5.1. </a:t>
            </a:r>
            <a:r>
              <a:rPr lang="en-US" sz="4000" b="1" dirty="0" err="1">
                <a:latin typeface="Times New Roman" panose="02020603050405020304" pitchFamily="18" charset="0"/>
                <a:cs typeface="Times New Roman" panose="02020603050405020304" pitchFamily="18" charset="0"/>
              </a:rPr>
              <a:t>Phương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thức</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chuyển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tiền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và</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ghi</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sổ</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752572" y="905056"/>
            <a:ext cx="5161991" cy="923330"/>
          </a:xfrm>
          <a:prstGeom prst="rect">
            <a:avLst/>
          </a:prstGeom>
        </p:spPr>
        <p:txBody>
          <a:bodyPr wrap="none">
            <a:spAutoFit/>
          </a:bodyPr>
          <a:lstStyle/>
          <a:p>
            <a:pPr>
              <a:lnSpc>
                <a:spcPct val="150000"/>
              </a:lnSpc>
            </a:pPr>
            <a:r>
              <a:rPr lang="en-US" sz="3600" b="1" dirty="0">
                <a:latin typeface="Times New Roman" panose="02020603050405020304" pitchFamily="18" charset="0"/>
                <a:cs typeface="Times New Roman" panose="02020603050405020304" pitchFamily="18" charset="0"/>
              </a:rPr>
              <a:t>5.1.2.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sổ</a:t>
            </a:r>
            <a:endParaRPr lang="en-US" sz="3600" b="1" dirty="0">
              <a:latin typeface="Times New Roman" panose="02020603050405020304" pitchFamily="18" charset="0"/>
              <a:cs typeface="Times New Roman" panose="02020603050405020304" pitchFamily="18" charset="0"/>
            </a:endParaRPr>
          </a:p>
        </p:txBody>
      </p:sp>
      <p:sp>
        <p:nvSpPr>
          <p:cNvPr id="4" name="Content Placeholder 2"/>
          <p:cNvSpPr txBox="1">
            <a:spLocks noChangeArrowheads="1"/>
          </p:cNvSpPr>
          <p:nvPr/>
        </p:nvSpPr>
        <p:spPr>
          <a:xfrm>
            <a:off x="314739" y="1716156"/>
            <a:ext cx="11562522" cy="4144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buClr>
                <a:srgbClr val="C00000"/>
              </a:buClr>
            </a:pPr>
            <a:r>
              <a:rPr lang="en-US" altLang="en-US" b="1" dirty="0" err="1" smtClean="0">
                <a:solidFill>
                  <a:srgbClr val="FF0000"/>
                </a:solidFill>
                <a:latin typeface="Times New Roman" panose="02020603050405020304" pitchFamily="18" charset="0"/>
                <a:cs typeface="Times New Roman" panose="02020603050405020304" pitchFamily="18" charset="0"/>
              </a:rPr>
              <a:t>Thực</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chất</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là</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người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bán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cho</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người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mua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vay</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số</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tiền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trả</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chậm</a:t>
            </a:r>
            <a:endParaRPr lang="en-US" alt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50000"/>
              </a:lnSpc>
              <a:spcBef>
                <a:spcPts val="0"/>
              </a:spcBef>
              <a:buClr>
                <a:srgbClr val="C00000"/>
              </a:buClr>
              <a:buFont typeface="Symbol" panose="05050102010706020507" pitchFamily="18" charset="2"/>
              <a:buChar char="Þ"/>
            </a:pP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bán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có</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tính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lãi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trên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số</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tiền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chậm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này</a:t>
            </a:r>
            <a:r>
              <a:rPr lang="en-US" altLang="en-US" dirty="0" smtClean="0">
                <a:latin typeface="Times New Roman" panose="02020603050405020304" pitchFamily="18" charset="0"/>
                <a:cs typeface="Times New Roman" panose="02020603050405020304" pitchFamily="18" charset="0"/>
              </a:rPr>
              <a:t>.</a:t>
            </a:r>
          </a:p>
          <a:p>
            <a:pPr algn="just">
              <a:lnSpc>
                <a:spcPct val="150000"/>
              </a:lnSpc>
              <a:spcBef>
                <a:spcPts val="0"/>
              </a:spcBef>
              <a:buClr>
                <a:srgbClr val="C00000"/>
              </a:buClr>
            </a:pPr>
            <a:r>
              <a:rPr lang="en-US" altLang="en-US" b="1" dirty="0" err="1" smtClean="0">
                <a:solidFill>
                  <a:srgbClr val="FF0000"/>
                </a:solidFill>
                <a:latin typeface="Times New Roman" panose="02020603050405020304" pitchFamily="18" charset="0"/>
                <a:cs typeface="Times New Roman" panose="02020603050405020304" pitchFamily="18" charset="0"/>
              </a:rPr>
              <a:t>Hàng</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hóa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sau</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khi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đã</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giao</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cho</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người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mua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thì</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người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bán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mới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nhận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được</a:t>
            </a:r>
            <a:r>
              <a:rPr lang="en-US" altLang="en-US" b="1" dirty="0" smtClean="0">
                <a:solidFill>
                  <a:srgbClr val="FF0000"/>
                </a:solidFill>
                <a:latin typeface="Times New Roman" panose="02020603050405020304" pitchFamily="18" charset="0"/>
                <a:cs typeface="Times New Roman" panose="02020603050405020304" pitchFamily="18" charset="0"/>
              </a:rPr>
              <a:t> 1 </a:t>
            </a:r>
            <a:r>
              <a:rPr lang="en-US" altLang="en-US" b="1" dirty="0" err="1" smtClean="0">
                <a:solidFill>
                  <a:srgbClr val="FF0000"/>
                </a:solidFill>
                <a:latin typeface="Times New Roman" panose="02020603050405020304" pitchFamily="18" charset="0"/>
                <a:cs typeface="Times New Roman" panose="02020603050405020304" pitchFamily="18" charset="0"/>
              </a:rPr>
              <a:t>phần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số</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tiền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hàng</a:t>
            </a:r>
            <a:endParaRPr lang="en-US" alt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50000"/>
              </a:lnSpc>
              <a:spcBef>
                <a:spcPts val="0"/>
              </a:spcBef>
              <a:buClr>
                <a:srgbClr val="C00000"/>
              </a:buClr>
              <a:buFont typeface="Symbol" panose="05050102010706020507" pitchFamily="18" charset="2"/>
              <a:buChar char="Þ"/>
            </a:pPr>
            <a:r>
              <a:rPr lang="en-US" altLang="en-US" dirty="0" err="1" smtClean="0">
                <a:latin typeface="Times New Roman" panose="02020603050405020304" pitchFamily="18" charset="0"/>
                <a:cs typeface="Times New Roman" panose="02020603050405020304" pitchFamily="18" charset="0"/>
              </a:rPr>
              <a:t>Có</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rủi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ro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bán</a:t>
            </a:r>
            <a:endParaRPr lang="en-US" altLang="en-US" dirty="0" smtClean="0">
              <a:latin typeface="Times New Roman" panose="02020603050405020304" pitchFamily="18" charset="0"/>
              <a:cs typeface="Times New Roman" panose="02020603050405020304" pitchFamily="18" charset="0"/>
            </a:endParaRPr>
          </a:p>
          <a:p>
            <a:pPr algn="just">
              <a:lnSpc>
                <a:spcPct val="150000"/>
              </a:lnSpc>
              <a:spcBef>
                <a:spcPts val="0"/>
              </a:spcBef>
              <a:buClr>
                <a:srgbClr val="C00000"/>
              </a:buClr>
            </a:pPr>
            <a:r>
              <a:rPr lang="en-US" altLang="en-US" b="1" dirty="0" err="1" smtClean="0">
                <a:solidFill>
                  <a:srgbClr val="FF0000"/>
                </a:solidFill>
                <a:latin typeface="Times New Roman" panose="02020603050405020304" pitchFamily="18" charset="0"/>
                <a:cs typeface="Times New Roman" panose="02020603050405020304" pitchFamily="18" charset="0"/>
              </a:rPr>
              <a:t>Người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mua</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có</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thể</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giải</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quyết</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vấn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đề</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thiếu</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vốn</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tức</a:t>
            </a:r>
            <a:r>
              <a:rPr lang="en-US" altLang="en-US" b="1" dirty="0" smtClean="0">
                <a:solidFill>
                  <a:srgbClr val="FF0000"/>
                </a:solidFill>
                <a:latin typeface="Times New Roman" panose="02020603050405020304" pitchFamily="18" charset="0"/>
                <a:cs typeface="Times New Roman" panose="02020603050405020304" pitchFamily="18" charset="0"/>
              </a:rPr>
              <a:t> </a:t>
            </a:r>
            <a:r>
              <a:rPr lang="en-US" altLang="en-US" b="1" dirty="0" err="1" smtClean="0">
                <a:solidFill>
                  <a:srgbClr val="FF0000"/>
                </a:solidFill>
                <a:latin typeface="Times New Roman" panose="02020603050405020304" pitchFamily="18" charset="0"/>
                <a:cs typeface="Times New Roman" panose="02020603050405020304" pitchFamily="18" charset="0"/>
              </a:rPr>
              <a:t>thời</a:t>
            </a:r>
            <a:endParaRPr lang="en-US" altLang="en-US" b="1" dirty="0" smtClean="0">
              <a:solidFill>
                <a:srgbClr val="FF0000"/>
              </a:solidFill>
              <a:latin typeface="Times New Roman" panose="02020603050405020304" pitchFamily="18" charset="0"/>
              <a:cs typeface="Times New Roman" panose="02020603050405020304" pitchFamily="18" charset="0"/>
            </a:endParaRPr>
          </a:p>
          <a:p>
            <a:pPr algn="just">
              <a:lnSpc>
                <a:spcPct val="150000"/>
              </a:lnSpc>
              <a:spcBef>
                <a:spcPts val="0"/>
              </a:spcBef>
              <a:buClr>
                <a:srgbClr val="C00000"/>
              </a:buClr>
              <a:buFont typeface="Symbol" panose="05050102010706020507" pitchFamily="18" charset="2"/>
              <a:buNone/>
            </a:pPr>
            <a:r>
              <a:rPr lang="en-US" altLang="en-US" dirty="0" smtClean="0">
                <a:latin typeface="Times New Roman" panose="02020603050405020304" pitchFamily="18" charset="0"/>
                <a:cs typeface="Times New Roman" panose="02020603050405020304" pitchFamily="18" charset="0"/>
              </a:rPr>
              <a:t>=&gt; </a:t>
            </a:r>
            <a:r>
              <a:rPr lang="en-US" altLang="en-US" dirty="0" err="1" smtClean="0">
                <a:latin typeface="Times New Roman" panose="02020603050405020304" pitchFamily="18" charset="0"/>
                <a:cs typeface="Times New Roman" panose="02020603050405020304" pitchFamily="18" charset="0"/>
              </a:rPr>
              <a:t>Nhưng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phải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chịu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giá</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cao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hơn</a:t>
            </a:r>
            <a:r>
              <a:rPr lang="en-US" altLang="en-US" dirty="0" smtClean="0">
                <a:latin typeface="Times New Roman" panose="02020603050405020304" pitchFamily="18" charset="0"/>
                <a:cs typeface="Times New Roman" panose="02020603050405020304" pitchFamily="18" charset="0"/>
              </a:rPr>
              <a:t> do </a:t>
            </a:r>
            <a:r>
              <a:rPr lang="en-US" altLang="en-US" dirty="0" err="1" smtClean="0">
                <a:latin typeface="Times New Roman" panose="02020603050405020304" pitchFamily="18" charset="0"/>
                <a:cs typeface="Times New Roman" panose="02020603050405020304" pitchFamily="18" charset="0"/>
              </a:rPr>
              <a:t>phải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lãi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trên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số</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tiền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sẽ</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trả</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định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kỳ</a:t>
            </a:r>
            <a:endParaRPr lang="en-US" altLang="en-US" dirty="0" smtClean="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9941793" y="905056"/>
            <a:ext cx="2250207" cy="2142944"/>
          </a:xfrm>
          <a:prstGeom prst="rect">
            <a:avLst/>
          </a:prstGeom>
        </p:spPr>
      </p:pic>
    </p:spTree>
    <p:extLst>
      <p:ext uri="{BB962C8B-B14F-4D97-AF65-F5344CB8AC3E}">
        <p14:creationId xmlns:p14="http://schemas.microsoft.com/office/powerpoint/2010/main" val="404609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823752"/>
          </a:xfrm>
          <a:prstGeom prst="rect">
            <a:avLst/>
          </a:prstGeom>
          <a:solidFill>
            <a:srgbClr val="FFFF00"/>
          </a:solidFill>
        </p:spPr>
        <p:txBody>
          <a:bodyPr wrap="square" rtlCol="0">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5.1.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tiền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và</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sổ</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515004" y="706273"/>
            <a:ext cx="4057521" cy="661207"/>
          </a:xfrm>
          <a:prstGeom prst="rect">
            <a:avLst/>
          </a:prstGeom>
        </p:spPr>
        <p:txBody>
          <a:bodyPr wrap="none">
            <a:spAutoFit/>
          </a:bodyPr>
          <a:lstStyle/>
          <a:p>
            <a:pPr>
              <a:lnSpc>
                <a:spcPct val="150000"/>
              </a:lnSpc>
            </a:pPr>
            <a:r>
              <a:rPr lang="en-US" sz="2800" b="1" dirty="0">
                <a:latin typeface="Times New Roman" panose="02020603050405020304" pitchFamily="18" charset="0"/>
                <a:cs typeface="Times New Roman" panose="02020603050405020304" pitchFamily="18" charset="0"/>
              </a:rPr>
              <a:t>5.1.2.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ghi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sổ</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06016" y="1369986"/>
            <a:ext cx="11714922" cy="5124480"/>
          </a:xfrm>
          <a:prstGeom prst="rect">
            <a:avLst/>
          </a:prstGeom>
        </p:spPr>
        <p:txBody>
          <a:bodyPr wrap="square">
            <a:spAutoFit/>
          </a:bodyPr>
          <a:lstStyle/>
          <a:p>
            <a:pPr algn="ctr">
              <a:spcBef>
                <a:spcPts val="600"/>
              </a:spcBef>
            </a:pPr>
            <a:r>
              <a:rPr lang="vi-VN" sz="2800" b="1" u="sng" dirty="0">
                <a:solidFill>
                  <a:srgbClr val="FF0000"/>
                </a:solidFill>
                <a:latin typeface="Times New Roman" panose="02020603050405020304" pitchFamily="18" charset="0"/>
                <a:cs typeface="Times New Roman" panose="02020603050405020304" pitchFamily="18" charset="0"/>
              </a:rPr>
              <a:t>Ưu điểm đối với các </a:t>
            </a:r>
            <a:r>
              <a:rPr lang="vi-VN" sz="2800" b="1" u="sng" dirty="0" smtClean="0">
                <a:solidFill>
                  <a:srgbClr val="FF0000"/>
                </a:solidFill>
                <a:latin typeface="Times New Roman" panose="02020603050405020304" pitchFamily="18" charset="0"/>
                <a:cs typeface="Times New Roman" panose="02020603050405020304" pitchFamily="18" charset="0"/>
              </a:rPr>
              <a:t>bên</a:t>
            </a:r>
            <a:endParaRPr lang="vi-VN" sz="2800" b="1" u="sng" dirty="0">
              <a:solidFill>
                <a:srgbClr val="FF0000"/>
              </a:solidFill>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v"/>
            </a:pPr>
            <a:r>
              <a:rPr lang="vi-VN" sz="2400" b="1" dirty="0">
                <a:solidFill>
                  <a:srgbClr val="FF0000"/>
                </a:solidFill>
                <a:latin typeface="Times New Roman" panose="02020603050405020304" pitchFamily="18" charset="0"/>
                <a:cs typeface="Times New Roman" panose="02020603050405020304" pitchFamily="18" charset="0"/>
              </a:rPr>
              <a:t>Đối với nhà nhập </a:t>
            </a:r>
            <a:r>
              <a:rPr lang="vi-VN" sz="2400" b="1" dirty="0" smtClean="0">
                <a:solidFill>
                  <a:srgbClr val="FF0000"/>
                </a:solidFill>
                <a:latin typeface="Times New Roman" panose="02020603050405020304" pitchFamily="18" charset="0"/>
                <a:cs typeface="Times New Roman" panose="02020603050405020304" pitchFamily="18" charset="0"/>
              </a:rPr>
              <a:t>khẩu</a:t>
            </a:r>
            <a:endParaRPr lang="vi-VN" sz="2400" b="1" dirty="0">
              <a:solidFill>
                <a:srgbClr val="FF0000"/>
              </a:solidFill>
              <a:latin typeface="Times New Roman" panose="02020603050405020304" pitchFamily="18" charset="0"/>
              <a:cs typeface="Times New Roman" panose="02020603050405020304" pitchFamily="18" charset="0"/>
            </a:endParaRPr>
          </a:p>
          <a:p>
            <a:pPr>
              <a:spcBef>
                <a:spcPts val="600"/>
              </a:spcBef>
            </a:pPr>
            <a:r>
              <a:rPr lang="vi-VN" sz="2400" dirty="0">
                <a:latin typeface="Times New Roman" panose="02020603050405020304" pitchFamily="18" charset="0"/>
                <a:cs typeface="Times New Roman" panose="02020603050405020304" pitchFamily="18" charset="0"/>
              </a:rPr>
              <a:t>- Chưa phải trả tiền cho đến khi nhận được hàng hóa và chấp nhận hàng hóa</a:t>
            </a:r>
            <a:r>
              <a:rPr lang="vi-VN" sz="2400" dirty="0" smtClean="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a:spcBef>
                <a:spcPts val="600"/>
              </a:spcBef>
            </a:pPr>
            <a:r>
              <a:rPr lang="vi-VN" sz="2400" dirty="0">
                <a:latin typeface="Times New Roman" panose="02020603050405020304" pitchFamily="18" charset="0"/>
                <a:cs typeface="Times New Roman" panose="02020603050405020304" pitchFamily="18" charset="0"/>
              </a:rPr>
              <a:t>- Giảm được áp lực tài chính do được thanh toán chậm</a:t>
            </a:r>
            <a:r>
              <a:rPr lang="vi-VN" sz="2400" dirty="0" smtClean="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v"/>
            </a:pPr>
            <a:r>
              <a:rPr lang="vi-VN" sz="2400" b="1" dirty="0">
                <a:solidFill>
                  <a:srgbClr val="FF0000"/>
                </a:solidFill>
                <a:latin typeface="Times New Roman" panose="02020603050405020304" pitchFamily="18" charset="0"/>
                <a:cs typeface="Times New Roman" panose="02020603050405020304" pitchFamily="18" charset="0"/>
              </a:rPr>
              <a:t>Đối với nhà xuất </a:t>
            </a:r>
            <a:r>
              <a:rPr lang="vi-VN" sz="2400" b="1" dirty="0" smtClean="0">
                <a:solidFill>
                  <a:srgbClr val="FF0000"/>
                </a:solidFill>
                <a:latin typeface="Times New Roman" panose="02020603050405020304" pitchFamily="18" charset="0"/>
                <a:cs typeface="Times New Roman" panose="02020603050405020304" pitchFamily="18" charset="0"/>
              </a:rPr>
              <a:t>khẩu</a:t>
            </a:r>
            <a:endParaRPr lang="vi-VN" sz="2400" b="1" dirty="0">
              <a:solidFill>
                <a:srgbClr val="FF0000"/>
              </a:solidFill>
              <a:latin typeface="Times New Roman" panose="02020603050405020304" pitchFamily="18" charset="0"/>
              <a:cs typeface="Times New Roman" panose="02020603050405020304" pitchFamily="18" charset="0"/>
            </a:endParaRPr>
          </a:p>
          <a:p>
            <a:pPr>
              <a:spcBef>
                <a:spcPts val="600"/>
              </a:spcBef>
            </a:pPr>
            <a:r>
              <a:rPr lang="vi-VN" sz="2400" dirty="0">
                <a:latin typeface="Times New Roman" panose="02020603050405020304" pitchFamily="18" charset="0"/>
                <a:cs typeface="Times New Roman" panose="02020603050405020304" pitchFamily="18" charset="0"/>
              </a:rPr>
              <a:t>- Là phương thức bán hàng đơn giản, dễ thực hiện, chi phí thấp, thường được thực hiện giữa các đối tác không có sự hoài nghi về độ tín nhiệm và các rủi ro trong thanh toán không phát sinh</a:t>
            </a:r>
            <a:r>
              <a:rPr lang="vi-VN" sz="2400" dirty="0" smtClean="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marL="342900" indent="-342900">
              <a:spcBef>
                <a:spcPts val="600"/>
              </a:spcBef>
              <a:buFontTx/>
              <a:buChar char="-"/>
            </a:pPr>
            <a:r>
              <a:rPr lang="vi-VN" sz="2400" dirty="0" smtClean="0">
                <a:latin typeface="Times New Roman" panose="02020603050405020304" pitchFamily="18" charset="0"/>
                <a:cs typeface="Times New Roman" panose="02020603050405020304" pitchFamily="18" charset="0"/>
              </a:rPr>
              <a:t>Do </a:t>
            </a:r>
            <a:r>
              <a:rPr lang="vi-VN" sz="2400" dirty="0">
                <a:latin typeface="Times New Roman" panose="02020603050405020304" pitchFamily="18" charset="0"/>
                <a:cs typeface="Times New Roman" panose="02020603050405020304" pitchFamily="18" charset="0"/>
              </a:rPr>
              <a:t>chi phí bán hàng thấp nên nhà xuất khẩu có thể giảm giá bán nhằm tăng khả năng cạnh tranh, thu hút thêm đơn đặt hàng mới với số lượng lớn, tăng được doanh thu và lợi </a:t>
            </a:r>
            <a:r>
              <a:rPr lang="vi-VN" sz="2400" dirty="0" smtClean="0">
                <a:latin typeface="Times New Roman" panose="02020603050405020304" pitchFamily="18" charset="0"/>
                <a:cs typeface="Times New Roman" panose="02020603050405020304" pitchFamily="18" charset="0"/>
              </a:rPr>
              <a:t>nhuận</a:t>
            </a:r>
            <a:endParaRPr lang="en-US" sz="2400" dirty="0">
              <a:latin typeface="Times New Roman" panose="02020603050405020304" pitchFamily="18" charset="0"/>
              <a:cs typeface="Times New Roman" panose="02020603050405020304" pitchFamily="18" charset="0"/>
            </a:endParaRPr>
          </a:p>
          <a:p>
            <a:pPr>
              <a:spcBef>
                <a:spcPts val="600"/>
              </a:spcBef>
            </a:pPr>
            <a:r>
              <a:rPr lang="vi-VN" sz="2400" b="1" dirty="0" smtClean="0">
                <a:solidFill>
                  <a:srgbClr val="FF0000"/>
                </a:solidFill>
                <a:latin typeface="Times New Roman" panose="02020603050405020304" pitchFamily="18" charset="0"/>
                <a:cs typeface="Times New Roman" panose="02020603050405020304" pitchFamily="18" charset="0"/>
              </a:rPr>
              <a:t>Ưu </a:t>
            </a:r>
            <a:r>
              <a:rPr lang="vi-VN" sz="2400" b="1" dirty="0">
                <a:solidFill>
                  <a:srgbClr val="FF0000"/>
                </a:solidFill>
                <a:latin typeface="Times New Roman" panose="02020603050405020304" pitchFamily="18" charset="0"/>
                <a:cs typeface="Times New Roman" panose="02020603050405020304" pitchFamily="18" charset="0"/>
              </a:rPr>
              <a:t>điểm cho cả người mua và người bán là</a:t>
            </a:r>
            <a:r>
              <a:rPr lang="vi-VN" sz="2400" dirty="0">
                <a:latin typeface="Times New Roman" panose="02020603050405020304" pitchFamily="18" charset="0"/>
                <a:cs typeface="Times New Roman" panose="02020603050405020304" pitchFamily="18" charset="0"/>
              </a:rPr>
              <a:t> không có sự tham gia của ngân hàng trong khâu xử lí chứng từ, nên giảm được công việc giấy tờ, từ đó giảm được chi phí giao dịch.</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463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1000"/>
                                        <p:tgtEl>
                                          <p:spTgt spid="4">
                                            <p:txEl>
                                              <p:pRg st="6" end="6"/>
                                            </p:txEl>
                                          </p:spTgt>
                                        </p:tgtEl>
                                      </p:cBhvr>
                                    </p:animEffect>
                                    <p:anim calcmode="lin" valueType="num">
                                      <p:cBhvr>
                                        <p:cTn id="43"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Effect transition="in" filter="fade">
                                      <p:cBhvr>
                                        <p:cTn id="49" dur="1000"/>
                                        <p:tgtEl>
                                          <p:spTgt spid="4">
                                            <p:txEl>
                                              <p:pRg st="7" end="7"/>
                                            </p:txEl>
                                          </p:spTgt>
                                        </p:tgtEl>
                                      </p:cBhvr>
                                    </p:animEffect>
                                    <p:anim calcmode="lin" valueType="num">
                                      <p:cBhvr>
                                        <p:cTn id="5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268" y="1530025"/>
            <a:ext cx="11714922" cy="4601260"/>
          </a:xfrm>
          <a:prstGeom prst="rect">
            <a:avLst/>
          </a:prstGeom>
        </p:spPr>
        <p:txBody>
          <a:bodyPr wrap="square">
            <a:spAutoFit/>
          </a:bodyPr>
          <a:lstStyle/>
          <a:p>
            <a:pPr algn="ctr">
              <a:spcBef>
                <a:spcPts val="600"/>
              </a:spcBef>
            </a:pPr>
            <a:r>
              <a:rPr lang="en-US" sz="2800" b="1" u="sng" dirty="0" err="1" smtClean="0">
                <a:solidFill>
                  <a:srgbClr val="FF0000"/>
                </a:solidFill>
                <a:latin typeface="Times New Roman" panose="02020603050405020304" pitchFamily="18" charset="0"/>
                <a:cs typeface="Times New Roman" panose="02020603050405020304" pitchFamily="18" charset="0"/>
              </a:rPr>
              <a:t>Nhược</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vi-VN" sz="2800" b="1" u="sng" dirty="0" smtClean="0">
                <a:solidFill>
                  <a:srgbClr val="FF0000"/>
                </a:solidFill>
                <a:latin typeface="Times New Roman" panose="02020603050405020304" pitchFamily="18" charset="0"/>
                <a:cs typeface="Times New Roman" panose="02020603050405020304" pitchFamily="18" charset="0"/>
              </a:rPr>
              <a:t>điểm </a:t>
            </a:r>
            <a:r>
              <a:rPr lang="vi-VN" sz="2800" b="1" u="sng" dirty="0">
                <a:solidFill>
                  <a:srgbClr val="FF0000"/>
                </a:solidFill>
                <a:latin typeface="Times New Roman" panose="02020603050405020304" pitchFamily="18" charset="0"/>
                <a:cs typeface="Times New Roman" panose="02020603050405020304" pitchFamily="18" charset="0"/>
              </a:rPr>
              <a:t>đối với các </a:t>
            </a:r>
            <a:r>
              <a:rPr lang="vi-VN" sz="2800" b="1" u="sng" dirty="0" smtClean="0">
                <a:solidFill>
                  <a:srgbClr val="FF0000"/>
                </a:solidFill>
                <a:latin typeface="Times New Roman" panose="02020603050405020304" pitchFamily="18" charset="0"/>
                <a:cs typeface="Times New Roman" panose="02020603050405020304" pitchFamily="18" charset="0"/>
              </a:rPr>
              <a:t>bên</a:t>
            </a:r>
            <a:endParaRPr lang="vi-VN" sz="2800" b="1" u="sng" dirty="0">
              <a:solidFill>
                <a:srgbClr val="FF0000"/>
              </a:solidFill>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v"/>
            </a:pPr>
            <a:r>
              <a:rPr lang="vi-VN" sz="2400" b="1" dirty="0">
                <a:solidFill>
                  <a:srgbClr val="FF0000"/>
                </a:solidFill>
                <a:latin typeface="Times New Roman" panose="02020603050405020304" pitchFamily="18" charset="0"/>
                <a:cs typeface="Times New Roman" panose="02020603050405020304" pitchFamily="18" charset="0"/>
              </a:rPr>
              <a:t>Đối với nhà nhập </a:t>
            </a:r>
            <a:r>
              <a:rPr lang="vi-VN" sz="2400" b="1" dirty="0" smtClean="0">
                <a:solidFill>
                  <a:srgbClr val="FF0000"/>
                </a:solidFill>
                <a:latin typeface="Times New Roman" panose="02020603050405020304" pitchFamily="18" charset="0"/>
                <a:cs typeface="Times New Roman" panose="02020603050405020304" pitchFamily="18" charset="0"/>
              </a:rPr>
              <a:t>khẩu</a:t>
            </a:r>
            <a:endParaRPr lang="vi-VN" sz="2400" b="1" dirty="0">
              <a:solidFill>
                <a:srgbClr val="FF0000"/>
              </a:solidFill>
              <a:latin typeface="Times New Roman" panose="02020603050405020304" pitchFamily="18" charset="0"/>
              <a:cs typeface="Times New Roman" panose="02020603050405020304" pitchFamily="18" charset="0"/>
            </a:endParaRPr>
          </a:p>
          <a:p>
            <a:pPr marL="342900" indent="-342900">
              <a:spcBef>
                <a:spcPts val="600"/>
              </a:spcBef>
              <a:buFontTx/>
              <a:buChar char="-"/>
            </a:pPr>
            <a:r>
              <a:rPr lang="vi-VN" sz="2400" dirty="0">
                <a:latin typeface="Times New Roman" panose="02020603050405020304" pitchFamily="18" charset="0"/>
                <a:cs typeface="Times New Roman" panose="02020603050405020304" pitchFamily="18" charset="0"/>
              </a:rPr>
              <a:t>Nhà xuất khẩu có thể không giao hàng, hoặc giao hàng không đúng thời gian, không đúng chủng loại và chất lượng.</a:t>
            </a:r>
            <a:endParaRPr lang="en-US" sz="2400" dirty="0">
              <a:latin typeface="Times New Roman" panose="02020603050405020304" pitchFamily="18" charset="0"/>
              <a:cs typeface="Times New Roman" panose="02020603050405020304" pitchFamily="18" charset="0"/>
            </a:endParaRPr>
          </a:p>
          <a:p>
            <a:pPr marL="342900" indent="-342900">
              <a:spcBef>
                <a:spcPts val="600"/>
              </a:spcBef>
              <a:buFont typeface="Wingdings" panose="05000000000000000000" pitchFamily="2" charset="2"/>
              <a:buChar char="v"/>
            </a:pPr>
            <a:r>
              <a:rPr lang="vi-VN" sz="2400" b="1" dirty="0" smtClean="0">
                <a:solidFill>
                  <a:srgbClr val="FF0000"/>
                </a:solidFill>
                <a:latin typeface="Times New Roman" panose="02020603050405020304" pitchFamily="18" charset="0"/>
                <a:cs typeface="Times New Roman" panose="02020603050405020304" pitchFamily="18" charset="0"/>
              </a:rPr>
              <a:t>Đối </a:t>
            </a:r>
            <a:r>
              <a:rPr lang="vi-VN" sz="2400" b="1" dirty="0">
                <a:solidFill>
                  <a:srgbClr val="FF0000"/>
                </a:solidFill>
                <a:latin typeface="Times New Roman" panose="02020603050405020304" pitchFamily="18" charset="0"/>
                <a:cs typeface="Times New Roman" panose="02020603050405020304" pitchFamily="18" charset="0"/>
              </a:rPr>
              <a:t>với nhà xuất </a:t>
            </a:r>
            <a:r>
              <a:rPr lang="vi-VN" sz="2400" b="1" dirty="0" smtClean="0">
                <a:solidFill>
                  <a:srgbClr val="FF0000"/>
                </a:solidFill>
                <a:latin typeface="Times New Roman" panose="02020603050405020304" pitchFamily="18" charset="0"/>
                <a:cs typeface="Times New Roman" panose="02020603050405020304" pitchFamily="18" charset="0"/>
              </a:rPr>
              <a:t>khẩu</a:t>
            </a:r>
            <a:endParaRPr lang="vi-VN" sz="2400" b="1" dirty="0">
              <a:solidFill>
                <a:srgbClr val="FF0000"/>
              </a:solidFill>
              <a:latin typeface="Times New Roman" panose="02020603050405020304" pitchFamily="18" charset="0"/>
              <a:cs typeface="Times New Roman" panose="02020603050405020304" pitchFamily="18" charset="0"/>
            </a:endParaRPr>
          </a:p>
          <a:p>
            <a:pPr marL="342900" indent="-342900">
              <a:spcBef>
                <a:spcPts val="600"/>
              </a:spcBef>
              <a:buFontTx/>
              <a:buChar char="-"/>
            </a:pPr>
            <a:r>
              <a:rPr lang="vi-VN" sz="2400" dirty="0" smtClean="0">
                <a:latin typeface="Times New Roman" panose="02020603050405020304" pitchFamily="18" charset="0"/>
                <a:cs typeface="Times New Roman" panose="02020603050405020304" pitchFamily="18" charset="0"/>
              </a:rPr>
              <a:t>Sau </a:t>
            </a:r>
            <a:r>
              <a:rPr lang="vi-VN" sz="2400" dirty="0">
                <a:latin typeface="Times New Roman" panose="02020603050405020304" pitchFamily="18" charset="0"/>
                <a:cs typeface="Times New Roman" panose="02020603050405020304" pitchFamily="18" charset="0"/>
              </a:rPr>
              <a:t>khi nhận hàng hóa, nhà nhập khẩu có thể không thanh toán, hoặc không thể thanh toán, hoặc chủ tâm trì hoãn kéo dài thời gian thanh </a:t>
            </a:r>
            <a:r>
              <a:rPr lang="vi-VN" sz="2400" dirty="0" smtClean="0">
                <a:latin typeface="Times New Roman" panose="02020603050405020304" pitchFamily="18" charset="0"/>
                <a:cs typeface="Times New Roman" panose="02020603050405020304" pitchFamily="18" charset="0"/>
              </a:rPr>
              <a:t>toán.</a:t>
            </a:r>
            <a:endParaRPr lang="en-US" sz="2400" dirty="0" smtClean="0">
              <a:latin typeface="Times New Roman" panose="02020603050405020304" pitchFamily="18" charset="0"/>
              <a:cs typeface="Times New Roman" panose="02020603050405020304" pitchFamily="18" charset="0"/>
            </a:endParaRPr>
          </a:p>
          <a:p>
            <a:pPr marL="342900" indent="-342900">
              <a:spcBef>
                <a:spcPts val="600"/>
              </a:spcBef>
              <a:buFontTx/>
              <a:buChar char="-"/>
            </a:pPr>
            <a:r>
              <a:rPr lang="vi-VN" sz="2400" dirty="0" smtClean="0">
                <a:latin typeface="Times New Roman" panose="02020603050405020304" pitchFamily="18" charset="0"/>
                <a:cs typeface="Times New Roman" panose="02020603050405020304" pitchFamily="18" charset="0"/>
              </a:rPr>
              <a:t>Về </a:t>
            </a:r>
            <a:r>
              <a:rPr lang="vi-VN" sz="2400" dirty="0">
                <a:latin typeface="Times New Roman" panose="02020603050405020304" pitchFamily="18" charset="0"/>
                <a:cs typeface="Times New Roman" panose="02020603050405020304" pitchFamily="18" charset="0"/>
              </a:rPr>
              <a:t>lí thuyết, cho dù quyền sở hữu hàng hóa có thể được bảo lưu, nhưng </a:t>
            </a:r>
            <a:r>
              <a:rPr lang="vi-VN" sz="2400" dirty="0">
                <a:solidFill>
                  <a:srgbClr val="FF0000"/>
                </a:solidFill>
                <a:latin typeface="Times New Roman" panose="02020603050405020304" pitchFamily="18" charset="0"/>
                <a:cs typeface="Times New Roman" panose="02020603050405020304" pitchFamily="18" charset="0"/>
              </a:rPr>
              <a:t>thực tế nhà xuất khẩu khó lòng mà kiểm soát được hàng hóa một khi đã chuyển cho nhà nhập khẩu</a:t>
            </a:r>
            <a:r>
              <a:rPr lang="vi-VN" sz="2400" dirty="0">
                <a:latin typeface="Times New Roman" panose="02020603050405020304" pitchFamily="18" charset="0"/>
                <a:cs typeface="Times New Roman" panose="02020603050405020304" pitchFamily="18" charset="0"/>
              </a:rPr>
              <a:t>. Ngoài ra, nhà nhập khẩu có thể dàn dựng tranh chấp về chất lượng hoặc khiếu nại về sự khiếm khuyết hay thiếu hụt hàng hóa như là những nguyên cớ để yêu cầu </a:t>
            </a:r>
            <a:r>
              <a:rPr lang="vi-VN" sz="2400" dirty="0" smtClean="0">
                <a:latin typeface="Times New Roman" panose="02020603050405020304" pitchFamily="18" charset="0"/>
                <a:cs typeface="Times New Roman" panose="02020603050405020304" pitchFamily="18" charset="0"/>
              </a:rPr>
              <a:t>giảm</a:t>
            </a:r>
            <a:endParaRPr lang="en-US" sz="24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0" y="0"/>
            <a:ext cx="12192000" cy="823752"/>
          </a:xfrm>
          <a:prstGeom prst="rect">
            <a:avLst/>
          </a:prstGeom>
          <a:solidFill>
            <a:srgbClr val="FFFF00"/>
          </a:solidFill>
        </p:spPr>
        <p:txBody>
          <a:bodyPr wrap="square" rtlCol="0">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5.1.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tiền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và</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sổ</a:t>
            </a:r>
            <a:endParaRPr lang="en-US"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515004" y="706273"/>
            <a:ext cx="4057521" cy="661207"/>
          </a:xfrm>
          <a:prstGeom prst="rect">
            <a:avLst/>
          </a:prstGeom>
        </p:spPr>
        <p:txBody>
          <a:bodyPr wrap="none">
            <a:spAutoFit/>
          </a:bodyPr>
          <a:lstStyle/>
          <a:p>
            <a:pPr>
              <a:lnSpc>
                <a:spcPct val="150000"/>
              </a:lnSpc>
            </a:pPr>
            <a:r>
              <a:rPr lang="en-US" sz="2800" b="1" dirty="0">
                <a:latin typeface="Times New Roman" panose="02020603050405020304" pitchFamily="18" charset="0"/>
                <a:cs typeface="Times New Roman" panose="02020603050405020304" pitchFamily="18" charset="0"/>
              </a:rPr>
              <a:t>5.1.2.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ghi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sổ</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893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823752"/>
          </a:xfrm>
          <a:prstGeom prst="rect">
            <a:avLst/>
          </a:prstGeom>
          <a:solidFill>
            <a:srgbClr val="FFFF00"/>
          </a:solidFill>
        </p:spPr>
        <p:txBody>
          <a:bodyPr wrap="square" rtlCol="0">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5.1.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tiền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và</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ghi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sổ</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515004" y="706273"/>
            <a:ext cx="4057521" cy="661207"/>
          </a:xfrm>
          <a:prstGeom prst="rect">
            <a:avLst/>
          </a:prstGeom>
        </p:spPr>
        <p:txBody>
          <a:bodyPr wrap="none">
            <a:spAutoFit/>
          </a:bodyPr>
          <a:lstStyle/>
          <a:p>
            <a:pPr>
              <a:lnSpc>
                <a:spcPct val="150000"/>
              </a:lnSpc>
            </a:pPr>
            <a:r>
              <a:rPr lang="en-US" sz="2800" b="1" dirty="0">
                <a:latin typeface="Times New Roman" panose="02020603050405020304" pitchFamily="18" charset="0"/>
                <a:cs typeface="Times New Roman" panose="02020603050405020304" pitchFamily="18" charset="0"/>
              </a:rPr>
              <a:t>5.1.2.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ghi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sổ</a:t>
            </a:r>
            <a:endParaRPr lang="en-US" sz="28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srcRect l="10513" r="9915" b="6930"/>
          <a:stretch/>
        </p:blipFill>
        <p:spPr>
          <a:xfrm>
            <a:off x="0" y="1530025"/>
            <a:ext cx="7268071" cy="5226903"/>
          </a:xfrm>
          <a:prstGeom prst="rect">
            <a:avLst/>
          </a:prstGeom>
        </p:spPr>
      </p:pic>
      <p:sp>
        <p:nvSpPr>
          <p:cNvPr id="5" name="Rectangle 4"/>
          <p:cNvSpPr/>
          <p:nvPr/>
        </p:nvSpPr>
        <p:spPr>
          <a:xfrm>
            <a:off x="7373742" y="1846396"/>
            <a:ext cx="4619475" cy="4755148"/>
          </a:xfrm>
          <a:prstGeom prst="rect">
            <a:avLst/>
          </a:prstGeom>
        </p:spPr>
        <p:txBody>
          <a:bodyPr wrap="square">
            <a:spAutoFit/>
          </a:bodyPr>
          <a:lstStyle/>
          <a:p>
            <a:pPr algn="just">
              <a:spcBef>
                <a:spcPts val="600"/>
              </a:spcBef>
            </a:pPr>
            <a:r>
              <a:rPr lang="en-US" sz="2400" b="1" dirty="0" err="1" smtClean="0">
                <a:solidFill>
                  <a:srgbClr val="FF0000"/>
                </a:solidFill>
                <a:latin typeface="Times New Roman" panose="02020603050405020304" pitchFamily="18" charset="0"/>
                <a:cs typeface="Times New Roman" panose="02020603050405020304" pitchFamily="18" charset="0"/>
              </a:rPr>
              <a:t>Bước</a:t>
            </a:r>
            <a:r>
              <a:rPr lang="en-US" sz="2400" b="1" dirty="0" smtClean="0">
                <a:solidFill>
                  <a:srgbClr val="FF0000"/>
                </a:solidFill>
                <a:latin typeface="Times New Roman" panose="02020603050405020304" pitchFamily="18" charset="0"/>
                <a:cs typeface="Times New Roman" panose="02020603050405020304" pitchFamily="18" charset="0"/>
              </a:rPr>
              <a:t> 1</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Phía </a:t>
            </a:r>
            <a:r>
              <a:rPr lang="vi-VN" sz="2400" dirty="0">
                <a:latin typeface="Times New Roman" panose="02020603050405020304" pitchFamily="18" charset="0"/>
                <a:cs typeface="Times New Roman" panose="02020603050405020304" pitchFamily="18" charset="0"/>
              </a:rPr>
              <a:t>người xuất khẩu sẽ giao hàng hóa kèm theo chứng từ sang cho nhà nhập khẩu</a:t>
            </a:r>
          </a:p>
          <a:p>
            <a:pPr algn="just">
              <a:spcBef>
                <a:spcPts val="600"/>
              </a:spcBef>
            </a:pPr>
            <a:r>
              <a:rPr lang="en-US" sz="2400" b="1" dirty="0" err="1" smtClean="0">
                <a:solidFill>
                  <a:srgbClr val="FF0000"/>
                </a:solidFill>
                <a:latin typeface="Times New Roman" panose="02020603050405020304" pitchFamily="18" charset="0"/>
                <a:cs typeface="Times New Roman" panose="02020603050405020304" pitchFamily="18" charset="0"/>
              </a:rPr>
              <a:t>Bước</a:t>
            </a:r>
            <a:r>
              <a:rPr lang="en-US" sz="2400" b="1" dirty="0" smtClean="0">
                <a:solidFill>
                  <a:srgbClr val="FF0000"/>
                </a:solidFill>
                <a:latin typeface="Times New Roman" panose="02020603050405020304" pitchFamily="18" charset="0"/>
                <a:cs typeface="Times New Roman" panose="02020603050405020304" pitchFamily="18" charset="0"/>
              </a:rPr>
              <a:t> 2</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Người </a:t>
            </a:r>
            <a:r>
              <a:rPr lang="vi-VN" sz="2400" dirty="0">
                <a:latin typeface="Times New Roman" panose="02020603050405020304" pitchFamily="18" charset="0"/>
                <a:cs typeface="Times New Roman" panose="02020603050405020304" pitchFamily="18" charset="0"/>
              </a:rPr>
              <a:t>xuất khẩu sẽ ghi nợ trong tài khoản họ mở,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báo </a:t>
            </a:r>
            <a:r>
              <a:rPr lang="vi-VN" sz="2400" dirty="0">
                <a:latin typeface="Times New Roman" panose="02020603050405020304" pitchFamily="18" charset="0"/>
                <a:cs typeface="Times New Roman" panose="02020603050405020304" pitchFamily="18" charset="0"/>
              </a:rPr>
              <a:t>nợ lại cho bên nhập khẩu để bên đó nắm được rõ tình hình ghi nợ và số nợ họ cần trả. </a:t>
            </a:r>
            <a:endParaRPr lang="en-US" sz="2400" dirty="0" smtClean="0">
              <a:latin typeface="Times New Roman" panose="02020603050405020304" pitchFamily="18" charset="0"/>
              <a:cs typeface="Times New Roman" panose="02020603050405020304" pitchFamily="18" charset="0"/>
            </a:endParaRPr>
          </a:p>
          <a:p>
            <a:pPr lvl="0" algn="just">
              <a:spcBef>
                <a:spcPts val="600"/>
              </a:spcBef>
            </a:pPr>
            <a:r>
              <a:rPr lang="en-US" sz="2400" b="1" dirty="0" err="1" smtClean="0">
                <a:solidFill>
                  <a:srgbClr val="FF0000"/>
                </a:solidFill>
                <a:latin typeface="Times New Roman" panose="02020603050405020304" pitchFamily="18" charset="0"/>
                <a:cs typeface="Times New Roman" panose="02020603050405020304" pitchFamily="18" charset="0"/>
              </a:rPr>
              <a:t>Bước</a:t>
            </a:r>
            <a:r>
              <a:rPr lang="en-US" sz="2400" b="1" dirty="0" smtClean="0">
                <a:solidFill>
                  <a:srgbClr val="FF0000"/>
                </a:solidFill>
                <a:latin typeface="Times New Roman" panose="02020603050405020304" pitchFamily="18" charset="0"/>
                <a:cs typeface="Times New Roman" panose="02020603050405020304" pitchFamily="18" charset="0"/>
              </a:rPr>
              <a:t> 3</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chuyển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toán</a:t>
            </a:r>
            <a:endParaRPr lang="en-US" sz="2400" dirty="0">
              <a:latin typeface="Times New Roman" panose="02020603050405020304" pitchFamily="18" charset="0"/>
              <a:cs typeface="Times New Roman" panose="02020603050405020304" pitchFamily="18" charset="0"/>
            </a:endParaRPr>
          </a:p>
          <a:p>
            <a:pPr algn="just">
              <a:spcBef>
                <a:spcPts val="600"/>
              </a:spcBef>
            </a:pP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441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arn(inVertic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1843072" y="941019"/>
            <a:ext cx="8505855" cy="1828386"/>
          </a:xfrm>
          <a:prstGeom prst="rect">
            <a:avLst/>
          </a:prstGeom>
        </p:spPr>
        <p:txBody>
          <a:bodyPr wrap="none">
            <a:spAutoFit/>
          </a:bodyPr>
          <a:lstStyle/>
          <a:p>
            <a:pPr>
              <a:lnSpc>
                <a:spcPct val="150000"/>
              </a:lnSpc>
            </a:pPr>
            <a:r>
              <a:rPr lang="en-US" sz="4000" b="1" dirty="0">
                <a:latin typeface="Times New Roman" panose="02020603050405020304" pitchFamily="18" charset="0"/>
                <a:ea typeface="MS Mincho"/>
              </a:rPr>
              <a:t>5.2.1. </a:t>
            </a:r>
            <a:r>
              <a:rPr lang="en-US" sz="4000" b="1" dirty="0" err="1">
                <a:latin typeface="Times New Roman" panose="02020603050405020304" pitchFamily="18" charset="0"/>
                <a:ea typeface="MS Mincho"/>
              </a:rPr>
              <a:t>Phương</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thức</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bảo</a:t>
            </a:r>
            <a:r>
              <a:rPr lang="en-US" sz="4000" b="1" dirty="0">
                <a:latin typeface="Times New Roman" panose="02020603050405020304" pitchFamily="18" charset="0"/>
                <a:ea typeface="MS Mincho"/>
              </a:rPr>
              <a:t> </a:t>
            </a:r>
            <a:r>
              <a:rPr lang="en-US" sz="4000" b="1" dirty="0" err="1" smtClean="0">
                <a:latin typeface="Times New Roman" panose="02020603050405020304" pitchFamily="18" charset="0"/>
                <a:ea typeface="MS Mincho"/>
              </a:rPr>
              <a:t>lãnh</a:t>
            </a:r>
            <a:endParaRPr lang="en-US" sz="4000" b="1" dirty="0" smtClean="0">
              <a:latin typeface="Times New Roman" panose="02020603050405020304" pitchFamily="18" charset="0"/>
              <a:ea typeface="MS Mincho"/>
            </a:endParaRPr>
          </a:p>
          <a:p>
            <a:pPr>
              <a:lnSpc>
                <a:spcPct val="150000"/>
              </a:lnSpc>
            </a:pPr>
            <a:r>
              <a:rPr lang="en-US" sz="4000" b="1" dirty="0">
                <a:latin typeface="Times New Roman" panose="02020603050405020304" pitchFamily="18" charset="0"/>
                <a:ea typeface="MS Mincho"/>
              </a:rPr>
              <a:t>5.2.2. </a:t>
            </a:r>
            <a:r>
              <a:rPr lang="en-US" sz="4000" b="1" dirty="0" err="1">
                <a:latin typeface="Times New Roman" panose="02020603050405020304" pitchFamily="18" charset="0"/>
                <a:ea typeface="MS Mincho"/>
              </a:rPr>
              <a:t>Phương</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thức</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tín</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dụng</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dự</a:t>
            </a:r>
            <a:r>
              <a:rPr lang="en-US" sz="4000" b="1" dirty="0">
                <a:latin typeface="Times New Roman" panose="02020603050405020304" pitchFamily="18" charset="0"/>
                <a:ea typeface="MS Mincho"/>
              </a:rPr>
              <a:t> </a:t>
            </a:r>
            <a:r>
              <a:rPr lang="en-US" sz="4000" b="1" dirty="0" err="1">
                <a:latin typeface="Times New Roman" panose="02020603050405020304" pitchFamily="18" charset="0"/>
                <a:ea typeface="MS Mincho"/>
              </a:rPr>
              <a:t>phòng</a:t>
            </a:r>
            <a:endParaRPr lang="en-US" sz="4000" b="1" dirty="0">
              <a:latin typeface="Times New Roman" panose="02020603050405020304" pitchFamily="18" charset="0"/>
              <a:ea typeface="MS Mincho"/>
            </a:endParaRPr>
          </a:p>
        </p:txBody>
      </p:sp>
      <p:pic>
        <p:nvPicPr>
          <p:cNvPr id="6" name="Picture 5"/>
          <p:cNvPicPr>
            <a:picLocks noChangeAspect="1"/>
          </p:cNvPicPr>
          <p:nvPr/>
        </p:nvPicPr>
        <p:blipFill>
          <a:blip r:embed="rId3"/>
          <a:stretch>
            <a:fillRect/>
          </a:stretch>
        </p:blipFill>
        <p:spPr>
          <a:xfrm>
            <a:off x="0" y="3665078"/>
            <a:ext cx="5075583" cy="3192922"/>
          </a:xfrm>
          <a:prstGeom prst="rect">
            <a:avLst/>
          </a:prstGeom>
        </p:spPr>
      </p:pic>
      <p:pic>
        <p:nvPicPr>
          <p:cNvPr id="8" name="Picture 7"/>
          <p:cNvPicPr>
            <a:picLocks noChangeAspect="1"/>
          </p:cNvPicPr>
          <p:nvPr/>
        </p:nvPicPr>
        <p:blipFill>
          <a:blip r:embed="rId4"/>
          <a:stretch>
            <a:fillRect/>
          </a:stretch>
        </p:blipFill>
        <p:spPr>
          <a:xfrm>
            <a:off x="7630683" y="3665079"/>
            <a:ext cx="4561317" cy="3192922"/>
          </a:xfrm>
          <a:prstGeom prst="rect">
            <a:avLst/>
          </a:prstGeom>
        </p:spPr>
      </p:pic>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b="12406"/>
          <a:stretch/>
        </p:blipFill>
        <p:spPr>
          <a:xfrm>
            <a:off x="4235817" y="2938992"/>
            <a:ext cx="3905893" cy="3919008"/>
          </a:xfrm>
          <a:prstGeom prst="ellipse">
            <a:avLst/>
          </a:prstGeom>
          <a:ln>
            <a:noFill/>
          </a:ln>
          <a:effectLst>
            <a:softEdge rad="112500"/>
          </a:effectLst>
        </p:spPr>
      </p:pic>
    </p:spTree>
    <p:extLst>
      <p:ext uri="{BB962C8B-B14F-4D97-AF65-F5344CB8AC3E}">
        <p14:creationId xmlns:p14="http://schemas.microsoft.com/office/powerpoint/2010/main" val="3759300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8" name="Rectangle 7"/>
          <p:cNvSpPr/>
          <p:nvPr/>
        </p:nvSpPr>
        <p:spPr>
          <a:xfrm>
            <a:off x="3081420" y="394455"/>
            <a:ext cx="5726248" cy="923330"/>
          </a:xfrm>
          <a:prstGeom prst="rect">
            <a:avLst/>
          </a:prstGeom>
        </p:spPr>
        <p:txBody>
          <a:bodyPr wrap="none">
            <a:spAutoFit/>
          </a:bodyPr>
          <a:lstStyle/>
          <a:p>
            <a:pPr>
              <a:lnSpc>
                <a:spcPct val="150000"/>
              </a:lnSpc>
            </a:pPr>
            <a:r>
              <a:rPr lang="en-US" sz="3600" b="1" dirty="0">
                <a:latin typeface="Times New Roman" panose="02020603050405020304" pitchFamily="18" charset="0"/>
                <a:ea typeface="MS Mincho"/>
              </a:rPr>
              <a:t>5.2.1. </a:t>
            </a:r>
            <a:r>
              <a:rPr lang="en-US" sz="3600" b="1" dirty="0" err="1">
                <a:latin typeface="Times New Roman" panose="02020603050405020304" pitchFamily="18" charset="0"/>
                <a:ea typeface="MS Mincho"/>
              </a:rPr>
              <a:t>Phương</a:t>
            </a:r>
            <a:r>
              <a:rPr lang="en-US" sz="3600" b="1" dirty="0">
                <a:latin typeface="Times New Roman" panose="02020603050405020304" pitchFamily="18" charset="0"/>
                <a:ea typeface="MS Mincho"/>
              </a:rPr>
              <a:t> </a:t>
            </a:r>
            <a:r>
              <a:rPr lang="en-US" sz="3600" b="1" dirty="0" err="1">
                <a:latin typeface="Times New Roman" panose="02020603050405020304" pitchFamily="18" charset="0"/>
                <a:ea typeface="MS Mincho"/>
              </a:rPr>
              <a:t>thức</a:t>
            </a:r>
            <a:r>
              <a:rPr lang="en-US" sz="3600" b="1" dirty="0">
                <a:latin typeface="Times New Roman" panose="02020603050405020304" pitchFamily="18" charset="0"/>
                <a:ea typeface="MS Mincho"/>
              </a:rPr>
              <a:t> </a:t>
            </a:r>
            <a:r>
              <a:rPr lang="en-US" sz="3600" b="1" dirty="0" err="1">
                <a:latin typeface="Times New Roman" panose="02020603050405020304" pitchFamily="18" charset="0"/>
                <a:ea typeface="MS Mincho"/>
              </a:rPr>
              <a:t>bảo</a:t>
            </a:r>
            <a:r>
              <a:rPr lang="en-US" sz="3600" b="1" dirty="0">
                <a:latin typeface="Times New Roman" panose="02020603050405020304" pitchFamily="18" charset="0"/>
                <a:ea typeface="MS Mincho"/>
              </a:rPr>
              <a:t> </a:t>
            </a:r>
            <a:r>
              <a:rPr lang="en-US" sz="3600" b="1" dirty="0" err="1">
                <a:latin typeface="Times New Roman" panose="02020603050405020304" pitchFamily="18" charset="0"/>
                <a:ea typeface="MS Mincho"/>
              </a:rPr>
              <a:t>lãnh</a:t>
            </a:r>
            <a:endParaRPr lang="en-US" sz="3600" b="1" dirty="0">
              <a:latin typeface="Times New Roman" panose="02020603050405020304" pitchFamily="18" charset="0"/>
              <a:ea typeface="MS Mincho"/>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5704" y="4641001"/>
            <a:ext cx="3180522" cy="2057188"/>
          </a:xfrm>
          <a:prstGeom prst="rect">
            <a:avLst/>
          </a:prstGeom>
        </p:spPr>
      </p:pic>
      <p:sp>
        <p:nvSpPr>
          <p:cNvPr id="10" name="Rectangle 9"/>
          <p:cNvSpPr/>
          <p:nvPr/>
        </p:nvSpPr>
        <p:spPr>
          <a:xfrm>
            <a:off x="145773" y="979230"/>
            <a:ext cx="11900453" cy="2600199"/>
          </a:xfrm>
          <a:prstGeom prst="rect">
            <a:avLst/>
          </a:prstGeom>
        </p:spPr>
        <p:txBody>
          <a:bodyPr wrap="square">
            <a:spAutoFit/>
          </a:bodyPr>
          <a:lstStyle/>
          <a:p>
            <a:pPr indent="457200" algn="just">
              <a:lnSpc>
                <a:spcPct val="150000"/>
              </a:lnSpc>
            </a:pPr>
            <a:r>
              <a:rPr lang="en-US" sz="2800" dirty="0" err="1">
                <a:solidFill>
                  <a:srgbClr val="000000"/>
                </a:solidFill>
                <a:latin typeface="Times New Roman" panose="02020603050405020304" pitchFamily="18" charset="0"/>
                <a:ea typeface="Calibri" panose="020F0502020204030204" pitchFamily="34" charset="0"/>
              </a:rPr>
              <a:t>Bảo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lãnh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việc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người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thứ</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ba</a:t>
            </a:r>
            <a:r>
              <a:rPr lang="en-US" sz="2800" dirty="0">
                <a:solidFill>
                  <a:srgbClr val="000000"/>
                </a:solidFill>
                <a:latin typeface="Times New Roman" panose="02020603050405020304" pitchFamily="18" charset="0"/>
                <a:ea typeface="Calibri" panose="020F0502020204030204" pitchFamily="34" charset="0"/>
              </a:rPr>
              <a:t> </a:t>
            </a:r>
            <a:r>
              <a:rPr lang="en-US" sz="2800" b="1" dirty="0">
                <a:solidFill>
                  <a:srgbClr val="FF0000"/>
                </a:solidFill>
                <a:latin typeface="Times New Roman" panose="02020603050405020304" pitchFamily="18" charset="0"/>
                <a:ea typeface="Calibri" panose="020F0502020204030204" pitchFamily="34" charset="0"/>
              </a:rPr>
              <a:t>(</a:t>
            </a:r>
            <a:r>
              <a:rPr lang="en-US" sz="2800" b="1" dirty="0" err="1">
                <a:solidFill>
                  <a:srgbClr val="FF0000"/>
                </a:solidFill>
                <a:latin typeface="Times New Roman" panose="02020603050405020304" pitchFamily="18" charset="0"/>
                <a:ea typeface="Calibri" panose="020F0502020204030204" pitchFamily="34" charset="0"/>
              </a:rPr>
              <a:t>người</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bảo</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lãnh</a:t>
            </a:r>
            <a:r>
              <a:rPr lang="en-US" sz="2800" b="1" dirty="0">
                <a:solidFill>
                  <a:srgbClr val="FF0000"/>
                </a:solidFill>
                <a:latin typeface="Times New Roman" panose="02020603050405020304" pitchFamily="18" charset="0"/>
                <a:ea typeface="Calibri" panose="020F0502020204030204" pitchFamily="34" charset="0"/>
              </a:rPr>
              <a:t>) </a:t>
            </a:r>
            <a:r>
              <a:rPr lang="en-US" sz="2800" dirty="0">
                <a:solidFill>
                  <a:srgbClr val="000000"/>
                </a:solidFill>
                <a:latin typeface="Times New Roman" panose="02020603050405020304" pitchFamily="18" charset="0"/>
                <a:ea typeface="Calibri" panose="020F0502020204030204" pitchFamily="34" charset="0"/>
              </a:rPr>
              <a:t>cam </a:t>
            </a:r>
            <a:r>
              <a:rPr lang="en-US" sz="2800" dirty="0" err="1">
                <a:solidFill>
                  <a:srgbClr val="000000"/>
                </a:solidFill>
                <a:latin typeface="Times New Roman" panose="02020603050405020304" pitchFamily="18" charset="0"/>
                <a:ea typeface="Calibri" panose="020F0502020204030204" pitchFamily="34" charset="0"/>
              </a:rPr>
              <a:t>kết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với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có</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quyền</a:t>
            </a:r>
            <a:r>
              <a:rPr lang="en-US" sz="2800" dirty="0">
                <a:solidFill>
                  <a:srgbClr val="000000"/>
                </a:solidFill>
                <a:latin typeface="Times New Roman" panose="02020603050405020304" pitchFamily="18" charset="0"/>
                <a:ea typeface="Calibri" panose="020F0502020204030204" pitchFamily="34" charset="0"/>
              </a:rPr>
              <a:t> </a:t>
            </a:r>
            <a:r>
              <a:rPr lang="en-US" sz="2800" b="1" dirty="0">
                <a:solidFill>
                  <a:srgbClr val="FF0000"/>
                </a:solidFill>
                <a:latin typeface="Times New Roman" panose="02020603050405020304" pitchFamily="18" charset="0"/>
                <a:ea typeface="Calibri" panose="020F0502020204030204" pitchFamily="34" charset="0"/>
              </a:rPr>
              <a:t>(</a:t>
            </a:r>
            <a:r>
              <a:rPr lang="en-US" sz="2800" b="1" dirty="0" err="1">
                <a:solidFill>
                  <a:srgbClr val="FF0000"/>
                </a:solidFill>
                <a:latin typeface="Times New Roman" panose="02020603050405020304" pitchFamily="18" charset="0"/>
                <a:ea typeface="Calibri" panose="020F0502020204030204" pitchFamily="34" charset="0"/>
              </a:rPr>
              <a:t>người</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nhận</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bảo</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lãnh</a:t>
            </a:r>
            <a:r>
              <a:rPr lang="en-US" sz="2800" b="1" dirty="0">
                <a:solidFill>
                  <a:srgbClr val="FF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sẽ</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thực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hiện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nghĩa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vụ</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thay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bên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có</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nghĩa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vụ</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người</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được</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bảo</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lãnh</a:t>
            </a:r>
            <a:r>
              <a:rPr lang="en-US" sz="2800" b="1" dirty="0">
                <a:solidFill>
                  <a:srgbClr val="FF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đến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thời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hạn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người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bảo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lãnh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thực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hiện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hoặc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thực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hiện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không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đúng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nghĩa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vụ</a:t>
            </a:r>
            <a:r>
              <a:rPr lang="en-US" sz="2800" dirty="0">
                <a:solidFill>
                  <a:srgbClr val="000000"/>
                </a:solidFill>
                <a:latin typeface="Times New Roman" panose="02020603050405020304" pitchFamily="18" charset="0"/>
                <a:ea typeface="Calibri" panose="020F0502020204030204" pitchFamily="34" charset="0"/>
              </a:rPr>
              <a:t>. </a:t>
            </a:r>
            <a:endParaRPr lang="en-US" sz="2800" dirty="0" smtClean="0">
              <a:solidFill>
                <a:srgbClr val="000000"/>
              </a:solidFill>
              <a:latin typeface="Times New Roman" panose="02020603050405020304" pitchFamily="18" charset="0"/>
              <a:ea typeface="Calibri" panose="020F0502020204030204" pitchFamily="34" charset="0"/>
            </a:endParaRPr>
          </a:p>
        </p:txBody>
      </p:sp>
      <p:sp>
        <p:nvSpPr>
          <p:cNvPr id="11" name="Rectangle 10"/>
          <p:cNvSpPr/>
          <p:nvPr/>
        </p:nvSpPr>
        <p:spPr>
          <a:xfrm>
            <a:off x="278294" y="4750378"/>
            <a:ext cx="8295863" cy="1569660"/>
          </a:xfrm>
          <a:prstGeom prst="rect">
            <a:avLst/>
          </a:prstGeom>
        </p:spPr>
        <p:txBody>
          <a:bodyPr wrap="square">
            <a:spAutoFit/>
          </a:bodyPr>
          <a:lstStyle/>
          <a:p>
            <a:pPr indent="457200" algn="just"/>
            <a:r>
              <a:rPr lang="en-US" sz="2400" b="1" i="1" dirty="0" err="1">
                <a:solidFill>
                  <a:srgbClr val="FF0000"/>
                </a:solidFill>
                <a:latin typeface="Times New Roman" panose="02020603050405020304" pitchFamily="18" charset="0"/>
                <a:ea typeface="Calibri" panose="020F0502020204030204" pitchFamily="34" charset="0"/>
              </a:rPr>
              <a:t>Trong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giao</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dịch</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xuất</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nhập</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khẩu</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thường</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có</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các</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bảo</a:t>
            </a:r>
            <a:r>
              <a:rPr lang="en-US" sz="2400" b="1" i="1" dirty="0">
                <a:solidFill>
                  <a:srgbClr val="FF0000"/>
                </a:solidFill>
                <a:latin typeface="Times New Roman" panose="02020603050405020304" pitchFamily="18" charset="0"/>
                <a:ea typeface="Calibri" panose="020F0502020204030204" pitchFamily="34" charset="0"/>
              </a:rPr>
              <a:t> </a:t>
            </a:r>
            <a:r>
              <a:rPr lang="en-US" sz="2400" b="1" i="1" dirty="0" err="1">
                <a:solidFill>
                  <a:srgbClr val="FF0000"/>
                </a:solidFill>
                <a:latin typeface="Times New Roman" panose="02020603050405020304" pitchFamily="18" charset="0"/>
                <a:ea typeface="Calibri" panose="020F0502020204030204" pitchFamily="34" charset="0"/>
              </a:rPr>
              <a:t>lãnh</a:t>
            </a:r>
            <a:r>
              <a:rPr lang="en-US" sz="2400" b="1" i="1" dirty="0">
                <a:solidFill>
                  <a:srgbClr val="FF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bảo</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lãnh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thực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hiện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hơp</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đồng</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bảo</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lãnh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trả</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tiền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ứng</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trước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hoặc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tiền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cọc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bảo</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lãnh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hàng</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máy</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móc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thiết</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bị</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bảo</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lãnh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nhận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hàng</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chưa</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có</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vận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đơn</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gốc</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bảo</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lãnh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thanh</a:t>
            </a:r>
            <a:r>
              <a:rPr lang="en-US" sz="2400" i="1" dirty="0">
                <a:solidFill>
                  <a:srgbClr val="000000"/>
                </a:solidFill>
                <a:latin typeface="Times New Roman" panose="02020603050405020304" pitchFamily="18" charset="0"/>
                <a:ea typeface="Calibri" panose="020F0502020204030204" pitchFamily="34" charset="0"/>
              </a:rPr>
              <a:t> </a:t>
            </a:r>
            <a:r>
              <a:rPr lang="en-US" sz="2400" i="1" dirty="0" err="1">
                <a:solidFill>
                  <a:srgbClr val="000000"/>
                </a:solidFill>
                <a:latin typeface="Times New Roman" panose="02020603050405020304" pitchFamily="18" charset="0"/>
                <a:ea typeface="Calibri" panose="020F0502020204030204" pitchFamily="34" charset="0"/>
              </a:rPr>
              <a:t>toán</a:t>
            </a:r>
            <a:r>
              <a:rPr lang="en-US" sz="2400" i="1" dirty="0">
                <a:solidFill>
                  <a:srgbClr val="000000"/>
                </a:solidFill>
                <a:latin typeface="Times New Roman" panose="02020603050405020304" pitchFamily="18" charset="0"/>
                <a:ea typeface="Calibri" panose="020F0502020204030204" pitchFamily="34" charset="0"/>
              </a:rPr>
              <a:t>,…</a:t>
            </a:r>
            <a:endParaRPr lang="en-US" sz="2400" i="1" dirty="0">
              <a:latin typeface="Times New Roman" panose="02020603050405020304" pitchFamily="18" charset="0"/>
              <a:ea typeface="Calibri" panose="020F0502020204030204" pitchFamily="34" charset="0"/>
            </a:endParaRPr>
          </a:p>
        </p:txBody>
      </p:sp>
      <p:sp>
        <p:nvSpPr>
          <p:cNvPr id="12" name="TextBox 11"/>
          <p:cNvSpPr txBox="1">
            <a:spLocks noChangeArrowheads="1"/>
          </p:cNvSpPr>
          <p:nvPr/>
        </p:nvSpPr>
        <p:spPr bwMode="auto">
          <a:xfrm>
            <a:off x="0" y="3694716"/>
            <a:ext cx="12192000"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dirty="0">
                <a:solidFill>
                  <a:srgbClr val="FF0000"/>
                </a:solidFill>
                <a:latin typeface="Times New Roman" panose="02020603050405020304" pitchFamily="18" charset="0"/>
              </a:rPr>
              <a:t>TRONG MUA BÁN QUỐC TẾ THÌ BÊN BL – BÊN NHẬN BL – BÊN ĐƯỢC BL LÀ NHỮNG AI ???</a:t>
            </a:r>
          </a:p>
        </p:txBody>
      </p:sp>
    </p:spTree>
    <p:extLst>
      <p:ext uri="{BB962C8B-B14F-4D97-AF65-F5344CB8AC3E}">
        <p14:creationId xmlns:p14="http://schemas.microsoft.com/office/powerpoint/2010/main" val="102826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7" name="Rectangle 6"/>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
        <p:nvSpPr>
          <p:cNvPr id="8" name="Title 1">
            <a:extLst>
              <a:ext uri="{FF2B5EF4-FFF2-40B4-BE49-F238E27FC236}">
                <a16:creationId xmlns:a16="http://schemas.microsoft.com/office/drawing/2014/main" id="{2DA0D8C5-C341-4262-BB6F-8C21D8CFDF12}"/>
              </a:ext>
            </a:extLst>
          </p:cNvPr>
          <p:cNvSpPr txBox="1">
            <a:spLocks/>
          </p:cNvSpPr>
          <p:nvPr/>
        </p:nvSpPr>
        <p:spPr bwMode="auto">
          <a:xfrm>
            <a:off x="384313" y="1060451"/>
            <a:ext cx="11423374" cy="4038600"/>
          </a:xfrm>
          <a:prstGeom prst="rect">
            <a:avLst/>
          </a:prstGeom>
          <a:noFill/>
          <a:ln w="9525">
            <a:noFill/>
            <a:miter lim="800000"/>
            <a:headEnd/>
            <a:tailEnd/>
          </a:ln>
        </p:spPr>
        <p:txBody>
          <a:bodyPr anchor="ctr"/>
          <a:lstStyle/>
          <a:p>
            <a:pPr algn="just" eaLnBrk="0" fontAlgn="base" hangingPunct="0">
              <a:lnSpc>
                <a:spcPct val="150000"/>
              </a:lnSpc>
              <a:spcBef>
                <a:spcPct val="0"/>
              </a:spcBef>
              <a:spcAft>
                <a:spcPct val="0"/>
              </a:spcAft>
              <a:defRPr/>
            </a:pPr>
            <a:r>
              <a:rPr lang="en-US" sz="2800" b="1" dirty="0" err="1">
                <a:solidFill>
                  <a:srgbClr val="080808"/>
                </a:solidFill>
                <a:latin typeface="Times New Roman" panose="02020603050405020304" pitchFamily="18" charset="0"/>
                <a:cs typeface="Arial" charset="0"/>
              </a:rPr>
              <a:t>Tín</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dụng</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chứng</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từ</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là</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phương</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thức</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thanh</a:t>
            </a:r>
            <a:r>
              <a:rPr lang="en-US" sz="2800" b="1" dirty="0">
                <a:solidFill>
                  <a:srgbClr val="080808"/>
                </a:solidFill>
                <a:latin typeface="Times New Roman" panose="02020603050405020304" pitchFamily="18" charset="0"/>
                <a:cs typeface="Arial" charset="0"/>
              </a:rPr>
              <a:t> </a:t>
            </a:r>
            <a:r>
              <a:rPr lang="en-US" sz="2800" b="1" dirty="0" err="1">
                <a:solidFill>
                  <a:srgbClr val="080808"/>
                </a:solidFill>
                <a:latin typeface="Times New Roman" panose="02020603050405020304" pitchFamily="18" charset="0"/>
                <a:cs typeface="Arial" charset="0"/>
              </a:rPr>
              <a:t>toán</a:t>
            </a:r>
            <a:r>
              <a:rPr lang="en-US" sz="2800" b="1"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trong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đó</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một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ngân</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hàng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ngân</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hàng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mở</a:t>
            </a:r>
            <a:r>
              <a:rPr lang="en-US" sz="2800" dirty="0">
                <a:solidFill>
                  <a:srgbClr val="080808"/>
                </a:solidFill>
                <a:latin typeface="Times New Roman" panose="02020603050405020304" pitchFamily="18" charset="0"/>
                <a:cs typeface="Arial" charset="0"/>
              </a:rPr>
              <a:t> L/C-</a:t>
            </a:r>
            <a:r>
              <a:rPr lang="en-US" sz="2800" dirty="0" err="1">
                <a:solidFill>
                  <a:srgbClr val="080808"/>
                </a:solidFill>
                <a:latin typeface="Times New Roman" panose="02020603050405020304" pitchFamily="18" charset="0"/>
                <a:cs typeface="Arial" charset="0"/>
              </a:rPr>
              <a:t>ngân</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hàng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phục</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vụ</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người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nhập</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khẩu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sẽ</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phát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hành</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một</a:t>
            </a:r>
            <a:r>
              <a:rPr lang="en-US" sz="2800" dirty="0">
                <a:solidFill>
                  <a:srgbClr val="080808"/>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thư</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bảo</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lãnh</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dưới</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dạng</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một</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tín</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dụng</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thư</a:t>
            </a:r>
            <a:r>
              <a:rPr lang="en-US" sz="2800" b="1" dirty="0">
                <a:solidFill>
                  <a:srgbClr val="FF0000"/>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theo</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yêu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cầu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của</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người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nhập</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khẩu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để</a:t>
            </a:r>
            <a:r>
              <a:rPr lang="en-US" sz="2800" dirty="0">
                <a:solidFill>
                  <a:srgbClr val="080808"/>
                </a:solidFill>
                <a:latin typeface="Times New Roman" panose="02020603050405020304" pitchFamily="18" charset="0"/>
                <a:cs typeface="Arial" charset="0"/>
              </a:rPr>
              <a:t> cam </a:t>
            </a:r>
            <a:r>
              <a:rPr lang="en-US" sz="2800" dirty="0" err="1">
                <a:solidFill>
                  <a:srgbClr val="080808"/>
                </a:solidFill>
                <a:latin typeface="Times New Roman" panose="02020603050405020304" pitchFamily="18" charset="0"/>
                <a:cs typeface="Arial" charset="0"/>
              </a:rPr>
              <a:t>kết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với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người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xuất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khẩu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là</a:t>
            </a:r>
            <a:r>
              <a:rPr lang="en-US" sz="2800" dirty="0">
                <a:solidFill>
                  <a:srgbClr val="080808"/>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sẽ</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trả</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tiền</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hoặc</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chấp</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nhận</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trả</a:t>
            </a:r>
            <a:r>
              <a:rPr lang="en-US" sz="2800" b="1" dirty="0">
                <a:solidFill>
                  <a:srgbClr val="FF0000"/>
                </a:solidFill>
                <a:latin typeface="Times New Roman" panose="02020603050405020304" pitchFamily="18" charset="0"/>
                <a:cs typeface="Arial" charset="0"/>
              </a:rPr>
              <a:t> </a:t>
            </a:r>
            <a:r>
              <a:rPr lang="en-US" sz="2800" b="1" dirty="0" err="1">
                <a:solidFill>
                  <a:srgbClr val="FF0000"/>
                </a:solidFill>
                <a:latin typeface="Times New Roman" panose="02020603050405020304" pitchFamily="18" charset="0"/>
                <a:cs typeface="Arial" charset="0"/>
              </a:rPr>
              <a:t>tiền</a:t>
            </a:r>
            <a:r>
              <a:rPr lang="en-US" sz="2800" b="1" dirty="0">
                <a:solidFill>
                  <a:srgbClr val="FF0000"/>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vào</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hối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phiếu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cho</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người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xuất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khẩu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nếu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người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này</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xuất</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trình</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được</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bộ</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chứng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từ</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thanh</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toán</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phù</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hợp</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với</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những</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quy</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định</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nêu</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ra</a:t>
            </a:r>
            <a:r>
              <a:rPr lang="en-US" sz="2800" dirty="0">
                <a:solidFill>
                  <a:srgbClr val="080808"/>
                </a:solidFill>
                <a:latin typeface="Times New Roman" panose="02020603050405020304" pitchFamily="18" charset="0"/>
                <a:cs typeface="Arial" charset="0"/>
              </a:rPr>
              <a:t> </a:t>
            </a:r>
            <a:r>
              <a:rPr lang="en-US" sz="2800" dirty="0" err="1">
                <a:solidFill>
                  <a:srgbClr val="080808"/>
                </a:solidFill>
                <a:latin typeface="Times New Roman" panose="02020603050405020304" pitchFamily="18" charset="0"/>
                <a:cs typeface="Arial" charset="0"/>
              </a:rPr>
              <a:t>trong</a:t>
            </a:r>
            <a:r>
              <a:rPr lang="en-US" sz="2800" dirty="0">
                <a:solidFill>
                  <a:srgbClr val="080808"/>
                </a:solidFill>
                <a:latin typeface="Times New Roman" panose="02020603050405020304" pitchFamily="18" charset="0"/>
                <a:cs typeface="Arial" charset="0"/>
              </a:rPr>
              <a:t> </a:t>
            </a:r>
            <a:r>
              <a:rPr lang="en-US" sz="2800" b="1" i="1" dirty="0" err="1">
                <a:solidFill>
                  <a:srgbClr val="080808"/>
                </a:solidFill>
                <a:latin typeface="Times New Roman" panose="02020603050405020304" pitchFamily="18" charset="0"/>
                <a:cs typeface="Arial" charset="0"/>
              </a:rPr>
              <a:t>thư</a:t>
            </a:r>
            <a:r>
              <a:rPr lang="en-US" sz="2800" b="1" i="1" dirty="0">
                <a:solidFill>
                  <a:srgbClr val="080808"/>
                </a:solidFill>
                <a:latin typeface="Times New Roman" panose="02020603050405020304" pitchFamily="18" charset="0"/>
                <a:cs typeface="Arial" charset="0"/>
              </a:rPr>
              <a:t> </a:t>
            </a:r>
            <a:r>
              <a:rPr lang="en-US" sz="2800" b="1" i="1" dirty="0" err="1">
                <a:solidFill>
                  <a:srgbClr val="080808"/>
                </a:solidFill>
                <a:latin typeface="Times New Roman" panose="02020603050405020304" pitchFamily="18" charset="0"/>
                <a:cs typeface="Arial" charset="0"/>
              </a:rPr>
              <a:t>tín</a:t>
            </a:r>
            <a:r>
              <a:rPr lang="en-US" sz="2800" b="1" i="1" dirty="0">
                <a:solidFill>
                  <a:srgbClr val="080808"/>
                </a:solidFill>
                <a:latin typeface="Times New Roman" panose="02020603050405020304" pitchFamily="18" charset="0"/>
                <a:cs typeface="Arial" charset="0"/>
              </a:rPr>
              <a:t> </a:t>
            </a:r>
            <a:r>
              <a:rPr lang="en-US" sz="2800" b="1" i="1" dirty="0" err="1">
                <a:solidFill>
                  <a:srgbClr val="080808"/>
                </a:solidFill>
                <a:latin typeface="Times New Roman" panose="02020603050405020304" pitchFamily="18" charset="0"/>
                <a:cs typeface="Arial" charset="0"/>
              </a:rPr>
              <a:t>dụng</a:t>
            </a:r>
            <a:endParaRPr lang="en-US" sz="2800" kern="0" dirty="0">
              <a:solidFill>
                <a:srgbClr val="080808"/>
              </a:solidFill>
              <a:latin typeface="Arial"/>
            </a:endParaRPr>
          </a:p>
        </p:txBody>
      </p:sp>
    </p:spTree>
    <p:extLst>
      <p:ext uri="{BB962C8B-B14F-4D97-AF65-F5344CB8AC3E}">
        <p14:creationId xmlns:p14="http://schemas.microsoft.com/office/powerpoint/2010/main" val="20993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3" name="Rectangle 2"/>
          <p:cNvSpPr/>
          <p:nvPr/>
        </p:nvSpPr>
        <p:spPr>
          <a:xfrm>
            <a:off x="3353650" y="478757"/>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
        <p:nvSpPr>
          <p:cNvPr id="4" name="Content Placeholder 2">
            <a:extLst>
              <a:ext uri="{FF2B5EF4-FFF2-40B4-BE49-F238E27FC236}">
                <a16:creationId xmlns:a16="http://schemas.microsoft.com/office/drawing/2014/main" id="{D16CADF9-2FBF-4970-B65B-74C296CAD9EF}"/>
              </a:ext>
            </a:extLst>
          </p:cNvPr>
          <p:cNvSpPr txBox="1">
            <a:spLocks/>
          </p:cNvSpPr>
          <p:nvPr/>
        </p:nvSpPr>
        <p:spPr>
          <a:xfrm>
            <a:off x="243527" y="1692975"/>
            <a:ext cx="4212615" cy="44497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Clr>
                <a:srgbClr val="990000"/>
              </a:buClr>
              <a:buFont typeface="Symbol" panose="05050102010706020507" pitchFamily="18" charset="2"/>
              <a:buNone/>
              <a:defRPr/>
            </a:pPr>
            <a:r>
              <a:rPr lang="en-US" sz="3200" b="1" i="1" dirty="0" err="1" smtClean="0">
                <a:latin typeface="Times New Roman" panose="02020603050405020304" pitchFamily="18" charset="0"/>
                <a:cs typeface="Times New Roman" panose="02020603050405020304" pitchFamily="18" charset="0"/>
              </a:rPr>
              <a:t>Trường</a:t>
            </a:r>
            <a:r>
              <a:rPr lang="en-US" sz="3200" b="1" i="1"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hợp</a:t>
            </a:r>
            <a:r>
              <a:rPr lang="en-US" sz="3200" b="1" i="1"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áp</a:t>
            </a:r>
            <a:r>
              <a:rPr lang="en-US" sz="3200" b="1" i="1" dirty="0" smtClean="0">
                <a:latin typeface="Times New Roman" panose="02020603050405020304" pitchFamily="18" charset="0"/>
                <a:cs typeface="Times New Roman" panose="02020603050405020304" pitchFamily="18" charset="0"/>
              </a:rPr>
              <a:t> </a:t>
            </a:r>
            <a:r>
              <a:rPr lang="en-US" sz="3200" b="1" i="1" dirty="0" err="1" smtClean="0">
                <a:latin typeface="Times New Roman" panose="02020603050405020304" pitchFamily="18" charset="0"/>
                <a:cs typeface="Times New Roman" panose="02020603050405020304" pitchFamily="18" charset="0"/>
              </a:rPr>
              <a:t>dụng</a:t>
            </a:r>
            <a:endParaRPr lang="en-US" sz="3200" b="1" i="1" dirty="0" smtClean="0">
              <a:latin typeface="Times New Roman" panose="02020603050405020304" pitchFamily="18" charset="0"/>
              <a:cs typeface="Times New Roman" panose="02020603050405020304" pitchFamily="18" charset="0"/>
            </a:endParaRPr>
          </a:p>
          <a:p>
            <a:pPr algn="just">
              <a:lnSpc>
                <a:spcPct val="150000"/>
              </a:lnSpc>
              <a:buClr>
                <a:srgbClr val="990000"/>
              </a:buClr>
              <a:buFont typeface="Wingdings" panose="05000000000000000000" pitchFamily="2" charset="2"/>
              <a:buChar char="q"/>
              <a:defRPr/>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mua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và</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bên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bán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chưa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sự</a:t>
            </a:r>
            <a:r>
              <a:rPr lang="en-US" sz="3200" dirty="0" smtClean="0">
                <a:latin typeface="Times New Roman" panose="02020603050405020304" pitchFamily="18" charset="0"/>
                <a:cs typeface="Times New Roman" panose="02020603050405020304" pitchFamily="18" charset="0"/>
              </a:rPr>
              <a:t> tin </a:t>
            </a:r>
            <a:r>
              <a:rPr lang="en-US" sz="3200" dirty="0" err="1" smtClean="0">
                <a:latin typeface="Times New Roman" panose="02020603050405020304" pitchFamily="18" charset="0"/>
                <a:cs typeface="Times New Roman" panose="02020603050405020304" pitchFamily="18" charset="0"/>
              </a:rPr>
              <a:t>cậy</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lẫn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nhau</a:t>
            </a:r>
            <a:endParaRPr lang="en-US" sz="3200" dirty="0" smtClean="0">
              <a:latin typeface="Times New Roman" panose="02020603050405020304" pitchFamily="18" charset="0"/>
              <a:cs typeface="Times New Roman" panose="02020603050405020304" pitchFamily="18" charset="0"/>
            </a:endParaRPr>
          </a:p>
          <a:p>
            <a:pPr algn="just">
              <a:lnSpc>
                <a:spcPct val="150000"/>
              </a:lnSpc>
              <a:buClr>
                <a:srgbClr val="990000"/>
              </a:buClr>
              <a:buFont typeface="Wingdings" panose="05000000000000000000" pitchFamily="2" charset="2"/>
              <a:buChar char="q"/>
              <a:defRPr/>
            </a:pP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Những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giao</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dịch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có</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quy</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mô</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lớn</a:t>
            </a:r>
            <a:endParaRPr lang="en-US" sz="3200" dirty="0">
              <a:latin typeface="Times New Roman" panose="02020603050405020304" pitchFamily="18" charset="0"/>
              <a:cs typeface="Times New Roman" panose="02020603050405020304" pitchFamily="18" charset="0"/>
            </a:endParaRPr>
          </a:p>
        </p:txBody>
      </p:sp>
      <p:sp>
        <p:nvSpPr>
          <p:cNvPr id="5" name="Freeform 2">
            <a:extLst>
              <a:ext uri="{FF2B5EF4-FFF2-40B4-BE49-F238E27FC236}">
                <a16:creationId xmlns:a16="http://schemas.microsoft.com/office/drawing/2014/main" id="{B1C7122C-5288-43B3-A0C5-18F967705E77}"/>
              </a:ext>
            </a:extLst>
          </p:cNvPr>
          <p:cNvSpPr>
            <a:spLocks noEditPoints="1"/>
          </p:cNvSpPr>
          <p:nvPr/>
        </p:nvSpPr>
        <p:spPr bwMode="gray">
          <a:xfrm rot="20241944">
            <a:off x="4724884" y="2705007"/>
            <a:ext cx="6916737" cy="3357563"/>
          </a:xfrm>
          <a:custGeom>
            <a:avLst/>
            <a:gdLst/>
            <a:ahLst/>
            <a:cxnLst>
              <a:cxn ang="0">
                <a:pos x="1692" y="12"/>
              </a:cxn>
              <a:cxn ang="0">
                <a:pos x="1234" y="74"/>
              </a:cxn>
              <a:cxn ang="0">
                <a:pos x="828" y="182"/>
              </a:cxn>
              <a:cxn ang="0">
                <a:pos x="486" y="330"/>
              </a:cxn>
              <a:cxn ang="0">
                <a:pos x="226" y="510"/>
              </a:cxn>
              <a:cxn ang="0">
                <a:pos x="58" y="718"/>
              </a:cxn>
              <a:cxn ang="0">
                <a:pos x="0" y="944"/>
              </a:cxn>
              <a:cxn ang="0">
                <a:pos x="58" y="1170"/>
              </a:cxn>
              <a:cxn ang="0">
                <a:pos x="226" y="1378"/>
              </a:cxn>
              <a:cxn ang="0">
                <a:pos x="486" y="1558"/>
              </a:cxn>
              <a:cxn ang="0">
                <a:pos x="828" y="1706"/>
              </a:cxn>
              <a:cxn ang="0">
                <a:pos x="1234" y="1814"/>
              </a:cxn>
              <a:cxn ang="0">
                <a:pos x="1692" y="1876"/>
              </a:cxn>
              <a:cxn ang="0">
                <a:pos x="2186" y="1884"/>
              </a:cxn>
              <a:cxn ang="0">
                <a:pos x="2658" y="1840"/>
              </a:cxn>
              <a:cxn ang="0">
                <a:pos x="3084" y="1746"/>
              </a:cxn>
              <a:cxn ang="0">
                <a:pos x="3448" y="1612"/>
              </a:cxn>
              <a:cxn ang="0">
                <a:pos x="3738" y="1442"/>
              </a:cxn>
              <a:cxn ang="0">
                <a:pos x="3938" y="1242"/>
              </a:cxn>
              <a:cxn ang="0">
                <a:pos x="4034" y="1022"/>
              </a:cxn>
              <a:cxn ang="0">
                <a:pos x="4014" y="790"/>
              </a:cxn>
              <a:cxn ang="0">
                <a:pos x="3882" y="576"/>
              </a:cxn>
              <a:cxn ang="0">
                <a:pos x="3650" y="386"/>
              </a:cxn>
              <a:cxn ang="0">
                <a:pos x="3334" y="228"/>
              </a:cxn>
              <a:cxn ang="0">
                <a:pos x="2948" y="106"/>
              </a:cxn>
              <a:cxn ang="0">
                <a:pos x="2506" y="28"/>
              </a:cxn>
              <a:cxn ang="0">
                <a:pos x="2020" y="0"/>
              </a:cxn>
              <a:cxn ang="0">
                <a:pos x="1606" y="1736"/>
              </a:cxn>
              <a:cxn ang="0">
                <a:pos x="1164" y="1678"/>
              </a:cxn>
              <a:cxn ang="0">
                <a:pos x="776" y="1576"/>
              </a:cxn>
              <a:cxn ang="0">
                <a:pos x="458" y="1436"/>
              </a:cxn>
              <a:cxn ang="0">
                <a:pos x="224" y="1266"/>
              </a:cxn>
              <a:cxn ang="0">
                <a:pos x="88" y="1074"/>
              </a:cxn>
              <a:cxn ang="0">
                <a:pos x="68" y="864"/>
              </a:cxn>
              <a:cxn ang="0">
                <a:pos x="166" y="664"/>
              </a:cxn>
              <a:cxn ang="0">
                <a:pos x="370" y="486"/>
              </a:cxn>
              <a:cxn ang="0">
                <a:pos x="662" y="336"/>
              </a:cxn>
              <a:cxn ang="0">
                <a:pos x="1028" y="222"/>
              </a:cxn>
              <a:cxn ang="0">
                <a:pos x="1454" y="148"/>
              </a:cxn>
              <a:cxn ang="0">
                <a:pos x="1922" y="120"/>
              </a:cxn>
              <a:cxn ang="0">
                <a:pos x="2392" y="148"/>
              </a:cxn>
              <a:cxn ang="0">
                <a:pos x="2818" y="222"/>
              </a:cxn>
              <a:cxn ang="0">
                <a:pos x="3184" y="336"/>
              </a:cxn>
              <a:cxn ang="0">
                <a:pos x="3476" y="486"/>
              </a:cxn>
              <a:cxn ang="0">
                <a:pos x="3680" y="664"/>
              </a:cxn>
              <a:cxn ang="0">
                <a:pos x="3778" y="864"/>
              </a:cxn>
              <a:cxn ang="0">
                <a:pos x="3758" y="1074"/>
              </a:cxn>
              <a:cxn ang="0">
                <a:pos x="3622" y="1266"/>
              </a:cxn>
              <a:cxn ang="0">
                <a:pos x="3388" y="1436"/>
              </a:cxn>
              <a:cxn ang="0">
                <a:pos x="3070" y="1576"/>
              </a:cxn>
              <a:cxn ang="0">
                <a:pos x="2682" y="1678"/>
              </a:cxn>
              <a:cxn ang="0">
                <a:pos x="2240" y="1736"/>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solidFill>
            <a:srgbClr val="0000FF"/>
          </a:solidFill>
          <a:ln w="0">
            <a:solidFill>
              <a:schemeClr val="tx2"/>
            </a:solidFill>
            <a:prstDash val="solid"/>
            <a:round/>
            <a:headEnd/>
            <a:tailEnd/>
          </a:ln>
        </p:spPr>
        <p:txBody>
          <a:bodyPr/>
          <a:lstStyle/>
          <a:p>
            <a:pPr>
              <a:defRPr/>
            </a:pPr>
            <a:endParaRPr lang="en-US" b="1">
              <a:ln>
                <a:solidFill>
                  <a:schemeClr val="tx2"/>
                </a:solidFill>
              </a:ln>
              <a:cs typeface="Times New Roman" panose="02020603050405020304" pitchFamily="18" charset="0"/>
            </a:endParaRPr>
          </a:p>
        </p:txBody>
      </p:sp>
      <p:sp>
        <p:nvSpPr>
          <p:cNvPr id="6" name="Oval 3"/>
          <p:cNvSpPr>
            <a:spLocks noChangeArrowheads="1"/>
          </p:cNvSpPr>
          <p:nvPr/>
        </p:nvSpPr>
        <p:spPr bwMode="gray">
          <a:xfrm>
            <a:off x="5078896" y="4644932"/>
            <a:ext cx="2133600" cy="1828800"/>
          </a:xfrm>
          <a:prstGeom prst="ellipse">
            <a:avLst/>
          </a:prstGeom>
          <a:solidFill>
            <a:srgbClr val="FFFF99"/>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7" name="Oval 4"/>
          <p:cNvSpPr>
            <a:spLocks noChangeArrowheads="1"/>
          </p:cNvSpPr>
          <p:nvPr/>
        </p:nvSpPr>
        <p:spPr bwMode="gray">
          <a:xfrm>
            <a:off x="9269896" y="1063532"/>
            <a:ext cx="2057400" cy="1828800"/>
          </a:xfrm>
          <a:prstGeom prst="ellipse">
            <a:avLst/>
          </a:prstGeom>
          <a:solidFill>
            <a:srgbClr val="FFFF99"/>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8" name="Oval 5"/>
          <p:cNvSpPr>
            <a:spLocks noChangeArrowheads="1"/>
          </p:cNvSpPr>
          <p:nvPr/>
        </p:nvSpPr>
        <p:spPr bwMode="gray">
          <a:xfrm>
            <a:off x="4774096" y="2130332"/>
            <a:ext cx="2057400" cy="1905000"/>
          </a:xfrm>
          <a:prstGeom prst="ellipse">
            <a:avLst/>
          </a:prstGeom>
          <a:solidFill>
            <a:srgbClr val="FFCC99"/>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9" name="Text Box 6"/>
          <p:cNvSpPr txBox="1">
            <a:spLocks noChangeArrowheads="1"/>
          </p:cNvSpPr>
          <p:nvPr/>
        </p:nvSpPr>
        <p:spPr bwMode="gray">
          <a:xfrm>
            <a:off x="9422296" y="1292132"/>
            <a:ext cx="1676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latin typeface="Times New Roman" panose="02020603050405020304" pitchFamily="18" charset="0"/>
                <a:cs typeface="Times New Roman" panose="02020603050405020304" pitchFamily="18" charset="0"/>
              </a:rPr>
              <a:t>Người xin mở L/C  (applicant)</a:t>
            </a:r>
          </a:p>
        </p:txBody>
      </p:sp>
      <p:sp>
        <p:nvSpPr>
          <p:cNvPr id="10" name="Text Box 7"/>
          <p:cNvSpPr txBox="1">
            <a:spLocks noChangeArrowheads="1"/>
          </p:cNvSpPr>
          <p:nvPr/>
        </p:nvSpPr>
        <p:spPr bwMode="gray">
          <a:xfrm>
            <a:off x="4545496" y="4797332"/>
            <a:ext cx="2667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eaLnBrk="1" hangingPunct="1">
              <a:spcBef>
                <a:spcPct val="100000"/>
              </a:spcBef>
              <a:buClr>
                <a:schemeClr val="accent1"/>
              </a:buClr>
              <a:buSzPct val="70000"/>
              <a:buFont typeface="Wingdings" panose="05000000000000000000" pitchFamily="2" charset="2"/>
              <a:buNone/>
            </a:pPr>
            <a:r>
              <a:rPr lang="en-US" altLang="en-US" sz="2400" b="1">
                <a:latin typeface="Times New Roman" panose="02020603050405020304" pitchFamily="18" charset="0"/>
                <a:cs typeface="Times New Roman" panose="02020603050405020304" pitchFamily="18" charset="0"/>
              </a:rPr>
              <a:t>Ngân hàng thông báo L/C (The advising bank)</a:t>
            </a:r>
          </a:p>
        </p:txBody>
      </p:sp>
      <p:sp>
        <p:nvSpPr>
          <p:cNvPr id="11" name="Text Box 8"/>
          <p:cNvSpPr txBox="1">
            <a:spLocks noChangeArrowheads="1"/>
          </p:cNvSpPr>
          <p:nvPr/>
        </p:nvSpPr>
        <p:spPr bwMode="auto">
          <a:xfrm>
            <a:off x="6907696" y="3501932"/>
            <a:ext cx="2590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latin typeface="Times New Roman" panose="02020603050405020304" pitchFamily="18" charset="0"/>
                <a:cs typeface="Times New Roman" panose="02020603050405020304" pitchFamily="18" charset="0"/>
              </a:rPr>
              <a:t>Phương thức tín dụng chứng từ</a:t>
            </a:r>
          </a:p>
        </p:txBody>
      </p:sp>
      <p:sp>
        <p:nvSpPr>
          <p:cNvPr id="12" name="Text Box 12"/>
          <p:cNvSpPr txBox="1">
            <a:spLocks noChangeArrowheads="1"/>
          </p:cNvSpPr>
          <p:nvPr/>
        </p:nvSpPr>
        <p:spPr bwMode="gray">
          <a:xfrm>
            <a:off x="4316896" y="2435132"/>
            <a:ext cx="2438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eaLnBrk="1" hangingPunct="1">
              <a:spcBef>
                <a:spcPct val="100000"/>
              </a:spcBef>
              <a:buClr>
                <a:schemeClr val="accent1"/>
              </a:buClr>
              <a:buSzPct val="70000"/>
              <a:buFont typeface="Wingdings" panose="05000000000000000000" pitchFamily="2" charset="2"/>
              <a:buNone/>
            </a:pPr>
            <a:r>
              <a:rPr lang="en-US" altLang="en-US" sz="2400" b="1">
                <a:latin typeface="Times New Roman" panose="02020603050405020304" pitchFamily="18" charset="0"/>
                <a:cs typeface="Times New Roman" panose="02020603050405020304" pitchFamily="18" charset="0"/>
              </a:rPr>
              <a:t>Người hưởng lợi (beneficiary)</a:t>
            </a:r>
          </a:p>
        </p:txBody>
      </p:sp>
      <p:sp>
        <p:nvSpPr>
          <p:cNvPr id="13" name="Oval 14"/>
          <p:cNvSpPr>
            <a:spLocks noChangeArrowheads="1"/>
          </p:cNvSpPr>
          <p:nvPr/>
        </p:nvSpPr>
        <p:spPr bwMode="gray">
          <a:xfrm>
            <a:off x="9041296" y="3882932"/>
            <a:ext cx="2057400" cy="1960563"/>
          </a:xfrm>
          <a:prstGeom prst="ellipse">
            <a:avLst/>
          </a:prstGeom>
          <a:solidFill>
            <a:srgbClr val="CC99FF"/>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1800" b="1">
              <a:solidFill>
                <a:schemeClr val="bg1"/>
              </a:solidFill>
              <a:latin typeface="Times New Roman" panose="02020603050405020304" pitchFamily="18" charset="0"/>
              <a:cs typeface="Times New Roman" panose="02020603050405020304" pitchFamily="18" charset="0"/>
            </a:endParaRPr>
          </a:p>
        </p:txBody>
      </p:sp>
      <p:sp>
        <p:nvSpPr>
          <p:cNvPr id="14" name="Text Box 15"/>
          <p:cNvSpPr txBox="1">
            <a:spLocks noChangeArrowheads="1"/>
          </p:cNvSpPr>
          <p:nvPr/>
        </p:nvSpPr>
        <p:spPr bwMode="gray">
          <a:xfrm>
            <a:off x="8736496" y="4035332"/>
            <a:ext cx="2362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ctr" eaLnBrk="1" hangingPunct="1">
              <a:spcBef>
                <a:spcPct val="100000"/>
              </a:spcBef>
              <a:buClr>
                <a:schemeClr val="accent1"/>
              </a:buClr>
              <a:buSzPct val="70000"/>
              <a:buFont typeface="Wingdings" panose="05000000000000000000" pitchFamily="2" charset="2"/>
              <a:buNone/>
            </a:pPr>
            <a:r>
              <a:rPr lang="en-US" altLang="en-US" sz="2400" b="1">
                <a:latin typeface="Times New Roman" panose="02020603050405020304" pitchFamily="18" charset="0"/>
                <a:cs typeface="Times New Roman" panose="02020603050405020304" pitchFamily="18" charset="0"/>
              </a:rPr>
              <a:t>Ngân hàng mở L/C (The issuing bank)</a:t>
            </a:r>
          </a:p>
        </p:txBody>
      </p:sp>
    </p:spTree>
    <p:extLst>
      <p:ext uri="{BB962C8B-B14F-4D97-AF65-F5344CB8AC3E}">
        <p14:creationId xmlns:p14="http://schemas.microsoft.com/office/powerpoint/2010/main" val="4217533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barn(inVertical)">
                                      <p:cBhvr>
                                        <p:cTn id="19" dur="500"/>
                                        <p:tgtEl>
                                          <p:spTgt spid="4">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
                                        <p:tgtEl>
                                          <p:spTgt spid="9"/>
                                        </p:tgtEl>
                                      </p:cBhvr>
                                    </p:animEffect>
                                    <p:anim calcmode="lin" valueType="num">
                                      <p:cBhvr>
                                        <p:cTn id="25" dur="400" fill="hold"/>
                                        <p:tgtEl>
                                          <p:spTgt spid="9"/>
                                        </p:tgtEl>
                                        <p:attrNameLst>
                                          <p:attrName>ppt_x</p:attrName>
                                        </p:attrNameLst>
                                      </p:cBhvr>
                                      <p:tavLst>
                                        <p:tav tm="0">
                                          <p:val>
                                            <p:strVal val="#ppt_x"/>
                                          </p:val>
                                        </p:tav>
                                        <p:tav tm="100000">
                                          <p:val>
                                            <p:strVal val="#ppt_x"/>
                                          </p:val>
                                        </p:tav>
                                      </p:tavLst>
                                    </p:anim>
                                    <p:anim calcmode="lin" valueType="num">
                                      <p:cBhvr>
                                        <p:cTn id="26" dur="400" fill="hold"/>
                                        <p:tgtEl>
                                          <p:spTgt spid="9"/>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29" presetID="43"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
                                        <p:tgtEl>
                                          <p:spTgt spid="7"/>
                                        </p:tgtEl>
                                      </p:cBhvr>
                                    </p:animEffect>
                                    <p:anim calcmode="lin" valueType="num">
                                      <p:cBhvr>
                                        <p:cTn id="32" dur="400" fill="hold"/>
                                        <p:tgtEl>
                                          <p:spTgt spid="7"/>
                                        </p:tgtEl>
                                        <p:attrNameLst>
                                          <p:attrName>ppt_x</p:attrName>
                                        </p:attrNameLst>
                                      </p:cBhvr>
                                      <p:tavLst>
                                        <p:tav tm="0">
                                          <p:val>
                                            <p:strVal val="#ppt_x"/>
                                          </p:val>
                                        </p:tav>
                                        <p:tav tm="100000">
                                          <p:val>
                                            <p:strVal val="#ppt_x"/>
                                          </p:val>
                                        </p:tav>
                                      </p:tavLst>
                                    </p:anim>
                                    <p:anim calcmode="lin" valueType="num">
                                      <p:cBhvr>
                                        <p:cTn id="33" dur="400" fill="hold"/>
                                        <p:tgtEl>
                                          <p:spTgt spid="7"/>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
                                        <p:tgtEl>
                                          <p:spTgt spid="12"/>
                                        </p:tgtEl>
                                      </p:cBhvr>
                                    </p:animEffect>
                                    <p:anim calcmode="lin" valueType="num">
                                      <p:cBhvr>
                                        <p:cTn id="41" dur="400" fill="hold"/>
                                        <p:tgtEl>
                                          <p:spTgt spid="12"/>
                                        </p:tgtEl>
                                        <p:attrNameLst>
                                          <p:attrName>ppt_x</p:attrName>
                                        </p:attrNameLst>
                                      </p:cBhvr>
                                      <p:tavLst>
                                        <p:tav tm="0">
                                          <p:val>
                                            <p:strVal val="#ppt_x"/>
                                          </p:val>
                                        </p:tav>
                                        <p:tav tm="100000">
                                          <p:val>
                                            <p:strVal val="#ppt_x"/>
                                          </p:val>
                                        </p:tav>
                                      </p:tavLst>
                                    </p:anim>
                                    <p:anim calcmode="lin" valueType="num">
                                      <p:cBhvr>
                                        <p:cTn id="42" dur="400" fill="hold"/>
                                        <p:tgtEl>
                                          <p:spTgt spid="12"/>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5" presetID="43" presetClass="entr" presetSubtype="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
                                        <p:tgtEl>
                                          <p:spTgt spid="8"/>
                                        </p:tgtEl>
                                      </p:cBhvr>
                                    </p:animEffect>
                                    <p:anim calcmode="lin" valueType="num">
                                      <p:cBhvr>
                                        <p:cTn id="48" dur="400" fill="hold"/>
                                        <p:tgtEl>
                                          <p:spTgt spid="8"/>
                                        </p:tgtEl>
                                        <p:attrNameLst>
                                          <p:attrName>ppt_x</p:attrName>
                                        </p:attrNameLst>
                                      </p:cBhvr>
                                      <p:tavLst>
                                        <p:tav tm="0">
                                          <p:val>
                                            <p:strVal val="#ppt_x"/>
                                          </p:val>
                                        </p:tav>
                                        <p:tav tm="100000">
                                          <p:val>
                                            <p:strVal val="#ppt_x"/>
                                          </p:val>
                                        </p:tav>
                                      </p:tavLst>
                                    </p:anim>
                                    <p:anim calcmode="lin" valueType="num">
                                      <p:cBhvr>
                                        <p:cTn id="49" dur="400" fill="hold"/>
                                        <p:tgtEl>
                                          <p:spTgt spid="8"/>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3"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
                                        <p:tgtEl>
                                          <p:spTgt spid="14"/>
                                        </p:tgtEl>
                                      </p:cBhvr>
                                    </p:animEffect>
                                    <p:anim calcmode="lin" valueType="num">
                                      <p:cBhvr>
                                        <p:cTn id="57" dur="400" fill="hold"/>
                                        <p:tgtEl>
                                          <p:spTgt spid="14"/>
                                        </p:tgtEl>
                                        <p:attrNameLst>
                                          <p:attrName>ppt_x</p:attrName>
                                        </p:attrNameLst>
                                      </p:cBhvr>
                                      <p:tavLst>
                                        <p:tav tm="0">
                                          <p:val>
                                            <p:strVal val="#ppt_x"/>
                                          </p:val>
                                        </p:tav>
                                        <p:tav tm="100000">
                                          <p:val>
                                            <p:strVal val="#ppt_x"/>
                                          </p:val>
                                        </p:tav>
                                      </p:tavLst>
                                    </p:anim>
                                    <p:anim calcmode="lin" valueType="num">
                                      <p:cBhvr>
                                        <p:cTn id="58" dur="400" fill="hold"/>
                                        <p:tgtEl>
                                          <p:spTgt spid="14"/>
                                        </p:tgtEl>
                                        <p:attrNameLst>
                                          <p:attrName>ppt_y</p:attrName>
                                        </p:attrNameLst>
                                      </p:cBhvr>
                                      <p:tavLst>
                                        <p:tav tm="0">
                                          <p:val>
                                            <p:strVal val="#ppt_y+0.31"/>
                                          </p:val>
                                        </p:tav>
                                        <p:tav tm="100000">
                                          <p:val>
                                            <p:strVal val="#ppt_y+0.31"/>
                                          </p:val>
                                        </p:tav>
                                      </p:tavLst>
                                    </p:anim>
                                    <p:anim calcmode="lin" valueType="num">
                                      <p:cBhvr>
                                        <p:cTn id="59" dur="600" decel="50000" fill="hold">
                                          <p:stCondLst>
                                            <p:cond delay="400"/>
                                          </p:stCondLst>
                                        </p:cTn>
                                        <p:tgtEl>
                                          <p:spTgt spid="1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0" dur="600" decel="50000" fill="hold">
                                          <p:stCondLst>
                                            <p:cond delay="400"/>
                                          </p:stCondLst>
                                        </p:cTn>
                                        <p:tgtEl>
                                          <p:spTgt spid="1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61" presetID="43"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
                                        <p:tgtEl>
                                          <p:spTgt spid="13"/>
                                        </p:tgtEl>
                                      </p:cBhvr>
                                    </p:animEffect>
                                    <p:anim calcmode="lin" valueType="num">
                                      <p:cBhvr>
                                        <p:cTn id="64" dur="400" fill="hold"/>
                                        <p:tgtEl>
                                          <p:spTgt spid="13"/>
                                        </p:tgtEl>
                                        <p:attrNameLst>
                                          <p:attrName>ppt_x</p:attrName>
                                        </p:attrNameLst>
                                      </p:cBhvr>
                                      <p:tavLst>
                                        <p:tav tm="0">
                                          <p:val>
                                            <p:strVal val="#ppt_x"/>
                                          </p:val>
                                        </p:tav>
                                        <p:tav tm="100000">
                                          <p:val>
                                            <p:strVal val="#ppt_x"/>
                                          </p:val>
                                        </p:tav>
                                      </p:tavLst>
                                    </p:anim>
                                    <p:anim calcmode="lin" valueType="num">
                                      <p:cBhvr>
                                        <p:cTn id="65" dur="400" fill="hold"/>
                                        <p:tgtEl>
                                          <p:spTgt spid="13"/>
                                        </p:tgtEl>
                                        <p:attrNameLst>
                                          <p:attrName>ppt_y</p:attrName>
                                        </p:attrNameLst>
                                      </p:cBhvr>
                                      <p:tavLst>
                                        <p:tav tm="0">
                                          <p:val>
                                            <p:strVal val="#ppt_y+0.31"/>
                                          </p:val>
                                        </p:tav>
                                        <p:tav tm="100000">
                                          <p:val>
                                            <p:strVal val="#ppt_y+0.31"/>
                                          </p:val>
                                        </p:tav>
                                      </p:tavLst>
                                    </p:anim>
                                    <p:anim calcmode="lin" valueType="num">
                                      <p:cBhvr>
                                        <p:cTn id="66"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7"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3" presetClass="entr" presetSubtype="0" fill="hold" grpId="0" nodeType="click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100"/>
                                        <p:tgtEl>
                                          <p:spTgt spid="10"/>
                                        </p:tgtEl>
                                      </p:cBhvr>
                                    </p:animEffect>
                                    <p:anim calcmode="lin" valueType="num">
                                      <p:cBhvr>
                                        <p:cTn id="73" dur="400" fill="hold"/>
                                        <p:tgtEl>
                                          <p:spTgt spid="10"/>
                                        </p:tgtEl>
                                        <p:attrNameLst>
                                          <p:attrName>ppt_x</p:attrName>
                                        </p:attrNameLst>
                                      </p:cBhvr>
                                      <p:tavLst>
                                        <p:tav tm="0">
                                          <p:val>
                                            <p:strVal val="#ppt_x"/>
                                          </p:val>
                                        </p:tav>
                                        <p:tav tm="100000">
                                          <p:val>
                                            <p:strVal val="#ppt_x"/>
                                          </p:val>
                                        </p:tav>
                                      </p:tavLst>
                                    </p:anim>
                                    <p:anim calcmode="lin" valueType="num">
                                      <p:cBhvr>
                                        <p:cTn id="74" dur="400" fill="hold"/>
                                        <p:tgtEl>
                                          <p:spTgt spid="10"/>
                                        </p:tgtEl>
                                        <p:attrNameLst>
                                          <p:attrName>ppt_y</p:attrName>
                                        </p:attrNameLst>
                                      </p:cBhvr>
                                      <p:tavLst>
                                        <p:tav tm="0">
                                          <p:val>
                                            <p:strVal val="#ppt_y+0.31"/>
                                          </p:val>
                                        </p:tav>
                                        <p:tav tm="100000">
                                          <p:val>
                                            <p:strVal val="#ppt_y+0.31"/>
                                          </p:val>
                                        </p:tav>
                                      </p:tavLst>
                                    </p:anim>
                                    <p:anim calcmode="lin" valueType="num">
                                      <p:cBhvr>
                                        <p:cTn id="75"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6"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77" presetID="43" presetClass="entr" presetSubtype="0" fill="hold" grpId="0"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100"/>
                                        <p:tgtEl>
                                          <p:spTgt spid="6"/>
                                        </p:tgtEl>
                                      </p:cBhvr>
                                    </p:animEffect>
                                    <p:anim calcmode="lin" valueType="num">
                                      <p:cBhvr>
                                        <p:cTn id="80" dur="400" fill="hold"/>
                                        <p:tgtEl>
                                          <p:spTgt spid="6"/>
                                        </p:tgtEl>
                                        <p:attrNameLst>
                                          <p:attrName>ppt_x</p:attrName>
                                        </p:attrNameLst>
                                      </p:cBhvr>
                                      <p:tavLst>
                                        <p:tav tm="0">
                                          <p:val>
                                            <p:strVal val="#ppt_x"/>
                                          </p:val>
                                        </p:tav>
                                        <p:tav tm="100000">
                                          <p:val>
                                            <p:strVal val="#ppt_x"/>
                                          </p:val>
                                        </p:tav>
                                      </p:tavLst>
                                    </p:anim>
                                    <p:anim calcmode="lin" valueType="num">
                                      <p:cBhvr>
                                        <p:cTn id="81" dur="400" fill="hold"/>
                                        <p:tgtEl>
                                          <p:spTgt spid="6"/>
                                        </p:tgtEl>
                                        <p:attrNameLst>
                                          <p:attrName>ppt_y</p:attrName>
                                        </p:attrNameLst>
                                      </p:cBhvr>
                                      <p:tavLst>
                                        <p:tav tm="0">
                                          <p:val>
                                            <p:strVal val="#ppt_y+0.31"/>
                                          </p:val>
                                        </p:tav>
                                        <p:tav tm="100000">
                                          <p:val>
                                            <p:strVal val="#ppt_y+0.31"/>
                                          </p:val>
                                        </p:tav>
                                      </p:tavLst>
                                    </p:anim>
                                    <p:anim calcmode="lin" valueType="num">
                                      <p:cBhvr>
                                        <p:cTn id="82"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3"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2"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60569" y="1280560"/>
            <a:ext cx="8664575" cy="514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4" name="Rectangle 3"/>
          <p:cNvSpPr/>
          <p:nvPr/>
        </p:nvSpPr>
        <p:spPr>
          <a:xfrm>
            <a:off x="3353650" y="478757"/>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15702874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45750" y="289728"/>
            <a:ext cx="5252268" cy="3152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91396" y="1534593"/>
            <a:ext cx="644718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200"/>
              </a:spcBef>
              <a:buClrTx/>
              <a:buFontTx/>
              <a:buNone/>
            </a:pPr>
            <a:r>
              <a:rPr lang="en-US" altLang="en-US" sz="2400" dirty="0">
                <a:solidFill>
                  <a:srgbClr val="000000"/>
                </a:solidFill>
                <a:latin typeface="Times New Roman" panose="02020603050405020304" pitchFamily="18" charset="0"/>
                <a:cs typeface="Times New Roman" panose="02020603050405020304" pitchFamily="18" charset="0"/>
              </a:rPr>
              <a:t>1.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mua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làm</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xin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gửi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giấy</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yêu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thư</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tín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dụng</a:t>
            </a:r>
            <a:r>
              <a:rPr lang="en-US" altLang="en-US" sz="2400" dirty="0">
                <a:solidFill>
                  <a:srgbClr val="000000"/>
                </a:solidFill>
                <a:latin typeface="Times New Roman" panose="02020603050405020304" pitchFamily="18" charset="0"/>
                <a:cs typeface="Times New Roman" panose="02020603050405020304" pitchFamily="18" charset="0"/>
              </a:rPr>
              <a:t> (Application for Documentary Credit)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gửi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yêu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thụ</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hưởng</a:t>
            </a:r>
            <a:r>
              <a:rPr lang="en-US" altLang="en-US" sz="2400" dirty="0">
                <a:solidFill>
                  <a:srgbClr val="000000"/>
                </a:solidFill>
                <a:latin typeface="Times New Roman" panose="02020603050405020304" pitchFamily="18" charset="0"/>
                <a:cs typeface="Times New Roman" panose="02020603050405020304" pitchFamily="18" charset="0"/>
              </a:rPr>
              <a:t>.</a:t>
            </a:r>
            <a:endParaRPr lang="en-US" altLang="en-US" sz="2400" b="1" dirty="0">
              <a:solidFill>
                <a:srgbClr val="000000"/>
              </a:solidFill>
              <a:latin typeface="Times New Roman" panose="02020603050405020304" pitchFamily="18" charset="0"/>
              <a:cs typeface="Times New Roman" panose="02020603050405020304" pitchFamily="18" charset="0"/>
            </a:endParaRPr>
          </a:p>
        </p:txBody>
      </p:sp>
      <p:sp>
        <p:nvSpPr>
          <p:cNvPr id="4" name="Rectangle 3"/>
          <p:cNvSpPr>
            <a:spLocks noChangeArrowheads="1"/>
          </p:cNvSpPr>
          <p:nvPr/>
        </p:nvSpPr>
        <p:spPr bwMode="auto">
          <a:xfrm>
            <a:off x="212034" y="3323673"/>
            <a:ext cx="118739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200"/>
              </a:spcBef>
              <a:buClrTx/>
              <a:buFontTx/>
              <a:buNone/>
            </a:pPr>
            <a:r>
              <a:rPr lang="en-US" altLang="en-US" sz="2400" dirty="0">
                <a:solidFill>
                  <a:srgbClr val="000000"/>
                </a:solidFill>
                <a:latin typeface="Times New Roman" panose="02020603050405020304" pitchFamily="18" charset="0"/>
                <a:cs typeface="Times New Roman" panose="02020603050405020304" pitchFamily="18" charset="0"/>
              </a:rPr>
              <a:t>2. </a:t>
            </a:r>
            <a:r>
              <a:rPr lang="en-US" altLang="en-US" sz="2400" dirty="0" err="1">
                <a:solidFill>
                  <a:srgbClr val="000000"/>
                </a:solidFill>
                <a:latin typeface="Times New Roman" panose="02020603050405020304" pitchFamily="18" charset="0"/>
                <a:cs typeface="Times New Roman" panose="02020603050405020304" pitchFamily="18" charset="0"/>
              </a:rPr>
              <a:t>Căn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cứ</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vào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xin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tiến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nội</a:t>
            </a:r>
            <a:r>
              <a:rPr lang="en-US" altLang="en-US" sz="2400" dirty="0">
                <a:solidFill>
                  <a:srgbClr val="000000"/>
                </a:solidFill>
                <a:latin typeface="Times New Roman" panose="02020603050405020304" pitchFamily="18" charset="0"/>
                <a:cs typeface="Times New Roman" panose="02020603050405020304" pitchFamily="18" charset="0"/>
              </a:rPr>
              <a:t> dung L/C </a:t>
            </a:r>
            <a:r>
              <a:rPr lang="en-US" altLang="en-US" sz="2400" dirty="0" err="1">
                <a:solidFill>
                  <a:srgbClr val="000000"/>
                </a:solidFill>
                <a:latin typeface="Times New Roman" panose="02020603050405020304" pitchFamily="18" charset="0"/>
                <a:cs typeface="Times New Roman" panose="02020603050405020304" pitchFamily="18" charset="0"/>
              </a:rPr>
              <a:t>này</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biết</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gửi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bản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chính</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qua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báo</a:t>
            </a:r>
            <a:r>
              <a:rPr lang="en-US" altLang="en-US" sz="2400" dirty="0">
                <a:solidFill>
                  <a:srgbClr val="000000"/>
                </a:solidFill>
                <a:latin typeface="Times New Roman" panose="02020603050405020304" pitchFamily="18" charset="0"/>
                <a:cs typeface="Times New Roman" panose="02020603050405020304" pitchFamily="18" charset="0"/>
              </a:rPr>
              <a:t>.</a:t>
            </a:r>
            <a:endParaRPr lang="en-US" altLang="en-US" sz="2400" b="1" dirty="0">
              <a:solidFill>
                <a:srgbClr val="000000"/>
              </a:solidFill>
              <a:latin typeface="Times New Roman" panose="02020603050405020304" pitchFamily="18" charset="0"/>
              <a:cs typeface="Times New Roman" panose="02020603050405020304" pitchFamily="18" charset="0"/>
            </a:endParaRPr>
          </a:p>
        </p:txBody>
      </p:sp>
      <p:sp>
        <p:nvSpPr>
          <p:cNvPr id="5" name="Rectangle 4"/>
          <p:cNvSpPr>
            <a:spLocks noChangeArrowheads="1"/>
          </p:cNvSpPr>
          <p:nvPr/>
        </p:nvSpPr>
        <p:spPr bwMode="auto">
          <a:xfrm>
            <a:off x="191396" y="4573172"/>
            <a:ext cx="12000604"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200"/>
              </a:spcBef>
              <a:buClrTx/>
              <a:buFontTx/>
              <a:buNone/>
            </a:pPr>
            <a:r>
              <a:rPr lang="en-US" altLang="en-US" sz="2400" dirty="0">
                <a:solidFill>
                  <a:srgbClr val="000000"/>
                </a:solidFill>
                <a:latin typeface="Times New Roman" panose="02020603050405020304" pitchFamily="18" charset="0"/>
                <a:cs typeface="Times New Roman" panose="02020603050405020304" pitchFamily="18" charset="0"/>
              </a:rPr>
              <a:t>3.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tiến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nội</a:t>
            </a:r>
            <a:r>
              <a:rPr lang="en-US" altLang="en-US" sz="2400" dirty="0">
                <a:solidFill>
                  <a:srgbClr val="000000"/>
                </a:solidFill>
                <a:latin typeface="Times New Roman" panose="02020603050405020304" pitchFamily="18" charset="0"/>
                <a:cs typeface="Times New Roman" panose="02020603050405020304" pitchFamily="18" charset="0"/>
              </a:rPr>
              <a:t> dung L/C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bản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chuyển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bản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chính</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bán</a:t>
            </a:r>
            <a:r>
              <a:rPr lang="en-US" altLang="en-US" sz="2400" dirty="0">
                <a:solidFill>
                  <a:srgbClr val="000000"/>
                </a:solidFill>
                <a:latin typeface="Times New Roman" panose="02020603050405020304" pitchFamily="18" charset="0"/>
                <a:cs typeface="Times New Roman" panose="02020603050405020304" pitchFamily="18" charset="0"/>
              </a:rPr>
              <a:t>,</a:t>
            </a:r>
            <a:endParaRPr lang="en-US" altLang="en-US" sz="2400" b="1" dirty="0">
              <a:solidFill>
                <a:srgbClr val="000000"/>
              </a:solidFill>
              <a:latin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191396" y="5622855"/>
            <a:ext cx="118945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200"/>
              </a:spcBef>
              <a:buClrTx/>
              <a:buFontTx/>
              <a:buNone/>
            </a:pPr>
            <a:r>
              <a:rPr lang="en-US" altLang="en-US" sz="2400" dirty="0">
                <a:solidFill>
                  <a:srgbClr val="000000"/>
                </a:solidFill>
                <a:latin typeface="Times New Roman" panose="02020603050405020304" pitchFamily="18" charset="0"/>
                <a:cs typeface="Times New Roman" panose="02020603050405020304" pitchFamily="18" charset="0"/>
              </a:rPr>
              <a:t>4.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bán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giao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mua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nếu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chấp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nhận</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nếu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không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chấp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nhận</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thì</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yêu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người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mua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và</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Ngân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mở</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sửa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đổi</a:t>
            </a:r>
            <a:r>
              <a:rPr lang="en-US" altLang="en-US" sz="2400" dirty="0">
                <a:solidFill>
                  <a:srgbClr val="000000"/>
                </a:solidFill>
                <a:latin typeface="Times New Roman" panose="02020603050405020304" pitchFamily="18" charset="0"/>
                <a:cs typeface="Times New Roman" panose="02020603050405020304" pitchFamily="18" charset="0"/>
              </a:rPr>
              <a:t> L/C </a:t>
            </a:r>
            <a:r>
              <a:rPr lang="en-US" altLang="en-US" sz="2400" dirty="0" err="1">
                <a:solidFill>
                  <a:srgbClr val="000000"/>
                </a:solidFill>
                <a:latin typeface="Times New Roman" panose="02020603050405020304" pitchFamily="18" charset="0"/>
                <a:cs typeface="Times New Roman" panose="02020603050405020304" pitchFamily="18" charset="0"/>
              </a:rPr>
              <a:t>theo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yêu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cầu</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của</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mình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đến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khi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chấp</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nhận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mới</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tiến</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hành</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giao</a:t>
            </a:r>
            <a:r>
              <a:rPr lang="en-US" altLang="en-US" sz="2400" dirty="0">
                <a:solidFill>
                  <a:srgbClr val="000000"/>
                </a:solidFill>
                <a:latin typeface="Times New Roman" panose="02020603050405020304" pitchFamily="18" charset="0"/>
                <a:cs typeface="Times New Roman" panose="02020603050405020304" pitchFamily="18" charset="0"/>
              </a:rPr>
              <a:t> </a:t>
            </a:r>
            <a:r>
              <a:rPr lang="en-US" altLang="en-US" sz="2400" dirty="0" err="1">
                <a:solidFill>
                  <a:srgbClr val="000000"/>
                </a:solidFill>
                <a:latin typeface="Times New Roman" panose="02020603050405020304" pitchFamily="18" charset="0"/>
                <a:cs typeface="Times New Roman" panose="02020603050405020304" pitchFamily="18" charset="0"/>
              </a:rPr>
              <a:t>hàng</a:t>
            </a:r>
            <a:r>
              <a:rPr lang="en-US" altLang="en-US" sz="2400" dirty="0">
                <a:solidFill>
                  <a:srgbClr val="000000"/>
                </a:solidFill>
                <a:latin typeface="Times New Roman" panose="02020603050405020304" pitchFamily="18" charset="0"/>
                <a:cs typeface="Times New Roman" panose="02020603050405020304" pitchFamily="18" charset="0"/>
              </a:rPr>
              <a:t>.</a:t>
            </a:r>
            <a:endParaRPr lang="en-US" altLang="en-US" sz="2400" b="1" dirty="0">
              <a:solidFill>
                <a:srgbClr val="000000"/>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8" name="Rectangle 7"/>
          <p:cNvSpPr/>
          <p:nvPr/>
        </p:nvSpPr>
        <p:spPr>
          <a:xfrm>
            <a:off x="623792" y="663667"/>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1275361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45750" y="289728"/>
            <a:ext cx="5252268" cy="3152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4" name="Rectangle 3"/>
          <p:cNvSpPr/>
          <p:nvPr/>
        </p:nvSpPr>
        <p:spPr>
          <a:xfrm>
            <a:off x="623792" y="663667"/>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
        <p:nvSpPr>
          <p:cNvPr id="5" name="Rectangle 4"/>
          <p:cNvSpPr>
            <a:spLocks noChangeArrowheads="1"/>
          </p:cNvSpPr>
          <p:nvPr/>
        </p:nvSpPr>
        <p:spPr bwMode="auto">
          <a:xfrm>
            <a:off x="182838" y="4954101"/>
            <a:ext cx="6629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ts val="300"/>
              </a:spcBef>
              <a:spcAft>
                <a:spcPts val="300"/>
              </a:spcAft>
              <a:buClrTx/>
              <a:buFontTx/>
              <a:buNone/>
            </a:pPr>
            <a:r>
              <a:rPr lang="en-US" altLang="en-US" sz="2400" dirty="0">
                <a:latin typeface="Times New Roman" panose="02020603050405020304" pitchFamily="18" charset="0"/>
                <a:cs typeface="Calibri" panose="020F0502020204030204" pitchFamily="34" charset="0"/>
              </a:rPr>
              <a:t>7.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mở</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đòi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mua</a:t>
            </a:r>
            <a:r>
              <a:rPr lang="en-US" altLang="en-US" sz="2400" dirty="0">
                <a:latin typeface="Times New Roman" panose="02020603050405020304" pitchFamily="18" charset="0"/>
                <a:cs typeface="Calibri" panose="020F0502020204030204" pitchFamily="34" charset="0"/>
              </a:rPr>
              <a:t>.</a:t>
            </a:r>
          </a:p>
        </p:txBody>
      </p:sp>
      <p:sp>
        <p:nvSpPr>
          <p:cNvPr id="6" name="Rectangle 5"/>
          <p:cNvSpPr>
            <a:spLocks noChangeArrowheads="1"/>
          </p:cNvSpPr>
          <p:nvPr/>
        </p:nvSpPr>
        <p:spPr bwMode="auto">
          <a:xfrm>
            <a:off x="217210" y="1871707"/>
            <a:ext cx="630285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300"/>
              </a:spcBef>
              <a:spcAft>
                <a:spcPts val="300"/>
              </a:spcAft>
              <a:buClrTx/>
              <a:buFontTx/>
              <a:buNone/>
            </a:pPr>
            <a:r>
              <a:rPr lang="en-US" altLang="en-US" sz="2400" dirty="0">
                <a:latin typeface="Times New Roman" panose="02020603050405020304" pitchFamily="18" charset="0"/>
                <a:cs typeface="Calibri" panose="020F0502020204030204" pitchFamily="34" charset="0"/>
              </a:rPr>
              <a:t>5.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lập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bộ</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xuất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trình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mở</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thông</a:t>
            </a:r>
            <a:r>
              <a:rPr lang="en-US" altLang="en-US" sz="2400" dirty="0">
                <a:latin typeface="Times New Roman" panose="02020603050405020304" pitchFamily="18" charset="0"/>
                <a:cs typeface="Calibri" panose="020F0502020204030204" pitchFamily="34" charset="0"/>
              </a:rPr>
              <a:t> qua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báo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để</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đòi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a:t>
            </a:r>
          </a:p>
        </p:txBody>
      </p:sp>
      <p:sp>
        <p:nvSpPr>
          <p:cNvPr id="7" name="Rectangle 6"/>
          <p:cNvSpPr>
            <a:spLocks noChangeArrowheads="1"/>
          </p:cNvSpPr>
          <p:nvPr/>
        </p:nvSpPr>
        <p:spPr bwMode="auto">
          <a:xfrm>
            <a:off x="182838" y="3543873"/>
            <a:ext cx="1182632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300"/>
              </a:spcBef>
              <a:spcAft>
                <a:spcPts val="300"/>
              </a:spcAft>
              <a:buClrTx/>
              <a:buFontTx/>
              <a:buNone/>
            </a:pPr>
            <a:r>
              <a:rPr lang="en-US" altLang="en-US" sz="2400" dirty="0">
                <a:latin typeface="Times New Roman" panose="02020603050405020304" pitchFamily="18" charset="0"/>
                <a:cs typeface="Calibri" panose="020F0502020204030204" pitchFamily="34" charset="0"/>
              </a:rPr>
              <a:t>6.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mở</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bộ</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nếu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với</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thì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tiến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Nếu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NH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gửi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lại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toàn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bộ</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bán</a:t>
            </a:r>
            <a:r>
              <a:rPr lang="en-US" altLang="en-US" sz="2400" dirty="0">
                <a:latin typeface="Times New Roman" panose="02020603050405020304" pitchFamily="18" charset="0"/>
                <a:cs typeface="Calibri" panose="020F0502020204030204" pitchFamily="34" charset="0"/>
              </a:rPr>
              <a:t>.</a:t>
            </a:r>
          </a:p>
        </p:txBody>
      </p:sp>
      <p:sp>
        <p:nvSpPr>
          <p:cNvPr id="8" name="Rectangle 7"/>
          <p:cNvSpPr>
            <a:spLocks noChangeArrowheads="1"/>
          </p:cNvSpPr>
          <p:nvPr/>
        </p:nvSpPr>
        <p:spPr bwMode="auto">
          <a:xfrm>
            <a:off x="182838" y="5780251"/>
            <a:ext cx="118263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300"/>
              </a:spcBef>
              <a:spcAft>
                <a:spcPts val="300"/>
              </a:spcAft>
              <a:buClrTx/>
              <a:buFontTx/>
              <a:buNone/>
            </a:pPr>
            <a:r>
              <a:rPr lang="en-US" altLang="en-US" sz="2400" dirty="0">
                <a:latin typeface="Times New Roman" panose="02020603050405020304" pitchFamily="18" charset="0"/>
                <a:cs typeface="Calibri" panose="020F0502020204030204" pitchFamily="34" charset="0"/>
              </a:rPr>
              <a:t>8.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mua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kiểm</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nếu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với</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thì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hoàn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lại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mở</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bộ</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nếu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thấy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quyền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chối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tiền</a:t>
            </a:r>
            <a:r>
              <a:rPr lang="en-US" altLang="en-US" sz="2400" dirty="0">
                <a:latin typeface="Times New Roman" panose="02020603050405020304" pitchFamily="18" charset="0"/>
                <a:cs typeface="Calibri" panose="020F0502020204030204" pitchFamily="34" charset="0"/>
              </a:rPr>
              <a:t>.</a:t>
            </a:r>
          </a:p>
        </p:txBody>
      </p:sp>
    </p:spTree>
    <p:extLst>
      <p:ext uri="{BB962C8B-B14F-4D97-AF65-F5344CB8AC3E}">
        <p14:creationId xmlns:p14="http://schemas.microsoft.com/office/powerpoint/2010/main" val="370234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3" name="Rectangle 2"/>
          <p:cNvSpPr/>
          <p:nvPr/>
        </p:nvSpPr>
        <p:spPr>
          <a:xfrm>
            <a:off x="996419" y="441133"/>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12764" y="584775"/>
            <a:ext cx="4566237" cy="27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noChangeArrowheads="1"/>
          </p:cNvSpPr>
          <p:nvPr/>
        </p:nvSpPr>
        <p:spPr>
          <a:xfrm>
            <a:off x="-149087" y="1044262"/>
            <a:ext cx="8305800" cy="1096962"/>
          </a:xfrm>
          <a:prstGeom prst="rect">
            <a:avLst/>
          </a:prstGeom>
        </p:spPr>
        <p:txBody>
          <a:bodyPr/>
          <a:lstStyle>
            <a:lvl1pPr algn="ctr" rtl="0" eaLnBrk="0" fontAlgn="base" hangingPunct="0">
              <a:spcBef>
                <a:spcPct val="0"/>
              </a:spcBef>
              <a:spcAft>
                <a:spcPct val="0"/>
              </a:spcAft>
              <a:defRPr sz="4200" b="1" i="1">
                <a:solidFill>
                  <a:schemeClr val="tx1"/>
                </a:solidFill>
                <a:latin typeface="+mj-lt"/>
                <a:ea typeface="+mj-ea"/>
                <a:cs typeface="+mj-cs"/>
              </a:defRPr>
            </a:lvl1pPr>
            <a:lvl2pPr algn="ctr" rtl="0" eaLnBrk="0" fontAlgn="base" hangingPunct="0">
              <a:spcBef>
                <a:spcPct val="0"/>
              </a:spcBef>
              <a:spcAft>
                <a:spcPct val="0"/>
              </a:spcAft>
              <a:defRPr sz="4200" b="1" i="1">
                <a:solidFill>
                  <a:schemeClr val="tx1"/>
                </a:solidFill>
                <a:latin typeface="Arial" charset="0"/>
              </a:defRPr>
            </a:lvl2pPr>
            <a:lvl3pPr algn="ctr" rtl="0" eaLnBrk="0" fontAlgn="base" hangingPunct="0">
              <a:spcBef>
                <a:spcPct val="0"/>
              </a:spcBef>
              <a:spcAft>
                <a:spcPct val="0"/>
              </a:spcAft>
              <a:defRPr sz="4200" b="1" i="1">
                <a:solidFill>
                  <a:schemeClr val="tx1"/>
                </a:solidFill>
                <a:latin typeface="Arial" charset="0"/>
              </a:defRPr>
            </a:lvl3pPr>
            <a:lvl4pPr algn="ctr" rtl="0" eaLnBrk="0" fontAlgn="base" hangingPunct="0">
              <a:spcBef>
                <a:spcPct val="0"/>
              </a:spcBef>
              <a:spcAft>
                <a:spcPct val="0"/>
              </a:spcAft>
              <a:defRPr sz="4200" b="1" i="1">
                <a:solidFill>
                  <a:schemeClr val="tx1"/>
                </a:solidFill>
                <a:latin typeface="Arial" charset="0"/>
              </a:defRPr>
            </a:lvl4pPr>
            <a:lvl5pPr algn="ctr" rtl="0" eaLnBrk="0" fontAlgn="base" hangingPunct="0">
              <a:spcBef>
                <a:spcPct val="0"/>
              </a:spcBef>
              <a:spcAft>
                <a:spcPct val="0"/>
              </a:spcAft>
              <a:defRPr sz="4200" b="1" i="1">
                <a:solidFill>
                  <a:schemeClr val="tx1"/>
                </a:solidFill>
                <a:latin typeface="Arial" charset="0"/>
              </a:defRPr>
            </a:lvl5pPr>
            <a:lvl6pPr marL="457200" algn="ctr" rtl="0" eaLnBrk="1" fontAlgn="base" hangingPunct="1">
              <a:spcBef>
                <a:spcPct val="0"/>
              </a:spcBef>
              <a:spcAft>
                <a:spcPct val="0"/>
              </a:spcAft>
              <a:defRPr sz="4200" b="1" i="1">
                <a:solidFill>
                  <a:schemeClr val="tx1"/>
                </a:solidFill>
                <a:latin typeface="Arial" charset="0"/>
              </a:defRPr>
            </a:lvl6pPr>
            <a:lvl7pPr marL="914400" algn="ctr" rtl="0" eaLnBrk="1" fontAlgn="base" hangingPunct="1">
              <a:spcBef>
                <a:spcPct val="0"/>
              </a:spcBef>
              <a:spcAft>
                <a:spcPct val="0"/>
              </a:spcAft>
              <a:defRPr sz="4200" b="1" i="1">
                <a:solidFill>
                  <a:schemeClr val="tx1"/>
                </a:solidFill>
                <a:latin typeface="Arial" charset="0"/>
              </a:defRPr>
            </a:lvl7pPr>
            <a:lvl8pPr marL="1371600" algn="ctr" rtl="0" eaLnBrk="1" fontAlgn="base" hangingPunct="1">
              <a:spcBef>
                <a:spcPct val="0"/>
              </a:spcBef>
              <a:spcAft>
                <a:spcPct val="0"/>
              </a:spcAft>
              <a:defRPr sz="4200" b="1" i="1">
                <a:solidFill>
                  <a:schemeClr val="tx1"/>
                </a:solidFill>
                <a:latin typeface="Arial" charset="0"/>
              </a:defRPr>
            </a:lvl8pPr>
            <a:lvl9pPr marL="1828800" algn="ctr" rtl="0" eaLnBrk="1" fontAlgn="base" hangingPunct="1">
              <a:spcBef>
                <a:spcPct val="0"/>
              </a:spcBef>
              <a:spcAft>
                <a:spcPct val="0"/>
              </a:spcAft>
              <a:defRPr sz="4200" b="1" i="1">
                <a:solidFill>
                  <a:schemeClr val="tx1"/>
                </a:solidFill>
                <a:latin typeface="Arial" charset="0"/>
              </a:defRPr>
            </a:lvl9pPr>
          </a:lstStyle>
          <a:p>
            <a:pPr eaLnBrk="1" hangingPunct="1">
              <a:defRPr/>
            </a:pPr>
            <a:r>
              <a:rPr lang="en-US" altLang="en-US" sz="3600" kern="0" dirty="0" err="1" smtClean="0">
                <a:solidFill>
                  <a:srgbClr val="FF0000"/>
                </a:solidFill>
                <a:latin typeface="Times New Roman" panose="02020603050405020304" pitchFamily="18" charset="0"/>
                <a:cs typeface="Times New Roman" panose="02020603050405020304" pitchFamily="18" charset="0"/>
              </a:rPr>
              <a:t>Các</a:t>
            </a:r>
            <a:r>
              <a:rPr lang="en-US" altLang="en-US" sz="3600" kern="0" dirty="0" smtClean="0">
                <a:solidFill>
                  <a:srgbClr val="FF0000"/>
                </a:solidFill>
                <a:latin typeface="Times New Roman" panose="02020603050405020304" pitchFamily="18" charset="0"/>
                <a:cs typeface="Times New Roman" panose="02020603050405020304" pitchFamily="18" charset="0"/>
              </a:rPr>
              <a:t> </a:t>
            </a:r>
            <a:r>
              <a:rPr lang="en-US" altLang="en-US" sz="3600" kern="0" dirty="0" err="1" smtClean="0">
                <a:solidFill>
                  <a:srgbClr val="FF0000"/>
                </a:solidFill>
                <a:latin typeface="Times New Roman" panose="02020603050405020304" pitchFamily="18" charset="0"/>
                <a:cs typeface="Times New Roman" panose="02020603050405020304" pitchFamily="18" charset="0"/>
              </a:rPr>
              <a:t>trường</a:t>
            </a:r>
            <a:r>
              <a:rPr lang="en-US" altLang="en-US" sz="3600" kern="0" dirty="0" smtClean="0">
                <a:solidFill>
                  <a:srgbClr val="FF0000"/>
                </a:solidFill>
                <a:latin typeface="Times New Roman" panose="02020603050405020304" pitchFamily="18" charset="0"/>
                <a:cs typeface="Times New Roman" panose="02020603050405020304" pitchFamily="18" charset="0"/>
              </a:rPr>
              <a:t> </a:t>
            </a:r>
            <a:r>
              <a:rPr lang="en-US" altLang="en-US" sz="3600" kern="0" dirty="0" err="1" smtClean="0">
                <a:solidFill>
                  <a:srgbClr val="FF0000"/>
                </a:solidFill>
                <a:latin typeface="Times New Roman" panose="02020603050405020304" pitchFamily="18" charset="0"/>
                <a:cs typeface="Times New Roman" panose="02020603050405020304" pitchFamily="18" charset="0"/>
              </a:rPr>
              <a:t>hợp</a:t>
            </a:r>
            <a:r>
              <a:rPr lang="en-US" altLang="en-US" sz="3600" kern="0" dirty="0" smtClean="0">
                <a:solidFill>
                  <a:srgbClr val="FF0000"/>
                </a:solidFill>
                <a:latin typeface="Times New Roman" panose="02020603050405020304" pitchFamily="18" charset="0"/>
                <a:cs typeface="Times New Roman" panose="02020603050405020304" pitchFamily="18" charset="0"/>
              </a:rPr>
              <a:t> </a:t>
            </a:r>
            <a:r>
              <a:rPr lang="en-US" altLang="en-US" sz="3600" kern="0" dirty="0" err="1" smtClean="0">
                <a:solidFill>
                  <a:srgbClr val="FF0000"/>
                </a:solidFill>
                <a:latin typeface="Times New Roman" panose="02020603050405020304" pitchFamily="18" charset="0"/>
                <a:cs typeface="Times New Roman" panose="02020603050405020304" pitchFamily="18" charset="0"/>
              </a:rPr>
              <a:t>khác</a:t>
            </a:r>
            <a:r>
              <a:rPr lang="en-US" altLang="en-US" sz="3600" kern="0" dirty="0" smtClean="0">
                <a:solidFill>
                  <a:srgbClr val="FF0000"/>
                </a:solidFill>
                <a:latin typeface="Times New Roman" panose="02020603050405020304" pitchFamily="18" charset="0"/>
                <a:cs typeface="Times New Roman" panose="02020603050405020304" pitchFamily="18" charset="0"/>
              </a:rPr>
              <a:t> ở </a:t>
            </a:r>
            <a:r>
              <a:rPr lang="en-US" altLang="en-US" sz="3600" kern="0" dirty="0" err="1" smtClean="0">
                <a:solidFill>
                  <a:srgbClr val="FF0000"/>
                </a:solidFill>
                <a:latin typeface="Times New Roman" panose="02020603050405020304" pitchFamily="18" charset="0"/>
                <a:cs typeface="Times New Roman" panose="02020603050405020304" pitchFamily="18" charset="0"/>
              </a:rPr>
              <a:t>bước</a:t>
            </a:r>
            <a:r>
              <a:rPr lang="en-US" altLang="en-US" sz="3600" kern="0" dirty="0" smtClean="0">
                <a:solidFill>
                  <a:srgbClr val="FF0000"/>
                </a:solidFill>
                <a:latin typeface="Times New Roman" panose="02020603050405020304" pitchFamily="18" charset="0"/>
                <a:cs typeface="Times New Roman" panose="02020603050405020304" pitchFamily="18" charset="0"/>
              </a:rPr>
              <a:t> 6 </a:t>
            </a:r>
          </a:p>
        </p:txBody>
      </p:sp>
      <p:sp>
        <p:nvSpPr>
          <p:cNvPr id="6" name="Rectangle 5"/>
          <p:cNvSpPr>
            <a:spLocks noChangeArrowheads="1"/>
          </p:cNvSpPr>
          <p:nvPr/>
        </p:nvSpPr>
        <p:spPr bwMode="auto">
          <a:xfrm>
            <a:off x="186684" y="1662687"/>
            <a:ext cx="733176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ClrTx/>
              <a:buFontTx/>
              <a:buNone/>
            </a:pPr>
            <a:r>
              <a:rPr kumimoji="1" lang="en-US" altLang="en-US" sz="2400" dirty="0">
                <a:latin typeface="Times New Roman" panose="02020603050405020304" pitchFamily="18" charset="0"/>
              </a:rPr>
              <a:t>a. </a:t>
            </a:r>
            <a:r>
              <a:rPr kumimoji="1" lang="en-US" altLang="en-US" sz="2400" dirty="0" err="1">
                <a:latin typeface="Times New Roman" panose="02020603050405020304" pitchFamily="18" charset="0"/>
              </a:rPr>
              <a:t>Sau</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khi</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Ngân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hàng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mở</a:t>
            </a:r>
            <a:r>
              <a:rPr kumimoji="1" lang="en-US" altLang="en-US" sz="2400" dirty="0">
                <a:latin typeface="Times New Roman" panose="02020603050405020304" pitchFamily="18" charset="0"/>
              </a:rPr>
              <a:t> L/C </a:t>
            </a:r>
            <a:r>
              <a:rPr kumimoji="1" lang="en-US" altLang="en-US" sz="2400" dirty="0" err="1">
                <a:latin typeface="Times New Roman" panose="02020603050405020304" pitchFamily="18" charset="0"/>
              </a:rPr>
              <a:t>nhận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được</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chứng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từ</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họ</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kiểm</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tra</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chứng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từ</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nếu</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thấy</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hoàn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toàn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phù</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hợp</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với</a:t>
            </a:r>
            <a:r>
              <a:rPr kumimoji="1" lang="en-US" altLang="en-US" sz="2400" dirty="0">
                <a:latin typeface="Times New Roman" panose="02020603050405020304" pitchFamily="18" charset="0"/>
              </a:rPr>
              <a:t> L/C </a:t>
            </a:r>
            <a:r>
              <a:rPr kumimoji="1" lang="en-US" altLang="en-US" sz="2400" dirty="0" err="1">
                <a:latin typeface="Times New Roman" panose="02020603050405020304" pitchFamily="18" charset="0"/>
              </a:rPr>
              <a:t>thì</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họ</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mới</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thanh</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toán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cho</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nhà</a:t>
            </a:r>
            <a:r>
              <a:rPr kumimoji="1" lang="en-US" altLang="en-US" sz="2400" dirty="0">
                <a:latin typeface="Times New Roman" panose="02020603050405020304" pitchFamily="18" charset="0"/>
              </a:rPr>
              <a:t> XK, </a:t>
            </a:r>
            <a:r>
              <a:rPr kumimoji="1" lang="en-US" altLang="en-US" sz="2400" b="1" dirty="0" err="1">
                <a:latin typeface="Times New Roman" panose="02020603050405020304" pitchFamily="18" charset="0"/>
              </a:rPr>
              <a:t>Ngân</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hàng</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bên</a:t>
            </a:r>
            <a:r>
              <a:rPr kumimoji="1" lang="en-US" altLang="en-US" sz="2400" b="1" dirty="0">
                <a:latin typeface="Times New Roman" panose="02020603050405020304" pitchFamily="18" charset="0"/>
              </a:rPr>
              <a:t> XK </a:t>
            </a:r>
            <a:r>
              <a:rPr kumimoji="1" lang="en-US" altLang="en-US" sz="2400" b="1" dirty="0" err="1">
                <a:latin typeface="Times New Roman" panose="02020603050405020304" pitchFamily="18" charset="0"/>
              </a:rPr>
              <a:t>không</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được</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đòi</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tiền</a:t>
            </a:r>
            <a:r>
              <a:rPr kumimoji="1" lang="en-US" altLang="en-US" sz="2400" b="1" dirty="0">
                <a:latin typeface="Times New Roman" panose="02020603050405020304" pitchFamily="18" charset="0"/>
              </a:rPr>
              <a:t>.</a:t>
            </a:r>
          </a:p>
          <a:p>
            <a:pPr algn="just">
              <a:spcBef>
                <a:spcPct val="0"/>
              </a:spcBef>
              <a:buClrTx/>
              <a:buFontTx/>
              <a:buNone/>
            </a:pPr>
            <a:r>
              <a:rPr kumimoji="1" lang="en-US" altLang="en-US" sz="2400" dirty="0">
                <a:latin typeface="Times New Roman" panose="02020603050405020304" pitchFamily="18" charset="0"/>
              </a:rPr>
              <a:t> </a:t>
            </a:r>
            <a:endParaRPr lang="en-US" altLang="en-US" sz="2400" dirty="0">
              <a:latin typeface="Times New Roman" panose="02020603050405020304" pitchFamily="18" charset="0"/>
            </a:endParaRPr>
          </a:p>
        </p:txBody>
      </p:sp>
      <p:sp>
        <p:nvSpPr>
          <p:cNvPr id="7" name="Rectangle 6"/>
          <p:cNvSpPr/>
          <p:nvPr/>
        </p:nvSpPr>
        <p:spPr>
          <a:xfrm>
            <a:off x="213188" y="4842064"/>
            <a:ext cx="11819316" cy="2015936"/>
          </a:xfrm>
          <a:prstGeom prst="rect">
            <a:avLst/>
          </a:prstGeom>
        </p:spPr>
        <p:txBody>
          <a:bodyPr wrap="square">
            <a:spAutoFit/>
          </a:bodyPr>
          <a:lstStyle/>
          <a:p>
            <a:pPr algn="just">
              <a:spcBef>
                <a:spcPts val="600"/>
              </a:spcBef>
              <a:buClrTx/>
              <a:buFontTx/>
              <a:buNone/>
            </a:pPr>
            <a:r>
              <a:rPr kumimoji="1" lang="en-US" altLang="en-US" sz="2400" dirty="0" smtClean="0">
                <a:latin typeface="Times New Roman" panose="02020603050405020304" pitchFamily="18" charset="0"/>
              </a:rPr>
              <a:t>c. </a:t>
            </a:r>
            <a:r>
              <a:rPr kumimoji="1" lang="en-US" altLang="en-US" sz="2400" dirty="0" err="1" smtClean="0">
                <a:latin typeface="Times New Roman" panose="02020603050405020304" pitchFamily="18" charset="0"/>
              </a:rPr>
              <a:t>Ngân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hàng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bên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xuất</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khẩu</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nhận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được</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chứng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từ</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của</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người</a:t>
            </a:r>
            <a:r>
              <a:rPr kumimoji="1" lang="en-US" altLang="en-US" sz="2400" dirty="0" smtClean="0">
                <a:latin typeface="Times New Roman" panose="02020603050405020304" pitchFamily="18" charset="0"/>
              </a:rPr>
              <a:t> XK </a:t>
            </a:r>
            <a:r>
              <a:rPr kumimoji="1" lang="en-US" altLang="en-US" sz="2400" dirty="0" err="1" smtClean="0">
                <a:latin typeface="Times New Roman" panose="02020603050405020304" pitchFamily="18" charset="0"/>
              </a:rPr>
              <a:t>xuất</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trình</a:t>
            </a:r>
            <a:r>
              <a:rPr kumimoji="1" lang="en-US" altLang="en-US" sz="2400" dirty="0" smtClean="0">
                <a:latin typeface="Times New Roman" panose="02020603050405020304" pitchFamily="18" charset="0"/>
              </a:rPr>
              <a:t>, </a:t>
            </a:r>
            <a:r>
              <a:rPr kumimoji="1" lang="en-US" altLang="en-US" sz="2400" b="1" dirty="0" err="1" smtClean="0">
                <a:latin typeface="Times New Roman" panose="02020603050405020304" pitchFamily="18" charset="0"/>
              </a:rPr>
              <a:t>sau</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khi</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kiểm</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tra</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kỹ</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nếu</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thấy</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phù</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hợp</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với</a:t>
            </a:r>
            <a:r>
              <a:rPr kumimoji="1" lang="en-US" altLang="en-US" sz="2400" b="1" dirty="0" smtClean="0">
                <a:latin typeface="Times New Roman" panose="02020603050405020304" pitchFamily="18" charset="0"/>
              </a:rPr>
              <a:t> L/C </a:t>
            </a:r>
            <a:r>
              <a:rPr kumimoji="1" lang="en-US" altLang="en-US" sz="2400" b="1" dirty="0" err="1" smtClean="0">
                <a:latin typeface="Times New Roman" panose="02020603050405020304" pitchFamily="18" charset="0"/>
              </a:rPr>
              <a:t>thì</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điện</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đòi</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tiền</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thẳng</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Ngân</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hàng</a:t>
            </a:r>
            <a:r>
              <a:rPr kumimoji="1" lang="en-US" altLang="en-US" sz="2400" b="1" dirty="0" smtClean="0">
                <a:latin typeface="Times New Roman" panose="02020603050405020304" pitchFamily="18" charset="0"/>
              </a:rPr>
              <a:t> </a:t>
            </a:r>
            <a:r>
              <a:rPr kumimoji="1" lang="en-US" altLang="en-US" sz="2400" b="1" dirty="0" err="1" smtClean="0">
                <a:latin typeface="Times New Roman" panose="02020603050405020304" pitchFamily="18" charset="0"/>
              </a:rPr>
              <a:t>mở</a:t>
            </a:r>
            <a:r>
              <a:rPr kumimoji="1" lang="en-US" altLang="en-US" sz="2400" b="1" dirty="0" smtClean="0">
                <a:latin typeface="Times New Roman" panose="02020603050405020304" pitchFamily="18" charset="0"/>
              </a:rPr>
              <a:t> L/C.</a:t>
            </a:r>
          </a:p>
          <a:p>
            <a:pPr algn="just">
              <a:spcBef>
                <a:spcPts val="600"/>
              </a:spcBef>
              <a:buClrTx/>
              <a:buFontTx/>
              <a:buNone/>
            </a:pPr>
            <a:r>
              <a:rPr kumimoji="1" lang="en-US" altLang="en-US" sz="2400" dirty="0" smtClean="0">
                <a:latin typeface="Times New Roman" panose="02020603050405020304" pitchFamily="18" charset="0"/>
              </a:rPr>
              <a:t>d. </a:t>
            </a:r>
            <a:r>
              <a:rPr kumimoji="1" lang="en-US" altLang="en-US" sz="2400" dirty="0" err="1" smtClean="0">
                <a:latin typeface="Times New Roman" panose="02020603050405020304" pitchFamily="18" charset="0"/>
              </a:rPr>
              <a:t>Sau</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khi</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Ngân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hàng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bên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xuất</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khẩu</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nhận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được</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chứng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từ</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của</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người</a:t>
            </a:r>
            <a:r>
              <a:rPr kumimoji="1" lang="en-US" altLang="en-US" sz="2400" dirty="0" smtClean="0">
                <a:latin typeface="Times New Roman" panose="02020603050405020304" pitchFamily="18" charset="0"/>
              </a:rPr>
              <a:t> XK </a:t>
            </a:r>
            <a:r>
              <a:rPr kumimoji="1" lang="en-US" altLang="en-US" sz="2400" dirty="0" err="1" smtClean="0">
                <a:latin typeface="Times New Roman" panose="02020603050405020304" pitchFamily="18" charset="0"/>
              </a:rPr>
              <a:t>trình</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sau</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khi</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kiểm</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tra</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kỹ</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nếu</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thấy</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phù</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hợp</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với</a:t>
            </a:r>
            <a:r>
              <a:rPr kumimoji="1" lang="en-US" altLang="en-US" sz="2400" dirty="0" smtClean="0">
                <a:latin typeface="Times New Roman" panose="02020603050405020304" pitchFamily="18" charset="0"/>
              </a:rPr>
              <a:t> L/C </a:t>
            </a:r>
            <a:r>
              <a:rPr kumimoji="1" lang="en-US" altLang="en-US" sz="2400" dirty="0" err="1" smtClean="0">
                <a:latin typeface="Times New Roman" panose="02020603050405020304" pitchFamily="18" charset="0"/>
              </a:rPr>
              <a:t>thì</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trực</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tiếp</a:t>
            </a:r>
            <a:r>
              <a:rPr kumimoji="1" lang="en-US" altLang="en-US" sz="2400" dirty="0" smtClean="0">
                <a:latin typeface="Times New Roman" panose="02020603050405020304" pitchFamily="18" charset="0"/>
              </a:rPr>
              <a:t> GHI NỢ </a:t>
            </a:r>
            <a:r>
              <a:rPr kumimoji="1" lang="en-US" altLang="en-US" sz="2400" dirty="0" err="1" smtClean="0">
                <a:latin typeface="Times New Roman" panose="02020603050405020304" pitchFamily="18" charset="0"/>
              </a:rPr>
              <a:t>tài</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khoản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của</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Ngân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hàng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mở</a:t>
            </a:r>
            <a:r>
              <a:rPr kumimoji="1" lang="en-US" altLang="en-US" sz="2400" dirty="0" smtClean="0">
                <a:latin typeface="Times New Roman" panose="02020603050405020304" pitchFamily="18" charset="0"/>
              </a:rPr>
              <a:t> L/ C </a:t>
            </a:r>
            <a:r>
              <a:rPr kumimoji="1" lang="en-US" altLang="en-US" sz="2400" dirty="0" err="1" smtClean="0">
                <a:latin typeface="Times New Roman" panose="02020603050405020304" pitchFamily="18" charset="0"/>
              </a:rPr>
              <a:t>tại</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Ngân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hàng</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bên</a:t>
            </a:r>
            <a:r>
              <a:rPr kumimoji="1" lang="en-US" altLang="en-US" sz="2400" dirty="0" smtClean="0">
                <a:latin typeface="Times New Roman" panose="02020603050405020304" pitchFamily="18" charset="0"/>
              </a:rPr>
              <a:t> XK </a:t>
            </a:r>
            <a:r>
              <a:rPr kumimoji="1" lang="en-US" altLang="en-US" sz="2400" dirty="0" err="1" smtClean="0">
                <a:latin typeface="Times New Roman" panose="02020603050405020304" pitchFamily="18" charset="0"/>
              </a:rPr>
              <a:t>và</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trả</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tiền</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cho</a:t>
            </a:r>
            <a:r>
              <a:rPr kumimoji="1" lang="en-US" altLang="en-US" sz="2400" dirty="0" smtClean="0">
                <a:latin typeface="Times New Roman" panose="02020603050405020304" pitchFamily="18" charset="0"/>
              </a:rPr>
              <a:t> </a:t>
            </a:r>
            <a:r>
              <a:rPr kumimoji="1" lang="en-US" altLang="en-US" sz="2400" dirty="0" err="1" smtClean="0">
                <a:latin typeface="Times New Roman" panose="02020603050405020304" pitchFamily="18" charset="0"/>
              </a:rPr>
              <a:t>người</a:t>
            </a:r>
            <a:r>
              <a:rPr kumimoji="1" lang="en-US" altLang="en-US" sz="2400" dirty="0" smtClean="0">
                <a:latin typeface="Times New Roman" panose="02020603050405020304" pitchFamily="18" charset="0"/>
              </a:rPr>
              <a:t> XK.</a:t>
            </a:r>
            <a:endParaRPr kumimoji="1" lang="en-US" altLang="en-US" sz="2400" dirty="0">
              <a:latin typeface="Times New Roman" panose="02020603050405020304" pitchFamily="18" charset="0"/>
            </a:endParaRPr>
          </a:p>
        </p:txBody>
      </p:sp>
      <p:sp>
        <p:nvSpPr>
          <p:cNvPr id="8" name="Rectangle 7"/>
          <p:cNvSpPr/>
          <p:nvPr/>
        </p:nvSpPr>
        <p:spPr>
          <a:xfrm>
            <a:off x="186684" y="3272404"/>
            <a:ext cx="11651504" cy="1569660"/>
          </a:xfrm>
          <a:prstGeom prst="rect">
            <a:avLst/>
          </a:prstGeom>
        </p:spPr>
        <p:txBody>
          <a:bodyPr wrap="square">
            <a:spAutoFit/>
          </a:bodyPr>
          <a:lstStyle/>
          <a:p>
            <a:pPr algn="just">
              <a:spcBef>
                <a:spcPct val="0"/>
              </a:spcBef>
              <a:buClrTx/>
              <a:buFontTx/>
              <a:buNone/>
            </a:pPr>
            <a:r>
              <a:rPr kumimoji="1" lang="en-US" altLang="en-US" sz="2400" dirty="0">
                <a:latin typeface="Times New Roman" panose="02020603050405020304" pitchFamily="18" charset="0"/>
              </a:rPr>
              <a:t>b. </a:t>
            </a:r>
            <a:r>
              <a:rPr kumimoji="1" lang="en-US" altLang="en-US" sz="2400" dirty="0" err="1">
                <a:latin typeface="Times New Roman" panose="02020603050405020304" pitchFamily="18" charset="0"/>
              </a:rPr>
              <a:t>Sau</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khi</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Ngân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hàng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bên</a:t>
            </a:r>
            <a:r>
              <a:rPr kumimoji="1" lang="en-US" altLang="en-US" sz="2400" dirty="0">
                <a:latin typeface="Times New Roman" panose="02020603050405020304" pitchFamily="18" charset="0"/>
              </a:rPr>
              <a:t> XK </a:t>
            </a:r>
            <a:r>
              <a:rPr kumimoji="1" lang="en-US" altLang="en-US" sz="2400" dirty="0" err="1">
                <a:latin typeface="Times New Roman" panose="02020603050405020304" pitchFamily="18" charset="0"/>
              </a:rPr>
              <a:t>nhận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được</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chứng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từ</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của</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nhà</a:t>
            </a:r>
            <a:r>
              <a:rPr kumimoji="1" lang="en-US" altLang="en-US" sz="2400" dirty="0">
                <a:latin typeface="Times New Roman" panose="02020603050405020304" pitchFamily="18" charset="0"/>
              </a:rPr>
              <a:t> XK </a:t>
            </a:r>
            <a:r>
              <a:rPr kumimoji="1" lang="en-US" altLang="en-US" sz="2400" dirty="0" err="1">
                <a:latin typeface="Times New Roman" panose="02020603050405020304" pitchFamily="18" charset="0"/>
              </a:rPr>
              <a:t>xuất</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trình</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kiểm</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tra</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xong</a:t>
            </a:r>
            <a:r>
              <a:rPr kumimoji="1" lang="en-US" altLang="en-US" sz="2400" dirty="0">
                <a:latin typeface="Times New Roman" panose="02020603050405020304" pitchFamily="18" charset="0"/>
              </a:rPr>
              <a:t>, </a:t>
            </a:r>
            <a:r>
              <a:rPr kumimoji="1" lang="en-US" altLang="en-US" sz="2400" b="1" dirty="0" err="1">
                <a:latin typeface="Times New Roman" panose="02020603050405020304" pitchFamily="18" charset="0"/>
              </a:rPr>
              <a:t>nếu</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thấy</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phù</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hợp</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thì</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phát</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lệnh</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đòi</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tiền</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một</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Ngân</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hàng</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thứ</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ba</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là</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Ngân</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hàng</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được</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Ngân</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hàng</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mở</a:t>
            </a:r>
            <a:r>
              <a:rPr kumimoji="1" lang="en-US" altLang="en-US" sz="2400" b="1" dirty="0">
                <a:latin typeface="Times New Roman" panose="02020603050405020304" pitchFamily="18" charset="0"/>
              </a:rPr>
              <a:t> L/C </a:t>
            </a:r>
            <a:r>
              <a:rPr kumimoji="1" lang="en-US" altLang="en-US" sz="2400" b="1" dirty="0" err="1">
                <a:latin typeface="Times New Roman" panose="02020603050405020304" pitchFamily="18" charset="0"/>
              </a:rPr>
              <a:t>chỉ</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định</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trả</a:t>
            </a:r>
            <a:r>
              <a:rPr kumimoji="1" lang="en-US" altLang="en-US" sz="2400" b="1" dirty="0">
                <a:latin typeface="Times New Roman" panose="02020603050405020304" pitchFamily="18" charset="0"/>
              </a:rPr>
              <a:t> </a:t>
            </a:r>
            <a:r>
              <a:rPr kumimoji="1" lang="en-US" altLang="en-US" sz="2400" b="1" dirty="0" err="1">
                <a:latin typeface="Times New Roman" panose="02020603050405020304" pitchFamily="18" charset="0"/>
              </a:rPr>
              <a:t>tiền</a:t>
            </a:r>
            <a:r>
              <a:rPr kumimoji="1" lang="en-US" altLang="en-US" sz="2400" b="1" dirty="0">
                <a:latin typeface="Times New Roman" panose="02020603050405020304" pitchFamily="18" charset="0"/>
              </a:rPr>
              <a:t>)</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Khi</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nhận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được</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lệnh</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đòi</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tiền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Ngân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hàng</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thứ</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ba</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sẽ</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trả</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tiền</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cho</a:t>
            </a:r>
            <a:r>
              <a:rPr kumimoji="1" lang="en-US" altLang="en-US" sz="2400" dirty="0">
                <a:latin typeface="Times New Roman" panose="02020603050405020304" pitchFamily="18" charset="0"/>
              </a:rPr>
              <a:t> </a:t>
            </a:r>
            <a:r>
              <a:rPr kumimoji="1" lang="en-US" altLang="en-US" sz="2400" dirty="0" err="1">
                <a:latin typeface="Times New Roman" panose="02020603050405020304" pitchFamily="18" charset="0"/>
              </a:rPr>
              <a:t>người</a:t>
            </a:r>
            <a:r>
              <a:rPr kumimoji="1" lang="en-US" altLang="en-US" sz="2400" dirty="0">
                <a:latin typeface="Times New Roman" panose="02020603050405020304" pitchFamily="18" charset="0"/>
              </a:rPr>
              <a:t> XK.</a:t>
            </a:r>
          </a:p>
        </p:txBody>
      </p:sp>
    </p:spTree>
    <p:extLst>
      <p:ext uri="{BB962C8B-B14F-4D97-AF65-F5344CB8AC3E}">
        <p14:creationId xmlns:p14="http://schemas.microsoft.com/office/powerpoint/2010/main" val="333257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anim calcmode="lin" valueType="num">
                                      <p:cBhvr>
                                        <p:cTn id="13"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Effect transition="in" filter="fade">
                                      <p:cBhvr>
                                        <p:cTn id="25" dur="1000"/>
                                        <p:tgtEl>
                                          <p:spTgt spid="7">
                                            <p:txEl>
                                              <p:pRg st="0" end="0"/>
                                            </p:txEl>
                                          </p:spTgt>
                                        </p:tgtEl>
                                      </p:cBhvr>
                                    </p:animEffect>
                                    <p:anim calcmode="lin" valueType="num">
                                      <p:cBhvr>
                                        <p:cTn id="2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xEl>
                                              <p:pRg st="1" end="1"/>
                                            </p:txEl>
                                          </p:spTgt>
                                        </p:tgtEl>
                                        <p:attrNameLst>
                                          <p:attrName>style.visibility</p:attrName>
                                        </p:attrNameLst>
                                      </p:cBhvr>
                                      <p:to>
                                        <p:strVal val="visible"/>
                                      </p:to>
                                    </p:set>
                                    <p:animEffect transition="in" filter="fade">
                                      <p:cBhvr>
                                        <p:cTn id="32" dur="1000"/>
                                        <p:tgtEl>
                                          <p:spTgt spid="7">
                                            <p:txEl>
                                              <p:pRg st="1" end="1"/>
                                            </p:txEl>
                                          </p:spTgt>
                                        </p:tgtEl>
                                      </p:cBhvr>
                                    </p:animEffect>
                                    <p:anim calcmode="lin" valueType="num">
                                      <p:cBhvr>
                                        <p:cTn id="33"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85530" y="1779587"/>
            <a:ext cx="118043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ClrTx/>
              <a:buFontTx/>
              <a:buNone/>
            </a:pPr>
            <a:r>
              <a:rPr lang="en-US" altLang="en-US" sz="2400" b="1" dirty="0">
                <a:latin typeface="Times New Roman" panose="02020603050405020304" pitchFamily="18" charset="0"/>
                <a:cs typeface="Calibri" panose="020F0502020204030204" pitchFamily="34" charset="0"/>
              </a:rPr>
              <a:t>Theo </a:t>
            </a:r>
            <a:r>
              <a:rPr lang="en-US" altLang="en-US" sz="2400" b="1" dirty="0" err="1">
                <a:latin typeface="Times New Roman" panose="02020603050405020304" pitchFamily="18" charset="0"/>
                <a:cs typeface="Calibri" panose="020F0502020204030204" pitchFamily="34" charset="0"/>
              </a:rPr>
              <a:t>Điều</a:t>
            </a:r>
            <a:r>
              <a:rPr lang="en-US" altLang="en-US" sz="2400" b="1" dirty="0">
                <a:latin typeface="Times New Roman" panose="02020603050405020304" pitchFamily="18" charset="0"/>
                <a:cs typeface="Calibri" panose="020F0502020204030204" pitchFamily="34" charset="0"/>
              </a:rPr>
              <a:t> 2, UCP 600, </a:t>
            </a:r>
            <a:r>
              <a:rPr lang="en-US" altLang="en-US" sz="2400" b="1" dirty="0" err="1">
                <a:latin typeface="Times New Roman" panose="02020603050405020304" pitchFamily="18" charset="0"/>
                <a:cs typeface="Calibri" panose="020F0502020204030204" pitchFamily="34" charset="0"/>
              </a:rPr>
              <a:t>thư</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tín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dụng</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là</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bất</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cứ</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thỏa</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thuận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nào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dù</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gọi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hoặc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mô</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tả</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như</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thế</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nào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theo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đó</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thể</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hủy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ngang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trở</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thành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một</a:t>
            </a:r>
            <a:r>
              <a:rPr lang="en-US" altLang="en-US" sz="2400" dirty="0">
                <a:latin typeface="Times New Roman" panose="02020603050405020304" pitchFamily="18" charset="0"/>
                <a:cs typeface="Calibri" panose="020F0502020204030204" pitchFamily="34" charset="0"/>
              </a:rPr>
              <a:t> cam </a:t>
            </a:r>
            <a:r>
              <a:rPr lang="en-US" altLang="en-US" sz="2400" dirty="0" err="1">
                <a:latin typeface="Times New Roman" panose="02020603050405020304" pitchFamily="18" charset="0"/>
                <a:cs typeface="Calibri" panose="020F0502020204030204" pitchFamily="34" charset="0"/>
              </a:rPr>
              <a:t>kết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ngân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phát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thư</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về</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việc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xuất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trình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hợp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lệ</a:t>
            </a:r>
            <a:r>
              <a:rPr lang="en-US" altLang="en-US" sz="2400" dirty="0">
                <a:latin typeface="Times New Roman" panose="02020603050405020304" pitchFamily="18" charset="0"/>
                <a:cs typeface="Calibri" panose="020F0502020204030204" pitchFamily="34" charset="0"/>
              </a:rPr>
              <a:t>,</a:t>
            </a:r>
          </a:p>
        </p:txBody>
      </p:sp>
      <p:sp>
        <p:nvSpPr>
          <p:cNvPr id="5" name="Rectangle 4"/>
          <p:cNvSpPr/>
          <p:nvPr/>
        </p:nvSpPr>
        <p:spPr>
          <a:xfrm>
            <a:off x="4401378" y="1220307"/>
            <a:ext cx="4532010" cy="646331"/>
          </a:xfrm>
          <a:prstGeom prst="rect">
            <a:avLst/>
          </a:prstGeom>
        </p:spPr>
        <p:txBody>
          <a:bodyPr wrap="none">
            <a:spAutoFit/>
          </a:bodyPr>
          <a:lstStyle/>
          <a:p>
            <a:pPr eaLnBrk="1" hangingPunct="1">
              <a:defRPr/>
            </a:pPr>
            <a:r>
              <a:rPr lang="en-US" altLang="en-US" sz="3600" b="1" i="1" kern="0" dirty="0"/>
              <a:t>TÍN DỤNG THƯ LÀ GÌ ?</a:t>
            </a:r>
          </a:p>
        </p:txBody>
      </p:sp>
      <p:sp>
        <p:nvSpPr>
          <p:cNvPr id="6" name="Rectangle 5"/>
          <p:cNvSpPr>
            <a:spLocks noChangeArrowheads="1"/>
          </p:cNvSpPr>
          <p:nvPr/>
        </p:nvSpPr>
        <p:spPr bwMode="auto">
          <a:xfrm>
            <a:off x="258417" y="3061450"/>
            <a:ext cx="11675166"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4572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ClrTx/>
              <a:buFontTx/>
              <a:buNone/>
            </a:pPr>
            <a:r>
              <a:rPr lang="en-US" altLang="en-US" sz="2400" dirty="0" err="1">
                <a:latin typeface="Times New Roman" panose="02020603050405020304" pitchFamily="18" charset="0"/>
                <a:cs typeface="Calibri" panose="020F0502020204030204" pitchFamily="34" charset="0"/>
              </a:rPr>
              <a:t>Thư</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một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văn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bản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pháp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lý</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quan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trọng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của</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phương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pháp</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chứng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từ</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nếu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thanh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toán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bằng</a:t>
            </a:r>
            <a:r>
              <a:rPr lang="en-US" altLang="en-US" sz="2400" dirty="0">
                <a:latin typeface="Times New Roman" panose="02020603050405020304" pitchFamily="18" charset="0"/>
                <a:cs typeface="Calibri" panose="020F0502020204030204" pitchFamily="34" charset="0"/>
              </a:rPr>
              <a:t> L/C </a:t>
            </a:r>
            <a:r>
              <a:rPr lang="en-US" altLang="en-US" sz="2400" dirty="0" err="1">
                <a:latin typeface="Times New Roman" panose="02020603050405020304" pitchFamily="18" charset="0"/>
                <a:cs typeface="Calibri" panose="020F0502020204030204" pitchFamily="34" charset="0"/>
              </a:rPr>
              <a:t>thì</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người</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xuất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khẩu</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giao</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hàng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và</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như</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vậy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phương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thức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này</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cũng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không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được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hình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thành</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Tín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dụng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thư</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hoạt</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động</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theo</a:t>
            </a:r>
            <a:r>
              <a:rPr lang="en-US" altLang="en-US" sz="2400" dirty="0">
                <a:latin typeface="Times New Roman" panose="02020603050405020304" pitchFamily="18" charset="0"/>
                <a:cs typeface="Calibri" panose="020F0502020204030204" pitchFamily="34" charset="0"/>
              </a:rPr>
              <a:t> 2 </a:t>
            </a:r>
            <a:r>
              <a:rPr lang="en-US" altLang="en-US" sz="2400" dirty="0" err="1">
                <a:latin typeface="Times New Roman" panose="02020603050405020304" pitchFamily="18" charset="0"/>
                <a:cs typeface="Calibri" panose="020F0502020204030204" pitchFamily="34" charset="0"/>
              </a:rPr>
              <a:t>nguyên</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tắc</a:t>
            </a:r>
            <a:r>
              <a:rPr lang="en-US" altLang="en-US" sz="2400" dirty="0">
                <a:latin typeface="Times New Roman" panose="02020603050405020304" pitchFamily="18" charset="0"/>
                <a:cs typeface="Calibri" panose="020F0502020204030204" pitchFamily="34" charset="0"/>
              </a:rPr>
              <a:t> </a:t>
            </a:r>
            <a:r>
              <a:rPr lang="en-US" altLang="en-US" sz="2400" dirty="0" err="1">
                <a:latin typeface="Times New Roman" panose="02020603050405020304" pitchFamily="18" charset="0"/>
                <a:cs typeface="Calibri" panose="020F0502020204030204" pitchFamily="34" charset="0"/>
              </a:rPr>
              <a:t>sau</a:t>
            </a:r>
            <a:r>
              <a:rPr lang="en-US" altLang="en-US" sz="2400" dirty="0">
                <a:latin typeface="Times New Roman" panose="02020603050405020304" pitchFamily="18" charset="0"/>
                <a:cs typeface="Calibri" panose="020F0502020204030204" pitchFamily="34" charset="0"/>
              </a:rPr>
              <a:t>: </a:t>
            </a:r>
          </a:p>
          <a:p>
            <a:pPr algn="just">
              <a:spcBef>
                <a:spcPct val="0"/>
              </a:spcBef>
              <a:buClrTx/>
              <a:buFontTx/>
              <a:buNone/>
            </a:pPr>
            <a:endParaRPr lang="en-US" altLang="en-US" sz="2400" b="1" dirty="0">
              <a:latin typeface="Times New Roman" panose="02020603050405020304" pitchFamily="18" charset="0"/>
              <a:cs typeface="Calibri" panose="020F0502020204030204" pitchFamily="34" charset="0"/>
            </a:endParaRPr>
          </a:p>
          <a:p>
            <a:pPr algn="just">
              <a:lnSpc>
                <a:spcPct val="150000"/>
              </a:lnSpc>
              <a:spcBef>
                <a:spcPct val="0"/>
              </a:spcBef>
              <a:buClrTx/>
              <a:buFont typeface="Wingdings" panose="05000000000000000000" pitchFamily="2" charset="2"/>
              <a:buChar char="q"/>
            </a:pPr>
            <a:r>
              <a:rPr lang="en-US" altLang="en-US" sz="2400" b="1" dirty="0" err="1">
                <a:latin typeface="Times New Roman" panose="02020603050405020304" pitchFamily="18" charset="0"/>
                <a:cs typeface="Calibri" panose="020F0502020204030204" pitchFamily="34" charset="0"/>
              </a:rPr>
              <a:t>Độc</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lập</a:t>
            </a:r>
            <a:r>
              <a:rPr lang="en-US" altLang="en-US" sz="2400" b="1" dirty="0">
                <a:latin typeface="Times New Roman" panose="02020603050405020304" pitchFamily="18" charset="0"/>
                <a:cs typeface="Calibri" panose="020F0502020204030204" pitchFamily="34" charset="0"/>
              </a:rPr>
              <a:t> </a:t>
            </a:r>
          </a:p>
          <a:p>
            <a:pPr algn="just">
              <a:lnSpc>
                <a:spcPct val="150000"/>
              </a:lnSpc>
              <a:spcBef>
                <a:spcPct val="0"/>
              </a:spcBef>
              <a:buClrTx/>
              <a:buFont typeface="Wingdings" panose="05000000000000000000" pitchFamily="2" charset="2"/>
              <a:buChar char="q"/>
            </a:pPr>
            <a:r>
              <a:rPr lang="en-US" altLang="en-US" sz="2400" b="1" dirty="0" err="1">
                <a:latin typeface="Times New Roman" panose="02020603050405020304" pitchFamily="18" charset="0"/>
                <a:cs typeface="Calibri" panose="020F0502020204030204" pitchFamily="34" charset="0"/>
              </a:rPr>
              <a:t>Tuân</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thủ</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nghiêm</a:t>
            </a:r>
            <a:r>
              <a:rPr lang="en-US" altLang="en-US" sz="2400" b="1" dirty="0">
                <a:latin typeface="Times New Roman" panose="02020603050405020304" pitchFamily="18" charset="0"/>
                <a:cs typeface="Calibri" panose="020F0502020204030204" pitchFamily="34" charset="0"/>
              </a:rPr>
              <a:t> </a:t>
            </a:r>
            <a:r>
              <a:rPr lang="en-US" altLang="en-US" sz="2400" b="1" dirty="0" err="1">
                <a:latin typeface="Times New Roman" panose="02020603050405020304" pitchFamily="18" charset="0"/>
                <a:cs typeface="Calibri" panose="020F0502020204030204" pitchFamily="34" charset="0"/>
              </a:rPr>
              <a:t>ngặt</a:t>
            </a:r>
            <a:endParaRPr lang="en-US" altLang="en-US" sz="2400" dirty="0">
              <a:latin typeface="Times New Roman" panose="02020603050405020304" pitchFamily="18" charset="0"/>
              <a:cs typeface="Calibri" panose="020F0502020204030204" pitchFamily="34" charset="0"/>
            </a:endParaRPr>
          </a:p>
        </p:txBody>
      </p:sp>
      <p:sp>
        <p:nvSpPr>
          <p:cNvPr id="7" name="Rectangle 6"/>
          <p:cNvSpPr>
            <a:spLocks noChangeArrowheads="1"/>
          </p:cNvSpPr>
          <p:nvPr/>
        </p:nvSpPr>
        <p:spPr bwMode="auto">
          <a:xfrm>
            <a:off x="5055704" y="4688453"/>
            <a:ext cx="69342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pPr>
            <a:r>
              <a:rPr lang="vi-VN" altLang="en-US" sz="2400" b="1" i="1" dirty="0">
                <a:solidFill>
                  <a:srgbClr val="FF0000"/>
                </a:solidFill>
                <a:latin typeface="Times New Roman" panose="02020603050405020304" pitchFamily="18" charset="0"/>
              </a:rPr>
              <a:t>Letter of credit.</a:t>
            </a:r>
          </a:p>
          <a:p>
            <a:pPr>
              <a:spcBef>
                <a:spcPct val="0"/>
              </a:spcBef>
              <a:buClrTx/>
            </a:pPr>
            <a:r>
              <a:rPr lang="vi-VN" altLang="en-US" sz="2400" b="1" i="1" dirty="0">
                <a:solidFill>
                  <a:srgbClr val="FF0000"/>
                </a:solidFill>
                <a:latin typeface="Times New Roman" panose="02020603050405020304" pitchFamily="18" charset="0"/>
              </a:rPr>
              <a:t>Documentary credit.</a:t>
            </a:r>
            <a:endParaRPr lang="en-US" altLang="en-US" sz="2400" b="1" i="1" dirty="0">
              <a:solidFill>
                <a:srgbClr val="FF0000"/>
              </a:solidFill>
              <a:latin typeface="Times New Roman" panose="02020603050405020304" pitchFamily="18" charset="0"/>
            </a:endParaRPr>
          </a:p>
          <a:p>
            <a:pPr>
              <a:spcBef>
                <a:spcPct val="0"/>
              </a:spcBef>
              <a:buClrTx/>
            </a:pPr>
            <a:r>
              <a:rPr lang="vi-VN" altLang="en-US" sz="2400" b="1" i="1" dirty="0">
                <a:solidFill>
                  <a:srgbClr val="FF0000"/>
                </a:solidFill>
                <a:latin typeface="Times New Roman" panose="02020603050405020304" pitchFamily="18" charset="0"/>
              </a:rPr>
              <a:t>Documentary Letter of Credit.</a:t>
            </a:r>
          </a:p>
          <a:p>
            <a:pPr>
              <a:spcBef>
                <a:spcPct val="0"/>
              </a:spcBef>
              <a:buClrTx/>
            </a:pPr>
            <a:r>
              <a:rPr lang="vi-VN" altLang="en-US" sz="2400" b="1" i="1" dirty="0">
                <a:solidFill>
                  <a:srgbClr val="FF0000"/>
                </a:solidFill>
                <a:latin typeface="Times New Roman" panose="02020603050405020304" pitchFamily="18" charset="0"/>
              </a:rPr>
              <a:t>Credit được định nghĩa trong UCP600.</a:t>
            </a:r>
          </a:p>
          <a:p>
            <a:pPr>
              <a:spcBef>
                <a:spcPct val="0"/>
              </a:spcBef>
              <a:buClrTx/>
            </a:pPr>
            <a:r>
              <a:rPr lang="vi-VN" altLang="en-US" sz="2400" b="1" i="1" dirty="0">
                <a:solidFill>
                  <a:srgbClr val="FF0000"/>
                </a:solidFill>
                <a:latin typeface="Times New Roman" panose="02020603050405020304" pitchFamily="18" charset="0"/>
              </a:rPr>
              <a:t>Tên viết tắt là: L/C, LC, LOC, DC, D/C.</a:t>
            </a:r>
          </a:p>
        </p:txBody>
      </p:sp>
      <p:sp>
        <p:nvSpPr>
          <p:cNvPr id="8" name="TextBox 7"/>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9" name="Rectangle 8"/>
          <p:cNvSpPr/>
          <p:nvPr/>
        </p:nvSpPr>
        <p:spPr>
          <a:xfrm>
            <a:off x="3328801" y="559100"/>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14863320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barn(inVertical)">
                                      <p:cBhvr>
                                        <p:cTn id="19" dur="500"/>
                                        <p:tgtEl>
                                          <p:spTgt spid="6">
                                            <p:txEl>
                                              <p:pRg st="0" end="0"/>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barn(inVertical)">
                                      <p:cBhvr>
                                        <p:cTn id="22" dur="500"/>
                                        <p:tgtEl>
                                          <p:spTgt spid="6">
                                            <p:txEl>
                                              <p:pRg st="2" end="2"/>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Effect transition="in" filter="barn(inVertical)">
                                      <p:cBhvr>
                                        <p:cTn id="25"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
            <a:ext cx="5941050" cy="584775"/>
          </a:xfrm>
          <a:prstGeom prst="rect">
            <a:avLst/>
          </a:prstGeom>
        </p:spPr>
        <p:txBody>
          <a:bodyPr wrap="none">
            <a:spAutoFit/>
          </a:bodyPr>
          <a:lstStyle/>
          <a:p>
            <a:pPr eaLnBrk="1" hangingPunct="1">
              <a:defRPr/>
            </a:pPr>
            <a:r>
              <a:rPr lang="en-US" altLang="en-US" sz="3200" b="1" i="1" kern="0" dirty="0"/>
              <a:t>NỘI DUNG TÍN DỤNG THƯ LÀ GÌ ?</a:t>
            </a:r>
          </a:p>
        </p:txBody>
      </p:sp>
      <p:sp>
        <p:nvSpPr>
          <p:cNvPr id="3" name="Rectangle 2"/>
          <p:cNvSpPr>
            <a:spLocks noChangeArrowheads="1"/>
          </p:cNvSpPr>
          <p:nvPr/>
        </p:nvSpPr>
        <p:spPr bwMode="auto">
          <a:xfrm>
            <a:off x="318052" y="522288"/>
            <a:ext cx="11873948"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ClrTx/>
              <a:buFontTx/>
              <a:buNone/>
            </a:pPr>
            <a:r>
              <a:rPr lang="vi-VN" altLang="en-US" sz="2400" b="1" dirty="0">
                <a:latin typeface="Times New Roman" panose="02020603050405020304" pitchFamily="18" charset="0"/>
              </a:rPr>
              <a:t>– Số hiệu của L/C</a:t>
            </a:r>
            <a:endParaRPr lang="en-US" altLang="en-US" sz="2400" dirty="0">
              <a:latin typeface="Times New Roman" panose="02020603050405020304" pitchFamily="18" charset="0"/>
            </a:endParaRPr>
          </a:p>
          <a:p>
            <a:pPr algn="just">
              <a:spcBef>
                <a:spcPct val="0"/>
              </a:spcBef>
              <a:buClrTx/>
              <a:buFontTx/>
              <a:buNone/>
            </a:pPr>
            <a:r>
              <a:rPr lang="vi-VN" altLang="en-US" sz="2400" b="1" dirty="0">
                <a:latin typeface="Times New Roman" panose="02020603050405020304" pitchFamily="18" charset="0"/>
              </a:rPr>
              <a:t>– Địa điểm mở L/C</a:t>
            </a:r>
            <a:r>
              <a:rPr lang="vi-VN" altLang="en-US" sz="2400" dirty="0">
                <a:latin typeface="Times New Roman" panose="02020603050405020304" pitchFamily="18" charset="0"/>
              </a:rPr>
              <a:t>:</a:t>
            </a:r>
            <a:endParaRPr lang="en-US" altLang="en-US" sz="2400" dirty="0">
              <a:latin typeface="Times New Roman" panose="02020603050405020304" pitchFamily="18" charset="0"/>
            </a:endParaRPr>
          </a:p>
          <a:p>
            <a:pPr algn="just">
              <a:spcBef>
                <a:spcPct val="0"/>
              </a:spcBef>
              <a:buClrTx/>
              <a:buFontTx/>
              <a:buNone/>
            </a:pPr>
            <a:r>
              <a:rPr lang="vi-VN" altLang="en-US" sz="2400" b="1" dirty="0">
                <a:latin typeface="Times New Roman" panose="02020603050405020304" pitchFamily="18" charset="0"/>
              </a:rPr>
              <a:t>– Ngày mở L/C</a:t>
            </a:r>
            <a:endParaRPr lang="vi-VN" altLang="en-US" sz="2400" dirty="0">
              <a:latin typeface="Times New Roman" panose="02020603050405020304" pitchFamily="18" charset="0"/>
            </a:endParaRPr>
          </a:p>
          <a:p>
            <a:pPr algn="just">
              <a:spcBef>
                <a:spcPct val="0"/>
              </a:spcBef>
              <a:buClrTx/>
              <a:buFontTx/>
              <a:buNone/>
            </a:pPr>
            <a:r>
              <a:rPr lang="vi-VN" altLang="en-US" sz="2400" b="1" dirty="0">
                <a:latin typeface="Times New Roman" panose="02020603050405020304" pitchFamily="18" charset="0"/>
              </a:rPr>
              <a:t>– Loại thư tín dụng</a:t>
            </a:r>
            <a:r>
              <a:rPr lang="vi-VN" altLang="en-US" sz="2400" dirty="0">
                <a:latin typeface="Times New Roman" panose="02020603050405020304" pitchFamily="18" charset="0"/>
              </a:rPr>
              <a:t>:</a:t>
            </a:r>
          </a:p>
          <a:p>
            <a:pPr algn="just">
              <a:spcBef>
                <a:spcPct val="0"/>
              </a:spcBef>
              <a:buClrTx/>
              <a:buFontTx/>
              <a:buNone/>
            </a:pPr>
            <a:r>
              <a:rPr lang="vi-VN" altLang="en-US" sz="2400" b="1" dirty="0">
                <a:latin typeface="Times New Roman" panose="02020603050405020304" pitchFamily="18" charset="0"/>
              </a:rPr>
              <a:t>– Những người có liên quan đến thư tín dụng:</a:t>
            </a:r>
            <a:endParaRPr lang="en-US" altLang="en-US" sz="2400" b="1" dirty="0">
              <a:latin typeface="Times New Roman" panose="02020603050405020304" pitchFamily="18" charset="0"/>
            </a:endParaRPr>
          </a:p>
          <a:p>
            <a:pPr algn="just">
              <a:spcBef>
                <a:spcPct val="0"/>
              </a:spcBef>
              <a:buClrTx/>
              <a:buFontTx/>
              <a:buNone/>
            </a:pPr>
            <a:r>
              <a:rPr lang="vi-VN" altLang="en-US" sz="2400" b="1" dirty="0">
                <a:latin typeface="Times New Roman" panose="02020603050405020304" pitchFamily="18" charset="0"/>
              </a:rPr>
              <a:t>– Thời hạn hiệu lực:</a:t>
            </a:r>
            <a:r>
              <a:rPr lang="vi-VN" altLang="en-US" sz="2400" dirty="0">
                <a:latin typeface="Times New Roman" panose="02020603050405020304" pitchFamily="18" charset="0"/>
              </a:rPr>
              <a:t> là thời hạn mà </a:t>
            </a:r>
            <a:r>
              <a:rPr lang="en-US" altLang="en-US" sz="2400" dirty="0">
                <a:latin typeface="Times New Roman" panose="02020603050405020304" pitchFamily="18" charset="0"/>
              </a:rPr>
              <a:t>NH </a:t>
            </a:r>
            <a:r>
              <a:rPr lang="vi-VN" altLang="en-US" sz="2400" dirty="0">
                <a:latin typeface="Times New Roman" panose="02020603050405020304" pitchFamily="18" charset="0"/>
              </a:rPr>
              <a:t>mở L/C cam kết trả tiền cho người thụ hưởng nếu người này xuất trình được bộ chứng từ phù hợp với quy định của L/C. </a:t>
            </a:r>
            <a:endParaRPr lang="en-US" altLang="en-US" sz="2400" dirty="0">
              <a:latin typeface="Times New Roman" panose="02020603050405020304" pitchFamily="18" charset="0"/>
            </a:endParaRPr>
          </a:p>
          <a:p>
            <a:pPr algn="just">
              <a:spcBef>
                <a:spcPct val="0"/>
              </a:spcBef>
              <a:buClrTx/>
              <a:buFontTx/>
              <a:buNone/>
            </a:pPr>
            <a:r>
              <a:rPr lang="en-US" altLang="en-US" sz="2400" dirty="0">
                <a:latin typeface="Times New Roman" panose="02020603050405020304" pitchFamily="18" charset="0"/>
              </a:rPr>
              <a:t>	</a:t>
            </a:r>
            <a:endParaRPr lang="vi-VN" altLang="en-US" sz="2400" dirty="0">
              <a:latin typeface="Times New Roman" panose="02020603050405020304" pitchFamily="18" charset="0"/>
            </a:endParaRPr>
          </a:p>
        </p:txBody>
      </p:sp>
      <p:sp>
        <p:nvSpPr>
          <p:cNvPr id="4" name="Rectangle 3"/>
          <p:cNvSpPr>
            <a:spLocks noChangeArrowheads="1"/>
          </p:cNvSpPr>
          <p:nvPr/>
        </p:nvSpPr>
        <p:spPr bwMode="auto">
          <a:xfrm>
            <a:off x="1524000" y="5403851"/>
            <a:ext cx="457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2400" b="1">
                <a:latin typeface="Times New Roman" panose="02020603050405020304" pitchFamily="18" charset="0"/>
              </a:rPr>
              <a:t>– Trị giá của thư tín dụng</a:t>
            </a:r>
            <a:r>
              <a:rPr lang="vi-VN" altLang="en-US" sz="2400">
                <a:latin typeface="Times New Roman" panose="02020603050405020304" pitchFamily="18" charset="0"/>
              </a:rPr>
              <a:t>:</a:t>
            </a:r>
            <a:endParaRPr lang="en-US" altLang="en-US" sz="2400">
              <a:latin typeface="Times New Roman" panose="02020603050405020304" pitchFamily="18" charset="0"/>
            </a:endParaRPr>
          </a:p>
        </p:txBody>
      </p:sp>
      <p:sp>
        <p:nvSpPr>
          <p:cNvPr id="5" name="Rectangle 4"/>
          <p:cNvSpPr>
            <a:spLocks noChangeArrowheads="1"/>
          </p:cNvSpPr>
          <p:nvPr/>
        </p:nvSpPr>
        <p:spPr bwMode="auto">
          <a:xfrm>
            <a:off x="1524000" y="5864226"/>
            <a:ext cx="7315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Các</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quy</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định</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về</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bộ</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chứng</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từ</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thanh</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toán</a:t>
            </a:r>
            <a:r>
              <a:rPr lang="en-US" altLang="en-US" sz="2400" b="1" dirty="0">
                <a:latin typeface="Times New Roman" panose="02020603050405020304" pitchFamily="18" charset="0"/>
              </a:rPr>
              <a:t>:</a:t>
            </a:r>
            <a:endParaRPr lang="en-US" altLang="en-US" sz="2400" dirty="0">
              <a:latin typeface="Times New Roman" panose="02020603050405020304" pitchFamily="18" charset="0"/>
            </a:endParaRPr>
          </a:p>
        </p:txBody>
      </p:sp>
      <p:grpSp>
        <p:nvGrpSpPr>
          <p:cNvPr id="21" name="Group 20"/>
          <p:cNvGrpSpPr>
            <a:grpSpLocks/>
          </p:cNvGrpSpPr>
          <p:nvPr/>
        </p:nvGrpSpPr>
        <p:grpSpPr bwMode="auto">
          <a:xfrm>
            <a:off x="1652588" y="3579813"/>
            <a:ext cx="8763000" cy="1179512"/>
            <a:chOff x="152400" y="4069943"/>
            <a:chExt cx="8763000" cy="1180654"/>
          </a:xfrm>
        </p:grpSpPr>
        <p:cxnSp>
          <p:nvCxnSpPr>
            <p:cNvPr id="7" name="Straight Arrow Connector 6"/>
            <p:cNvCxnSpPr/>
            <p:nvPr/>
          </p:nvCxnSpPr>
          <p:spPr>
            <a:xfrm>
              <a:off x="381000" y="4190710"/>
              <a:ext cx="8305800"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762000" y="4069943"/>
              <a:ext cx="0" cy="241534"/>
            </a:xfrm>
            <a:prstGeom prst="line">
              <a:avLst/>
            </a:prstGeom>
          </p:spPr>
          <p:style>
            <a:lnRef idx="3">
              <a:schemeClr val="accent4"/>
            </a:lnRef>
            <a:fillRef idx="0">
              <a:schemeClr val="accent4"/>
            </a:fillRef>
            <a:effectRef idx="2">
              <a:schemeClr val="accent4"/>
            </a:effectRef>
            <a:fontRef idx="minor">
              <a:schemeClr val="tx1"/>
            </a:fontRef>
          </p:style>
        </p:cxnSp>
        <p:cxnSp>
          <p:nvCxnSpPr>
            <p:cNvPr id="11" name="Straight Connector 10"/>
            <p:cNvCxnSpPr/>
            <p:nvPr/>
          </p:nvCxnSpPr>
          <p:spPr>
            <a:xfrm>
              <a:off x="7924800" y="4069943"/>
              <a:ext cx="0" cy="241534"/>
            </a:xfrm>
            <a:prstGeom prst="line">
              <a:avLst/>
            </a:prstGeom>
          </p:spPr>
          <p:style>
            <a:lnRef idx="3">
              <a:schemeClr val="accent4"/>
            </a:lnRef>
            <a:fillRef idx="0">
              <a:schemeClr val="accent4"/>
            </a:fillRef>
            <a:effectRef idx="2">
              <a:schemeClr val="accent4"/>
            </a:effectRef>
            <a:fontRef idx="minor">
              <a:schemeClr val="tx1"/>
            </a:fontRef>
          </p:style>
        </p:cxnSp>
        <p:sp>
          <p:nvSpPr>
            <p:cNvPr id="179216" name="TextBox 11"/>
            <p:cNvSpPr txBox="1">
              <a:spLocks noChangeArrowheads="1"/>
            </p:cNvSpPr>
            <p:nvPr/>
          </p:nvSpPr>
          <p:spPr bwMode="auto">
            <a:xfrm>
              <a:off x="152400" y="4237167"/>
              <a:ext cx="1219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a:latin typeface="Times New Roman" panose="02020603050405020304" pitchFamily="18" charset="0"/>
                </a:rPr>
                <a:t>Ngày mở LC</a:t>
              </a:r>
            </a:p>
          </p:txBody>
        </p:sp>
        <p:sp>
          <p:nvSpPr>
            <p:cNvPr id="179217" name="TextBox 12"/>
            <p:cNvSpPr txBox="1">
              <a:spLocks noChangeArrowheads="1"/>
            </p:cNvSpPr>
            <p:nvPr/>
          </p:nvSpPr>
          <p:spPr bwMode="auto">
            <a:xfrm>
              <a:off x="7620000" y="4419600"/>
              <a:ext cx="1295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a:latin typeface="Times New Roman" panose="02020603050405020304" pitchFamily="18" charset="0"/>
                </a:rPr>
                <a:t>Ngày hết hiệu lực</a:t>
              </a:r>
            </a:p>
          </p:txBody>
        </p:sp>
      </p:grpSp>
      <p:grpSp>
        <p:nvGrpSpPr>
          <p:cNvPr id="22" name="Group 21"/>
          <p:cNvGrpSpPr>
            <a:grpSpLocks/>
          </p:cNvGrpSpPr>
          <p:nvPr/>
        </p:nvGrpSpPr>
        <p:grpSpPr bwMode="auto">
          <a:xfrm>
            <a:off x="2676525" y="3581400"/>
            <a:ext cx="1295400" cy="1657350"/>
            <a:chOff x="1152993" y="3580631"/>
            <a:chExt cx="1295400" cy="1657671"/>
          </a:xfrm>
        </p:grpSpPr>
        <p:cxnSp>
          <p:nvCxnSpPr>
            <p:cNvPr id="14" name="Straight Connector 13"/>
            <p:cNvCxnSpPr/>
            <p:nvPr/>
          </p:nvCxnSpPr>
          <p:spPr>
            <a:xfrm>
              <a:off x="1762593" y="3580631"/>
              <a:ext cx="0" cy="595428"/>
            </a:xfrm>
            <a:prstGeom prst="line">
              <a:avLst/>
            </a:prstGeom>
          </p:spPr>
          <p:style>
            <a:lnRef idx="3">
              <a:schemeClr val="accent4"/>
            </a:lnRef>
            <a:fillRef idx="0">
              <a:schemeClr val="accent4"/>
            </a:fillRef>
            <a:effectRef idx="2">
              <a:schemeClr val="accent4"/>
            </a:effectRef>
            <a:fontRef idx="minor">
              <a:schemeClr val="tx1"/>
            </a:fontRef>
          </p:style>
        </p:cxnSp>
        <p:sp>
          <p:nvSpPr>
            <p:cNvPr id="179212" name="TextBox 15"/>
            <p:cNvSpPr txBox="1">
              <a:spLocks noChangeArrowheads="1"/>
            </p:cNvSpPr>
            <p:nvPr/>
          </p:nvSpPr>
          <p:spPr bwMode="auto">
            <a:xfrm>
              <a:off x="1152993" y="4037973"/>
              <a:ext cx="1295400" cy="1200329"/>
            </a:xfrm>
            <a:prstGeom prst="rect">
              <a:avLst/>
            </a:prstGeom>
            <a:solidFill>
              <a:srgbClr val="FFFF00"/>
            </a:solidFill>
            <a:ln w="9525">
              <a:solidFill>
                <a:srgbClr val="FF0000"/>
              </a:solidFill>
              <a:miter lim="800000"/>
              <a:headEnd/>
              <a:tailEnd/>
            </a:ln>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solidFill>
                    <a:srgbClr val="FF0000"/>
                  </a:solidFill>
                  <a:latin typeface="Times New Roman" panose="02020603050405020304" pitchFamily="18" charset="0"/>
                </a:rPr>
                <a:t>Ngày giao hàng</a:t>
              </a:r>
            </a:p>
          </p:txBody>
        </p:sp>
      </p:grpSp>
      <p:cxnSp>
        <p:nvCxnSpPr>
          <p:cNvPr id="18" name="Straight Arrow Connector 17"/>
          <p:cNvCxnSpPr/>
          <p:nvPr/>
        </p:nvCxnSpPr>
        <p:spPr>
          <a:xfrm>
            <a:off x="4090988" y="4271964"/>
            <a:ext cx="5029200" cy="3175"/>
          </a:xfrm>
          <a:prstGeom prst="straightConnector1">
            <a:avLst/>
          </a:prstGeom>
          <a:ln w="57150">
            <a:solidFill>
              <a:srgbClr val="3333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a:spLocks noChangeArrowheads="1"/>
          </p:cNvSpPr>
          <p:nvPr/>
        </p:nvSpPr>
        <p:spPr bwMode="auto">
          <a:xfrm>
            <a:off x="4662488" y="4465638"/>
            <a:ext cx="4305300" cy="461962"/>
          </a:xfrm>
          <a:prstGeom prst="rect">
            <a:avLst/>
          </a:prstGeom>
          <a:solidFill>
            <a:srgbClr val="FFFF00"/>
          </a:solidFill>
          <a:ln w="9525">
            <a:solidFill>
              <a:srgbClr val="FF0000"/>
            </a:solidFill>
            <a:miter lim="800000"/>
            <a:headEnd/>
            <a:tailEnd/>
          </a:ln>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a:solidFill>
                  <a:srgbClr val="FF0000"/>
                </a:solidFill>
                <a:latin typeface="Times New Roman" panose="02020603050405020304" pitchFamily="18" charset="0"/>
              </a:rPr>
              <a:t>Một khoảng thời gian hợp lý…</a:t>
            </a:r>
          </a:p>
        </p:txBody>
      </p:sp>
      <p:sp>
        <p:nvSpPr>
          <p:cNvPr id="23" name="Rectangle 22"/>
          <p:cNvSpPr>
            <a:spLocks noChangeArrowheads="1"/>
          </p:cNvSpPr>
          <p:nvPr/>
        </p:nvSpPr>
        <p:spPr bwMode="auto">
          <a:xfrm>
            <a:off x="1524001" y="6264276"/>
            <a:ext cx="3762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Dẫn</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chiếu</a:t>
            </a:r>
            <a:r>
              <a:rPr lang="en-US" altLang="en-US" sz="2400" b="1" dirty="0">
                <a:latin typeface="Times New Roman" panose="02020603050405020304" pitchFamily="18" charset="0"/>
              </a:rPr>
              <a:t> UCP </a:t>
            </a:r>
            <a:r>
              <a:rPr lang="en-US" altLang="en-US" sz="2400" b="1" dirty="0" err="1">
                <a:latin typeface="Times New Roman" panose="02020603050405020304" pitchFamily="18" charset="0"/>
              </a:rPr>
              <a:t>áp</a:t>
            </a:r>
            <a:r>
              <a:rPr lang="en-US" altLang="en-US" sz="2400" b="1" dirty="0">
                <a:latin typeface="Times New Roman" panose="02020603050405020304" pitchFamily="18" charset="0"/>
              </a:rPr>
              <a:t> </a:t>
            </a:r>
            <a:r>
              <a:rPr lang="en-US" altLang="en-US" sz="2400" b="1" dirty="0" err="1">
                <a:latin typeface="Times New Roman" panose="02020603050405020304" pitchFamily="18" charset="0"/>
              </a:rPr>
              <a:t>dụng</a:t>
            </a:r>
            <a:r>
              <a:rPr lang="en-US" altLang="en-US" sz="2400" b="1" dirty="0">
                <a:latin typeface="Times New Roman" panose="02020603050405020304" pitchFamily="18" charset="0"/>
              </a:rPr>
              <a:t>:</a:t>
            </a:r>
            <a:r>
              <a:rPr lang="en-US" altLang="en-US" sz="2400" dirty="0">
                <a:latin typeface="Times New Roman" panose="02020603050405020304" pitchFamily="18" charset="0"/>
              </a:rPr>
              <a:t> </a:t>
            </a:r>
          </a:p>
        </p:txBody>
      </p:sp>
    </p:spTree>
    <p:extLst>
      <p:ext uri="{BB962C8B-B14F-4D97-AF65-F5344CB8AC3E}">
        <p14:creationId xmlns:p14="http://schemas.microsoft.com/office/powerpoint/2010/main" val="340721837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6" presetClass="entr" presetSubtype="21"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arn(inVertical)">
                                      <p:cBhvr>
                                        <p:cTn id="28" dur="500"/>
                                        <p:tgtEl>
                                          <p:spTgt spid="3">
                                            <p:txEl>
                                              <p:pRg st="2" end="2"/>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00"/>
                                        <p:tgtEl>
                                          <p:spTgt spid="3">
                                            <p:txEl>
                                              <p:pRg st="3" end="3"/>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6" presetClass="entr" presetSubtype="16"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circle(in)">
                                      <p:cBhvr>
                                        <p:cTn id="38" dur="2000"/>
                                        <p:tgtEl>
                                          <p:spTgt spid="3">
                                            <p:txEl>
                                              <p:pRg st="4" end="4"/>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42" presetClass="entr" presetSubtype="0" fill="hold" nodeType="click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16" presetClass="entr" presetSubtype="21" fill="hold" nodeType="click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inVertical)">
                                      <p:cBhvr>
                                        <p:cTn id="57" dur="500"/>
                                        <p:tgtEl>
                                          <p:spTgt spid="22"/>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1000"/>
                                        <p:tgtEl>
                                          <p:spTgt spid="4"/>
                                        </p:tgtEl>
                                      </p:cBhvr>
                                    </p:animEffect>
                                    <p:anim calcmode="lin" valueType="num">
                                      <p:cBhvr>
                                        <p:cTn id="63" dur="1000" fill="hold"/>
                                        <p:tgtEl>
                                          <p:spTgt spid="4"/>
                                        </p:tgtEl>
                                        <p:attrNameLst>
                                          <p:attrName>ppt_x</p:attrName>
                                        </p:attrNameLst>
                                      </p:cBhvr>
                                      <p:tavLst>
                                        <p:tav tm="0">
                                          <p:val>
                                            <p:strVal val="#ppt_x"/>
                                          </p:val>
                                        </p:tav>
                                        <p:tav tm="100000">
                                          <p:val>
                                            <p:strVal val="#ppt_x"/>
                                          </p:val>
                                        </p:tav>
                                      </p:tavLst>
                                    </p:anim>
                                    <p:anim calcmode="lin" valueType="num">
                                      <p:cBhvr>
                                        <p:cTn id="6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fade">
                                      <p:cBhvr>
                                        <p:cTn id="69" dur="1000"/>
                                        <p:tgtEl>
                                          <p:spTgt spid="5"/>
                                        </p:tgtEl>
                                      </p:cBhvr>
                                    </p:animEffect>
                                    <p:anim calcmode="lin" valueType="num">
                                      <p:cBhvr>
                                        <p:cTn id="70" dur="1000" fill="hold"/>
                                        <p:tgtEl>
                                          <p:spTgt spid="5"/>
                                        </p:tgtEl>
                                        <p:attrNameLst>
                                          <p:attrName>ppt_x</p:attrName>
                                        </p:attrNameLst>
                                      </p:cBhvr>
                                      <p:tavLst>
                                        <p:tav tm="0">
                                          <p:val>
                                            <p:strVal val="#ppt_x"/>
                                          </p:val>
                                        </p:tav>
                                        <p:tav tm="100000">
                                          <p:val>
                                            <p:strVal val="#ppt_x"/>
                                          </p:val>
                                        </p:tav>
                                      </p:tavLst>
                                    </p:anim>
                                    <p:anim calcmode="lin" valueType="num">
                                      <p:cBhvr>
                                        <p:cTn id="7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 presetClass="entr" presetSubtype="4"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additive="base">
                                        <p:cTn id="76" dur="500" fill="hold"/>
                                        <p:tgtEl>
                                          <p:spTgt spid="23"/>
                                        </p:tgtEl>
                                        <p:attrNameLst>
                                          <p:attrName>ppt_x</p:attrName>
                                        </p:attrNameLst>
                                      </p:cBhvr>
                                      <p:tavLst>
                                        <p:tav tm="0">
                                          <p:val>
                                            <p:strVal val="#ppt_x"/>
                                          </p:val>
                                        </p:tav>
                                        <p:tav tm="100000">
                                          <p:val>
                                            <p:strVal val="#ppt_x"/>
                                          </p:val>
                                        </p:tav>
                                      </p:tavLst>
                                    </p:anim>
                                    <p:anim calcmode="lin" valueType="num">
                                      <p:cBhvr additive="base">
                                        <p:cTn id="7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20" grpId="0" animBg="1"/>
      <p:bldP spid="2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Content Placeholder 2"/>
          <p:cNvSpPr>
            <a:spLocks noGrp="1" noChangeArrowheads="1"/>
          </p:cNvSpPr>
          <p:nvPr>
            <p:ph idx="1"/>
          </p:nvPr>
        </p:nvSpPr>
        <p:spPr>
          <a:xfrm>
            <a:off x="-56322" y="2266512"/>
            <a:ext cx="11993216" cy="5029200"/>
          </a:xfrm>
        </p:spPr>
        <p:txBody>
          <a:bodyPr>
            <a:normAutofit/>
          </a:bodyPr>
          <a:lstStyle/>
          <a:p>
            <a:pPr lvl="1" algn="just">
              <a:lnSpc>
                <a:spcPct val="105000"/>
              </a:lnSpc>
              <a:spcBef>
                <a:spcPct val="50000"/>
              </a:spcBef>
              <a:buFont typeface="Wingdings" panose="05000000000000000000" pitchFamily="2" charset="2"/>
              <a:buNone/>
            </a:pPr>
            <a:r>
              <a:rPr lang="en-US" altLang="en-US" b="1" i="1" dirty="0">
                <a:latin typeface="Times New Roman" panose="02020603050405020304" pitchFamily="18" charset="0"/>
                <a:cs typeface="Times New Roman" panose="02020603050405020304" pitchFamily="18" charset="0"/>
              </a:rPr>
              <a:t>1. </a:t>
            </a:r>
            <a:r>
              <a:rPr lang="en-US" altLang="en-US" b="1" i="1" dirty="0" err="1">
                <a:latin typeface="Times New Roman" panose="02020603050405020304" pitchFamily="18" charset="0"/>
                <a:cs typeface="Times New Roman" panose="02020603050405020304" pitchFamily="18" charset="0"/>
              </a:rPr>
              <a:t>Thư</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tín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dụng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có</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hủy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ngang</a:t>
            </a:r>
            <a:r>
              <a:rPr lang="en-US" altLang="en-US" b="1" i="1" dirty="0">
                <a:latin typeface="Times New Roman" panose="02020603050405020304" pitchFamily="18" charset="0"/>
                <a:cs typeface="Times New Roman" panose="02020603050405020304" pitchFamily="18" charset="0"/>
              </a:rPr>
              <a:t> (Revocable L/C):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loại</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bị</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sửa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bổ</a:t>
            </a:r>
            <a:r>
              <a:rPr lang="en-US" altLang="en-US" dirty="0">
                <a:latin typeface="Times New Roman" panose="02020603050405020304" pitchFamily="18" charset="0"/>
                <a:cs typeface="Times New Roman" panose="02020603050405020304" pitchFamily="18" charset="0"/>
              </a:rPr>
              <a:t> sung </a:t>
            </a:r>
            <a:r>
              <a:rPr lang="en-US" altLang="en-US" dirty="0" err="1">
                <a:latin typeface="Times New Roman" panose="02020603050405020304" pitchFamily="18" charset="0"/>
                <a:cs typeface="Times New Roman" panose="02020603050405020304" pitchFamily="18" charset="0"/>
              </a:rPr>
              <a:t>hoặc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bỏ</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báo</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trước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cho</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người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hưởng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lợi</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Loại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thư</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dụng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được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ngang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ít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được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sử</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dụng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bởi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vì</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này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chỉ</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lời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hứa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trả</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tiền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chứ</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phải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sự</a:t>
            </a:r>
            <a:r>
              <a:rPr lang="en-US" altLang="en-US" dirty="0">
                <a:latin typeface="Times New Roman" panose="02020603050405020304" pitchFamily="18" charset="0"/>
                <a:cs typeface="Times New Roman" panose="02020603050405020304" pitchFamily="18" charset="0"/>
              </a:rPr>
              <a:t> cam </a:t>
            </a:r>
            <a:r>
              <a:rPr lang="en-US" altLang="en-US" dirty="0" err="1">
                <a:latin typeface="Times New Roman" panose="02020603050405020304" pitchFamily="18" charset="0"/>
                <a:cs typeface="Times New Roman" panose="02020603050405020304" pitchFamily="18" charset="0"/>
              </a:rPr>
              <a:t>kết</a:t>
            </a:r>
            <a:r>
              <a:rPr lang="en-US" altLang="en-US" dirty="0">
                <a:latin typeface="Times New Roman" panose="02020603050405020304" pitchFamily="18" charset="0"/>
                <a:cs typeface="Times New Roman" panose="02020603050405020304" pitchFamily="18" charset="0"/>
              </a:rPr>
              <a:t>. </a:t>
            </a:r>
          </a:p>
          <a:p>
            <a:pPr lvl="1" algn="just">
              <a:lnSpc>
                <a:spcPct val="105000"/>
              </a:lnSpc>
              <a:spcBef>
                <a:spcPct val="50000"/>
              </a:spcBef>
              <a:buFont typeface="Wingdings" panose="05000000000000000000" pitchFamily="2" charset="2"/>
              <a:buNone/>
            </a:pPr>
            <a:r>
              <a:rPr lang="en-US" altLang="en-US" b="1" i="1" dirty="0">
                <a:latin typeface="Times New Roman" panose="02020603050405020304" pitchFamily="18" charset="0"/>
                <a:cs typeface="Times New Roman" panose="02020603050405020304" pitchFamily="18" charset="0"/>
              </a:rPr>
              <a:t>2. </a:t>
            </a:r>
            <a:r>
              <a:rPr lang="en-US" altLang="en-US" b="1" i="1" dirty="0" err="1">
                <a:latin typeface="Times New Roman" panose="02020603050405020304" pitchFamily="18" charset="0"/>
                <a:cs typeface="Times New Roman" panose="02020603050405020304" pitchFamily="18" charset="0"/>
              </a:rPr>
              <a:t>Thư</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tín</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dụng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không</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thể</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hủy</a:t>
            </a:r>
            <a:r>
              <a:rPr lang="en-US" altLang="en-US" b="1" i="1" dirty="0">
                <a:latin typeface="Times New Roman" panose="02020603050405020304" pitchFamily="18" charset="0"/>
                <a:cs typeface="Times New Roman" panose="02020603050405020304" pitchFamily="18" charset="0"/>
              </a:rPr>
              <a:t> </a:t>
            </a:r>
            <a:r>
              <a:rPr lang="en-US" altLang="en-US" b="1" i="1" dirty="0" err="1">
                <a:latin typeface="Times New Roman" panose="02020603050405020304" pitchFamily="18" charset="0"/>
                <a:cs typeface="Times New Roman" panose="02020603050405020304" pitchFamily="18" charset="0"/>
              </a:rPr>
              <a:t>ngang</a:t>
            </a:r>
            <a:r>
              <a:rPr lang="en-US" altLang="en-US" b="1" i="1" dirty="0">
                <a:latin typeface="Times New Roman" panose="02020603050405020304" pitchFamily="18" charset="0"/>
                <a:cs typeface="Times New Roman" panose="02020603050405020304" pitchFamily="18" charset="0"/>
              </a:rPr>
              <a:t> (Irrevocable letter of credit):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một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loại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thư</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dụng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Ngân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hàng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mở</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phải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chịu</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trách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nhiệm</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thanh</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toán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tiền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cho</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tổ</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chức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xuất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khẩu</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trong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thời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gian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hiệu</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lực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của</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quyền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đơn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phương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tự</a:t>
            </a:r>
            <a:r>
              <a:rPr lang="en-US" altLang="en-US" dirty="0">
                <a:latin typeface="Times New Roman" panose="02020603050405020304" pitchFamily="18" charset="0"/>
                <a:cs typeface="Times New Roman" panose="02020603050405020304" pitchFamily="18" charset="0"/>
              </a:rPr>
              <a:t> ý </a:t>
            </a:r>
            <a:r>
              <a:rPr lang="en-US" altLang="en-US" dirty="0" err="1">
                <a:latin typeface="Times New Roman" panose="02020603050405020304" pitchFamily="18" charset="0"/>
                <a:cs typeface="Times New Roman" panose="02020603050405020304" pitchFamily="18" charset="0"/>
              </a:rPr>
              <a:t>sửa</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đổi</a:t>
            </a:r>
            <a:r>
              <a:rPr lang="en-US" altLang="en-US" dirty="0">
                <a:latin typeface="Times New Roman" panose="02020603050405020304" pitchFamily="18" charset="0"/>
                <a:cs typeface="Times New Roman" panose="02020603050405020304" pitchFamily="18" charset="0"/>
              </a:rPr>
              <a:t> hay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bỏ</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thư</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tín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dụng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Nếu</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ghi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hay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được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bỏ</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thì</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bỏ</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Điều</a:t>
            </a:r>
            <a:r>
              <a:rPr lang="en-US" altLang="en-US" dirty="0">
                <a:latin typeface="Times New Roman" panose="02020603050405020304" pitchFamily="18" charset="0"/>
                <a:cs typeface="Times New Roman" panose="02020603050405020304" pitchFamily="18" charset="0"/>
              </a:rPr>
              <a:t> 3 UCP600 – ICC2006) </a:t>
            </a:r>
          </a:p>
          <a:p>
            <a:pPr algn="just">
              <a:buFont typeface="Symbol" panose="05050102010706020507" pitchFamily="18" charset="2"/>
              <a:buNone/>
            </a:pPr>
            <a:endParaRPr lang="en-US" altLang="en-US" sz="2400" dirty="0" smtClean="0">
              <a:latin typeface="Times New Roman" panose="02020603050405020304" pitchFamily="18" charset="0"/>
              <a:cs typeface="Times New Roman" panose="02020603050405020304" pitchFamily="18" charset="0"/>
            </a:endParaRPr>
          </a:p>
        </p:txBody>
      </p:sp>
      <p:sp>
        <p:nvSpPr>
          <p:cNvPr id="4" name="TextBox 3"/>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6" name="Rectangle 5"/>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
        <p:nvSpPr>
          <p:cNvPr id="7" name="Title 1"/>
          <p:cNvSpPr>
            <a:spLocks noGrp="1" noChangeArrowheads="1"/>
          </p:cNvSpPr>
          <p:nvPr>
            <p:ph type="title"/>
          </p:nvPr>
        </p:nvSpPr>
        <p:spPr>
          <a:xfrm>
            <a:off x="2001078" y="1169550"/>
            <a:ext cx="9548191" cy="1096962"/>
          </a:xfrm>
        </p:spPr>
        <p:txBody>
          <a:bodyPr/>
          <a:lstStyle/>
          <a:p>
            <a:pPr eaLnBrk="1" hangingPunct="1"/>
            <a:r>
              <a:rPr lang="en-US" altLang="en-US" sz="3600" b="1" dirty="0" err="1" smtClean="0">
                <a:solidFill>
                  <a:srgbClr val="FF0000"/>
                </a:solidFill>
                <a:latin typeface="Times New Roman" panose="02020603050405020304" pitchFamily="18" charset="0"/>
                <a:cs typeface="Times New Roman" panose="02020603050405020304" pitchFamily="18" charset="0"/>
              </a:rPr>
              <a:t>Các</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loại</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thư</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tín</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dụng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smtClean="0">
                <a:solidFill>
                  <a:srgbClr val="FF0000"/>
                </a:solidFill>
                <a:latin typeface="Times New Roman" panose="02020603050405020304" pitchFamily="18" charset="0"/>
                <a:cs typeface="Times New Roman" panose="02020603050405020304" pitchFamily="18" charset="0"/>
              </a:rPr>
              <a:t>(Letter of credit –L/C)</a:t>
            </a:r>
            <a:endParaRPr lang="en-US" altLang="en-US" sz="3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8073433"/>
      </p:ext>
    </p:extLst>
  </p:cSld>
  <p:clrMapOvr>
    <a:masterClrMapping/>
  </p:clrMapOvr>
  <p:transition>
    <p:strips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0898">
                                            <p:txEl>
                                              <p:pRg st="0" end="0"/>
                                            </p:txEl>
                                          </p:spTgt>
                                        </p:tgtEl>
                                        <p:attrNameLst>
                                          <p:attrName>style.visibility</p:attrName>
                                        </p:attrNameLst>
                                      </p:cBhvr>
                                      <p:to>
                                        <p:strVal val="visible"/>
                                      </p:to>
                                    </p:set>
                                    <p:animEffect transition="in" filter="fade">
                                      <p:cBhvr>
                                        <p:cTn id="7" dur="1000"/>
                                        <p:tgtEl>
                                          <p:spTgt spid="80898">
                                            <p:txEl>
                                              <p:pRg st="0" end="0"/>
                                            </p:txEl>
                                          </p:spTgt>
                                        </p:tgtEl>
                                      </p:cBhvr>
                                    </p:animEffect>
                                    <p:anim calcmode="lin" valueType="num">
                                      <p:cBhvr>
                                        <p:cTn id="8" dur="1000" fill="hold"/>
                                        <p:tgtEl>
                                          <p:spTgt spid="8089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089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nodeType="clickEffect">
                                  <p:stCondLst>
                                    <p:cond delay="0"/>
                                  </p:stCondLst>
                                  <p:childTnLst>
                                    <p:set>
                                      <p:cBhvr>
                                        <p:cTn id="13" dur="1" fill="hold">
                                          <p:stCondLst>
                                            <p:cond delay="0"/>
                                          </p:stCondLst>
                                        </p:cTn>
                                        <p:tgtEl>
                                          <p:spTgt spid="80898">
                                            <p:txEl>
                                              <p:pRg st="1" end="1"/>
                                            </p:txEl>
                                          </p:spTgt>
                                        </p:tgtEl>
                                        <p:attrNameLst>
                                          <p:attrName>style.visibility</p:attrName>
                                        </p:attrNameLst>
                                      </p:cBhvr>
                                      <p:to>
                                        <p:strVal val="visible"/>
                                      </p:to>
                                    </p:set>
                                    <p:animEffect transition="in" filter="barn(inVertical)">
                                      <p:cBhvr>
                                        <p:cTn id="14" dur="500"/>
                                        <p:tgtEl>
                                          <p:spTgt spid="80898">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heckerboard(across)">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Content Placeholder 2"/>
          <p:cNvSpPr>
            <a:spLocks noGrp="1" noChangeArrowheads="1"/>
          </p:cNvSpPr>
          <p:nvPr>
            <p:ph idx="1"/>
          </p:nvPr>
        </p:nvSpPr>
        <p:spPr>
          <a:xfrm>
            <a:off x="0" y="2266512"/>
            <a:ext cx="11900452" cy="5029200"/>
          </a:xfrm>
        </p:spPr>
        <p:txBody>
          <a:bodyPr/>
          <a:lstStyle/>
          <a:p>
            <a:pPr lvl="1" algn="just" eaLnBrk="1" hangingPunct="1">
              <a:lnSpc>
                <a:spcPct val="105000"/>
              </a:lnSpc>
              <a:spcBef>
                <a:spcPct val="50000"/>
              </a:spcBef>
              <a:buClr>
                <a:srgbClr val="E5730B"/>
              </a:buClr>
              <a:buFont typeface="Symbol" panose="05050102010706020507" pitchFamily="18" charset="2"/>
              <a:buNone/>
            </a:pPr>
            <a:r>
              <a:rPr lang="en-US" altLang="en-US" b="1" i="1" dirty="0">
                <a:solidFill>
                  <a:srgbClr val="000000"/>
                </a:solidFill>
                <a:latin typeface="Times New Roman" panose="02020603050405020304" pitchFamily="18" charset="0"/>
                <a:cs typeface="Times New Roman" panose="02020603050405020304" pitchFamily="18" charset="0"/>
              </a:rPr>
              <a:t>3. </a:t>
            </a:r>
            <a:r>
              <a:rPr lang="en-US" altLang="en-US" b="1" i="1" dirty="0" err="1">
                <a:solidFill>
                  <a:srgbClr val="000000"/>
                </a:solidFill>
                <a:latin typeface="Times New Roman" panose="02020603050405020304" pitchFamily="18" charset="0"/>
                <a:cs typeface="Times New Roman" panose="02020603050405020304" pitchFamily="18" charset="0"/>
              </a:rPr>
              <a:t>Thư</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tín</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dụng</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có</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xác</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nhận</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Confirmend</a:t>
            </a:r>
            <a:r>
              <a:rPr lang="en-US" altLang="en-US" b="1" i="1" dirty="0">
                <a:solidFill>
                  <a:srgbClr val="000000"/>
                </a:solidFill>
                <a:latin typeface="Times New Roman" panose="02020603050405020304" pitchFamily="18" charset="0"/>
                <a:cs typeface="Times New Roman" panose="02020603050405020304" pitchFamily="18" charset="0"/>
              </a:rPr>
              <a:t> irrevocable letter of credit)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Là</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loại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thư</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tín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dụng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không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thể</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hủy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bỏ</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được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và</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được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một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Ngân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hàng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khác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uy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tín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hơn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đứng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ra</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bảo</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đảm</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việc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trả</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tiền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theo</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thư</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tín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dụng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đó</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cùng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với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Ngân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hàng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mở</a:t>
            </a:r>
            <a:r>
              <a:rPr lang="en-US" altLang="en-US" dirty="0">
                <a:solidFill>
                  <a:srgbClr val="000000"/>
                </a:solidFill>
                <a:latin typeface="Times New Roman" panose="02020603050405020304" pitchFamily="18" charset="0"/>
                <a:cs typeface="Times New Roman" panose="02020603050405020304" pitchFamily="18" charset="0"/>
              </a:rPr>
              <a:t> L/C. </a:t>
            </a:r>
          </a:p>
          <a:p>
            <a:pPr lvl="1" algn="just" eaLnBrk="1" hangingPunct="1">
              <a:lnSpc>
                <a:spcPct val="105000"/>
              </a:lnSpc>
              <a:spcBef>
                <a:spcPct val="50000"/>
              </a:spcBef>
              <a:buClr>
                <a:srgbClr val="E5730B"/>
              </a:buClr>
              <a:buFont typeface="Symbol" panose="05050102010706020507" pitchFamily="18" charset="2"/>
              <a:buNone/>
            </a:pPr>
            <a:r>
              <a:rPr lang="en-US" altLang="en-US" b="1" i="1" dirty="0">
                <a:solidFill>
                  <a:srgbClr val="000000"/>
                </a:solidFill>
                <a:latin typeface="Times New Roman" panose="02020603050405020304" pitchFamily="18" charset="0"/>
                <a:cs typeface="Times New Roman" panose="02020603050405020304" pitchFamily="18" charset="0"/>
              </a:rPr>
              <a:t>4. </a:t>
            </a:r>
            <a:r>
              <a:rPr lang="en-US" altLang="en-US" b="1" i="1" dirty="0" err="1">
                <a:solidFill>
                  <a:srgbClr val="000000"/>
                </a:solidFill>
                <a:latin typeface="Times New Roman" panose="02020603050405020304" pitchFamily="18" charset="0"/>
                <a:cs typeface="Times New Roman" panose="02020603050405020304" pitchFamily="18" charset="0"/>
              </a:rPr>
              <a:t>Thư</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tín</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dụng</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không</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được</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truy</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đòi</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lại</a:t>
            </a:r>
            <a:r>
              <a:rPr lang="en-US" altLang="en-US" b="1" i="1" dirty="0">
                <a:solidFill>
                  <a:srgbClr val="000000"/>
                </a:solidFill>
                <a:latin typeface="Times New Roman" panose="02020603050405020304" pitchFamily="18" charset="0"/>
                <a:cs typeface="Times New Roman" panose="02020603050405020304" pitchFamily="18" charset="0"/>
              </a:rPr>
              <a:t> </a:t>
            </a:r>
            <a:r>
              <a:rPr lang="en-US" altLang="en-US" b="1" i="1" dirty="0" err="1">
                <a:solidFill>
                  <a:srgbClr val="000000"/>
                </a:solidFill>
                <a:latin typeface="Times New Roman" panose="02020603050405020304" pitchFamily="18" charset="0"/>
                <a:cs typeface="Times New Roman" panose="02020603050405020304" pitchFamily="18" charset="0"/>
              </a:rPr>
              <a:t>tiền</a:t>
            </a:r>
            <a:r>
              <a:rPr lang="en-US" altLang="en-US" b="1" i="1" dirty="0">
                <a:solidFill>
                  <a:srgbClr val="000000"/>
                </a:solidFill>
                <a:latin typeface="Times New Roman" panose="02020603050405020304" pitchFamily="18" charset="0"/>
                <a:cs typeface="Times New Roman" panose="02020603050405020304" pitchFamily="18" charset="0"/>
              </a:rPr>
              <a:t> (Irrevocable without recourse letter of credit)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Là</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loại</a:t>
            </a:r>
            <a:r>
              <a:rPr lang="en-US" altLang="en-US" dirty="0">
                <a:solidFill>
                  <a:srgbClr val="000000"/>
                </a:solidFill>
                <a:latin typeface="Times New Roman" panose="02020603050405020304" pitchFamily="18" charset="0"/>
                <a:cs typeface="Times New Roman" panose="02020603050405020304" pitchFamily="18" charset="0"/>
              </a:rPr>
              <a:t> L/C </a:t>
            </a:r>
            <a:r>
              <a:rPr lang="en-US" altLang="en-US" dirty="0" err="1">
                <a:solidFill>
                  <a:srgbClr val="000000"/>
                </a:solidFill>
                <a:latin typeface="Times New Roman" panose="02020603050405020304" pitchFamily="18" charset="0"/>
                <a:cs typeface="Times New Roman" panose="02020603050405020304" pitchFamily="18" charset="0"/>
              </a:rPr>
              <a:t>không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thể</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hủy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ngang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trong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đó</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quy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định</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Ngân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hàng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mở</a:t>
            </a:r>
            <a:r>
              <a:rPr lang="en-US" altLang="en-US" dirty="0">
                <a:solidFill>
                  <a:srgbClr val="000000"/>
                </a:solidFill>
                <a:latin typeface="Times New Roman" panose="02020603050405020304" pitchFamily="18" charset="0"/>
                <a:cs typeface="Times New Roman" panose="02020603050405020304" pitchFamily="18" charset="0"/>
              </a:rPr>
              <a:t> L/C </a:t>
            </a:r>
            <a:r>
              <a:rPr lang="en-US" altLang="en-US" dirty="0" err="1">
                <a:solidFill>
                  <a:srgbClr val="000000"/>
                </a:solidFill>
                <a:latin typeface="Times New Roman" panose="02020603050405020304" pitchFamily="18" charset="0"/>
                <a:cs typeface="Times New Roman" panose="02020603050405020304" pitchFamily="18" charset="0"/>
              </a:rPr>
              <a:t>sau</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đã</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thanh</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toán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cho</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tổ</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chức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xuất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khẩu</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thì</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không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được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quyền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truy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đòi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lại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tiền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với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bất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cứ</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trường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hợp</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nào</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sử</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dụng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loại</a:t>
            </a:r>
            <a:r>
              <a:rPr lang="en-US" altLang="en-US" dirty="0">
                <a:solidFill>
                  <a:srgbClr val="000000"/>
                </a:solidFill>
                <a:latin typeface="Times New Roman" panose="02020603050405020304" pitchFamily="18" charset="0"/>
                <a:cs typeface="Times New Roman" panose="02020603050405020304" pitchFamily="18" charset="0"/>
              </a:rPr>
              <a:t> L/C </a:t>
            </a:r>
            <a:r>
              <a:rPr lang="en-US" altLang="en-US" dirty="0" err="1">
                <a:solidFill>
                  <a:srgbClr val="000000"/>
                </a:solidFill>
                <a:latin typeface="Times New Roman" panose="02020603050405020304" pitchFamily="18" charset="0"/>
                <a:cs typeface="Times New Roman" panose="02020603050405020304" pitchFamily="18" charset="0"/>
              </a:rPr>
              <a:t>này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tổ</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chức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xuất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khẩu</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ký</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phát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hối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phiếu</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phải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ghi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câu</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không</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được</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truy</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đòi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lại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tiền</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người</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ký</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dirty="0" err="1">
                <a:solidFill>
                  <a:srgbClr val="000000"/>
                </a:solidFill>
                <a:latin typeface="Times New Roman" panose="02020603050405020304" pitchFamily="18" charset="0"/>
                <a:cs typeface="Times New Roman" panose="02020603050405020304" pitchFamily="18" charset="0"/>
              </a:rPr>
              <a:t>phát</a:t>
            </a:r>
            <a:r>
              <a:rPr lang="en-US" altLang="en-US" dirty="0">
                <a:solidFill>
                  <a:srgbClr val="000000"/>
                </a:solidFill>
                <a:latin typeface="Times New Roman" panose="02020603050405020304" pitchFamily="18" charset="0"/>
                <a:cs typeface="Times New Roman" panose="02020603050405020304" pitchFamily="18" charset="0"/>
              </a:rPr>
              <a:t>” (</a:t>
            </a:r>
            <a:r>
              <a:rPr lang="en-US" altLang="en-US" b="1" i="1" dirty="0">
                <a:solidFill>
                  <a:srgbClr val="000000"/>
                </a:solidFill>
                <a:latin typeface="Times New Roman" panose="02020603050405020304" pitchFamily="18" charset="0"/>
                <a:cs typeface="Times New Roman" panose="02020603050405020304" pitchFamily="18" charset="0"/>
              </a:rPr>
              <a:t>Without recourse to drawers</a:t>
            </a:r>
            <a:r>
              <a:rPr lang="en-US" altLang="en-US" dirty="0">
                <a:solidFill>
                  <a:srgbClr val="000000"/>
                </a:solidFill>
                <a:latin typeface="Times New Roman" panose="02020603050405020304" pitchFamily="18" charset="0"/>
                <a:cs typeface="Times New Roman" panose="02020603050405020304" pitchFamily="18" charset="0"/>
              </a:rPr>
              <a:t>). </a:t>
            </a:r>
          </a:p>
          <a:p>
            <a:pPr algn="just">
              <a:buFont typeface="Symbol" panose="05050102010706020507" pitchFamily="18" charset="2"/>
              <a:buNone/>
            </a:pPr>
            <a:endParaRPr lang="en-US" altLang="en-US" dirty="0" smtClean="0">
              <a:latin typeface="Times New Roman" panose="02020603050405020304" pitchFamily="18" charset="0"/>
              <a:cs typeface="Times New Roman" panose="02020603050405020304" pitchFamily="18" charset="0"/>
            </a:endParaRPr>
          </a:p>
        </p:txBody>
      </p:sp>
      <p:sp>
        <p:nvSpPr>
          <p:cNvPr id="5" name="Title 1"/>
          <p:cNvSpPr>
            <a:spLocks noGrp="1" noChangeArrowheads="1"/>
          </p:cNvSpPr>
          <p:nvPr>
            <p:ph type="title"/>
          </p:nvPr>
        </p:nvSpPr>
        <p:spPr>
          <a:xfrm>
            <a:off x="1692964" y="1169550"/>
            <a:ext cx="9571383" cy="1096962"/>
          </a:xfrm>
        </p:spPr>
        <p:txBody>
          <a:bodyPr/>
          <a:lstStyle/>
          <a:p>
            <a:pPr eaLnBrk="1" hangingPunct="1"/>
            <a:r>
              <a:rPr lang="en-US" altLang="en-US" sz="3600" b="1" dirty="0" err="1" smtClean="0">
                <a:solidFill>
                  <a:srgbClr val="FF0000"/>
                </a:solidFill>
                <a:latin typeface="Times New Roman" panose="02020603050405020304" pitchFamily="18" charset="0"/>
                <a:cs typeface="Times New Roman" panose="02020603050405020304" pitchFamily="18" charset="0"/>
              </a:rPr>
              <a:t>Các</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loại</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thư</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tín</a:t>
            </a:r>
            <a:r>
              <a:rPr lang="en-US" altLang="en-US" sz="3600" b="1" dirty="0" smtClean="0">
                <a:solidFill>
                  <a:srgbClr val="FF0000"/>
                </a:solidFill>
                <a:latin typeface="Times New Roman" panose="02020603050405020304" pitchFamily="18" charset="0"/>
                <a:cs typeface="Times New Roman" panose="02020603050405020304" pitchFamily="18" charset="0"/>
              </a:rPr>
              <a:t> </a:t>
            </a:r>
            <a:r>
              <a:rPr lang="en-US" altLang="en-US" sz="3600" b="1" dirty="0" err="1" smtClean="0">
                <a:solidFill>
                  <a:srgbClr val="FF0000"/>
                </a:solidFill>
                <a:latin typeface="Times New Roman" panose="02020603050405020304" pitchFamily="18" charset="0"/>
                <a:cs typeface="Times New Roman" panose="02020603050405020304" pitchFamily="18" charset="0"/>
              </a:rPr>
              <a:t>dụng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smtClean="0">
                <a:solidFill>
                  <a:srgbClr val="FF0000"/>
                </a:solidFill>
                <a:latin typeface="Times New Roman" panose="02020603050405020304" pitchFamily="18" charset="0"/>
                <a:cs typeface="Times New Roman" panose="02020603050405020304" pitchFamily="18" charset="0"/>
              </a:rPr>
              <a:t>(Letter of credit –L/C)</a:t>
            </a:r>
            <a:endParaRPr lang="en-US" altLang="en-US" sz="3600" b="1" dirty="0">
              <a:solidFill>
                <a:srgbClr val="FF000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6" name="Rectangle 5"/>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1811362690"/>
      </p:ext>
    </p:extLst>
  </p:cSld>
  <p:clrMapOvr>
    <a:masterClrMapping/>
  </p:clrMapOvr>
  <p:transition>
    <p:randomBa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81922">
                                            <p:txEl>
                                              <p:pRg st="0" end="0"/>
                                            </p:txEl>
                                          </p:spTgt>
                                        </p:tgtEl>
                                        <p:attrNameLst>
                                          <p:attrName>style.visibility</p:attrName>
                                        </p:attrNameLst>
                                      </p:cBhvr>
                                      <p:to>
                                        <p:strVal val="visible"/>
                                      </p:to>
                                    </p:set>
                                    <p:animEffect transition="in" filter="barn(inVertical)">
                                      <p:cBhvr>
                                        <p:cTn id="12" dur="500"/>
                                        <p:tgtEl>
                                          <p:spTgt spid="8192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81922">
                                            <p:txEl>
                                              <p:pRg st="1" end="1"/>
                                            </p:txEl>
                                          </p:spTgt>
                                        </p:tgtEl>
                                        <p:attrNameLst>
                                          <p:attrName>style.visibility</p:attrName>
                                        </p:attrNameLst>
                                      </p:cBhvr>
                                      <p:to>
                                        <p:strVal val="visible"/>
                                      </p:to>
                                    </p:set>
                                    <p:animEffect transition="in" filter="fade">
                                      <p:cBhvr>
                                        <p:cTn id="17" dur="1000"/>
                                        <p:tgtEl>
                                          <p:spTgt spid="81922">
                                            <p:txEl>
                                              <p:pRg st="1" end="1"/>
                                            </p:txEl>
                                          </p:spTgt>
                                        </p:tgtEl>
                                      </p:cBhvr>
                                    </p:animEffect>
                                    <p:anim calcmode="lin" valueType="num">
                                      <p:cBhvr>
                                        <p:cTn id="18" dur="1000" fill="hold"/>
                                        <p:tgtEl>
                                          <p:spTgt spid="81922">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8192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ChangeArrowheads="1"/>
          </p:cNvSpPr>
          <p:nvPr/>
        </p:nvSpPr>
        <p:spPr>
          <a:xfrm>
            <a:off x="1905000" y="76201"/>
            <a:ext cx="8305800" cy="1096963"/>
          </a:xfrm>
          <a:prstGeom prst="rect">
            <a:avLst/>
          </a:prstGeom>
        </p:spPr>
        <p:txBody>
          <a:bodyPr/>
          <a:lstStyle>
            <a:lvl1pPr algn="ctr" rtl="0" eaLnBrk="0" fontAlgn="base" hangingPunct="0">
              <a:spcBef>
                <a:spcPct val="0"/>
              </a:spcBef>
              <a:spcAft>
                <a:spcPct val="0"/>
              </a:spcAft>
              <a:defRPr sz="4200" b="1" i="1">
                <a:solidFill>
                  <a:schemeClr val="tx1"/>
                </a:solidFill>
                <a:latin typeface="+mj-lt"/>
                <a:ea typeface="+mj-ea"/>
                <a:cs typeface="+mj-cs"/>
              </a:defRPr>
            </a:lvl1pPr>
            <a:lvl2pPr algn="ctr" rtl="0" eaLnBrk="0" fontAlgn="base" hangingPunct="0">
              <a:spcBef>
                <a:spcPct val="0"/>
              </a:spcBef>
              <a:spcAft>
                <a:spcPct val="0"/>
              </a:spcAft>
              <a:defRPr sz="4200" b="1" i="1">
                <a:solidFill>
                  <a:schemeClr val="tx1"/>
                </a:solidFill>
                <a:latin typeface="Arial" charset="0"/>
              </a:defRPr>
            </a:lvl2pPr>
            <a:lvl3pPr algn="ctr" rtl="0" eaLnBrk="0" fontAlgn="base" hangingPunct="0">
              <a:spcBef>
                <a:spcPct val="0"/>
              </a:spcBef>
              <a:spcAft>
                <a:spcPct val="0"/>
              </a:spcAft>
              <a:defRPr sz="4200" b="1" i="1">
                <a:solidFill>
                  <a:schemeClr val="tx1"/>
                </a:solidFill>
                <a:latin typeface="Arial" charset="0"/>
              </a:defRPr>
            </a:lvl3pPr>
            <a:lvl4pPr algn="ctr" rtl="0" eaLnBrk="0" fontAlgn="base" hangingPunct="0">
              <a:spcBef>
                <a:spcPct val="0"/>
              </a:spcBef>
              <a:spcAft>
                <a:spcPct val="0"/>
              </a:spcAft>
              <a:defRPr sz="4200" b="1" i="1">
                <a:solidFill>
                  <a:schemeClr val="tx1"/>
                </a:solidFill>
                <a:latin typeface="Arial" charset="0"/>
              </a:defRPr>
            </a:lvl4pPr>
            <a:lvl5pPr algn="ctr" rtl="0" eaLnBrk="0" fontAlgn="base" hangingPunct="0">
              <a:spcBef>
                <a:spcPct val="0"/>
              </a:spcBef>
              <a:spcAft>
                <a:spcPct val="0"/>
              </a:spcAft>
              <a:defRPr sz="4200" b="1" i="1">
                <a:solidFill>
                  <a:schemeClr val="tx1"/>
                </a:solidFill>
                <a:latin typeface="Arial" charset="0"/>
              </a:defRPr>
            </a:lvl5pPr>
            <a:lvl6pPr marL="457200" algn="ctr" rtl="0" eaLnBrk="1" fontAlgn="base" hangingPunct="1">
              <a:spcBef>
                <a:spcPct val="0"/>
              </a:spcBef>
              <a:spcAft>
                <a:spcPct val="0"/>
              </a:spcAft>
              <a:defRPr sz="4200" b="1" i="1">
                <a:solidFill>
                  <a:schemeClr val="tx1"/>
                </a:solidFill>
                <a:latin typeface="Arial" charset="0"/>
              </a:defRPr>
            </a:lvl6pPr>
            <a:lvl7pPr marL="914400" algn="ctr" rtl="0" eaLnBrk="1" fontAlgn="base" hangingPunct="1">
              <a:spcBef>
                <a:spcPct val="0"/>
              </a:spcBef>
              <a:spcAft>
                <a:spcPct val="0"/>
              </a:spcAft>
              <a:defRPr sz="4200" b="1" i="1">
                <a:solidFill>
                  <a:schemeClr val="tx1"/>
                </a:solidFill>
                <a:latin typeface="Arial" charset="0"/>
              </a:defRPr>
            </a:lvl7pPr>
            <a:lvl8pPr marL="1371600" algn="ctr" rtl="0" eaLnBrk="1" fontAlgn="base" hangingPunct="1">
              <a:spcBef>
                <a:spcPct val="0"/>
              </a:spcBef>
              <a:spcAft>
                <a:spcPct val="0"/>
              </a:spcAft>
              <a:defRPr sz="4200" b="1" i="1">
                <a:solidFill>
                  <a:schemeClr val="tx1"/>
                </a:solidFill>
                <a:latin typeface="Arial" charset="0"/>
              </a:defRPr>
            </a:lvl8pPr>
            <a:lvl9pPr marL="1828800" algn="ctr" rtl="0" eaLnBrk="1" fontAlgn="base" hangingPunct="1">
              <a:spcBef>
                <a:spcPct val="0"/>
              </a:spcBef>
              <a:spcAft>
                <a:spcPct val="0"/>
              </a:spcAft>
              <a:defRPr sz="4200" b="1" i="1">
                <a:solidFill>
                  <a:schemeClr val="tx1"/>
                </a:solidFill>
                <a:latin typeface="Arial" charset="0"/>
              </a:defRPr>
            </a:lvl9pPr>
          </a:lstStyle>
          <a:p>
            <a:pPr eaLnBrk="1" hangingPunct="1">
              <a:defRPr/>
            </a:pPr>
            <a:r>
              <a:rPr lang="en-US" altLang="en-US" sz="3600" kern="0" dirty="0" err="1"/>
              <a:t>Phương</a:t>
            </a:r>
            <a:r>
              <a:rPr lang="en-US" altLang="en-US" sz="3600" kern="0" dirty="0"/>
              <a:t> </a:t>
            </a:r>
            <a:r>
              <a:rPr lang="en-US" altLang="en-US" sz="3600" kern="0" dirty="0" err="1"/>
              <a:t>thức</a:t>
            </a:r>
            <a:r>
              <a:rPr lang="en-US" altLang="en-US" sz="3600" kern="0" dirty="0"/>
              <a:t> </a:t>
            </a:r>
            <a:r>
              <a:rPr lang="en-US" altLang="en-US" sz="3600" kern="0" dirty="0" err="1"/>
              <a:t>tín</a:t>
            </a:r>
            <a:r>
              <a:rPr lang="en-US" altLang="en-US" sz="3600" kern="0" dirty="0"/>
              <a:t> </a:t>
            </a:r>
            <a:r>
              <a:rPr lang="en-US" altLang="en-US" sz="3600" kern="0" dirty="0" err="1"/>
              <a:t>dụng</a:t>
            </a:r>
            <a:r>
              <a:rPr lang="en-US" altLang="en-US" sz="3600" kern="0" dirty="0"/>
              <a:t> </a:t>
            </a:r>
            <a:r>
              <a:rPr lang="en-US" altLang="en-US" sz="3600" kern="0" dirty="0" err="1"/>
              <a:t>chứng</a:t>
            </a:r>
            <a:r>
              <a:rPr lang="en-US" altLang="en-US" sz="3600" kern="0" dirty="0"/>
              <a:t> </a:t>
            </a:r>
            <a:r>
              <a:rPr lang="en-US" altLang="en-US" sz="3600" kern="0" dirty="0" err="1"/>
              <a:t>từ</a:t>
            </a:r>
            <a:endParaRPr lang="en-US" altLang="en-US" sz="3600" kern="0" dirty="0"/>
          </a:p>
        </p:txBody>
      </p:sp>
      <p:sp>
        <p:nvSpPr>
          <p:cNvPr id="187395" name="Rectangle 2"/>
          <p:cNvSpPr>
            <a:spLocks noChangeArrowheads="1"/>
          </p:cNvSpPr>
          <p:nvPr/>
        </p:nvSpPr>
        <p:spPr bwMode="auto">
          <a:xfrm>
            <a:off x="0" y="771525"/>
            <a:ext cx="12046225"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1" algn="just">
              <a:lnSpc>
                <a:spcPct val="105000"/>
              </a:lnSpc>
              <a:spcBef>
                <a:spcPct val="50000"/>
              </a:spcBef>
              <a:buClrTx/>
              <a:buFont typeface="Symbol" panose="05050102010706020507" pitchFamily="18" charset="2"/>
              <a:buNone/>
            </a:pPr>
            <a:r>
              <a:rPr lang="en-US" altLang="en-US" sz="2400" b="1" i="1" dirty="0">
                <a:latin typeface="Times New Roman" panose="02020603050405020304" pitchFamily="18" charset="0"/>
              </a:rPr>
              <a:t>11. </a:t>
            </a:r>
            <a:r>
              <a:rPr lang="en-US" altLang="en-US" sz="2400" b="1" i="1" dirty="0" err="1">
                <a:latin typeface="Times New Roman" panose="02020603050405020304" pitchFamily="18" charset="0"/>
              </a:rPr>
              <a:t>Thư</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tín</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dụng</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có</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điều</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khoản</a:t>
            </a:r>
            <a:r>
              <a:rPr lang="en-US" altLang="en-US" sz="2400" b="1" i="1" dirty="0">
                <a:latin typeface="Times New Roman" panose="02020603050405020304" pitchFamily="18" charset="0"/>
              </a:rPr>
              <a:t> T/TR (Telegraphic transfer Reimbursement)</a:t>
            </a:r>
            <a:r>
              <a:rPr lang="en-US" altLang="en-US" sz="2400" dirty="0">
                <a:latin typeface="Times New Roman" panose="02020603050405020304" pitchFamily="18" charset="0"/>
              </a:rPr>
              <a:t> </a:t>
            </a:r>
          </a:p>
          <a:p>
            <a:pPr lvl="1" algn="just">
              <a:lnSpc>
                <a:spcPct val="105000"/>
              </a:lnSpc>
              <a:spcBef>
                <a:spcPct val="50000"/>
              </a:spcBef>
              <a:buClrTx/>
              <a:buFont typeface="Symbol" panose="05050102010706020507" pitchFamily="18" charset="2"/>
              <a:buNone/>
            </a:pPr>
            <a:r>
              <a:rPr lang="vi-VN" altLang="en-US" sz="2400" dirty="0">
                <a:latin typeface="Times New Roman" panose="02020603050405020304" pitchFamily="18" charset="0"/>
              </a:rPr>
              <a:t>Là L</a:t>
            </a:r>
            <a:r>
              <a:rPr lang="en-US" altLang="en-US" sz="2400" dirty="0">
                <a:latin typeface="Times New Roman" panose="02020603050405020304" pitchFamily="18" charset="0"/>
              </a:rPr>
              <a:t>/</a:t>
            </a:r>
            <a:r>
              <a:rPr lang="vi-VN" altLang="en-US" sz="2400" dirty="0">
                <a:latin typeface="Times New Roman" panose="02020603050405020304" pitchFamily="18" charset="0"/>
              </a:rPr>
              <a:t>C cho phép ngân hàng phục vụ người thụ hưởng sau khi kiểm</a:t>
            </a:r>
            <a:r>
              <a:rPr lang="en-US" altLang="en-US" sz="2400" dirty="0">
                <a:latin typeface="Times New Roman" panose="02020603050405020304" pitchFamily="18" charset="0"/>
              </a:rPr>
              <a:t> </a:t>
            </a:r>
            <a:r>
              <a:rPr lang="vi-VN" altLang="en-US" sz="2400" dirty="0">
                <a:latin typeface="Times New Roman" panose="02020603050405020304" pitchFamily="18" charset="0"/>
              </a:rPr>
              <a:t>tra tính hợp lệ của bộ chứng từ với những điều kiện và điều khoản</a:t>
            </a:r>
            <a:r>
              <a:rPr lang="en-US" altLang="en-US" sz="2400" dirty="0">
                <a:latin typeface="Times New Roman" panose="02020603050405020304" pitchFamily="18" charset="0"/>
              </a:rPr>
              <a:t> </a:t>
            </a:r>
            <a:r>
              <a:rPr lang="vi-VN" altLang="en-US" sz="2400" dirty="0">
                <a:latin typeface="Times New Roman" panose="02020603050405020304" pitchFamily="18" charset="0"/>
              </a:rPr>
              <a:t>của L</a:t>
            </a:r>
            <a:r>
              <a:rPr lang="en-US" altLang="en-US" sz="2400" dirty="0">
                <a:latin typeface="Times New Roman" panose="02020603050405020304" pitchFamily="18" charset="0"/>
              </a:rPr>
              <a:t>/</a:t>
            </a:r>
            <a:r>
              <a:rPr lang="vi-VN" altLang="en-US" sz="2400" dirty="0">
                <a:latin typeface="Times New Roman" panose="02020603050405020304" pitchFamily="18" charset="0"/>
              </a:rPr>
              <a:t>C sẽ được phép đánh điện đòi tiền của ngân hàng phát hành</a:t>
            </a:r>
            <a:r>
              <a:rPr lang="en-US" altLang="en-US" sz="2400" dirty="0">
                <a:latin typeface="Times New Roman" panose="02020603050405020304" pitchFamily="18" charset="0"/>
              </a:rPr>
              <a:t> </a:t>
            </a:r>
            <a:r>
              <a:rPr lang="vi-VN" altLang="en-US" sz="2400" dirty="0">
                <a:latin typeface="Times New Roman" panose="02020603050405020304" pitchFamily="18" charset="0"/>
              </a:rPr>
              <a:t>hay một ngân hàng được chỉ định trong L</a:t>
            </a:r>
            <a:r>
              <a:rPr lang="en-US" altLang="en-US" sz="2400" dirty="0">
                <a:latin typeface="Times New Roman" panose="02020603050405020304" pitchFamily="18" charset="0"/>
              </a:rPr>
              <a:t>/</a:t>
            </a:r>
            <a:r>
              <a:rPr lang="vi-VN" altLang="en-US" sz="2400" dirty="0">
                <a:latin typeface="Times New Roman" panose="02020603050405020304" pitchFamily="18" charset="0"/>
              </a:rPr>
              <a:t>C</a:t>
            </a:r>
            <a:r>
              <a:rPr lang="en-US" altLang="en-US" sz="2400" dirty="0">
                <a:latin typeface="Times New Roman" panose="02020603050405020304" pitchFamily="18" charset="0"/>
              </a:rPr>
              <a:t>. </a:t>
            </a:r>
          </a:p>
          <a:p>
            <a:pPr lvl="1" algn="just">
              <a:lnSpc>
                <a:spcPct val="105000"/>
              </a:lnSpc>
              <a:spcBef>
                <a:spcPct val="50000"/>
              </a:spcBef>
              <a:buClrTx/>
              <a:buFont typeface="Symbol" panose="05050102010706020507" pitchFamily="18" charset="2"/>
              <a:buNone/>
            </a:pPr>
            <a:r>
              <a:rPr lang="en-US" altLang="en-US" sz="2400" b="1" i="1" dirty="0">
                <a:latin typeface="Times New Roman" panose="02020603050405020304" pitchFamily="18" charset="0"/>
              </a:rPr>
              <a:t>12. L/C  </a:t>
            </a:r>
            <a:r>
              <a:rPr lang="en-US" altLang="en-US" sz="2400" b="1" i="1" dirty="0" err="1">
                <a:latin typeface="Times New Roman" panose="02020603050405020304" pitchFamily="18" charset="0"/>
              </a:rPr>
              <a:t>có</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thể</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chuyển</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nhượng</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được</a:t>
            </a:r>
            <a:r>
              <a:rPr lang="en-US" altLang="en-US" sz="2400" b="1" i="1" dirty="0">
                <a:latin typeface="Times New Roman" panose="02020603050405020304" pitchFamily="18" charset="0"/>
              </a:rPr>
              <a:t> (Irrevocable transferable L/C</a:t>
            </a:r>
            <a:r>
              <a:rPr lang="en-US" altLang="en-US" sz="2400" dirty="0">
                <a:latin typeface="Times New Roman" panose="02020603050405020304" pitchFamily="18" charset="0"/>
              </a:rPr>
              <a:t>)</a:t>
            </a:r>
          </a:p>
          <a:p>
            <a:pPr lvl="1">
              <a:lnSpc>
                <a:spcPct val="105000"/>
              </a:lnSpc>
              <a:spcBef>
                <a:spcPct val="50000"/>
              </a:spcBef>
              <a:buClrTx/>
              <a:buFont typeface="Symbol" panose="05050102010706020507" pitchFamily="18" charset="2"/>
              <a:buNone/>
            </a:pPr>
            <a:r>
              <a:rPr lang="en-US" altLang="en-US" sz="2400" dirty="0">
                <a:latin typeface="Times New Roman" panose="02020603050405020304" pitchFamily="18" charset="0"/>
              </a:rPr>
              <a:t>	</a:t>
            </a:r>
            <a:r>
              <a:rPr lang="vi-VN" altLang="en-US" sz="2400" dirty="0">
                <a:latin typeface="Times New Roman" panose="02020603050405020304" pitchFamily="18" charset="0"/>
              </a:rPr>
              <a:t>Là thư tín dụng không thể hủy bỏ trong đó quy định quyền của người hưởng lợi thứ nhất có thể yêu cầu ngân hàng mở L/C chuyển nhượng toàn bộ hay một phần số tiền của L/C cho một hay nhiều người khác. </a:t>
            </a:r>
            <a:endParaRPr lang="en-US" altLang="en-US" sz="2400" dirty="0">
              <a:latin typeface="Times New Roman" panose="02020603050405020304" pitchFamily="18" charset="0"/>
            </a:endParaRPr>
          </a:p>
          <a:p>
            <a:pPr lvl="1">
              <a:lnSpc>
                <a:spcPct val="105000"/>
              </a:lnSpc>
              <a:spcBef>
                <a:spcPct val="50000"/>
              </a:spcBef>
              <a:buClrTx/>
              <a:buFont typeface="Symbol" panose="05050102010706020507" pitchFamily="18" charset="2"/>
              <a:buNone/>
            </a:pPr>
            <a:r>
              <a:rPr lang="en-US" altLang="en-US" sz="2400" dirty="0">
                <a:latin typeface="Times New Roman" panose="02020603050405020304" pitchFamily="18" charset="0"/>
              </a:rPr>
              <a:t>	</a:t>
            </a:r>
            <a:r>
              <a:rPr lang="vi-VN" altLang="en-US" sz="2400" dirty="0">
                <a:latin typeface="Times New Roman" panose="02020603050405020304" pitchFamily="18" charset="0"/>
              </a:rPr>
              <a:t>L/C chuyển nhượng chỉ được </a:t>
            </a:r>
            <a:r>
              <a:rPr lang="vi-VN" altLang="en-US" sz="2400" b="1" dirty="0">
                <a:latin typeface="Times New Roman" panose="02020603050405020304" pitchFamily="18" charset="0"/>
              </a:rPr>
              <a:t>chuyển nhượng một lần</a:t>
            </a:r>
            <a:r>
              <a:rPr lang="vi-VN" altLang="en-US" sz="2400" dirty="0">
                <a:latin typeface="Times New Roman" panose="02020603050405020304" pitchFamily="18" charset="0"/>
              </a:rPr>
              <a:t>. Chi phí chuyển nhượng thường do người hưởng lợi đầu tiên chịu.</a:t>
            </a:r>
            <a:endParaRPr lang="en-US" altLang="en-US" sz="2400" dirty="0">
              <a:latin typeface="Times New Roman" panose="02020603050405020304" pitchFamily="18" charset="0"/>
            </a:endParaRPr>
          </a:p>
        </p:txBody>
      </p:sp>
    </p:spTree>
    <p:extLst>
      <p:ext uri="{BB962C8B-B14F-4D97-AF65-F5344CB8AC3E}">
        <p14:creationId xmlns:p14="http://schemas.microsoft.com/office/powerpoint/2010/main" val="7797367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rcRect l="3125" t="5444" r="1563" b="10950"/>
          <a:stretch>
            <a:fillRect/>
          </a:stretch>
        </p:blipFill>
        <p:spPr bwMode="auto">
          <a:xfrm>
            <a:off x="1454150" y="774700"/>
            <a:ext cx="9296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9443" name="TextBox 2"/>
          <p:cNvSpPr txBox="1">
            <a:spLocks noChangeArrowheads="1"/>
          </p:cNvSpPr>
          <p:nvPr/>
        </p:nvSpPr>
        <p:spPr bwMode="auto">
          <a:xfrm>
            <a:off x="3886200" y="152401"/>
            <a:ext cx="579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en-US" sz="2400" b="1">
                <a:latin typeface="Times New Roman" panose="02020603050405020304" pitchFamily="18" charset="0"/>
              </a:rPr>
              <a:t>CÁCH MỞ L/C CHUYỂN NHƯỢNG</a:t>
            </a:r>
          </a:p>
        </p:txBody>
      </p:sp>
      <p:sp>
        <p:nvSpPr>
          <p:cNvPr id="4" name="Rectangle 3"/>
          <p:cNvSpPr>
            <a:spLocks noChangeArrowheads="1"/>
          </p:cNvSpPr>
          <p:nvPr/>
        </p:nvSpPr>
        <p:spPr bwMode="auto">
          <a:xfrm>
            <a:off x="225011" y="4625976"/>
            <a:ext cx="1175467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pPr>
            <a:r>
              <a:rPr lang="vi-VN" altLang="en-US" sz="2400" dirty="0">
                <a:latin typeface="Times New Roman" panose="02020603050405020304" pitchFamily="18" charset="0"/>
              </a:rPr>
              <a:t>Thư tín dụng có thể chuyển nhượng </a:t>
            </a:r>
            <a:r>
              <a:rPr lang="en-US" altLang="en-US" sz="2400" dirty="0">
                <a:latin typeface="Times New Roman" panose="02020603050405020304" pitchFamily="18" charset="0"/>
              </a:rPr>
              <a:t>(L/C </a:t>
            </a:r>
            <a:r>
              <a:rPr lang="en-US" altLang="en-US" sz="2400" dirty="0" err="1">
                <a:latin typeface="Times New Roman" panose="02020603050405020304" pitchFamily="18" charset="0"/>
              </a:rPr>
              <a:t>gốc</a:t>
            </a:r>
            <a:r>
              <a:rPr lang="en-US" altLang="en-US" sz="2400" dirty="0">
                <a:latin typeface="Times New Roman" panose="02020603050405020304" pitchFamily="18" charset="0"/>
              </a:rPr>
              <a:t>) </a:t>
            </a:r>
            <a:r>
              <a:rPr lang="vi-VN" altLang="en-US" sz="2400" dirty="0">
                <a:latin typeface="Times New Roman" panose="02020603050405020304" pitchFamily="18" charset="0"/>
              </a:rPr>
              <a:t>là thư tín dụng có ghi rõ là</a:t>
            </a:r>
            <a:r>
              <a:rPr lang="en-US" altLang="en-US" sz="2400" dirty="0">
                <a:latin typeface="Times New Roman" panose="02020603050405020304" pitchFamily="18" charset="0"/>
              </a:rPr>
              <a:t> </a:t>
            </a:r>
            <a:r>
              <a:rPr lang="vi-VN" altLang="en-US" sz="2400" dirty="0">
                <a:latin typeface="Times New Roman" panose="02020603050405020304" pitchFamily="18" charset="0"/>
              </a:rPr>
              <a:t>nó </a:t>
            </a:r>
            <a:r>
              <a:rPr lang="en-US" altLang="en-US" sz="2400" b="1" dirty="0">
                <a:latin typeface="Times New Roman" panose="02020603050405020304" pitchFamily="18" charset="0"/>
              </a:rPr>
              <a:t>“</a:t>
            </a:r>
            <a:r>
              <a:rPr lang="vi-VN" altLang="en-US" sz="2400" b="1" dirty="0">
                <a:latin typeface="Times New Roman" panose="02020603050405020304" pitchFamily="18" charset="0"/>
              </a:rPr>
              <a:t>có thể chuyển nhượng" (transferable). </a:t>
            </a:r>
            <a:endParaRPr lang="en-US" altLang="en-US" sz="2400" b="1" dirty="0">
              <a:latin typeface="Times New Roman" panose="02020603050405020304" pitchFamily="18" charset="0"/>
            </a:endParaRPr>
          </a:p>
        </p:txBody>
      </p:sp>
      <p:sp>
        <p:nvSpPr>
          <p:cNvPr id="5" name="Rectangle 4"/>
          <p:cNvSpPr>
            <a:spLocks noChangeArrowheads="1"/>
          </p:cNvSpPr>
          <p:nvPr/>
        </p:nvSpPr>
        <p:spPr bwMode="auto">
          <a:xfrm>
            <a:off x="212035" y="5457826"/>
            <a:ext cx="1123784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ClrTx/>
            </a:pPr>
            <a:r>
              <a:rPr lang="vi-VN" altLang="en-US" sz="2400" dirty="0">
                <a:latin typeface="Times New Roman" panose="02020603050405020304" pitchFamily="18" charset="0"/>
                <a:sym typeface="Wingdings" panose="05000000000000000000" pitchFamily="2" charset="2"/>
              </a:rPr>
              <a:t>Ngân hàng chuyển nhượng là ngân hàng </a:t>
            </a:r>
            <a:r>
              <a:rPr lang="vi-VN" altLang="en-US" sz="2400" b="1" dirty="0">
                <a:latin typeface="Times New Roman" panose="02020603050405020304" pitchFamily="18" charset="0"/>
                <a:sym typeface="Wingdings" panose="05000000000000000000" pitchFamily="2" charset="2"/>
              </a:rPr>
              <a:t>được chỉ định </a:t>
            </a:r>
            <a:r>
              <a:rPr lang="vi-VN" altLang="en-US" sz="2400" dirty="0">
                <a:latin typeface="Times New Roman" panose="02020603050405020304" pitchFamily="18" charset="0"/>
                <a:sym typeface="Wingdings" panose="05000000000000000000" pitchFamily="2" charset="2"/>
              </a:rPr>
              <a:t>để</a:t>
            </a:r>
            <a:r>
              <a:rPr lang="en-US" altLang="en-US" sz="2400" dirty="0">
                <a:latin typeface="Times New Roman" panose="02020603050405020304" pitchFamily="18" charset="0"/>
                <a:sym typeface="Wingdings" panose="05000000000000000000" pitchFamily="2" charset="2"/>
              </a:rPr>
              <a:t> </a:t>
            </a:r>
            <a:r>
              <a:rPr lang="vi-VN" altLang="en-US" sz="2400" dirty="0">
                <a:latin typeface="Times New Roman" panose="02020603050405020304" pitchFamily="18" charset="0"/>
                <a:sym typeface="Wingdings" panose="05000000000000000000" pitchFamily="2" charset="2"/>
              </a:rPr>
              <a:t>chuyển nhượng thư tín dụng, hoặc là ngân hàng được ngân hàng</a:t>
            </a:r>
            <a:r>
              <a:rPr lang="en-US" altLang="en-US" sz="2400" dirty="0">
                <a:latin typeface="Times New Roman" panose="02020603050405020304" pitchFamily="18" charset="0"/>
                <a:sym typeface="Wingdings" panose="05000000000000000000" pitchFamily="2" charset="2"/>
              </a:rPr>
              <a:t> </a:t>
            </a:r>
            <a:r>
              <a:rPr lang="vi-VN" altLang="en-US" sz="2400" dirty="0">
                <a:latin typeface="Times New Roman" panose="02020603050405020304" pitchFamily="18" charset="0"/>
                <a:sym typeface="Wingdings" panose="05000000000000000000" pitchFamily="2" charset="2"/>
              </a:rPr>
              <a:t>phát hành </a:t>
            </a:r>
            <a:r>
              <a:rPr lang="vi-VN" altLang="en-US" sz="2400" b="1" dirty="0">
                <a:latin typeface="Times New Roman" panose="02020603050405020304" pitchFamily="18" charset="0"/>
                <a:sym typeface="Wingdings" panose="05000000000000000000" pitchFamily="2" charset="2"/>
              </a:rPr>
              <a:t>ủy quyền để chuyển nhượng</a:t>
            </a:r>
            <a:r>
              <a:rPr lang="vi-VN" altLang="en-US" sz="2400" dirty="0">
                <a:latin typeface="Times New Roman" panose="02020603050405020304" pitchFamily="18" charset="0"/>
                <a:sym typeface="Wingdings" panose="05000000000000000000" pitchFamily="2" charset="2"/>
              </a:rPr>
              <a:t> thư tín dụng đối với thư tíndụng có thể thương lượng</a:t>
            </a:r>
            <a:endParaRPr lang="en-US" altLang="en-US" sz="2400" dirty="0">
              <a:latin typeface="Times New Roman" panose="02020603050405020304" pitchFamily="18" charset="0"/>
            </a:endParaRPr>
          </a:p>
        </p:txBody>
      </p:sp>
    </p:spTree>
    <p:extLst>
      <p:ext uri="{BB962C8B-B14F-4D97-AF65-F5344CB8AC3E}">
        <p14:creationId xmlns:p14="http://schemas.microsoft.com/office/powerpoint/2010/main" val="42296472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wipe(down)">
                                      <p:cBhvr>
                                        <p:cTn id="1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490" name="Picture 1"/>
          <p:cNvPicPr>
            <a:picLocks noChangeAspect="1"/>
          </p:cNvPicPr>
          <p:nvPr/>
        </p:nvPicPr>
        <p:blipFill>
          <a:blip r:embed="rId3">
            <a:extLst>
              <a:ext uri="{28A0092B-C50C-407E-A947-70E740481C1C}">
                <a14:useLocalDpi xmlns:a14="http://schemas.microsoft.com/office/drawing/2010/main" val="0"/>
              </a:ext>
            </a:extLst>
          </a:blip>
          <a:srcRect l="4459" r="9651" b="9805"/>
          <a:stretch>
            <a:fillRect/>
          </a:stretch>
        </p:blipFill>
        <p:spPr bwMode="auto">
          <a:xfrm>
            <a:off x="119639" y="2163191"/>
            <a:ext cx="5780605" cy="4290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1491" name="TextBox 2"/>
          <p:cNvSpPr txBox="1">
            <a:spLocks noChangeArrowheads="1"/>
          </p:cNvSpPr>
          <p:nvPr/>
        </p:nvSpPr>
        <p:spPr bwMode="auto">
          <a:xfrm>
            <a:off x="807902" y="1235724"/>
            <a:ext cx="4530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b="1" dirty="0">
                <a:solidFill>
                  <a:srgbClr val="FF0000"/>
                </a:solidFill>
                <a:latin typeface="Times New Roman" panose="02020603050405020304" pitchFamily="18" charset="0"/>
              </a:rPr>
              <a:t>HOẠT ĐỘNG CỦA L/C CHUYỂN NHƯỢNG</a:t>
            </a:r>
          </a:p>
        </p:txBody>
      </p:sp>
      <p:sp>
        <p:nvSpPr>
          <p:cNvPr id="4" name="TextBox 3"/>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3009942" y="381464"/>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
        <p:nvSpPr>
          <p:cNvPr id="2" name="Rectangle 1"/>
          <p:cNvSpPr/>
          <p:nvPr/>
        </p:nvSpPr>
        <p:spPr>
          <a:xfrm>
            <a:off x="5912168" y="917912"/>
            <a:ext cx="6279832" cy="5940088"/>
          </a:xfrm>
          <a:prstGeom prst="rect">
            <a:avLst/>
          </a:prstGeom>
        </p:spPr>
        <p:txBody>
          <a:bodyPr wrap="square">
            <a:spAutoFit/>
          </a:bodyPr>
          <a:lstStyle/>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Giao hàng. </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Người hưởng thụ thứ 2 xuất trình chứng từ. </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Chuyền chứng từ đến ngân hàng trung gian. </a:t>
            </a:r>
            <a:r>
              <a:rPr lang="vi-VN" sz="2000" dirty="0" smtClean="0">
                <a:solidFill>
                  <a:srgbClr val="FF0000"/>
                </a:solidFill>
                <a:latin typeface="Times New Roman" panose="02020603050405020304" pitchFamily="18" charset="0"/>
                <a:cs typeface="Times New Roman" panose="02020603050405020304" pitchFamily="18" charset="0"/>
              </a:rPr>
              <a:t> </a:t>
            </a:r>
            <a:endParaRPr lang="vi-VN" sz="2000" dirty="0">
              <a:solidFill>
                <a:srgbClr val="FF0000"/>
              </a:solidFill>
              <a:latin typeface="Times New Roman" panose="02020603050405020304" pitchFamily="18" charset="0"/>
              <a:cs typeface="Times New Roman" panose="02020603050405020304" pitchFamily="18" charset="0"/>
            </a:endParaRP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Thông báo về chứng từ cho người thụ </a:t>
            </a:r>
            <a:r>
              <a:rPr lang="en-US" sz="2000" dirty="0" err="1" smtClean="0">
                <a:solidFill>
                  <a:srgbClr val="FF0000"/>
                </a:solidFill>
                <a:latin typeface="Times New Roman" panose="02020603050405020304" pitchFamily="18" charset="0"/>
                <a:cs typeface="Times New Roman" panose="02020603050405020304" pitchFamily="18" charset="0"/>
              </a:rPr>
              <a:t>hưởng</a:t>
            </a:r>
            <a:endParaRPr lang="vi-VN" sz="2000" dirty="0">
              <a:solidFill>
                <a:srgbClr val="FF0000"/>
              </a:solidFill>
              <a:latin typeface="Times New Roman" panose="02020603050405020304" pitchFamily="18" charset="0"/>
              <a:cs typeface="Times New Roman" panose="02020603050405020304" pitchFamily="18" charset="0"/>
            </a:endParaRP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Đổi B/E và Invoice (VÌ B/E và invoice là thương vụ giữa người bán với người TG) nên phải đổi để bên TG đòi tiền NH mở L/C với invoice với người mua cuối cùng)</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Chuyển chứng từ đến ngân hàng mở L/C (tại đây NH mở L/C kiểm tra bộ chứng từ phù hợp thì thanh toán cho người TG)</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Yêu cầu nhà nhập khẩu thanh toán để nhận chứng từ, (trường hợp người </a:t>
            </a:r>
            <a:r>
              <a:rPr lang="vi-VN" sz="2000" dirty="0" smtClean="0">
                <a:solidFill>
                  <a:srgbClr val="FF0000"/>
                </a:solidFill>
                <a:latin typeface="Times New Roman" panose="02020603050405020304" pitchFamily="18" charset="0"/>
                <a:cs typeface="Times New Roman" panose="02020603050405020304" pitchFamily="18" charset="0"/>
              </a:rPr>
              <a:t>NK</a:t>
            </a:r>
            <a:r>
              <a:rPr lang="en-US" sz="2000" dirty="0">
                <a:solidFill>
                  <a:srgbClr val="FF0000"/>
                </a:solidFill>
                <a:cs typeface="Times New Roman" panose="02020603050405020304" pitchFamily="18" charset="0"/>
              </a:rPr>
              <a:t> </a:t>
            </a:r>
            <a:r>
              <a:rPr lang="en-US" sz="2000" dirty="0" err="1">
                <a:solidFill>
                  <a:srgbClr val="FF0000"/>
                </a:solidFill>
                <a:cs typeface="Times New Roman" panose="02020603050405020304" pitchFamily="18" charset="0"/>
              </a:rPr>
              <a:t>không</a:t>
            </a:r>
            <a:r>
              <a:rPr lang="vi-VN" sz="2000" dirty="0">
                <a:solidFill>
                  <a:srgbClr val="FF0000"/>
                </a:solidFill>
                <a:latin typeface="Times New Roman" panose="02020603050405020304" pitchFamily="18" charset="0"/>
                <a:cs typeface="Times New Roman" panose="02020603050405020304" pitchFamily="18" charset="0"/>
              </a:rPr>
              <a:t> ký quỹ hết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thì</a:t>
            </a:r>
            <a:r>
              <a:rPr lang="en-US" sz="2000" dirty="0">
                <a:solidFill>
                  <a:srgbClr val="FF0000"/>
                </a:solidFill>
                <a:latin typeface="Times New Roman" panose="02020603050405020304" pitchFamily="18" charset="0"/>
                <a:cs typeface="Times New Roman" panose="02020603050405020304" pitchFamily="18" charset="0"/>
              </a:rPr>
              <a:t> </a:t>
            </a:r>
            <a:r>
              <a:rPr lang="vi-VN"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phải</a:t>
            </a:r>
            <a:r>
              <a:rPr lang="en-US" sz="2000" dirty="0">
                <a:solidFill>
                  <a:srgbClr val="FF0000"/>
                </a:solidFill>
                <a:latin typeface="Times New Roman" panose="02020603050405020304" pitchFamily="18" charset="0"/>
                <a:cs typeface="Times New Roman" panose="02020603050405020304" pitchFamily="18" charset="0"/>
              </a:rPr>
              <a:t> </a:t>
            </a:r>
            <a:r>
              <a:rPr lang="vi-VN" sz="2000" dirty="0" smtClean="0">
                <a:solidFill>
                  <a:srgbClr val="FF0000"/>
                </a:solidFill>
                <a:latin typeface="Times New Roman" panose="02020603050405020304" pitchFamily="18" charset="0"/>
                <a:cs typeface="Times New Roman" panose="02020603050405020304" pitchFamily="18" charset="0"/>
              </a:rPr>
              <a:t>thanh </a:t>
            </a:r>
            <a:r>
              <a:rPr lang="vi-VN" sz="2000" dirty="0">
                <a:solidFill>
                  <a:srgbClr val="FF0000"/>
                </a:solidFill>
                <a:latin typeface="Times New Roman" panose="02020603050405020304" pitchFamily="18" charset="0"/>
                <a:cs typeface="Times New Roman" panose="02020603050405020304" pitchFamily="18" charset="0"/>
              </a:rPr>
              <a:t>toán phần còn lại + lãi để nhận bộ chứng từ)</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Nhà nhập khẩu chấp nhận thanh toán, </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Chuyển tiền về ngân hàng trung gian. </a:t>
            </a:r>
          </a:p>
          <a:p>
            <a:pPr marL="342900" indent="-342900" algn="just">
              <a:buFont typeface="+mj-lt"/>
              <a:buAutoNum type="arabicParenR"/>
            </a:pPr>
            <a:r>
              <a:rPr lang="vi-VN" sz="2000" dirty="0">
                <a:solidFill>
                  <a:srgbClr val="FF0000"/>
                </a:solidFill>
                <a:latin typeface="Times New Roman" panose="02020603050405020304" pitchFamily="18" charset="0"/>
                <a:cs typeface="Times New Roman" panose="02020603050405020304" pitchFamily="18" charset="0"/>
              </a:rPr>
              <a:t> Thanh toán cho người thụ hưởng 2.</a:t>
            </a:r>
          </a:p>
          <a:p>
            <a:pPr algn="just"/>
            <a:r>
              <a:rPr lang="vi-VN" sz="2000" dirty="0">
                <a:solidFill>
                  <a:srgbClr val="FF0000"/>
                </a:solidFill>
                <a:latin typeface="Times New Roman" panose="02020603050405020304" pitchFamily="18" charset="0"/>
                <a:cs typeface="Times New Roman" panose="02020603050405020304" pitchFamily="18" charset="0"/>
              </a:rPr>
              <a:t>Để sử dụng LC chuyển nhượng có hiệu quả, cần nắm vững điều 38, UCP 600.</a:t>
            </a:r>
          </a:p>
        </p:txBody>
      </p:sp>
    </p:spTree>
    <p:extLst>
      <p:ext uri="{BB962C8B-B14F-4D97-AF65-F5344CB8AC3E}">
        <p14:creationId xmlns:p14="http://schemas.microsoft.com/office/powerpoint/2010/main" val="13400550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wipe(down)">
                                      <p:cBhvr>
                                        <p:cTn id="19" dur="500"/>
                                        <p:tgtEl>
                                          <p:spTgt spid="2">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barn(inVertical)">
                                      <p:cBhvr>
                                        <p:cTn id="24" dur="500"/>
                                        <p:tgtEl>
                                          <p:spTgt spid="2">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barn(inVertical)">
                                      <p:cBhvr>
                                        <p:cTn id="39" dur="500"/>
                                        <p:tgtEl>
                                          <p:spTgt spid="2">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2">
                                            <p:txEl>
                                              <p:pRg st="7" end="7"/>
                                            </p:txEl>
                                          </p:spTgt>
                                        </p:tgtEl>
                                        <p:attrNameLst>
                                          <p:attrName>style.visibility</p:attrName>
                                        </p:attrNameLst>
                                      </p:cBhvr>
                                      <p:to>
                                        <p:strVal val="visible"/>
                                      </p:to>
                                    </p:set>
                                    <p:animEffect transition="in" filter="barn(inVertical)">
                                      <p:cBhvr>
                                        <p:cTn id="44" dur="500"/>
                                        <p:tgtEl>
                                          <p:spTgt spid="2">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Effect transition="in" filter="barn(inVertical)">
                                      <p:cBhvr>
                                        <p:cTn id="49" dur="500"/>
                                        <p:tgtEl>
                                          <p:spTgt spid="2">
                                            <p:txEl>
                                              <p:pRg st="8" end="8"/>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nodeType="clickEffect">
                                  <p:stCondLst>
                                    <p:cond delay="0"/>
                                  </p:stCondLst>
                                  <p:childTnLst>
                                    <p:set>
                                      <p:cBhvr>
                                        <p:cTn id="53" dur="1" fill="hold">
                                          <p:stCondLst>
                                            <p:cond delay="0"/>
                                          </p:stCondLst>
                                        </p:cTn>
                                        <p:tgtEl>
                                          <p:spTgt spid="2">
                                            <p:txEl>
                                              <p:pRg st="9" end="9"/>
                                            </p:txEl>
                                          </p:spTgt>
                                        </p:tgtEl>
                                        <p:attrNameLst>
                                          <p:attrName>style.visibility</p:attrName>
                                        </p:attrNameLst>
                                      </p:cBhvr>
                                      <p:to>
                                        <p:strVal val="visible"/>
                                      </p:to>
                                    </p:set>
                                    <p:animEffect transition="in" filter="barn(inVertical)">
                                      <p:cBhvr>
                                        <p:cTn id="54" dur="500"/>
                                        <p:tgtEl>
                                          <p:spTgt spid="2">
                                            <p:txEl>
                                              <p:pRg st="9" end="9"/>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nodeType="clickEffect">
                                  <p:stCondLst>
                                    <p:cond delay="0"/>
                                  </p:stCondLst>
                                  <p:childTnLst>
                                    <p:set>
                                      <p:cBhvr>
                                        <p:cTn id="58" dur="1" fill="hold">
                                          <p:stCondLst>
                                            <p:cond delay="0"/>
                                          </p:stCondLst>
                                        </p:cTn>
                                        <p:tgtEl>
                                          <p:spTgt spid="2">
                                            <p:txEl>
                                              <p:pRg st="10" end="10"/>
                                            </p:txEl>
                                          </p:spTgt>
                                        </p:tgtEl>
                                        <p:attrNameLst>
                                          <p:attrName>style.visibility</p:attrName>
                                        </p:attrNameLst>
                                      </p:cBhvr>
                                      <p:to>
                                        <p:strVal val="visible"/>
                                      </p:to>
                                    </p:set>
                                    <p:animEffect transition="in" filter="barn(inVertical)">
                                      <p:cBhvr>
                                        <p:cTn id="59"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Content Placeholder 2"/>
          <p:cNvSpPr>
            <a:spLocks noGrp="1" noChangeArrowheads="1"/>
          </p:cNvSpPr>
          <p:nvPr>
            <p:ph idx="1"/>
          </p:nvPr>
        </p:nvSpPr>
        <p:spPr>
          <a:xfrm>
            <a:off x="0" y="1242391"/>
            <a:ext cx="12013096" cy="1222513"/>
          </a:xfrm>
        </p:spPr>
        <p:txBody>
          <a:bodyPr>
            <a:normAutofit lnSpcReduction="10000"/>
          </a:bodyPr>
          <a:lstStyle/>
          <a:p>
            <a:pPr lvl="1" algn="just">
              <a:lnSpc>
                <a:spcPct val="105000"/>
              </a:lnSpc>
              <a:spcBef>
                <a:spcPts val="600"/>
              </a:spcBef>
              <a:buFont typeface="Wingdings" panose="05000000000000000000" pitchFamily="2" charset="2"/>
              <a:buNone/>
            </a:pPr>
            <a:r>
              <a:rPr lang="en-US" altLang="en-US" sz="2500" b="1" i="1" dirty="0">
                <a:latin typeface="Times New Roman" panose="02020603050405020304" pitchFamily="18" charset="0"/>
                <a:cs typeface="Times New Roman" panose="02020603050405020304" pitchFamily="18" charset="0"/>
              </a:rPr>
              <a:t>5. </a:t>
            </a:r>
            <a:r>
              <a:rPr lang="en-US" altLang="en-US" sz="2500" b="1" i="1" dirty="0" err="1">
                <a:latin typeface="Times New Roman" panose="02020603050405020304" pitchFamily="18" charset="0"/>
                <a:cs typeface="Times New Roman" panose="02020603050405020304" pitchFamily="18" charset="0"/>
              </a:rPr>
              <a:t>Thư</a:t>
            </a:r>
            <a:r>
              <a:rPr lang="en-US" altLang="en-US" sz="2500" b="1" i="1" dirty="0">
                <a:latin typeface="Times New Roman" panose="02020603050405020304" pitchFamily="18" charset="0"/>
                <a:cs typeface="Times New Roman" panose="02020603050405020304" pitchFamily="18" charset="0"/>
              </a:rPr>
              <a:t> </a:t>
            </a:r>
            <a:r>
              <a:rPr lang="en-US" altLang="en-US" sz="2500" b="1" i="1" dirty="0" err="1">
                <a:latin typeface="Times New Roman" panose="02020603050405020304" pitchFamily="18" charset="0"/>
                <a:cs typeface="Times New Roman" panose="02020603050405020304" pitchFamily="18" charset="0"/>
              </a:rPr>
              <a:t>tín</a:t>
            </a:r>
            <a:r>
              <a:rPr lang="en-US" altLang="en-US" sz="2500" b="1" i="1" dirty="0">
                <a:latin typeface="Times New Roman" panose="02020603050405020304" pitchFamily="18" charset="0"/>
                <a:cs typeface="Times New Roman" panose="02020603050405020304" pitchFamily="18" charset="0"/>
              </a:rPr>
              <a:t> </a:t>
            </a:r>
            <a:r>
              <a:rPr lang="en-US" altLang="en-US" sz="2500" b="1" i="1" dirty="0" err="1">
                <a:latin typeface="Times New Roman" panose="02020603050405020304" pitchFamily="18" charset="0"/>
                <a:cs typeface="Times New Roman" panose="02020603050405020304" pitchFamily="18" charset="0"/>
              </a:rPr>
              <a:t>dụng</a:t>
            </a:r>
            <a:r>
              <a:rPr lang="en-US" altLang="en-US" sz="2500" b="1" i="1" dirty="0">
                <a:latin typeface="Times New Roman" panose="02020603050405020304" pitchFamily="18" charset="0"/>
                <a:cs typeface="Times New Roman" panose="02020603050405020304" pitchFamily="18" charset="0"/>
              </a:rPr>
              <a:t> </a:t>
            </a:r>
            <a:r>
              <a:rPr lang="en-US" altLang="en-US" sz="2500" b="1" i="1" dirty="0" err="1">
                <a:latin typeface="Times New Roman" panose="02020603050405020304" pitchFamily="18" charset="0"/>
                <a:cs typeface="Times New Roman" panose="02020603050405020304" pitchFamily="18" charset="0"/>
              </a:rPr>
              <a:t>tuần</a:t>
            </a:r>
            <a:r>
              <a:rPr lang="en-US" altLang="en-US" sz="2500" b="1" i="1" dirty="0">
                <a:latin typeface="Times New Roman" panose="02020603050405020304" pitchFamily="18" charset="0"/>
                <a:cs typeface="Times New Roman" panose="02020603050405020304" pitchFamily="18" charset="0"/>
              </a:rPr>
              <a:t> </a:t>
            </a:r>
            <a:r>
              <a:rPr lang="en-US" altLang="en-US" sz="2500" b="1" i="1" dirty="0" err="1">
                <a:latin typeface="Times New Roman" panose="02020603050405020304" pitchFamily="18" charset="0"/>
                <a:cs typeface="Times New Roman" panose="02020603050405020304" pitchFamily="18" charset="0"/>
              </a:rPr>
              <a:t>hoàn</a:t>
            </a:r>
            <a:r>
              <a:rPr lang="en-US" altLang="en-US" sz="2500" b="1" i="1" dirty="0">
                <a:latin typeface="Times New Roman" panose="02020603050405020304" pitchFamily="18" charset="0"/>
                <a:cs typeface="Times New Roman" panose="02020603050405020304" pitchFamily="18" charset="0"/>
              </a:rPr>
              <a:t> (Revolving letter of credit)</a:t>
            </a:r>
            <a:r>
              <a:rPr lang="en-US" altLang="en-US" sz="2500"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loại</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không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thể</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hủy</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bỏ</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sau</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thực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hiện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xong</a:t>
            </a:r>
            <a:r>
              <a:rPr lang="en-US" altLang="en-US" dirty="0">
                <a:latin typeface="Times New Roman" panose="02020603050405020304" pitchFamily="18" charset="0"/>
                <a:cs typeface="Times New Roman" panose="02020603050405020304" pitchFamily="18" charset="0"/>
              </a:rPr>
              <a:t> hay </a:t>
            </a:r>
            <a:r>
              <a:rPr lang="en-US" altLang="en-US" dirty="0" err="1">
                <a:latin typeface="Times New Roman" panose="02020603050405020304" pitchFamily="18" charset="0"/>
                <a:cs typeface="Times New Roman" panose="02020603050405020304" pitchFamily="18" charset="0"/>
              </a:rPr>
              <a:t>hết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hạn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hiệu</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lực</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thì</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lại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tự</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động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có</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giá</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trị</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như</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cũ</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và</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cứ</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như</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vậy</a:t>
            </a:r>
            <a:r>
              <a:rPr lang="en-US" altLang="en-US" dirty="0">
                <a:latin typeface="Times New Roman" panose="02020603050405020304" pitchFamily="18" charset="0"/>
                <a:cs typeface="Times New Roman" panose="02020603050405020304" pitchFamily="18" charset="0"/>
              </a:rPr>
              <a:t> L/C </a:t>
            </a:r>
            <a:r>
              <a:rPr lang="en-US" altLang="en-US" dirty="0" err="1">
                <a:latin typeface="Times New Roman" panose="02020603050405020304" pitchFamily="18" charset="0"/>
                <a:cs typeface="Times New Roman" panose="02020603050405020304" pitchFamily="18" charset="0"/>
              </a:rPr>
              <a:t>tuần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hoàn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cho</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đến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khi</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nào</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hoàn</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tất</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tổng</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trị</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giá</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hợp</a:t>
            </a:r>
            <a:r>
              <a:rPr lang="en-US" altLang="en-US" dirty="0">
                <a:latin typeface="Times New Roman" panose="02020603050405020304" pitchFamily="18" charset="0"/>
                <a:cs typeface="Times New Roman" panose="02020603050405020304" pitchFamily="18" charset="0"/>
              </a:rPr>
              <a:t> </a:t>
            </a:r>
            <a:r>
              <a:rPr lang="en-US" altLang="en-US" dirty="0" err="1">
                <a:latin typeface="Times New Roman" panose="02020603050405020304" pitchFamily="18" charset="0"/>
                <a:cs typeface="Times New Roman" panose="02020603050405020304" pitchFamily="18" charset="0"/>
              </a:rPr>
              <a:t>đồng</a:t>
            </a:r>
            <a:r>
              <a:rPr lang="en-US" altLang="en-US" dirty="0">
                <a:latin typeface="Times New Roman" panose="02020603050405020304" pitchFamily="18" charset="0"/>
                <a:cs typeface="Times New Roman" panose="02020603050405020304" pitchFamily="18" charset="0"/>
              </a:rPr>
              <a:t> </a:t>
            </a:r>
          </a:p>
          <a:p>
            <a:pPr algn="just">
              <a:spcBef>
                <a:spcPts val="600"/>
              </a:spcBef>
              <a:buFont typeface="Symbol" panose="05050102010706020507" pitchFamily="18" charset="2"/>
              <a:buNone/>
            </a:pPr>
            <a:endParaRPr lang="en-US" altLang="en-US" sz="2500" dirty="0">
              <a:latin typeface="Times New Roman" panose="02020603050405020304" pitchFamily="18" charset="0"/>
              <a:cs typeface="Times New Roman" panose="02020603050405020304" pitchFamily="18" charset="0"/>
            </a:endParaRPr>
          </a:p>
        </p:txBody>
      </p:sp>
      <p:sp>
        <p:nvSpPr>
          <p:cNvPr id="2" name="Rectangle 1"/>
          <p:cNvSpPr/>
          <p:nvPr/>
        </p:nvSpPr>
        <p:spPr>
          <a:xfrm>
            <a:off x="-112644" y="4244618"/>
            <a:ext cx="11834191" cy="2052870"/>
          </a:xfrm>
          <a:prstGeom prst="rect">
            <a:avLst/>
          </a:prstGeom>
        </p:spPr>
        <p:txBody>
          <a:bodyPr wrap="square">
            <a:spAutoFit/>
          </a:bodyPr>
          <a:lstStyle/>
          <a:p>
            <a:pPr lvl="1" algn="just">
              <a:lnSpc>
                <a:spcPct val="105000"/>
              </a:lnSpc>
              <a:spcBef>
                <a:spcPts val="600"/>
              </a:spcBef>
              <a:buFont typeface="Wingdings" panose="05000000000000000000" pitchFamily="2" charset="2"/>
              <a:buNone/>
              <a:defRPr/>
            </a:pPr>
            <a:r>
              <a:rPr lang="en-US" altLang="en-US" sz="2400" b="1" i="1" dirty="0">
                <a:solidFill>
                  <a:srgbClr val="080808"/>
                </a:solidFill>
              </a:rPr>
              <a:t>6. </a:t>
            </a:r>
            <a:r>
              <a:rPr lang="en-US" altLang="en-US" sz="2400" b="1" i="1" dirty="0" err="1">
                <a:solidFill>
                  <a:srgbClr val="080808"/>
                </a:solidFill>
              </a:rPr>
              <a:t>Thư</a:t>
            </a:r>
            <a:r>
              <a:rPr lang="en-US" altLang="en-US" sz="2400" b="1" i="1" dirty="0">
                <a:solidFill>
                  <a:srgbClr val="080808"/>
                </a:solidFill>
              </a:rPr>
              <a:t> </a:t>
            </a:r>
            <a:r>
              <a:rPr lang="en-US" altLang="en-US" sz="2400" b="1" i="1" dirty="0" err="1">
                <a:solidFill>
                  <a:srgbClr val="080808"/>
                </a:solidFill>
              </a:rPr>
              <a:t>tín</a:t>
            </a:r>
            <a:r>
              <a:rPr lang="en-US" altLang="en-US" sz="2400" b="1" i="1" dirty="0">
                <a:solidFill>
                  <a:srgbClr val="080808"/>
                </a:solidFill>
              </a:rPr>
              <a:t> </a:t>
            </a:r>
            <a:r>
              <a:rPr lang="en-US" altLang="en-US" sz="2400" b="1" i="1" dirty="0" err="1">
                <a:solidFill>
                  <a:srgbClr val="080808"/>
                </a:solidFill>
              </a:rPr>
              <a:t>dụng</a:t>
            </a:r>
            <a:r>
              <a:rPr lang="en-US" altLang="en-US" sz="2400" b="1" i="1" dirty="0">
                <a:solidFill>
                  <a:srgbClr val="080808"/>
                </a:solidFill>
              </a:rPr>
              <a:t> </a:t>
            </a:r>
            <a:r>
              <a:rPr lang="en-US" altLang="en-US" sz="2400" b="1" i="1" dirty="0" err="1">
                <a:solidFill>
                  <a:srgbClr val="080808"/>
                </a:solidFill>
              </a:rPr>
              <a:t>đối</a:t>
            </a:r>
            <a:r>
              <a:rPr lang="en-US" altLang="en-US" sz="2400" b="1" i="1" dirty="0">
                <a:solidFill>
                  <a:srgbClr val="080808"/>
                </a:solidFill>
              </a:rPr>
              <a:t> </a:t>
            </a:r>
            <a:r>
              <a:rPr lang="en-US" altLang="en-US" sz="2400" b="1" i="1" dirty="0" err="1">
                <a:solidFill>
                  <a:srgbClr val="080808"/>
                </a:solidFill>
              </a:rPr>
              <a:t>ứng</a:t>
            </a:r>
            <a:r>
              <a:rPr lang="en-US" altLang="en-US" sz="2400" b="1" i="1" dirty="0">
                <a:solidFill>
                  <a:srgbClr val="080808"/>
                </a:solidFill>
              </a:rPr>
              <a:t> (Reciprocal L/C)</a:t>
            </a:r>
            <a:r>
              <a:rPr lang="en-US" altLang="en-US" sz="2400" dirty="0">
                <a:solidFill>
                  <a:srgbClr val="080808"/>
                </a:solidFill>
              </a:rPr>
              <a:t>: </a:t>
            </a:r>
            <a:r>
              <a:rPr lang="en-US" altLang="en-US" sz="2400" dirty="0" err="1">
                <a:solidFill>
                  <a:srgbClr val="080808"/>
                </a:solidFill>
              </a:rPr>
              <a:t>Là</a:t>
            </a:r>
            <a:r>
              <a:rPr lang="en-US" altLang="en-US" sz="2400" dirty="0">
                <a:solidFill>
                  <a:srgbClr val="080808"/>
                </a:solidFill>
              </a:rPr>
              <a:t> </a:t>
            </a:r>
            <a:r>
              <a:rPr lang="en-US" altLang="en-US" sz="2400" dirty="0" err="1">
                <a:solidFill>
                  <a:srgbClr val="080808"/>
                </a:solidFill>
              </a:rPr>
              <a:t>loại</a:t>
            </a:r>
            <a:r>
              <a:rPr lang="en-US" altLang="en-US" sz="2400" dirty="0">
                <a:solidFill>
                  <a:srgbClr val="080808"/>
                </a:solidFill>
              </a:rPr>
              <a:t> L/C </a:t>
            </a:r>
            <a:r>
              <a:rPr lang="en-US" altLang="en-US" sz="2400" dirty="0" err="1">
                <a:solidFill>
                  <a:srgbClr val="080808"/>
                </a:solidFill>
              </a:rPr>
              <a:t>không</a:t>
            </a:r>
            <a:r>
              <a:rPr lang="en-US" altLang="en-US" sz="2400" dirty="0">
                <a:solidFill>
                  <a:srgbClr val="080808"/>
                </a:solidFill>
              </a:rPr>
              <a:t> </a:t>
            </a:r>
            <a:r>
              <a:rPr lang="en-US" altLang="en-US" sz="2400" dirty="0" err="1">
                <a:solidFill>
                  <a:srgbClr val="080808"/>
                </a:solidFill>
              </a:rPr>
              <a:t>thể</a:t>
            </a:r>
            <a:r>
              <a:rPr lang="en-US" altLang="en-US" sz="2400" dirty="0">
                <a:solidFill>
                  <a:srgbClr val="080808"/>
                </a:solidFill>
              </a:rPr>
              <a:t> </a:t>
            </a:r>
            <a:r>
              <a:rPr lang="en-US" altLang="en-US" sz="2400" dirty="0" err="1">
                <a:solidFill>
                  <a:srgbClr val="080808"/>
                </a:solidFill>
              </a:rPr>
              <a:t>hủy</a:t>
            </a:r>
            <a:r>
              <a:rPr lang="en-US" altLang="en-US" sz="2400" dirty="0">
                <a:solidFill>
                  <a:srgbClr val="080808"/>
                </a:solidFill>
              </a:rPr>
              <a:t> </a:t>
            </a:r>
            <a:r>
              <a:rPr lang="en-US" altLang="en-US" sz="2400" dirty="0" err="1">
                <a:solidFill>
                  <a:srgbClr val="080808"/>
                </a:solidFill>
              </a:rPr>
              <a:t>bỏ</a:t>
            </a:r>
            <a:r>
              <a:rPr lang="en-US" altLang="en-US" sz="2400" dirty="0">
                <a:solidFill>
                  <a:srgbClr val="080808"/>
                </a:solidFill>
              </a:rPr>
              <a:t> </a:t>
            </a:r>
            <a:r>
              <a:rPr lang="en-US" altLang="en-US" sz="2400" dirty="0" err="1">
                <a:solidFill>
                  <a:srgbClr val="080808"/>
                </a:solidFill>
              </a:rPr>
              <a:t>trong</a:t>
            </a:r>
            <a:r>
              <a:rPr lang="en-US" altLang="en-US" sz="2400" dirty="0">
                <a:solidFill>
                  <a:srgbClr val="080808"/>
                </a:solidFill>
              </a:rPr>
              <a:t> </a:t>
            </a:r>
            <a:r>
              <a:rPr lang="en-US" altLang="en-US" sz="2400" dirty="0" err="1">
                <a:solidFill>
                  <a:srgbClr val="080808"/>
                </a:solidFill>
              </a:rPr>
              <a:t>đó</a:t>
            </a:r>
            <a:r>
              <a:rPr lang="en-US" altLang="en-US" sz="2400" dirty="0">
                <a:solidFill>
                  <a:srgbClr val="080808"/>
                </a:solidFill>
              </a:rPr>
              <a:t> </a:t>
            </a:r>
            <a:r>
              <a:rPr lang="en-US" altLang="en-US" sz="2400" dirty="0" err="1">
                <a:solidFill>
                  <a:srgbClr val="080808"/>
                </a:solidFill>
              </a:rPr>
              <a:t>quy</a:t>
            </a:r>
            <a:r>
              <a:rPr lang="en-US" altLang="en-US" sz="2400" dirty="0">
                <a:solidFill>
                  <a:srgbClr val="080808"/>
                </a:solidFill>
              </a:rPr>
              <a:t> </a:t>
            </a:r>
            <a:r>
              <a:rPr lang="en-US" altLang="en-US" sz="2400" dirty="0" err="1">
                <a:solidFill>
                  <a:srgbClr val="080808"/>
                </a:solidFill>
              </a:rPr>
              <a:t>định</a:t>
            </a:r>
            <a:r>
              <a:rPr lang="en-US" altLang="en-US" sz="2400" dirty="0">
                <a:solidFill>
                  <a:srgbClr val="080808"/>
                </a:solidFill>
              </a:rPr>
              <a:t> </a:t>
            </a:r>
            <a:r>
              <a:rPr lang="en-US" altLang="en-US" sz="2400" dirty="0" err="1">
                <a:solidFill>
                  <a:srgbClr val="080808"/>
                </a:solidFill>
              </a:rPr>
              <a:t>nó</a:t>
            </a:r>
            <a:r>
              <a:rPr lang="en-US" altLang="en-US" sz="2400" dirty="0">
                <a:solidFill>
                  <a:srgbClr val="080808"/>
                </a:solidFill>
              </a:rPr>
              <a:t> </a:t>
            </a:r>
            <a:r>
              <a:rPr lang="en-US" altLang="en-US" sz="2400" dirty="0" err="1">
                <a:solidFill>
                  <a:srgbClr val="080808"/>
                </a:solidFill>
              </a:rPr>
              <a:t>chỉ</a:t>
            </a:r>
            <a:r>
              <a:rPr lang="en-US" altLang="en-US" sz="2400" dirty="0">
                <a:solidFill>
                  <a:srgbClr val="080808"/>
                </a:solidFill>
              </a:rPr>
              <a:t> </a:t>
            </a:r>
            <a:r>
              <a:rPr lang="en-US" altLang="en-US" sz="2400" dirty="0" err="1">
                <a:solidFill>
                  <a:srgbClr val="080808"/>
                </a:solidFill>
              </a:rPr>
              <a:t>có</a:t>
            </a:r>
            <a:r>
              <a:rPr lang="en-US" altLang="en-US" sz="2400" dirty="0">
                <a:solidFill>
                  <a:srgbClr val="080808"/>
                </a:solidFill>
              </a:rPr>
              <a:t> </a:t>
            </a:r>
            <a:r>
              <a:rPr lang="en-US" altLang="en-US" sz="2400" dirty="0" err="1">
                <a:solidFill>
                  <a:srgbClr val="080808"/>
                </a:solidFill>
              </a:rPr>
              <a:t>giá</a:t>
            </a:r>
            <a:r>
              <a:rPr lang="en-US" altLang="en-US" sz="2400" dirty="0">
                <a:solidFill>
                  <a:srgbClr val="080808"/>
                </a:solidFill>
              </a:rPr>
              <a:t> </a:t>
            </a:r>
            <a:r>
              <a:rPr lang="en-US" altLang="en-US" sz="2400" dirty="0" err="1">
                <a:solidFill>
                  <a:srgbClr val="080808"/>
                </a:solidFill>
              </a:rPr>
              <a:t>trị</a:t>
            </a:r>
            <a:r>
              <a:rPr lang="en-US" altLang="en-US" sz="2400" dirty="0">
                <a:solidFill>
                  <a:srgbClr val="080808"/>
                </a:solidFill>
              </a:rPr>
              <a:t> </a:t>
            </a:r>
            <a:r>
              <a:rPr lang="en-US" altLang="en-US" sz="2400" dirty="0" err="1">
                <a:solidFill>
                  <a:srgbClr val="080808"/>
                </a:solidFill>
              </a:rPr>
              <a:t>hiệu</a:t>
            </a:r>
            <a:r>
              <a:rPr lang="en-US" altLang="en-US" sz="2400" dirty="0">
                <a:solidFill>
                  <a:srgbClr val="080808"/>
                </a:solidFill>
              </a:rPr>
              <a:t> </a:t>
            </a:r>
            <a:r>
              <a:rPr lang="en-US" altLang="en-US" sz="2400" dirty="0" err="1">
                <a:solidFill>
                  <a:srgbClr val="080808"/>
                </a:solidFill>
              </a:rPr>
              <a:t>lực</a:t>
            </a:r>
            <a:r>
              <a:rPr lang="en-US" altLang="en-US" sz="2400" dirty="0">
                <a:solidFill>
                  <a:srgbClr val="080808"/>
                </a:solidFill>
              </a:rPr>
              <a:t> </a:t>
            </a:r>
            <a:r>
              <a:rPr lang="en-US" altLang="en-US" sz="2400" dirty="0" err="1">
                <a:solidFill>
                  <a:srgbClr val="080808"/>
                </a:solidFill>
              </a:rPr>
              <a:t>khi</a:t>
            </a:r>
            <a:r>
              <a:rPr lang="en-US" altLang="en-US" sz="2400" dirty="0">
                <a:solidFill>
                  <a:srgbClr val="080808"/>
                </a:solidFill>
              </a:rPr>
              <a:t> L/C </a:t>
            </a:r>
            <a:r>
              <a:rPr lang="en-US" altLang="en-US" sz="2400" dirty="0" err="1">
                <a:solidFill>
                  <a:srgbClr val="080808"/>
                </a:solidFill>
              </a:rPr>
              <a:t>khác</a:t>
            </a:r>
            <a:r>
              <a:rPr lang="en-US" altLang="en-US" sz="2400" dirty="0">
                <a:solidFill>
                  <a:srgbClr val="080808"/>
                </a:solidFill>
              </a:rPr>
              <a:t> </a:t>
            </a:r>
            <a:r>
              <a:rPr lang="en-US" altLang="en-US" sz="2400" dirty="0" err="1">
                <a:solidFill>
                  <a:srgbClr val="080808"/>
                </a:solidFill>
              </a:rPr>
              <a:t>đối</a:t>
            </a:r>
            <a:r>
              <a:rPr lang="en-US" altLang="en-US" sz="2400" dirty="0">
                <a:solidFill>
                  <a:srgbClr val="080808"/>
                </a:solidFill>
              </a:rPr>
              <a:t> </a:t>
            </a:r>
            <a:r>
              <a:rPr lang="en-US" altLang="en-US" sz="2400" dirty="0" err="1">
                <a:solidFill>
                  <a:srgbClr val="080808"/>
                </a:solidFill>
              </a:rPr>
              <a:t>ứng</a:t>
            </a:r>
            <a:r>
              <a:rPr lang="en-US" altLang="en-US" sz="2400" dirty="0">
                <a:solidFill>
                  <a:srgbClr val="080808"/>
                </a:solidFill>
              </a:rPr>
              <a:t> </a:t>
            </a:r>
            <a:r>
              <a:rPr lang="en-US" altLang="en-US" sz="2400" dirty="0" err="1">
                <a:solidFill>
                  <a:srgbClr val="080808"/>
                </a:solidFill>
              </a:rPr>
              <a:t>với</a:t>
            </a:r>
            <a:r>
              <a:rPr lang="en-US" altLang="en-US" sz="2400" dirty="0">
                <a:solidFill>
                  <a:srgbClr val="080808"/>
                </a:solidFill>
              </a:rPr>
              <a:t> </a:t>
            </a:r>
            <a:r>
              <a:rPr lang="en-US" altLang="en-US" sz="2400" dirty="0" err="1">
                <a:solidFill>
                  <a:srgbClr val="080808"/>
                </a:solidFill>
              </a:rPr>
              <a:t>nó</a:t>
            </a:r>
            <a:r>
              <a:rPr lang="en-US" altLang="en-US" sz="2400" dirty="0">
                <a:solidFill>
                  <a:srgbClr val="080808"/>
                </a:solidFill>
              </a:rPr>
              <a:t> </a:t>
            </a:r>
            <a:r>
              <a:rPr lang="en-US" altLang="en-US" sz="2400" dirty="0" err="1">
                <a:solidFill>
                  <a:srgbClr val="080808"/>
                </a:solidFill>
              </a:rPr>
              <a:t>được</a:t>
            </a:r>
            <a:r>
              <a:rPr lang="en-US" altLang="en-US" sz="2400" dirty="0">
                <a:solidFill>
                  <a:srgbClr val="080808"/>
                </a:solidFill>
              </a:rPr>
              <a:t> </a:t>
            </a:r>
            <a:r>
              <a:rPr lang="en-US" altLang="en-US" sz="2400" dirty="0" err="1">
                <a:solidFill>
                  <a:srgbClr val="080808"/>
                </a:solidFill>
              </a:rPr>
              <a:t>mở</a:t>
            </a:r>
            <a:r>
              <a:rPr lang="en-US" altLang="en-US" sz="2400" dirty="0">
                <a:solidFill>
                  <a:srgbClr val="080808"/>
                </a:solidFill>
              </a:rPr>
              <a:t> </a:t>
            </a:r>
            <a:r>
              <a:rPr lang="en-US" altLang="en-US" sz="2400" dirty="0" err="1">
                <a:solidFill>
                  <a:srgbClr val="080808"/>
                </a:solidFill>
              </a:rPr>
              <a:t>ra</a:t>
            </a:r>
            <a:r>
              <a:rPr lang="en-US" altLang="en-US" sz="2400" dirty="0">
                <a:solidFill>
                  <a:srgbClr val="080808"/>
                </a:solidFill>
              </a:rPr>
              <a:t> </a:t>
            </a:r>
          </a:p>
          <a:p>
            <a:pPr marL="342900" lvl="1" indent="-342900" algn="just">
              <a:spcBef>
                <a:spcPts val="600"/>
              </a:spcBef>
              <a:defRPr/>
            </a:pPr>
            <a:r>
              <a:rPr lang="en-US" altLang="en-US" sz="2400" b="1" i="1" dirty="0">
                <a:solidFill>
                  <a:srgbClr val="080808"/>
                </a:solidFill>
              </a:rPr>
              <a:t>	  7. </a:t>
            </a:r>
            <a:r>
              <a:rPr lang="en-US" altLang="en-US" sz="2400" b="1" i="1" dirty="0" err="1">
                <a:solidFill>
                  <a:srgbClr val="080808"/>
                </a:solidFill>
              </a:rPr>
              <a:t>Thư</a:t>
            </a:r>
            <a:r>
              <a:rPr lang="en-US" altLang="en-US" sz="2400" b="1" i="1" dirty="0">
                <a:solidFill>
                  <a:srgbClr val="080808"/>
                </a:solidFill>
              </a:rPr>
              <a:t> </a:t>
            </a:r>
            <a:r>
              <a:rPr lang="en-US" altLang="en-US" sz="2400" b="1" i="1" dirty="0" err="1">
                <a:solidFill>
                  <a:srgbClr val="080808"/>
                </a:solidFill>
              </a:rPr>
              <a:t>tín</a:t>
            </a:r>
            <a:r>
              <a:rPr lang="en-US" altLang="en-US" sz="2400" b="1" i="1" dirty="0">
                <a:solidFill>
                  <a:srgbClr val="080808"/>
                </a:solidFill>
              </a:rPr>
              <a:t> </a:t>
            </a:r>
            <a:r>
              <a:rPr lang="en-US" altLang="en-US" sz="2400" b="1" i="1" dirty="0" err="1">
                <a:solidFill>
                  <a:srgbClr val="080808"/>
                </a:solidFill>
              </a:rPr>
              <a:t>dụng</a:t>
            </a:r>
            <a:r>
              <a:rPr lang="en-US" altLang="en-US" sz="2400" b="1" i="1" dirty="0">
                <a:solidFill>
                  <a:srgbClr val="080808"/>
                </a:solidFill>
              </a:rPr>
              <a:t> </a:t>
            </a:r>
            <a:r>
              <a:rPr lang="en-US" altLang="en-US" sz="2400" b="1" i="1" dirty="0" err="1">
                <a:solidFill>
                  <a:srgbClr val="080808"/>
                </a:solidFill>
              </a:rPr>
              <a:t>giáp</a:t>
            </a:r>
            <a:r>
              <a:rPr lang="en-US" altLang="en-US" sz="2400" b="1" i="1" dirty="0">
                <a:solidFill>
                  <a:srgbClr val="080808"/>
                </a:solidFill>
              </a:rPr>
              <a:t> </a:t>
            </a:r>
            <a:r>
              <a:rPr lang="en-US" altLang="en-US" sz="2400" b="1" i="1" dirty="0" err="1">
                <a:solidFill>
                  <a:srgbClr val="080808"/>
                </a:solidFill>
              </a:rPr>
              <a:t>lưng</a:t>
            </a:r>
            <a:r>
              <a:rPr lang="en-US" altLang="en-US" sz="2400" b="1" i="1" dirty="0">
                <a:solidFill>
                  <a:srgbClr val="080808"/>
                </a:solidFill>
              </a:rPr>
              <a:t> (Back to back letter of credit)</a:t>
            </a:r>
            <a:r>
              <a:rPr lang="en-US" altLang="en-US" sz="2400" dirty="0">
                <a:solidFill>
                  <a:srgbClr val="080808"/>
                </a:solidFill>
              </a:rPr>
              <a:t>: </a:t>
            </a:r>
            <a:r>
              <a:rPr lang="en-US" altLang="en-US" sz="2400" dirty="0" err="1">
                <a:solidFill>
                  <a:srgbClr val="080808"/>
                </a:solidFill>
              </a:rPr>
              <a:t>Là</a:t>
            </a:r>
            <a:r>
              <a:rPr lang="en-US" altLang="en-US" sz="2400" dirty="0">
                <a:solidFill>
                  <a:srgbClr val="080808"/>
                </a:solidFill>
              </a:rPr>
              <a:t> </a:t>
            </a:r>
            <a:r>
              <a:rPr lang="en-US" altLang="en-US" sz="2400" dirty="0" err="1">
                <a:solidFill>
                  <a:srgbClr val="080808"/>
                </a:solidFill>
              </a:rPr>
              <a:t>loại</a:t>
            </a:r>
            <a:r>
              <a:rPr lang="en-US" altLang="en-US" sz="2400" dirty="0">
                <a:solidFill>
                  <a:srgbClr val="080808"/>
                </a:solidFill>
              </a:rPr>
              <a:t> L/C </a:t>
            </a:r>
            <a:r>
              <a:rPr lang="en-US" altLang="en-US" sz="2400" dirty="0" err="1">
                <a:solidFill>
                  <a:srgbClr val="080808"/>
                </a:solidFill>
              </a:rPr>
              <a:t>không</a:t>
            </a:r>
            <a:r>
              <a:rPr lang="en-US" altLang="en-US" sz="2400" dirty="0">
                <a:solidFill>
                  <a:srgbClr val="080808"/>
                </a:solidFill>
              </a:rPr>
              <a:t> </a:t>
            </a:r>
            <a:r>
              <a:rPr lang="en-US" altLang="en-US" sz="2400" dirty="0" err="1">
                <a:solidFill>
                  <a:srgbClr val="080808"/>
                </a:solidFill>
              </a:rPr>
              <a:t>thể</a:t>
            </a:r>
            <a:r>
              <a:rPr lang="en-US" altLang="en-US" sz="2400" dirty="0">
                <a:solidFill>
                  <a:srgbClr val="080808"/>
                </a:solidFill>
              </a:rPr>
              <a:t> </a:t>
            </a:r>
            <a:r>
              <a:rPr lang="en-US" altLang="en-US" sz="2400" dirty="0" err="1">
                <a:solidFill>
                  <a:srgbClr val="080808"/>
                </a:solidFill>
              </a:rPr>
              <a:t>hủy</a:t>
            </a:r>
            <a:r>
              <a:rPr lang="en-US" altLang="en-US" sz="2400" dirty="0">
                <a:solidFill>
                  <a:srgbClr val="080808"/>
                </a:solidFill>
              </a:rPr>
              <a:t> </a:t>
            </a:r>
            <a:r>
              <a:rPr lang="en-US" altLang="en-US" sz="2400" dirty="0" err="1">
                <a:solidFill>
                  <a:srgbClr val="080808"/>
                </a:solidFill>
              </a:rPr>
              <a:t>bỏ</a:t>
            </a:r>
            <a:r>
              <a:rPr lang="en-US" altLang="en-US" sz="2400" dirty="0">
                <a:solidFill>
                  <a:srgbClr val="080808"/>
                </a:solidFill>
              </a:rPr>
              <a:t> </a:t>
            </a:r>
            <a:r>
              <a:rPr lang="en-US" altLang="en-US" sz="2400" dirty="0" err="1">
                <a:solidFill>
                  <a:srgbClr val="080808"/>
                </a:solidFill>
              </a:rPr>
              <a:t>được</a:t>
            </a:r>
            <a:r>
              <a:rPr lang="en-US" altLang="en-US" sz="2400" dirty="0">
                <a:solidFill>
                  <a:srgbClr val="080808"/>
                </a:solidFill>
              </a:rPr>
              <a:t> </a:t>
            </a:r>
            <a:r>
              <a:rPr lang="en-US" altLang="en-US" sz="2400" dirty="0" err="1">
                <a:solidFill>
                  <a:srgbClr val="080808"/>
                </a:solidFill>
              </a:rPr>
              <a:t>mở</a:t>
            </a:r>
            <a:r>
              <a:rPr lang="en-US" altLang="en-US" sz="2400" dirty="0">
                <a:solidFill>
                  <a:srgbClr val="080808"/>
                </a:solidFill>
              </a:rPr>
              <a:t> </a:t>
            </a:r>
            <a:r>
              <a:rPr lang="en-US" altLang="en-US" sz="2400" dirty="0" err="1">
                <a:solidFill>
                  <a:srgbClr val="080808"/>
                </a:solidFill>
              </a:rPr>
              <a:t>trên</a:t>
            </a:r>
            <a:r>
              <a:rPr lang="en-US" altLang="en-US" sz="2400" dirty="0">
                <a:solidFill>
                  <a:srgbClr val="080808"/>
                </a:solidFill>
              </a:rPr>
              <a:t> </a:t>
            </a:r>
            <a:r>
              <a:rPr lang="en-US" altLang="en-US" sz="2400" dirty="0" err="1">
                <a:solidFill>
                  <a:srgbClr val="080808"/>
                </a:solidFill>
              </a:rPr>
              <a:t>cơ</a:t>
            </a:r>
            <a:r>
              <a:rPr lang="en-US" altLang="en-US" sz="2400" dirty="0">
                <a:solidFill>
                  <a:srgbClr val="080808"/>
                </a:solidFill>
              </a:rPr>
              <a:t> </a:t>
            </a:r>
            <a:r>
              <a:rPr lang="en-US" altLang="en-US" sz="2400" dirty="0" err="1">
                <a:solidFill>
                  <a:srgbClr val="080808"/>
                </a:solidFill>
              </a:rPr>
              <a:t>sở</a:t>
            </a:r>
            <a:r>
              <a:rPr lang="en-US" altLang="en-US" sz="2400" dirty="0">
                <a:solidFill>
                  <a:srgbClr val="080808"/>
                </a:solidFill>
              </a:rPr>
              <a:t> </a:t>
            </a:r>
            <a:r>
              <a:rPr lang="en-US" altLang="en-US" sz="2400" dirty="0" err="1">
                <a:solidFill>
                  <a:srgbClr val="080808"/>
                </a:solidFill>
              </a:rPr>
              <a:t>một</a:t>
            </a:r>
            <a:r>
              <a:rPr lang="en-US" altLang="en-US" sz="2400" dirty="0">
                <a:solidFill>
                  <a:srgbClr val="080808"/>
                </a:solidFill>
              </a:rPr>
              <a:t> L/C </a:t>
            </a:r>
            <a:r>
              <a:rPr lang="en-US" altLang="en-US" sz="2400" dirty="0" err="1">
                <a:solidFill>
                  <a:srgbClr val="080808"/>
                </a:solidFill>
              </a:rPr>
              <a:t>khác</a:t>
            </a:r>
            <a:r>
              <a:rPr lang="en-US" altLang="en-US" sz="2400" dirty="0">
                <a:solidFill>
                  <a:srgbClr val="080808"/>
                </a:solidFill>
              </a:rPr>
              <a:t> (</a:t>
            </a:r>
            <a:r>
              <a:rPr lang="en-US" altLang="en-US" sz="2400" dirty="0" err="1">
                <a:solidFill>
                  <a:srgbClr val="080808"/>
                </a:solidFill>
              </a:rPr>
              <a:t>bản</a:t>
            </a:r>
            <a:r>
              <a:rPr lang="en-US" altLang="en-US" sz="2400" dirty="0">
                <a:solidFill>
                  <a:srgbClr val="080808"/>
                </a:solidFill>
              </a:rPr>
              <a:t> </a:t>
            </a:r>
            <a:r>
              <a:rPr lang="en-US" altLang="en-US" sz="2400" dirty="0" err="1">
                <a:solidFill>
                  <a:srgbClr val="080808"/>
                </a:solidFill>
              </a:rPr>
              <a:t>chất</a:t>
            </a:r>
            <a:r>
              <a:rPr lang="en-US" altLang="en-US" sz="2400" dirty="0">
                <a:solidFill>
                  <a:srgbClr val="080808"/>
                </a:solidFill>
              </a:rPr>
              <a:t> </a:t>
            </a:r>
            <a:r>
              <a:rPr lang="en-US" altLang="en-US" sz="2400" dirty="0" err="1">
                <a:solidFill>
                  <a:srgbClr val="080808"/>
                </a:solidFill>
              </a:rPr>
              <a:t>là</a:t>
            </a:r>
            <a:r>
              <a:rPr lang="en-US" altLang="en-US" sz="2400" dirty="0">
                <a:solidFill>
                  <a:srgbClr val="080808"/>
                </a:solidFill>
              </a:rPr>
              <a:t> L/C </a:t>
            </a:r>
            <a:r>
              <a:rPr lang="en-US" altLang="en-US" sz="2400" dirty="0" err="1">
                <a:solidFill>
                  <a:srgbClr val="080808"/>
                </a:solidFill>
              </a:rPr>
              <a:t>gốc</a:t>
            </a:r>
            <a:r>
              <a:rPr lang="en-US" altLang="en-US" sz="2400" dirty="0">
                <a:solidFill>
                  <a:srgbClr val="080808"/>
                </a:solidFill>
              </a:rPr>
              <a:t>), </a:t>
            </a:r>
            <a:r>
              <a:rPr lang="en-US" altLang="en-US" sz="2400" dirty="0" err="1">
                <a:solidFill>
                  <a:srgbClr val="080808"/>
                </a:solidFill>
              </a:rPr>
              <a:t>cũng</a:t>
            </a:r>
            <a:r>
              <a:rPr lang="en-US" altLang="en-US" sz="2400" dirty="0">
                <a:solidFill>
                  <a:srgbClr val="080808"/>
                </a:solidFill>
              </a:rPr>
              <a:t> </a:t>
            </a:r>
            <a:r>
              <a:rPr lang="en-US" altLang="en-US" sz="2400" dirty="0" err="1">
                <a:solidFill>
                  <a:srgbClr val="080808"/>
                </a:solidFill>
              </a:rPr>
              <a:t>được</a:t>
            </a:r>
            <a:r>
              <a:rPr lang="en-US" altLang="en-US" sz="2400" dirty="0">
                <a:solidFill>
                  <a:srgbClr val="080808"/>
                </a:solidFill>
              </a:rPr>
              <a:t> </a:t>
            </a:r>
            <a:r>
              <a:rPr lang="en-US" altLang="en-US" sz="2400" dirty="0" err="1">
                <a:solidFill>
                  <a:srgbClr val="080808"/>
                </a:solidFill>
              </a:rPr>
              <a:t>sử</a:t>
            </a:r>
            <a:r>
              <a:rPr lang="en-US" altLang="en-US" sz="2400" dirty="0">
                <a:solidFill>
                  <a:srgbClr val="080808"/>
                </a:solidFill>
              </a:rPr>
              <a:t> </a:t>
            </a:r>
            <a:r>
              <a:rPr lang="en-US" altLang="en-US" sz="2400" dirty="0" err="1">
                <a:solidFill>
                  <a:srgbClr val="080808"/>
                </a:solidFill>
              </a:rPr>
              <a:t>dụng</a:t>
            </a:r>
            <a:r>
              <a:rPr lang="en-US" altLang="en-US" sz="2400" dirty="0">
                <a:solidFill>
                  <a:srgbClr val="080808"/>
                </a:solidFill>
              </a:rPr>
              <a:t> </a:t>
            </a:r>
            <a:r>
              <a:rPr lang="en-US" altLang="en-US" sz="2400" dirty="0" err="1">
                <a:solidFill>
                  <a:srgbClr val="080808"/>
                </a:solidFill>
              </a:rPr>
              <a:t>trong</a:t>
            </a:r>
            <a:r>
              <a:rPr lang="en-US" altLang="en-US" sz="2400" dirty="0">
                <a:solidFill>
                  <a:srgbClr val="080808"/>
                </a:solidFill>
              </a:rPr>
              <a:t> </a:t>
            </a:r>
            <a:r>
              <a:rPr lang="en-US" altLang="en-US" sz="2400" dirty="0" err="1">
                <a:solidFill>
                  <a:srgbClr val="080808"/>
                </a:solidFill>
              </a:rPr>
              <a:t>trường</a:t>
            </a:r>
            <a:r>
              <a:rPr lang="en-US" altLang="en-US" sz="2400" dirty="0">
                <a:solidFill>
                  <a:srgbClr val="080808"/>
                </a:solidFill>
              </a:rPr>
              <a:t> </a:t>
            </a:r>
            <a:r>
              <a:rPr lang="en-US" altLang="en-US" sz="2400" dirty="0" err="1">
                <a:solidFill>
                  <a:srgbClr val="080808"/>
                </a:solidFill>
              </a:rPr>
              <a:t>hợp</a:t>
            </a:r>
            <a:r>
              <a:rPr lang="en-US" altLang="en-US" sz="2400" dirty="0">
                <a:solidFill>
                  <a:srgbClr val="080808"/>
                </a:solidFill>
              </a:rPr>
              <a:t> </a:t>
            </a:r>
            <a:r>
              <a:rPr lang="en-US" altLang="en-US" sz="2400" dirty="0" err="1">
                <a:solidFill>
                  <a:srgbClr val="080808"/>
                </a:solidFill>
              </a:rPr>
              <a:t>mua</a:t>
            </a:r>
            <a:r>
              <a:rPr lang="en-US" altLang="en-US" sz="2400" dirty="0">
                <a:solidFill>
                  <a:srgbClr val="080808"/>
                </a:solidFill>
              </a:rPr>
              <a:t> </a:t>
            </a:r>
            <a:r>
              <a:rPr lang="en-US" altLang="en-US" sz="2400" dirty="0" err="1">
                <a:solidFill>
                  <a:srgbClr val="080808"/>
                </a:solidFill>
              </a:rPr>
              <a:t>bán</a:t>
            </a:r>
            <a:r>
              <a:rPr lang="en-US" altLang="en-US" sz="2400" dirty="0">
                <a:solidFill>
                  <a:srgbClr val="080808"/>
                </a:solidFill>
              </a:rPr>
              <a:t> </a:t>
            </a:r>
            <a:r>
              <a:rPr lang="en-US" altLang="en-US" sz="2400" dirty="0" err="1">
                <a:solidFill>
                  <a:srgbClr val="080808"/>
                </a:solidFill>
              </a:rPr>
              <a:t>trung</a:t>
            </a:r>
            <a:r>
              <a:rPr lang="en-US" altLang="en-US" sz="2400" dirty="0">
                <a:solidFill>
                  <a:srgbClr val="080808"/>
                </a:solidFill>
              </a:rPr>
              <a:t> </a:t>
            </a:r>
            <a:r>
              <a:rPr lang="en-US" altLang="en-US" sz="2400" dirty="0" err="1">
                <a:solidFill>
                  <a:srgbClr val="080808"/>
                </a:solidFill>
              </a:rPr>
              <a:t>gian</a:t>
            </a:r>
            <a:r>
              <a:rPr lang="en-US" altLang="en-US" sz="2400" dirty="0">
                <a:solidFill>
                  <a:srgbClr val="080808"/>
                </a:solidFill>
              </a:rPr>
              <a:t>, </a:t>
            </a:r>
            <a:r>
              <a:rPr lang="en-US" altLang="en-US" sz="2400" dirty="0" err="1">
                <a:solidFill>
                  <a:srgbClr val="080808"/>
                </a:solidFill>
              </a:rPr>
              <a:t>nghiệp</a:t>
            </a:r>
            <a:r>
              <a:rPr lang="en-US" altLang="en-US" sz="2400" dirty="0">
                <a:solidFill>
                  <a:srgbClr val="080808"/>
                </a:solidFill>
              </a:rPr>
              <a:t> </a:t>
            </a:r>
            <a:r>
              <a:rPr lang="en-US" altLang="en-US" sz="2400" dirty="0" err="1">
                <a:solidFill>
                  <a:srgbClr val="080808"/>
                </a:solidFill>
              </a:rPr>
              <a:t>vụ</a:t>
            </a:r>
            <a:r>
              <a:rPr lang="en-US" altLang="en-US" sz="2400" dirty="0">
                <a:solidFill>
                  <a:srgbClr val="080808"/>
                </a:solidFill>
              </a:rPr>
              <a:t> </a:t>
            </a:r>
            <a:r>
              <a:rPr lang="en-US" altLang="en-US" sz="2400" dirty="0" err="1">
                <a:solidFill>
                  <a:srgbClr val="080808"/>
                </a:solidFill>
              </a:rPr>
              <a:t>khá</a:t>
            </a:r>
            <a:r>
              <a:rPr lang="en-US" altLang="en-US" sz="2400" dirty="0">
                <a:solidFill>
                  <a:srgbClr val="080808"/>
                </a:solidFill>
              </a:rPr>
              <a:t> </a:t>
            </a:r>
            <a:r>
              <a:rPr lang="en-US" altLang="en-US" sz="2400" dirty="0" err="1">
                <a:solidFill>
                  <a:srgbClr val="080808"/>
                </a:solidFill>
              </a:rPr>
              <a:t>phức</a:t>
            </a:r>
            <a:r>
              <a:rPr lang="en-US" altLang="en-US" sz="2400" dirty="0">
                <a:solidFill>
                  <a:srgbClr val="080808"/>
                </a:solidFill>
              </a:rPr>
              <a:t> </a:t>
            </a:r>
            <a:r>
              <a:rPr lang="en-US" altLang="en-US" sz="2400" dirty="0" err="1">
                <a:solidFill>
                  <a:srgbClr val="080808"/>
                </a:solidFill>
              </a:rPr>
              <a:t>tạp</a:t>
            </a:r>
            <a:r>
              <a:rPr lang="en-US" altLang="en-US" sz="2400" dirty="0">
                <a:solidFill>
                  <a:srgbClr val="080808"/>
                </a:solidFill>
              </a:rPr>
              <a:t> </a:t>
            </a:r>
          </a:p>
        </p:txBody>
      </p:sp>
      <p:sp>
        <p:nvSpPr>
          <p:cNvPr id="3" name="Rectangle 2"/>
          <p:cNvSpPr>
            <a:spLocks noChangeArrowheads="1"/>
          </p:cNvSpPr>
          <p:nvPr/>
        </p:nvSpPr>
        <p:spPr bwMode="auto">
          <a:xfrm>
            <a:off x="250135" y="2569931"/>
            <a:ext cx="1176793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ts val="600"/>
              </a:spcBef>
              <a:buClrTx/>
              <a:buFontTx/>
              <a:buNone/>
            </a:pPr>
            <a:r>
              <a:rPr lang="en-US" altLang="en-US" sz="2400" b="1" i="1" dirty="0" err="1">
                <a:solidFill>
                  <a:srgbClr val="FF0000"/>
                </a:solidFill>
                <a:latin typeface="Times New Roman" panose="02020603050405020304" pitchFamily="18" charset="0"/>
              </a:rPr>
              <a:t>Ví</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dụ</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Tổng</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giá</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trị</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hợp</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đồng</a:t>
            </a:r>
            <a:r>
              <a:rPr lang="en-US" altLang="en-US" sz="2400" b="1" i="1" dirty="0">
                <a:solidFill>
                  <a:srgbClr val="FF0000"/>
                </a:solidFill>
                <a:latin typeface="Times New Roman" panose="02020603050405020304" pitchFamily="18" charset="0"/>
              </a:rPr>
              <a:t> 1.200.000 USD, </a:t>
            </a:r>
            <a:r>
              <a:rPr lang="en-US" altLang="en-US" sz="2400" b="1" i="1" dirty="0" err="1">
                <a:solidFill>
                  <a:srgbClr val="FF0000"/>
                </a:solidFill>
                <a:latin typeface="Times New Roman" panose="02020603050405020304" pitchFamily="18" charset="0"/>
              </a:rPr>
              <a:t>thực</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hiện</a:t>
            </a:r>
            <a:r>
              <a:rPr lang="en-US" altLang="en-US" sz="2400" b="1" i="1" dirty="0">
                <a:solidFill>
                  <a:srgbClr val="FF0000"/>
                </a:solidFill>
                <a:latin typeface="Times New Roman" panose="02020603050405020304" pitchFamily="18" charset="0"/>
              </a:rPr>
              <a:t> </a:t>
            </a:r>
            <a:r>
              <a:rPr lang="en-US" altLang="en-US" sz="2400" b="1" i="1" dirty="0" err="1">
                <a:solidFill>
                  <a:srgbClr val="FF0000"/>
                </a:solidFill>
                <a:latin typeface="Times New Roman" panose="02020603050405020304" pitchFamily="18" charset="0"/>
              </a:rPr>
              <a:t>trong</a:t>
            </a:r>
            <a:r>
              <a:rPr lang="en-US" altLang="en-US" sz="2400" b="1" i="1" dirty="0">
                <a:solidFill>
                  <a:srgbClr val="FF0000"/>
                </a:solidFill>
                <a:latin typeface="Times New Roman" panose="02020603050405020304" pitchFamily="18" charset="0"/>
              </a:rPr>
              <a:t> 12 </a:t>
            </a:r>
            <a:r>
              <a:rPr lang="en-US" altLang="en-US" sz="2400" b="1" i="1" dirty="0" err="1">
                <a:solidFill>
                  <a:srgbClr val="FF0000"/>
                </a:solidFill>
                <a:latin typeface="Times New Roman" panose="02020603050405020304" pitchFamily="18" charset="0"/>
              </a:rPr>
              <a:t>tháng</a:t>
            </a:r>
            <a:r>
              <a:rPr lang="en-US" altLang="en-US" sz="2400" b="1"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Để</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tránh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thiệt</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hại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khi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mở</a:t>
            </a:r>
            <a:r>
              <a:rPr lang="en-US" altLang="en-US" sz="2400" i="1" dirty="0">
                <a:solidFill>
                  <a:srgbClr val="FF0000"/>
                </a:solidFill>
                <a:latin typeface="Times New Roman" panose="02020603050405020304" pitchFamily="18" charset="0"/>
              </a:rPr>
              <a:t> L/C </a:t>
            </a:r>
            <a:r>
              <a:rPr lang="en-US" altLang="en-US" sz="2400" i="1" dirty="0" err="1">
                <a:solidFill>
                  <a:srgbClr val="FF0000"/>
                </a:solidFill>
                <a:latin typeface="Times New Roman" panose="02020603050405020304" pitchFamily="18" charset="0"/>
              </a:rPr>
              <a:t>có</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giá</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trị</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thời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hạn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dài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gây</a:t>
            </a:r>
            <a:r>
              <a:rPr lang="en-US" altLang="en-US" sz="2400" i="1" dirty="0">
                <a:solidFill>
                  <a:srgbClr val="FF0000"/>
                </a:solidFill>
                <a:latin typeface="Times New Roman" panose="02020603050405020304" pitchFamily="18" charset="0"/>
              </a:rPr>
              <a:t> ứ </a:t>
            </a:r>
            <a:r>
              <a:rPr lang="en-US" altLang="en-US" sz="2400" i="1" dirty="0" err="1">
                <a:solidFill>
                  <a:srgbClr val="FF0000"/>
                </a:solidFill>
                <a:latin typeface="Times New Roman" panose="02020603050405020304" pitchFamily="18" charset="0"/>
              </a:rPr>
              <a:t>đọng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vốn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không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cần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thiết</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ngƣời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nhập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khẩu</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có</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thể</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mở</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một</a:t>
            </a:r>
            <a:r>
              <a:rPr lang="en-US" altLang="en-US" sz="2400" i="1" dirty="0">
                <a:solidFill>
                  <a:srgbClr val="FF0000"/>
                </a:solidFill>
                <a:latin typeface="Times New Roman" panose="02020603050405020304" pitchFamily="18" charset="0"/>
              </a:rPr>
              <a:t> L/C </a:t>
            </a:r>
            <a:r>
              <a:rPr lang="en-US" altLang="en-US" sz="2400" i="1" dirty="0" err="1">
                <a:solidFill>
                  <a:srgbClr val="FF0000"/>
                </a:solidFill>
                <a:latin typeface="Times New Roman" panose="02020603050405020304" pitchFamily="18" charset="0"/>
              </a:rPr>
              <a:t>trị</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giá</a:t>
            </a:r>
            <a:r>
              <a:rPr lang="en-US" altLang="en-US" sz="2400" i="1" dirty="0">
                <a:solidFill>
                  <a:srgbClr val="FF0000"/>
                </a:solidFill>
                <a:latin typeface="Times New Roman" panose="02020603050405020304" pitchFamily="18" charset="0"/>
              </a:rPr>
              <a:t> 300.000USD </a:t>
            </a:r>
            <a:r>
              <a:rPr lang="en-US" altLang="en-US" sz="2400" i="1" dirty="0" err="1">
                <a:solidFill>
                  <a:srgbClr val="FF0000"/>
                </a:solidFill>
                <a:latin typeface="Times New Roman" panose="02020603050405020304" pitchFamily="18" charset="0"/>
              </a:rPr>
              <a:t>thời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hạn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hiệu</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lực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là</a:t>
            </a:r>
            <a:r>
              <a:rPr lang="en-US" altLang="en-US" sz="2400" i="1" dirty="0">
                <a:solidFill>
                  <a:srgbClr val="FF0000"/>
                </a:solidFill>
                <a:latin typeface="Times New Roman" panose="02020603050405020304" pitchFamily="18" charset="0"/>
              </a:rPr>
              <a:t> 3 </a:t>
            </a:r>
            <a:r>
              <a:rPr lang="en-US" altLang="en-US" sz="2400" i="1" dirty="0" err="1">
                <a:solidFill>
                  <a:srgbClr val="FF0000"/>
                </a:solidFill>
                <a:latin typeface="Times New Roman" panose="02020603050405020304" pitchFamily="18" charset="0"/>
              </a:rPr>
              <a:t>tháng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với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điều</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kiện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tuần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hoàn</a:t>
            </a:r>
            <a:r>
              <a:rPr lang="en-US" altLang="en-US" sz="2400" i="1" dirty="0">
                <a:solidFill>
                  <a:srgbClr val="FF0000"/>
                </a:solidFill>
                <a:latin typeface="Times New Roman" panose="02020603050405020304" pitchFamily="18" charset="0"/>
              </a:rPr>
              <a:t> 4 </a:t>
            </a:r>
            <a:r>
              <a:rPr lang="en-US" altLang="en-US" sz="2400" i="1" dirty="0" err="1">
                <a:solidFill>
                  <a:srgbClr val="FF0000"/>
                </a:solidFill>
                <a:latin typeface="Times New Roman" panose="02020603050405020304" pitchFamily="18" charset="0"/>
              </a:rPr>
              <a:t>lần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năm</a:t>
            </a:r>
            <a:endParaRPr lang="en-US" altLang="en-US" sz="2400" i="1" dirty="0">
              <a:solidFill>
                <a:srgbClr val="FF0000"/>
              </a:solidFill>
              <a:latin typeface="Times New Roman" panose="02020603050405020304" pitchFamily="18" charset="0"/>
            </a:endParaRPr>
          </a:p>
        </p:txBody>
      </p:sp>
      <p:sp>
        <p:nvSpPr>
          <p:cNvPr id="7" name="TextBox 6"/>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8" name="Rectangle 7"/>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584384063"/>
      </p:ext>
    </p:extLst>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EEA7A-382D-464B-BC30-1298A2EAE6AC}"/>
              </a:ext>
            </a:extLst>
          </p:cNvPr>
          <p:cNvSpPr>
            <a:spLocks noGrp="1"/>
          </p:cNvSpPr>
          <p:nvPr>
            <p:ph type="title"/>
          </p:nvPr>
        </p:nvSpPr>
        <p:spPr>
          <a:solidFill>
            <a:schemeClr val="accent4">
              <a:lumMod val="20000"/>
              <a:lumOff val="80000"/>
            </a:schemeClr>
          </a:solidFill>
          <a:extLst/>
        </p:spPr>
        <p:style>
          <a:lnRef idx="0">
            <a:schemeClr val="accent1"/>
          </a:lnRef>
          <a:fillRef idx="3">
            <a:schemeClr val="accent1"/>
          </a:fillRef>
          <a:effectRef idx="3">
            <a:schemeClr val="accent1"/>
          </a:effectRef>
          <a:fontRef idx="minor">
            <a:schemeClr val="lt1"/>
          </a:fontRef>
        </p:style>
        <p:txBody>
          <a:bodyPr/>
          <a:lstStyle/>
          <a:p>
            <a:pPr>
              <a:defRPr/>
            </a:pPr>
            <a:r>
              <a:rPr lang="en-US" err="1">
                <a:solidFill>
                  <a:srgbClr val="FF0000"/>
                </a:solidFill>
              </a:rPr>
              <a:t>Đối</a:t>
            </a:r>
            <a:r>
              <a:rPr lang="en-US">
                <a:solidFill>
                  <a:srgbClr val="FF0000"/>
                </a:solidFill>
              </a:rPr>
              <a:t> </a:t>
            </a:r>
            <a:r>
              <a:rPr lang="en-US" err="1">
                <a:solidFill>
                  <a:srgbClr val="FF0000"/>
                </a:solidFill>
              </a:rPr>
              <a:t>với</a:t>
            </a:r>
            <a:r>
              <a:rPr lang="en-US">
                <a:solidFill>
                  <a:srgbClr val="FF0000"/>
                </a:solidFill>
              </a:rPr>
              <a:t> </a:t>
            </a:r>
            <a:r>
              <a:rPr lang="en-US" err="1">
                <a:solidFill>
                  <a:srgbClr val="FF0000"/>
                </a:solidFill>
              </a:rPr>
              <a:t>đơn</a:t>
            </a:r>
            <a:r>
              <a:rPr lang="en-US">
                <a:solidFill>
                  <a:srgbClr val="FF0000"/>
                </a:solidFill>
              </a:rPr>
              <a:t> </a:t>
            </a:r>
            <a:r>
              <a:rPr lang="en-US" err="1">
                <a:solidFill>
                  <a:srgbClr val="FF0000"/>
                </a:solidFill>
              </a:rPr>
              <a:t>vị</a:t>
            </a:r>
            <a:r>
              <a:rPr lang="en-US">
                <a:solidFill>
                  <a:srgbClr val="FF0000"/>
                </a:solidFill>
              </a:rPr>
              <a:t> </a:t>
            </a:r>
            <a:r>
              <a:rPr lang="en-US" err="1">
                <a:solidFill>
                  <a:srgbClr val="FF0000"/>
                </a:solidFill>
              </a:rPr>
              <a:t>xin</a:t>
            </a:r>
            <a:r>
              <a:rPr lang="en-US">
                <a:solidFill>
                  <a:srgbClr val="FF0000"/>
                </a:solidFill>
              </a:rPr>
              <a:t> </a:t>
            </a:r>
            <a:r>
              <a:rPr lang="en-US" err="1">
                <a:solidFill>
                  <a:srgbClr val="FF0000"/>
                </a:solidFill>
              </a:rPr>
              <a:t>mở</a:t>
            </a:r>
            <a:r>
              <a:rPr lang="en-US">
                <a:solidFill>
                  <a:srgbClr val="FF0000"/>
                </a:solidFill>
              </a:rPr>
              <a:t> L/C – </a:t>
            </a:r>
            <a:r>
              <a:rPr lang="en-US" err="1">
                <a:solidFill>
                  <a:srgbClr val="FF0000"/>
                </a:solidFill>
              </a:rPr>
              <a:t>Người</a:t>
            </a:r>
            <a:r>
              <a:rPr lang="en-US">
                <a:solidFill>
                  <a:srgbClr val="FF0000"/>
                </a:solidFill>
              </a:rPr>
              <a:t> </a:t>
            </a:r>
            <a:r>
              <a:rPr lang="en-US" err="1">
                <a:solidFill>
                  <a:srgbClr val="FF0000"/>
                </a:solidFill>
              </a:rPr>
              <a:t>nhập</a:t>
            </a:r>
            <a:r>
              <a:rPr lang="en-US">
                <a:solidFill>
                  <a:srgbClr val="FF0000"/>
                </a:solidFill>
              </a:rPr>
              <a:t> </a:t>
            </a:r>
            <a:r>
              <a:rPr lang="en-US" err="1">
                <a:solidFill>
                  <a:srgbClr val="FF0000"/>
                </a:solidFill>
              </a:rPr>
              <a:t>khẩu</a:t>
            </a:r>
            <a:endParaRPr lang="en-US">
              <a:solidFill>
                <a:srgbClr val="FF0000"/>
              </a:solidFill>
            </a:endParaRPr>
          </a:p>
        </p:txBody>
      </p:sp>
      <p:sp>
        <p:nvSpPr>
          <p:cNvPr id="195589" name="Content Placeholder 2"/>
          <p:cNvSpPr>
            <a:spLocks noGrp="1" noChangeArrowheads="1"/>
          </p:cNvSpPr>
          <p:nvPr>
            <p:ph idx="1"/>
          </p:nvPr>
        </p:nvSpPr>
        <p:spPr>
          <a:xfrm>
            <a:off x="195469" y="2014331"/>
            <a:ext cx="11158331" cy="4068763"/>
          </a:xfrm>
        </p:spPr>
        <p:txBody>
          <a:bodyPr>
            <a:normAutofit fontScale="92500" lnSpcReduction="20000"/>
          </a:bodyPr>
          <a:lstStyle/>
          <a:p>
            <a:pPr algn="just">
              <a:lnSpc>
                <a:spcPct val="150000"/>
              </a:lnSpc>
              <a:buClr>
                <a:srgbClr val="C00000"/>
              </a:buClr>
              <a:buFont typeface="Arial" panose="020B0604020202020204" pitchFamily="34" charset="0"/>
              <a:buChar char="•"/>
            </a:pP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nhập</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khẩu</a:t>
            </a:r>
            <a:r>
              <a:rPr lang="en-US" altLang="en-US" dirty="0" smtClean="0">
                <a:latin typeface="Times New Roman" panose="02020603050405020304" pitchFamily="18" charset="0"/>
                <a:cs typeface="Times New Roman" panose="02020603050405020304" pitchFamily="18" charset="0"/>
              </a:rPr>
              <a:t> VN </a:t>
            </a:r>
            <a:r>
              <a:rPr lang="en-US" altLang="en-US" dirty="0" err="1" smtClean="0">
                <a:latin typeface="Times New Roman" panose="02020603050405020304" pitchFamily="18" charset="0"/>
                <a:cs typeface="Times New Roman" panose="02020603050405020304" pitchFamily="18" charset="0"/>
              </a:rPr>
              <a:t>muốn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mở</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thư</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tín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dụng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XK </a:t>
            </a:r>
            <a:r>
              <a:rPr lang="en-US" altLang="en-US" dirty="0" err="1" smtClean="0">
                <a:latin typeface="Times New Roman" panose="02020603050405020304" pitchFamily="18" charset="0"/>
                <a:cs typeface="Times New Roman" panose="02020603050405020304" pitchFamily="18" charset="0"/>
              </a:rPr>
              <a:t>hưởng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trước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hết</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phải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viết</a:t>
            </a:r>
            <a:r>
              <a:rPr lang="en-US" altLang="en-US"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yêu</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cầu</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mở</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thư</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tín</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dụng</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gửi</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đến</a:t>
            </a:r>
            <a:r>
              <a:rPr lang="en-US" altLang="en-US" b="1" dirty="0" smtClean="0">
                <a:latin typeface="Times New Roman" panose="02020603050405020304" pitchFamily="18" charset="0"/>
                <a:cs typeface="Times New Roman" panose="02020603050405020304" pitchFamily="18" charset="0"/>
              </a:rPr>
              <a:t> NH </a:t>
            </a:r>
            <a:r>
              <a:rPr lang="en-US" altLang="en-US" b="1" dirty="0" err="1" smtClean="0">
                <a:latin typeface="Times New Roman" panose="02020603050405020304" pitchFamily="18" charset="0"/>
                <a:cs typeface="Times New Roman" panose="02020603050405020304" pitchFamily="18" charset="0"/>
              </a:rPr>
              <a:t>ngoại</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thương</a:t>
            </a:r>
            <a:r>
              <a:rPr lang="en-US" altLang="en-US" b="1" dirty="0" smtClean="0">
                <a:latin typeface="Times New Roman" panose="02020603050405020304" pitchFamily="18" charset="0"/>
                <a:cs typeface="Times New Roman" panose="02020603050405020304" pitchFamily="18" charset="0"/>
              </a:rPr>
              <a:t> VN </a:t>
            </a:r>
            <a:r>
              <a:rPr lang="en-US" altLang="en-US" b="1" dirty="0" err="1" smtClean="0">
                <a:latin typeface="Times New Roman" panose="02020603050405020304" pitchFamily="18" charset="0"/>
                <a:cs typeface="Times New Roman" panose="02020603050405020304" pitchFamily="18" charset="0"/>
              </a:rPr>
              <a:t>hoặc</a:t>
            </a:r>
            <a:r>
              <a:rPr lang="en-US" altLang="en-US" b="1" dirty="0" smtClean="0">
                <a:latin typeface="Times New Roman" panose="02020603050405020304" pitchFamily="18" charset="0"/>
                <a:cs typeface="Times New Roman" panose="02020603050405020304" pitchFamily="18" charset="0"/>
              </a:rPr>
              <a:t> NHTM </a:t>
            </a:r>
            <a:r>
              <a:rPr lang="en-US" altLang="en-US" b="1" dirty="0" err="1" smtClean="0">
                <a:latin typeface="Times New Roman" panose="02020603050405020304" pitchFamily="18" charset="0"/>
                <a:cs typeface="Times New Roman" panose="02020603050405020304" pitchFamily="18" charset="0"/>
              </a:rPr>
              <a:t>nào</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đó</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có</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quyền</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thanh</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toán</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quốc</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tế</a:t>
            </a:r>
            <a:r>
              <a:rPr lang="en-US" altLang="en-US" b="1" dirty="0" smtClean="0">
                <a:latin typeface="Times New Roman" panose="02020603050405020304" pitchFamily="18" charset="0"/>
                <a:cs typeface="Times New Roman" panose="02020603050405020304" pitchFamily="18" charset="0"/>
              </a:rPr>
              <a:t> </a:t>
            </a:r>
            <a:r>
              <a:rPr lang="en-US" altLang="en-US" dirty="0" smtClean="0">
                <a:latin typeface="Times New Roman" panose="02020603050405020304" pitchFamily="18" charset="0"/>
                <a:cs typeface="Times New Roman" panose="02020603050405020304" pitchFamily="18" charset="0"/>
              </a:rPr>
              <a:t>=&gt; NH </a:t>
            </a:r>
            <a:r>
              <a:rPr lang="en-US" altLang="en-US" dirty="0" err="1" smtClean="0">
                <a:latin typeface="Times New Roman" panose="02020603050405020304" pitchFamily="18" charset="0"/>
                <a:cs typeface="Times New Roman" panose="02020603050405020304" pitchFamily="18" charset="0"/>
              </a:rPr>
              <a:t>dùng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làm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căn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cứ</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để</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mở</a:t>
            </a:r>
            <a:r>
              <a:rPr lang="en-US" altLang="en-US" dirty="0" smtClean="0">
                <a:latin typeface="Times New Roman" panose="02020603050405020304" pitchFamily="18" charset="0"/>
                <a:cs typeface="Times New Roman" panose="02020603050405020304" pitchFamily="18" charset="0"/>
              </a:rPr>
              <a:t> L/C </a:t>
            </a:r>
            <a:r>
              <a:rPr lang="en-US" altLang="en-US" dirty="0" err="1" smtClean="0">
                <a:latin typeface="Times New Roman" panose="02020603050405020304" pitchFamily="18" charset="0"/>
                <a:cs typeface="Times New Roman" panose="02020603050405020304" pitchFamily="18" charset="0"/>
              </a:rPr>
              <a:t>và</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cũng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trở</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thành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khế</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ước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dân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sự</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giữa</a:t>
            </a:r>
            <a:r>
              <a:rPr lang="en-US" altLang="en-US" dirty="0" smtClean="0">
                <a:latin typeface="Times New Roman" panose="02020603050405020304" pitchFamily="18" charset="0"/>
                <a:cs typeface="Times New Roman" panose="02020603050405020304" pitchFamily="18" charset="0"/>
              </a:rPr>
              <a:t> NH </a:t>
            </a:r>
            <a:r>
              <a:rPr lang="en-US" altLang="en-US" dirty="0" err="1" smtClean="0">
                <a:latin typeface="Times New Roman" panose="02020603050405020304" pitchFamily="18" charset="0"/>
                <a:cs typeface="Times New Roman" panose="02020603050405020304" pitchFamily="18" charset="0"/>
              </a:rPr>
              <a:t>và</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người</a:t>
            </a:r>
            <a:r>
              <a:rPr lang="en-US" altLang="en-US" dirty="0" smtClean="0">
                <a:latin typeface="Times New Roman" panose="02020603050405020304" pitchFamily="18" charset="0"/>
                <a:cs typeface="Times New Roman" panose="02020603050405020304" pitchFamily="18" charset="0"/>
              </a:rPr>
              <a:t> NK.</a:t>
            </a:r>
          </a:p>
          <a:p>
            <a:pPr algn="just">
              <a:lnSpc>
                <a:spcPct val="150000"/>
              </a:lnSpc>
              <a:buClr>
                <a:srgbClr val="C00000"/>
              </a:buClr>
            </a:pPr>
            <a:r>
              <a:rPr lang="en-US" altLang="en-US" dirty="0" err="1" smtClean="0">
                <a:latin typeface="Times New Roman" panose="02020603050405020304" pitchFamily="18" charset="0"/>
                <a:cs typeface="Times New Roman" panose="02020603050405020304" pitchFamily="18" charset="0"/>
              </a:rPr>
              <a:t>Để</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đảm</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bảo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cho</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việc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thanh</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toán</a:t>
            </a:r>
            <a:r>
              <a:rPr lang="en-US" altLang="en-US" dirty="0" smtClean="0">
                <a:latin typeface="Times New Roman" panose="02020603050405020304" pitchFamily="18" charset="0"/>
                <a:cs typeface="Times New Roman" panose="02020603050405020304" pitchFamily="18" charset="0"/>
              </a:rPr>
              <a:t> L/C </a:t>
            </a:r>
            <a:r>
              <a:rPr lang="en-US" altLang="en-US" dirty="0" err="1" smtClean="0">
                <a:latin typeface="Times New Roman" panose="02020603050405020304" pitchFamily="18" charset="0"/>
                <a:cs typeface="Times New Roman" panose="02020603050405020304" pitchFamily="18" charset="0"/>
              </a:rPr>
              <a:t>khi</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đến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hạn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ngân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hàng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thường</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yêu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cầu</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đơn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vị</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xin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mở</a:t>
            </a:r>
            <a:r>
              <a:rPr lang="en-US" altLang="en-US" dirty="0" smtClean="0">
                <a:latin typeface="Times New Roman" panose="02020603050405020304" pitchFamily="18" charset="0"/>
                <a:cs typeface="Times New Roman" panose="02020603050405020304" pitchFamily="18" charset="0"/>
              </a:rPr>
              <a:t> L/C </a:t>
            </a:r>
            <a:r>
              <a:rPr lang="en-US" altLang="en-US" dirty="0" err="1" smtClean="0">
                <a:latin typeface="Times New Roman" panose="02020603050405020304" pitchFamily="18" charset="0"/>
                <a:cs typeface="Times New Roman" panose="02020603050405020304" pitchFamily="18" charset="0"/>
              </a:rPr>
              <a:t>thực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hiện</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việc</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ký</a:t>
            </a:r>
            <a:r>
              <a:rPr lang="en-US" altLang="en-US" dirty="0" smtClean="0">
                <a:latin typeface="Times New Roman" panose="02020603050405020304" pitchFamily="18" charset="0"/>
                <a:cs typeface="Times New Roman" panose="02020603050405020304" pitchFamily="18" charset="0"/>
              </a:rPr>
              <a:t> </a:t>
            </a:r>
            <a:r>
              <a:rPr lang="en-US" altLang="en-US" dirty="0" err="1" smtClean="0">
                <a:latin typeface="Times New Roman" panose="02020603050405020304" pitchFamily="18" charset="0"/>
                <a:cs typeface="Times New Roman" panose="02020603050405020304" pitchFamily="18" charset="0"/>
              </a:rPr>
              <a:t>quỹ</a:t>
            </a:r>
            <a:r>
              <a:rPr lang="en-US" altLang="en-US"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Số</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tiền</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ký</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quỹ</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sẽ</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được</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lưu</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ký</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vào</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tài</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khoản</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riêng</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không</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được</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hưởng</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lãi</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để</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dành</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cho</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việc</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thanh</a:t>
            </a:r>
            <a:r>
              <a:rPr lang="en-US" altLang="en-US" i="1" dirty="0" smtClean="0">
                <a:latin typeface="Times New Roman" panose="02020603050405020304" pitchFamily="18" charset="0"/>
                <a:cs typeface="Times New Roman" panose="02020603050405020304" pitchFamily="18" charset="0"/>
              </a:rPr>
              <a:t> </a:t>
            </a:r>
            <a:r>
              <a:rPr lang="en-US" altLang="en-US" i="1" dirty="0" err="1" smtClean="0">
                <a:latin typeface="Times New Roman" panose="02020603050405020304" pitchFamily="18" charset="0"/>
                <a:cs typeface="Times New Roman" panose="02020603050405020304" pitchFamily="18" charset="0"/>
              </a:rPr>
              <a:t>toán</a:t>
            </a:r>
            <a:r>
              <a:rPr lang="en-US" altLang="en-US" i="1" dirty="0" smtClean="0">
                <a:latin typeface="Times New Roman" panose="02020603050405020304" pitchFamily="18" charset="0"/>
                <a:cs typeface="Times New Roman" panose="02020603050405020304" pitchFamily="18" charset="0"/>
              </a:rPr>
              <a:t> L/C</a:t>
            </a:r>
            <a:endParaRPr lang="en-US" altLang="en-US" dirty="0" smtClean="0">
              <a:latin typeface="Times New Roman" panose="02020603050405020304" pitchFamily="18" charset="0"/>
              <a:cs typeface="Times New Roman" panose="02020603050405020304" pitchFamily="18" charset="0"/>
            </a:endParaRPr>
          </a:p>
          <a:p>
            <a:pPr algn="just">
              <a:lnSpc>
                <a:spcPct val="150000"/>
              </a:lnSpc>
              <a:buClr>
                <a:srgbClr val="C00000"/>
              </a:buClr>
              <a:buFont typeface="Symbol" panose="05050102010706020507" pitchFamily="18" charset="2"/>
              <a:buNone/>
            </a:pPr>
            <a:endParaRPr lang="en-US" altLang="en-US" dirty="0" smtClean="0">
              <a:latin typeface="Times New Roman" panose="02020603050405020304" pitchFamily="18" charset="0"/>
              <a:cs typeface="Times New Roman" panose="02020603050405020304" pitchFamily="18" charset="0"/>
            </a:endParaRPr>
          </a:p>
          <a:p>
            <a:pPr algn="just">
              <a:lnSpc>
                <a:spcPct val="150000"/>
              </a:lnSpc>
              <a:buClr>
                <a:srgbClr val="C00000"/>
              </a:buClr>
              <a:buFont typeface="Symbol" panose="05050102010706020507" pitchFamily="18" charset="2"/>
              <a:buNone/>
            </a:pPr>
            <a:endParaRPr lang="en-US" altLang="en-US" dirty="0" smtClean="0">
              <a:latin typeface="Times New Roman" panose="02020603050405020304" pitchFamily="18" charset="0"/>
              <a:cs typeface="Times New Roman" panose="02020603050405020304" pitchFamily="18" charset="0"/>
            </a:endParaRPr>
          </a:p>
          <a:p>
            <a:pPr algn="just">
              <a:lnSpc>
                <a:spcPct val="150000"/>
              </a:lnSpc>
              <a:buClr>
                <a:srgbClr val="C00000"/>
              </a:buClr>
              <a:buFont typeface="Symbol" panose="05050102010706020507" pitchFamily="18" charset="2"/>
              <a:buNone/>
            </a:pPr>
            <a:endParaRPr lang="en-US" altLang="en-US"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5484231"/>
      </p:ext>
    </p:extLst>
  </p:cSld>
  <p:clrMapOvr>
    <a:masterClrMapping/>
  </p:clrMapOvr>
  <p:transition>
    <p:pull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7CD07-8397-46A1-826A-B6595E0A2CB3}"/>
              </a:ext>
            </a:extLst>
          </p:cNvPr>
          <p:cNvSpPr>
            <a:spLocks noGrp="1"/>
          </p:cNvSpPr>
          <p:nvPr>
            <p:ph type="title"/>
          </p:nvPr>
        </p:nvSpPr>
        <p:spPr>
          <a:xfrm>
            <a:off x="1795670" y="198782"/>
            <a:ext cx="8915400" cy="792162"/>
          </a:xfrm>
          <a:solidFill>
            <a:srgbClr val="0070C0"/>
          </a:solidFill>
          <a:extLst/>
        </p:spPr>
        <p:style>
          <a:lnRef idx="0">
            <a:schemeClr val="accent1"/>
          </a:lnRef>
          <a:fillRef idx="3">
            <a:schemeClr val="accent1"/>
          </a:fillRef>
          <a:effectRef idx="3">
            <a:schemeClr val="accent1"/>
          </a:effectRef>
          <a:fontRef idx="minor">
            <a:schemeClr val="lt1"/>
          </a:fontRef>
        </p:style>
        <p:txBody>
          <a:bodyPr/>
          <a:lstStyle/>
          <a:p>
            <a:pPr>
              <a:defRPr/>
            </a:pPr>
            <a:r>
              <a:rPr lang="en-US" sz="3600" err="1"/>
              <a:t>Đối</a:t>
            </a:r>
            <a:r>
              <a:rPr lang="en-US" sz="3600"/>
              <a:t> </a:t>
            </a:r>
            <a:r>
              <a:rPr lang="en-US" sz="3600" err="1"/>
              <a:t>với</a:t>
            </a:r>
            <a:r>
              <a:rPr lang="en-US" sz="3600"/>
              <a:t> NH </a:t>
            </a:r>
            <a:r>
              <a:rPr lang="en-US" sz="3600" err="1"/>
              <a:t>mở</a:t>
            </a:r>
            <a:r>
              <a:rPr lang="en-US" sz="3600"/>
              <a:t> L/C – NH </a:t>
            </a:r>
            <a:r>
              <a:rPr lang="en-US" sz="3600" err="1"/>
              <a:t>phục</a:t>
            </a:r>
            <a:r>
              <a:rPr lang="en-US" sz="3600"/>
              <a:t> </a:t>
            </a:r>
            <a:r>
              <a:rPr lang="en-US" sz="3600" err="1"/>
              <a:t>vụ</a:t>
            </a:r>
            <a:r>
              <a:rPr lang="en-US" sz="3600"/>
              <a:t> </a:t>
            </a:r>
            <a:r>
              <a:rPr lang="en-US" sz="3600" err="1"/>
              <a:t>người</a:t>
            </a:r>
            <a:r>
              <a:rPr lang="en-US" sz="3600"/>
              <a:t> NK</a:t>
            </a:r>
          </a:p>
        </p:txBody>
      </p:sp>
      <p:sp>
        <p:nvSpPr>
          <p:cNvPr id="197637" name="Content Placeholder 2"/>
          <p:cNvSpPr>
            <a:spLocks noGrp="1" noChangeArrowheads="1"/>
          </p:cNvSpPr>
          <p:nvPr>
            <p:ph idx="1"/>
          </p:nvPr>
        </p:nvSpPr>
        <p:spPr>
          <a:xfrm>
            <a:off x="291547" y="1142656"/>
            <a:ext cx="10946295" cy="4830762"/>
          </a:xfrm>
        </p:spPr>
        <p:txBody>
          <a:bodyPr>
            <a:normAutofit fontScale="92500" lnSpcReduction="20000"/>
          </a:bodyPr>
          <a:lstStyle/>
          <a:p>
            <a:pPr>
              <a:lnSpc>
                <a:spcPct val="110000"/>
              </a:lnSpc>
              <a:spcAft>
                <a:spcPts val="600"/>
              </a:spcAft>
              <a:buFont typeface="Wingdings" panose="05000000000000000000" pitchFamily="2" charset="2"/>
              <a:buChar char="v"/>
            </a:pPr>
            <a:r>
              <a:rPr lang="vi-VN" altLang="en-US" sz="2400" b="1" u="sng" dirty="0"/>
              <a:t>Cơ sở tạo lập L/C</a:t>
            </a:r>
          </a:p>
          <a:p>
            <a:pPr algn="just">
              <a:lnSpc>
                <a:spcPct val="110000"/>
              </a:lnSpc>
              <a:spcAft>
                <a:spcPts val="600"/>
              </a:spcAft>
              <a:buClr>
                <a:srgbClr val="C00000"/>
              </a:buClr>
            </a:pPr>
            <a:r>
              <a:rPr lang="vi-VN" altLang="en-US" sz="2400" dirty="0" smtClean="0"/>
              <a:t>L/C </a:t>
            </a:r>
            <a:r>
              <a:rPr lang="vi-VN" altLang="en-US" sz="2400" dirty="0"/>
              <a:t>được tạo lập trên cơ sở </a:t>
            </a:r>
            <a:r>
              <a:rPr lang="vi-VN" altLang="en-US" sz="2400" b="1" dirty="0"/>
              <a:t>hợp đồng thương mại </a:t>
            </a:r>
            <a:r>
              <a:rPr lang="vi-VN" altLang="en-US" sz="2400" dirty="0"/>
              <a:t>giữa người mu</a:t>
            </a:r>
            <a:r>
              <a:rPr lang="en-US" altLang="en-US" sz="2400" dirty="0"/>
              <a:t>a </a:t>
            </a:r>
            <a:r>
              <a:rPr lang="vi-VN" altLang="en-US" sz="2400" dirty="0"/>
              <a:t>và người bán và </a:t>
            </a:r>
            <a:r>
              <a:rPr lang="vi-VN" altLang="en-US" sz="2400" b="1" dirty="0"/>
              <a:t>giấy đề nghị mở L/C </a:t>
            </a:r>
            <a:r>
              <a:rPr lang="vi-VN" altLang="en-US" sz="2400" dirty="0"/>
              <a:t>do người mua lập</a:t>
            </a:r>
          </a:p>
          <a:p>
            <a:pPr algn="just">
              <a:lnSpc>
                <a:spcPct val="110000"/>
              </a:lnSpc>
              <a:spcAft>
                <a:spcPts val="600"/>
              </a:spcAft>
              <a:buClr>
                <a:srgbClr val="C00000"/>
              </a:buClr>
            </a:pPr>
            <a:r>
              <a:rPr lang="vi-VN" altLang="en-US" sz="2400" dirty="0"/>
              <a:t>Những nội dung chủ yếu của L/C</a:t>
            </a:r>
          </a:p>
          <a:p>
            <a:pPr algn="just">
              <a:lnSpc>
                <a:spcPct val="110000"/>
              </a:lnSpc>
              <a:spcAft>
                <a:spcPts val="600"/>
              </a:spcAft>
              <a:buClr>
                <a:srgbClr val="C00000"/>
              </a:buClr>
            </a:pPr>
            <a:r>
              <a:rPr lang="vi-VN" altLang="en-US" sz="2400" dirty="0"/>
              <a:t>Kiểm tra bộ chứng từ do ngân hàng thông báo chuyển đến</a:t>
            </a:r>
          </a:p>
          <a:p>
            <a:pPr algn="just">
              <a:lnSpc>
                <a:spcPct val="110000"/>
              </a:lnSpc>
              <a:spcAft>
                <a:spcPts val="600"/>
              </a:spcAft>
              <a:buClr>
                <a:srgbClr val="C00000"/>
              </a:buClr>
            </a:pPr>
            <a:r>
              <a:rPr lang="vi-VN" altLang="en-US" sz="2400" dirty="0"/>
              <a:t>Sửa đổi, bổ sung các điều khoản của L/C</a:t>
            </a:r>
          </a:p>
          <a:p>
            <a:pPr algn="just">
              <a:lnSpc>
                <a:spcPct val="110000"/>
              </a:lnSpc>
              <a:spcAft>
                <a:spcPts val="600"/>
              </a:spcAft>
              <a:buClr>
                <a:srgbClr val="C00000"/>
              </a:buClr>
              <a:buFont typeface="Wingdings" panose="05000000000000000000" pitchFamily="2" charset="2"/>
              <a:buChar char="v"/>
            </a:pPr>
            <a:r>
              <a:rPr lang="vi-VN" altLang="en-US" sz="2400" b="1" u="sng" dirty="0" smtClean="0"/>
              <a:t>Những </a:t>
            </a:r>
            <a:r>
              <a:rPr lang="vi-VN" altLang="en-US" sz="2400" b="1" u="sng" dirty="0"/>
              <a:t>nội dung sữa đổi chỉ có giá trị khi thỏa mãn đòi hỏi sau:</a:t>
            </a:r>
          </a:p>
          <a:p>
            <a:pPr algn="just">
              <a:lnSpc>
                <a:spcPct val="110000"/>
              </a:lnSpc>
              <a:spcAft>
                <a:spcPts val="600"/>
              </a:spcAft>
              <a:buClr>
                <a:srgbClr val="C00000"/>
              </a:buClr>
              <a:buFont typeface="Symbol" panose="05050102010706020507" pitchFamily="18" charset="2"/>
              <a:buNone/>
            </a:pPr>
            <a:r>
              <a:rPr lang="vi-VN" altLang="en-US" sz="2400" dirty="0"/>
              <a:t>	1.Sửa đổi, bổ sung trong thời hạn hiệu lực của L/C</a:t>
            </a:r>
          </a:p>
          <a:p>
            <a:pPr algn="just">
              <a:lnSpc>
                <a:spcPct val="110000"/>
              </a:lnSpc>
              <a:spcAft>
                <a:spcPts val="600"/>
              </a:spcAft>
              <a:buClr>
                <a:srgbClr val="C00000"/>
              </a:buClr>
              <a:buFont typeface="Symbol" panose="05050102010706020507" pitchFamily="18" charset="2"/>
              <a:buNone/>
            </a:pPr>
            <a:r>
              <a:rPr lang="vi-VN" altLang="en-US" sz="2400" dirty="0"/>
              <a:t>	2. Việc sửa đổi, bổ sung được tiến hành bằng văn bản</a:t>
            </a:r>
            <a:endParaRPr lang="en-US" altLang="en-US" sz="2400" dirty="0"/>
          </a:p>
          <a:p>
            <a:pPr algn="just">
              <a:lnSpc>
                <a:spcPct val="110000"/>
              </a:lnSpc>
              <a:spcAft>
                <a:spcPts val="600"/>
              </a:spcAft>
              <a:buClr>
                <a:srgbClr val="C00000"/>
              </a:buClr>
              <a:buFont typeface="Symbol" panose="05050102010706020507" pitchFamily="18" charset="2"/>
              <a:buNone/>
            </a:pPr>
            <a:r>
              <a:rPr lang="vi-VN" altLang="en-US" sz="2400" dirty="0"/>
              <a:t>	3. Có sự đồng ý của các bên liên quan   </a:t>
            </a:r>
          </a:p>
          <a:p>
            <a:pPr>
              <a:lnSpc>
                <a:spcPct val="110000"/>
              </a:lnSpc>
              <a:spcAft>
                <a:spcPts val="600"/>
              </a:spcAft>
              <a:buFont typeface="Symbol" panose="05050102010706020507" pitchFamily="18" charset="2"/>
              <a:buNone/>
            </a:pPr>
            <a:endParaRPr lang="en-US" altLang="en-US" sz="2400" dirty="0"/>
          </a:p>
        </p:txBody>
      </p:sp>
    </p:spTree>
    <p:extLst>
      <p:ext uri="{BB962C8B-B14F-4D97-AF65-F5344CB8AC3E}">
        <p14:creationId xmlns:p14="http://schemas.microsoft.com/office/powerpoint/2010/main" val="3751012433"/>
      </p:ext>
    </p:extLst>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2D887-1113-45BE-BABB-D21BB7466E41}"/>
              </a:ext>
            </a:extLst>
          </p:cNvPr>
          <p:cNvSpPr>
            <a:spLocks noGrp="1"/>
          </p:cNvSpPr>
          <p:nvPr>
            <p:ph type="title"/>
          </p:nvPr>
        </p:nvSpPr>
        <p:spPr>
          <a:xfrm>
            <a:off x="1524000" y="0"/>
            <a:ext cx="9144000" cy="1066800"/>
          </a:xfrm>
          <a:solidFill>
            <a:srgbClr val="0070C0"/>
          </a:solidFill>
          <a:extLst/>
        </p:spPr>
        <p:style>
          <a:lnRef idx="0">
            <a:schemeClr val="accent1"/>
          </a:lnRef>
          <a:fillRef idx="3">
            <a:schemeClr val="accent1"/>
          </a:fillRef>
          <a:effectRef idx="3">
            <a:schemeClr val="accent1"/>
          </a:effectRef>
          <a:fontRef idx="minor">
            <a:schemeClr val="lt1"/>
          </a:fontRef>
        </p:style>
        <p:txBody>
          <a:bodyPr/>
          <a:lstStyle/>
          <a:p>
            <a:pPr>
              <a:defRPr/>
            </a:pPr>
            <a:r>
              <a:rPr lang="en-US" sz="3600" err="1"/>
              <a:t>Đối</a:t>
            </a:r>
            <a:r>
              <a:rPr lang="en-US" sz="3600"/>
              <a:t> </a:t>
            </a:r>
            <a:r>
              <a:rPr lang="en-US" sz="3600" err="1"/>
              <a:t>với</a:t>
            </a:r>
            <a:r>
              <a:rPr lang="en-US" sz="3600"/>
              <a:t> NH </a:t>
            </a:r>
            <a:r>
              <a:rPr lang="en-US" sz="3600" err="1"/>
              <a:t>thông</a:t>
            </a:r>
            <a:r>
              <a:rPr lang="en-US" sz="3600"/>
              <a:t> </a:t>
            </a:r>
            <a:r>
              <a:rPr lang="en-US" sz="3600" err="1"/>
              <a:t>báo</a:t>
            </a:r>
            <a:r>
              <a:rPr lang="en-US" sz="3600"/>
              <a:t> – NH </a:t>
            </a:r>
            <a:r>
              <a:rPr lang="en-US" sz="3600" err="1"/>
              <a:t>phục</a:t>
            </a:r>
            <a:r>
              <a:rPr lang="en-US" sz="3600"/>
              <a:t> </a:t>
            </a:r>
            <a:r>
              <a:rPr lang="en-US" sz="3600" err="1"/>
              <a:t>vụ</a:t>
            </a:r>
            <a:r>
              <a:rPr lang="en-US" sz="3600"/>
              <a:t> </a:t>
            </a:r>
            <a:r>
              <a:rPr lang="en-US" sz="3600" err="1"/>
              <a:t>người</a:t>
            </a:r>
            <a:r>
              <a:rPr lang="en-US" sz="3600"/>
              <a:t> XK</a:t>
            </a:r>
          </a:p>
        </p:txBody>
      </p:sp>
      <p:sp>
        <p:nvSpPr>
          <p:cNvPr id="199685" name="Content Placeholder 2"/>
          <p:cNvSpPr>
            <a:spLocks noGrp="1" noChangeArrowheads="1"/>
          </p:cNvSpPr>
          <p:nvPr>
            <p:ph idx="1"/>
          </p:nvPr>
        </p:nvSpPr>
        <p:spPr>
          <a:xfrm>
            <a:off x="248478" y="1358003"/>
            <a:ext cx="10737573" cy="1769510"/>
          </a:xfrm>
        </p:spPr>
        <p:txBody>
          <a:bodyPr/>
          <a:lstStyle/>
          <a:p>
            <a:pPr algn="just">
              <a:spcAft>
                <a:spcPts val="600"/>
              </a:spcAft>
              <a:buClr>
                <a:srgbClr val="C00000"/>
              </a:buClr>
            </a:pPr>
            <a:r>
              <a:rPr lang="vi-VN" altLang="en-US" sz="2600" dirty="0">
                <a:latin typeface="Times New Roman" panose="02020603050405020304" pitchFamily="18" charset="0"/>
                <a:cs typeface="Times New Roman" panose="02020603050405020304" pitchFamily="18" charset="0"/>
              </a:rPr>
              <a:t>Khi nhận được L/C, ngân hàng thông báo chuyển ngay và nguyên vẹn văn bản L/C đến cho người xuất khẩu</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a:spcAft>
                <a:spcPts val="600"/>
              </a:spcAft>
              <a:buClr>
                <a:srgbClr val="C00000"/>
              </a:buClr>
            </a:pPr>
            <a:r>
              <a:rPr lang="vi-VN" altLang="en-US" sz="2600" dirty="0">
                <a:latin typeface="Times New Roman" panose="02020603050405020304" pitchFamily="18" charset="0"/>
                <a:cs typeface="Times New Roman" panose="02020603050405020304" pitchFamily="18" charset="0"/>
              </a:rPr>
              <a:t>Khi nhận được bộ chứng hàng hóa do người xuất khẩu nộp vào, ngân hàng phải chuyển ngay cho ngân hàng mở L/C xem xét trả tiền</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5990022"/>
      </p:ext>
    </p:extLst>
  </p:cSld>
  <p:clrMapOvr>
    <a:masterClrMapping/>
  </p:clrMapOvr>
  <p:transition>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741AB-D717-42EB-A004-37172F9A3F51}"/>
              </a:ext>
            </a:extLst>
          </p:cNvPr>
          <p:cNvSpPr>
            <a:spLocks noGrp="1"/>
          </p:cNvSpPr>
          <p:nvPr>
            <p:ph type="title"/>
          </p:nvPr>
        </p:nvSpPr>
        <p:spPr>
          <a:xfrm>
            <a:off x="640306" y="199208"/>
            <a:ext cx="10496265" cy="824373"/>
          </a:xfrm>
          <a:solidFill>
            <a:srgbClr val="00B050"/>
          </a:solidFill>
          <a:extLst/>
        </p:spPr>
        <p:style>
          <a:lnRef idx="0">
            <a:schemeClr val="accent1"/>
          </a:lnRef>
          <a:fillRef idx="3">
            <a:schemeClr val="accent1"/>
          </a:fillRef>
          <a:effectRef idx="3">
            <a:schemeClr val="accent1"/>
          </a:effectRef>
          <a:fontRef idx="minor">
            <a:schemeClr val="lt1"/>
          </a:fontRef>
        </p:style>
        <p:txBody>
          <a:bodyPr>
            <a:normAutofit/>
          </a:bodyPr>
          <a:lstStyle/>
          <a:p>
            <a:pPr algn="ctr">
              <a:defRPr/>
            </a:pPr>
            <a:r>
              <a:rPr lang="en-US" sz="4000" dirty="0" err="1"/>
              <a:t>Đối</a:t>
            </a:r>
            <a:r>
              <a:rPr lang="en-US" sz="4000" dirty="0"/>
              <a:t> </a:t>
            </a:r>
            <a:r>
              <a:rPr lang="en-US" sz="4000" dirty="0" err="1"/>
              <a:t>với</a:t>
            </a:r>
            <a:r>
              <a:rPr lang="en-US" sz="4000" dirty="0"/>
              <a:t> </a:t>
            </a:r>
            <a:r>
              <a:rPr lang="en-US" sz="4000" dirty="0" err="1"/>
              <a:t>người</a:t>
            </a:r>
            <a:r>
              <a:rPr lang="en-US" sz="4000" dirty="0"/>
              <a:t> </a:t>
            </a:r>
            <a:r>
              <a:rPr lang="en-US" sz="4000" dirty="0" err="1"/>
              <a:t>xuất</a:t>
            </a:r>
            <a:r>
              <a:rPr lang="en-US" sz="4000" dirty="0"/>
              <a:t> </a:t>
            </a:r>
            <a:r>
              <a:rPr lang="en-US" sz="4000" dirty="0" err="1"/>
              <a:t>khẩu</a:t>
            </a:r>
            <a:endParaRPr lang="en-US" sz="4000" dirty="0"/>
          </a:p>
        </p:txBody>
      </p:sp>
      <p:sp>
        <p:nvSpPr>
          <p:cNvPr id="88069" name="Content Placeholder 2"/>
          <p:cNvSpPr>
            <a:spLocks noGrp="1" noChangeArrowheads="1"/>
          </p:cNvSpPr>
          <p:nvPr>
            <p:ph idx="1"/>
          </p:nvPr>
        </p:nvSpPr>
        <p:spPr>
          <a:xfrm>
            <a:off x="313898" y="1306514"/>
            <a:ext cx="11709779" cy="2503487"/>
          </a:xfrm>
        </p:spPr>
        <p:txBody>
          <a:bodyPr/>
          <a:lstStyle/>
          <a:p>
            <a:pPr algn="just"/>
            <a:r>
              <a:rPr lang="vi-VN" altLang="en-US" sz="2400" dirty="0">
                <a:latin typeface="Times New Roman" panose="02020603050405020304" pitchFamily="18" charset="0"/>
                <a:cs typeface="Times New Roman" panose="02020603050405020304" pitchFamily="18" charset="0"/>
              </a:rPr>
              <a:t>Khi nhận được L/C, người xuất khẩu phải kiểm tra xem những nội dung và điều khoản quy định của L/C có phù hợp với những điều khoản đã thỏa thuận trong hợp đồng hay không</a:t>
            </a:r>
          </a:p>
          <a:p>
            <a:pPr algn="just"/>
            <a:r>
              <a:rPr lang="vi-VN" altLang="en-US" sz="2400" dirty="0">
                <a:latin typeface="Times New Roman" panose="02020603050405020304" pitchFamily="18" charset="0"/>
                <a:cs typeface="Times New Roman" panose="02020603050405020304" pitchFamily="18" charset="0"/>
              </a:rPr>
              <a:t>Sau khi hoàn thành nghĩa vụ giao hàng, người xuất khẩu phải </a:t>
            </a:r>
            <a:r>
              <a:rPr lang="vi-VN" altLang="en-US" sz="2400" b="1" dirty="0">
                <a:latin typeface="Times New Roman" panose="02020603050405020304" pitchFamily="18" charset="0"/>
                <a:cs typeface="Times New Roman" panose="02020603050405020304" pitchFamily="18" charset="0"/>
              </a:rPr>
              <a:t>ký phát hối phiếu đòi tiền </a:t>
            </a:r>
            <a:r>
              <a:rPr lang="vi-VN" altLang="en-US" sz="2400" dirty="0">
                <a:latin typeface="Times New Roman" panose="02020603050405020304" pitchFamily="18" charset="0"/>
                <a:cs typeface="Times New Roman" panose="02020603050405020304" pitchFamily="18" charset="0"/>
              </a:rPr>
              <a:t>cho </a:t>
            </a:r>
            <a:r>
              <a:rPr lang="en-US" altLang="en-US" sz="2400" dirty="0" err="1">
                <a:latin typeface="Times New Roman" panose="02020603050405020304" pitchFamily="18" charset="0"/>
                <a:cs typeface="Times New Roman" panose="02020603050405020304" pitchFamily="18" charset="0"/>
              </a:rPr>
              <a:t>mình</a:t>
            </a:r>
            <a:r>
              <a:rPr lang="en-US" altLang="en-US" sz="2400" dirty="0">
                <a:latin typeface="Times New Roman" panose="02020603050405020304" pitchFamily="18" charset="0"/>
                <a:cs typeface="Times New Roman" panose="02020603050405020304" pitchFamily="18" charset="0"/>
              </a:rPr>
              <a:t> </a:t>
            </a:r>
            <a:r>
              <a:rPr lang="vi-VN" altLang="en-US" sz="2400" dirty="0">
                <a:latin typeface="Times New Roman" panose="02020603050405020304" pitchFamily="18" charset="0"/>
                <a:cs typeface="Times New Roman" panose="02020603050405020304" pitchFamily="18" charset="0"/>
              </a:rPr>
              <a:t>và lập </a:t>
            </a:r>
            <a:r>
              <a:rPr lang="vi-VN" altLang="en-US" sz="2400" b="1" dirty="0">
                <a:latin typeface="Times New Roman" panose="02020603050405020304" pitchFamily="18" charset="0"/>
                <a:cs typeface="Times New Roman" panose="02020603050405020304" pitchFamily="18" charset="0"/>
              </a:rPr>
              <a:t>bộ chứng từ hàng hóa gửi vào ngân hàng để được thanh toán. </a:t>
            </a:r>
          </a:p>
        </p:txBody>
      </p:sp>
      <p:sp>
        <p:nvSpPr>
          <p:cNvPr id="200710" name="Rectangle 2"/>
          <p:cNvSpPr>
            <a:spLocks noChangeArrowheads="1"/>
          </p:cNvSpPr>
          <p:nvPr/>
        </p:nvSpPr>
        <p:spPr bwMode="auto">
          <a:xfrm>
            <a:off x="-6019800" y="1524001"/>
            <a:ext cx="1234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endParaRPr lang="en-US" altLang="en-US" sz="2400" i="1">
              <a:solidFill>
                <a:srgbClr val="FF0000"/>
              </a:solidFill>
              <a:latin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90858188"/>
              </p:ext>
            </p:extLst>
          </p:nvPr>
        </p:nvGraphicFramePr>
        <p:xfrm>
          <a:off x="152400" y="3277738"/>
          <a:ext cx="11818962" cy="3382963"/>
        </p:xfrm>
        <a:graphic>
          <a:graphicData uri="http://schemas.openxmlformats.org/drawingml/2006/table">
            <a:tbl>
              <a:tblPr firstRow="1" bandRow="1">
                <a:tableStyleId>{5C22544A-7EE6-4342-B048-85BDC9FD1C3A}</a:tableStyleId>
              </a:tblPr>
              <a:tblGrid>
                <a:gridCol w="5909481">
                  <a:extLst>
                    <a:ext uri="{9D8B030D-6E8A-4147-A177-3AD203B41FA5}">
                      <a16:colId xmlns:a16="http://schemas.microsoft.com/office/drawing/2014/main" val="4134927772"/>
                    </a:ext>
                  </a:extLst>
                </a:gridCol>
                <a:gridCol w="5909481">
                  <a:extLst>
                    <a:ext uri="{9D8B030D-6E8A-4147-A177-3AD203B41FA5}">
                      <a16:colId xmlns:a16="http://schemas.microsoft.com/office/drawing/2014/main" val="1623130079"/>
                    </a:ext>
                  </a:extLst>
                </a:gridCol>
              </a:tblGrid>
              <a:tr h="3382963">
                <a:tc>
                  <a:txBody>
                    <a:bodyPr/>
                    <a:lstStyle/>
                    <a:p>
                      <a:pPr algn="ctr"/>
                      <a:r>
                        <a:rPr lang="vi-VN" sz="2400" b="1" u="sng" dirty="0" smtClean="0">
                          <a:solidFill>
                            <a:schemeClr val="tx1"/>
                          </a:solidFill>
                          <a:latin typeface="Times New Roman" panose="02020603050405020304" pitchFamily="18" charset="0"/>
                          <a:cs typeface="Times New Roman" panose="02020603050405020304" pitchFamily="18" charset="0"/>
                        </a:rPr>
                        <a:t>Trường hợp thanh toán trước khi giao hàng</a:t>
                      </a:r>
                      <a:endParaRPr lang="en-US" sz="2400" b="1" u="sng" dirty="0" smtClean="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a:t>
                      </a:r>
                      <a:r>
                        <a:rPr lang="vi-VN" sz="2400" dirty="0" smtClean="0">
                          <a:solidFill>
                            <a:schemeClr val="tx1"/>
                          </a:solidFill>
                          <a:latin typeface="Times New Roman" panose="02020603050405020304" pitchFamily="18" charset="0"/>
                          <a:cs typeface="Times New Roman" panose="02020603050405020304" pitchFamily="18" charset="0"/>
                        </a:rPr>
                        <a:t> Hợp đồng mua bán hàng hoá</a:t>
                      </a:r>
                    </a:p>
                    <a:p>
                      <a:r>
                        <a:rPr lang="vi-VN" sz="2400" dirty="0" smtClean="0">
                          <a:solidFill>
                            <a:schemeClr val="tx1"/>
                          </a:solidFill>
                          <a:latin typeface="Times New Roman" panose="02020603050405020304" pitchFamily="18" charset="0"/>
                          <a:cs typeface="Times New Roman" panose="02020603050405020304" pitchFamily="18" charset="0"/>
                        </a:rPr>
                        <a:t>+ Hóa đơn thương mại</a:t>
                      </a:r>
                      <a:r>
                        <a:rPr lang="en-US" sz="2400" dirty="0" smtClean="0">
                          <a:solidFill>
                            <a:schemeClr val="tx1"/>
                          </a:solidFill>
                          <a:latin typeface="Times New Roman" panose="02020603050405020304" pitchFamily="18" charset="0"/>
                          <a:cs typeface="Times New Roman" panose="02020603050405020304" pitchFamily="18" charset="0"/>
                        </a:rPr>
                        <a:t> </a:t>
                      </a:r>
                    </a:p>
                    <a:p>
                      <a:r>
                        <a:rPr lang="vi-VN" sz="2400" dirty="0" smtClean="0">
                          <a:solidFill>
                            <a:schemeClr val="tx1"/>
                          </a:solidFill>
                          <a:latin typeface="Times New Roman" panose="02020603050405020304" pitchFamily="18" charset="0"/>
                          <a:cs typeface="Times New Roman" panose="02020603050405020304" pitchFamily="18" charset="0"/>
                        </a:rPr>
                        <a:t>+ Chi tiết đóng gói</a:t>
                      </a:r>
                    </a:p>
                    <a:p>
                      <a:r>
                        <a:rPr lang="vi-VN" sz="2400" dirty="0" smtClean="0">
                          <a:solidFill>
                            <a:schemeClr val="tx1"/>
                          </a:solidFill>
                          <a:latin typeface="Times New Roman" panose="02020603050405020304" pitchFamily="18" charset="0"/>
                          <a:cs typeface="Times New Roman" panose="02020603050405020304" pitchFamily="18" charset="0"/>
                        </a:rPr>
                        <a:t>+ Giấy phép </a:t>
                      </a:r>
                      <a:r>
                        <a:rPr lang="en-US" sz="2400" dirty="0" err="1" smtClean="0">
                          <a:solidFill>
                            <a:schemeClr val="tx1"/>
                          </a:solidFill>
                          <a:latin typeface="Times New Roman" panose="02020603050405020304" pitchFamily="18" charset="0"/>
                          <a:cs typeface="Times New Roman" panose="02020603050405020304" pitchFamily="18" charset="0"/>
                        </a:rPr>
                        <a:t>xuất</a:t>
                      </a:r>
                      <a:r>
                        <a:rPr lang="vi-VN" sz="2400" dirty="0" smtClean="0">
                          <a:solidFill>
                            <a:schemeClr val="tx1"/>
                          </a:solidFill>
                          <a:latin typeface="Times New Roman" panose="02020603050405020304" pitchFamily="18" charset="0"/>
                          <a:cs typeface="Times New Roman" panose="02020603050405020304" pitchFamily="18" charset="0"/>
                        </a:rPr>
                        <a:t> khẩu (nếu có)</a:t>
                      </a:r>
                    </a:p>
                    <a:p>
                      <a:r>
                        <a:rPr lang="vi-VN" sz="2400" dirty="0" smtClean="0">
                          <a:latin typeface="Times New Roman" panose="02020603050405020304" pitchFamily="18" charset="0"/>
                          <a:cs typeface="Times New Roman" panose="02020603050405020304" pitchFamily="18" charset="0"/>
                        </a:rPr>
                        <a:t>+ </a:t>
                      </a:r>
                      <a:r>
                        <a:rPr lang="vi-VN" sz="2400" i="1" dirty="0" smtClean="0">
                          <a:solidFill>
                            <a:srgbClr val="FF0000"/>
                          </a:solidFill>
                          <a:latin typeface="Times New Roman" panose="02020603050405020304" pitchFamily="18" charset="0"/>
                          <a:cs typeface="Times New Roman" panose="02020603050405020304" pitchFamily="18" charset="0"/>
                        </a:rPr>
                        <a:t>Giấy cam kết bổ sung chứng từ gốc</a:t>
                      </a:r>
                    </a:p>
                    <a:p>
                      <a:endParaRPr lang="en-US" sz="2400" dirty="0">
                        <a:latin typeface="Times New Roman" panose="02020603050405020304" pitchFamily="18" charset="0"/>
                        <a:cs typeface="Times New Roman" panose="02020603050405020304" pitchFamily="18" charset="0"/>
                      </a:endParaRPr>
                    </a:p>
                  </a:txBody>
                  <a:tcPr marL="91435" marR="91435" marT="45628" marB="45628"/>
                </a:tc>
                <a:tc>
                  <a:txBody>
                    <a:bodyPr/>
                    <a:lstStyle/>
                    <a:p>
                      <a:pPr algn="ctr"/>
                      <a:r>
                        <a:rPr lang="vi-VN" sz="2400" b="1" u="sng" dirty="0" smtClean="0">
                          <a:solidFill>
                            <a:schemeClr val="tx1"/>
                          </a:solidFill>
                          <a:latin typeface="Times New Roman" panose="02020603050405020304" pitchFamily="18" charset="0"/>
                          <a:cs typeface="Times New Roman" panose="02020603050405020304" pitchFamily="18" charset="0"/>
                        </a:rPr>
                        <a:t>Trường hợp thanh toán sau khi giao hàng</a:t>
                      </a:r>
                    </a:p>
                    <a:p>
                      <a:r>
                        <a:rPr lang="vi-VN" sz="2400" dirty="0" smtClean="0">
                          <a:solidFill>
                            <a:schemeClr val="tx1"/>
                          </a:solidFill>
                          <a:latin typeface="Times New Roman" panose="02020603050405020304" pitchFamily="18" charset="0"/>
                          <a:cs typeface="Times New Roman" panose="02020603050405020304" pitchFamily="18" charset="0"/>
                        </a:rPr>
                        <a:t>+ Hợp đồng mua bán hàng hóa</a:t>
                      </a:r>
                    </a:p>
                    <a:p>
                      <a:r>
                        <a:rPr lang="vi-VN" sz="2400" dirty="0" smtClean="0">
                          <a:solidFill>
                            <a:schemeClr val="tx1"/>
                          </a:solidFill>
                          <a:latin typeface="Times New Roman" panose="02020603050405020304" pitchFamily="18" charset="0"/>
                          <a:cs typeface="Times New Roman" panose="02020603050405020304" pitchFamily="18" charset="0"/>
                        </a:rPr>
                        <a:t>+ Hóa đơn thương mại</a:t>
                      </a:r>
                      <a:r>
                        <a:rPr lang="en-US" sz="2400" dirty="0" smtClean="0">
                          <a:solidFill>
                            <a:schemeClr val="tx1"/>
                          </a:solidFill>
                          <a:latin typeface="Times New Roman" panose="02020603050405020304" pitchFamily="18" charset="0"/>
                          <a:cs typeface="Times New Roman" panose="02020603050405020304" pitchFamily="18" charset="0"/>
                        </a:rPr>
                        <a:t> </a:t>
                      </a:r>
                    </a:p>
                    <a:p>
                      <a:r>
                        <a:rPr lang="vi-VN" sz="2400" dirty="0" smtClean="0">
                          <a:solidFill>
                            <a:schemeClr val="tx1"/>
                          </a:solidFill>
                          <a:latin typeface="Times New Roman" panose="02020603050405020304" pitchFamily="18" charset="0"/>
                          <a:cs typeface="Times New Roman" panose="02020603050405020304" pitchFamily="18" charset="0"/>
                        </a:rPr>
                        <a:t>+ Chi tiết đóng gói</a:t>
                      </a:r>
                    </a:p>
                    <a:p>
                      <a:r>
                        <a:rPr lang="vi-VN" sz="2400" i="1" dirty="0" smtClean="0">
                          <a:solidFill>
                            <a:srgbClr val="FF0000"/>
                          </a:solidFill>
                          <a:latin typeface="Times New Roman" panose="02020603050405020304" pitchFamily="18" charset="0"/>
                          <a:cs typeface="Times New Roman" panose="02020603050405020304" pitchFamily="18" charset="0"/>
                        </a:rPr>
                        <a:t>+ Vận đơn</a:t>
                      </a:r>
                    </a:p>
                    <a:p>
                      <a:r>
                        <a:rPr lang="vi-VN" sz="2400" i="1" dirty="0" smtClean="0">
                          <a:solidFill>
                            <a:srgbClr val="FF0000"/>
                          </a:solidFill>
                          <a:latin typeface="Times New Roman" panose="02020603050405020304" pitchFamily="18" charset="0"/>
                          <a:cs typeface="Times New Roman" panose="02020603050405020304" pitchFamily="18" charset="0"/>
                        </a:rPr>
                        <a:t>+ Tờ khai hải quan</a:t>
                      </a:r>
                    </a:p>
                    <a:p>
                      <a:r>
                        <a:rPr lang="vi-VN" sz="2400" i="1" dirty="0" smtClean="0">
                          <a:solidFill>
                            <a:srgbClr val="FF0000"/>
                          </a:solidFill>
                          <a:latin typeface="Times New Roman" panose="02020603050405020304" pitchFamily="18" charset="0"/>
                          <a:cs typeface="Times New Roman" panose="02020603050405020304" pitchFamily="18" charset="0"/>
                        </a:rPr>
                        <a:t>+ Giấy phép </a:t>
                      </a:r>
                      <a:r>
                        <a:rPr lang="en-US" sz="2400" i="1" dirty="0" err="1" smtClean="0">
                          <a:solidFill>
                            <a:srgbClr val="FF0000"/>
                          </a:solidFill>
                          <a:latin typeface="Times New Roman" panose="02020603050405020304" pitchFamily="18" charset="0"/>
                          <a:cs typeface="Times New Roman" panose="02020603050405020304" pitchFamily="18" charset="0"/>
                        </a:rPr>
                        <a:t>xuất</a:t>
                      </a:r>
                      <a:r>
                        <a:rPr lang="vi-VN" sz="2400" i="1" dirty="0" smtClean="0">
                          <a:solidFill>
                            <a:srgbClr val="FF0000"/>
                          </a:solidFill>
                          <a:latin typeface="Times New Roman" panose="02020603050405020304" pitchFamily="18" charset="0"/>
                          <a:cs typeface="Times New Roman" panose="02020603050405020304" pitchFamily="18" charset="0"/>
                        </a:rPr>
                        <a:t> khẩu (nếu có)</a:t>
                      </a:r>
                      <a:endParaRPr lang="en-US" sz="2400" i="1" dirty="0" smtClean="0">
                        <a:solidFill>
                          <a:srgbClr val="FF0000"/>
                        </a:solidFill>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txBody>
                  <a:tcPr marL="91435" marR="91435" marT="45628" marB="45628"/>
                </a:tc>
                <a:extLst>
                  <a:ext uri="{0D108BD9-81ED-4DB2-BD59-A6C34878D82A}">
                    <a16:rowId xmlns:a16="http://schemas.microsoft.com/office/drawing/2014/main" val="4264237876"/>
                  </a:ext>
                </a:extLst>
              </a:tr>
            </a:tbl>
          </a:graphicData>
        </a:graphic>
      </p:graphicFrame>
    </p:spTree>
    <p:extLst>
      <p:ext uri="{BB962C8B-B14F-4D97-AF65-F5344CB8AC3E}">
        <p14:creationId xmlns:p14="http://schemas.microsoft.com/office/powerpoint/2010/main" val="286888621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8069">
                                            <p:txEl>
                                              <p:pRg st="0" end="0"/>
                                            </p:txEl>
                                          </p:spTgt>
                                        </p:tgtEl>
                                        <p:attrNameLst>
                                          <p:attrName>style.visibility</p:attrName>
                                        </p:attrNameLst>
                                      </p:cBhvr>
                                      <p:to>
                                        <p:strVal val="visible"/>
                                      </p:to>
                                    </p:set>
                                    <p:animEffect transition="in" filter="fade">
                                      <p:cBhvr>
                                        <p:cTn id="7" dur="1000"/>
                                        <p:tgtEl>
                                          <p:spTgt spid="88069">
                                            <p:txEl>
                                              <p:pRg st="0" end="0"/>
                                            </p:txEl>
                                          </p:spTgt>
                                        </p:tgtEl>
                                      </p:cBhvr>
                                    </p:animEffect>
                                    <p:anim calcmode="lin" valueType="num">
                                      <p:cBhvr>
                                        <p:cTn id="8" dur="1000" fill="hold"/>
                                        <p:tgtEl>
                                          <p:spTgt spid="8806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806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8069">
                                            <p:txEl>
                                              <p:pRg st="1" end="1"/>
                                            </p:txEl>
                                          </p:spTgt>
                                        </p:tgtEl>
                                        <p:attrNameLst>
                                          <p:attrName>style.visibility</p:attrName>
                                        </p:attrNameLst>
                                      </p:cBhvr>
                                      <p:to>
                                        <p:strVal val="visible"/>
                                      </p:to>
                                    </p:set>
                                    <p:animEffect transition="in" filter="fade">
                                      <p:cBhvr>
                                        <p:cTn id="14" dur="1000"/>
                                        <p:tgtEl>
                                          <p:spTgt spid="88069">
                                            <p:txEl>
                                              <p:pRg st="1" end="1"/>
                                            </p:txEl>
                                          </p:spTgt>
                                        </p:tgtEl>
                                      </p:cBhvr>
                                    </p:animEffect>
                                    <p:anim calcmode="lin" valueType="num">
                                      <p:cBhvr>
                                        <p:cTn id="15" dur="1000" fill="hold"/>
                                        <p:tgtEl>
                                          <p:spTgt spid="8806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806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E01C3-A80D-45F9-AC93-E22E5D3610E5}"/>
              </a:ext>
            </a:extLst>
          </p:cNvPr>
          <p:cNvSpPr>
            <a:spLocks noGrp="1"/>
          </p:cNvSpPr>
          <p:nvPr>
            <p:ph type="title"/>
          </p:nvPr>
        </p:nvSpPr>
        <p:spPr>
          <a:xfrm>
            <a:off x="155713" y="1472787"/>
            <a:ext cx="1861930" cy="689113"/>
          </a:xfrm>
          <a:solidFill>
            <a:schemeClr val="tx2">
              <a:lumMod val="65000"/>
              <a:lumOff val="35000"/>
            </a:schemeClr>
          </a:solidFill>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style>
          <a:lnRef idx="0">
            <a:schemeClr val="accent1"/>
          </a:lnRef>
          <a:fillRef idx="3">
            <a:schemeClr val="accent1"/>
          </a:fillRef>
          <a:effectRef idx="3">
            <a:schemeClr val="accent1"/>
          </a:effectRef>
          <a:fontRef idx="minor">
            <a:schemeClr val="lt1"/>
          </a:fontRef>
        </p:style>
        <p:txBody>
          <a:bodyPr/>
          <a:lstStyle/>
          <a:p>
            <a:pPr>
              <a:defRPr/>
            </a:pPr>
            <a:r>
              <a:rPr lang="vi-VN" sz="2400" dirty="0">
                <a:solidFill>
                  <a:schemeClr val="tx1"/>
                </a:solidFill>
                <a:effectLst>
                  <a:outerShdw blurRad="38100" dist="38100" dir="2700000" algn="tl">
                    <a:srgbClr val="000000">
                      <a:alpha val="43137"/>
                    </a:srgbClr>
                  </a:outerShdw>
                </a:effectLst>
              </a:rPr>
              <a:t>Ư</a:t>
            </a:r>
            <a:r>
              <a:rPr lang="en-US" sz="2400" dirty="0">
                <a:solidFill>
                  <a:schemeClr val="tx1"/>
                </a:solidFill>
                <a:effectLst>
                  <a:outerShdw blurRad="38100" dist="38100" dir="2700000" algn="tl">
                    <a:srgbClr val="000000">
                      <a:alpha val="43137"/>
                    </a:srgbClr>
                  </a:outerShdw>
                </a:effectLst>
              </a:rPr>
              <a:t>u </a:t>
            </a:r>
            <a:r>
              <a:rPr lang="en-US" sz="2400" dirty="0" err="1">
                <a:solidFill>
                  <a:schemeClr val="tx1"/>
                </a:solidFill>
                <a:effectLst>
                  <a:outerShdw blurRad="38100" dist="38100" dir="2700000" algn="tl">
                    <a:srgbClr val="000000">
                      <a:alpha val="43137"/>
                    </a:srgbClr>
                  </a:outerShdw>
                </a:effectLst>
              </a:rPr>
              <a:t>điểm</a:t>
            </a:r>
            <a:endParaRPr lang="en-US" sz="2400" dirty="0">
              <a:solidFill>
                <a:schemeClr val="tx1"/>
              </a:solidFill>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D22894F0-6882-4A1E-906F-E0379AFDFDED}"/>
              </a:ext>
            </a:extLst>
          </p:cNvPr>
          <p:cNvSpPr>
            <a:spLocks noGrp="1"/>
          </p:cNvSpPr>
          <p:nvPr>
            <p:ph idx="1"/>
          </p:nvPr>
        </p:nvSpPr>
        <p:spPr>
          <a:xfrm>
            <a:off x="2415208" y="1472787"/>
            <a:ext cx="9432235" cy="1401417"/>
          </a:xfrm>
          <a:solidFill>
            <a:srgbClr val="0070C0"/>
          </a:solidFill>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style>
          <a:lnRef idx="0">
            <a:schemeClr val="accent1"/>
          </a:lnRef>
          <a:fillRef idx="3">
            <a:schemeClr val="accent1"/>
          </a:fillRef>
          <a:effectRef idx="3">
            <a:schemeClr val="accent1"/>
          </a:effectRef>
          <a:fontRef idx="minor">
            <a:schemeClr val="lt1"/>
          </a:fontRef>
        </p:style>
        <p:txBody>
          <a:bodyPr/>
          <a:lstStyle/>
          <a:p>
            <a:pPr algn="just">
              <a:buFont typeface="Symbol" panose="05050102010706020507" pitchFamily="18" charset="2"/>
              <a:buNone/>
              <a:defRPr/>
            </a:pPr>
            <a:r>
              <a:rPr lang="en-US" dirty="0">
                <a:solidFill>
                  <a:schemeClr val="bg1"/>
                </a:solidFill>
              </a:rPr>
              <a:t>	</a:t>
            </a:r>
            <a:r>
              <a:rPr lang="en-US" dirty="0" err="1">
                <a:solidFill>
                  <a:schemeClr val="bg1"/>
                </a:solidFill>
              </a:rPr>
              <a:t>Đây</a:t>
            </a:r>
            <a:r>
              <a:rPr lang="en-US" dirty="0">
                <a:solidFill>
                  <a:schemeClr val="bg1"/>
                </a:solidFill>
              </a:rPr>
              <a:t> </a:t>
            </a:r>
            <a:r>
              <a:rPr lang="en-US" dirty="0" err="1">
                <a:solidFill>
                  <a:schemeClr val="bg1"/>
                </a:solidFill>
              </a:rPr>
              <a:t>là</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thanh</a:t>
            </a:r>
            <a:r>
              <a:rPr lang="en-US" dirty="0">
                <a:solidFill>
                  <a:schemeClr val="bg1"/>
                </a:solidFill>
              </a:rPr>
              <a:t> </a:t>
            </a:r>
            <a:r>
              <a:rPr lang="en-US" dirty="0" err="1">
                <a:solidFill>
                  <a:schemeClr val="bg1"/>
                </a:solidFill>
              </a:rPr>
              <a:t>toán</a:t>
            </a:r>
            <a:r>
              <a:rPr lang="en-US" dirty="0">
                <a:solidFill>
                  <a:schemeClr val="bg1"/>
                </a:solidFill>
              </a:rPr>
              <a:t> </a:t>
            </a:r>
            <a:r>
              <a:rPr lang="en-US" dirty="0" err="1">
                <a:solidFill>
                  <a:schemeClr val="bg1"/>
                </a:solidFill>
              </a:rPr>
              <a:t>đảm</a:t>
            </a:r>
            <a:r>
              <a:rPr lang="en-US" dirty="0">
                <a:solidFill>
                  <a:schemeClr val="bg1"/>
                </a:solidFill>
              </a:rPr>
              <a:t> </a:t>
            </a:r>
            <a:r>
              <a:rPr lang="en-US" dirty="0" err="1">
                <a:solidFill>
                  <a:schemeClr val="bg1"/>
                </a:solidFill>
              </a:rPr>
              <a:t>bảo</a:t>
            </a:r>
            <a:r>
              <a:rPr lang="en-US" dirty="0">
                <a:solidFill>
                  <a:schemeClr val="bg1"/>
                </a:solidFill>
              </a:rPr>
              <a:t> </a:t>
            </a:r>
            <a:r>
              <a:rPr lang="en-US" dirty="0" err="1">
                <a:solidFill>
                  <a:schemeClr val="bg1"/>
                </a:solidFill>
              </a:rPr>
              <a:t>quyền</a:t>
            </a:r>
            <a:r>
              <a:rPr lang="en-US" dirty="0">
                <a:solidFill>
                  <a:schemeClr val="bg1"/>
                </a:solidFill>
              </a:rPr>
              <a:t> </a:t>
            </a:r>
            <a:r>
              <a:rPr lang="en-US" dirty="0" err="1">
                <a:solidFill>
                  <a:schemeClr val="bg1"/>
                </a:solidFill>
              </a:rPr>
              <a:t>lợi</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nhà</a:t>
            </a:r>
            <a:r>
              <a:rPr lang="en-US" dirty="0">
                <a:solidFill>
                  <a:schemeClr val="bg1"/>
                </a:solidFill>
              </a:rPr>
              <a:t> </a:t>
            </a:r>
            <a:r>
              <a:rPr lang="en-US" dirty="0" err="1">
                <a:solidFill>
                  <a:schemeClr val="bg1"/>
                </a:solidFill>
              </a:rPr>
              <a:t>xuất</a:t>
            </a:r>
            <a:r>
              <a:rPr lang="en-US" dirty="0">
                <a:solidFill>
                  <a:schemeClr val="bg1"/>
                </a:solidFill>
              </a:rPr>
              <a:t> </a:t>
            </a:r>
            <a:r>
              <a:rPr lang="en-US" dirty="0" err="1">
                <a:solidFill>
                  <a:schemeClr val="bg1"/>
                </a:solidFill>
              </a:rPr>
              <a:t>khẩu</a:t>
            </a:r>
            <a:r>
              <a:rPr lang="en-US" dirty="0">
                <a:solidFill>
                  <a:schemeClr val="bg1"/>
                </a:solidFill>
              </a:rPr>
              <a:t> </a:t>
            </a:r>
            <a:r>
              <a:rPr lang="en-US" dirty="0" err="1">
                <a:solidFill>
                  <a:schemeClr val="bg1"/>
                </a:solidFill>
              </a:rPr>
              <a:t>và</a:t>
            </a:r>
            <a:r>
              <a:rPr lang="en-US" dirty="0">
                <a:solidFill>
                  <a:schemeClr val="bg1"/>
                </a:solidFill>
              </a:rPr>
              <a:t> </a:t>
            </a:r>
            <a:r>
              <a:rPr lang="en-US" dirty="0" err="1">
                <a:solidFill>
                  <a:schemeClr val="bg1"/>
                </a:solidFill>
              </a:rPr>
              <a:t>nhập</a:t>
            </a:r>
            <a:r>
              <a:rPr lang="en-US" dirty="0">
                <a:solidFill>
                  <a:schemeClr val="bg1"/>
                </a:solidFill>
              </a:rPr>
              <a:t> </a:t>
            </a:r>
            <a:r>
              <a:rPr lang="en-US" dirty="0" err="1">
                <a:solidFill>
                  <a:schemeClr val="bg1"/>
                </a:solidFill>
              </a:rPr>
              <a:t>khẩu</a:t>
            </a:r>
            <a:r>
              <a:rPr lang="en-US" dirty="0">
                <a:solidFill>
                  <a:schemeClr val="bg1"/>
                </a:solidFill>
              </a:rPr>
              <a:t> </a:t>
            </a:r>
            <a:r>
              <a:rPr lang="en-US" dirty="0" err="1">
                <a:solidFill>
                  <a:schemeClr val="bg1"/>
                </a:solidFill>
              </a:rPr>
              <a:t>nên</a:t>
            </a:r>
            <a:r>
              <a:rPr lang="en-US" dirty="0">
                <a:solidFill>
                  <a:schemeClr val="bg1"/>
                </a:solidFill>
              </a:rPr>
              <a:t> </a:t>
            </a:r>
            <a:r>
              <a:rPr lang="en-US" dirty="0" err="1">
                <a:solidFill>
                  <a:schemeClr val="bg1"/>
                </a:solidFill>
              </a:rPr>
              <a:t>được</a:t>
            </a:r>
            <a:r>
              <a:rPr lang="en-US" dirty="0">
                <a:solidFill>
                  <a:schemeClr val="bg1"/>
                </a:solidFill>
              </a:rPr>
              <a:t> </a:t>
            </a:r>
            <a:r>
              <a:rPr lang="en-US" dirty="0" err="1">
                <a:solidFill>
                  <a:schemeClr val="bg1"/>
                </a:solidFill>
              </a:rPr>
              <a:t>áp</a:t>
            </a:r>
            <a:r>
              <a:rPr lang="en-US" dirty="0">
                <a:solidFill>
                  <a:schemeClr val="bg1"/>
                </a:solidFill>
              </a:rPr>
              <a:t> </a:t>
            </a:r>
            <a:r>
              <a:rPr lang="en-US" dirty="0" err="1">
                <a:solidFill>
                  <a:schemeClr val="bg1"/>
                </a:solidFill>
              </a:rPr>
              <a:t>dụng</a:t>
            </a:r>
            <a:r>
              <a:rPr lang="en-US" dirty="0">
                <a:solidFill>
                  <a:schemeClr val="bg1"/>
                </a:solidFill>
              </a:rPr>
              <a:t> </a:t>
            </a:r>
            <a:r>
              <a:rPr lang="en-US" dirty="0" err="1">
                <a:solidFill>
                  <a:schemeClr val="bg1"/>
                </a:solidFill>
              </a:rPr>
              <a:t>khá</a:t>
            </a:r>
            <a:r>
              <a:rPr lang="en-US" dirty="0">
                <a:solidFill>
                  <a:schemeClr val="bg1"/>
                </a:solidFill>
              </a:rPr>
              <a:t> </a:t>
            </a:r>
            <a:r>
              <a:rPr lang="en-US" dirty="0" err="1">
                <a:solidFill>
                  <a:schemeClr val="bg1"/>
                </a:solidFill>
              </a:rPr>
              <a:t>phổ</a:t>
            </a:r>
            <a:r>
              <a:rPr lang="en-US" dirty="0">
                <a:solidFill>
                  <a:schemeClr val="bg1"/>
                </a:solidFill>
              </a:rPr>
              <a:t> </a:t>
            </a:r>
            <a:r>
              <a:rPr lang="en-US" dirty="0" err="1">
                <a:solidFill>
                  <a:schemeClr val="bg1"/>
                </a:solidFill>
              </a:rPr>
              <a:t>biến</a:t>
            </a:r>
            <a:r>
              <a:rPr lang="en-US" dirty="0">
                <a:solidFill>
                  <a:schemeClr val="bg1"/>
                </a:solidFill>
              </a:rPr>
              <a:t> </a:t>
            </a:r>
            <a:r>
              <a:rPr lang="en-US" dirty="0" err="1">
                <a:solidFill>
                  <a:schemeClr val="bg1"/>
                </a:solidFill>
              </a:rPr>
              <a:t>trong</a:t>
            </a:r>
            <a:r>
              <a:rPr lang="en-US" dirty="0">
                <a:solidFill>
                  <a:schemeClr val="bg1"/>
                </a:solidFill>
              </a:rPr>
              <a:t> </a:t>
            </a:r>
            <a:r>
              <a:rPr lang="en-US" dirty="0" err="1">
                <a:solidFill>
                  <a:schemeClr val="bg1"/>
                </a:solidFill>
              </a:rPr>
              <a:t>thanh</a:t>
            </a:r>
            <a:r>
              <a:rPr lang="en-US" dirty="0">
                <a:solidFill>
                  <a:schemeClr val="bg1"/>
                </a:solidFill>
              </a:rPr>
              <a:t> </a:t>
            </a:r>
            <a:r>
              <a:rPr lang="en-US" dirty="0" err="1">
                <a:solidFill>
                  <a:schemeClr val="bg1"/>
                </a:solidFill>
              </a:rPr>
              <a:t>toán</a:t>
            </a:r>
            <a:r>
              <a:rPr lang="en-US" dirty="0">
                <a:solidFill>
                  <a:schemeClr val="bg1"/>
                </a:solidFill>
              </a:rPr>
              <a:t> </a:t>
            </a:r>
            <a:r>
              <a:rPr lang="en-US" dirty="0" err="1">
                <a:solidFill>
                  <a:schemeClr val="bg1"/>
                </a:solidFill>
              </a:rPr>
              <a:t>quốc</a:t>
            </a:r>
            <a:r>
              <a:rPr lang="en-US" dirty="0">
                <a:solidFill>
                  <a:schemeClr val="bg1"/>
                </a:solidFill>
              </a:rPr>
              <a:t> </a:t>
            </a:r>
            <a:r>
              <a:rPr lang="en-US" dirty="0" err="1" smtClean="0">
                <a:solidFill>
                  <a:schemeClr val="bg1"/>
                </a:solidFill>
              </a:rPr>
              <a:t>tế</a:t>
            </a:r>
            <a:endParaRPr lang="en-US" dirty="0" smtClean="0">
              <a:solidFill>
                <a:schemeClr val="bg1"/>
              </a:solidFill>
            </a:endParaRPr>
          </a:p>
          <a:p>
            <a:pPr algn="just">
              <a:buFont typeface="Symbol" panose="05050102010706020507" pitchFamily="18" charset="2"/>
              <a:buNone/>
              <a:defRPr/>
            </a:pPr>
            <a:endParaRPr lang="en-US" dirty="0">
              <a:solidFill>
                <a:schemeClr val="bg1"/>
              </a:solidFill>
            </a:endParaRPr>
          </a:p>
        </p:txBody>
      </p:sp>
      <p:sp>
        <p:nvSpPr>
          <p:cNvPr id="4" name="Content Placeholder 2"/>
          <p:cNvSpPr txBox="1">
            <a:spLocks noChangeArrowheads="1"/>
          </p:cNvSpPr>
          <p:nvPr/>
        </p:nvSpPr>
        <p:spPr bwMode="auto">
          <a:xfrm>
            <a:off x="619540" y="3101009"/>
            <a:ext cx="10485782"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Tx/>
              <a:buFont typeface="Wingdings" panose="05000000000000000000" pitchFamily="2" charset="2"/>
              <a:buChar char="v"/>
              <a:defRPr sz="28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ClrTx/>
              <a:buFont typeface="Wingdings" panose="05000000000000000000" pitchFamily="2" charset="2"/>
              <a:buChar char="§"/>
              <a:defRPr sz="2800">
                <a:solidFill>
                  <a:schemeClr val="tx1"/>
                </a:solidFill>
                <a:latin typeface="Times New Roman" pitchFamily="18" charset="0"/>
                <a:cs typeface="Times New Roman" pitchFamily="18" charset="0"/>
              </a:defRPr>
            </a:lvl2pPr>
            <a:lvl3pPr marL="1143000" indent="-228600" algn="l" rtl="0" eaLnBrk="0" fontAlgn="base" hangingPunct="0">
              <a:spcBef>
                <a:spcPct val="20000"/>
              </a:spcBef>
              <a:spcAft>
                <a:spcPct val="0"/>
              </a:spcAft>
              <a:buClrTx/>
              <a:buChar char="•"/>
              <a:defRPr sz="2800">
                <a:solidFill>
                  <a:schemeClr val="tx1"/>
                </a:solidFill>
                <a:latin typeface="Times New Roman" pitchFamily="18" charset="0"/>
                <a:cs typeface="Times New Roman" pitchFamily="18" charset="0"/>
              </a:defRPr>
            </a:lvl3pPr>
            <a:lvl4pPr marL="1600200" indent="-228600" algn="l" rtl="0" eaLnBrk="0" fontAlgn="base" hangingPunct="0">
              <a:spcBef>
                <a:spcPct val="20000"/>
              </a:spcBef>
              <a:spcAft>
                <a:spcPct val="0"/>
              </a:spcAft>
              <a:buClrTx/>
              <a:buChar char="–"/>
              <a:defRPr sz="2800">
                <a:solidFill>
                  <a:schemeClr val="tx1"/>
                </a:solidFill>
                <a:latin typeface="Times New Roman" pitchFamily="18" charset="0"/>
                <a:cs typeface="Times New Roman" pitchFamily="18" charset="0"/>
              </a:defRPr>
            </a:lvl4pPr>
            <a:lvl5pPr marL="2057400" indent="-228600" algn="l" rtl="0" eaLnBrk="0" fontAlgn="base" hangingPunct="0">
              <a:spcBef>
                <a:spcPct val="20000"/>
              </a:spcBef>
              <a:spcAft>
                <a:spcPct val="0"/>
              </a:spcAft>
              <a:buClrTx/>
              <a:buChar char="»"/>
              <a:defRPr sz="2800">
                <a:solidFill>
                  <a:schemeClr val="tx1"/>
                </a:solidFill>
                <a:latin typeface="Times New Roman" pitchFamily="18" charset="0"/>
                <a:cs typeface="Times New Roman" pitchFamily="18" charset="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lgn="just">
              <a:lnSpc>
                <a:spcPct val="150000"/>
              </a:lnSpc>
              <a:spcBef>
                <a:spcPts val="600"/>
              </a:spcBef>
              <a:buFont typeface="Symbol" panose="05050102010706020507" pitchFamily="18" charset="2"/>
              <a:buNone/>
            </a:pPr>
            <a:r>
              <a:rPr lang="en-US" altLang="en-US" sz="2400" b="1" kern="0" dirty="0" err="1" smtClean="0"/>
              <a:t>Đối</a:t>
            </a:r>
            <a:r>
              <a:rPr lang="en-US" altLang="en-US" sz="2400" b="1" kern="0" dirty="0" smtClean="0"/>
              <a:t> </a:t>
            </a:r>
            <a:r>
              <a:rPr lang="en-US" altLang="en-US" sz="2400" b="1" kern="0" dirty="0" err="1" smtClean="0"/>
              <a:t>với</a:t>
            </a:r>
            <a:r>
              <a:rPr lang="en-US" altLang="en-US" sz="2400" b="1" kern="0" dirty="0" smtClean="0"/>
              <a:t> </a:t>
            </a:r>
            <a:r>
              <a:rPr lang="en-US" altLang="en-US" sz="2400" b="1" kern="0" dirty="0" err="1" smtClean="0"/>
              <a:t>nhà</a:t>
            </a:r>
            <a:r>
              <a:rPr lang="en-US" altLang="en-US" sz="2400" b="1" kern="0" dirty="0" smtClean="0"/>
              <a:t> </a:t>
            </a:r>
            <a:r>
              <a:rPr lang="en-US" altLang="en-US" sz="2400" b="1" kern="0" dirty="0" err="1" smtClean="0"/>
              <a:t>nhập</a:t>
            </a:r>
            <a:r>
              <a:rPr lang="en-US" altLang="en-US" sz="2400" b="1" kern="0" dirty="0" smtClean="0"/>
              <a:t> </a:t>
            </a:r>
            <a:r>
              <a:rPr lang="en-US" altLang="en-US" sz="2400" b="1" kern="0" dirty="0" err="1" smtClean="0"/>
              <a:t>khẩu</a:t>
            </a:r>
            <a:r>
              <a:rPr lang="en-US" altLang="en-US" sz="2400" b="1" kern="0" dirty="0" smtClean="0"/>
              <a:t>:</a:t>
            </a:r>
          </a:p>
          <a:p>
            <a:pPr algn="just">
              <a:lnSpc>
                <a:spcPct val="150000"/>
              </a:lnSpc>
              <a:spcBef>
                <a:spcPts val="600"/>
              </a:spcBef>
              <a:buFont typeface="Courier New" panose="02070309020205020404" pitchFamily="49" charset="0"/>
              <a:buChar char="o"/>
            </a:pPr>
            <a:r>
              <a:rPr lang="vi-VN" altLang="en-US" sz="2400" kern="0" dirty="0" smtClean="0"/>
              <a:t>Người mua có thể chủ động mở L/C để mua hàng hóa theo yêu cầu của mình và được ngân hàng xam kết thanh toán lô hàng nhập khẩu.</a:t>
            </a:r>
          </a:p>
          <a:p>
            <a:pPr algn="just">
              <a:lnSpc>
                <a:spcPct val="150000"/>
              </a:lnSpc>
              <a:spcBef>
                <a:spcPts val="600"/>
              </a:spcBef>
              <a:buFont typeface="Courier New" panose="02070309020205020404" pitchFamily="49" charset="0"/>
              <a:buChar char="o"/>
            </a:pPr>
            <a:r>
              <a:rPr lang="vi-VN" altLang="en-US" sz="2400" kern="0" dirty="0" smtClean="0"/>
              <a:t>Khi vận dụng phương thức thanh toán bằng L/C thì người mua yên tâm vì người bán sẽ tuân thủ những điều khoản và điều kiện kể cả những chứng từ theo quy định trong L/C.</a:t>
            </a:r>
            <a:endParaRPr lang="en-US" altLang="en-US" sz="2400" kern="0" dirty="0" smtClean="0"/>
          </a:p>
          <a:p>
            <a:pPr algn="just">
              <a:lnSpc>
                <a:spcPct val="150000"/>
              </a:lnSpc>
              <a:spcBef>
                <a:spcPts val="600"/>
              </a:spcBef>
              <a:buFont typeface="Courier New" panose="02070309020205020404" pitchFamily="49" charset="0"/>
              <a:buChar char="o"/>
            </a:pPr>
            <a:endParaRPr lang="en-US" altLang="en-US" sz="2400" kern="0" dirty="0" smtClean="0"/>
          </a:p>
          <a:p>
            <a:pPr algn="just">
              <a:lnSpc>
                <a:spcPct val="150000"/>
              </a:lnSpc>
              <a:spcBef>
                <a:spcPts val="600"/>
              </a:spcBef>
              <a:buFont typeface="Courier New" panose="02070309020205020404" pitchFamily="49" charset="0"/>
              <a:buChar char="o"/>
            </a:pPr>
            <a:endParaRPr lang="vi-VN" altLang="en-US" sz="2400" kern="0" dirty="0"/>
          </a:p>
        </p:txBody>
      </p:sp>
      <p:sp>
        <p:nvSpPr>
          <p:cNvPr id="6" name="TextBox 5"/>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7" name="Rectangle 6"/>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2043887448"/>
      </p:ext>
    </p:extLst>
  </p:cSld>
  <p:clrMapOvr>
    <a:masterClrMapping/>
  </p:clrMapOvr>
  <p:transition advClick="0" advTm="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798" y="1835503"/>
            <a:ext cx="11476383" cy="4462760"/>
          </a:xfrm>
          <a:prstGeom prst="rect">
            <a:avLst/>
          </a:prstGeom>
        </p:spPr>
        <p:txBody>
          <a:bodyPr wrap="square">
            <a:spAutoFit/>
          </a:bodyPr>
          <a:lstStyle/>
          <a:p>
            <a:pPr lvl="0">
              <a:spcBef>
                <a:spcPts val="600"/>
              </a:spcBef>
            </a:pPr>
            <a:r>
              <a:rPr lang="en-US" altLang="en-US" sz="2400" b="1" kern="0" dirty="0" err="1">
                <a:solidFill>
                  <a:srgbClr val="080808"/>
                </a:solidFill>
                <a:latin typeface="Times New Roman" panose="02020603050405020304" pitchFamily="18" charset="0"/>
                <a:cs typeface="Times New Roman" panose="02020603050405020304" pitchFamily="18" charset="0"/>
              </a:rPr>
              <a:t>Đối</a:t>
            </a:r>
            <a:r>
              <a:rPr lang="en-US" altLang="en-US" sz="2400" b="1" kern="0" dirty="0">
                <a:solidFill>
                  <a:srgbClr val="080808"/>
                </a:solidFill>
                <a:latin typeface="Times New Roman" panose="02020603050405020304" pitchFamily="18" charset="0"/>
                <a:cs typeface="Times New Roman" panose="02020603050405020304" pitchFamily="18" charset="0"/>
              </a:rPr>
              <a:t> </a:t>
            </a:r>
            <a:r>
              <a:rPr lang="en-US" altLang="en-US" sz="2400" b="1" kern="0" dirty="0" err="1">
                <a:solidFill>
                  <a:srgbClr val="080808"/>
                </a:solidFill>
                <a:latin typeface="Times New Roman" panose="02020603050405020304" pitchFamily="18" charset="0"/>
                <a:cs typeface="Times New Roman" panose="02020603050405020304" pitchFamily="18" charset="0"/>
              </a:rPr>
              <a:t>với</a:t>
            </a:r>
            <a:r>
              <a:rPr lang="en-US" altLang="en-US" sz="2400" b="1" kern="0" dirty="0">
                <a:solidFill>
                  <a:srgbClr val="080808"/>
                </a:solidFill>
                <a:latin typeface="Times New Roman" panose="02020603050405020304" pitchFamily="18" charset="0"/>
                <a:cs typeface="Times New Roman" panose="02020603050405020304" pitchFamily="18" charset="0"/>
              </a:rPr>
              <a:t> </a:t>
            </a:r>
            <a:r>
              <a:rPr lang="en-US" altLang="en-US" sz="2400" b="1" kern="0" dirty="0" err="1">
                <a:solidFill>
                  <a:srgbClr val="080808"/>
                </a:solidFill>
                <a:latin typeface="Times New Roman" panose="02020603050405020304" pitchFamily="18" charset="0"/>
                <a:cs typeface="Times New Roman" panose="02020603050405020304" pitchFamily="18" charset="0"/>
              </a:rPr>
              <a:t>nhà</a:t>
            </a:r>
            <a:r>
              <a:rPr lang="en-US" altLang="en-US" sz="2400" b="1" kern="0" dirty="0">
                <a:solidFill>
                  <a:srgbClr val="080808"/>
                </a:solidFill>
                <a:latin typeface="Times New Roman" panose="02020603050405020304" pitchFamily="18" charset="0"/>
                <a:cs typeface="Times New Roman" panose="02020603050405020304" pitchFamily="18" charset="0"/>
              </a:rPr>
              <a:t> </a:t>
            </a:r>
            <a:r>
              <a:rPr lang="en-US" altLang="en-US" sz="2400" b="1" kern="0" dirty="0" err="1">
                <a:solidFill>
                  <a:srgbClr val="080808"/>
                </a:solidFill>
                <a:latin typeface="Times New Roman" panose="02020603050405020304" pitchFamily="18" charset="0"/>
                <a:cs typeface="Times New Roman" panose="02020603050405020304" pitchFamily="18" charset="0"/>
              </a:rPr>
              <a:t>xuất</a:t>
            </a:r>
            <a:r>
              <a:rPr lang="en-US" altLang="en-US" sz="2400" b="1" kern="0" dirty="0">
                <a:solidFill>
                  <a:srgbClr val="080808"/>
                </a:solidFill>
                <a:latin typeface="Times New Roman" panose="02020603050405020304" pitchFamily="18" charset="0"/>
                <a:cs typeface="Times New Roman" panose="02020603050405020304" pitchFamily="18" charset="0"/>
              </a:rPr>
              <a:t> </a:t>
            </a:r>
            <a:r>
              <a:rPr lang="en-US" altLang="en-US" sz="2400" b="1" kern="0" dirty="0" err="1">
                <a:solidFill>
                  <a:srgbClr val="080808"/>
                </a:solidFill>
                <a:latin typeface="Times New Roman" panose="02020603050405020304" pitchFamily="18" charset="0"/>
                <a:cs typeface="Times New Roman" panose="02020603050405020304" pitchFamily="18" charset="0"/>
              </a:rPr>
              <a:t>khẩu</a:t>
            </a:r>
            <a:r>
              <a:rPr lang="en-US" altLang="en-US" sz="2400" b="1" kern="0" dirty="0">
                <a:solidFill>
                  <a:srgbClr val="080808"/>
                </a:solidFill>
                <a:latin typeface="Times New Roman" panose="02020603050405020304" pitchFamily="18" charset="0"/>
                <a:cs typeface="Times New Roman" panose="02020603050405020304" pitchFamily="18" charset="0"/>
              </a:rPr>
              <a:t>:</a:t>
            </a:r>
          </a:p>
          <a:p>
            <a:pPr marL="342900" lvl="0" indent="-342900" algn="just">
              <a:spcBef>
                <a:spcPts val="600"/>
              </a:spcBef>
              <a:buFont typeface="Arial" panose="020B0604020202020204" pitchFamily="34" charset="0"/>
              <a:buChar char="•"/>
            </a:pPr>
            <a:r>
              <a:rPr lang="en-US" altLang="en-US" sz="2400" kern="0" dirty="0" err="1">
                <a:solidFill>
                  <a:srgbClr val="080808"/>
                </a:solidFill>
                <a:latin typeface="Times New Roman" panose="02020603050405020304" pitchFamily="18" charset="0"/>
                <a:cs typeface="Times New Roman" panose="02020603050405020304" pitchFamily="18" charset="0"/>
              </a:rPr>
              <a:t>Khi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nhận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được</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thì</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nhà</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xuất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khẩu</a:t>
            </a:r>
            <a:r>
              <a:rPr lang="en-US" altLang="en-US" sz="2400" kern="0" dirty="0">
                <a:solidFill>
                  <a:srgbClr val="080808"/>
                </a:solidFill>
                <a:latin typeface="Times New Roman" panose="02020603050405020304" pitchFamily="18" charset="0"/>
                <a:cs typeface="Times New Roman" panose="02020603050405020304" pitchFamily="18" charset="0"/>
              </a:rPr>
              <a:t> an </a:t>
            </a:r>
            <a:r>
              <a:rPr lang="en-US" altLang="en-US" sz="2400" kern="0" dirty="0" err="1">
                <a:solidFill>
                  <a:srgbClr val="080808"/>
                </a:solidFill>
                <a:latin typeface="Times New Roman" panose="02020603050405020304" pitchFamily="18" charset="0"/>
                <a:cs typeface="Times New Roman" panose="02020603050405020304" pitchFamily="18" charset="0"/>
              </a:rPr>
              <a:t>tâm</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vì</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được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sự</a:t>
            </a:r>
            <a:r>
              <a:rPr lang="en-US" altLang="en-US" sz="2400" kern="0" dirty="0">
                <a:solidFill>
                  <a:srgbClr val="080808"/>
                </a:solidFill>
                <a:latin typeface="Times New Roman" panose="02020603050405020304" pitchFamily="18" charset="0"/>
                <a:cs typeface="Times New Roman" panose="02020603050405020304" pitchFamily="18" charset="0"/>
              </a:rPr>
              <a:t> cam </a:t>
            </a:r>
            <a:r>
              <a:rPr lang="en-US" altLang="en-US" sz="2400" kern="0" dirty="0" err="1">
                <a:solidFill>
                  <a:srgbClr val="080808"/>
                </a:solidFill>
                <a:latin typeface="Times New Roman" panose="02020603050405020304" pitchFamily="18" charset="0"/>
                <a:cs typeface="Times New Roman" panose="02020603050405020304" pitchFamily="18" charset="0"/>
              </a:rPr>
              <a:t>kết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thanh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toán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của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ngân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phát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hành</a:t>
            </a:r>
            <a:r>
              <a:rPr lang="en-US" altLang="en-US" sz="2400" kern="0" dirty="0">
                <a:solidFill>
                  <a:srgbClr val="080808"/>
                </a:solidFill>
                <a:latin typeface="Times New Roman" panose="02020603050405020304" pitchFamily="18" charset="0"/>
                <a:cs typeface="Times New Roman" panose="02020603050405020304" pitchFamily="18" charset="0"/>
              </a:rPr>
              <a:t>.</a:t>
            </a:r>
          </a:p>
          <a:p>
            <a:pPr marL="342900" lvl="0" indent="-342900" algn="just">
              <a:spcBef>
                <a:spcPts val="600"/>
              </a:spcBef>
              <a:buFont typeface="Arial" panose="020B0604020202020204" pitchFamily="34" charset="0"/>
              <a:buChar char="•"/>
            </a:pPr>
            <a:r>
              <a:rPr lang="en-US" altLang="en-US" sz="2400" kern="0" dirty="0" err="1">
                <a:solidFill>
                  <a:srgbClr val="080808"/>
                </a:solidFill>
                <a:latin typeface="Times New Roman" panose="02020603050405020304" pitchFamily="18" charset="0"/>
                <a:cs typeface="Times New Roman" panose="02020603050405020304" pitchFamily="18" charset="0"/>
              </a:rPr>
              <a:t>Nhà</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xuất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khẩu</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trong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trường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hợp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nghi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ngờ</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khả</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năng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thanh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toán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của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ngân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phát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hành</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thì</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thể</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thỏa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thuận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với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người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mua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áp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dụng</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xác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nhận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Nếu</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trong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trường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hợp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ngân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phát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không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thanh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toán</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thì</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ngân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xác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nhận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sẽ</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đảm</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bảo</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thanh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toán</a:t>
            </a:r>
            <a:r>
              <a:rPr lang="en-US" altLang="en-US" sz="2400" kern="0" dirty="0">
                <a:solidFill>
                  <a:srgbClr val="080808"/>
                </a:solidFill>
                <a:latin typeface="Times New Roman" panose="02020603050405020304" pitchFamily="18" charset="0"/>
                <a:cs typeface="Times New Roman" panose="02020603050405020304" pitchFamily="18" charset="0"/>
              </a:rPr>
              <a:t> L/C.</a:t>
            </a:r>
          </a:p>
          <a:p>
            <a:pPr marL="342900" lvl="0" indent="-342900" algn="just">
              <a:spcBef>
                <a:spcPts val="600"/>
              </a:spcBef>
              <a:buFont typeface="Arial" panose="020B0604020202020204" pitchFamily="34" charset="0"/>
              <a:buChar char="•"/>
            </a:pPr>
            <a:r>
              <a:rPr lang="en-US" altLang="en-US" sz="2400" kern="0" dirty="0" err="1">
                <a:solidFill>
                  <a:srgbClr val="080808"/>
                </a:solidFill>
                <a:latin typeface="Times New Roman" panose="02020603050405020304" pitchFamily="18" charset="0"/>
                <a:cs typeface="Times New Roman" panose="02020603050405020304" pitchFamily="18" charset="0"/>
              </a:rPr>
              <a:t>Trường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hợp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sử</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dụng</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không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thể</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hủy</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ngang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người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mua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và</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ngân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chỉ</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thể</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sửa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đổi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hoặc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hủy</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bỏ</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cần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phải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sự</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chấp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thuận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của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người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bán</a:t>
            </a:r>
            <a:r>
              <a:rPr lang="en-US" altLang="en-US" sz="2400" kern="0" dirty="0">
                <a:solidFill>
                  <a:srgbClr val="080808"/>
                </a:solidFill>
                <a:latin typeface="Times New Roman" panose="02020603050405020304" pitchFamily="18" charset="0"/>
                <a:cs typeface="Times New Roman" panose="02020603050405020304" pitchFamily="18" charset="0"/>
              </a:rPr>
              <a:t>.</a:t>
            </a:r>
          </a:p>
          <a:p>
            <a:pPr marL="342900" lvl="0" indent="-342900" algn="just">
              <a:spcBef>
                <a:spcPts val="600"/>
              </a:spcBef>
              <a:buFont typeface="Arial" panose="020B0604020202020204" pitchFamily="34" charset="0"/>
              <a:buChar char="•"/>
            </a:pPr>
            <a:r>
              <a:rPr lang="en-US" altLang="en-US" sz="2400" kern="0" dirty="0" err="1">
                <a:solidFill>
                  <a:srgbClr val="080808"/>
                </a:solidFill>
                <a:latin typeface="Times New Roman" panose="02020603050405020304" pitchFamily="18" charset="0"/>
                <a:cs typeface="Times New Roman" panose="02020603050405020304" pitchFamily="18" charset="0"/>
              </a:rPr>
              <a:t>Trong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trường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hợp</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người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bán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cần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được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tài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trợ</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trước</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gởi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thì</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thể</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thương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lượng</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với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người</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mua</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phát</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hành</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một</a:t>
            </a:r>
            <a:r>
              <a:rPr lang="en-US" altLang="en-US" sz="2400" kern="0" dirty="0">
                <a:solidFill>
                  <a:srgbClr val="080808"/>
                </a:solidFill>
                <a:latin typeface="Times New Roman" panose="02020603050405020304" pitchFamily="18" charset="0"/>
                <a:cs typeface="Times New Roman" panose="02020603050405020304" pitchFamily="18" charset="0"/>
              </a:rPr>
              <a:t> L/C </a:t>
            </a:r>
            <a:r>
              <a:rPr lang="en-US" altLang="en-US" sz="2400" kern="0" dirty="0" err="1">
                <a:solidFill>
                  <a:srgbClr val="080808"/>
                </a:solidFill>
                <a:latin typeface="Times New Roman" panose="02020603050405020304" pitchFamily="18" charset="0"/>
                <a:cs typeface="Times New Roman" panose="02020603050405020304" pitchFamily="18" charset="0"/>
              </a:rPr>
              <a:t>có</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điều</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khoản</a:t>
            </a:r>
            <a:r>
              <a:rPr lang="en-US" altLang="en-US" sz="2400" kern="0" dirty="0">
                <a:solidFill>
                  <a:srgbClr val="080808"/>
                </a:solidFill>
                <a:latin typeface="Times New Roman" panose="02020603050405020304" pitchFamily="18" charset="0"/>
                <a:cs typeface="Times New Roman" panose="02020603050405020304" pitchFamily="18" charset="0"/>
              </a:rPr>
              <a:t> </a:t>
            </a:r>
            <a:r>
              <a:rPr lang="en-US" altLang="en-US" sz="2400" kern="0" dirty="0" err="1">
                <a:solidFill>
                  <a:srgbClr val="080808"/>
                </a:solidFill>
                <a:latin typeface="Times New Roman" panose="02020603050405020304" pitchFamily="18" charset="0"/>
                <a:cs typeface="Times New Roman" panose="02020603050405020304" pitchFamily="18" charset="0"/>
              </a:rPr>
              <a:t>đó</a:t>
            </a:r>
            <a:r>
              <a:rPr lang="en-US" altLang="en-US" sz="2400" kern="0" dirty="0">
                <a:solidFill>
                  <a:srgbClr val="080808"/>
                </a:solidFill>
                <a:latin typeface="Times New Roman" panose="02020603050405020304" pitchFamily="18" charset="0"/>
                <a:cs typeface="Times New Roman" panose="02020603050405020304" pitchFamily="18" charset="0"/>
              </a:rPr>
              <a:t>.</a:t>
            </a:r>
          </a:p>
        </p:txBody>
      </p:sp>
      <p:sp>
        <p:nvSpPr>
          <p:cNvPr id="3" name="Title 1">
            <a:extLst>
              <a:ext uri="{FF2B5EF4-FFF2-40B4-BE49-F238E27FC236}">
                <a16:creationId xmlns:a16="http://schemas.microsoft.com/office/drawing/2014/main" id="{E09E01C3-A80D-45F9-AC93-E22E5D3610E5}"/>
              </a:ext>
            </a:extLst>
          </p:cNvPr>
          <p:cNvSpPr txBox="1">
            <a:spLocks/>
          </p:cNvSpPr>
          <p:nvPr/>
        </p:nvSpPr>
        <p:spPr>
          <a:xfrm>
            <a:off x="672548" y="1007165"/>
            <a:ext cx="1861930" cy="689113"/>
          </a:xfrm>
          <a:prstGeom prst="rect">
            <a:avLst/>
          </a:prstGeom>
          <a:solidFill>
            <a:schemeClr val="tx2">
              <a:lumMod val="65000"/>
              <a:lumOff val="35000"/>
            </a:schemeClr>
          </a:solidFill>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style>
          <a:lnRef idx="0">
            <a:schemeClr val="accent1"/>
          </a:lnRef>
          <a:fillRef idx="3">
            <a:schemeClr val="accent1"/>
          </a:fillRef>
          <a:effectRef idx="3">
            <a:schemeClr val="accent1"/>
          </a:effectRef>
          <a:fontRef idx="minor">
            <a:schemeClr val="lt1"/>
          </a:fontRef>
        </p:style>
        <p:txBody>
          <a:bodyPr/>
          <a:lstStyle>
            <a:lvl1pPr algn="ctr" rtl="0" eaLnBrk="0" fontAlgn="base" hangingPunct="0">
              <a:spcBef>
                <a:spcPct val="0"/>
              </a:spcBef>
              <a:spcAft>
                <a:spcPct val="0"/>
              </a:spcAft>
              <a:defRPr sz="4200" b="1" i="1">
                <a:solidFill>
                  <a:schemeClr val="lt1"/>
                </a:solidFill>
                <a:latin typeface="+mn-lt"/>
                <a:ea typeface="+mn-ea"/>
                <a:cs typeface="+mn-cs"/>
              </a:defRPr>
            </a:lvl1pPr>
            <a:lvl2pPr algn="ctr" rtl="0" eaLnBrk="0" fontAlgn="base" hangingPunct="0">
              <a:spcBef>
                <a:spcPct val="0"/>
              </a:spcBef>
              <a:spcAft>
                <a:spcPct val="0"/>
              </a:spcAft>
              <a:defRPr sz="4200" b="1" i="1">
                <a:solidFill>
                  <a:schemeClr val="lt1"/>
                </a:solidFill>
                <a:latin typeface="+mn-lt"/>
                <a:ea typeface="+mn-ea"/>
                <a:cs typeface="+mn-cs"/>
              </a:defRPr>
            </a:lvl2pPr>
            <a:lvl3pPr algn="ctr" rtl="0" eaLnBrk="0" fontAlgn="base" hangingPunct="0">
              <a:spcBef>
                <a:spcPct val="0"/>
              </a:spcBef>
              <a:spcAft>
                <a:spcPct val="0"/>
              </a:spcAft>
              <a:defRPr sz="4200" b="1" i="1">
                <a:solidFill>
                  <a:schemeClr val="lt1"/>
                </a:solidFill>
                <a:latin typeface="+mn-lt"/>
                <a:ea typeface="+mn-ea"/>
                <a:cs typeface="+mn-cs"/>
              </a:defRPr>
            </a:lvl3pPr>
            <a:lvl4pPr algn="ctr" rtl="0" eaLnBrk="0" fontAlgn="base" hangingPunct="0">
              <a:spcBef>
                <a:spcPct val="0"/>
              </a:spcBef>
              <a:spcAft>
                <a:spcPct val="0"/>
              </a:spcAft>
              <a:defRPr sz="4200" b="1" i="1">
                <a:solidFill>
                  <a:schemeClr val="lt1"/>
                </a:solidFill>
                <a:latin typeface="+mn-lt"/>
                <a:ea typeface="+mn-ea"/>
                <a:cs typeface="+mn-cs"/>
              </a:defRPr>
            </a:lvl4pPr>
            <a:lvl5pPr algn="ctr" rtl="0" eaLnBrk="0" fontAlgn="base" hangingPunct="0">
              <a:spcBef>
                <a:spcPct val="0"/>
              </a:spcBef>
              <a:spcAft>
                <a:spcPct val="0"/>
              </a:spcAft>
              <a:defRPr sz="4200" b="1" i="1">
                <a:solidFill>
                  <a:schemeClr val="lt1"/>
                </a:solidFill>
                <a:latin typeface="+mn-lt"/>
                <a:ea typeface="+mn-ea"/>
                <a:cs typeface="+mn-cs"/>
              </a:defRPr>
            </a:lvl5pPr>
            <a:lvl6pPr marL="457200" algn="ctr" rtl="0" eaLnBrk="1" fontAlgn="base" hangingPunct="1">
              <a:spcBef>
                <a:spcPct val="0"/>
              </a:spcBef>
              <a:spcAft>
                <a:spcPct val="0"/>
              </a:spcAft>
              <a:defRPr sz="4200" b="1" i="1">
                <a:solidFill>
                  <a:schemeClr val="lt1"/>
                </a:solidFill>
                <a:latin typeface="+mn-lt"/>
                <a:ea typeface="+mn-ea"/>
                <a:cs typeface="+mn-cs"/>
              </a:defRPr>
            </a:lvl6pPr>
            <a:lvl7pPr marL="914400" algn="ctr" rtl="0" eaLnBrk="1" fontAlgn="base" hangingPunct="1">
              <a:spcBef>
                <a:spcPct val="0"/>
              </a:spcBef>
              <a:spcAft>
                <a:spcPct val="0"/>
              </a:spcAft>
              <a:defRPr sz="4200" b="1" i="1">
                <a:solidFill>
                  <a:schemeClr val="lt1"/>
                </a:solidFill>
                <a:latin typeface="+mn-lt"/>
                <a:ea typeface="+mn-ea"/>
                <a:cs typeface="+mn-cs"/>
              </a:defRPr>
            </a:lvl7pPr>
            <a:lvl8pPr marL="1371600" algn="ctr" rtl="0" eaLnBrk="1" fontAlgn="base" hangingPunct="1">
              <a:spcBef>
                <a:spcPct val="0"/>
              </a:spcBef>
              <a:spcAft>
                <a:spcPct val="0"/>
              </a:spcAft>
              <a:defRPr sz="4200" b="1" i="1">
                <a:solidFill>
                  <a:schemeClr val="lt1"/>
                </a:solidFill>
                <a:latin typeface="+mn-lt"/>
                <a:ea typeface="+mn-ea"/>
                <a:cs typeface="+mn-cs"/>
              </a:defRPr>
            </a:lvl8pPr>
            <a:lvl9pPr marL="1828800" algn="ctr" rtl="0" eaLnBrk="1" fontAlgn="base" hangingPunct="1">
              <a:spcBef>
                <a:spcPct val="0"/>
              </a:spcBef>
              <a:spcAft>
                <a:spcPct val="0"/>
              </a:spcAft>
              <a:defRPr sz="4200" b="1" i="1">
                <a:solidFill>
                  <a:schemeClr val="lt1"/>
                </a:solidFill>
                <a:latin typeface="+mn-lt"/>
                <a:ea typeface="+mn-ea"/>
                <a:cs typeface="+mn-cs"/>
              </a:defRPr>
            </a:lvl9pPr>
          </a:lstStyle>
          <a:p>
            <a:pPr>
              <a:defRPr/>
            </a:pPr>
            <a:r>
              <a:rPr lang="vi-VN" sz="2400" kern="0" smtClean="0">
                <a:solidFill>
                  <a:schemeClr val="tx1"/>
                </a:solidFill>
                <a:effectLst>
                  <a:outerShdw blurRad="38100" dist="38100" dir="2700000" algn="tl">
                    <a:srgbClr val="000000">
                      <a:alpha val="43137"/>
                    </a:srgbClr>
                  </a:outerShdw>
                </a:effectLst>
              </a:rPr>
              <a:t>Ư</a:t>
            </a:r>
            <a:r>
              <a:rPr lang="en-US" sz="2400" kern="0" smtClean="0">
                <a:solidFill>
                  <a:schemeClr val="tx1"/>
                </a:solidFill>
                <a:effectLst>
                  <a:outerShdw blurRad="38100" dist="38100" dir="2700000" algn="tl">
                    <a:srgbClr val="000000">
                      <a:alpha val="43137"/>
                    </a:srgbClr>
                  </a:outerShdw>
                </a:effectLst>
              </a:rPr>
              <a:t>u điểm</a:t>
            </a:r>
            <a:endParaRPr lang="en-US" sz="2400" kern="0" dirty="0">
              <a:solidFill>
                <a:schemeClr val="tx1"/>
              </a:solidFill>
              <a:effectLst>
                <a:outerShdw blurRad="38100" dist="38100" dir="2700000" algn="tl">
                  <a:srgbClr val="000000">
                    <a:alpha val="43137"/>
                  </a:srgbClr>
                </a:outerShdw>
              </a:effectLst>
            </a:endParaRPr>
          </a:p>
        </p:txBody>
      </p:sp>
      <p:sp>
        <p:nvSpPr>
          <p:cNvPr id="4" name="TextBox 3"/>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791005316"/>
      </p:ext>
    </p:extLst>
  </p:cSld>
  <p:clrMapOvr>
    <a:masterClrMapping/>
  </p:clrMapOvr>
  <p:transition advClick="0" advTm="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Content Placeholder 2"/>
          <p:cNvSpPr>
            <a:spLocks noGrp="1" noChangeArrowheads="1"/>
          </p:cNvSpPr>
          <p:nvPr>
            <p:ph idx="1"/>
          </p:nvPr>
        </p:nvSpPr>
        <p:spPr>
          <a:xfrm>
            <a:off x="291546" y="2089151"/>
            <a:ext cx="11449879" cy="4343400"/>
          </a:xfrm>
        </p:spPr>
        <p:txBody>
          <a:bodyPr/>
          <a:lstStyle/>
          <a:p>
            <a:pPr algn="just"/>
            <a:r>
              <a:rPr lang="vi-VN" altLang="en-US" sz="2600" dirty="0"/>
              <a:t>Với nhiều loại L/C cho phép các doanh nghiệp xuất nhập khẩu có thể vận dụng một cách linh hoạt phù hợp với thực tiễn thương mại. </a:t>
            </a:r>
          </a:p>
          <a:p>
            <a:pPr algn="just"/>
            <a:r>
              <a:rPr lang="vi-VN" altLang="en-US" sz="2600" dirty="0"/>
              <a:t> Thông qua việc mở và điều chỉnh L/C cho phép các doanh nghiệp xuất nhập khẩu có thể bổ sung và điều chỉnh một số điều khoản trong hợp đồng ngoại thương phù hợp với thực tiễn. </a:t>
            </a:r>
          </a:p>
          <a:p>
            <a:pPr algn="just"/>
            <a:r>
              <a:rPr lang="vi-VN" altLang="en-US" sz="2600" dirty="0"/>
              <a:t> Thông qua phương thức thanh toán tín dụng chứng từ, các doanh nghiệp xuất nhập khẩu có thể nhận được sự tài trợ của ngân hàng khi thiếu vốn </a:t>
            </a:r>
          </a:p>
          <a:p>
            <a:pPr algn="just"/>
            <a:endParaRPr lang="en-US" altLang="en-US" sz="2600" dirty="0"/>
          </a:p>
        </p:txBody>
      </p:sp>
      <p:sp>
        <p:nvSpPr>
          <p:cNvPr id="208899" name="Slide Number Placeholder 4"/>
          <p:cNvSpPr>
            <a:spLocks noGrp="1"/>
          </p:cNvSpPr>
          <p:nvPr>
            <p:ph type="sldNum" sz="quarter" idx="12"/>
          </p:nvPr>
        </p:nvSpPr>
        <p:spPr>
          <a:xfrm>
            <a:off x="1717675" y="6249989"/>
            <a:ext cx="378618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fontAlgn="base">
              <a:spcBef>
                <a:spcPct val="0"/>
              </a:spcBef>
              <a:spcAft>
                <a:spcPct val="0"/>
              </a:spcAft>
              <a:buClrTx/>
              <a:buNone/>
            </a:pPr>
            <a:fld id="{20678CD8-94F1-4FF8-AAC0-EDE80BA646EE}" type="slidenum">
              <a:rPr lang="en-US" altLang="en-US" sz="1000">
                <a:solidFill>
                  <a:srgbClr val="A59A55"/>
                </a:solidFill>
                <a:latin typeface="Verdana" panose="020B0604030504040204" pitchFamily="34" charset="0"/>
              </a:rPr>
              <a:pPr algn="l" fontAlgn="base">
                <a:spcBef>
                  <a:spcPct val="0"/>
                </a:spcBef>
                <a:spcAft>
                  <a:spcPct val="0"/>
                </a:spcAft>
                <a:buClrTx/>
                <a:buNone/>
              </a:pPr>
              <a:t>39</a:t>
            </a:fld>
            <a:endParaRPr lang="en-US" altLang="en-US" sz="1000">
              <a:solidFill>
                <a:srgbClr val="A59A55"/>
              </a:solidFill>
              <a:latin typeface="Verdana" panose="020B0604030504040204" pitchFamily="34" charset="0"/>
            </a:endParaRPr>
          </a:p>
        </p:txBody>
      </p:sp>
      <p:sp>
        <p:nvSpPr>
          <p:cNvPr id="7" name="Title 1">
            <a:extLst>
              <a:ext uri="{FF2B5EF4-FFF2-40B4-BE49-F238E27FC236}">
                <a16:creationId xmlns:a16="http://schemas.microsoft.com/office/drawing/2014/main" id="{E09E01C3-A80D-45F9-AC93-E22E5D3610E5}"/>
              </a:ext>
            </a:extLst>
          </p:cNvPr>
          <p:cNvSpPr txBox="1">
            <a:spLocks/>
          </p:cNvSpPr>
          <p:nvPr/>
        </p:nvSpPr>
        <p:spPr>
          <a:xfrm>
            <a:off x="672548" y="1007165"/>
            <a:ext cx="1861930" cy="689113"/>
          </a:xfrm>
          <a:prstGeom prst="rect">
            <a:avLst/>
          </a:prstGeom>
          <a:solidFill>
            <a:schemeClr val="tx2">
              <a:lumMod val="65000"/>
              <a:lumOff val="35000"/>
            </a:schemeClr>
          </a:solidFill>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style>
          <a:lnRef idx="0">
            <a:schemeClr val="accent1"/>
          </a:lnRef>
          <a:fillRef idx="3">
            <a:schemeClr val="accent1"/>
          </a:fillRef>
          <a:effectRef idx="3">
            <a:schemeClr val="accent1"/>
          </a:effectRef>
          <a:fontRef idx="minor">
            <a:schemeClr val="lt1"/>
          </a:fontRef>
        </p:style>
        <p:txBody>
          <a:bodyPr/>
          <a:lstStyle>
            <a:lvl1pPr algn="ctr" rtl="0" eaLnBrk="0" fontAlgn="base" hangingPunct="0">
              <a:spcBef>
                <a:spcPct val="0"/>
              </a:spcBef>
              <a:spcAft>
                <a:spcPct val="0"/>
              </a:spcAft>
              <a:defRPr sz="4200" b="1" i="1">
                <a:solidFill>
                  <a:schemeClr val="lt1"/>
                </a:solidFill>
                <a:latin typeface="+mn-lt"/>
                <a:ea typeface="+mn-ea"/>
                <a:cs typeface="+mn-cs"/>
              </a:defRPr>
            </a:lvl1pPr>
            <a:lvl2pPr algn="ctr" rtl="0" eaLnBrk="0" fontAlgn="base" hangingPunct="0">
              <a:spcBef>
                <a:spcPct val="0"/>
              </a:spcBef>
              <a:spcAft>
                <a:spcPct val="0"/>
              </a:spcAft>
              <a:defRPr sz="4200" b="1" i="1">
                <a:solidFill>
                  <a:schemeClr val="lt1"/>
                </a:solidFill>
                <a:latin typeface="+mn-lt"/>
                <a:ea typeface="+mn-ea"/>
                <a:cs typeface="+mn-cs"/>
              </a:defRPr>
            </a:lvl2pPr>
            <a:lvl3pPr algn="ctr" rtl="0" eaLnBrk="0" fontAlgn="base" hangingPunct="0">
              <a:spcBef>
                <a:spcPct val="0"/>
              </a:spcBef>
              <a:spcAft>
                <a:spcPct val="0"/>
              </a:spcAft>
              <a:defRPr sz="4200" b="1" i="1">
                <a:solidFill>
                  <a:schemeClr val="lt1"/>
                </a:solidFill>
                <a:latin typeface="+mn-lt"/>
                <a:ea typeface="+mn-ea"/>
                <a:cs typeface="+mn-cs"/>
              </a:defRPr>
            </a:lvl3pPr>
            <a:lvl4pPr algn="ctr" rtl="0" eaLnBrk="0" fontAlgn="base" hangingPunct="0">
              <a:spcBef>
                <a:spcPct val="0"/>
              </a:spcBef>
              <a:spcAft>
                <a:spcPct val="0"/>
              </a:spcAft>
              <a:defRPr sz="4200" b="1" i="1">
                <a:solidFill>
                  <a:schemeClr val="lt1"/>
                </a:solidFill>
                <a:latin typeface="+mn-lt"/>
                <a:ea typeface="+mn-ea"/>
                <a:cs typeface="+mn-cs"/>
              </a:defRPr>
            </a:lvl4pPr>
            <a:lvl5pPr algn="ctr" rtl="0" eaLnBrk="0" fontAlgn="base" hangingPunct="0">
              <a:spcBef>
                <a:spcPct val="0"/>
              </a:spcBef>
              <a:spcAft>
                <a:spcPct val="0"/>
              </a:spcAft>
              <a:defRPr sz="4200" b="1" i="1">
                <a:solidFill>
                  <a:schemeClr val="lt1"/>
                </a:solidFill>
                <a:latin typeface="+mn-lt"/>
                <a:ea typeface="+mn-ea"/>
                <a:cs typeface="+mn-cs"/>
              </a:defRPr>
            </a:lvl5pPr>
            <a:lvl6pPr marL="457200" algn="ctr" rtl="0" eaLnBrk="1" fontAlgn="base" hangingPunct="1">
              <a:spcBef>
                <a:spcPct val="0"/>
              </a:spcBef>
              <a:spcAft>
                <a:spcPct val="0"/>
              </a:spcAft>
              <a:defRPr sz="4200" b="1" i="1">
                <a:solidFill>
                  <a:schemeClr val="lt1"/>
                </a:solidFill>
                <a:latin typeface="+mn-lt"/>
                <a:ea typeface="+mn-ea"/>
                <a:cs typeface="+mn-cs"/>
              </a:defRPr>
            </a:lvl6pPr>
            <a:lvl7pPr marL="914400" algn="ctr" rtl="0" eaLnBrk="1" fontAlgn="base" hangingPunct="1">
              <a:spcBef>
                <a:spcPct val="0"/>
              </a:spcBef>
              <a:spcAft>
                <a:spcPct val="0"/>
              </a:spcAft>
              <a:defRPr sz="4200" b="1" i="1">
                <a:solidFill>
                  <a:schemeClr val="lt1"/>
                </a:solidFill>
                <a:latin typeface="+mn-lt"/>
                <a:ea typeface="+mn-ea"/>
                <a:cs typeface="+mn-cs"/>
              </a:defRPr>
            </a:lvl7pPr>
            <a:lvl8pPr marL="1371600" algn="ctr" rtl="0" eaLnBrk="1" fontAlgn="base" hangingPunct="1">
              <a:spcBef>
                <a:spcPct val="0"/>
              </a:spcBef>
              <a:spcAft>
                <a:spcPct val="0"/>
              </a:spcAft>
              <a:defRPr sz="4200" b="1" i="1">
                <a:solidFill>
                  <a:schemeClr val="lt1"/>
                </a:solidFill>
                <a:latin typeface="+mn-lt"/>
                <a:ea typeface="+mn-ea"/>
                <a:cs typeface="+mn-cs"/>
              </a:defRPr>
            </a:lvl8pPr>
            <a:lvl9pPr marL="1828800" algn="ctr" rtl="0" eaLnBrk="1" fontAlgn="base" hangingPunct="1">
              <a:spcBef>
                <a:spcPct val="0"/>
              </a:spcBef>
              <a:spcAft>
                <a:spcPct val="0"/>
              </a:spcAft>
              <a:defRPr sz="4200" b="1" i="1">
                <a:solidFill>
                  <a:schemeClr val="lt1"/>
                </a:solidFill>
                <a:latin typeface="+mn-lt"/>
                <a:ea typeface="+mn-ea"/>
                <a:cs typeface="+mn-cs"/>
              </a:defRPr>
            </a:lvl9pPr>
          </a:lstStyle>
          <a:p>
            <a:pPr>
              <a:defRPr/>
            </a:pPr>
            <a:r>
              <a:rPr lang="vi-VN" sz="2400" kern="0" smtClean="0">
                <a:solidFill>
                  <a:schemeClr val="tx1"/>
                </a:solidFill>
                <a:effectLst>
                  <a:outerShdw blurRad="38100" dist="38100" dir="2700000" algn="tl">
                    <a:srgbClr val="000000">
                      <a:alpha val="43137"/>
                    </a:srgbClr>
                  </a:outerShdw>
                </a:effectLst>
              </a:rPr>
              <a:t>Ư</a:t>
            </a:r>
            <a:r>
              <a:rPr lang="en-US" sz="2400" kern="0" smtClean="0">
                <a:solidFill>
                  <a:schemeClr val="tx1"/>
                </a:solidFill>
                <a:effectLst>
                  <a:outerShdw blurRad="38100" dist="38100" dir="2700000" algn="tl">
                    <a:srgbClr val="000000">
                      <a:alpha val="43137"/>
                    </a:srgbClr>
                  </a:outerShdw>
                </a:effectLst>
              </a:rPr>
              <a:t>u điểm</a:t>
            </a:r>
            <a:endParaRPr lang="en-US" sz="2400" kern="0" dirty="0">
              <a:solidFill>
                <a:schemeClr val="tx1"/>
              </a:solidFill>
              <a:effectLst>
                <a:outerShdw blurRad="38100" dist="38100" dir="2700000" algn="tl">
                  <a:srgbClr val="000000">
                    <a:alpha val="43137"/>
                  </a:srgbClr>
                </a:outerShdw>
              </a:effectLst>
            </a:endParaRPr>
          </a:p>
        </p:txBody>
      </p:sp>
      <p:sp>
        <p:nvSpPr>
          <p:cNvPr id="8" name="TextBox 7"/>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9" name="Rectangle 8"/>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95178609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BE5DF-6FDB-4DB3-97CF-0E6405883879}"/>
              </a:ext>
            </a:extLst>
          </p:cNvPr>
          <p:cNvSpPr>
            <a:spLocks noGrp="1"/>
          </p:cNvSpPr>
          <p:nvPr>
            <p:ph type="title"/>
          </p:nvPr>
        </p:nvSpPr>
        <p:spPr>
          <a:xfrm>
            <a:off x="1981200" y="1386648"/>
            <a:ext cx="8229600" cy="748748"/>
          </a:xfrm>
          <a:solidFill>
            <a:srgbClr val="0070C0"/>
          </a:solidFill>
          <a:extLst/>
        </p:spPr>
        <p:style>
          <a:lnRef idx="0">
            <a:schemeClr val="accent1"/>
          </a:lnRef>
          <a:fillRef idx="3">
            <a:schemeClr val="accent1"/>
          </a:fillRef>
          <a:effectRef idx="3">
            <a:schemeClr val="accent1"/>
          </a:effectRef>
          <a:fontRef idx="minor">
            <a:schemeClr val="lt1"/>
          </a:fontRef>
        </p:style>
        <p:txBody>
          <a:bodyPr/>
          <a:lstStyle/>
          <a:p>
            <a:pPr>
              <a:defRPr/>
            </a:pPr>
            <a:r>
              <a:rPr lang="en-US" sz="4000" err="1"/>
              <a:t>Nhược</a:t>
            </a:r>
            <a:r>
              <a:rPr lang="en-US" sz="4000"/>
              <a:t> </a:t>
            </a:r>
            <a:r>
              <a:rPr lang="en-US" sz="4000" err="1"/>
              <a:t>điểm</a:t>
            </a:r>
            <a:endParaRPr lang="en-US" sz="4000"/>
          </a:p>
        </p:txBody>
      </p:sp>
      <p:sp>
        <p:nvSpPr>
          <p:cNvPr id="93189" name="Content Placeholder 2"/>
          <p:cNvSpPr>
            <a:spLocks noGrp="1" noChangeArrowheads="1"/>
          </p:cNvSpPr>
          <p:nvPr>
            <p:ph idx="1"/>
          </p:nvPr>
        </p:nvSpPr>
        <p:spPr>
          <a:xfrm>
            <a:off x="450574" y="2587489"/>
            <a:ext cx="11290852" cy="4068763"/>
          </a:xfrm>
        </p:spPr>
        <p:txBody>
          <a:bodyPr/>
          <a:lstStyle/>
          <a:p>
            <a:pPr algn="just">
              <a:spcBef>
                <a:spcPts val="1200"/>
              </a:spcBef>
              <a:spcAft>
                <a:spcPts val="600"/>
              </a:spcAft>
              <a:buClr>
                <a:srgbClr val="C00000"/>
              </a:buClr>
              <a:buFont typeface="Wingdings" panose="05000000000000000000" pitchFamily="2" charset="2"/>
              <a:buChar char="Ø"/>
            </a:pPr>
            <a:r>
              <a:rPr lang="vi-VN" altLang="en-US" sz="2600" dirty="0"/>
              <a:t>Thủ tục rườm rà, phức tạp, trải qua nhiều giai đoạn, phí cao </a:t>
            </a:r>
          </a:p>
          <a:p>
            <a:pPr algn="just">
              <a:spcBef>
                <a:spcPts val="1200"/>
              </a:spcBef>
              <a:spcAft>
                <a:spcPts val="600"/>
              </a:spcAft>
              <a:buClr>
                <a:srgbClr val="C00000"/>
              </a:buClr>
              <a:buFont typeface="Wingdings" panose="05000000000000000000" pitchFamily="2" charset="2"/>
              <a:buChar char="Ø"/>
            </a:pPr>
            <a:r>
              <a:rPr lang="vi-VN" altLang="en-US" sz="2600" dirty="0"/>
              <a:t> Doanh nghiệp xuất nhập khẩu khi sử dụng phương thức này cần phải am hiểu kỹ thuật ngoại thương và thanh toán quốc tế</a:t>
            </a:r>
          </a:p>
          <a:p>
            <a:pPr algn="just">
              <a:spcBef>
                <a:spcPts val="1200"/>
              </a:spcBef>
              <a:spcAft>
                <a:spcPts val="600"/>
              </a:spcAft>
              <a:buClr>
                <a:srgbClr val="C00000"/>
              </a:buClr>
              <a:buFont typeface="Wingdings" panose="05000000000000000000" pitchFamily="2" charset="2"/>
              <a:buChar char="Ø"/>
            </a:pPr>
            <a:r>
              <a:rPr lang="vi-VN" altLang="en-US" sz="2600" dirty="0"/>
              <a:t> Nếu như người bán muốn gian lận thì họ sẽ gửi hàng kém chất lượng mặc dù các chứng từ hoàn toàn phù hợp. Đến khi người mua phát hiện thì đã thanh toán vì trong các nghiệp vụ tín dụng chứng từ tất cả các bên đều giao dịch bằng chứng từ…</a:t>
            </a:r>
          </a:p>
        </p:txBody>
      </p:sp>
      <p:sp>
        <p:nvSpPr>
          <p:cNvPr id="4" name="TextBox 3"/>
          <p:cNvSpPr txBox="1"/>
          <p:nvPr/>
        </p:nvSpPr>
        <p:spPr>
          <a:xfrm>
            <a:off x="0" y="0"/>
            <a:ext cx="12192000" cy="584775"/>
          </a:xfrm>
          <a:prstGeom prst="rect">
            <a:avLst/>
          </a:prstGeom>
          <a:solidFill>
            <a:srgbClr val="FFFF00"/>
          </a:solidFill>
        </p:spPr>
        <p:txBody>
          <a:bodyPr wrap="square" rtlCol="0">
            <a:spAutoFit/>
          </a:bodyPr>
          <a:lstStyle/>
          <a:p>
            <a:pPr algn="ctr">
              <a:spcBef>
                <a:spcPts val="600"/>
              </a:spcBef>
            </a:pPr>
            <a:r>
              <a:rPr lang="en-US" sz="3200" b="1" dirty="0">
                <a:latin typeface="Times New Roman" panose="02020603050405020304" pitchFamily="18" charset="0"/>
                <a:cs typeface="Times New Roman" panose="02020603050405020304" pitchFamily="18" charset="0"/>
              </a:rPr>
              <a:t>5.2. </a:t>
            </a:r>
            <a:r>
              <a:rPr lang="en-US" sz="3200" b="1" dirty="0" err="1">
                <a:latin typeface="Times New Roman" panose="02020603050405020304" pitchFamily="18" charset="0"/>
                <a:cs typeface="Times New Roman" panose="02020603050405020304" pitchFamily="18" charset="0"/>
              </a:rPr>
              <a:t>Phương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thức</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thanh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toán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bảo</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lãnh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và</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tín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dụng</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dự</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phòng</a:t>
            </a:r>
            <a:r>
              <a:rPr lang="en-US" sz="3200" b="1" dirty="0">
                <a:latin typeface="Times New Roman" panose="02020603050405020304" pitchFamily="18" charset="0"/>
                <a:cs typeface="Times New Roman" panose="02020603050405020304" pitchFamily="18" charset="0"/>
              </a:rPr>
              <a:t> </a:t>
            </a:r>
          </a:p>
        </p:txBody>
      </p:sp>
      <p:sp>
        <p:nvSpPr>
          <p:cNvPr id="5" name="Rectangle 4"/>
          <p:cNvSpPr/>
          <p:nvPr/>
        </p:nvSpPr>
        <p:spPr>
          <a:xfrm>
            <a:off x="3088606" y="584775"/>
            <a:ext cx="6014788" cy="661207"/>
          </a:xfrm>
          <a:prstGeom prst="rect">
            <a:avLst/>
          </a:prstGeom>
        </p:spPr>
        <p:txBody>
          <a:bodyPr wrap="none">
            <a:spAutoFit/>
          </a:bodyPr>
          <a:lstStyle/>
          <a:p>
            <a:pPr>
              <a:lnSpc>
                <a:spcPct val="150000"/>
              </a:lnSpc>
            </a:pPr>
            <a:r>
              <a:rPr lang="en-US" sz="2800" b="1" dirty="0">
                <a:latin typeface="Times New Roman" panose="02020603050405020304" pitchFamily="18" charset="0"/>
                <a:ea typeface="MS Mincho"/>
              </a:rPr>
              <a:t>5.2.2. </a:t>
            </a:r>
            <a:r>
              <a:rPr lang="en-US" sz="2800" b="1" dirty="0" err="1">
                <a:latin typeface="Times New Roman" panose="02020603050405020304" pitchFamily="18" charset="0"/>
                <a:ea typeface="MS Mincho"/>
              </a:rPr>
              <a:t>Phương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thức</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tín</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dụng</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dự</a:t>
            </a:r>
            <a:r>
              <a:rPr lang="en-US" sz="2800" b="1" dirty="0">
                <a:latin typeface="Times New Roman" panose="02020603050405020304" pitchFamily="18" charset="0"/>
                <a:ea typeface="MS Mincho"/>
              </a:rPr>
              <a:t> </a:t>
            </a:r>
            <a:r>
              <a:rPr lang="en-US" sz="2800" b="1" dirty="0" err="1">
                <a:latin typeface="Times New Roman" panose="02020603050405020304" pitchFamily="18" charset="0"/>
                <a:ea typeface="MS Mincho"/>
              </a:rPr>
              <a:t>phòng</a:t>
            </a:r>
            <a:endParaRPr lang="en-US" sz="2800" b="1" dirty="0">
              <a:latin typeface="Times New Roman" panose="02020603050405020304" pitchFamily="18" charset="0"/>
              <a:ea typeface="MS Mincho"/>
            </a:endParaRPr>
          </a:p>
        </p:txBody>
      </p:sp>
    </p:spTree>
    <p:extLst>
      <p:ext uri="{BB962C8B-B14F-4D97-AF65-F5344CB8AC3E}">
        <p14:creationId xmlns:p14="http://schemas.microsoft.com/office/powerpoint/2010/main" val="2337627048"/>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3189">
                                            <p:txEl>
                                              <p:pRg st="0" end="0"/>
                                            </p:txEl>
                                          </p:spTgt>
                                        </p:tgtEl>
                                        <p:attrNameLst>
                                          <p:attrName>style.visibility</p:attrName>
                                        </p:attrNameLst>
                                      </p:cBhvr>
                                      <p:to>
                                        <p:strVal val="visible"/>
                                      </p:to>
                                    </p:set>
                                    <p:anim calcmode="lin" valueType="num">
                                      <p:cBhvr additive="base">
                                        <p:cTn id="7" dur="500" fill="hold"/>
                                        <p:tgtEl>
                                          <p:spTgt spid="9318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31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93189">
                                            <p:txEl>
                                              <p:pRg st="1" end="1"/>
                                            </p:txEl>
                                          </p:spTgt>
                                        </p:tgtEl>
                                        <p:attrNameLst>
                                          <p:attrName>style.visibility</p:attrName>
                                        </p:attrNameLst>
                                      </p:cBhvr>
                                      <p:to>
                                        <p:strVal val="visible"/>
                                      </p:to>
                                    </p:set>
                                    <p:animEffect transition="in" filter="fade">
                                      <p:cBhvr>
                                        <p:cTn id="13" dur="1000"/>
                                        <p:tgtEl>
                                          <p:spTgt spid="93189">
                                            <p:txEl>
                                              <p:pRg st="1" end="1"/>
                                            </p:txEl>
                                          </p:spTgt>
                                        </p:tgtEl>
                                      </p:cBhvr>
                                    </p:animEffect>
                                    <p:anim calcmode="lin" valueType="num">
                                      <p:cBhvr>
                                        <p:cTn id="14" dur="1000" fill="hold"/>
                                        <p:tgtEl>
                                          <p:spTgt spid="93189">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9318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93189">
                                            <p:txEl>
                                              <p:pRg st="2" end="2"/>
                                            </p:txEl>
                                          </p:spTgt>
                                        </p:tgtEl>
                                        <p:attrNameLst>
                                          <p:attrName>style.visibility</p:attrName>
                                        </p:attrNameLst>
                                      </p:cBhvr>
                                      <p:to>
                                        <p:strVal val="visible"/>
                                      </p:to>
                                    </p:set>
                                    <p:anim calcmode="lin" valueType="num">
                                      <p:cBhvr additive="base">
                                        <p:cTn id="20" dur="500" fill="hold"/>
                                        <p:tgtEl>
                                          <p:spTgt spid="93189">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9318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823752"/>
          </a:xfrm>
          <a:prstGeom prst="rect">
            <a:avLst/>
          </a:prstGeom>
          <a:solidFill>
            <a:srgbClr val="FFFF00"/>
          </a:solidFill>
        </p:spPr>
        <p:txBody>
          <a:bodyPr wrap="square" rtlCol="0">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5.3.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thanh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toán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nhờ</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thu</a:t>
            </a:r>
            <a:endParaRPr lang="en-US" sz="3600" b="1" dirty="0">
              <a:latin typeface="Times New Roman" panose="02020603050405020304" pitchFamily="18" charset="0"/>
              <a:cs typeface="Times New Roman" panose="02020603050405020304" pitchFamily="18" charset="0"/>
            </a:endParaRPr>
          </a:p>
        </p:txBody>
      </p:sp>
      <p:sp>
        <p:nvSpPr>
          <p:cNvPr id="6" name="Rectangle 5"/>
          <p:cNvSpPr/>
          <p:nvPr/>
        </p:nvSpPr>
        <p:spPr>
          <a:xfrm>
            <a:off x="2373754" y="1109895"/>
            <a:ext cx="8536311" cy="1808637"/>
          </a:xfrm>
          <a:prstGeom prst="rect">
            <a:avLst/>
          </a:prstGeom>
        </p:spPr>
        <p:txBody>
          <a:bodyPr wrap="none">
            <a:spAutoFit/>
          </a:bodyPr>
          <a:lstStyle/>
          <a:p>
            <a:pPr>
              <a:lnSpc>
                <a:spcPct val="150000"/>
              </a:lnSpc>
              <a:spcBef>
                <a:spcPts val="600"/>
              </a:spcBef>
              <a:spcAft>
                <a:spcPts val="600"/>
              </a:spcAft>
            </a:pPr>
            <a:r>
              <a:rPr lang="vi-VN" sz="3600" b="1" dirty="0">
                <a:latin typeface="Times New Roman" panose="02020603050405020304" pitchFamily="18" charset="0"/>
                <a:cs typeface="Times New Roman" panose="02020603050405020304" pitchFamily="18" charset="0"/>
              </a:rPr>
              <a:t>5.3.1. Phương thức nhờ thu trơn</a:t>
            </a:r>
            <a:r>
              <a:rPr lang="vi-VN" sz="3600" b="1" dirty="0" smtClean="0">
                <a:latin typeface="Times New Roman" panose="02020603050405020304" pitchFamily="18" charset="0"/>
                <a:cs typeface="Times New Roman" panose="02020603050405020304" pitchFamily="18" charset="0"/>
              </a:rPr>
              <a:t>.</a:t>
            </a:r>
            <a:endParaRPr lang="en-US" sz="3600" b="1" dirty="0" smtClean="0">
              <a:latin typeface="Times New Roman" panose="02020603050405020304" pitchFamily="18" charset="0"/>
              <a:cs typeface="Times New Roman" panose="02020603050405020304" pitchFamily="18" charset="0"/>
            </a:endParaRPr>
          </a:p>
          <a:p>
            <a:pPr>
              <a:lnSpc>
                <a:spcPct val="150000"/>
              </a:lnSpc>
              <a:spcBef>
                <a:spcPts val="600"/>
              </a:spcBef>
              <a:spcAft>
                <a:spcPts val="600"/>
              </a:spcAft>
            </a:pPr>
            <a:r>
              <a:rPr lang="en-US" sz="3600" b="1" dirty="0">
                <a:latin typeface="Times New Roman" panose="02020603050405020304" pitchFamily="18" charset="0"/>
                <a:cs typeface="Times New Roman" panose="02020603050405020304" pitchFamily="18" charset="0"/>
              </a:rPr>
              <a:t>5.3.2. </a:t>
            </a:r>
            <a:r>
              <a:rPr lang="en-US" sz="3600" b="1" dirty="0" err="1">
                <a:latin typeface="Times New Roman" panose="02020603050405020304" pitchFamily="18" charset="0"/>
                <a:cs typeface="Times New Roman" panose="02020603050405020304" pitchFamily="18" charset="0"/>
              </a:rPr>
              <a:t>Phương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nhờ</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thu</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kèm</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chứng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từ</a:t>
            </a:r>
            <a:r>
              <a:rPr lang="en-US" sz="3600" b="1" dirty="0">
                <a:latin typeface="Times New Roman" panose="02020603050405020304" pitchFamily="18" charset="0"/>
                <a:cs typeface="Times New Roman" panose="02020603050405020304" pitchFamily="18" charset="0"/>
              </a:rPr>
              <a:t>.</a:t>
            </a:r>
          </a:p>
        </p:txBody>
      </p:sp>
      <p:pic>
        <p:nvPicPr>
          <p:cNvPr id="8" name="Picture 7"/>
          <p:cNvPicPr>
            <a:picLocks noChangeAspect="1"/>
          </p:cNvPicPr>
          <p:nvPr/>
        </p:nvPicPr>
        <p:blipFill>
          <a:blip r:embed="rId2"/>
          <a:stretch>
            <a:fillRect/>
          </a:stretch>
        </p:blipFill>
        <p:spPr>
          <a:xfrm>
            <a:off x="1539529" y="3811866"/>
            <a:ext cx="3761340" cy="2503001"/>
          </a:xfrm>
          <a:prstGeom prst="rect">
            <a:avLst/>
          </a:prstGeom>
        </p:spPr>
      </p:pic>
      <p:pic>
        <p:nvPicPr>
          <p:cNvPr id="3" name="Picture 2"/>
          <p:cNvPicPr>
            <a:picLocks noChangeAspect="1"/>
          </p:cNvPicPr>
          <p:nvPr/>
        </p:nvPicPr>
        <p:blipFill>
          <a:blip r:embed="rId3"/>
          <a:stretch>
            <a:fillRect/>
          </a:stretch>
        </p:blipFill>
        <p:spPr>
          <a:xfrm>
            <a:off x="6257524" y="3074504"/>
            <a:ext cx="4652541" cy="3597965"/>
          </a:xfrm>
          <a:prstGeom prst="rect">
            <a:avLst/>
          </a:prstGeom>
        </p:spPr>
      </p:pic>
    </p:spTree>
    <p:extLst>
      <p:ext uri="{BB962C8B-B14F-4D97-AF65-F5344CB8AC3E}">
        <p14:creationId xmlns:p14="http://schemas.microsoft.com/office/powerpoint/2010/main" val="33162480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3" name="Freeform 2">
            <a:extLst>
              <a:ext uri="{FF2B5EF4-FFF2-40B4-BE49-F238E27FC236}">
                <a16:creationId xmlns:a16="http://schemas.microsoft.com/office/drawing/2014/main" id="{F1DFAB8A-2D21-4740-AE80-00143C80BB7B}"/>
              </a:ext>
            </a:extLst>
          </p:cNvPr>
          <p:cNvSpPr>
            <a:spLocks noEditPoints="1"/>
          </p:cNvSpPr>
          <p:nvPr/>
        </p:nvSpPr>
        <p:spPr bwMode="gray">
          <a:xfrm rot="20241944">
            <a:off x="4605498" y="2123733"/>
            <a:ext cx="7099597" cy="3297319"/>
          </a:xfrm>
          <a:custGeom>
            <a:avLst/>
            <a:gdLst/>
            <a:ahLst/>
            <a:cxnLst>
              <a:cxn ang="0">
                <a:pos x="1692" y="12"/>
              </a:cxn>
              <a:cxn ang="0">
                <a:pos x="1234" y="74"/>
              </a:cxn>
              <a:cxn ang="0">
                <a:pos x="828" y="182"/>
              </a:cxn>
              <a:cxn ang="0">
                <a:pos x="486" y="330"/>
              </a:cxn>
              <a:cxn ang="0">
                <a:pos x="226" y="510"/>
              </a:cxn>
              <a:cxn ang="0">
                <a:pos x="58" y="718"/>
              </a:cxn>
              <a:cxn ang="0">
                <a:pos x="0" y="944"/>
              </a:cxn>
              <a:cxn ang="0">
                <a:pos x="58" y="1170"/>
              </a:cxn>
              <a:cxn ang="0">
                <a:pos x="226" y="1378"/>
              </a:cxn>
              <a:cxn ang="0">
                <a:pos x="486" y="1558"/>
              </a:cxn>
              <a:cxn ang="0">
                <a:pos x="828" y="1706"/>
              </a:cxn>
              <a:cxn ang="0">
                <a:pos x="1234" y="1814"/>
              </a:cxn>
              <a:cxn ang="0">
                <a:pos x="1692" y="1876"/>
              </a:cxn>
              <a:cxn ang="0">
                <a:pos x="2186" y="1884"/>
              </a:cxn>
              <a:cxn ang="0">
                <a:pos x="2658" y="1840"/>
              </a:cxn>
              <a:cxn ang="0">
                <a:pos x="3084" y="1746"/>
              </a:cxn>
              <a:cxn ang="0">
                <a:pos x="3448" y="1612"/>
              </a:cxn>
              <a:cxn ang="0">
                <a:pos x="3738" y="1442"/>
              </a:cxn>
              <a:cxn ang="0">
                <a:pos x="3938" y="1242"/>
              </a:cxn>
              <a:cxn ang="0">
                <a:pos x="4034" y="1022"/>
              </a:cxn>
              <a:cxn ang="0">
                <a:pos x="4014" y="790"/>
              </a:cxn>
              <a:cxn ang="0">
                <a:pos x="3882" y="576"/>
              </a:cxn>
              <a:cxn ang="0">
                <a:pos x="3650" y="386"/>
              </a:cxn>
              <a:cxn ang="0">
                <a:pos x="3334" y="228"/>
              </a:cxn>
              <a:cxn ang="0">
                <a:pos x="2948" y="106"/>
              </a:cxn>
              <a:cxn ang="0">
                <a:pos x="2506" y="28"/>
              </a:cxn>
              <a:cxn ang="0">
                <a:pos x="2020" y="0"/>
              </a:cxn>
              <a:cxn ang="0">
                <a:pos x="1606" y="1736"/>
              </a:cxn>
              <a:cxn ang="0">
                <a:pos x="1164" y="1678"/>
              </a:cxn>
              <a:cxn ang="0">
                <a:pos x="776" y="1576"/>
              </a:cxn>
              <a:cxn ang="0">
                <a:pos x="458" y="1436"/>
              </a:cxn>
              <a:cxn ang="0">
                <a:pos x="224" y="1266"/>
              </a:cxn>
              <a:cxn ang="0">
                <a:pos x="88" y="1074"/>
              </a:cxn>
              <a:cxn ang="0">
                <a:pos x="68" y="864"/>
              </a:cxn>
              <a:cxn ang="0">
                <a:pos x="166" y="664"/>
              </a:cxn>
              <a:cxn ang="0">
                <a:pos x="370" y="486"/>
              </a:cxn>
              <a:cxn ang="0">
                <a:pos x="662" y="336"/>
              </a:cxn>
              <a:cxn ang="0">
                <a:pos x="1028" y="222"/>
              </a:cxn>
              <a:cxn ang="0">
                <a:pos x="1454" y="148"/>
              </a:cxn>
              <a:cxn ang="0">
                <a:pos x="1922" y="120"/>
              </a:cxn>
              <a:cxn ang="0">
                <a:pos x="2392" y="148"/>
              </a:cxn>
              <a:cxn ang="0">
                <a:pos x="2818" y="222"/>
              </a:cxn>
              <a:cxn ang="0">
                <a:pos x="3184" y="336"/>
              </a:cxn>
              <a:cxn ang="0">
                <a:pos x="3476" y="486"/>
              </a:cxn>
              <a:cxn ang="0">
                <a:pos x="3680" y="664"/>
              </a:cxn>
              <a:cxn ang="0">
                <a:pos x="3778" y="864"/>
              </a:cxn>
              <a:cxn ang="0">
                <a:pos x="3758" y="1074"/>
              </a:cxn>
              <a:cxn ang="0">
                <a:pos x="3622" y="1266"/>
              </a:cxn>
              <a:cxn ang="0">
                <a:pos x="3388" y="1436"/>
              </a:cxn>
              <a:cxn ang="0">
                <a:pos x="3070" y="1576"/>
              </a:cxn>
              <a:cxn ang="0">
                <a:pos x="2682" y="1678"/>
              </a:cxn>
              <a:cxn ang="0">
                <a:pos x="2240" y="1736"/>
              </a:cxn>
            </a:cxnLst>
            <a:rect l="0" t="0" r="r" b="b"/>
            <a:pathLst>
              <a:path w="4040" h="1888">
                <a:moveTo>
                  <a:pt x="2020" y="0"/>
                </a:moveTo>
                <a:lnTo>
                  <a:pt x="1854" y="4"/>
                </a:lnTo>
                <a:lnTo>
                  <a:pt x="1692" y="12"/>
                </a:lnTo>
                <a:lnTo>
                  <a:pt x="1534" y="28"/>
                </a:lnTo>
                <a:lnTo>
                  <a:pt x="1382" y="48"/>
                </a:lnTo>
                <a:lnTo>
                  <a:pt x="1234" y="74"/>
                </a:lnTo>
                <a:lnTo>
                  <a:pt x="1092" y="106"/>
                </a:lnTo>
                <a:lnTo>
                  <a:pt x="956" y="142"/>
                </a:lnTo>
                <a:lnTo>
                  <a:pt x="828" y="182"/>
                </a:lnTo>
                <a:lnTo>
                  <a:pt x="706" y="228"/>
                </a:lnTo>
                <a:lnTo>
                  <a:pt x="592" y="276"/>
                </a:lnTo>
                <a:lnTo>
                  <a:pt x="486" y="330"/>
                </a:lnTo>
                <a:lnTo>
                  <a:pt x="390" y="386"/>
                </a:lnTo>
                <a:lnTo>
                  <a:pt x="302" y="446"/>
                </a:lnTo>
                <a:lnTo>
                  <a:pt x="226" y="510"/>
                </a:lnTo>
                <a:lnTo>
                  <a:pt x="158" y="576"/>
                </a:lnTo>
                <a:lnTo>
                  <a:pt x="102" y="646"/>
                </a:lnTo>
                <a:lnTo>
                  <a:pt x="58" y="718"/>
                </a:lnTo>
                <a:lnTo>
                  <a:pt x="26" y="790"/>
                </a:lnTo>
                <a:lnTo>
                  <a:pt x="6" y="866"/>
                </a:lnTo>
                <a:lnTo>
                  <a:pt x="0" y="944"/>
                </a:lnTo>
                <a:lnTo>
                  <a:pt x="6" y="1022"/>
                </a:lnTo>
                <a:lnTo>
                  <a:pt x="26" y="1098"/>
                </a:lnTo>
                <a:lnTo>
                  <a:pt x="58" y="1170"/>
                </a:lnTo>
                <a:lnTo>
                  <a:pt x="102" y="1242"/>
                </a:lnTo>
                <a:lnTo>
                  <a:pt x="158" y="1312"/>
                </a:lnTo>
                <a:lnTo>
                  <a:pt x="226" y="1378"/>
                </a:lnTo>
                <a:lnTo>
                  <a:pt x="302" y="1442"/>
                </a:lnTo>
                <a:lnTo>
                  <a:pt x="390" y="1502"/>
                </a:lnTo>
                <a:lnTo>
                  <a:pt x="486" y="1558"/>
                </a:lnTo>
                <a:lnTo>
                  <a:pt x="592" y="1612"/>
                </a:lnTo>
                <a:lnTo>
                  <a:pt x="706" y="1660"/>
                </a:lnTo>
                <a:lnTo>
                  <a:pt x="828" y="1706"/>
                </a:lnTo>
                <a:lnTo>
                  <a:pt x="956" y="1746"/>
                </a:lnTo>
                <a:lnTo>
                  <a:pt x="1092" y="1782"/>
                </a:lnTo>
                <a:lnTo>
                  <a:pt x="1234" y="1814"/>
                </a:lnTo>
                <a:lnTo>
                  <a:pt x="1382" y="1840"/>
                </a:lnTo>
                <a:lnTo>
                  <a:pt x="1534" y="1860"/>
                </a:lnTo>
                <a:lnTo>
                  <a:pt x="1692" y="1876"/>
                </a:lnTo>
                <a:lnTo>
                  <a:pt x="1854" y="1884"/>
                </a:lnTo>
                <a:lnTo>
                  <a:pt x="2020" y="1888"/>
                </a:lnTo>
                <a:lnTo>
                  <a:pt x="2186" y="1884"/>
                </a:lnTo>
                <a:lnTo>
                  <a:pt x="2348" y="1876"/>
                </a:lnTo>
                <a:lnTo>
                  <a:pt x="2506" y="1860"/>
                </a:lnTo>
                <a:lnTo>
                  <a:pt x="2658" y="1840"/>
                </a:lnTo>
                <a:lnTo>
                  <a:pt x="2806" y="1814"/>
                </a:lnTo>
                <a:lnTo>
                  <a:pt x="2948" y="1782"/>
                </a:lnTo>
                <a:lnTo>
                  <a:pt x="3084" y="1746"/>
                </a:lnTo>
                <a:lnTo>
                  <a:pt x="3212" y="1706"/>
                </a:lnTo>
                <a:lnTo>
                  <a:pt x="3334" y="1660"/>
                </a:lnTo>
                <a:lnTo>
                  <a:pt x="3448" y="1612"/>
                </a:lnTo>
                <a:lnTo>
                  <a:pt x="3554" y="1558"/>
                </a:lnTo>
                <a:lnTo>
                  <a:pt x="3650" y="1502"/>
                </a:lnTo>
                <a:lnTo>
                  <a:pt x="3738" y="1442"/>
                </a:lnTo>
                <a:lnTo>
                  <a:pt x="3814" y="1378"/>
                </a:lnTo>
                <a:lnTo>
                  <a:pt x="3882" y="1312"/>
                </a:lnTo>
                <a:lnTo>
                  <a:pt x="3938" y="1242"/>
                </a:lnTo>
                <a:lnTo>
                  <a:pt x="3982" y="1170"/>
                </a:lnTo>
                <a:lnTo>
                  <a:pt x="4014" y="1098"/>
                </a:lnTo>
                <a:lnTo>
                  <a:pt x="4034" y="1022"/>
                </a:lnTo>
                <a:lnTo>
                  <a:pt x="4040" y="944"/>
                </a:lnTo>
                <a:lnTo>
                  <a:pt x="4034" y="866"/>
                </a:lnTo>
                <a:lnTo>
                  <a:pt x="4014" y="790"/>
                </a:lnTo>
                <a:lnTo>
                  <a:pt x="3982" y="718"/>
                </a:lnTo>
                <a:lnTo>
                  <a:pt x="3938" y="646"/>
                </a:lnTo>
                <a:lnTo>
                  <a:pt x="3882" y="576"/>
                </a:lnTo>
                <a:lnTo>
                  <a:pt x="3814" y="510"/>
                </a:lnTo>
                <a:lnTo>
                  <a:pt x="3738" y="446"/>
                </a:lnTo>
                <a:lnTo>
                  <a:pt x="3650" y="386"/>
                </a:lnTo>
                <a:lnTo>
                  <a:pt x="3554" y="330"/>
                </a:lnTo>
                <a:lnTo>
                  <a:pt x="3448" y="276"/>
                </a:lnTo>
                <a:lnTo>
                  <a:pt x="3334" y="228"/>
                </a:lnTo>
                <a:lnTo>
                  <a:pt x="3212" y="182"/>
                </a:lnTo>
                <a:lnTo>
                  <a:pt x="3084" y="142"/>
                </a:lnTo>
                <a:lnTo>
                  <a:pt x="2948" y="106"/>
                </a:lnTo>
                <a:lnTo>
                  <a:pt x="2806" y="74"/>
                </a:lnTo>
                <a:lnTo>
                  <a:pt x="2658" y="48"/>
                </a:lnTo>
                <a:lnTo>
                  <a:pt x="2506" y="28"/>
                </a:lnTo>
                <a:lnTo>
                  <a:pt x="2348" y="12"/>
                </a:lnTo>
                <a:lnTo>
                  <a:pt x="2186" y="4"/>
                </a:lnTo>
                <a:lnTo>
                  <a:pt x="2020" y="0"/>
                </a:lnTo>
                <a:close/>
                <a:moveTo>
                  <a:pt x="1922" y="1748"/>
                </a:moveTo>
                <a:lnTo>
                  <a:pt x="1762" y="1746"/>
                </a:lnTo>
                <a:lnTo>
                  <a:pt x="1606" y="1736"/>
                </a:lnTo>
                <a:lnTo>
                  <a:pt x="1454" y="1722"/>
                </a:lnTo>
                <a:lnTo>
                  <a:pt x="1306" y="1702"/>
                </a:lnTo>
                <a:lnTo>
                  <a:pt x="1164" y="1678"/>
                </a:lnTo>
                <a:lnTo>
                  <a:pt x="1028" y="1648"/>
                </a:lnTo>
                <a:lnTo>
                  <a:pt x="898" y="1614"/>
                </a:lnTo>
                <a:lnTo>
                  <a:pt x="776" y="1576"/>
                </a:lnTo>
                <a:lnTo>
                  <a:pt x="662" y="1532"/>
                </a:lnTo>
                <a:lnTo>
                  <a:pt x="554" y="1486"/>
                </a:lnTo>
                <a:lnTo>
                  <a:pt x="458" y="1436"/>
                </a:lnTo>
                <a:lnTo>
                  <a:pt x="370" y="1382"/>
                </a:lnTo>
                <a:lnTo>
                  <a:pt x="292" y="1326"/>
                </a:lnTo>
                <a:lnTo>
                  <a:pt x="224" y="1266"/>
                </a:lnTo>
                <a:lnTo>
                  <a:pt x="166" y="1204"/>
                </a:lnTo>
                <a:lnTo>
                  <a:pt x="122" y="1140"/>
                </a:lnTo>
                <a:lnTo>
                  <a:pt x="88" y="1074"/>
                </a:lnTo>
                <a:lnTo>
                  <a:pt x="68" y="1004"/>
                </a:lnTo>
                <a:lnTo>
                  <a:pt x="62" y="934"/>
                </a:lnTo>
                <a:lnTo>
                  <a:pt x="68" y="864"/>
                </a:lnTo>
                <a:lnTo>
                  <a:pt x="88" y="796"/>
                </a:lnTo>
                <a:lnTo>
                  <a:pt x="122" y="730"/>
                </a:lnTo>
                <a:lnTo>
                  <a:pt x="166" y="664"/>
                </a:lnTo>
                <a:lnTo>
                  <a:pt x="224" y="602"/>
                </a:lnTo>
                <a:lnTo>
                  <a:pt x="292" y="544"/>
                </a:lnTo>
                <a:lnTo>
                  <a:pt x="370" y="486"/>
                </a:lnTo>
                <a:lnTo>
                  <a:pt x="458" y="434"/>
                </a:lnTo>
                <a:lnTo>
                  <a:pt x="554" y="382"/>
                </a:lnTo>
                <a:lnTo>
                  <a:pt x="662" y="336"/>
                </a:lnTo>
                <a:lnTo>
                  <a:pt x="776" y="294"/>
                </a:lnTo>
                <a:lnTo>
                  <a:pt x="898" y="256"/>
                </a:lnTo>
                <a:lnTo>
                  <a:pt x="1028" y="222"/>
                </a:lnTo>
                <a:lnTo>
                  <a:pt x="1164" y="192"/>
                </a:lnTo>
                <a:lnTo>
                  <a:pt x="1306" y="166"/>
                </a:lnTo>
                <a:lnTo>
                  <a:pt x="1454" y="148"/>
                </a:lnTo>
                <a:lnTo>
                  <a:pt x="1606" y="132"/>
                </a:lnTo>
                <a:lnTo>
                  <a:pt x="1762" y="124"/>
                </a:lnTo>
                <a:lnTo>
                  <a:pt x="1922" y="120"/>
                </a:lnTo>
                <a:lnTo>
                  <a:pt x="2084" y="124"/>
                </a:lnTo>
                <a:lnTo>
                  <a:pt x="2240" y="132"/>
                </a:lnTo>
                <a:lnTo>
                  <a:pt x="2392" y="148"/>
                </a:lnTo>
                <a:lnTo>
                  <a:pt x="2540" y="166"/>
                </a:lnTo>
                <a:lnTo>
                  <a:pt x="2682" y="192"/>
                </a:lnTo>
                <a:lnTo>
                  <a:pt x="2818" y="222"/>
                </a:lnTo>
                <a:lnTo>
                  <a:pt x="2948" y="256"/>
                </a:lnTo>
                <a:lnTo>
                  <a:pt x="3070" y="294"/>
                </a:lnTo>
                <a:lnTo>
                  <a:pt x="3184" y="336"/>
                </a:lnTo>
                <a:lnTo>
                  <a:pt x="3292" y="382"/>
                </a:lnTo>
                <a:lnTo>
                  <a:pt x="3388" y="434"/>
                </a:lnTo>
                <a:lnTo>
                  <a:pt x="3476" y="486"/>
                </a:lnTo>
                <a:lnTo>
                  <a:pt x="3554" y="544"/>
                </a:lnTo>
                <a:lnTo>
                  <a:pt x="3622" y="602"/>
                </a:lnTo>
                <a:lnTo>
                  <a:pt x="3680" y="664"/>
                </a:lnTo>
                <a:lnTo>
                  <a:pt x="3724" y="730"/>
                </a:lnTo>
                <a:lnTo>
                  <a:pt x="3758" y="796"/>
                </a:lnTo>
                <a:lnTo>
                  <a:pt x="3778" y="864"/>
                </a:lnTo>
                <a:lnTo>
                  <a:pt x="3784" y="934"/>
                </a:lnTo>
                <a:lnTo>
                  <a:pt x="3778" y="1004"/>
                </a:lnTo>
                <a:lnTo>
                  <a:pt x="3758" y="1074"/>
                </a:lnTo>
                <a:lnTo>
                  <a:pt x="3724" y="1140"/>
                </a:lnTo>
                <a:lnTo>
                  <a:pt x="3680" y="1204"/>
                </a:lnTo>
                <a:lnTo>
                  <a:pt x="3622" y="1266"/>
                </a:lnTo>
                <a:lnTo>
                  <a:pt x="3554" y="1326"/>
                </a:lnTo>
                <a:lnTo>
                  <a:pt x="3476" y="1382"/>
                </a:lnTo>
                <a:lnTo>
                  <a:pt x="3388" y="1436"/>
                </a:lnTo>
                <a:lnTo>
                  <a:pt x="3292" y="1486"/>
                </a:lnTo>
                <a:lnTo>
                  <a:pt x="3184" y="1532"/>
                </a:lnTo>
                <a:lnTo>
                  <a:pt x="3070" y="1576"/>
                </a:lnTo>
                <a:lnTo>
                  <a:pt x="2948" y="1614"/>
                </a:lnTo>
                <a:lnTo>
                  <a:pt x="2818" y="1648"/>
                </a:lnTo>
                <a:lnTo>
                  <a:pt x="2682" y="1678"/>
                </a:lnTo>
                <a:lnTo>
                  <a:pt x="2540" y="1702"/>
                </a:lnTo>
                <a:lnTo>
                  <a:pt x="2392" y="1722"/>
                </a:lnTo>
                <a:lnTo>
                  <a:pt x="2240" y="1736"/>
                </a:lnTo>
                <a:lnTo>
                  <a:pt x="2084" y="1746"/>
                </a:lnTo>
                <a:lnTo>
                  <a:pt x="1922" y="1748"/>
                </a:lnTo>
                <a:close/>
              </a:path>
            </a:pathLst>
          </a:custGeom>
          <a:ln>
            <a:headEnd/>
            <a:tailEnd/>
          </a:ln>
        </p:spPr>
        <p:style>
          <a:lnRef idx="0">
            <a:schemeClr val="accent3"/>
          </a:lnRef>
          <a:fillRef idx="3">
            <a:schemeClr val="accent3"/>
          </a:fillRef>
          <a:effectRef idx="3">
            <a:schemeClr val="accent3"/>
          </a:effectRef>
          <a:fontRef idx="minor">
            <a:schemeClr val="lt1"/>
          </a:fontRef>
        </p:style>
        <p:txBody>
          <a:bodyPr/>
          <a:lstStyle/>
          <a:p>
            <a:pPr>
              <a:defRPr/>
            </a:pPr>
            <a:endParaRPr lang="en-US"/>
          </a:p>
        </p:txBody>
      </p:sp>
      <p:sp>
        <p:nvSpPr>
          <p:cNvPr id="4" name="Oval 3"/>
          <p:cNvSpPr>
            <a:spLocks noChangeArrowheads="1"/>
          </p:cNvSpPr>
          <p:nvPr/>
        </p:nvSpPr>
        <p:spPr bwMode="gray">
          <a:xfrm>
            <a:off x="7085634" y="1189382"/>
            <a:ext cx="2035175" cy="1905000"/>
          </a:xfrm>
          <a:prstGeom prst="ellipse">
            <a:avLst/>
          </a:prstGeom>
          <a:solidFill>
            <a:srgbClr val="D2E2A6"/>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5" name="Oval 4"/>
          <p:cNvSpPr>
            <a:spLocks noChangeArrowheads="1"/>
          </p:cNvSpPr>
          <p:nvPr/>
        </p:nvSpPr>
        <p:spPr bwMode="gray">
          <a:xfrm>
            <a:off x="4418634" y="2789582"/>
            <a:ext cx="2035175" cy="1905000"/>
          </a:xfrm>
          <a:prstGeom prst="ellipse">
            <a:avLst/>
          </a:prstGeom>
          <a:solidFill>
            <a:srgbClr val="FF99CC"/>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6" name="Oval 6"/>
          <p:cNvSpPr>
            <a:spLocks noChangeArrowheads="1"/>
          </p:cNvSpPr>
          <p:nvPr/>
        </p:nvSpPr>
        <p:spPr bwMode="gray">
          <a:xfrm>
            <a:off x="8935072" y="3862732"/>
            <a:ext cx="2035175" cy="2012950"/>
          </a:xfrm>
          <a:prstGeom prst="ellipse">
            <a:avLst/>
          </a:prstGeom>
          <a:solidFill>
            <a:srgbClr val="FFFF99"/>
          </a:solidFill>
          <a:ln>
            <a:noFill/>
          </a:ln>
          <a:effectLst>
            <a:prstShdw prst="shdw12" dist="76200" dir="10800000">
              <a:schemeClr val="bg2">
                <a:alpha val="50000"/>
              </a:schemeClr>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endParaRPr lang="en-US" altLang="en-US" sz="2800">
              <a:solidFill>
                <a:schemeClr val="bg1"/>
              </a:solidFill>
              <a:latin typeface="Times New Roman" panose="02020603050405020304" pitchFamily="18" charset="0"/>
              <a:cs typeface="Times New Roman" panose="02020603050405020304" pitchFamily="18" charset="0"/>
            </a:endParaRPr>
          </a:p>
        </p:txBody>
      </p:sp>
      <p:sp>
        <p:nvSpPr>
          <p:cNvPr id="7" name="Text Box 7"/>
          <p:cNvSpPr txBox="1">
            <a:spLocks noChangeArrowheads="1"/>
          </p:cNvSpPr>
          <p:nvPr/>
        </p:nvSpPr>
        <p:spPr bwMode="gray">
          <a:xfrm>
            <a:off x="4571034" y="3094382"/>
            <a:ext cx="17097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800" dirty="0" err="1">
                <a:latin typeface="Times New Roman" panose="02020603050405020304" pitchFamily="18" charset="0"/>
                <a:cs typeface="Times New Roman" panose="02020603050405020304" pitchFamily="18" charset="0"/>
              </a:rPr>
              <a:t>Người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tiền</a:t>
            </a:r>
            <a:r>
              <a:rPr lang="en-US" altLang="en-US" sz="2800" dirty="0">
                <a:latin typeface="Times New Roman" panose="02020603050405020304" pitchFamily="18" charset="0"/>
                <a:cs typeface="Times New Roman" panose="02020603050405020304" pitchFamily="18" charset="0"/>
              </a:rPr>
              <a:t> (Drawee)</a:t>
            </a:r>
          </a:p>
        </p:txBody>
      </p:sp>
      <p:sp>
        <p:nvSpPr>
          <p:cNvPr id="8" name="Text Box 8"/>
          <p:cNvSpPr txBox="1">
            <a:spLocks noChangeArrowheads="1"/>
          </p:cNvSpPr>
          <p:nvPr/>
        </p:nvSpPr>
        <p:spPr bwMode="gray">
          <a:xfrm>
            <a:off x="7085634" y="1494182"/>
            <a:ext cx="20351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800">
                <a:latin typeface="Times New Roman" panose="02020603050405020304" pitchFamily="18" charset="0"/>
                <a:cs typeface="Times New Roman" panose="02020603050405020304" pitchFamily="18" charset="0"/>
              </a:rPr>
              <a:t>Người ủy nhiệm thu (Principal)</a:t>
            </a:r>
          </a:p>
        </p:txBody>
      </p:sp>
      <p:sp>
        <p:nvSpPr>
          <p:cNvPr id="9" name="Text Box 9"/>
          <p:cNvSpPr txBox="1">
            <a:spLocks noChangeArrowheads="1"/>
          </p:cNvSpPr>
          <p:nvPr/>
        </p:nvSpPr>
        <p:spPr bwMode="gray">
          <a:xfrm>
            <a:off x="8962059" y="4038945"/>
            <a:ext cx="20351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800">
                <a:latin typeface="Times New Roman" panose="02020603050405020304" pitchFamily="18" charset="0"/>
                <a:cs typeface="Times New Roman" panose="02020603050405020304" pitchFamily="18" charset="0"/>
              </a:rPr>
              <a:t>Ngân hàng thu hộ (Collecting Bank)</a:t>
            </a:r>
          </a:p>
        </p:txBody>
      </p:sp>
      <p:sp>
        <p:nvSpPr>
          <p:cNvPr id="10" name="Text Box 10"/>
          <p:cNvSpPr txBox="1">
            <a:spLocks noChangeArrowheads="1"/>
          </p:cNvSpPr>
          <p:nvPr/>
        </p:nvSpPr>
        <p:spPr bwMode="gray">
          <a:xfrm>
            <a:off x="6556997" y="4585045"/>
            <a:ext cx="20351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800">
                <a:latin typeface="Times New Roman" panose="02020603050405020304" pitchFamily="18" charset="0"/>
                <a:cs typeface="Times New Roman" panose="02020603050405020304" pitchFamily="18" charset="0"/>
              </a:rPr>
              <a:t>Ngân hàng xuất trình (Presenting Bank)</a:t>
            </a:r>
          </a:p>
        </p:txBody>
      </p:sp>
      <p:sp>
        <p:nvSpPr>
          <p:cNvPr id="11" name="Text Box 11"/>
          <p:cNvSpPr txBox="1">
            <a:spLocks noChangeArrowheads="1"/>
          </p:cNvSpPr>
          <p:nvPr/>
        </p:nvSpPr>
        <p:spPr bwMode="auto">
          <a:xfrm>
            <a:off x="6682409" y="3018182"/>
            <a:ext cx="25908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latin typeface="Times New Roman" panose="02020603050405020304" pitchFamily="18" charset="0"/>
                <a:cs typeface="Times New Roman" panose="02020603050405020304" pitchFamily="18" charset="0"/>
              </a:rPr>
              <a:t>Phương thức nhờ thu</a:t>
            </a:r>
          </a:p>
        </p:txBody>
      </p:sp>
      <p:sp>
        <p:nvSpPr>
          <p:cNvPr id="12" name="Oval 6"/>
          <p:cNvSpPr>
            <a:spLocks noChangeArrowheads="1"/>
          </p:cNvSpPr>
          <p:nvPr/>
        </p:nvSpPr>
        <p:spPr bwMode="gray">
          <a:xfrm>
            <a:off x="9838359" y="1468782"/>
            <a:ext cx="2035175" cy="2012950"/>
          </a:xfrm>
          <a:prstGeom prst="ellipse">
            <a:avLst/>
          </a:prstGeom>
          <a:solidFill>
            <a:schemeClr val="bg1">
              <a:lumMod val="75000"/>
            </a:schemeClr>
          </a:solidFill>
          <a:ln>
            <a:noFill/>
          </a:ln>
          <a:effectLst>
            <a:prstShdw prst="shdw12" dist="76200" dir="10800000">
              <a:schemeClr val="bg2">
                <a:alpha val="50000"/>
              </a:schemeClr>
            </a:prstShdw>
          </a:effec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defRPr/>
            </a:pPr>
            <a:endParaRPr lang="en-US" altLang="en-US" sz="2800" smtClean="0">
              <a:solidFill>
                <a:schemeClr val="bg1"/>
              </a:solidFill>
              <a:latin typeface="Times New Roman" panose="02020603050405020304" pitchFamily="18" charset="0"/>
              <a:cs typeface="Times New Roman" panose="02020603050405020304" pitchFamily="18" charset="0"/>
            </a:endParaRPr>
          </a:p>
        </p:txBody>
      </p:sp>
      <p:sp>
        <p:nvSpPr>
          <p:cNvPr id="13" name="Text Box 9"/>
          <p:cNvSpPr txBox="1">
            <a:spLocks noChangeArrowheads="1"/>
          </p:cNvSpPr>
          <p:nvPr/>
        </p:nvSpPr>
        <p:spPr bwMode="gray">
          <a:xfrm>
            <a:off x="9863759" y="1644995"/>
            <a:ext cx="20351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800">
                <a:latin typeface="Times New Roman" panose="02020603050405020304" pitchFamily="18" charset="0"/>
                <a:cs typeface="Times New Roman" panose="02020603050405020304" pitchFamily="18" charset="0"/>
              </a:rPr>
              <a:t>Ngân hàng nhờ thu (Remitting Bank)</a:t>
            </a:r>
          </a:p>
        </p:txBody>
      </p:sp>
      <p:sp>
        <p:nvSpPr>
          <p:cNvPr id="14" name="Rounded Rectangle 13">
            <a:extLst>
              <a:ext uri="{FF2B5EF4-FFF2-40B4-BE49-F238E27FC236}">
                <a16:creationId xmlns:a16="http://schemas.microsoft.com/office/drawing/2014/main" id="{E1712253-66C4-4736-BA2C-CC026996D9DB}"/>
              </a:ext>
            </a:extLst>
          </p:cNvPr>
          <p:cNvSpPr/>
          <p:nvPr/>
        </p:nvSpPr>
        <p:spPr bwMode="auto">
          <a:xfrm>
            <a:off x="157594" y="2141882"/>
            <a:ext cx="4151969" cy="4338277"/>
          </a:xfrm>
          <a:prstGeom prst="roundRect">
            <a:avLst/>
          </a:prstGeom>
          <a:solidFill>
            <a:srgbClr val="4AB1E4">
              <a:lumMod val="40000"/>
              <a:lumOff val="60000"/>
            </a:srgb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marL="0" marR="0" lvl="0" indent="0" algn="just"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Nhờ</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thu</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trơn</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(Clean Collection)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trong</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đó</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người</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xuất</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khẩu</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ủy</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thác</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cho</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ngân</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hàng</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thu</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hộ</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tiền</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ở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người</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nhập</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khẩu</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căn</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cứ</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vào</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hối</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phiếu</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do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mình</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lập</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ra</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còn</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chứng</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từ</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hàng</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hóa</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thì</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gửi</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thẳng</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cho</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người</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nhập</a:t>
            </a:r>
            <a:r>
              <a:rPr kumimoji="0" lang="en-US" sz="2400" b="1"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1"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khẩu</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không</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gửi</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cho</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ngân</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 </a:t>
            </a:r>
            <a:r>
              <a:rPr kumimoji="0" lang="en-US" sz="2400" b="0" i="0" u="none" strike="noStrike" kern="0" cap="none" spc="0" normalizeH="0" baseline="0" noProof="0" dirty="0" err="1">
                <a:ln>
                  <a:noFill/>
                </a:ln>
                <a:solidFill>
                  <a:srgbClr val="080808"/>
                </a:solidFill>
                <a:effectLst/>
                <a:uLnTx/>
                <a:uFillTx/>
                <a:latin typeface="Times New Roman" panose="02020603050405020304" pitchFamily="18" charset="0"/>
                <a:cs typeface="Times New Roman" pitchFamily="18" charset="0"/>
              </a:rPr>
              <a:t>hàng</a:t>
            </a:r>
            <a:r>
              <a:rPr kumimoji="0" lang="en-US" sz="2400" b="0" i="0" u="none" strike="noStrike" kern="0" cap="none" spc="0" normalizeH="0" baseline="0" noProof="0" dirty="0">
                <a:ln>
                  <a:noFill/>
                </a:ln>
                <a:solidFill>
                  <a:srgbClr val="080808"/>
                </a:solidFill>
                <a:effectLst/>
                <a:uLnTx/>
                <a:uFillTx/>
                <a:latin typeface="Times New Roman" panose="02020603050405020304" pitchFamily="18" charset="0"/>
                <a:cs typeface="Times New Roman" pitchFamily="18" charset="0"/>
              </a:rPr>
              <a:t>.</a:t>
            </a:r>
          </a:p>
        </p:txBody>
      </p:sp>
      <p:sp>
        <p:nvSpPr>
          <p:cNvPr id="15" name="Rectangle 14"/>
          <p:cNvSpPr/>
          <p:nvPr/>
        </p:nvSpPr>
        <p:spPr>
          <a:xfrm>
            <a:off x="3272733" y="700953"/>
            <a:ext cx="5848076" cy="584775"/>
          </a:xfrm>
          <a:prstGeom prst="rect">
            <a:avLst/>
          </a:prstGeom>
        </p:spPr>
        <p:txBody>
          <a:bodyPr wrap="none">
            <a:spAutoFit/>
          </a:bodyPr>
          <a:lstStyle/>
          <a:p>
            <a:r>
              <a:rPr lang="vi-VN" sz="3200" b="1" dirty="0">
                <a:solidFill>
                  <a:srgbClr val="FF0000"/>
                </a:solidFill>
                <a:latin typeface="Times New Roman" panose="02020603050405020304" pitchFamily="18" charset="0"/>
                <a:cs typeface="Times New Roman" panose="02020603050405020304" pitchFamily="18" charset="0"/>
              </a:rPr>
              <a:t>5.3.1. Phương thức nhờ thu trơn</a:t>
            </a:r>
            <a:endParaRPr lang="en-US" sz="3200" dirty="0">
              <a:solidFill>
                <a:srgbClr val="FF0000"/>
              </a:solidFill>
            </a:endParaRPr>
          </a:p>
        </p:txBody>
      </p:sp>
    </p:spTree>
    <p:extLst>
      <p:ext uri="{BB962C8B-B14F-4D97-AF65-F5344CB8AC3E}">
        <p14:creationId xmlns:p14="http://schemas.microsoft.com/office/powerpoint/2010/main" val="33265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to="" calcmode="lin" valueType="num">
                                      <p:cBhvr>
                                        <p:cTn id="7" dur="1" fill="hold"/>
                                        <p:tgtEl>
                                          <p:spTgt spid="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7" presetID="43"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
                                        <p:tgtEl>
                                          <p:spTgt spid="8"/>
                                        </p:tgtEl>
                                      </p:cBhvr>
                                    </p:animEffect>
                                    <p:anim calcmode="lin" valueType="num">
                                      <p:cBhvr>
                                        <p:cTn id="20" dur="400" fill="hold"/>
                                        <p:tgtEl>
                                          <p:spTgt spid="8"/>
                                        </p:tgtEl>
                                        <p:attrNameLst>
                                          <p:attrName>ppt_x</p:attrName>
                                        </p:attrNameLst>
                                      </p:cBhvr>
                                      <p:tavLst>
                                        <p:tav tm="0">
                                          <p:val>
                                            <p:strVal val="#ppt_x"/>
                                          </p:val>
                                        </p:tav>
                                        <p:tav tm="100000">
                                          <p:val>
                                            <p:strVal val="#ppt_x"/>
                                          </p:val>
                                        </p:tav>
                                      </p:tavLst>
                                    </p:anim>
                                    <p:anim calcmode="lin" valueType="num">
                                      <p:cBhvr>
                                        <p:cTn id="21" dur="400" fill="hold"/>
                                        <p:tgtEl>
                                          <p:spTgt spid="8"/>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
                                        <p:tgtEl>
                                          <p:spTgt spid="13"/>
                                        </p:tgtEl>
                                      </p:cBhvr>
                                    </p:animEffect>
                                    <p:anim calcmode="lin" valueType="num">
                                      <p:cBhvr>
                                        <p:cTn id="29" dur="400" fill="hold"/>
                                        <p:tgtEl>
                                          <p:spTgt spid="13"/>
                                        </p:tgtEl>
                                        <p:attrNameLst>
                                          <p:attrName>ppt_x</p:attrName>
                                        </p:attrNameLst>
                                      </p:cBhvr>
                                      <p:tavLst>
                                        <p:tav tm="0">
                                          <p:val>
                                            <p:strVal val="#ppt_x"/>
                                          </p:val>
                                        </p:tav>
                                        <p:tav tm="100000">
                                          <p:val>
                                            <p:strVal val="#ppt_x"/>
                                          </p:val>
                                        </p:tav>
                                      </p:tavLst>
                                    </p:anim>
                                    <p:anim calcmode="lin" valueType="num">
                                      <p:cBhvr>
                                        <p:cTn id="30" dur="400" fill="hold"/>
                                        <p:tgtEl>
                                          <p:spTgt spid="13"/>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1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1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3" presetID="43"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
                                        <p:tgtEl>
                                          <p:spTgt spid="12"/>
                                        </p:tgtEl>
                                      </p:cBhvr>
                                    </p:animEffect>
                                    <p:anim calcmode="lin" valueType="num">
                                      <p:cBhvr>
                                        <p:cTn id="36" dur="400" fill="hold"/>
                                        <p:tgtEl>
                                          <p:spTgt spid="12"/>
                                        </p:tgtEl>
                                        <p:attrNameLst>
                                          <p:attrName>ppt_x</p:attrName>
                                        </p:attrNameLst>
                                      </p:cBhvr>
                                      <p:tavLst>
                                        <p:tav tm="0">
                                          <p:val>
                                            <p:strVal val="#ppt_x"/>
                                          </p:val>
                                        </p:tav>
                                        <p:tav tm="100000">
                                          <p:val>
                                            <p:strVal val="#ppt_x"/>
                                          </p:val>
                                        </p:tav>
                                      </p:tavLst>
                                    </p:anim>
                                    <p:anim calcmode="lin" valueType="num">
                                      <p:cBhvr>
                                        <p:cTn id="37" dur="400" fill="hold"/>
                                        <p:tgtEl>
                                          <p:spTgt spid="12"/>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3" presetClass="entr" presetSubtype="0" fill="hold" grpId="0" nodeType="click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fade">
                                      <p:cBhvr>
                                        <p:cTn id="44" dur="100"/>
                                        <p:tgtEl>
                                          <p:spTgt spid="7"/>
                                        </p:tgtEl>
                                      </p:cBhvr>
                                    </p:animEffect>
                                    <p:anim calcmode="lin" valueType="num">
                                      <p:cBhvr>
                                        <p:cTn id="45" dur="400" fill="hold"/>
                                        <p:tgtEl>
                                          <p:spTgt spid="7"/>
                                        </p:tgtEl>
                                        <p:attrNameLst>
                                          <p:attrName>ppt_x</p:attrName>
                                        </p:attrNameLst>
                                      </p:cBhvr>
                                      <p:tavLst>
                                        <p:tav tm="0">
                                          <p:val>
                                            <p:strVal val="#ppt_x"/>
                                          </p:val>
                                        </p:tav>
                                        <p:tav tm="100000">
                                          <p:val>
                                            <p:strVal val="#ppt_x"/>
                                          </p:val>
                                        </p:tav>
                                      </p:tavLst>
                                    </p:anim>
                                    <p:anim calcmode="lin" valueType="num">
                                      <p:cBhvr>
                                        <p:cTn id="46" dur="400" fill="hold"/>
                                        <p:tgtEl>
                                          <p:spTgt spid="7"/>
                                        </p:tgtEl>
                                        <p:attrNameLst>
                                          <p:attrName>ppt_y</p:attrName>
                                        </p:attrNameLst>
                                      </p:cBhvr>
                                      <p:tavLst>
                                        <p:tav tm="0">
                                          <p:val>
                                            <p:strVal val="#ppt_y+0.31"/>
                                          </p:val>
                                        </p:tav>
                                        <p:tav tm="100000">
                                          <p:val>
                                            <p:strVal val="#ppt_y+0.31"/>
                                          </p:val>
                                        </p:tav>
                                      </p:tavLst>
                                    </p:anim>
                                    <p:anim calcmode="lin" valueType="num">
                                      <p:cBhvr>
                                        <p:cTn id="47"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8"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9" presetID="43" presetClass="entr" presetSubtype="0"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fade">
                                      <p:cBhvr>
                                        <p:cTn id="51" dur="100"/>
                                        <p:tgtEl>
                                          <p:spTgt spid="5"/>
                                        </p:tgtEl>
                                      </p:cBhvr>
                                    </p:animEffect>
                                    <p:anim calcmode="lin" valueType="num">
                                      <p:cBhvr>
                                        <p:cTn id="52" dur="400" fill="hold"/>
                                        <p:tgtEl>
                                          <p:spTgt spid="5"/>
                                        </p:tgtEl>
                                        <p:attrNameLst>
                                          <p:attrName>ppt_x</p:attrName>
                                        </p:attrNameLst>
                                      </p:cBhvr>
                                      <p:tavLst>
                                        <p:tav tm="0">
                                          <p:val>
                                            <p:strVal val="#ppt_x"/>
                                          </p:val>
                                        </p:tav>
                                        <p:tav tm="100000">
                                          <p:val>
                                            <p:strVal val="#ppt_x"/>
                                          </p:val>
                                        </p:tav>
                                      </p:tavLst>
                                    </p:anim>
                                    <p:anim calcmode="lin" valueType="num">
                                      <p:cBhvr>
                                        <p:cTn id="53" dur="400" fill="hold"/>
                                        <p:tgtEl>
                                          <p:spTgt spid="5"/>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3" presetClass="entr" presetSubtype="0"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00"/>
                                        <p:tgtEl>
                                          <p:spTgt spid="9"/>
                                        </p:tgtEl>
                                      </p:cBhvr>
                                    </p:animEffect>
                                    <p:anim calcmode="lin" valueType="num">
                                      <p:cBhvr>
                                        <p:cTn id="61" dur="400" fill="hold"/>
                                        <p:tgtEl>
                                          <p:spTgt spid="9"/>
                                        </p:tgtEl>
                                        <p:attrNameLst>
                                          <p:attrName>ppt_x</p:attrName>
                                        </p:attrNameLst>
                                      </p:cBhvr>
                                      <p:tavLst>
                                        <p:tav tm="0">
                                          <p:val>
                                            <p:strVal val="#ppt_x"/>
                                          </p:val>
                                        </p:tav>
                                        <p:tav tm="100000">
                                          <p:val>
                                            <p:strVal val="#ppt_x"/>
                                          </p:val>
                                        </p:tav>
                                      </p:tavLst>
                                    </p:anim>
                                    <p:anim calcmode="lin" valueType="num">
                                      <p:cBhvr>
                                        <p:cTn id="62" dur="400" fill="hold"/>
                                        <p:tgtEl>
                                          <p:spTgt spid="9"/>
                                        </p:tgtEl>
                                        <p:attrNameLst>
                                          <p:attrName>ppt_y</p:attrName>
                                        </p:attrNameLst>
                                      </p:cBhvr>
                                      <p:tavLst>
                                        <p:tav tm="0">
                                          <p:val>
                                            <p:strVal val="#ppt_y+0.31"/>
                                          </p:val>
                                        </p:tav>
                                        <p:tav tm="100000">
                                          <p:val>
                                            <p:strVal val="#ppt_y+0.31"/>
                                          </p:val>
                                        </p:tav>
                                      </p:tavLst>
                                    </p:anim>
                                    <p:anim calcmode="lin" valueType="num">
                                      <p:cBhvr>
                                        <p:cTn id="63"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4"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65" presetID="43" presetClass="entr" presetSubtype="0" fill="hold" grpId="0"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100"/>
                                        <p:tgtEl>
                                          <p:spTgt spid="6"/>
                                        </p:tgtEl>
                                      </p:cBhvr>
                                    </p:animEffect>
                                    <p:anim calcmode="lin" valueType="num">
                                      <p:cBhvr>
                                        <p:cTn id="68" dur="400" fill="hold"/>
                                        <p:tgtEl>
                                          <p:spTgt spid="6"/>
                                        </p:tgtEl>
                                        <p:attrNameLst>
                                          <p:attrName>ppt_x</p:attrName>
                                        </p:attrNameLst>
                                      </p:cBhvr>
                                      <p:tavLst>
                                        <p:tav tm="0">
                                          <p:val>
                                            <p:strVal val="#ppt_x"/>
                                          </p:val>
                                        </p:tav>
                                        <p:tav tm="100000">
                                          <p:val>
                                            <p:strVal val="#ppt_x"/>
                                          </p:val>
                                        </p:tav>
                                      </p:tavLst>
                                    </p:anim>
                                    <p:anim calcmode="lin" valueType="num">
                                      <p:cBhvr>
                                        <p:cTn id="69" dur="400" fill="hold"/>
                                        <p:tgtEl>
                                          <p:spTgt spid="6"/>
                                        </p:tgtEl>
                                        <p:attrNameLst>
                                          <p:attrName>ppt_y</p:attrName>
                                        </p:attrNameLst>
                                      </p:cBhvr>
                                      <p:tavLst>
                                        <p:tav tm="0">
                                          <p:val>
                                            <p:strVal val="#ppt_y+0.31"/>
                                          </p:val>
                                        </p:tav>
                                        <p:tav tm="100000">
                                          <p:val>
                                            <p:strVal val="#ppt_y+0.31"/>
                                          </p:val>
                                        </p:tav>
                                      </p:tavLst>
                                    </p:anim>
                                    <p:anim calcmode="lin" valueType="num">
                                      <p:cBhvr>
                                        <p:cTn id="70"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1"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3" presetClass="entr" presetSubtype="0" fill="hold" grpId="0"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fade">
                                      <p:cBhvr>
                                        <p:cTn id="76" dur="100"/>
                                        <p:tgtEl>
                                          <p:spTgt spid="10"/>
                                        </p:tgtEl>
                                      </p:cBhvr>
                                    </p:animEffect>
                                    <p:anim calcmode="lin" valueType="num">
                                      <p:cBhvr>
                                        <p:cTn id="77" dur="400" fill="hold"/>
                                        <p:tgtEl>
                                          <p:spTgt spid="10"/>
                                        </p:tgtEl>
                                        <p:attrNameLst>
                                          <p:attrName>ppt_x</p:attrName>
                                        </p:attrNameLst>
                                      </p:cBhvr>
                                      <p:tavLst>
                                        <p:tav tm="0">
                                          <p:val>
                                            <p:strVal val="#ppt_x"/>
                                          </p:val>
                                        </p:tav>
                                        <p:tav tm="100000">
                                          <p:val>
                                            <p:strVal val="#ppt_x"/>
                                          </p:val>
                                        </p:tav>
                                      </p:tavLst>
                                    </p:anim>
                                    <p:anim calcmode="lin" valueType="num">
                                      <p:cBhvr>
                                        <p:cTn id="78" dur="400" fill="hold"/>
                                        <p:tgtEl>
                                          <p:spTgt spid="10"/>
                                        </p:tgtEl>
                                        <p:attrNameLst>
                                          <p:attrName>ppt_y</p:attrName>
                                        </p:attrNameLst>
                                      </p:cBhvr>
                                      <p:tavLst>
                                        <p:tav tm="0">
                                          <p:val>
                                            <p:strVal val="#ppt_y+0.31"/>
                                          </p:val>
                                        </p:tav>
                                        <p:tav tm="100000">
                                          <p:val>
                                            <p:strVal val="#ppt_y+0.31"/>
                                          </p:val>
                                        </p:tav>
                                      </p:tavLst>
                                    </p:anim>
                                    <p:anim calcmode="lin" valueType="num">
                                      <p:cBhvr>
                                        <p:cTn id="79"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0"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p:bldP spid="10" grpId="0"/>
      <p:bldP spid="12" grpId="0" animBg="1"/>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1" descr="https://cdn.vietnambiz.vn/2019/8/28/f-1566983825277153327026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1538" y="1728287"/>
            <a:ext cx="9246705" cy="5043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272733" y="806971"/>
            <a:ext cx="5848076" cy="584775"/>
          </a:xfrm>
          <a:prstGeom prst="rect">
            <a:avLst/>
          </a:prstGeom>
        </p:spPr>
        <p:txBody>
          <a:bodyPr wrap="none">
            <a:spAutoFit/>
          </a:bodyPr>
          <a:lstStyle/>
          <a:p>
            <a:r>
              <a:rPr lang="vi-VN" sz="3200" b="1" dirty="0">
                <a:solidFill>
                  <a:srgbClr val="FF0000"/>
                </a:solidFill>
                <a:latin typeface="Times New Roman" panose="02020603050405020304" pitchFamily="18" charset="0"/>
                <a:cs typeface="Times New Roman" panose="02020603050405020304" pitchFamily="18" charset="0"/>
              </a:rPr>
              <a:t>5.3.1. Phương thức nhờ thu trơn</a:t>
            </a:r>
            <a:endParaRPr lang="en-US" sz="3200" dirty="0">
              <a:solidFill>
                <a:srgbClr val="FF0000"/>
              </a:solidFill>
            </a:endParaRPr>
          </a:p>
        </p:txBody>
      </p:sp>
    </p:spTree>
    <p:extLst>
      <p:ext uri="{BB962C8B-B14F-4D97-AF65-F5344CB8AC3E}">
        <p14:creationId xmlns:p14="http://schemas.microsoft.com/office/powerpoint/2010/main" val="317799826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765" y="56138"/>
            <a:ext cx="12099235" cy="6801862"/>
          </a:xfrm>
          <a:prstGeom prst="rect">
            <a:avLst/>
          </a:prstGeom>
        </p:spPr>
        <p:txBody>
          <a:bodyPr wrap="square">
            <a:spAutoFit/>
          </a:bodyPr>
          <a:lstStyle/>
          <a:p>
            <a:pPr marL="228600" indent="-228600">
              <a:spcBef>
                <a:spcPts val="600"/>
              </a:spcBef>
              <a:buFontTx/>
              <a:buAutoNum type="arabicParenBoth"/>
              <a:defRPr/>
            </a:pPr>
            <a:r>
              <a:rPr kumimoji="1" lang="en-US" sz="2300" dirty="0" err="1">
                <a:solidFill>
                  <a:srgbClr val="000000"/>
                </a:solidFill>
                <a:latin typeface="Times New Roman" panose="02020603050405020304" pitchFamily="18" charset="0"/>
                <a:cs typeface="Times New Roman" panose="02020603050405020304" pitchFamily="18" charset="0"/>
              </a:rPr>
              <a:t>Kí</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kết</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hợp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đồng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mua</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bán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trong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đó</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điều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khoản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thanh</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toán</a:t>
            </a:r>
            <a:r>
              <a:rPr kumimoji="1" lang="en-US" sz="2300" dirty="0">
                <a:solidFill>
                  <a:srgbClr val="000000"/>
                </a:solidFill>
                <a:latin typeface="Times New Roman" panose="02020603050405020304" pitchFamily="18" charset="0"/>
                <a:cs typeface="Times New Roman" panose="02020603050405020304" pitchFamily="18" charset="0"/>
              </a:rPr>
              <a:t> qui </a:t>
            </a:r>
            <a:r>
              <a:rPr kumimoji="1" lang="en-US" sz="2300" dirty="0" err="1">
                <a:solidFill>
                  <a:srgbClr val="000000"/>
                </a:solidFill>
                <a:latin typeface="Times New Roman" panose="02020603050405020304" pitchFamily="18" charset="0"/>
                <a:cs typeface="Times New Roman" panose="02020603050405020304" pitchFamily="18" charset="0"/>
              </a:rPr>
              <a:t>định</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áp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dụng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phương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thức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trơn</a:t>
            </a:r>
            <a:r>
              <a:rPr kumimoji="1" lang="en-US" sz="2300" dirty="0">
                <a:solidFill>
                  <a:srgbClr val="000000"/>
                </a:solidFill>
                <a:latin typeface="Times New Roman" panose="02020603050405020304" pitchFamily="18" charset="0"/>
                <a:cs typeface="Times New Roman" panose="02020603050405020304" pitchFamily="18" charset="0"/>
              </a:rPr>
              <a:t>".</a:t>
            </a:r>
          </a:p>
          <a:p>
            <a:pPr marL="228600" indent="-228600">
              <a:spcBef>
                <a:spcPts val="600"/>
              </a:spcBef>
              <a:buFontTx/>
              <a:buAutoNum type="arabicParenBoth"/>
              <a:defRPr/>
            </a:pP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ủy</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thác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xuất</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gửi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hóa</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và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bộ</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chứng</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từ</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thương</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mại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trực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tiếp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trả</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a:t>
            </a: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(3)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xuất</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gửi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Đơn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yêu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cầu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cùng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chứng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từ</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tài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chính</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để</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từ</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a:t>
            </a: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(4)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lập</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và</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gửi</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Lệnh</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nhờ</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cùng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vơi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bộ</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chứng</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từ</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tài</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chính</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tới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Ngân</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hàng</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thu</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hộ</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để</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từ</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a:t>
            </a:r>
          </a:p>
          <a:p>
            <a:pPr>
              <a:spcBef>
                <a:spcPts val="600"/>
              </a:spcBef>
              <a:defRPr/>
            </a:pPr>
            <a:r>
              <a:rPr kumimoji="1" lang="en-US" sz="2300" b="1" dirty="0">
                <a:solidFill>
                  <a:srgbClr val="000000"/>
                </a:solidFill>
                <a:latin typeface="Times New Roman" panose="02020603050405020304" pitchFamily="18" charset="0"/>
                <a:cs typeface="Times New Roman" panose="02020603050405020304" pitchFamily="18" charset="0"/>
              </a:rPr>
              <a:t>(5)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hộ</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thông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báo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Lệnh</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để</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khẩu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và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chuyển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mua</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và</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yêu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cầu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trả</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a:t>
            </a:r>
            <a:endParaRPr kumimoji="1" lang="en-US" sz="2300" b="1" dirty="0">
              <a:solidFill>
                <a:srgbClr val="000000"/>
              </a:solidFill>
              <a:latin typeface="Times New Roman" panose="02020603050405020304" pitchFamily="18" charset="0"/>
              <a:cs typeface="Times New Roman" panose="02020603050405020304" pitchFamily="18" charset="0"/>
            </a:endParaRPr>
          </a:p>
          <a:p>
            <a:pPr>
              <a:spcBef>
                <a:spcPts val="600"/>
              </a:spcBef>
              <a:defRPr/>
            </a:pPr>
            <a:r>
              <a:rPr kumimoji="1" lang="en-US" sz="2300" b="1" dirty="0" smtClean="0">
                <a:solidFill>
                  <a:srgbClr val="000000"/>
                </a:solidFill>
                <a:latin typeface="Times New Roman" panose="02020603050405020304" pitchFamily="18" charset="0"/>
                <a:cs typeface="Times New Roman" panose="02020603050405020304" pitchFamily="18" charset="0"/>
              </a:rPr>
              <a:t>(</a:t>
            </a:r>
            <a:r>
              <a:rPr kumimoji="1" lang="en-US" sz="2300" b="1" dirty="0">
                <a:solidFill>
                  <a:srgbClr val="000000"/>
                </a:solidFill>
                <a:latin typeface="Times New Roman" panose="02020603050405020304" pitchFamily="18" charset="0"/>
                <a:cs typeface="Times New Roman" panose="02020603050405020304" pitchFamily="18" charset="0"/>
              </a:rPr>
              <a:t>6) </a:t>
            </a:r>
            <a:r>
              <a:rPr kumimoji="1" lang="en-US" sz="2300" b="1" dirty="0" err="1">
                <a:solidFill>
                  <a:srgbClr val="000000"/>
                </a:solidFill>
                <a:latin typeface="Times New Roman" panose="02020603050405020304" pitchFamily="18" charset="0"/>
                <a:cs typeface="Times New Roman" panose="02020603050405020304" pitchFamily="18" charset="0"/>
              </a:rPr>
              <a:t>Nhà</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nhập</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khẩu</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trả</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tiền</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ngay</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hoặc</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chấp</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nhận</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trả</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tiền</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cụ</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thể</a:t>
            </a:r>
            <a:r>
              <a:rPr kumimoji="1" lang="en-US" sz="2300" b="1" dirty="0">
                <a:solidFill>
                  <a:srgbClr val="000000"/>
                </a:solidFill>
                <a:latin typeface="Times New Roman" panose="02020603050405020304" pitchFamily="18" charset="0"/>
                <a:cs typeface="Times New Roman" panose="02020603050405020304" pitchFamily="18" charset="0"/>
              </a:rPr>
              <a:t>:</a:t>
            </a: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Trả</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ngay</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séc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kì</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hay </a:t>
            </a:r>
            <a:r>
              <a:rPr kumimoji="1" lang="en-US" sz="2300" b="1" dirty="0" err="1">
                <a:solidFill>
                  <a:srgbClr val="000000"/>
                </a:solidFill>
                <a:latin typeface="Times New Roman" panose="02020603050405020304" pitchFamily="18" charset="0"/>
                <a:cs typeface="Times New Roman" panose="02020603050405020304" pitchFamily="18" charset="0"/>
              </a:rPr>
              <a:t>hối</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phiếu</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trả</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ngay</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hoặc</a:t>
            </a:r>
            <a:endParaRPr kumimoji="1" lang="en-US" sz="2300" dirty="0">
              <a:solidFill>
                <a:srgbClr val="000000"/>
              </a:solidFill>
              <a:latin typeface="Times New Roman" panose="02020603050405020304" pitchFamily="18" charset="0"/>
              <a:cs typeface="Times New Roman" panose="02020603050405020304" pitchFamily="18" charset="0"/>
            </a:endParaRP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Kí</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chấp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b="1" dirty="0">
                <a:solidFill>
                  <a:srgbClr val="000000"/>
                </a:solidFill>
                <a:latin typeface="Times New Roman" panose="02020603050405020304" pitchFamily="18" charset="0"/>
                <a:cs typeface="Times New Roman" panose="02020603050405020304" pitchFamily="18" charset="0"/>
              </a:rPr>
              <a:t>(</a:t>
            </a:r>
            <a:r>
              <a:rPr kumimoji="1" lang="en-US" sz="2300" b="1" dirty="0" err="1">
                <a:solidFill>
                  <a:srgbClr val="000000"/>
                </a:solidFill>
                <a:latin typeface="Times New Roman" panose="02020603050405020304" pitchFamily="18" charset="0"/>
                <a:cs typeface="Times New Roman" panose="02020603050405020304" pitchFamily="18" charset="0"/>
              </a:rPr>
              <a:t>hối</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phiếu</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kì</a:t>
            </a:r>
            <a:r>
              <a:rPr kumimoji="1" lang="en-US" sz="2300" b="1" dirty="0">
                <a:solidFill>
                  <a:srgbClr val="000000"/>
                </a:solidFill>
                <a:latin typeface="Times New Roman" panose="02020603050405020304" pitchFamily="18" charset="0"/>
                <a:cs typeface="Times New Roman" panose="02020603050405020304" pitchFamily="18" charset="0"/>
              </a:rPr>
              <a:t> </a:t>
            </a:r>
            <a:r>
              <a:rPr kumimoji="1" lang="en-US" sz="2300" b="1" dirty="0" err="1">
                <a:solidFill>
                  <a:srgbClr val="000000"/>
                </a:solidFill>
                <a:latin typeface="Times New Roman" panose="02020603050405020304" pitchFamily="18" charset="0"/>
                <a:cs typeface="Times New Roman" panose="02020603050405020304" pitchFamily="18" charset="0"/>
              </a:rPr>
              <a:t>hạn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hoặc</a:t>
            </a:r>
            <a:r>
              <a:rPr kumimoji="1" lang="en-US" sz="2300" dirty="0">
                <a:solidFill>
                  <a:srgbClr val="000000"/>
                </a:solidFill>
                <a:latin typeface="Times New Roman" panose="02020603050405020304" pitchFamily="18" charset="0"/>
                <a:cs typeface="Times New Roman" panose="02020603050405020304" pitchFamily="18" charset="0"/>
              </a:rPr>
              <a:t>  </a:t>
            </a: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(7)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hộ</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chuyển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hoặc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hoặc</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kì</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hạn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đã</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chấp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endParaRPr kumimoji="1" lang="en-US" sz="2300" dirty="0">
              <a:solidFill>
                <a:srgbClr val="000000"/>
              </a:solidFill>
              <a:latin typeface="Times New Roman" panose="02020603050405020304" pitchFamily="18" charset="0"/>
              <a:cs typeface="Times New Roman" panose="02020603050405020304" pitchFamily="18" charset="0"/>
            </a:endParaRPr>
          </a:p>
          <a:p>
            <a:pPr>
              <a:spcBef>
                <a:spcPts val="600"/>
              </a:spcBef>
              <a:defRPr/>
            </a:pPr>
            <a:r>
              <a:rPr kumimoji="1" lang="en-US" sz="2300" dirty="0">
                <a:solidFill>
                  <a:srgbClr val="000000"/>
                </a:solidFill>
                <a:latin typeface="Times New Roman" panose="02020603050405020304" pitchFamily="18" charset="0"/>
                <a:cs typeface="Times New Roman" panose="02020603050405020304" pitchFamily="18" charset="0"/>
              </a:rPr>
              <a:t>(8) </a:t>
            </a:r>
            <a:r>
              <a:rPr kumimoji="1" lang="en-US" sz="2300" dirty="0" err="1">
                <a:solidFill>
                  <a:srgbClr val="000000"/>
                </a:solidFill>
                <a:latin typeface="Times New Roman" panose="02020603050405020304" pitchFamily="18" charset="0"/>
                <a:cs typeface="Times New Roman" panose="02020603050405020304" pitchFamily="18" charset="0"/>
              </a:rPr>
              <a:t>Ngân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hàng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chuyển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tiền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nhờ</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thông</a:t>
            </a:r>
            <a:r>
              <a:rPr kumimoji="1" lang="en-US" sz="2300" dirty="0">
                <a:solidFill>
                  <a:srgbClr val="000000"/>
                </a:solidFill>
                <a:latin typeface="Times New Roman" panose="02020603050405020304" pitchFamily="18" charset="0"/>
                <a:cs typeface="Times New Roman" panose="02020603050405020304" pitchFamily="18" charset="0"/>
              </a:rPr>
              <a:t> qua </a:t>
            </a:r>
            <a:r>
              <a:rPr kumimoji="1" lang="en-US" sz="2300" dirty="0" err="1">
                <a:solidFill>
                  <a:srgbClr val="000000"/>
                </a:solidFill>
                <a:latin typeface="Times New Roman" panose="02020603050405020304" pitchFamily="18" charset="0"/>
                <a:cs typeface="Times New Roman" panose="02020603050405020304" pitchFamily="18" charset="0"/>
              </a:rPr>
              <a:t>báo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có</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trong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tài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khoản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của</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thụ</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hưởng</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XK), </a:t>
            </a:r>
            <a:r>
              <a:rPr kumimoji="1" lang="en-US" sz="2300" dirty="0" err="1">
                <a:solidFill>
                  <a:srgbClr val="000000"/>
                </a:solidFill>
                <a:latin typeface="Times New Roman" panose="02020603050405020304" pitchFamily="18" charset="0"/>
                <a:cs typeface="Times New Roman" panose="02020603050405020304" pitchFamily="18" charset="0"/>
              </a:rPr>
              <a:t>hối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phiếu</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kì</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hạn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đã</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chấp</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nhận</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cho</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người</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thụ</a:t>
            </a:r>
            <a:r>
              <a:rPr kumimoji="1" lang="en-US" sz="2300" dirty="0">
                <a:solidFill>
                  <a:srgbClr val="000000"/>
                </a:solidFill>
                <a:latin typeface="Times New Roman" panose="02020603050405020304" pitchFamily="18" charset="0"/>
                <a:cs typeface="Times New Roman" panose="02020603050405020304" pitchFamily="18" charset="0"/>
              </a:rPr>
              <a:t> </a:t>
            </a:r>
            <a:r>
              <a:rPr kumimoji="1" lang="en-US" sz="2300" dirty="0" err="1">
                <a:solidFill>
                  <a:srgbClr val="000000"/>
                </a:solidFill>
                <a:latin typeface="Times New Roman" panose="02020603050405020304" pitchFamily="18" charset="0"/>
                <a:cs typeface="Times New Roman" panose="02020603050405020304" pitchFamily="18" charset="0"/>
              </a:rPr>
              <a:t>hưởng</a:t>
            </a:r>
            <a:endParaRPr kumimoji="1" lang="en-US" sz="2300"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220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4" end="4"/>
                                            </p:txEl>
                                          </p:spTgt>
                                        </p:tgtEl>
                                        <p:attrNameLst>
                                          <p:attrName>style.visibility</p:attrName>
                                        </p:attrNameLst>
                                      </p:cBhvr>
                                      <p:to>
                                        <p:strVal val="visible"/>
                                      </p:to>
                                    </p:set>
                                    <p:animEffect transition="in" filter="fade">
                                      <p:cBhvr>
                                        <p:cTn id="33" dur="1000"/>
                                        <p:tgtEl>
                                          <p:spTgt spid="2">
                                            <p:txEl>
                                              <p:pRg st="4" end="4"/>
                                            </p:txEl>
                                          </p:spTgt>
                                        </p:tgtEl>
                                      </p:cBhvr>
                                    </p:animEffect>
                                    <p:anim calcmode="lin" valueType="num">
                                      <p:cBhvr>
                                        <p:cTn id="34"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5" end="5"/>
                                            </p:txEl>
                                          </p:spTgt>
                                        </p:tgtEl>
                                        <p:attrNameLst>
                                          <p:attrName>style.visibility</p:attrName>
                                        </p:attrNameLst>
                                      </p:cBhvr>
                                      <p:to>
                                        <p:strVal val="visible"/>
                                      </p:to>
                                    </p:set>
                                    <p:animEffect transition="in" filter="fade">
                                      <p:cBhvr>
                                        <p:cTn id="40" dur="1000"/>
                                        <p:tgtEl>
                                          <p:spTgt spid="2">
                                            <p:txEl>
                                              <p:pRg st="5" end="5"/>
                                            </p:txEl>
                                          </p:spTgt>
                                        </p:tgtEl>
                                      </p:cBhvr>
                                    </p:animEffect>
                                    <p:anim calcmode="lin" valueType="num">
                                      <p:cBhvr>
                                        <p:cTn id="41"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1000"/>
                                        <p:tgtEl>
                                          <p:spTgt spid="2">
                                            <p:txEl>
                                              <p:pRg st="6" end="6"/>
                                            </p:txEl>
                                          </p:spTgt>
                                        </p:tgtEl>
                                      </p:cBhvr>
                                    </p:animEffect>
                                    <p:anim calcmode="lin" valueType="num">
                                      <p:cBhvr>
                                        <p:cTn id="48"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
                                            <p:txEl>
                                              <p:pRg st="7" end="7"/>
                                            </p:txEl>
                                          </p:spTgt>
                                        </p:tgtEl>
                                        <p:attrNameLst>
                                          <p:attrName>style.visibility</p:attrName>
                                        </p:attrNameLst>
                                      </p:cBhvr>
                                      <p:to>
                                        <p:strVal val="visible"/>
                                      </p:to>
                                    </p:set>
                                    <p:animEffect transition="in" filter="fade">
                                      <p:cBhvr>
                                        <p:cTn id="54" dur="1000"/>
                                        <p:tgtEl>
                                          <p:spTgt spid="2">
                                            <p:txEl>
                                              <p:pRg st="7" end="7"/>
                                            </p:txEl>
                                          </p:spTgt>
                                        </p:tgtEl>
                                      </p:cBhvr>
                                    </p:animEffect>
                                    <p:anim calcmode="lin" valueType="num">
                                      <p:cBhvr>
                                        <p:cTn id="55"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6"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
                                            <p:txEl>
                                              <p:pRg st="8" end="8"/>
                                            </p:txEl>
                                          </p:spTgt>
                                        </p:tgtEl>
                                        <p:attrNameLst>
                                          <p:attrName>style.visibility</p:attrName>
                                        </p:attrNameLst>
                                      </p:cBhvr>
                                      <p:to>
                                        <p:strVal val="visible"/>
                                      </p:to>
                                    </p:set>
                                    <p:animEffect transition="in" filter="fade">
                                      <p:cBhvr>
                                        <p:cTn id="61" dur="1000"/>
                                        <p:tgtEl>
                                          <p:spTgt spid="2">
                                            <p:txEl>
                                              <p:pRg st="8" end="8"/>
                                            </p:txEl>
                                          </p:spTgt>
                                        </p:tgtEl>
                                      </p:cBhvr>
                                    </p:animEffect>
                                    <p:anim calcmode="lin" valueType="num">
                                      <p:cBhvr>
                                        <p:cTn id="62"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3"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2">
                                            <p:txEl>
                                              <p:pRg st="9" end="9"/>
                                            </p:txEl>
                                          </p:spTgt>
                                        </p:tgtEl>
                                        <p:attrNameLst>
                                          <p:attrName>style.visibility</p:attrName>
                                        </p:attrNameLst>
                                      </p:cBhvr>
                                      <p:to>
                                        <p:strVal val="visible"/>
                                      </p:to>
                                    </p:set>
                                    <p:anim calcmode="lin" valueType="num">
                                      <p:cBhvr additive="base">
                                        <p:cTn id="68"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5">
            <a:extLst>
              <a:ext uri="{FF2B5EF4-FFF2-40B4-BE49-F238E27FC236}">
                <a16:creationId xmlns:a16="http://schemas.microsoft.com/office/drawing/2014/main" id="{1CB8C8B0-970D-46A0-8E6C-520C0837B2D3}"/>
              </a:ext>
            </a:extLst>
          </p:cNvPr>
          <p:cNvSpPr>
            <a:spLocks noChangeArrowheads="1"/>
          </p:cNvSpPr>
          <p:nvPr/>
        </p:nvSpPr>
        <p:spPr bwMode="gray">
          <a:xfrm>
            <a:off x="6072808" y="1851991"/>
            <a:ext cx="4495800" cy="4343400"/>
          </a:xfrm>
          <a:prstGeom prst="homePlate">
            <a:avLst>
              <a:gd name="adj" fmla="val 26341"/>
            </a:avLst>
          </a:prstGeom>
          <a:solidFill>
            <a:schemeClr val="accent6">
              <a:lumMod val="40000"/>
              <a:lumOff val="60000"/>
            </a:schemeClr>
          </a:solidFill>
          <a:ln w="12700" algn="ctr">
            <a:noFill/>
            <a:prstDash val="dash"/>
            <a:miter lim="800000"/>
            <a:headEnd/>
            <a:tailEnd/>
          </a:ln>
          <a:effectLst>
            <a:outerShdw dist="71842" dir="2700000" algn="ctr" rotWithShape="0">
              <a:srgbClr val="808080">
                <a:alpha val="50000"/>
              </a:srgbClr>
            </a:outerShdw>
          </a:effectLst>
        </p:spPr>
        <p:txBody>
          <a:bodyPr wrap="none" anchor="ctr"/>
          <a:lstStyle/>
          <a:p>
            <a:pPr>
              <a:defRPr/>
            </a:pPr>
            <a:endParaRPr lang="en-US">
              <a:cs typeface="Arial" charset="0"/>
            </a:endParaRPr>
          </a:p>
        </p:txBody>
      </p:sp>
      <p:sp>
        <p:nvSpPr>
          <p:cNvPr id="3" name="AutoShape 26">
            <a:extLst>
              <a:ext uri="{FF2B5EF4-FFF2-40B4-BE49-F238E27FC236}">
                <a16:creationId xmlns:a16="http://schemas.microsoft.com/office/drawing/2014/main" id="{4F7ECDD6-74B9-4100-8B9A-335EEBF27F8A}"/>
              </a:ext>
            </a:extLst>
          </p:cNvPr>
          <p:cNvSpPr>
            <a:spLocks noChangeArrowheads="1"/>
          </p:cNvSpPr>
          <p:nvPr/>
        </p:nvSpPr>
        <p:spPr bwMode="ltGray">
          <a:xfrm>
            <a:off x="4015408" y="1928191"/>
            <a:ext cx="2971800" cy="4267200"/>
          </a:xfrm>
          <a:prstGeom prst="homePlate">
            <a:avLst>
              <a:gd name="adj" fmla="val 27281"/>
            </a:avLst>
          </a:prstGeom>
          <a:gradFill rotWithShape="1">
            <a:gsLst>
              <a:gs pos="0">
                <a:schemeClr val="hlink">
                  <a:gamma/>
                  <a:tint val="0"/>
                  <a:invGamma/>
                </a:schemeClr>
              </a:gs>
              <a:gs pos="100000">
                <a:schemeClr val="hlink"/>
              </a:gs>
            </a:gsLst>
            <a:lin ang="18900000" scaled="1"/>
          </a:gradFill>
          <a:ln w="12700" algn="ctr">
            <a:noFill/>
            <a:prstDash val="dash"/>
            <a:miter lim="800000"/>
            <a:headEnd/>
            <a:tailEnd/>
          </a:ln>
          <a:effectLst>
            <a:outerShdw dist="71842" dir="2700000" algn="ctr" rotWithShape="0">
              <a:srgbClr val="808080">
                <a:alpha val="50000"/>
              </a:srgbClr>
            </a:outerShdw>
          </a:effectLst>
        </p:spPr>
        <p:txBody>
          <a:bodyPr wrap="none" anchor="ctr"/>
          <a:lstStyle/>
          <a:p>
            <a:pPr>
              <a:defRPr/>
            </a:pPr>
            <a:endParaRPr lang="en-US">
              <a:cs typeface="Arial" charset="0"/>
            </a:endParaRPr>
          </a:p>
        </p:txBody>
      </p:sp>
      <p:sp>
        <p:nvSpPr>
          <p:cNvPr id="4" name="Rectangle 29"/>
          <p:cNvSpPr>
            <a:spLocks noChangeArrowheads="1"/>
          </p:cNvSpPr>
          <p:nvPr/>
        </p:nvSpPr>
        <p:spPr bwMode="black">
          <a:xfrm>
            <a:off x="1943721" y="3277566"/>
            <a:ext cx="1824037"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sz="1800">
                <a:solidFill>
                  <a:srgbClr val="FFFFFF"/>
                </a:solidFill>
                <a:latin typeface="Calibri" panose="020F0502020204030204" pitchFamily="34" charset="0"/>
              </a:rPr>
              <a:t>ThemeGallery  is a Design Digital Content &amp; Contents mall developed by Guild Design Inc.</a:t>
            </a:r>
          </a:p>
        </p:txBody>
      </p:sp>
      <p:sp>
        <p:nvSpPr>
          <p:cNvPr id="5" name="Rectangle 31"/>
          <p:cNvSpPr>
            <a:spLocks noChangeArrowheads="1"/>
          </p:cNvSpPr>
          <p:nvPr/>
        </p:nvSpPr>
        <p:spPr bwMode="auto">
          <a:xfrm>
            <a:off x="6911008" y="2004391"/>
            <a:ext cx="30480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111111"/>
                </a:solidFill>
                <a:latin typeface="Times New Roman" panose="02020603050405020304" pitchFamily="18" charset="0"/>
                <a:cs typeface="Times New Roman" panose="02020603050405020304" pitchFamily="18" charset="0"/>
              </a:rPr>
              <a:t>Áp dụng trong trường hợp:</a:t>
            </a:r>
          </a:p>
          <a:p>
            <a:pPr eaLnBrk="1" hangingPunct="1">
              <a:spcBef>
                <a:spcPct val="0"/>
              </a:spcBef>
              <a:buClrTx/>
              <a:buFont typeface="Arial" panose="020B0604020202020204" pitchFamily="34" charset="0"/>
              <a:buChar char="•"/>
            </a:pPr>
            <a:r>
              <a:rPr lang="en-US" altLang="en-US" sz="2400">
                <a:solidFill>
                  <a:srgbClr val="111111"/>
                </a:solidFill>
                <a:latin typeface="Times New Roman" panose="02020603050405020304" pitchFamily="18" charset="0"/>
                <a:cs typeface="Times New Roman" panose="02020603050405020304" pitchFamily="18" charset="0"/>
              </a:rPr>
              <a:t>Người bán và người mua tin cậy lẫn nhau hoặc có quan hệ liên doanh với nhau giữa công ty mẹ- con hoặc chi nhánh của nhau</a:t>
            </a:r>
          </a:p>
          <a:p>
            <a:pPr eaLnBrk="1" hangingPunct="1">
              <a:spcBef>
                <a:spcPct val="0"/>
              </a:spcBef>
              <a:buClrTx/>
              <a:buFont typeface="Arial" panose="020B0604020202020204" pitchFamily="34" charset="0"/>
              <a:buChar char="•"/>
            </a:pPr>
            <a:r>
              <a:rPr lang="en-US" altLang="en-US" sz="2400">
                <a:solidFill>
                  <a:srgbClr val="111111"/>
                </a:solidFill>
                <a:latin typeface="Times New Roman" panose="02020603050405020304" pitchFamily="18" charset="0"/>
                <a:cs typeface="Times New Roman" panose="02020603050405020304" pitchFamily="18" charset="0"/>
              </a:rPr>
              <a:t>Thanh toán các dịch vụ có liên quan tới XK hàng hóa</a:t>
            </a:r>
          </a:p>
        </p:txBody>
      </p:sp>
      <p:sp>
        <p:nvSpPr>
          <p:cNvPr id="6" name="Rectangle 33"/>
          <p:cNvSpPr>
            <a:spLocks noChangeArrowheads="1"/>
          </p:cNvSpPr>
          <p:nvPr/>
        </p:nvSpPr>
        <p:spPr bwMode="auto">
          <a:xfrm>
            <a:off x="4701208" y="3177554"/>
            <a:ext cx="167005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a:solidFill>
                  <a:srgbClr val="111111"/>
                </a:solidFill>
                <a:latin typeface="Times New Roman" panose="02020603050405020304" pitchFamily="18" charset="0"/>
                <a:cs typeface="Times New Roman" panose="02020603050405020304" pitchFamily="18" charset="0"/>
              </a:rPr>
              <a:t>Quyền lợi bên bán không được đảm bảo</a:t>
            </a:r>
            <a:endParaRPr lang="en-US" altLang="en-US" sz="1600">
              <a:solidFill>
                <a:srgbClr val="111111"/>
              </a:solidFill>
              <a:latin typeface="Times New Roman" panose="02020603050405020304" pitchFamily="18" charset="0"/>
              <a:cs typeface="Times New Roman" panose="02020603050405020304" pitchFamily="18" charset="0"/>
            </a:endParaRPr>
          </a:p>
        </p:txBody>
      </p:sp>
      <p:sp>
        <p:nvSpPr>
          <p:cNvPr id="7" name="AutoShape 25">
            <a:extLst>
              <a:ext uri="{FF2B5EF4-FFF2-40B4-BE49-F238E27FC236}">
                <a16:creationId xmlns:a16="http://schemas.microsoft.com/office/drawing/2014/main" id="{80233331-7BD3-40F3-AFDF-4ADBB5730752}"/>
              </a:ext>
            </a:extLst>
          </p:cNvPr>
          <p:cNvSpPr>
            <a:spLocks noChangeArrowheads="1"/>
          </p:cNvSpPr>
          <p:nvPr/>
        </p:nvSpPr>
        <p:spPr bwMode="gray">
          <a:xfrm>
            <a:off x="1805608" y="1944066"/>
            <a:ext cx="2941638" cy="4251325"/>
          </a:xfrm>
          <a:prstGeom prst="homePlate">
            <a:avLst>
              <a:gd name="adj" fmla="val 26341"/>
            </a:avLst>
          </a:prstGeom>
          <a:solidFill>
            <a:schemeClr val="accent1">
              <a:lumMod val="60000"/>
              <a:lumOff val="40000"/>
            </a:schemeClr>
          </a:solidFill>
          <a:ln w="12700" algn="ctr">
            <a:noFill/>
            <a:prstDash val="dash"/>
            <a:miter lim="800000"/>
            <a:headEnd/>
            <a:tailEnd/>
          </a:ln>
          <a:effectLst>
            <a:outerShdw dist="71842" dir="2700000" algn="ctr" rotWithShape="0">
              <a:srgbClr val="808080">
                <a:alpha val="50000"/>
              </a:srgbClr>
            </a:outerShdw>
          </a:effectLst>
        </p:spPr>
        <p:txBody>
          <a:bodyPr wrap="none" anchor="ctr"/>
          <a:lstStyle/>
          <a:p>
            <a:pPr>
              <a:defRPr/>
            </a:pPr>
            <a:endParaRPr lang="en-US">
              <a:cs typeface="Arial" charset="0"/>
            </a:endParaRPr>
          </a:p>
        </p:txBody>
      </p:sp>
      <p:sp>
        <p:nvSpPr>
          <p:cNvPr id="8" name="Rectangle 31"/>
          <p:cNvSpPr>
            <a:spLocks noChangeArrowheads="1"/>
          </p:cNvSpPr>
          <p:nvPr/>
        </p:nvSpPr>
        <p:spPr bwMode="auto">
          <a:xfrm>
            <a:off x="2262808" y="2613991"/>
            <a:ext cx="16700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dirty="0" err="1">
                <a:solidFill>
                  <a:srgbClr val="111111"/>
                </a:solidFill>
                <a:latin typeface="Times New Roman" panose="02020603050405020304" pitchFamily="18" charset="0"/>
                <a:cs typeface="Times New Roman" panose="02020603050405020304" pitchFamily="18" charset="0"/>
              </a:rPr>
              <a:t>Ngân</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hàng</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chỉ</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đóng</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vai</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trò</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trung</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gian</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trong</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thanh</a:t>
            </a:r>
            <a:r>
              <a:rPr lang="en-US" altLang="en-US" sz="2400" dirty="0">
                <a:solidFill>
                  <a:srgbClr val="111111"/>
                </a:solidFill>
                <a:latin typeface="Times New Roman" panose="02020603050405020304" pitchFamily="18" charset="0"/>
                <a:cs typeface="Times New Roman" panose="02020603050405020304" pitchFamily="18" charset="0"/>
              </a:rPr>
              <a:t> </a:t>
            </a:r>
            <a:r>
              <a:rPr lang="en-US" altLang="en-US" sz="2400" dirty="0" err="1">
                <a:solidFill>
                  <a:srgbClr val="111111"/>
                </a:solidFill>
                <a:latin typeface="Times New Roman" panose="02020603050405020304" pitchFamily="18" charset="0"/>
                <a:cs typeface="Times New Roman" panose="02020603050405020304" pitchFamily="18" charset="0"/>
              </a:rPr>
              <a:t>toán</a:t>
            </a:r>
            <a:endParaRPr lang="en-US" altLang="en-US" sz="1600" dirty="0">
              <a:solidFill>
                <a:srgbClr val="111111"/>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3272733" y="806971"/>
            <a:ext cx="5848076" cy="584775"/>
          </a:xfrm>
          <a:prstGeom prst="rect">
            <a:avLst/>
          </a:prstGeom>
        </p:spPr>
        <p:txBody>
          <a:bodyPr wrap="none">
            <a:spAutoFit/>
          </a:bodyPr>
          <a:lstStyle/>
          <a:p>
            <a:r>
              <a:rPr lang="vi-VN" sz="3200" b="1" dirty="0">
                <a:solidFill>
                  <a:srgbClr val="FF0000"/>
                </a:solidFill>
                <a:latin typeface="Times New Roman" panose="02020603050405020304" pitchFamily="18" charset="0"/>
                <a:cs typeface="Times New Roman" panose="02020603050405020304" pitchFamily="18" charset="0"/>
              </a:rPr>
              <a:t>5.3.1. Phương thức nhờ thu trơn</a:t>
            </a:r>
            <a:endParaRPr lang="en-US" sz="3200" dirty="0">
              <a:solidFill>
                <a:srgbClr val="FF0000"/>
              </a:solidFill>
            </a:endParaRPr>
          </a:p>
        </p:txBody>
      </p:sp>
    </p:spTree>
    <p:extLst>
      <p:ext uri="{BB962C8B-B14F-4D97-AF65-F5344CB8AC3E}">
        <p14:creationId xmlns:p14="http://schemas.microsoft.com/office/powerpoint/2010/main" val="210390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down)">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6" grpId="0"/>
      <p:bldP spid="7" grpId="0" animBg="1"/>
      <p:bldP spid="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057515" y="819186"/>
            <a:ext cx="6596678"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5.3.2. </a:t>
            </a:r>
            <a:r>
              <a:rPr lang="en-US" sz="2800" b="1" dirty="0" err="1">
                <a:solidFill>
                  <a:srgbClr val="FF0000"/>
                </a:solidFill>
                <a:latin typeface="Times New Roman" panose="02020603050405020304" pitchFamily="18" charset="0"/>
                <a:cs typeface="Times New Roman" panose="02020603050405020304" pitchFamily="18" charset="0"/>
              </a:rPr>
              <a:t>Phương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nhờ</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kèm</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endParaRPr lang="en-US" sz="2800" dirty="0">
              <a:solidFill>
                <a:srgbClr val="FF0000"/>
              </a:solidFill>
            </a:endParaRPr>
          </a:p>
        </p:txBody>
      </p:sp>
      <p:sp>
        <p:nvSpPr>
          <p:cNvPr id="4" name="Rounded Rectangle 3">
            <a:extLst>
              <a:ext uri="{FF2B5EF4-FFF2-40B4-BE49-F238E27FC236}">
                <a16:creationId xmlns:a16="http://schemas.microsoft.com/office/drawing/2014/main" id="{2FF4EE3D-9148-43D2-9189-78E65662AC5F}"/>
              </a:ext>
            </a:extLst>
          </p:cNvPr>
          <p:cNvSpPr/>
          <p:nvPr/>
        </p:nvSpPr>
        <p:spPr bwMode="auto">
          <a:xfrm>
            <a:off x="838199" y="1676400"/>
            <a:ext cx="10505662" cy="3717235"/>
          </a:xfrm>
          <a:prstGeom prst="round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just">
              <a:defRPr/>
            </a:pPr>
            <a:r>
              <a:rPr lang="en-US" sz="2600" b="1" dirty="0" err="1">
                <a:latin typeface="Times New Roman" panose="02020603050405020304" pitchFamily="18" charset="0"/>
                <a:cs typeface="Times New Roman" panose="02020603050405020304" pitchFamily="18" charset="0"/>
              </a:rPr>
              <a:t>Nhờ</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thu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kèm</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chứng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từ</a:t>
            </a:r>
            <a:r>
              <a:rPr lang="en-US" sz="2600" b="1" dirty="0">
                <a:latin typeface="Times New Roman" panose="02020603050405020304" pitchFamily="18" charset="0"/>
                <a:cs typeface="Times New Roman" panose="02020603050405020304" pitchFamily="18" charset="0"/>
              </a:rPr>
              <a:t> (Documentary Collection)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phương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thức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nhờ</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trong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đó</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xuất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sau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hoàn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nghĩa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giao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hàng</a:t>
            </a:r>
            <a:r>
              <a:rPr lang="en-US" sz="2600" dirty="0">
                <a:latin typeface="Times New Roman" panose="02020603050405020304" pitchFamily="18" charset="0"/>
                <a:cs typeface="Times New Roman" panose="02020603050405020304" pitchFamily="18" charset="0"/>
              </a:rPr>
              <a:t> hay </a:t>
            </a:r>
            <a:r>
              <a:rPr lang="en-US" sz="2600" dirty="0" err="1">
                <a:latin typeface="Times New Roman" panose="02020603050405020304" pitchFamily="18" charset="0"/>
                <a:cs typeface="Times New Roman" panose="02020603050405020304" pitchFamily="18" charset="0"/>
              </a:rPr>
              <a:t>cung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ứng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dịch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ủy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phục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vụ</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mình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tiền</a:t>
            </a:r>
            <a:r>
              <a:rPr lang="en-US" sz="2600" dirty="0">
                <a:latin typeface="Times New Roman" panose="02020603050405020304" pitchFamily="18" charset="0"/>
                <a:cs typeface="Times New Roman" panose="02020603050405020304" pitchFamily="18" charset="0"/>
              </a:rPr>
              <a:t> ở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nhập</a:t>
            </a:r>
            <a:r>
              <a:rPr lang="en-US" sz="2600"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khẩu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không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chỉ</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căn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cứ</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vào</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hối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phiếu</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mà</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còn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căn</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cứ</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vào</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bộ</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chứng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từ</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hàng</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hóa</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gởi</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kèm</a:t>
            </a:r>
            <a:r>
              <a:rPr lang="en-US" sz="2600" b="1" dirty="0">
                <a:latin typeface="Times New Roman" panose="02020603050405020304" pitchFamily="18" charset="0"/>
                <a:cs typeface="Times New Roman" panose="02020603050405020304" pitchFamily="18" charset="0"/>
              </a:rPr>
              <a:t> </a:t>
            </a:r>
            <a:r>
              <a:rPr lang="en-US" sz="2600" b="1" dirty="0" err="1">
                <a:latin typeface="Times New Roman" panose="02020603050405020304" pitchFamily="18" charset="0"/>
                <a:cs typeface="Times New Roman" panose="02020603050405020304" pitchFamily="18" charset="0"/>
              </a:rPr>
              <a:t>theo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điều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kiện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nếu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nhập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thanh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toán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hoặc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nhận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tiền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thì</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mới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trao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bộ</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chứng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từ</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nhập</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hóa</a:t>
            </a:r>
            <a:r>
              <a:rPr lang="en-US"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097055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7616" y="1591779"/>
            <a:ext cx="9959009" cy="4881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057515" y="819186"/>
            <a:ext cx="6596678"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5.3.2. </a:t>
            </a:r>
            <a:r>
              <a:rPr lang="en-US" sz="2800" b="1" dirty="0" err="1">
                <a:solidFill>
                  <a:srgbClr val="FF0000"/>
                </a:solidFill>
                <a:latin typeface="Times New Roman" panose="02020603050405020304" pitchFamily="18" charset="0"/>
                <a:cs typeface="Times New Roman" panose="02020603050405020304" pitchFamily="18" charset="0"/>
              </a:rPr>
              <a:t>Phương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nhờ</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kèm</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endParaRPr lang="en-US" sz="2800" dirty="0">
              <a:solidFill>
                <a:srgbClr val="FF0000"/>
              </a:solidFill>
            </a:endParaRPr>
          </a:p>
        </p:txBody>
      </p:sp>
    </p:spTree>
    <p:extLst>
      <p:ext uri="{BB962C8B-B14F-4D97-AF65-F5344CB8AC3E}">
        <p14:creationId xmlns:p14="http://schemas.microsoft.com/office/powerpoint/2010/main" val="150887933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057515" y="819186"/>
            <a:ext cx="6596678"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5.3.2. </a:t>
            </a:r>
            <a:r>
              <a:rPr lang="en-US" sz="2800" b="1" dirty="0" err="1">
                <a:solidFill>
                  <a:srgbClr val="FF0000"/>
                </a:solidFill>
                <a:latin typeface="Times New Roman" panose="02020603050405020304" pitchFamily="18" charset="0"/>
                <a:cs typeface="Times New Roman" panose="02020603050405020304" pitchFamily="18" charset="0"/>
              </a:rPr>
              <a:t>Phương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nhờ</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kèm</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endParaRPr lang="en-US" sz="2800" dirty="0">
              <a:solidFill>
                <a:srgbClr val="FF0000"/>
              </a:solidFill>
            </a:endParaRPr>
          </a:p>
        </p:txBody>
      </p:sp>
      <p:sp>
        <p:nvSpPr>
          <p:cNvPr id="4" name="Rectangle 3"/>
          <p:cNvSpPr/>
          <p:nvPr/>
        </p:nvSpPr>
        <p:spPr>
          <a:xfrm>
            <a:off x="0" y="1237215"/>
            <a:ext cx="12128500" cy="5863144"/>
          </a:xfrm>
          <a:prstGeom prst="rect">
            <a:avLst/>
          </a:prstGeom>
        </p:spPr>
        <p:txBody>
          <a:bodyPr wrap="square">
            <a:spAutoFit/>
          </a:bodyPr>
          <a:lstStyle/>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1) </a:t>
            </a:r>
            <a:r>
              <a:rPr kumimoji="1" lang="en-US" altLang="en-US" sz="2200" dirty="0" err="1">
                <a:solidFill>
                  <a:srgbClr val="000000"/>
                </a:solidFill>
                <a:latin typeface="Times New Roman" panose="02020603050405020304" pitchFamily="18" charset="0"/>
              </a:rPr>
              <a:t>Kí</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kết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hợp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đồng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mua</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bán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trong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đó</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điều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khoản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thanh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toán</a:t>
            </a:r>
            <a:r>
              <a:rPr kumimoji="1" lang="en-US" altLang="en-US" sz="2200" dirty="0">
                <a:solidFill>
                  <a:srgbClr val="000000"/>
                </a:solidFill>
                <a:latin typeface="Times New Roman" panose="02020603050405020304" pitchFamily="18" charset="0"/>
              </a:rPr>
              <a:t> qui </a:t>
            </a:r>
            <a:r>
              <a:rPr kumimoji="1" lang="en-US" altLang="en-US" sz="2200" dirty="0" err="1">
                <a:solidFill>
                  <a:srgbClr val="000000"/>
                </a:solidFill>
                <a:latin typeface="Times New Roman" panose="02020603050405020304" pitchFamily="18" charset="0"/>
              </a:rPr>
              <a:t>định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áp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dụng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phương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thức</a:t>
            </a:r>
            <a:r>
              <a:rPr kumimoji="1" lang="en-US" altLang="en-US" sz="2200" dirty="0">
                <a:solidFill>
                  <a:srgbClr val="000000"/>
                </a:solidFill>
                <a:latin typeface="Times New Roman" panose="02020603050405020304" pitchFamily="18" charset="0"/>
              </a:rPr>
              <a:t> "</a:t>
            </a:r>
            <a:r>
              <a:rPr kumimoji="1" lang="en-US" altLang="en-US" sz="2200" i="1" dirty="0" err="1">
                <a:solidFill>
                  <a:srgbClr val="000000"/>
                </a:solidFill>
                <a:latin typeface="Times New Roman" panose="02020603050405020304" pitchFamily="18" charset="0"/>
              </a:rPr>
              <a:t>Nhờ</a:t>
            </a:r>
            <a:r>
              <a:rPr kumimoji="1" lang="en-US" altLang="en-US" sz="2200" i="1" dirty="0">
                <a:solidFill>
                  <a:srgbClr val="000000"/>
                </a:solidFill>
                <a:latin typeface="Times New Roman" panose="02020603050405020304" pitchFamily="18" charset="0"/>
              </a:rPr>
              <a:t> </a:t>
            </a:r>
            <a:r>
              <a:rPr kumimoji="1" lang="en-US" altLang="en-US" sz="2200" i="1" dirty="0" err="1">
                <a:solidFill>
                  <a:srgbClr val="000000"/>
                </a:solidFill>
                <a:latin typeface="Times New Roman" panose="02020603050405020304" pitchFamily="18" charset="0"/>
              </a:rPr>
              <a:t>thu</a:t>
            </a:r>
            <a:r>
              <a:rPr kumimoji="1" lang="en-US" altLang="en-US" sz="2200" i="1" dirty="0">
                <a:solidFill>
                  <a:srgbClr val="000000"/>
                </a:solidFill>
                <a:latin typeface="Times New Roman" panose="02020603050405020304" pitchFamily="18" charset="0"/>
              </a:rPr>
              <a:t> </a:t>
            </a:r>
            <a:r>
              <a:rPr kumimoji="1" lang="en-US" altLang="en-US" sz="2200" i="1" dirty="0" err="1">
                <a:solidFill>
                  <a:srgbClr val="000000"/>
                </a:solidFill>
                <a:latin typeface="Times New Roman" panose="02020603050405020304" pitchFamily="18" charset="0"/>
              </a:rPr>
              <a:t>kèm</a:t>
            </a:r>
            <a:r>
              <a:rPr kumimoji="1" lang="en-US" altLang="en-US" sz="2200" i="1" dirty="0">
                <a:solidFill>
                  <a:srgbClr val="000000"/>
                </a:solidFill>
                <a:latin typeface="Times New Roman" panose="02020603050405020304" pitchFamily="18" charset="0"/>
              </a:rPr>
              <a:t> </a:t>
            </a:r>
            <a:r>
              <a:rPr kumimoji="1" lang="en-US" altLang="en-US" sz="2200" i="1" dirty="0" err="1">
                <a:solidFill>
                  <a:srgbClr val="000000"/>
                </a:solidFill>
                <a:latin typeface="Times New Roman" panose="02020603050405020304" pitchFamily="18" charset="0"/>
              </a:rPr>
              <a:t>chứng</a:t>
            </a:r>
            <a:r>
              <a:rPr kumimoji="1" lang="en-US" altLang="en-US" sz="2200" i="1" dirty="0">
                <a:solidFill>
                  <a:srgbClr val="000000"/>
                </a:solidFill>
                <a:latin typeface="Times New Roman" panose="02020603050405020304" pitchFamily="18" charset="0"/>
              </a:rPr>
              <a:t> </a:t>
            </a:r>
            <a:r>
              <a:rPr kumimoji="1" lang="en-US" altLang="en-US" sz="2200" i="1"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a:t>
            </a:r>
            <a:endParaRPr kumimoji="1" lang="en-US" altLang="en-US" sz="2200" b="1" dirty="0">
              <a:solidFill>
                <a:srgbClr val="000000"/>
              </a:solidFill>
              <a:latin typeface="Times New Roman" panose="02020603050405020304" pitchFamily="18" charset="0"/>
            </a:endParaRP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(2) </a:t>
            </a:r>
            <a:r>
              <a:rPr kumimoji="1" lang="en-US" altLang="en-US" sz="2200" dirty="0" err="1">
                <a:solidFill>
                  <a:srgbClr val="000000"/>
                </a:solidFill>
                <a:latin typeface="Times New Roman" panose="02020603050405020304" pitchFamily="18" charset="0"/>
              </a:rPr>
              <a:t>Nhà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gửi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hóa</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a:t>
            </a:r>
            <a:endParaRPr kumimoji="1" lang="en-US" altLang="en-US" sz="2200" b="1" dirty="0">
              <a:solidFill>
                <a:srgbClr val="000000"/>
              </a:solidFill>
              <a:latin typeface="Times New Roman" panose="02020603050405020304" pitchFamily="18" charset="0"/>
            </a:endParaRP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(3) </a:t>
            </a:r>
            <a:r>
              <a:rPr kumimoji="1" lang="en-US" altLang="en-US" sz="2200" dirty="0" err="1">
                <a:solidFill>
                  <a:srgbClr val="000000"/>
                </a:solidFill>
                <a:latin typeface="Times New Roman" panose="02020603050405020304" pitchFamily="18" charset="0"/>
              </a:rPr>
              <a:t>Nhà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Đơn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yêu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cầu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gửi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cùng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bao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gồm</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thương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mại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cùng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tài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chính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nếu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có</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tới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ngân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endParaRPr kumimoji="1" lang="en-US" altLang="en-US" sz="2200" b="1" dirty="0">
              <a:solidFill>
                <a:srgbClr val="000000"/>
              </a:solidFill>
              <a:latin typeface="Times New Roman" panose="02020603050405020304" pitchFamily="18" charset="0"/>
            </a:endParaRP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(4) </a:t>
            </a:r>
            <a:r>
              <a:rPr kumimoji="1" lang="en-US" altLang="en-US" sz="2200" dirty="0" err="1">
                <a:solidFill>
                  <a:srgbClr val="000000"/>
                </a:solidFill>
                <a:latin typeface="Times New Roman" panose="02020603050405020304" pitchFamily="18" charset="0"/>
              </a:rPr>
              <a:t>Ngân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Lệnh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và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gửi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cùng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tới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Ngân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hộ</a:t>
            </a:r>
            <a:r>
              <a:rPr kumimoji="1" lang="en-US" altLang="en-US" sz="2200" dirty="0">
                <a:solidFill>
                  <a:srgbClr val="000000"/>
                </a:solidFill>
                <a:latin typeface="Times New Roman" panose="02020603050405020304" pitchFamily="18" charset="0"/>
              </a:rPr>
              <a:t>.</a:t>
            </a: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(5) </a:t>
            </a:r>
            <a:r>
              <a:rPr kumimoji="1" lang="en-US" altLang="en-US" sz="2200" dirty="0" err="1">
                <a:solidFill>
                  <a:srgbClr val="000000"/>
                </a:solidFill>
                <a:latin typeface="Times New Roman" panose="02020603050405020304" pitchFamily="18" charset="0"/>
              </a:rPr>
              <a:t>Ngân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thông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báo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Lệnh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và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trình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a:t>
            </a: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(6) </a:t>
            </a:r>
            <a:r>
              <a:rPr kumimoji="1" lang="en-US" altLang="en-US" sz="2200" b="1" dirty="0" err="1">
                <a:solidFill>
                  <a:srgbClr val="000000"/>
                </a:solidFill>
                <a:latin typeface="Times New Roman" panose="02020603050405020304" pitchFamily="18" charset="0"/>
              </a:rPr>
              <a:t>Nhà</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nhập</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khẩu</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chấp</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hành</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Lệnh</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nhờ</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thu</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bằng</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cách</a:t>
            </a:r>
            <a:r>
              <a:rPr kumimoji="1" lang="en-US" altLang="en-US" sz="2200" b="1" dirty="0">
                <a:solidFill>
                  <a:srgbClr val="000000"/>
                </a:solidFill>
                <a:latin typeface="Times New Roman" panose="02020603050405020304" pitchFamily="18" charset="0"/>
              </a:rPr>
              <a:t>:</a:t>
            </a:r>
          </a:p>
          <a:p>
            <a:pPr marL="342900" indent="-342900" algn="just" eaLnBrk="0" fontAlgn="base" hangingPunct="0">
              <a:spcBef>
                <a:spcPts val="600"/>
              </a:spcBef>
              <a:spcAft>
                <a:spcPct val="0"/>
              </a:spcAft>
              <a:buFont typeface="Wingdings" panose="05000000000000000000" pitchFamily="2" charset="2"/>
              <a:buChar char="v"/>
              <a:defRPr/>
            </a:pPr>
            <a:r>
              <a:rPr kumimoji="1" lang="en-US" altLang="en-US" sz="2200" b="1" dirty="0" err="1">
                <a:solidFill>
                  <a:srgbClr val="000000"/>
                </a:solidFill>
                <a:latin typeface="Times New Roman" panose="02020603050405020304" pitchFamily="18" charset="0"/>
              </a:rPr>
              <a:t>Nếu</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là</a:t>
            </a:r>
            <a:r>
              <a:rPr kumimoji="1" lang="en-US" altLang="en-US" sz="2200" b="1" dirty="0">
                <a:solidFill>
                  <a:srgbClr val="000000"/>
                </a:solidFill>
                <a:latin typeface="Times New Roman" panose="02020603050405020304" pitchFamily="18" charset="0"/>
              </a:rPr>
              <a:t> D/P </a:t>
            </a:r>
            <a:r>
              <a:rPr kumimoji="1" lang="en-US" altLang="en-US" sz="2200" dirty="0" err="1">
                <a:solidFill>
                  <a:srgbClr val="000000"/>
                </a:solidFill>
                <a:latin typeface="Times New Roman" panose="02020603050405020304" pitchFamily="18" charset="0"/>
              </a:rPr>
              <a:t>thì</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nhà</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phải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trả</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ngay</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số</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tiền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ghi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trên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tờ</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hối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phiếu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trả</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tiền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ngay</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người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thì</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mới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được</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lấy</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hoá</a:t>
            </a:r>
            <a:r>
              <a:rPr kumimoji="1" lang="en-US" altLang="en-US" sz="2200" dirty="0">
                <a:solidFill>
                  <a:srgbClr val="000000"/>
                </a:solidFill>
                <a:latin typeface="Times New Roman" panose="02020603050405020304" pitchFamily="18" charset="0"/>
              </a:rPr>
              <a:t>.</a:t>
            </a:r>
          </a:p>
          <a:p>
            <a:pPr marL="342900" indent="-342900" algn="just" eaLnBrk="0" fontAlgn="base" hangingPunct="0">
              <a:spcBef>
                <a:spcPts val="600"/>
              </a:spcBef>
              <a:spcAft>
                <a:spcPct val="0"/>
              </a:spcAft>
              <a:buFont typeface="Wingdings" panose="05000000000000000000" pitchFamily="2" charset="2"/>
              <a:buChar char="v"/>
              <a:defRPr/>
            </a:pPr>
            <a:r>
              <a:rPr kumimoji="1" lang="en-US" altLang="en-US" sz="2200" b="1" dirty="0" err="1">
                <a:solidFill>
                  <a:srgbClr val="000000"/>
                </a:solidFill>
                <a:latin typeface="Times New Roman" panose="02020603050405020304" pitchFamily="18" charset="0"/>
              </a:rPr>
              <a:t>Nếu</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là</a:t>
            </a:r>
            <a:r>
              <a:rPr kumimoji="1" lang="en-US" altLang="en-US" sz="2200" b="1" dirty="0">
                <a:solidFill>
                  <a:srgbClr val="000000"/>
                </a:solidFill>
                <a:latin typeface="Times New Roman" panose="02020603050405020304" pitchFamily="18" charset="0"/>
              </a:rPr>
              <a:t> D/A </a:t>
            </a:r>
            <a:r>
              <a:rPr kumimoji="1" lang="en-US" altLang="en-US" sz="2200" dirty="0" err="1">
                <a:solidFill>
                  <a:srgbClr val="000000"/>
                </a:solidFill>
                <a:latin typeface="Times New Roman" panose="02020603050405020304" pitchFamily="18" charset="0"/>
              </a:rPr>
              <a:t>thì</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người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phải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ký</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tên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chấp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trả</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tiền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ghi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trên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hối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phiếu</a:t>
            </a:r>
            <a:r>
              <a:rPr kumimoji="1" lang="en-US" altLang="en-US" sz="2200" dirty="0">
                <a:solidFill>
                  <a:srgbClr val="000000"/>
                </a:solidFill>
                <a:latin typeface="Times New Roman" panose="02020603050405020304" pitchFamily="18" charset="0"/>
              </a:rPr>
              <a:t> do </a:t>
            </a:r>
            <a:r>
              <a:rPr kumimoji="1" lang="en-US" altLang="en-US" sz="2200" dirty="0" err="1">
                <a:solidFill>
                  <a:srgbClr val="000000"/>
                </a:solidFill>
                <a:latin typeface="Times New Roman" panose="02020603050405020304" pitchFamily="18" charset="0"/>
              </a:rPr>
              <a:t>người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khẩu</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ký</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phát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thì</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mới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được</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Ngân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trao</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bộ</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để</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hoá</a:t>
            </a:r>
            <a:r>
              <a:rPr kumimoji="1" lang="en-US" altLang="en-US" sz="2200" dirty="0">
                <a:solidFill>
                  <a:srgbClr val="000000"/>
                </a:solidFill>
                <a:latin typeface="Times New Roman" panose="02020603050405020304" pitchFamily="18" charset="0"/>
              </a:rPr>
              <a:t>.</a:t>
            </a:r>
          </a:p>
          <a:p>
            <a:pPr marL="342900" indent="-342900" algn="just" eaLnBrk="0" fontAlgn="base" hangingPunct="0">
              <a:spcBef>
                <a:spcPts val="600"/>
              </a:spcBef>
              <a:spcAft>
                <a:spcPct val="0"/>
              </a:spcAft>
              <a:buFont typeface="Wingdings" panose="05000000000000000000" pitchFamily="2" charset="2"/>
              <a:buChar char="v"/>
              <a:defRPr/>
            </a:pPr>
            <a:r>
              <a:rPr kumimoji="1" lang="en-US" altLang="en-US" sz="2200" b="1" dirty="0" err="1">
                <a:solidFill>
                  <a:srgbClr val="000000"/>
                </a:solidFill>
                <a:latin typeface="Times New Roman" panose="02020603050405020304" pitchFamily="18" charset="0"/>
              </a:rPr>
              <a:t>Nếu</a:t>
            </a:r>
            <a:r>
              <a:rPr kumimoji="1" lang="en-US" altLang="en-US" sz="2200" b="1" dirty="0">
                <a:solidFill>
                  <a:srgbClr val="000000"/>
                </a:solidFill>
                <a:latin typeface="Times New Roman" panose="02020603050405020304" pitchFamily="18" charset="0"/>
              </a:rPr>
              <a:t> </a:t>
            </a:r>
            <a:r>
              <a:rPr kumimoji="1" lang="en-US" altLang="en-US" sz="2200" b="1" dirty="0" err="1">
                <a:solidFill>
                  <a:srgbClr val="000000"/>
                </a:solidFill>
                <a:latin typeface="Times New Roman" panose="02020603050405020304" pitchFamily="18" charset="0"/>
              </a:rPr>
              <a:t>là</a:t>
            </a:r>
            <a:r>
              <a:rPr kumimoji="1" lang="en-US" altLang="en-US" sz="2200" b="1" dirty="0">
                <a:solidFill>
                  <a:srgbClr val="000000"/>
                </a:solidFill>
                <a:latin typeface="Times New Roman" panose="02020603050405020304" pitchFamily="18" charset="0"/>
              </a:rPr>
              <a:t> D/OT </a:t>
            </a:r>
            <a:r>
              <a:rPr kumimoji="1" lang="en-US" altLang="en-US" sz="2200" dirty="0" err="1">
                <a:solidFill>
                  <a:srgbClr val="000000"/>
                </a:solidFill>
                <a:latin typeface="Times New Roman" panose="02020603050405020304" pitchFamily="18" charset="0"/>
              </a:rPr>
              <a:t>thì</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người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mua</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xuất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trình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các</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Giấy</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hứa</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trả</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tiền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Thư</a:t>
            </a:r>
            <a:r>
              <a:rPr kumimoji="1" lang="en-US" altLang="en-US" sz="2200" dirty="0">
                <a:solidFill>
                  <a:srgbClr val="000000"/>
                </a:solidFill>
                <a:latin typeface="Times New Roman" panose="02020603050405020304" pitchFamily="18" charset="0"/>
              </a:rPr>
              <a:t> cam </a:t>
            </a:r>
            <a:r>
              <a:rPr kumimoji="1" lang="en-US" altLang="en-US" sz="2200" dirty="0" err="1">
                <a:solidFill>
                  <a:srgbClr val="000000"/>
                </a:solidFill>
                <a:latin typeface="Times New Roman" panose="02020603050405020304" pitchFamily="18" charset="0"/>
              </a:rPr>
              <a:t>kết</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trả</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tiền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Biên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lại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tín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thác</a:t>
            </a:r>
            <a:r>
              <a:rPr kumimoji="1" lang="en-US" altLang="en-US" sz="2200" dirty="0">
                <a:solidFill>
                  <a:srgbClr val="000000"/>
                </a:solidFill>
                <a:latin typeface="Times New Roman" panose="02020603050405020304" pitchFamily="18" charset="0"/>
              </a:rPr>
              <a:t> do </a:t>
            </a:r>
            <a:r>
              <a:rPr kumimoji="1" lang="en-US" altLang="en-US" sz="2200" dirty="0" err="1">
                <a:solidFill>
                  <a:srgbClr val="000000"/>
                </a:solidFill>
                <a:latin typeface="Times New Roman" panose="02020603050405020304" pitchFamily="18" charset="0"/>
              </a:rPr>
              <a:t>chính</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người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mua</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lập</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để</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được</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nhận</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chứng</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từ</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đi</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lấy</a:t>
            </a:r>
            <a:r>
              <a:rPr kumimoji="1" lang="en-US" altLang="en-US" sz="2200" dirty="0">
                <a:solidFill>
                  <a:srgbClr val="000000"/>
                </a:solidFill>
                <a:latin typeface="Times New Roman" panose="02020603050405020304" pitchFamily="18" charset="0"/>
              </a:rPr>
              <a:t> </a:t>
            </a:r>
            <a:r>
              <a:rPr kumimoji="1" lang="en-US" altLang="en-US" sz="2200" dirty="0" err="1">
                <a:solidFill>
                  <a:srgbClr val="000000"/>
                </a:solidFill>
                <a:latin typeface="Times New Roman" panose="02020603050405020304" pitchFamily="18" charset="0"/>
              </a:rPr>
              <a:t>hàng</a:t>
            </a:r>
            <a:r>
              <a:rPr kumimoji="1" lang="en-US" altLang="en-US" sz="2200" dirty="0">
                <a:solidFill>
                  <a:srgbClr val="000000"/>
                </a:solidFill>
                <a:latin typeface="Times New Roman" panose="02020603050405020304" pitchFamily="18" charset="0"/>
              </a:rPr>
              <a:t>.</a:t>
            </a:r>
          </a:p>
          <a:p>
            <a:pPr algn="just" eaLnBrk="0" fontAlgn="base" hangingPunct="0">
              <a:spcBef>
                <a:spcPts val="600"/>
              </a:spcBef>
              <a:spcAft>
                <a:spcPct val="0"/>
              </a:spcAft>
              <a:defRPr/>
            </a:pPr>
            <a:r>
              <a:rPr kumimoji="1" lang="en-US" altLang="en-US" sz="2200" dirty="0">
                <a:solidFill>
                  <a:srgbClr val="000000"/>
                </a:solidFill>
                <a:latin typeface="Times New Roman" panose="02020603050405020304" pitchFamily="18" charset="0"/>
              </a:rPr>
              <a:t> </a:t>
            </a:r>
          </a:p>
        </p:txBody>
      </p:sp>
    </p:spTree>
    <p:extLst>
      <p:ext uri="{BB962C8B-B14F-4D97-AF65-F5344CB8AC3E}">
        <p14:creationId xmlns:p14="http://schemas.microsoft.com/office/powerpoint/2010/main" val="2170784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barn(inVertical)">
                                      <p:cBhvr>
                                        <p:cTn id="14" dur="500"/>
                                        <p:tgtEl>
                                          <p:spTgt spid="4">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barn(inVertical)">
                                      <p:cBhvr>
                                        <p:cTn id="19" dur="500"/>
                                        <p:tgtEl>
                                          <p:spTgt spid="4">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barn(inVertical)">
                                      <p:cBhvr>
                                        <p:cTn id="24" dur="500"/>
                                        <p:tgtEl>
                                          <p:spTgt spid="4">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Effect transition="in" filter="barn(inVertical)">
                                      <p:cBhvr>
                                        <p:cTn id="29" dur="500"/>
                                        <p:tgtEl>
                                          <p:spTgt spid="4">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Effect transition="in" filter="barn(inVertical)">
                                      <p:cBhvr>
                                        <p:cTn id="34" dur="500"/>
                                        <p:tgtEl>
                                          <p:spTgt spid="4">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barn(inVertical)">
                                      <p:cBhvr>
                                        <p:cTn id="39" dur="500"/>
                                        <p:tgtEl>
                                          <p:spTgt spid="4">
                                            <p:txEl>
                                              <p:pRg st="6" end="6"/>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4">
                                            <p:txEl>
                                              <p:pRg st="7" end="7"/>
                                            </p:txEl>
                                          </p:spTgt>
                                        </p:tgtEl>
                                        <p:attrNameLst>
                                          <p:attrName>style.visibility</p:attrName>
                                        </p:attrNameLst>
                                      </p:cBhvr>
                                      <p:to>
                                        <p:strVal val="visible"/>
                                      </p:to>
                                    </p:set>
                                    <p:animEffect transition="in" filter="barn(inVertical)">
                                      <p:cBhvr>
                                        <p:cTn id="44" dur="500"/>
                                        <p:tgtEl>
                                          <p:spTgt spid="4">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8" end="8"/>
                                            </p:txEl>
                                          </p:spTgt>
                                        </p:tgtEl>
                                        <p:attrNameLst>
                                          <p:attrName>style.visibility</p:attrName>
                                        </p:attrNameLst>
                                      </p:cBhvr>
                                      <p:to>
                                        <p:strVal val="visible"/>
                                      </p:to>
                                    </p:set>
                                    <p:animEffect transition="in" filter="fade">
                                      <p:cBhvr>
                                        <p:cTn id="49" dur="1000"/>
                                        <p:tgtEl>
                                          <p:spTgt spid="4">
                                            <p:txEl>
                                              <p:pRg st="8" end="8"/>
                                            </p:txEl>
                                          </p:spTgt>
                                        </p:tgtEl>
                                      </p:cBhvr>
                                    </p:animEffect>
                                    <p:anim calcmode="lin" valueType="num">
                                      <p:cBhvr>
                                        <p:cTn id="50"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78296" y="1492050"/>
            <a:ext cx="11622156" cy="3016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ts val="600"/>
              </a:spcBef>
              <a:buClrTx/>
              <a:buFontTx/>
              <a:buNone/>
            </a:pPr>
            <a:r>
              <a:rPr kumimoji="1" lang="en-US" altLang="en-US" sz="2400" dirty="0">
                <a:solidFill>
                  <a:srgbClr val="000000"/>
                </a:solidFill>
                <a:latin typeface="Times New Roman" panose="02020603050405020304" pitchFamily="18" charset="0"/>
              </a:rPr>
              <a:t>(7) </a:t>
            </a:r>
            <a:r>
              <a:rPr kumimoji="1" lang="en-US" altLang="en-US" sz="2400" dirty="0" err="1">
                <a:solidFill>
                  <a:srgbClr val="000000"/>
                </a:solidFill>
                <a:latin typeface="Times New Roman" panose="02020603050405020304" pitchFamily="18" charset="0"/>
              </a:rPr>
              <a:t>Ngân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hàng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hộ</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trao</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bộ</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chứng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từ</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thương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mại</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cho</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nhà</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nhập</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khẩu</a:t>
            </a:r>
            <a:r>
              <a:rPr kumimoji="1" lang="en-US" altLang="en-US" sz="2400" dirty="0">
                <a:solidFill>
                  <a:srgbClr val="000000"/>
                </a:solidFill>
                <a:latin typeface="Times New Roman" panose="02020603050405020304" pitchFamily="18" charset="0"/>
              </a:rPr>
              <a:t>.</a:t>
            </a:r>
          </a:p>
          <a:p>
            <a:pPr algn="just">
              <a:lnSpc>
                <a:spcPct val="150000"/>
              </a:lnSpc>
              <a:spcBef>
                <a:spcPts val="600"/>
              </a:spcBef>
              <a:buClrTx/>
              <a:buFontTx/>
              <a:buNone/>
            </a:pPr>
            <a:r>
              <a:rPr kumimoji="1" lang="en-US" altLang="en-US" sz="2400" dirty="0">
                <a:solidFill>
                  <a:srgbClr val="000000"/>
                </a:solidFill>
                <a:latin typeface="Times New Roman" panose="02020603050405020304" pitchFamily="18" charset="0"/>
              </a:rPr>
              <a:t>(8) </a:t>
            </a:r>
            <a:r>
              <a:rPr kumimoji="1" lang="en-US" altLang="en-US" sz="2400" dirty="0" err="1">
                <a:solidFill>
                  <a:srgbClr val="000000"/>
                </a:solidFill>
                <a:latin typeface="Times New Roman" panose="02020603050405020304" pitchFamily="18" charset="0"/>
              </a:rPr>
              <a:t>Ngân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hàng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hộ</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chuyển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tiền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nhờ</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 , </a:t>
            </a:r>
            <a:r>
              <a:rPr kumimoji="1" lang="en-US" altLang="en-US" sz="2400" dirty="0" err="1">
                <a:solidFill>
                  <a:srgbClr val="000000"/>
                </a:solidFill>
                <a:latin typeface="Times New Roman" panose="02020603050405020304" pitchFamily="18" charset="0"/>
              </a:rPr>
              <a:t>hoặc</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hối</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phiếu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chấp</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nhận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hoặc</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kì</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phiếu</a:t>
            </a:r>
            <a:r>
              <a:rPr kumimoji="1" lang="en-US" altLang="en-US" sz="2400" dirty="0">
                <a:solidFill>
                  <a:srgbClr val="000000"/>
                </a:solidFill>
                <a:latin typeface="Times New Roman" panose="02020603050405020304" pitchFamily="18" charset="0"/>
              </a:rPr>
              <a:t> hay </a:t>
            </a:r>
            <a:r>
              <a:rPr kumimoji="1" lang="en-US" altLang="en-US" sz="2400" dirty="0" err="1">
                <a:solidFill>
                  <a:srgbClr val="000000"/>
                </a:solidFill>
                <a:latin typeface="Times New Roman" panose="02020603050405020304" pitchFamily="18" charset="0"/>
              </a:rPr>
              <a:t>giấy</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nhận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nợ</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cho</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Ngân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hàng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nhờ</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a:t>
            </a:r>
          </a:p>
          <a:p>
            <a:pPr algn="just">
              <a:lnSpc>
                <a:spcPct val="150000"/>
              </a:lnSpc>
              <a:spcBef>
                <a:spcPts val="600"/>
              </a:spcBef>
              <a:buClrTx/>
              <a:buFontTx/>
              <a:buNone/>
            </a:pPr>
            <a:r>
              <a:rPr kumimoji="1" lang="en-US" altLang="en-US" sz="2400" dirty="0">
                <a:solidFill>
                  <a:srgbClr val="000000"/>
                </a:solidFill>
                <a:latin typeface="Times New Roman" panose="02020603050405020304" pitchFamily="18" charset="0"/>
              </a:rPr>
              <a:t>(9) </a:t>
            </a:r>
            <a:r>
              <a:rPr kumimoji="1" lang="en-US" altLang="en-US" sz="2400" dirty="0" err="1">
                <a:solidFill>
                  <a:srgbClr val="000000"/>
                </a:solidFill>
                <a:latin typeface="Times New Roman" panose="02020603050405020304" pitchFamily="18" charset="0"/>
              </a:rPr>
              <a:t>Ngân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hàng</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nhờ</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chuyển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tiền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nhờ</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thu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báo</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có</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tài</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khoản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của</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người</a:t>
            </a:r>
            <a:r>
              <a:rPr kumimoji="1" lang="en-US" altLang="en-US" sz="2400" dirty="0">
                <a:solidFill>
                  <a:srgbClr val="000000"/>
                </a:solidFill>
                <a:latin typeface="Times New Roman" panose="02020603050405020304" pitchFamily="18" charset="0"/>
              </a:rPr>
              <a:t> XK), </a:t>
            </a:r>
            <a:r>
              <a:rPr kumimoji="1" lang="en-US" altLang="en-US" sz="2400" dirty="0" err="1">
                <a:solidFill>
                  <a:srgbClr val="000000"/>
                </a:solidFill>
                <a:latin typeface="Times New Roman" panose="02020603050405020304" pitchFamily="18" charset="0"/>
              </a:rPr>
              <a:t>hoặc</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hối</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phiếu</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chấp</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nhận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hoặc</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kì</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phiếu</a:t>
            </a:r>
            <a:r>
              <a:rPr kumimoji="1" lang="en-US" altLang="en-US" sz="2400" dirty="0">
                <a:solidFill>
                  <a:srgbClr val="000000"/>
                </a:solidFill>
                <a:latin typeface="Times New Roman" panose="02020603050405020304" pitchFamily="18" charset="0"/>
              </a:rPr>
              <a:t> hay </a:t>
            </a:r>
            <a:r>
              <a:rPr kumimoji="1" lang="en-US" altLang="en-US" sz="2400" dirty="0" err="1">
                <a:solidFill>
                  <a:srgbClr val="000000"/>
                </a:solidFill>
                <a:latin typeface="Times New Roman" panose="02020603050405020304" pitchFamily="18" charset="0"/>
              </a:rPr>
              <a:t>giấy</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nhận</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nợ</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cho</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nhà</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xuất</a:t>
            </a:r>
            <a:r>
              <a:rPr kumimoji="1" lang="en-US" altLang="en-US" sz="2400" dirty="0">
                <a:solidFill>
                  <a:srgbClr val="000000"/>
                </a:solidFill>
                <a:latin typeface="Times New Roman" panose="02020603050405020304" pitchFamily="18" charset="0"/>
              </a:rPr>
              <a:t> </a:t>
            </a:r>
            <a:r>
              <a:rPr kumimoji="1" lang="en-US" altLang="en-US" sz="2400" dirty="0" err="1">
                <a:solidFill>
                  <a:srgbClr val="000000"/>
                </a:solidFill>
                <a:latin typeface="Times New Roman" panose="02020603050405020304" pitchFamily="18" charset="0"/>
              </a:rPr>
              <a:t>khẩu</a:t>
            </a:r>
            <a:r>
              <a:rPr kumimoji="1" lang="en-US" altLang="en-US" sz="2400" dirty="0">
                <a:solidFill>
                  <a:srgbClr val="000000"/>
                </a:solidFill>
                <a:latin typeface="Times New Roman" panose="02020603050405020304" pitchFamily="18" charset="0"/>
              </a:rPr>
              <a:t>.</a:t>
            </a:r>
            <a:endParaRPr kumimoji="1" lang="en-US" altLang="en-US" sz="2400" b="1" dirty="0">
              <a:solidFill>
                <a:srgbClr val="000000"/>
              </a:solidFill>
              <a:latin typeface="Times New Roman" panose="02020603050405020304" pitchFamily="18" charset="0"/>
            </a:endParaRPr>
          </a:p>
        </p:txBody>
      </p:sp>
      <p:sp>
        <p:nvSpPr>
          <p:cNvPr id="3" name="TextBox 2"/>
          <p:cNvSpPr txBox="1"/>
          <p:nvPr/>
        </p:nvSpPr>
        <p:spPr>
          <a:xfrm>
            <a:off x="0" y="0"/>
            <a:ext cx="12192000" cy="669542"/>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5.3. </a:t>
            </a:r>
            <a:r>
              <a:rPr lang="en-US" sz="2800" b="1" dirty="0" err="1">
                <a:latin typeface="Times New Roman" panose="02020603050405020304" pitchFamily="18" charset="0"/>
                <a:cs typeface="Times New Roman" panose="02020603050405020304" pitchFamily="18" charset="0"/>
              </a:rPr>
              <a:t>Phương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thanh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toán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nhờ</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057515" y="819186"/>
            <a:ext cx="6596678" cy="523220"/>
          </a:xfrm>
          <a:prstGeom prst="rect">
            <a:avLst/>
          </a:prstGeom>
        </p:spPr>
        <p:txBody>
          <a:bodyPr wrap="none">
            <a:spAutoFit/>
          </a:bodyPr>
          <a:lstStyle/>
          <a:p>
            <a:r>
              <a:rPr lang="en-US" sz="2800" b="1" dirty="0">
                <a:solidFill>
                  <a:srgbClr val="FF0000"/>
                </a:solidFill>
                <a:latin typeface="Times New Roman" panose="02020603050405020304" pitchFamily="18" charset="0"/>
                <a:cs typeface="Times New Roman" panose="02020603050405020304" pitchFamily="18" charset="0"/>
              </a:rPr>
              <a:t>5.3.2. </a:t>
            </a:r>
            <a:r>
              <a:rPr lang="en-US" sz="2800" b="1" dirty="0" err="1">
                <a:solidFill>
                  <a:srgbClr val="FF0000"/>
                </a:solidFill>
                <a:latin typeface="Times New Roman" panose="02020603050405020304" pitchFamily="18" charset="0"/>
                <a:cs typeface="Times New Roman" panose="02020603050405020304" pitchFamily="18" charset="0"/>
              </a:rPr>
              <a:t>Phương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thức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nhờ</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thu</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kèm</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chứng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từ</a:t>
            </a:r>
            <a:endParaRPr lang="en-US" sz="2800" dirty="0">
              <a:solidFill>
                <a:srgbClr val="FF0000"/>
              </a:solidFill>
            </a:endParaRPr>
          </a:p>
        </p:txBody>
      </p:sp>
    </p:spTree>
    <p:extLst>
      <p:ext uri="{BB962C8B-B14F-4D97-AF65-F5344CB8AC3E}">
        <p14:creationId xmlns:p14="http://schemas.microsoft.com/office/powerpoint/2010/main" val="3067472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1000"/>
                                        <p:tgtEl>
                                          <p:spTgt spid="2">
                                            <p:txEl>
                                              <p:pRg st="2" end="2"/>
                                            </p:txEl>
                                          </p:spTgt>
                                        </p:tgtEl>
                                      </p:cBhvr>
                                    </p:animEffect>
                                    <p:anim calcmode="lin" valueType="num">
                                      <p:cBhvr>
                                        <p:cTn id="1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1554" name="Group 11"/>
          <p:cNvGrpSpPr>
            <a:grpSpLocks/>
          </p:cNvGrpSpPr>
          <p:nvPr/>
        </p:nvGrpSpPr>
        <p:grpSpPr bwMode="auto">
          <a:xfrm>
            <a:off x="4090170" y="113980"/>
            <a:ext cx="3581400" cy="1905000"/>
            <a:chOff x="1997" y="1251"/>
            <a:chExt cx="1889" cy="1009"/>
          </a:xfrm>
        </p:grpSpPr>
        <p:grpSp>
          <p:nvGrpSpPr>
            <p:cNvPr id="151584" name="Group 12"/>
            <p:cNvGrpSpPr>
              <a:grpSpLocks/>
            </p:cNvGrpSpPr>
            <p:nvPr/>
          </p:nvGrpSpPr>
          <p:grpSpPr bwMode="auto">
            <a:xfrm>
              <a:off x="1997" y="1328"/>
              <a:ext cx="1889" cy="932"/>
              <a:chOff x="1973" y="949"/>
              <a:chExt cx="1926" cy="950"/>
            </a:xfrm>
          </p:grpSpPr>
          <p:sp>
            <p:nvSpPr>
              <p:cNvPr id="34" name="Oval 13">
                <a:extLst>
                  <a:ext uri="{FF2B5EF4-FFF2-40B4-BE49-F238E27FC236}">
                    <a16:creationId xmlns:a16="http://schemas.microsoft.com/office/drawing/2014/main" id="{FA350D6A-8890-4BEC-8978-7416E9DAED04}"/>
                  </a:ext>
                </a:extLst>
              </p:cNvPr>
              <p:cNvSpPr>
                <a:spLocks noChangeArrowheads="1"/>
              </p:cNvSpPr>
              <p:nvPr/>
            </p:nvSpPr>
            <p:spPr bwMode="gray">
              <a:xfrm>
                <a:off x="1994" y="1024"/>
                <a:ext cx="1905" cy="875"/>
              </a:xfrm>
              <a:prstGeom prst="ellipse">
                <a:avLst/>
              </a:prstGeom>
              <a:gradFill rotWithShape="1">
                <a:gsLst>
                  <a:gs pos="0">
                    <a:srgbClr val="CC3300"/>
                  </a:gs>
                  <a:gs pos="100000">
                    <a:srgbClr val="CC3300">
                      <a:gamma/>
                      <a:shade val="48627"/>
                      <a:invGamma/>
                    </a:srgbClr>
                  </a:gs>
                </a:gsLst>
                <a:lin ang="2700000" scaled="1"/>
              </a:gradFill>
              <a:ln w="9525">
                <a:noFill/>
                <a:round/>
                <a:headEnd/>
                <a:tailEnd/>
              </a:ln>
              <a:effectLst/>
            </p:spPr>
            <p:txBody>
              <a:bodyPr wrap="none" anchor="ctr"/>
              <a:lstStyle/>
              <a:p>
                <a:pPr>
                  <a:defRPr/>
                </a:pPr>
                <a:endParaRPr lang="en-US" kern="0">
                  <a:solidFill>
                    <a:sysClr val="windowText" lastClr="000000"/>
                  </a:solidFill>
                  <a:cs typeface="Arial" charset="0"/>
                </a:endParaRPr>
              </a:p>
            </p:txBody>
          </p:sp>
          <p:sp>
            <p:nvSpPr>
              <p:cNvPr id="35" name="Oval 14">
                <a:extLst>
                  <a:ext uri="{FF2B5EF4-FFF2-40B4-BE49-F238E27FC236}">
                    <a16:creationId xmlns:a16="http://schemas.microsoft.com/office/drawing/2014/main" id="{A1FA2A3B-3F9C-44F9-958B-064DF40C93F2}"/>
                  </a:ext>
                </a:extLst>
              </p:cNvPr>
              <p:cNvSpPr>
                <a:spLocks noChangeArrowheads="1"/>
              </p:cNvSpPr>
              <p:nvPr/>
            </p:nvSpPr>
            <p:spPr bwMode="gray">
              <a:xfrm>
                <a:off x="1973" y="949"/>
                <a:ext cx="1905" cy="875"/>
              </a:xfrm>
              <a:prstGeom prst="ellipse">
                <a:avLst/>
              </a:prstGeom>
              <a:gradFill rotWithShape="1">
                <a:gsLst>
                  <a:gs pos="0">
                    <a:srgbClr val="CC3300">
                      <a:gamma/>
                      <a:tint val="44314"/>
                      <a:invGamma/>
                    </a:srgbClr>
                  </a:gs>
                  <a:gs pos="100000">
                    <a:srgbClr val="CC3300"/>
                  </a:gs>
                </a:gsLst>
                <a:lin ang="2700000" scaled="1"/>
              </a:gradFill>
              <a:ln w="9525">
                <a:noFill/>
                <a:round/>
                <a:headEnd/>
                <a:tailEnd/>
              </a:ln>
              <a:effectLst/>
            </p:spPr>
            <p:txBody>
              <a:bodyPr wrap="none" anchor="ctr"/>
              <a:lstStyle/>
              <a:p>
                <a:pPr>
                  <a:defRPr/>
                </a:pPr>
                <a:endParaRPr lang="en-US" kern="0">
                  <a:solidFill>
                    <a:sysClr val="windowText" lastClr="000000"/>
                  </a:solidFill>
                  <a:cs typeface="Arial" charset="0"/>
                </a:endParaRPr>
              </a:p>
            </p:txBody>
          </p:sp>
        </p:grpSp>
        <p:sp>
          <p:nvSpPr>
            <p:cNvPr id="30" name="Oval 15">
              <a:extLst>
                <a:ext uri="{FF2B5EF4-FFF2-40B4-BE49-F238E27FC236}">
                  <a16:creationId xmlns:a16="http://schemas.microsoft.com/office/drawing/2014/main" id="{D69A4F0C-BEED-4000-8EAE-FCF2B1D087C0}"/>
                </a:ext>
              </a:extLst>
            </p:cNvPr>
            <p:cNvSpPr>
              <a:spLocks noChangeArrowheads="1"/>
            </p:cNvSpPr>
            <p:nvPr/>
          </p:nvSpPr>
          <p:spPr bwMode="gray">
            <a:xfrm>
              <a:off x="2086" y="1314"/>
              <a:ext cx="1691" cy="845"/>
            </a:xfrm>
            <a:prstGeom prst="ellipse">
              <a:avLst/>
            </a:prstGeom>
            <a:gradFill rotWithShape="1">
              <a:gsLst>
                <a:gs pos="0">
                  <a:srgbClr val="3B86CB">
                    <a:gamma/>
                    <a:shade val="46275"/>
                    <a:invGamma/>
                  </a:srgbClr>
                </a:gs>
                <a:gs pos="100000">
                  <a:srgbClr val="3B86CB"/>
                </a:gs>
              </a:gsLst>
              <a:lin ang="2700000" scaled="1"/>
            </a:gradFill>
            <a:ln w="9525" algn="ctr">
              <a:noFill/>
              <a:round/>
              <a:headEnd/>
              <a:tailEnd/>
            </a:ln>
            <a:effectLst/>
          </p:spPr>
          <p:txBody>
            <a:bodyPr vert="eaVert" wrap="none" anchor="ctr"/>
            <a:lstStyle/>
            <a:p>
              <a:pPr>
                <a:defRPr/>
              </a:pPr>
              <a:endParaRPr lang="en-US" kern="0">
                <a:solidFill>
                  <a:sysClr val="windowText" lastClr="000000"/>
                </a:solidFill>
                <a:cs typeface="Arial" charset="0"/>
              </a:endParaRPr>
            </a:p>
          </p:txBody>
        </p:sp>
        <p:sp>
          <p:nvSpPr>
            <p:cNvPr id="31" name="Oval 16">
              <a:extLst>
                <a:ext uri="{FF2B5EF4-FFF2-40B4-BE49-F238E27FC236}">
                  <a16:creationId xmlns:a16="http://schemas.microsoft.com/office/drawing/2014/main" id="{C15B409C-8405-4F6A-87B7-19B9F878618E}"/>
                </a:ext>
              </a:extLst>
            </p:cNvPr>
            <p:cNvSpPr>
              <a:spLocks noChangeArrowheads="1"/>
            </p:cNvSpPr>
            <p:nvPr/>
          </p:nvSpPr>
          <p:spPr bwMode="gray">
            <a:xfrm>
              <a:off x="2108" y="1319"/>
              <a:ext cx="1650" cy="824"/>
            </a:xfrm>
            <a:prstGeom prst="ellipse">
              <a:avLst/>
            </a:prstGeom>
            <a:gradFill rotWithShape="1">
              <a:gsLst>
                <a:gs pos="0">
                  <a:srgbClr val="3B86CB">
                    <a:alpha val="0"/>
                  </a:srgbClr>
                </a:gs>
                <a:gs pos="100000">
                  <a:srgbClr val="3B86CB">
                    <a:gamma/>
                    <a:tint val="34902"/>
                    <a:invGamma/>
                  </a:srgbClr>
                </a:gs>
              </a:gsLst>
              <a:lin ang="2700000" scaled="1"/>
            </a:gradFill>
            <a:ln w="9525" algn="ctr">
              <a:noFill/>
              <a:round/>
              <a:headEnd/>
              <a:tailEnd/>
            </a:ln>
            <a:effectLst/>
          </p:spPr>
          <p:txBody>
            <a:bodyPr vert="eaVert" wrap="none" anchor="ctr"/>
            <a:lstStyle/>
            <a:p>
              <a:pPr>
                <a:defRPr/>
              </a:pPr>
              <a:endParaRPr lang="en-US" kern="0">
                <a:solidFill>
                  <a:sysClr val="windowText" lastClr="000000"/>
                </a:solidFill>
                <a:cs typeface="Arial" charset="0"/>
              </a:endParaRPr>
            </a:p>
          </p:txBody>
        </p:sp>
        <p:sp>
          <p:nvSpPr>
            <p:cNvPr id="32" name="Oval 17">
              <a:extLst>
                <a:ext uri="{FF2B5EF4-FFF2-40B4-BE49-F238E27FC236}">
                  <a16:creationId xmlns:a16="http://schemas.microsoft.com/office/drawing/2014/main" id="{8EC81A9F-22C5-438D-854B-9C824FEFC875}"/>
                </a:ext>
              </a:extLst>
            </p:cNvPr>
            <p:cNvSpPr>
              <a:spLocks noChangeArrowheads="1"/>
            </p:cNvSpPr>
            <p:nvPr/>
          </p:nvSpPr>
          <p:spPr bwMode="gray">
            <a:xfrm>
              <a:off x="2125" y="1251"/>
              <a:ext cx="1570" cy="743"/>
            </a:xfrm>
            <a:prstGeom prst="ellipse">
              <a:avLst/>
            </a:prstGeom>
            <a:gradFill rotWithShape="1">
              <a:gsLst>
                <a:gs pos="0">
                  <a:srgbClr val="3B86CB">
                    <a:gamma/>
                    <a:shade val="79216"/>
                    <a:invGamma/>
                  </a:srgbClr>
                </a:gs>
                <a:gs pos="100000">
                  <a:srgbClr val="3B86CB">
                    <a:alpha val="48000"/>
                  </a:srgbClr>
                </a:gs>
              </a:gsLst>
              <a:lin ang="2700000" scaled="1"/>
            </a:gradFill>
            <a:ln w="9525" algn="ctr">
              <a:noFill/>
              <a:round/>
              <a:headEnd/>
              <a:tailEnd/>
            </a:ln>
            <a:effectLst/>
          </p:spPr>
          <p:txBody>
            <a:bodyPr wrap="none" anchor="ctr"/>
            <a:lstStyle/>
            <a:p>
              <a:pPr algn="ctr">
                <a:defRPr/>
              </a:pPr>
              <a:r>
                <a:rPr lang="en-US" sz="3200" b="1" kern="0" dirty="0" err="1">
                  <a:solidFill>
                    <a:srgbClr val="FFFF00"/>
                  </a:solidFill>
                  <a:latin typeface="Times New Roman" panose="02020603050405020304" pitchFamily="18" charset="0"/>
                  <a:cs typeface="Times New Roman" panose="02020603050405020304" pitchFamily="18" charset="0"/>
                </a:rPr>
                <a:t>Căn</a:t>
              </a:r>
              <a:r>
                <a:rPr lang="en-US" sz="3200" b="1" kern="0" dirty="0">
                  <a:solidFill>
                    <a:srgbClr val="FFFF00"/>
                  </a:solidFill>
                  <a:latin typeface="Times New Roman" panose="02020603050405020304" pitchFamily="18" charset="0"/>
                  <a:cs typeface="Times New Roman" panose="02020603050405020304" pitchFamily="18" charset="0"/>
                </a:rPr>
                <a:t> </a:t>
              </a:r>
              <a:r>
                <a:rPr lang="en-US" sz="3200" b="1" kern="0" dirty="0" err="1">
                  <a:solidFill>
                    <a:srgbClr val="FFFF00"/>
                  </a:solidFill>
                  <a:latin typeface="Times New Roman" panose="02020603050405020304" pitchFamily="18" charset="0"/>
                  <a:cs typeface="Times New Roman" panose="02020603050405020304" pitchFamily="18" charset="0"/>
                </a:rPr>
                <a:t>cứ</a:t>
              </a:r>
              <a:r>
                <a:rPr lang="en-US" sz="3200" b="1" kern="0" dirty="0">
                  <a:solidFill>
                    <a:srgbClr val="FFFF00"/>
                  </a:solidFill>
                  <a:latin typeface="Times New Roman" panose="02020603050405020304" pitchFamily="18" charset="0"/>
                  <a:cs typeface="Times New Roman" panose="02020603050405020304" pitchFamily="18" charset="0"/>
                </a:rPr>
                <a:t> </a:t>
              </a:r>
              <a:r>
                <a:rPr lang="en-US" sz="3200" b="1" kern="0" dirty="0" err="1">
                  <a:solidFill>
                    <a:srgbClr val="FFFF00"/>
                  </a:solidFill>
                  <a:latin typeface="Times New Roman" panose="02020603050405020304" pitchFamily="18" charset="0"/>
                  <a:cs typeface="Times New Roman" panose="02020603050405020304" pitchFamily="18" charset="0"/>
                </a:rPr>
                <a:t>vào</a:t>
              </a:r>
              <a:endParaRPr lang="en-US" sz="3200" b="1" kern="0" dirty="0">
                <a:solidFill>
                  <a:srgbClr val="FFFF00"/>
                </a:solidFill>
                <a:latin typeface="Times New Roman" panose="02020603050405020304" pitchFamily="18" charset="0"/>
                <a:cs typeface="Times New Roman" panose="02020603050405020304" pitchFamily="18" charset="0"/>
              </a:endParaRPr>
            </a:p>
            <a:p>
              <a:pPr algn="ctr">
                <a:defRPr/>
              </a:pPr>
              <a:r>
                <a:rPr lang="en-US" sz="3200" b="1" kern="0" dirty="0" err="1">
                  <a:solidFill>
                    <a:srgbClr val="FFFF00"/>
                  </a:solidFill>
                  <a:latin typeface="Times New Roman" panose="02020603050405020304" pitchFamily="18" charset="0"/>
                  <a:cs typeface="Times New Roman" panose="02020603050405020304" pitchFamily="18" charset="0"/>
                </a:rPr>
                <a:t>thời</a:t>
              </a:r>
              <a:r>
                <a:rPr lang="en-US" sz="3200" b="1" kern="0" dirty="0">
                  <a:solidFill>
                    <a:srgbClr val="FFFF00"/>
                  </a:solidFill>
                  <a:latin typeface="Times New Roman" panose="02020603050405020304" pitchFamily="18" charset="0"/>
                  <a:cs typeface="Times New Roman" panose="02020603050405020304" pitchFamily="18" charset="0"/>
                </a:rPr>
                <a:t> </a:t>
              </a:r>
              <a:r>
                <a:rPr lang="en-US" sz="3200" b="1" kern="0" dirty="0" err="1">
                  <a:solidFill>
                    <a:srgbClr val="FFFF00"/>
                  </a:solidFill>
                  <a:latin typeface="Times New Roman" panose="02020603050405020304" pitchFamily="18" charset="0"/>
                  <a:cs typeface="Times New Roman" panose="02020603050405020304" pitchFamily="18" charset="0"/>
                </a:rPr>
                <a:t>hạn</a:t>
              </a:r>
              <a:r>
                <a:rPr lang="en-US" sz="3200" b="1" kern="0" dirty="0">
                  <a:solidFill>
                    <a:srgbClr val="FFFF00"/>
                  </a:solidFill>
                  <a:latin typeface="Times New Roman" panose="02020603050405020304" pitchFamily="18" charset="0"/>
                  <a:cs typeface="Times New Roman" panose="02020603050405020304" pitchFamily="18" charset="0"/>
                </a:rPr>
                <a:t> </a:t>
              </a:r>
              <a:r>
                <a:rPr lang="en-US" sz="3200" b="1" kern="0" dirty="0" err="1">
                  <a:solidFill>
                    <a:srgbClr val="FFFF00"/>
                  </a:solidFill>
                  <a:latin typeface="Times New Roman" panose="02020603050405020304" pitchFamily="18" charset="0"/>
                  <a:cs typeface="Times New Roman" panose="02020603050405020304" pitchFamily="18" charset="0"/>
                </a:rPr>
                <a:t>trả</a:t>
              </a:r>
              <a:r>
                <a:rPr lang="en-US" sz="3200" b="1" kern="0" dirty="0">
                  <a:solidFill>
                    <a:srgbClr val="FFFF00"/>
                  </a:solidFill>
                  <a:latin typeface="Times New Roman" panose="02020603050405020304" pitchFamily="18" charset="0"/>
                  <a:cs typeface="Times New Roman" panose="02020603050405020304" pitchFamily="18" charset="0"/>
                </a:rPr>
                <a:t> </a:t>
              </a:r>
              <a:r>
                <a:rPr lang="en-US" sz="3200" b="1" kern="0" dirty="0" err="1">
                  <a:solidFill>
                    <a:srgbClr val="FFFF00"/>
                  </a:solidFill>
                  <a:latin typeface="Times New Roman" panose="02020603050405020304" pitchFamily="18" charset="0"/>
                  <a:cs typeface="Times New Roman" panose="02020603050405020304" pitchFamily="18" charset="0"/>
                </a:rPr>
                <a:t>tiền</a:t>
              </a:r>
              <a:endParaRPr lang="en-US" sz="3200" b="1" kern="0" dirty="0">
                <a:solidFill>
                  <a:srgbClr val="FFFF00"/>
                </a:solidFill>
                <a:latin typeface="Times New Roman" panose="02020603050405020304" pitchFamily="18" charset="0"/>
                <a:cs typeface="Times New Roman" panose="02020603050405020304" pitchFamily="18" charset="0"/>
              </a:endParaRPr>
            </a:p>
          </p:txBody>
        </p:sp>
      </p:grpSp>
      <p:grpSp>
        <p:nvGrpSpPr>
          <p:cNvPr id="151555" name="Group 3"/>
          <p:cNvGrpSpPr>
            <a:grpSpLocks/>
          </p:cNvGrpSpPr>
          <p:nvPr/>
        </p:nvGrpSpPr>
        <p:grpSpPr bwMode="auto">
          <a:xfrm>
            <a:off x="92765" y="2286000"/>
            <a:ext cx="5317436" cy="4449906"/>
            <a:chOff x="720" y="1299"/>
            <a:chExt cx="1363" cy="2033"/>
          </a:xfrm>
        </p:grpSpPr>
        <p:sp>
          <p:nvSpPr>
            <p:cNvPr id="52" name="AutoShape 4">
              <a:extLst>
                <a:ext uri="{FF2B5EF4-FFF2-40B4-BE49-F238E27FC236}">
                  <a16:creationId xmlns:a16="http://schemas.microsoft.com/office/drawing/2014/main" id="{F1015813-CD04-4A5D-B6E5-4282E0F94769}"/>
                </a:ext>
              </a:extLst>
            </p:cNvPr>
            <p:cNvSpPr>
              <a:spLocks noChangeArrowheads="1"/>
            </p:cNvSpPr>
            <p:nvPr/>
          </p:nvSpPr>
          <p:spPr bwMode="gray">
            <a:xfrm>
              <a:off x="720" y="1490"/>
              <a:ext cx="1363" cy="1757"/>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p:spPr>
          <p:txBody>
            <a:bodyPr wrap="none" anchor="ctr"/>
            <a:lstStyle/>
            <a:p>
              <a:pPr>
                <a:defRPr/>
              </a:pPr>
              <a:endParaRPr lang="en-US" sz="2400" kern="0" dirty="0">
                <a:solidFill>
                  <a:sysClr val="windowText" lastClr="000000"/>
                </a:solidFill>
                <a:cs typeface="Times New Roman" pitchFamily="18" charset="0"/>
              </a:endParaRPr>
            </a:p>
          </p:txBody>
        </p:sp>
        <p:sp>
          <p:nvSpPr>
            <p:cNvPr id="53" name="AutoShape 5">
              <a:extLst>
                <a:ext uri="{FF2B5EF4-FFF2-40B4-BE49-F238E27FC236}">
                  <a16:creationId xmlns:a16="http://schemas.microsoft.com/office/drawing/2014/main" id="{D3CE4546-C2CA-4828-AC35-FD1D0B814074}"/>
                </a:ext>
              </a:extLst>
            </p:cNvPr>
            <p:cNvSpPr>
              <a:spLocks noChangeArrowheads="1"/>
            </p:cNvSpPr>
            <p:nvPr/>
          </p:nvSpPr>
          <p:spPr bwMode="gray">
            <a:xfrm>
              <a:off x="741" y="1495"/>
              <a:ext cx="1322" cy="1766"/>
            </a:xfrm>
            <a:prstGeom prst="roundRect">
              <a:avLst>
                <a:gd name="adj" fmla="val 16667"/>
              </a:avLst>
            </a:prstGeom>
            <a:solidFill>
              <a:srgbClr val="3CA1E6"/>
            </a:solidFill>
            <a:ln w="9525">
              <a:noFill/>
              <a:round/>
              <a:headEnd/>
              <a:tailEnd/>
            </a:ln>
            <a:effectLst/>
          </p:spPr>
          <p:txBody>
            <a:bodyPr wrap="none" anchor="ctr"/>
            <a:lstStyle/>
            <a:p>
              <a:pPr>
                <a:defRPr/>
              </a:pPr>
              <a:endParaRPr lang="en-US" sz="2000" kern="0">
                <a:solidFill>
                  <a:sysClr val="windowText" lastClr="000000"/>
                </a:solidFill>
                <a:cs typeface="Times New Roman" pitchFamily="18" charset="0"/>
              </a:endParaRPr>
            </a:p>
          </p:txBody>
        </p:sp>
        <p:sp>
          <p:nvSpPr>
            <p:cNvPr id="54" name="AutoShape 6">
              <a:extLst>
                <a:ext uri="{FF2B5EF4-FFF2-40B4-BE49-F238E27FC236}">
                  <a16:creationId xmlns:a16="http://schemas.microsoft.com/office/drawing/2014/main" id="{F75C7A7B-3D13-4A4A-AFBF-34116C4D822E}"/>
                </a:ext>
              </a:extLst>
            </p:cNvPr>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pPr>
                <a:defRPr/>
              </a:pPr>
              <a:endParaRPr lang="en-US" sz="2000" kern="0">
                <a:solidFill>
                  <a:sysClr val="windowText" lastClr="000000"/>
                </a:solidFill>
                <a:cs typeface="Times New Roman" pitchFamily="18" charset="0"/>
              </a:endParaRPr>
            </a:p>
          </p:txBody>
        </p:sp>
        <p:sp>
          <p:nvSpPr>
            <p:cNvPr id="55" name="AutoShape 7">
              <a:extLst>
                <a:ext uri="{FF2B5EF4-FFF2-40B4-BE49-F238E27FC236}">
                  <a16:creationId xmlns:a16="http://schemas.microsoft.com/office/drawing/2014/main" id="{5137E919-BF34-4A8F-B1AF-77B7CB55B22C}"/>
                </a:ext>
              </a:extLst>
            </p:cNvPr>
            <p:cNvSpPr>
              <a:spLocks noChangeArrowheads="1"/>
            </p:cNvSpPr>
            <p:nvPr/>
          </p:nvSpPr>
          <p:spPr bwMode="gray">
            <a:xfrm>
              <a:off x="752" y="1509"/>
              <a:ext cx="1304" cy="44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pPr>
                <a:defRPr/>
              </a:pPr>
              <a:endParaRPr lang="en-US" sz="2000" kern="0">
                <a:solidFill>
                  <a:sysClr val="windowText" lastClr="000000"/>
                </a:solidFill>
                <a:cs typeface="Times New Roman" pitchFamily="18" charset="0"/>
              </a:endParaRPr>
            </a:p>
          </p:txBody>
        </p:sp>
        <p:grpSp>
          <p:nvGrpSpPr>
            <p:cNvPr id="151577" name="Group 10"/>
            <p:cNvGrpSpPr>
              <a:grpSpLocks/>
            </p:cNvGrpSpPr>
            <p:nvPr/>
          </p:nvGrpSpPr>
          <p:grpSpPr bwMode="auto">
            <a:xfrm>
              <a:off x="1275" y="1299"/>
              <a:ext cx="253" cy="250"/>
              <a:chOff x="1426" y="590"/>
              <a:chExt cx="416" cy="414"/>
            </a:xfrm>
          </p:grpSpPr>
          <p:sp>
            <p:nvSpPr>
              <p:cNvPr id="62" name="Oval 12">
                <a:extLst>
                  <a:ext uri="{FF2B5EF4-FFF2-40B4-BE49-F238E27FC236}">
                    <a16:creationId xmlns:a16="http://schemas.microsoft.com/office/drawing/2014/main" id="{C89D99C4-D17A-41E3-A46C-234383F5BCC6}"/>
                  </a:ext>
                </a:extLst>
              </p:cNvPr>
              <p:cNvSpPr>
                <a:spLocks noChangeArrowheads="1"/>
              </p:cNvSpPr>
              <p:nvPr/>
            </p:nvSpPr>
            <p:spPr bwMode="gray">
              <a:xfrm>
                <a:off x="1426" y="590"/>
                <a:ext cx="417" cy="414"/>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pPr>
                  <a:defRPr/>
                </a:pPr>
                <a:endParaRPr lang="en-US" sz="2000" kern="0">
                  <a:solidFill>
                    <a:sysClr val="windowText" lastClr="000000"/>
                  </a:solidFill>
                  <a:cs typeface="Times New Roman" pitchFamily="18" charset="0"/>
                </a:endParaRPr>
              </a:p>
            </p:txBody>
          </p:sp>
          <p:sp>
            <p:nvSpPr>
              <p:cNvPr id="63" name="Oval 13">
                <a:extLst>
                  <a:ext uri="{FF2B5EF4-FFF2-40B4-BE49-F238E27FC236}">
                    <a16:creationId xmlns:a16="http://schemas.microsoft.com/office/drawing/2014/main" id="{D166C709-112C-4DCB-BE3A-AED755F8F3DE}"/>
                  </a:ext>
                </a:extLst>
              </p:cNvPr>
              <p:cNvSpPr>
                <a:spLocks noChangeArrowheads="1"/>
              </p:cNvSpPr>
              <p:nvPr/>
            </p:nvSpPr>
            <p:spPr bwMode="gray">
              <a:xfrm>
                <a:off x="1474" y="594"/>
                <a:ext cx="331" cy="414"/>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pPr>
                  <a:defRPr/>
                </a:pPr>
                <a:endParaRPr lang="en-US" sz="2000" kern="0">
                  <a:solidFill>
                    <a:sysClr val="windowText" lastClr="000000"/>
                  </a:solidFill>
                  <a:cs typeface="Times New Roman" pitchFamily="18" charset="0"/>
                </a:endParaRPr>
              </a:p>
            </p:txBody>
          </p:sp>
          <p:sp>
            <p:nvSpPr>
              <p:cNvPr id="64" name="Oval 14">
                <a:extLst>
                  <a:ext uri="{FF2B5EF4-FFF2-40B4-BE49-F238E27FC236}">
                    <a16:creationId xmlns:a16="http://schemas.microsoft.com/office/drawing/2014/main" id="{CCF25F79-41D4-4B46-B065-44E0D17BCD91}"/>
                  </a:ext>
                </a:extLst>
              </p:cNvPr>
              <p:cNvSpPr>
                <a:spLocks noChangeArrowheads="1"/>
              </p:cNvSpPr>
              <p:nvPr/>
            </p:nvSpPr>
            <p:spPr bwMode="gray">
              <a:xfrm>
                <a:off x="1474" y="600"/>
                <a:ext cx="374" cy="408"/>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pPr>
                  <a:defRPr/>
                </a:pPr>
                <a:endParaRPr lang="en-US" sz="2000" kern="0">
                  <a:solidFill>
                    <a:sysClr val="windowText" lastClr="000000"/>
                  </a:solidFill>
                  <a:cs typeface="Times New Roman" pitchFamily="18" charset="0"/>
                </a:endParaRPr>
              </a:p>
            </p:txBody>
          </p:sp>
          <p:sp>
            <p:nvSpPr>
              <p:cNvPr id="65" name="Oval 15">
                <a:extLst>
                  <a:ext uri="{FF2B5EF4-FFF2-40B4-BE49-F238E27FC236}">
                    <a16:creationId xmlns:a16="http://schemas.microsoft.com/office/drawing/2014/main" id="{2F0D9FEA-E773-4DDB-84EB-61FDE238E57B}"/>
                  </a:ext>
                </a:extLst>
              </p:cNvPr>
              <p:cNvSpPr>
                <a:spLocks noChangeArrowheads="1"/>
              </p:cNvSpPr>
              <p:nvPr/>
            </p:nvSpPr>
            <p:spPr bwMode="gray">
              <a:xfrm>
                <a:off x="1468" y="643"/>
                <a:ext cx="331" cy="240"/>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pPr>
                  <a:defRPr/>
                </a:pPr>
                <a:endParaRPr lang="en-US" sz="2000" kern="0">
                  <a:solidFill>
                    <a:sysClr val="windowText" lastClr="000000"/>
                  </a:solidFill>
                  <a:cs typeface="Times New Roman" pitchFamily="18" charset="0"/>
                </a:endParaRPr>
              </a:p>
            </p:txBody>
          </p:sp>
        </p:grpSp>
        <p:sp>
          <p:nvSpPr>
            <p:cNvPr id="59" name="Text Box 16">
              <a:extLst>
                <a:ext uri="{FF2B5EF4-FFF2-40B4-BE49-F238E27FC236}">
                  <a16:creationId xmlns:a16="http://schemas.microsoft.com/office/drawing/2014/main" id="{796A76B9-B5FB-494A-94E3-77F51B33E021}"/>
                </a:ext>
              </a:extLst>
            </p:cNvPr>
            <p:cNvSpPr txBox="1">
              <a:spLocks noChangeArrowheads="1"/>
            </p:cNvSpPr>
            <p:nvPr/>
          </p:nvSpPr>
          <p:spPr bwMode="gray">
            <a:xfrm>
              <a:off x="1330" y="1299"/>
              <a:ext cx="140" cy="239"/>
            </a:xfrm>
            <a:prstGeom prst="rect">
              <a:avLst/>
            </a:prstGeom>
            <a:noFill/>
            <a:ln w="9525" algn="ctr">
              <a:noFill/>
              <a:miter lim="800000"/>
              <a:headEnd/>
              <a:tailEnd/>
            </a:ln>
            <a:effectLst/>
          </p:spPr>
          <p:txBody>
            <a:bodyPr>
              <a:spAutoFit/>
            </a:bodyPr>
            <a:lstStyle/>
            <a:p>
              <a:pPr algn="ctr">
                <a:defRPr/>
              </a:pPr>
              <a:r>
                <a:rPr lang="en-US" sz="2800" b="1" kern="0" dirty="0">
                  <a:solidFill>
                    <a:srgbClr val="000000"/>
                  </a:solidFill>
                  <a:latin typeface="Times New Roman" panose="02020603050405020304" pitchFamily="18" charset="0"/>
                  <a:cs typeface="Times New Roman" panose="02020603050405020304" pitchFamily="18" charset="0"/>
                </a:rPr>
                <a:t>1</a:t>
              </a:r>
              <a:endParaRPr lang="en-US" sz="2800" b="1" kern="0" dirty="0">
                <a:solidFill>
                  <a:sysClr val="windowText" lastClr="000000"/>
                </a:solidFill>
                <a:latin typeface="Times New Roman" panose="02020603050405020304" pitchFamily="18" charset="0"/>
                <a:cs typeface="Times New Roman" panose="02020603050405020304" pitchFamily="18" charset="0"/>
              </a:endParaRPr>
            </a:p>
          </p:txBody>
        </p:sp>
        <p:sp>
          <p:nvSpPr>
            <p:cNvPr id="60" name="Text Box 17">
              <a:extLst>
                <a:ext uri="{FF2B5EF4-FFF2-40B4-BE49-F238E27FC236}">
                  <a16:creationId xmlns:a16="http://schemas.microsoft.com/office/drawing/2014/main" id="{EA97E8B7-0F95-46A7-A3D8-7B19FCDD3128}"/>
                </a:ext>
              </a:extLst>
            </p:cNvPr>
            <p:cNvSpPr txBox="1">
              <a:spLocks noChangeArrowheads="1"/>
            </p:cNvSpPr>
            <p:nvPr/>
          </p:nvSpPr>
          <p:spPr bwMode="gray">
            <a:xfrm>
              <a:off x="763" y="1659"/>
              <a:ext cx="1296" cy="1673"/>
            </a:xfrm>
            <a:prstGeom prst="rect">
              <a:avLst/>
            </a:prstGeom>
            <a:noFill/>
            <a:ln w="9525" algn="ctr">
              <a:noFill/>
              <a:miter lim="800000"/>
              <a:headEnd/>
              <a:tailEnd/>
            </a:ln>
            <a:effectLst/>
          </p:spPr>
          <p:txBody>
            <a:bodyPr>
              <a:spAutoFit/>
            </a:bodyPr>
            <a:lstStyle/>
            <a:p>
              <a:pPr algn="just">
                <a:defRPr/>
              </a:pPr>
              <a:r>
                <a:rPr lang="en-US" sz="2800" b="1" kern="0" dirty="0" err="1">
                  <a:solidFill>
                    <a:srgbClr val="000000"/>
                  </a:solidFill>
                  <a:latin typeface="Times New Roman" panose="02020603050405020304" pitchFamily="18" charset="0"/>
                  <a:cs typeface="Times New Roman" panose="02020603050405020304" pitchFamily="18" charset="0"/>
                </a:rPr>
                <a:t>Nhờ</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thu</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trả</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tiền</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đổi</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chứng</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b="1" kern="0" dirty="0" err="1">
                  <a:solidFill>
                    <a:srgbClr val="000000"/>
                  </a:solidFill>
                  <a:latin typeface="Times New Roman" panose="02020603050405020304" pitchFamily="18" charset="0"/>
                  <a:cs typeface="Times New Roman" panose="02020603050405020304" pitchFamily="18" charset="0"/>
                </a:rPr>
                <a:t>từ</a:t>
              </a:r>
              <a:r>
                <a:rPr lang="en-US" sz="2800" b="1" kern="0" dirty="0">
                  <a:solidFill>
                    <a:srgbClr val="000000"/>
                  </a:solidFill>
                  <a:latin typeface="Times New Roman" panose="02020603050405020304" pitchFamily="18" charset="0"/>
                  <a:cs typeface="Times New Roman" panose="02020603050405020304" pitchFamily="18" charset="0"/>
                </a:rPr>
                <a:t> </a:t>
              </a:r>
              <a:r>
                <a:rPr lang="en-US" sz="2800" kern="0" dirty="0">
                  <a:solidFill>
                    <a:srgbClr val="000000"/>
                  </a:solidFill>
                  <a:latin typeface="Times New Roman" panose="02020603050405020304" pitchFamily="18" charset="0"/>
                  <a:cs typeface="Times New Roman" panose="02020603050405020304" pitchFamily="18" charset="0"/>
                </a:rPr>
                <a:t>(Documents against payment – D/P):</a:t>
              </a:r>
            </a:p>
            <a:p>
              <a:pPr algn="just">
                <a:defRPr/>
              </a:pPr>
              <a:r>
                <a:rPr lang="en-US" sz="2800" kern="0" dirty="0">
                  <a:solidFill>
                    <a:srgbClr val="000000"/>
                  </a:solidFill>
                  <a:latin typeface="Times New Roman" panose="02020603050405020304" pitchFamily="18" charset="0"/>
                  <a:cs typeface="Times New Roman" panose="02020603050405020304" pitchFamily="18" charset="0"/>
                </a:rPr>
                <a:t>Đ</a:t>
              </a:r>
              <a:r>
                <a:rPr lang="vi-VN" sz="2800" kern="0" dirty="0">
                  <a:solidFill>
                    <a:srgbClr val="000000"/>
                  </a:solidFill>
                  <a:latin typeface="Times New Roman" panose="02020603050405020304" pitchFamily="18" charset="0"/>
                  <a:cs typeface="Times New Roman" panose="02020603050405020304" pitchFamily="18" charset="0"/>
                </a:rPr>
                <a:t>ược sử dụng trong trường hợp mua bán trả tiền ngay</a:t>
              </a:r>
              <a:r>
                <a:rPr lang="en-US" sz="2800" kern="0" dirty="0">
                  <a:solidFill>
                    <a:srgbClr val="000000"/>
                  </a:solidFill>
                  <a:latin typeface="Times New Roman" panose="02020603050405020304" pitchFamily="18" charset="0"/>
                  <a:cs typeface="Times New Roman" panose="02020603050405020304" pitchFamily="18" charset="0"/>
                </a:rPr>
                <a:t> - </a:t>
              </a:r>
              <a:r>
                <a:rPr lang="vi-VN" sz="2800" kern="0" dirty="0">
                  <a:solidFill>
                    <a:srgbClr val="000000"/>
                  </a:solidFill>
                  <a:latin typeface="Times New Roman" panose="02020603050405020304" pitchFamily="18" charset="0"/>
                  <a:cs typeface="Times New Roman" panose="02020603050405020304" pitchFamily="18" charset="0"/>
                </a:rPr>
                <a:t>Bên nhập khẩu phải thanh toán ngay khi nhận chứng từ.</a:t>
              </a:r>
            </a:p>
            <a:p>
              <a:pPr>
                <a:defRPr/>
              </a:pPr>
              <a:r>
                <a:rPr lang="en-US" kern="0" dirty="0">
                  <a:solidFill>
                    <a:srgbClr val="000000"/>
                  </a:solidFill>
                  <a:latin typeface="Times New Roman" panose="02020603050405020304" pitchFamily="18" charset="0"/>
                  <a:cs typeface="Times New Roman" panose="02020603050405020304" pitchFamily="18" charset="0"/>
                </a:rPr>
                <a:t> </a:t>
              </a:r>
            </a:p>
            <a:p>
              <a:pPr>
                <a:defRPr/>
              </a:pPr>
              <a:endParaRPr lang="en-US" kern="0" dirty="0">
                <a:solidFill>
                  <a:sysClr val="windowText" lastClr="000000"/>
                </a:solidFill>
                <a:latin typeface="Times New Roman" panose="02020603050405020304" pitchFamily="18" charset="0"/>
                <a:cs typeface="Times New Roman" panose="02020603050405020304" pitchFamily="18" charset="0"/>
              </a:endParaRPr>
            </a:p>
          </p:txBody>
        </p:sp>
      </p:grpSp>
      <p:grpSp>
        <p:nvGrpSpPr>
          <p:cNvPr id="151556" name="Group 18"/>
          <p:cNvGrpSpPr>
            <a:grpSpLocks/>
          </p:cNvGrpSpPr>
          <p:nvPr/>
        </p:nvGrpSpPr>
        <p:grpSpPr bwMode="auto">
          <a:xfrm>
            <a:off x="5509852" y="2142930"/>
            <a:ext cx="6554027" cy="4606853"/>
            <a:chOff x="2208" y="1283"/>
            <a:chExt cx="1363" cy="2007"/>
          </a:xfrm>
        </p:grpSpPr>
        <p:sp>
          <p:nvSpPr>
            <p:cNvPr id="151563"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4"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5"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6"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7" name="Oval 24"/>
            <p:cNvSpPr>
              <a:spLocks noChangeArrowheads="1"/>
            </p:cNvSpPr>
            <p:nvPr/>
          </p:nvSpPr>
          <p:spPr bwMode="gray">
            <a:xfrm>
              <a:off x="2781" y="1299"/>
              <a:ext cx="273" cy="27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8" name="Oval 25"/>
            <p:cNvSpPr>
              <a:spLocks noChangeArrowheads="1"/>
            </p:cNvSpPr>
            <p:nvPr/>
          </p:nvSpPr>
          <p:spPr bwMode="gray">
            <a:xfrm>
              <a:off x="2809" y="1301"/>
              <a:ext cx="246" cy="24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69" name="Oval 26"/>
            <p:cNvSpPr>
              <a:spLocks noChangeArrowheads="1"/>
            </p:cNvSpPr>
            <p:nvPr/>
          </p:nvSpPr>
          <p:spPr bwMode="gray">
            <a:xfrm>
              <a:off x="2781" y="1305"/>
              <a:ext cx="273" cy="236"/>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70" name="Oval 27"/>
            <p:cNvSpPr>
              <a:spLocks noChangeArrowheads="1"/>
            </p:cNvSpPr>
            <p:nvPr/>
          </p:nvSpPr>
          <p:spPr bwMode="gray">
            <a:xfrm>
              <a:off x="2809" y="1315"/>
              <a:ext cx="246" cy="226"/>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endParaRPr lang="en-US" altLang="en-US" sz="2000">
                <a:latin typeface="Times New Roman" panose="02020603050405020304" pitchFamily="18" charset="0"/>
                <a:cs typeface="Times New Roman" panose="02020603050405020304" pitchFamily="18" charset="0"/>
              </a:endParaRPr>
            </a:p>
          </p:txBody>
        </p:sp>
        <p:sp>
          <p:nvSpPr>
            <p:cNvPr id="151571" name="Text Box 28"/>
            <p:cNvSpPr txBox="1">
              <a:spLocks noChangeArrowheads="1"/>
            </p:cNvSpPr>
            <p:nvPr/>
          </p:nvSpPr>
          <p:spPr bwMode="gray">
            <a:xfrm>
              <a:off x="2829" y="1283"/>
              <a:ext cx="181" cy="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ClrTx/>
                <a:buFontTx/>
                <a:buNone/>
              </a:pPr>
              <a:r>
                <a:rPr lang="en-US" altLang="en-US" b="1" dirty="0">
                  <a:solidFill>
                    <a:srgbClr val="000000"/>
                  </a:solidFill>
                  <a:latin typeface="Times New Roman" panose="02020603050405020304" pitchFamily="18" charset="0"/>
                  <a:cs typeface="Times New Roman" panose="02020603050405020304" pitchFamily="18" charset="0"/>
                </a:rPr>
                <a:t>2</a:t>
              </a:r>
              <a:endParaRPr lang="en-US" altLang="en-US" b="1" dirty="0">
                <a:latin typeface="Times New Roman" panose="02020603050405020304" pitchFamily="18" charset="0"/>
                <a:cs typeface="Times New Roman" panose="02020603050405020304" pitchFamily="18" charset="0"/>
              </a:endParaRPr>
            </a:p>
          </p:txBody>
        </p:sp>
        <p:sp>
          <p:nvSpPr>
            <p:cNvPr id="151572" name="Text Box 29"/>
            <p:cNvSpPr txBox="1">
              <a:spLocks noChangeArrowheads="1"/>
            </p:cNvSpPr>
            <p:nvPr/>
          </p:nvSpPr>
          <p:spPr bwMode="gray">
            <a:xfrm>
              <a:off x="2259" y="1529"/>
              <a:ext cx="1289" cy="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ClrTx/>
                <a:buFontTx/>
                <a:buNone/>
              </a:pPr>
              <a:r>
                <a:rPr lang="en-US" altLang="en-US" sz="2800" b="1" dirty="0" err="1">
                  <a:solidFill>
                    <a:srgbClr val="000000"/>
                  </a:solidFill>
                  <a:latin typeface="Times New Roman" panose="02020603050405020304" pitchFamily="18" charset="0"/>
                  <a:cs typeface="Times New Roman" panose="02020603050405020304" pitchFamily="18" charset="0"/>
                </a:rPr>
                <a:t>Nhờ</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chấp</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nhận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trả</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tiền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đổi</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chứng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từ</a:t>
              </a:r>
              <a:r>
                <a:rPr lang="en-US" altLang="en-US" sz="2800" b="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(Documents against acceptance – D/A):</a:t>
              </a:r>
            </a:p>
            <a:p>
              <a:pPr algn="just" eaLnBrk="1" hangingPunct="1">
                <a:spcBef>
                  <a:spcPct val="0"/>
                </a:spcBef>
                <a:buClrTx/>
                <a:buFontTx/>
                <a:buNone/>
              </a:pPr>
              <a:r>
                <a:rPr lang="en-US" altLang="en-US" sz="2800" dirty="0" err="1">
                  <a:latin typeface="Times New Roman" panose="02020603050405020304" pitchFamily="18" charset="0"/>
                  <a:cs typeface="Times New Roman" panose="02020603050405020304" pitchFamily="18" charset="0"/>
                </a:rPr>
                <a:t>Được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sử</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dụng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trường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hợp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mua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hạn</a:t>
              </a:r>
              <a:r>
                <a:rPr lang="en-US" altLang="en-US" sz="2800" dirty="0">
                  <a:latin typeface="Times New Roman" panose="02020603050405020304" pitchFamily="18" charset="0"/>
                  <a:cs typeface="Times New Roman" panose="02020603050405020304" pitchFamily="18" charset="0"/>
                </a:rPr>
                <a:t> hay </a:t>
              </a:r>
              <a:r>
                <a:rPr lang="en-US" altLang="en-US" sz="2800" dirty="0" err="1">
                  <a:latin typeface="Times New Roman" panose="02020603050405020304" pitchFamily="18" charset="0"/>
                  <a:cs typeface="Times New Roman" panose="02020603050405020304" pitchFamily="18" charset="0"/>
                </a:rPr>
                <a:t>mua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chịu</a:t>
              </a:r>
              <a:r>
                <a:rPr lang="en-US" altLang="en-US" sz="2800" dirty="0">
                  <a:latin typeface="Times New Roman" panose="02020603050405020304" pitchFamily="18" charset="0"/>
                  <a:cs typeface="Times New Roman" panose="02020603050405020304" pitchFamily="18" charset="0"/>
                </a:rPr>
                <a:t> - Cho </a:t>
              </a:r>
              <a:r>
                <a:rPr lang="en-US" altLang="en-US" sz="2800" dirty="0" err="1">
                  <a:latin typeface="Times New Roman" panose="02020603050405020304" pitchFamily="18" charset="0"/>
                  <a:cs typeface="Times New Roman" panose="02020603050405020304" pitchFamily="18" charset="0"/>
                </a:rPr>
                <a:t>phép</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người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mua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phải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toán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ngay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nhưng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phải</a:t>
              </a: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ki</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chấp</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nhận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thanh</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toán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trên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hối</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phiếu</a:t>
              </a:r>
              <a:r>
                <a:rPr lang="en-US" altLang="en-US" sz="2800" b="1"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có </a:t>
              </a:r>
              <a:r>
                <a:rPr lang="en-US" altLang="en-US" sz="2800" b="1" dirty="0" err="1">
                  <a:latin typeface="Times New Roman" panose="02020603050405020304" pitchFamily="18" charset="0"/>
                  <a:cs typeface="Times New Roman" panose="02020603050405020304" pitchFamily="18" charset="0"/>
                </a:rPr>
                <a:t>ki</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hạn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được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phát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người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bán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người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xuất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khẩu</a:t>
              </a:r>
              <a:r>
                <a:rPr lang="en-US" altLang="en-US" sz="2400" dirty="0">
                  <a:latin typeface="Times New Roman" panose="02020603050405020304" pitchFamily="18" charset="0"/>
                  <a:cs typeface="Times New Roman" panose="02020603050405020304" pitchFamily="18" charset="0"/>
                </a:rPr>
                <a:t>). </a:t>
              </a:r>
            </a:p>
          </p:txBody>
        </p:sp>
      </p:grpSp>
      <p:sp>
        <p:nvSpPr>
          <p:cNvPr id="80" name="Freeform 8">
            <a:extLst>
              <a:ext uri="{FF2B5EF4-FFF2-40B4-BE49-F238E27FC236}">
                <a16:creationId xmlns:a16="http://schemas.microsoft.com/office/drawing/2014/main" id="{F47EE67E-64E2-4D5A-A6B2-4041EAC06C1A}"/>
              </a:ext>
            </a:extLst>
          </p:cNvPr>
          <p:cNvSpPr>
            <a:spLocks/>
          </p:cNvSpPr>
          <p:nvPr/>
        </p:nvSpPr>
        <p:spPr bwMode="gray">
          <a:xfrm>
            <a:off x="3367778" y="1314887"/>
            <a:ext cx="1196975" cy="1447800"/>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0070C0"/>
          </a:solidFill>
          <a:ln>
            <a:noFill/>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a:lstStyle/>
          <a:p>
            <a:pPr>
              <a:defRPr/>
            </a:pPr>
            <a:endParaRPr lang="en-US"/>
          </a:p>
        </p:txBody>
      </p:sp>
      <p:sp>
        <p:nvSpPr>
          <p:cNvPr id="81" name="Freeform 10">
            <a:extLst>
              <a:ext uri="{FF2B5EF4-FFF2-40B4-BE49-F238E27FC236}">
                <a16:creationId xmlns:a16="http://schemas.microsoft.com/office/drawing/2014/main" id="{C7222F46-B391-47CB-8B4E-1BEFDD68A851}"/>
              </a:ext>
            </a:extLst>
          </p:cNvPr>
          <p:cNvSpPr>
            <a:spLocks/>
          </p:cNvSpPr>
          <p:nvPr/>
        </p:nvSpPr>
        <p:spPr bwMode="gray">
          <a:xfrm flipH="1">
            <a:off x="7196986" y="1495982"/>
            <a:ext cx="979487" cy="14700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00B050"/>
          </a:solidFill>
          <a:ln w="0">
            <a:noFill/>
            <a:prstDash val="solid"/>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pPr>
              <a:defRPr/>
            </a:pPr>
            <a:endParaRPr lang="en-US">
              <a:cs typeface="Arial" charset="0"/>
            </a:endParaRPr>
          </a:p>
        </p:txBody>
      </p:sp>
    </p:spTree>
    <p:extLst>
      <p:ext uri="{BB962C8B-B14F-4D97-AF65-F5344CB8AC3E}">
        <p14:creationId xmlns:p14="http://schemas.microsoft.com/office/powerpoint/2010/main" val="780583484"/>
      </p:ext>
    </p:extLst>
  </p:cSld>
  <p:clrMapOvr>
    <a:masterClrMapping/>
  </p:clrMapOvr>
  <p:transition>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00TGp_globalcity_light_ani">
  <a:themeElements>
    <a:clrScheme name="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5F5F5F"/>
        </a:dk1>
        <a:lt1>
          <a:srgbClr val="FFFFFF"/>
        </a:lt1>
        <a:dk2>
          <a:srgbClr val="C36609"/>
        </a:dk2>
        <a:lt2>
          <a:srgbClr val="DDDDDD"/>
        </a:lt2>
        <a:accent1>
          <a:srgbClr val="D2B94E"/>
        </a:accent1>
        <a:accent2>
          <a:srgbClr val="2395B9"/>
        </a:accent2>
        <a:accent3>
          <a:srgbClr val="FFFFFF"/>
        </a:accent3>
        <a:accent4>
          <a:srgbClr val="505050"/>
        </a:accent4>
        <a:accent5>
          <a:srgbClr val="E5D9B2"/>
        </a:accent5>
        <a:accent6>
          <a:srgbClr val="1F87A7"/>
        </a:accent6>
        <a:hlink>
          <a:srgbClr val="5C984E"/>
        </a:hlink>
        <a:folHlink>
          <a:srgbClr val="B5C77B"/>
        </a:folHlink>
      </a:clrScheme>
      <a:clrMap bg1="lt1" tx1="dk1" bg2="lt2" tx2="dk2" accent1="accent1" accent2="accent2" accent3="accent3" accent4="accent4" accent5="accent5" accent6="accent6" hlink="hlink" folHlink="folHlink"/>
    </a:extraClrScheme>
    <a:extraClrScheme>
      <a:clrScheme name="Default Design 2">
        <a:dk1>
          <a:srgbClr val="5F5F5F"/>
        </a:dk1>
        <a:lt1>
          <a:srgbClr val="FFFFFF"/>
        </a:lt1>
        <a:dk2>
          <a:srgbClr val="9FC591"/>
        </a:dk2>
        <a:lt2>
          <a:srgbClr val="DDDDDD"/>
        </a:lt2>
        <a:accent1>
          <a:srgbClr val="7B82B7"/>
        </a:accent1>
        <a:accent2>
          <a:srgbClr val="8D337C"/>
        </a:accent2>
        <a:accent3>
          <a:srgbClr val="FFFFFF"/>
        </a:accent3>
        <a:accent4>
          <a:srgbClr val="505050"/>
        </a:accent4>
        <a:accent5>
          <a:srgbClr val="BFC1D8"/>
        </a:accent5>
        <a:accent6>
          <a:srgbClr val="7F2D70"/>
        </a:accent6>
        <a:hlink>
          <a:srgbClr val="CC87E1"/>
        </a:hlink>
        <a:folHlink>
          <a:srgbClr val="76C5D0"/>
        </a:folHlink>
      </a:clrScheme>
      <a:clrMap bg1="lt1" tx1="dk1" bg2="lt2" tx2="dk2" accent1="accent1" accent2="accent2" accent3="accent3" accent4="accent4" accent5="accent5" accent6="accent6" hlink="hlink" folHlink="folHlink"/>
    </a:extraClrScheme>
    <a:extraClrScheme>
      <a:clrScheme name="Default Design 3">
        <a:dk1>
          <a:srgbClr val="080808"/>
        </a:dk1>
        <a:lt1>
          <a:srgbClr val="FFFFFF"/>
        </a:lt1>
        <a:dk2>
          <a:srgbClr val="A59A55"/>
        </a:dk2>
        <a:lt2>
          <a:srgbClr val="DDDDDD"/>
        </a:lt2>
        <a:accent1>
          <a:srgbClr val="4AB1E4"/>
        </a:accent1>
        <a:accent2>
          <a:srgbClr val="8F038F"/>
        </a:accent2>
        <a:accent3>
          <a:srgbClr val="FFFFFF"/>
        </a:accent3>
        <a:accent4>
          <a:srgbClr val="060606"/>
        </a:accent4>
        <a:accent5>
          <a:srgbClr val="B1D5EF"/>
        </a:accent5>
        <a:accent6>
          <a:srgbClr val="810281"/>
        </a:accent6>
        <a:hlink>
          <a:srgbClr val="F77A1D"/>
        </a:hlink>
        <a:folHlink>
          <a:srgbClr val="5BBE4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2983</TotalTime>
  <Words>10716</Words>
  <Application>Microsoft Office PowerPoint</Application>
  <PresentationFormat>Widescreen</PresentationFormat>
  <Paragraphs>634</Paragraphs>
  <Slides>50</Slides>
  <Notes>35</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50</vt:i4>
      </vt:variant>
    </vt:vector>
  </HeadingPairs>
  <TitlesOfParts>
    <vt:vector size="62" baseType="lpstr">
      <vt:lpstr>Algerian</vt:lpstr>
      <vt:lpstr>Arial</vt:lpstr>
      <vt:lpstr>Calibri</vt:lpstr>
      <vt:lpstr>Calibri Light</vt:lpstr>
      <vt:lpstr>Courier New</vt:lpstr>
      <vt:lpstr>MS Mincho</vt:lpstr>
      <vt:lpstr>Symbol</vt:lpstr>
      <vt:lpstr>Times New Roman</vt:lpstr>
      <vt:lpstr>Verdana</vt:lpstr>
      <vt:lpstr>Wingdings</vt:lpstr>
      <vt:lpstr>Office Theme</vt:lpstr>
      <vt:lpstr>400TGp_globalcity_light_ani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 loại thư tín dụng (Letter of credit –L/C)</vt:lpstr>
      <vt:lpstr>Các loại thư tín dụng (Letter of credit –L/C)</vt:lpstr>
      <vt:lpstr>PowerPoint Presentation</vt:lpstr>
      <vt:lpstr>PowerPoint Presentation</vt:lpstr>
      <vt:lpstr>PowerPoint Presentation</vt:lpstr>
      <vt:lpstr>PowerPoint Presentation</vt:lpstr>
      <vt:lpstr>Đối với đơn vị xin mở L/C – Người nhập khẩu</vt:lpstr>
      <vt:lpstr>Đối với NH mở L/C – NH phục vụ người NK</vt:lpstr>
      <vt:lpstr>Đối với NH thông báo – NH phục vụ người XK</vt:lpstr>
      <vt:lpstr>Đối với người xuất khẩu</vt:lpstr>
      <vt:lpstr>Ưu điểm</vt:lpstr>
      <vt:lpstr>PowerPoint Presentation</vt:lpstr>
      <vt:lpstr>PowerPoint Presentation</vt:lpstr>
      <vt:lpstr>Nhược điểm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463</cp:revision>
  <dcterms:created xsi:type="dcterms:W3CDTF">2020-11-01T14:17:13Z</dcterms:created>
  <dcterms:modified xsi:type="dcterms:W3CDTF">2021-01-25T09:26:39Z</dcterms:modified>
</cp:coreProperties>
</file>