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sldIdLst>
    <p:sldId id="288" r:id="rId2"/>
    <p:sldId id="276" r:id="rId3"/>
    <p:sldId id="289" r:id="rId4"/>
    <p:sldId id="290" r:id="rId5"/>
    <p:sldId id="291" r:id="rId6"/>
    <p:sldId id="293" r:id="rId7"/>
    <p:sldId id="292" r:id="rId8"/>
    <p:sldId id="294" r:id="rId9"/>
    <p:sldId id="295" r:id="rId10"/>
    <p:sldId id="296" r:id="rId11"/>
    <p:sldId id="29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UONG HONG" initials="DH" lastIdx="3" clrIdx="0">
    <p:extLst>
      <p:ext uri="{19B8F6BF-5375-455C-9EA6-DF929625EA0E}">
        <p15:presenceInfo xmlns:p15="http://schemas.microsoft.com/office/powerpoint/2012/main" userId="DUONG H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D6126B"/>
    <a:srgbClr val="99CCFF"/>
    <a:srgbClr val="C4763C"/>
    <a:srgbClr val="6699FF"/>
    <a:srgbClr val="CC66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0" autoAdjust="0"/>
    <p:restoredTop sz="94660"/>
  </p:normalViewPr>
  <p:slideViewPr>
    <p:cSldViewPr snapToGrid="0">
      <p:cViewPr varScale="1">
        <p:scale>
          <a:sx n="70" d="100"/>
          <a:sy n="70" d="100"/>
        </p:scale>
        <p:origin x="3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371341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21307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040D2B-E94D-42C5-AC08-1F2CA65C47FE}"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794124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F040D2B-E94D-42C5-AC08-1F2CA65C47FE}"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51419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F040D2B-E94D-42C5-AC08-1F2CA65C47FE}" type="datetimeFigureOut">
              <a:rPr lang="en-US" smtClean="0"/>
              <a:t>2/19/2021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546873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F040D2B-E94D-42C5-AC08-1F2CA65C47FE}" type="datetimeFigureOut">
              <a:rPr lang="en-US" smtClean="0"/>
              <a:t>2/19/2021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2995010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040D2B-E94D-42C5-AC08-1F2CA65C47FE}" type="datetimeFigureOut">
              <a:rPr lang="en-US" smtClean="0"/>
              <a:t>2/19/2021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89079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845361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683005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848492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07342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040D2B-E94D-42C5-AC08-1F2CA65C47FE}" type="datetimeFigureOut">
              <a:rPr lang="en-US" smtClean="0"/>
              <a:t>2/19/2021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7BFE4D-4923-4AC9-880A-98F5C6492712}" type="slidenum">
              <a:rPr lang="en-US" smtClean="0"/>
              <a:t>‹#›</a:t>
            </a:fld>
            <a:endParaRPr lang="en-US"/>
          </a:p>
        </p:txBody>
      </p:sp>
    </p:spTree>
    <p:extLst>
      <p:ext uri="{BB962C8B-B14F-4D97-AF65-F5344CB8AC3E}">
        <p14:creationId xmlns:p14="http://schemas.microsoft.com/office/powerpoint/2010/main" val="61053135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6676" t="19675" r="54360" b="59187"/>
          <a:stretch/>
        </p:blipFill>
        <p:spPr>
          <a:xfrm>
            <a:off x="0" y="0"/>
            <a:ext cx="1973253" cy="602166"/>
          </a:xfrm>
          <a:prstGeom prst="rect">
            <a:avLst/>
          </a:prstGeom>
        </p:spPr>
      </p:pic>
      <p:sp>
        <p:nvSpPr>
          <p:cNvPr id="5" name="TextBox 4"/>
          <p:cNvSpPr txBox="1"/>
          <p:nvPr/>
        </p:nvSpPr>
        <p:spPr>
          <a:xfrm>
            <a:off x="2661425" y="91421"/>
            <a:ext cx="7722900" cy="892552"/>
          </a:xfrm>
          <a:prstGeom prst="rect">
            <a:avLst/>
          </a:prstGeom>
          <a:noFill/>
        </p:spPr>
        <p:txBody>
          <a:bodyPr wrap="square" rtlCol="0">
            <a:spAutoFit/>
          </a:bodyPr>
          <a:lstStyle/>
          <a:p>
            <a:pPr algn="ctr"/>
            <a:r>
              <a:rPr lang="en-US" sz="2600" b="1" smtClean="0">
                <a:solidFill>
                  <a:srgbClr val="C4763C"/>
                </a:solidFill>
                <a:latin typeface="Times New Roman" panose="02020603050405020304" pitchFamily="18" charset="0"/>
                <a:cs typeface="Times New Roman" panose="02020603050405020304" pitchFamily="18" charset="0"/>
              </a:rPr>
              <a:t>TRƯỜNG CAO ĐẲNG LÝ TỰ TRỌNG TP.HCM</a:t>
            </a:r>
          </a:p>
          <a:p>
            <a:pPr algn="ctr"/>
            <a:r>
              <a:rPr lang="en-US" sz="2600" b="1" smtClean="0">
                <a:solidFill>
                  <a:srgbClr val="C4763C"/>
                </a:solidFill>
                <a:latin typeface="Times New Roman" panose="02020603050405020304" pitchFamily="18" charset="0"/>
                <a:cs typeface="Times New Roman" panose="02020603050405020304" pitchFamily="18" charset="0"/>
              </a:rPr>
              <a:t>KHOA CƠ KHÍ</a:t>
            </a:r>
            <a:endParaRPr lang="en-US" sz="2600" b="1">
              <a:solidFill>
                <a:srgbClr val="C4763C"/>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207129" y="2206545"/>
            <a:ext cx="9578566" cy="2232406"/>
          </a:xfrm>
          <a:prstGeom prst="rect">
            <a:avLst/>
          </a:prstGeom>
          <a:noFill/>
        </p:spPr>
        <p:txBody>
          <a:bodyPr wrap="square" rtlCol="0">
            <a:spAutoFit/>
          </a:bodyPr>
          <a:lstStyle/>
          <a:p>
            <a:pPr algn="ctr">
              <a:lnSpc>
                <a:spcPct val="120000"/>
              </a:lnSpc>
              <a:spcBef>
                <a:spcPts val="1000"/>
              </a:spcBef>
            </a:pPr>
            <a:r>
              <a:rPr lang="en-US" sz="3400" b="1" smtClean="0">
                <a:latin typeface="Times New Roman" panose="02020603050405020304" pitchFamily="18" charset="0"/>
                <a:cs typeface="Times New Roman" panose="02020603050405020304" pitchFamily="18" charset="0"/>
              </a:rPr>
              <a:t>Môn. </a:t>
            </a:r>
            <a:r>
              <a:rPr lang="en-US" sz="3400" b="1" smtClean="0">
                <a:latin typeface="Times New Roman" panose="02020603050405020304" pitchFamily="18" charset="0"/>
                <a:cs typeface="Times New Roman" panose="02020603050405020304" pitchFamily="18" charset="0"/>
              </a:rPr>
              <a:t>CƠ LÝ THUYẾT</a:t>
            </a:r>
            <a:endParaRPr lang="en-US" sz="3400" b="1" smtClean="0">
              <a:latin typeface="Times New Roman" panose="02020603050405020304" pitchFamily="18" charset="0"/>
              <a:cs typeface="Times New Roman" panose="02020603050405020304" pitchFamily="18" charset="0"/>
            </a:endParaRPr>
          </a:p>
          <a:p>
            <a:pPr algn="ctr">
              <a:lnSpc>
                <a:spcPct val="120000"/>
              </a:lnSpc>
              <a:spcBef>
                <a:spcPts val="1000"/>
              </a:spcBef>
            </a:pPr>
            <a:r>
              <a:rPr lang="en-US" sz="3400" b="1" smtClean="0">
                <a:latin typeface="Times New Roman" panose="02020603050405020304" pitchFamily="18" charset="0"/>
                <a:cs typeface="Times New Roman" panose="02020603050405020304" pitchFamily="18" charset="0"/>
              </a:rPr>
              <a:t>Chương </a:t>
            </a:r>
            <a:r>
              <a:rPr lang="en-US" sz="3400" b="1" smtClean="0">
                <a:latin typeface="Times New Roman" panose="02020603050405020304" pitchFamily="18" charset="0"/>
                <a:cs typeface="Times New Roman" panose="02020603050405020304" pitchFamily="18" charset="0"/>
              </a:rPr>
              <a:t>5. CHUYỂN ĐỘNG CƠ BẢN </a:t>
            </a:r>
          </a:p>
          <a:p>
            <a:pPr algn="ctr">
              <a:lnSpc>
                <a:spcPct val="120000"/>
              </a:lnSpc>
              <a:spcBef>
                <a:spcPts val="1000"/>
              </a:spcBef>
            </a:pPr>
            <a:r>
              <a:rPr lang="en-US" sz="3400" b="1" smtClean="0">
                <a:latin typeface="Times New Roman" panose="02020603050405020304" pitchFamily="18" charset="0"/>
                <a:cs typeface="Times New Roman" panose="02020603050405020304" pitchFamily="18" charset="0"/>
              </a:rPr>
              <a:t>CỦA VẬT RẮN</a:t>
            </a:r>
            <a:endParaRPr lang="en-US" sz="3400" b="1">
              <a:latin typeface="Times New Roman" panose="02020603050405020304" pitchFamily="18" charset="0"/>
              <a:cs typeface="Times New Roman" panose="02020603050405020304" pitchFamily="18" charset="0"/>
            </a:endParaRPr>
          </a:p>
        </p:txBody>
      </p:sp>
      <p:sp>
        <p:nvSpPr>
          <p:cNvPr id="2" name="Rectangle 1"/>
          <p:cNvSpPr/>
          <p:nvPr/>
        </p:nvSpPr>
        <p:spPr>
          <a:xfrm>
            <a:off x="0" y="6255943"/>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0" name="TextBox 9"/>
          <p:cNvSpPr txBox="1"/>
          <p:nvPr/>
        </p:nvSpPr>
        <p:spPr>
          <a:xfrm>
            <a:off x="5084441" y="6347408"/>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TP.HCM, </a:t>
            </a:r>
            <a:r>
              <a:rPr lang="en-US" smtClean="0">
                <a:latin typeface="Arial" panose="020B0604020202020204" pitchFamily="34" charset="0"/>
                <a:cs typeface="Arial" panose="020B0604020202020204" pitchFamily="34" charset="0"/>
              </a:rPr>
              <a:t>02</a:t>
            </a:r>
            <a:r>
              <a:rPr lang="en-US" smtClean="0">
                <a:latin typeface="Arial" panose="020B0604020202020204" pitchFamily="34" charset="0"/>
                <a:cs typeface="Arial" panose="020B0604020202020204" pitchFamily="34" charset="0"/>
              </a:rPr>
              <a:t>/2022</a:t>
            </a:r>
            <a:endParaRPr lang="en-US">
              <a:latin typeface="Arial" panose="020B0604020202020204" pitchFamily="34" charset="0"/>
              <a:cs typeface="Arial" panose="020B0604020202020204" pitchFamily="34" charset="0"/>
            </a:endParaRPr>
          </a:p>
        </p:txBody>
      </p:sp>
      <p:sp>
        <p:nvSpPr>
          <p:cNvPr id="11" name="TextBox 10"/>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651881"/>
      </p:ext>
    </p:extLst>
  </p:cSld>
  <p:clrMapOvr>
    <a:masterClrMapping/>
  </p:clrMapOvr>
  <mc:AlternateContent xmlns:mc="http://schemas.openxmlformats.org/markup-compatibility/2006">
    <mc:Choice xmlns:p14="http://schemas.microsoft.com/office/powerpoint/2010/main" Requires="p14">
      <p:transition spd="slow" p14:dur="2000" advTm="17"/>
    </mc:Choice>
    <mc:Fallback>
      <p:transition spd="slow" advTm="1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a:t>
            </a:r>
            <a:r>
              <a:rPr lang="en-US" sz="32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a:t>
            </a:r>
            <a:r>
              <a:rPr lang="en-US" sz="32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32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CHUYỂN ĐỘNG TỊNH TIẾN </a:t>
            </a:r>
            <a:endParaRPr lang="en-US" sz="32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431763" y="687028"/>
            <a:ext cx="6097295" cy="6284797"/>
          </a:xfrm>
          <a:prstGeom prst="rect">
            <a:avLst/>
          </a:prstGeom>
          <a:noFill/>
        </p:spPr>
        <p:txBody>
          <a:bodyPr wrap="square" rtlCol="0">
            <a:spAutoFit/>
          </a:bodyPr>
          <a:lstStyle/>
          <a:p>
            <a:pPr>
              <a:lnSpc>
                <a:spcPct val="120000"/>
              </a:lnSpc>
            </a:pPr>
            <a:r>
              <a:rPr lang="en-US" sz="2800" b="1" i="1">
                <a:solidFill>
                  <a:srgbClr val="0000FF"/>
                </a:solidFill>
                <a:latin typeface="Times New Roman" panose="02020603050405020304" pitchFamily="18" charset="0"/>
                <a:cs typeface="Times New Roman" panose="02020603050405020304" pitchFamily="18" charset="0"/>
              </a:rPr>
              <a:t>5</a:t>
            </a:r>
            <a:r>
              <a:rPr lang="en-US" sz="2800" b="1" i="1" smtClean="0">
                <a:solidFill>
                  <a:srgbClr val="0000FF"/>
                </a:solidFill>
                <a:latin typeface="Times New Roman" panose="02020603050405020304" pitchFamily="18" charset="0"/>
                <a:cs typeface="Times New Roman" panose="02020603050405020304" pitchFamily="18" charset="0"/>
              </a:rPr>
              <a:t>.1.1</a:t>
            </a:r>
            <a:r>
              <a:rPr lang="en-US" sz="2800" b="1" i="1" smtClean="0">
                <a:solidFill>
                  <a:srgbClr val="0000FF"/>
                </a:solidFill>
                <a:latin typeface="Times New Roman" panose="02020603050405020304" pitchFamily="18" charset="0"/>
                <a:cs typeface="Times New Roman" panose="02020603050405020304" pitchFamily="18" charset="0"/>
              </a:rPr>
              <a:t>. </a:t>
            </a:r>
            <a:r>
              <a:rPr lang="en-US" sz="2800" b="1" i="1" smtClean="0">
                <a:solidFill>
                  <a:srgbClr val="0000FF"/>
                </a:solidFill>
                <a:latin typeface="Times New Roman" panose="02020603050405020304" pitchFamily="18" charset="0"/>
                <a:cs typeface="Times New Roman" panose="02020603050405020304" pitchFamily="18" charset="0"/>
              </a:rPr>
              <a:t>ĐỊNH NGHĨA</a:t>
            </a: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Chuyển </a:t>
            </a:r>
            <a:r>
              <a:rPr lang="en-US" sz="2800">
                <a:latin typeface="Times New Roman" panose="02020603050405020304" pitchFamily="18" charset="0"/>
                <a:cs typeface="Times New Roman" panose="02020603050405020304" pitchFamily="18" charset="0"/>
              </a:rPr>
              <a:t>động tịnh tiến của vật rắn là chuyển động trong đó lấy bất kỳ đoạn thẳng nào trên vật cũng luôn song song với vị trí ban đầu của nó.</a:t>
            </a:r>
          </a:p>
          <a:p>
            <a:pPr>
              <a:lnSpc>
                <a:spcPct val="120000"/>
              </a:lnSpc>
            </a:pPr>
            <a:r>
              <a:rPr lang="en-US" sz="2800" b="1" i="1" smtClean="0">
                <a:latin typeface="Times New Roman" panose="02020603050405020304" pitchFamily="18" charset="0"/>
                <a:cs typeface="Times New Roman" panose="02020603050405020304" pitchFamily="18" charset="0"/>
              </a:rPr>
              <a:t>VD: xe ô tô, người, tàu hỏa di chuyển trên đường; bàn dao trong máy tiện, thanh truyền trong đầu tàu xe lửa;…..</a:t>
            </a:r>
            <a:endParaRPr lang="en-US" sz="2800" b="1" i="1" smtClean="0">
              <a:latin typeface="Times New Roman" panose="02020603050405020304" pitchFamily="18" charset="0"/>
              <a:cs typeface="Times New Roman" panose="02020603050405020304" pitchFamily="18" charset="0"/>
            </a:endParaRPr>
          </a:p>
          <a:p>
            <a:r>
              <a:rPr lang="vi-VN" sz="2800"/>
              <a:t/>
            </a:r>
            <a:br>
              <a:rPr lang="vi-VN" sz="2800"/>
            </a:br>
            <a:r>
              <a:rPr lang="en-US" sz="2800"/>
              <a:t/>
            </a:r>
            <a:br>
              <a:rPr lang="en-US" sz="2800"/>
            </a:b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7" name="TextBox 6"/>
          <p:cNvSpPr txBox="1"/>
          <p:nvPr/>
        </p:nvSpPr>
        <p:spPr>
          <a:xfrm>
            <a:off x="409815" y="1211141"/>
            <a:ext cx="11372369" cy="584775"/>
          </a:xfrm>
          <a:prstGeom prst="rect">
            <a:avLst/>
          </a:prstGeom>
          <a:noFill/>
        </p:spPr>
        <p:txBody>
          <a:bodyPr wrap="square" rtlCol="0">
            <a:spAutoFit/>
          </a:bodyPr>
          <a:lstStyle/>
          <a:p>
            <a:r>
              <a:rPr lang="en-US" sz="3200" smtClean="0">
                <a:latin typeface="Times New Roman" panose="02020603050405020304" pitchFamily="18" charset="0"/>
                <a:cs typeface="Times New Roman" panose="02020603050405020304" pitchFamily="18" charset="0"/>
              </a:rPr>
              <a:t>	</a:t>
            </a:r>
            <a:endParaRPr lang="en-US" sz="3200">
              <a:latin typeface="Times New Roman" panose="02020603050405020304" pitchFamily="18" charset="0"/>
              <a:cs typeface="Times New Roman" panose="02020603050405020304" pitchFamily="18"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pic>
        <p:nvPicPr>
          <p:cNvPr id="19" name="Picture 18"/>
          <p:cNvPicPr/>
          <p:nvPr/>
        </p:nvPicPr>
        <p:blipFill rotWithShape="1">
          <a:blip r:embed="rId3"/>
          <a:srcRect l="36900" t="44553" r="17672" b="28202"/>
          <a:stretch/>
        </p:blipFill>
        <p:spPr bwMode="auto">
          <a:xfrm>
            <a:off x="6529058" y="1052745"/>
            <a:ext cx="5077484" cy="1907738"/>
          </a:xfrm>
          <a:prstGeom prst="rect">
            <a:avLst/>
          </a:prstGeom>
          <a:ln>
            <a:noFill/>
          </a:ln>
          <a:extLst>
            <a:ext uri="{53640926-AAD7-44D8-BBD7-CCE9431645EC}">
              <a14:shadowObscured xmlns:a14="http://schemas.microsoft.com/office/drawing/2010/main"/>
            </a:ext>
          </a:extLst>
        </p:spPr>
      </p:pic>
      <p:pic>
        <p:nvPicPr>
          <p:cNvPr id="22" name="Picture 21"/>
          <p:cNvPicPr/>
          <p:nvPr/>
        </p:nvPicPr>
        <p:blipFill rotWithShape="1">
          <a:blip r:embed="rId4"/>
          <a:srcRect l="21757" t="27258" r="29420" b="35055"/>
          <a:stretch/>
        </p:blipFill>
        <p:spPr bwMode="auto">
          <a:xfrm>
            <a:off x="6818308" y="3549967"/>
            <a:ext cx="4724859" cy="1965504"/>
          </a:xfrm>
          <a:prstGeom prst="rect">
            <a:avLst/>
          </a:prstGeom>
          <a:ln>
            <a:noFill/>
          </a:ln>
          <a:extLst>
            <a:ext uri="{53640926-AAD7-44D8-BBD7-CCE9431645EC}">
              <a14:shadowObscured xmlns:a14="http://schemas.microsoft.com/office/drawing/2010/main"/>
            </a:ext>
          </a:extLst>
        </p:spPr>
      </p:pic>
      <p:cxnSp>
        <p:nvCxnSpPr>
          <p:cNvPr id="4" name="Straight Connector 3"/>
          <p:cNvCxnSpPr/>
          <p:nvPr/>
        </p:nvCxnSpPr>
        <p:spPr>
          <a:xfrm flipV="1">
            <a:off x="7722606" y="4264182"/>
            <a:ext cx="606582" cy="268537"/>
          </a:xfrm>
          <a:prstGeom prst="line">
            <a:avLst/>
          </a:prstGeom>
        </p:spPr>
        <p:style>
          <a:lnRef idx="3">
            <a:schemeClr val="accent2"/>
          </a:lnRef>
          <a:fillRef idx="0">
            <a:schemeClr val="accent2"/>
          </a:fillRef>
          <a:effectRef idx="2">
            <a:schemeClr val="accent2"/>
          </a:effectRef>
          <a:fontRef idx="minor">
            <a:schemeClr val="tx1"/>
          </a:fontRef>
        </p:style>
      </p:cxnSp>
      <p:cxnSp>
        <p:nvCxnSpPr>
          <p:cNvPr id="10" name="Straight Connector 9"/>
          <p:cNvCxnSpPr/>
          <p:nvPr/>
        </p:nvCxnSpPr>
        <p:spPr>
          <a:xfrm flipV="1">
            <a:off x="8311081" y="4246075"/>
            <a:ext cx="2906163" cy="9054"/>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p:nvPr/>
        </p:nvCxnSpPr>
        <p:spPr>
          <a:xfrm flipV="1">
            <a:off x="10624242" y="4255129"/>
            <a:ext cx="606582" cy="268537"/>
          </a:xfrm>
          <a:prstGeom prst="line">
            <a:avLst/>
          </a:prstGeom>
        </p:spPr>
        <p:style>
          <a:lnRef idx="3">
            <a:schemeClr val="accent2"/>
          </a:lnRef>
          <a:fillRef idx="0">
            <a:schemeClr val="accent2"/>
          </a:fillRef>
          <a:effectRef idx="2">
            <a:schemeClr val="accent2"/>
          </a:effectRef>
          <a:fontRef idx="minor">
            <a:schemeClr val="tx1"/>
          </a:fontRef>
        </p:style>
      </p:cxnSp>
      <p:sp>
        <p:nvSpPr>
          <p:cNvPr id="16" name="TextBox 15"/>
          <p:cNvSpPr txBox="1"/>
          <p:nvPr/>
        </p:nvSpPr>
        <p:spPr>
          <a:xfrm>
            <a:off x="8353395" y="4159654"/>
            <a:ext cx="977774" cy="707886"/>
          </a:xfrm>
          <a:prstGeom prst="rect">
            <a:avLst/>
          </a:prstGeom>
          <a:noFill/>
        </p:spPr>
        <p:txBody>
          <a:bodyPr wrap="square" rtlCol="0">
            <a:spAutoFit/>
          </a:bodyPr>
          <a:lstStyle/>
          <a:p>
            <a:r>
              <a:rPr lang="en-US" sz="2000" smtClean="0">
                <a:latin typeface="Times New Roman" panose="02020603050405020304" pitchFamily="18" charset="0"/>
                <a:cs typeface="Times New Roman" panose="02020603050405020304" pitchFamily="18" charset="0"/>
              </a:rPr>
              <a:t>A'</a:t>
            </a:r>
          </a:p>
          <a:p>
            <a:endParaRPr lang="en-US" sz="2000">
              <a:latin typeface="Times New Roman" panose="02020603050405020304" pitchFamily="18" charset="0"/>
              <a:cs typeface="Times New Roman" panose="02020603050405020304" pitchFamily="18" charset="0"/>
            </a:endParaRPr>
          </a:p>
        </p:txBody>
      </p:sp>
      <p:sp>
        <p:nvSpPr>
          <p:cNvPr id="26" name="TextBox 25"/>
          <p:cNvSpPr txBox="1"/>
          <p:nvPr/>
        </p:nvSpPr>
        <p:spPr>
          <a:xfrm>
            <a:off x="11224033" y="4073749"/>
            <a:ext cx="977774" cy="707886"/>
          </a:xfrm>
          <a:prstGeom prst="rect">
            <a:avLst/>
          </a:prstGeom>
          <a:noFill/>
        </p:spPr>
        <p:txBody>
          <a:bodyPr wrap="square" rtlCol="0">
            <a:spAutoFit/>
          </a:bodyPr>
          <a:lstStyle/>
          <a:p>
            <a:r>
              <a:rPr lang="en-US" sz="2000">
                <a:latin typeface="Times New Roman" panose="02020603050405020304" pitchFamily="18" charset="0"/>
                <a:cs typeface="Times New Roman" panose="02020603050405020304" pitchFamily="18" charset="0"/>
              </a:rPr>
              <a:t>B</a:t>
            </a:r>
            <a:r>
              <a:rPr lang="en-US" sz="2000" smtClean="0">
                <a:latin typeface="Times New Roman" panose="02020603050405020304" pitchFamily="18" charset="0"/>
                <a:cs typeface="Times New Roman" panose="02020603050405020304" pitchFamily="18" charset="0"/>
              </a:rPr>
              <a:t>'</a:t>
            </a:r>
          </a:p>
          <a:p>
            <a:endParaRPr lang="en-US" sz="200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064753482"/>
      </p:ext>
    </p:extLst>
  </p:cSld>
  <p:clrMapOvr>
    <a:masterClrMapping/>
  </p:clrMapOvr>
  <mc:AlternateContent xmlns:mc="http://schemas.openxmlformats.org/markup-compatibility/2006">
    <mc:Choice xmlns:p14="http://schemas.microsoft.com/office/powerpoint/2010/main" Requires="p14">
      <p:transition spd="slow" p14:dur="2000" advTm="2397"/>
    </mc:Choice>
    <mc:Fallback>
      <p:transition spd="slow" advTm="23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in)">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a:t>
            </a:r>
            <a:r>
              <a:rPr lang="en-US" sz="32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a:t>
            </a:r>
            <a:r>
              <a:rPr lang="en-US" sz="32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32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CHUYỂN ĐỘNG TỊNH TIẾN </a:t>
            </a:r>
            <a:endParaRPr lang="en-US" sz="32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431763" y="687028"/>
            <a:ext cx="6097295" cy="5595378"/>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5.1.2. </a:t>
            </a:r>
            <a:r>
              <a:rPr lang="en-US" sz="2800" b="1" i="1" smtClean="0">
                <a:solidFill>
                  <a:srgbClr val="0000FF"/>
                </a:solidFill>
                <a:latin typeface="Times New Roman" panose="02020603050405020304" pitchFamily="18" charset="0"/>
                <a:cs typeface="Times New Roman" panose="02020603050405020304" pitchFamily="18" charset="0"/>
              </a:rPr>
              <a:t>TÍNH CHẤT</a:t>
            </a: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Định lý: Khi vật rắn chuyển động tịnh tiến, các điểm thuộc vật vẽ nên những quỹ đạo đồng chất(có thể đặt trùng khít lên nhau). </a:t>
            </a:r>
            <a:r>
              <a:rPr lang="en-US" sz="2800" b="1" u="sng">
                <a:latin typeface="Times New Roman" panose="02020603050405020304" pitchFamily="18" charset="0"/>
                <a:cs typeface="Times New Roman" panose="02020603050405020304" pitchFamily="18" charset="0"/>
              </a:rPr>
              <a:t>Tại mỗi thời điểm, các điểm thuộc vật có vận tốc và gia tốc bằng nhau.</a:t>
            </a:r>
            <a:r>
              <a:rPr lang="vi-VN" sz="2800" b="1" u="sng"/>
              <a:t/>
            </a:r>
            <a:br>
              <a:rPr lang="vi-VN" sz="2800" b="1" u="sng"/>
            </a:br>
            <a:r>
              <a:rPr lang="en-US" sz="2800"/>
              <a:t/>
            </a:r>
            <a:br>
              <a:rPr lang="en-US" sz="2800"/>
            </a:b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pic>
        <p:nvPicPr>
          <p:cNvPr id="19" name="Picture 18"/>
          <p:cNvPicPr/>
          <p:nvPr/>
        </p:nvPicPr>
        <p:blipFill rotWithShape="1">
          <a:blip r:embed="rId2"/>
          <a:srcRect l="36900" t="44553" r="17672" b="28202"/>
          <a:stretch/>
        </p:blipFill>
        <p:spPr bwMode="auto">
          <a:xfrm>
            <a:off x="6529058" y="1052745"/>
            <a:ext cx="5077484" cy="1907738"/>
          </a:xfrm>
          <a:prstGeom prst="rect">
            <a:avLst/>
          </a:prstGeom>
          <a:ln>
            <a:noFill/>
          </a:ln>
          <a:extLst>
            <a:ext uri="{53640926-AAD7-44D8-BBD7-CCE9431645EC}">
              <a14:shadowObscured xmlns:a14="http://schemas.microsoft.com/office/drawing/2010/main"/>
            </a:ext>
          </a:extLst>
        </p:spPr>
      </p:pic>
      <p:cxnSp>
        <p:nvCxnSpPr>
          <p:cNvPr id="10" name="Straight Connector 9"/>
          <p:cNvCxnSpPr/>
          <p:nvPr/>
        </p:nvCxnSpPr>
        <p:spPr>
          <a:xfrm flipV="1">
            <a:off x="7197504" y="2006614"/>
            <a:ext cx="2679827" cy="9054"/>
          </a:xfrm>
          <a:prstGeom prst="line">
            <a:avLst/>
          </a:prstGeom>
        </p:spPr>
        <p:style>
          <a:lnRef idx="3">
            <a:schemeClr val="accent2"/>
          </a:lnRef>
          <a:fillRef idx="0">
            <a:schemeClr val="accent2"/>
          </a:fillRef>
          <a:effectRef idx="2">
            <a:schemeClr val="accent2"/>
          </a:effectRef>
          <a:fontRef idx="minor">
            <a:schemeClr val="tx1"/>
          </a:fontRef>
        </p:style>
      </p:cxnSp>
      <p:cxnSp>
        <p:nvCxnSpPr>
          <p:cNvPr id="18" name="Straight Connector 17"/>
          <p:cNvCxnSpPr/>
          <p:nvPr/>
        </p:nvCxnSpPr>
        <p:spPr>
          <a:xfrm flipV="1">
            <a:off x="8020615" y="1599209"/>
            <a:ext cx="2679827" cy="9054"/>
          </a:xfrm>
          <a:prstGeom prst="line">
            <a:avLst/>
          </a:prstGeom>
        </p:spPr>
        <p:style>
          <a:lnRef idx="3">
            <a:schemeClr val="accent2"/>
          </a:lnRef>
          <a:fillRef idx="0">
            <a:schemeClr val="accent2"/>
          </a:fillRef>
          <a:effectRef idx="2">
            <a:schemeClr val="accent2"/>
          </a:effectRef>
          <a:fontRef idx="minor">
            <a:schemeClr val="tx1"/>
          </a:fontRef>
        </p:style>
      </p:cxnSp>
      <p:sp>
        <p:nvSpPr>
          <p:cNvPr id="6" name="TextBox 5"/>
          <p:cNvSpPr txBox="1"/>
          <p:nvPr/>
        </p:nvSpPr>
        <p:spPr>
          <a:xfrm>
            <a:off x="7333307" y="3132499"/>
            <a:ext cx="3838669" cy="954107"/>
          </a:xfrm>
          <a:prstGeom prst="rect">
            <a:avLst/>
          </a:prstGeom>
          <a:noFill/>
        </p:spPr>
        <p:txBody>
          <a:bodyPr wrap="square" rtlCol="0">
            <a:spAutoFit/>
          </a:bodyPr>
          <a:lstStyle/>
          <a:p>
            <a:r>
              <a:rPr lang="en-US" sz="2800" smtClean="0">
                <a:latin typeface="Times New Roman" panose="02020603050405020304" pitchFamily="18" charset="0"/>
                <a:cs typeface="Times New Roman" panose="02020603050405020304" pitchFamily="18" charset="0"/>
              </a:rPr>
              <a:t>V tàu = 10 m/s</a:t>
            </a:r>
          </a:p>
          <a:p>
            <a:r>
              <a:rPr lang="en-US" sz="2800" smtClean="0">
                <a:latin typeface="Times New Roman" panose="02020603050405020304" pitchFamily="18" charset="0"/>
                <a:cs typeface="Times New Roman" panose="02020603050405020304" pitchFamily="18" charset="0"/>
              </a:rPr>
              <a:t>=&gt; V</a:t>
            </a:r>
            <a:r>
              <a:rPr lang="en-US" sz="2000" smtClean="0">
                <a:latin typeface="Times New Roman" panose="02020603050405020304" pitchFamily="18" charset="0"/>
                <a:cs typeface="Times New Roman" panose="02020603050405020304" pitchFamily="18" charset="0"/>
              </a:rPr>
              <a:t>A</a:t>
            </a:r>
            <a:r>
              <a:rPr lang="en-US" sz="2800" smtClean="0">
                <a:latin typeface="Times New Roman" panose="02020603050405020304" pitchFamily="18" charset="0"/>
                <a:cs typeface="Times New Roman" panose="02020603050405020304" pitchFamily="18" charset="0"/>
              </a:rPr>
              <a:t> = ? và V</a:t>
            </a:r>
            <a:r>
              <a:rPr lang="en-US" sz="2000" smtClean="0">
                <a:latin typeface="Times New Roman" panose="02020603050405020304" pitchFamily="18" charset="0"/>
                <a:cs typeface="Times New Roman" panose="02020603050405020304" pitchFamily="18" charset="0"/>
              </a:rPr>
              <a:t>B</a:t>
            </a:r>
            <a:r>
              <a:rPr lang="en-US" sz="2800" smtClean="0">
                <a:latin typeface="Times New Roman" panose="02020603050405020304" pitchFamily="18" charset="0"/>
                <a:cs typeface="Times New Roman" panose="02020603050405020304" pitchFamily="18" charset="0"/>
              </a:rPr>
              <a:t>= ?</a:t>
            </a:r>
            <a:endParaRPr lang="en-US" sz="2800">
              <a:latin typeface="Times New Roman" panose="02020603050405020304" pitchFamily="18" charset="0"/>
              <a:cs typeface="Times New Roman" panose="02020603050405020304" pitchFamily="18" charset="0"/>
            </a:endParaRPr>
          </a:p>
        </p:txBody>
      </p:sp>
      <p:sp>
        <p:nvSpPr>
          <p:cNvPr id="20" name="TextBox 19"/>
          <p:cNvSpPr txBox="1"/>
          <p:nvPr/>
        </p:nvSpPr>
        <p:spPr>
          <a:xfrm>
            <a:off x="7197504" y="4187064"/>
            <a:ext cx="4758810" cy="954107"/>
          </a:xfrm>
          <a:prstGeom prst="rect">
            <a:avLst/>
          </a:prstGeom>
          <a:noFill/>
        </p:spPr>
        <p:txBody>
          <a:bodyPr wrap="square" rtlCol="0">
            <a:spAutoFit/>
          </a:bodyPr>
          <a:lstStyle/>
          <a:p>
            <a:r>
              <a:rPr lang="en-US" sz="2800" b="1" smtClean="0">
                <a:solidFill>
                  <a:srgbClr val="0000FF"/>
                </a:solidFill>
                <a:latin typeface="Times New Roman" panose="02020603050405020304" pitchFamily="18" charset="0"/>
                <a:cs typeface="Times New Roman" panose="02020603050405020304" pitchFamily="18" charset="0"/>
              </a:rPr>
              <a:t>=&gt; V</a:t>
            </a:r>
            <a:r>
              <a:rPr lang="en-US" sz="2000" b="1" smtClean="0">
                <a:solidFill>
                  <a:srgbClr val="0000FF"/>
                </a:solidFill>
                <a:latin typeface="Times New Roman" panose="02020603050405020304" pitchFamily="18" charset="0"/>
                <a:cs typeface="Times New Roman" panose="02020603050405020304" pitchFamily="18" charset="0"/>
              </a:rPr>
              <a:t>A</a:t>
            </a:r>
            <a:r>
              <a:rPr lang="en-US" sz="2800" b="1" smtClean="0">
                <a:solidFill>
                  <a:srgbClr val="0000FF"/>
                </a:solidFill>
                <a:latin typeface="Times New Roman" panose="02020603050405020304" pitchFamily="18" charset="0"/>
                <a:cs typeface="Times New Roman" panose="02020603050405020304" pitchFamily="18" charset="0"/>
              </a:rPr>
              <a:t> = V</a:t>
            </a:r>
            <a:r>
              <a:rPr lang="en-US" sz="2000" b="1" smtClean="0">
                <a:solidFill>
                  <a:srgbClr val="0000FF"/>
                </a:solidFill>
                <a:latin typeface="Times New Roman" panose="02020603050405020304" pitchFamily="18" charset="0"/>
                <a:cs typeface="Times New Roman" panose="02020603050405020304" pitchFamily="18" charset="0"/>
              </a:rPr>
              <a:t>B </a:t>
            </a:r>
            <a:r>
              <a:rPr lang="en-US" sz="2800" b="1" smtClean="0">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V tàu = 10 m/s</a:t>
            </a:r>
          </a:p>
          <a:p>
            <a:endParaRPr lang="en-US" sz="2800"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1988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a:solidFill>
                  <a:srgbClr val="C00000"/>
                </a:solidFill>
                <a:latin typeface="Times New Roman" panose="02020603050405020304" pitchFamily="18" charset="0"/>
                <a:cs typeface="Times New Roman" panose="02020603050405020304" pitchFamily="18" charset="0"/>
              </a:rPr>
              <a:t>CHUYỂN ĐỘNG CỦA VẬT RẮN QUAY QUANH TRỤC CỐ ĐỊNH</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549458" y="1288917"/>
            <a:ext cx="6097295" cy="5595378"/>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5</a:t>
            </a:r>
            <a:r>
              <a:rPr lang="en-US" sz="2800" b="1" i="1" smtClean="0">
                <a:solidFill>
                  <a:srgbClr val="0000FF"/>
                </a:solidFill>
                <a:latin typeface="Times New Roman" panose="02020603050405020304" pitchFamily="18" charset="0"/>
                <a:cs typeface="Times New Roman" panose="02020603050405020304" pitchFamily="18" charset="0"/>
              </a:rPr>
              <a:t>.2.1. ĐỊNH NGHĨA</a:t>
            </a: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Vật rắn quay quanh một trục cố định là trong quá trình chuyển động, dễ dàng tìm được hai điểm bất kỳ cố định thuộc vật rắn. Đường thẳng đi qua hai điểm cố định này được gọi là trục quay của vật rắn.</a:t>
            </a:r>
          </a:p>
          <a:p>
            <a:pPr>
              <a:lnSpc>
                <a:spcPct val="120000"/>
              </a:lnSpc>
            </a:pPr>
            <a:r>
              <a:rPr lang="en-US" sz="2800"/>
              <a:t/>
            </a:r>
            <a:br>
              <a:rPr lang="en-US" sz="2800"/>
            </a:b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pic>
        <p:nvPicPr>
          <p:cNvPr id="14" name="Picture 13"/>
          <p:cNvPicPr/>
          <p:nvPr/>
        </p:nvPicPr>
        <p:blipFill rotWithShape="1">
          <a:blip r:embed="rId2"/>
          <a:srcRect l="27996" t="24479" r="49979" b="19716"/>
          <a:stretch/>
        </p:blipFill>
        <p:spPr bwMode="auto">
          <a:xfrm>
            <a:off x="7196211" y="1522754"/>
            <a:ext cx="3371989" cy="4063233"/>
          </a:xfrm>
          <a:prstGeom prst="rect">
            <a:avLst/>
          </a:prstGeom>
          <a:ln>
            <a:noFill/>
          </a:ln>
          <a:extLst>
            <a:ext uri="{53640926-AAD7-44D8-BBD7-CCE9431645EC}">
              <a14:shadowObscured xmlns:a14="http://schemas.microsoft.com/office/drawing/2010/main"/>
            </a:ext>
          </a:extLst>
        </p:spPr>
      </p:pic>
      <p:sp>
        <p:nvSpPr>
          <p:cNvPr id="2" name="TextBox 1"/>
          <p:cNvSpPr txBox="1"/>
          <p:nvPr/>
        </p:nvSpPr>
        <p:spPr>
          <a:xfrm>
            <a:off x="9343176" y="2489703"/>
            <a:ext cx="679010" cy="430887"/>
          </a:xfrm>
          <a:prstGeom prst="rect">
            <a:avLst/>
          </a:prstGeom>
          <a:noFill/>
        </p:spPr>
        <p:txBody>
          <a:bodyPr wrap="square" rtlCol="0">
            <a:spAutoFit/>
          </a:bodyPr>
          <a:lstStyle/>
          <a:p>
            <a:r>
              <a:rPr lang="en-US" sz="2200" smtClean="0"/>
              <a:t>O</a:t>
            </a:r>
            <a:endParaRPr lang="en-US" sz="2200"/>
          </a:p>
        </p:txBody>
      </p:sp>
      <mc:AlternateContent xmlns:mc="http://schemas.openxmlformats.org/markup-compatibility/2006">
        <mc:Choice xmlns:a14="http://schemas.microsoft.com/office/drawing/2010/main" Requires="a14">
          <p:sp>
            <p:nvSpPr>
              <p:cNvPr id="16" name="TextBox 15"/>
              <p:cNvSpPr txBox="1"/>
              <p:nvPr/>
            </p:nvSpPr>
            <p:spPr>
              <a:xfrm>
                <a:off x="9343176" y="4572000"/>
                <a:ext cx="679010" cy="430887"/>
              </a:xfrm>
              <a:prstGeom prst="rect">
                <a:avLst/>
              </a:prstGeom>
              <a:noFill/>
            </p:spPr>
            <p:txBody>
              <a:bodyPr wrap="square" rtlCol="0">
                <a:spAutoFit/>
              </a:bodyPr>
              <a:lstStyle/>
              <a:p>
                <a:r>
                  <a:rPr lang="en-US" sz="2200" smtClean="0"/>
                  <a:t>O</a:t>
                </a:r>
                <a14:m>
                  <m:oMath xmlns:m="http://schemas.openxmlformats.org/officeDocument/2006/math">
                    <m:r>
                      <a:rPr lang="en-US" sz="2200" i="1" smtClean="0">
                        <a:latin typeface="Cambria Math" panose="02040503050406030204" pitchFamily="18" charset="0"/>
                      </a:rPr>
                      <m:t>'</m:t>
                    </m:r>
                  </m:oMath>
                </a14:m>
                <a:endParaRPr lang="en-US" sz="2200"/>
              </a:p>
            </p:txBody>
          </p:sp>
        </mc:Choice>
        <mc:Fallback>
          <p:sp>
            <p:nvSpPr>
              <p:cNvPr id="16" name="TextBox 15"/>
              <p:cNvSpPr txBox="1">
                <a:spLocks noRot="1" noChangeAspect="1" noMove="1" noResize="1" noEditPoints="1" noAdjustHandles="1" noChangeArrowheads="1" noChangeShapeType="1" noTextEdit="1"/>
              </p:cNvSpPr>
              <p:nvPr/>
            </p:nvSpPr>
            <p:spPr>
              <a:xfrm>
                <a:off x="9343176" y="4572000"/>
                <a:ext cx="679010" cy="430887"/>
              </a:xfrm>
              <a:prstGeom prst="rect">
                <a:avLst/>
              </a:prstGeom>
              <a:blipFill rotWithShape="0">
                <a:blip r:embed="rId3"/>
                <a:stretch>
                  <a:fillRect l="-11712" t="-9859" b="-26761"/>
                </a:stretch>
              </a:blipFill>
            </p:spPr>
            <p:txBody>
              <a:bodyPr/>
              <a:lstStyle/>
              <a:p>
                <a:r>
                  <a:rPr lang="en-US">
                    <a:noFill/>
                  </a:rPr>
                  <a:t> </a:t>
                </a:r>
              </a:p>
            </p:txBody>
          </p:sp>
        </mc:Fallback>
      </mc:AlternateContent>
    </p:spTree>
    <p:extLst>
      <p:ext uri="{BB962C8B-B14F-4D97-AF65-F5344CB8AC3E}">
        <p14:creationId xmlns:p14="http://schemas.microsoft.com/office/powerpoint/2010/main" val="136351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a:solidFill>
                  <a:srgbClr val="C00000"/>
                </a:solidFill>
                <a:latin typeface="Times New Roman" panose="02020603050405020304" pitchFamily="18" charset="0"/>
                <a:cs typeface="Times New Roman" panose="02020603050405020304" pitchFamily="18" charset="0"/>
              </a:rPr>
              <a:t>CHUYỂN ĐỘNG CỦA VẬT RẮN QUAY QUANH TRỤC CỐ ĐỊNH</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9" name="TextBox 8"/>
              <p:cNvSpPr txBox="1"/>
              <p:nvPr/>
            </p:nvSpPr>
            <p:spPr>
              <a:xfrm>
                <a:off x="511321" y="1298077"/>
                <a:ext cx="11560766" cy="7629268"/>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5</a:t>
                </a:r>
                <a:r>
                  <a:rPr lang="en-US" sz="2800" b="1" i="1" smtClean="0">
                    <a:solidFill>
                      <a:srgbClr val="0000FF"/>
                    </a:solidFill>
                    <a:latin typeface="Times New Roman" panose="02020603050405020304" pitchFamily="18" charset="0"/>
                    <a:cs typeface="Times New Roman" panose="02020603050405020304" pitchFamily="18" charset="0"/>
                  </a:rPr>
                  <a:t>.2.2. Các thông số đặc trưng của chuyển động của vật rắn quay quanh 1 trục cố định</a:t>
                </a:r>
              </a:p>
              <a:p>
                <a:pPr marL="514350" indent="-514350">
                  <a:lnSpc>
                    <a:spcPct val="120000"/>
                  </a:lnSpc>
                  <a:buAutoNum type="alphaLcPeriod"/>
                </a:pPr>
                <a:r>
                  <a:rPr lang="en-US" sz="2800" b="1" i="1" smtClean="0">
                    <a:latin typeface="Times New Roman" panose="02020603050405020304" pitchFamily="18" charset="0"/>
                    <a:cs typeface="Times New Roman" panose="02020603050405020304" pitchFamily="18" charset="0"/>
                  </a:rPr>
                  <a:t>Phương trình chuyển động</a:t>
                </a:r>
              </a:p>
              <a:p>
                <a:pPr>
                  <a:lnSpc>
                    <a:spcPct val="120000"/>
                  </a:lnSpc>
                </a:pPr>
                <a:r>
                  <a:rPr lang="en-US" sz="2800" smtClean="0">
                    <a:ea typeface="Cambria Math" panose="02040503050406030204" pitchFamily="18" charset="0"/>
                  </a:rPr>
                  <a:t>	</a:t>
                </a:r>
                <a14:m>
                  <m:oMath xmlns:m="http://schemas.openxmlformats.org/officeDocument/2006/math">
                    <m:r>
                      <a:rPr lang="en-US" sz="2800" i="1" smtClean="0">
                        <a:latin typeface="Cambria Math" panose="02040503050406030204" pitchFamily="18" charset="0"/>
                        <a:ea typeface="Cambria Math" panose="02040503050406030204" pitchFamily="18" charset="0"/>
                      </a:rPr>
                      <m:t>𝜑</m:t>
                    </m:r>
                  </m:oMath>
                </a14:m>
                <a:r>
                  <a:rPr lang="en-US" sz="2800">
                    <a:latin typeface="Times New Roman" panose="02020603050405020304" pitchFamily="18" charset="0"/>
                    <a:cs typeface="Times New Roman" panose="02020603050405020304" pitchFamily="18" charset="0"/>
                  </a:rPr>
                  <a:t> = </a:t>
                </a:r>
                <a14:m>
                  <m:oMath xmlns:m="http://schemas.openxmlformats.org/officeDocument/2006/math">
                    <m:r>
                      <a:rPr lang="en-US" sz="2800" i="1" smtClean="0">
                        <a:latin typeface="Cambria Math" panose="02040503050406030204" pitchFamily="18" charset="0"/>
                        <a:ea typeface="Cambria Math" panose="02040503050406030204" pitchFamily="18" charset="0"/>
                      </a:rPr>
                      <m:t>𝜑</m:t>
                    </m:r>
                  </m:oMath>
                </a14:m>
                <a:r>
                  <a:rPr lang="en-US" sz="2800">
                    <a:latin typeface="Times New Roman" panose="02020603050405020304" pitchFamily="18" charset="0"/>
                    <a:cs typeface="Times New Roman" panose="02020603050405020304" pitchFamily="18" charset="0"/>
                  </a:rPr>
                  <a:t>(t) 	(</a:t>
                </a:r>
                <a:r>
                  <a:rPr lang="en-US" sz="2800">
                    <a:latin typeface="Times New Roman" panose="02020603050405020304" pitchFamily="18" charset="0"/>
                    <a:cs typeface="Times New Roman" panose="02020603050405020304" pitchFamily="18" charset="0"/>
                  </a:rPr>
                  <a:t>rad</a:t>
                </a:r>
                <a:r>
                  <a:rPr lang="en-US" sz="2800" smtClean="0">
                    <a:latin typeface="Times New Roman" panose="02020603050405020304" pitchFamily="18" charset="0"/>
                    <a:cs typeface="Times New Roman" panose="02020603050405020304" pitchFamily="18" charset="0"/>
                  </a:rPr>
                  <a:t>)</a:t>
                </a:r>
              </a:p>
              <a:p>
                <a:pPr>
                  <a:lnSpc>
                    <a:spcPct val="120000"/>
                  </a:lnSpc>
                </a:pPr>
                <a:r>
                  <a:rPr lang="en-US" sz="2800" b="1" smtClean="0">
                    <a:latin typeface="Times New Roman" panose="02020603050405020304" pitchFamily="18" charset="0"/>
                    <a:cs typeface="Times New Roman" panose="02020603050405020304" pitchFamily="18" charset="0"/>
                  </a:rPr>
                  <a:t>b. Vận tốc góc</a:t>
                </a:r>
              </a:p>
              <a:p>
                <a:pPr>
                  <a:lnSpc>
                    <a:spcPct val="120000"/>
                  </a:lnSpc>
                </a:pPr>
                <a:r>
                  <a:rPr lang="en-US" sz="2800" smtClean="0">
                    <a:latin typeface="Times New Roman" panose="02020603050405020304" pitchFamily="18" charset="0"/>
                    <a:cs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ω</a:t>
                </a:r>
                <a:r>
                  <a:rPr lang="en-US" sz="2800" smtClean="0">
                    <a:latin typeface="Times New Roman" panose="02020603050405020304" pitchFamily="18" charset="0"/>
                    <a:cs typeface="Times New Roman" panose="02020603050405020304" pitchFamily="18" charset="0"/>
                  </a:rPr>
                  <a:t> =  </a:t>
                </a:r>
                <a14:m>
                  <m:oMath xmlns:m="http://schemas.openxmlformats.org/officeDocument/2006/math">
                    <m:f>
                      <m:fPr>
                        <m:ctrlPr>
                          <a:rPr lang="en-US" sz="2800" i="1"/>
                        </m:ctrlPr>
                      </m:fPr>
                      <m:num>
                        <m:r>
                          <m:rPr>
                            <m:sty m:val="p"/>
                          </m:rPr>
                          <a:rPr lang="en-US" sz="2800"/>
                          <m:t>dφ</m:t>
                        </m:r>
                      </m:num>
                      <m:den>
                        <m:r>
                          <m:rPr>
                            <m:sty m:val="p"/>
                          </m:rPr>
                          <a:rPr lang="en-US" sz="2800"/>
                          <m:t>dt</m:t>
                        </m:r>
                      </m:den>
                    </m:f>
                  </m:oMath>
                </a14:m>
                <a:r>
                  <a:rPr lang="en-US" sz="2800">
                    <a:latin typeface="Times New Roman" panose="02020603050405020304" pitchFamily="18" charset="0"/>
                    <a:cs typeface="Times New Roman" panose="02020603050405020304" pitchFamily="18" charset="0"/>
                  </a:rPr>
                  <a:t> = </a:t>
                </a:r>
                <a14:m>
                  <m:oMath xmlns:m="http://schemas.openxmlformats.org/officeDocument/2006/math">
                    <m:r>
                      <a:rPr lang="en-US" sz="2800" i="1" smtClean="0">
                        <a:latin typeface="Cambria Math" panose="02040503050406030204" pitchFamily="18" charset="0"/>
                      </a:rPr>
                      <m:t>𝜑</m:t>
                    </m:r>
                  </m:oMath>
                </a14:m>
                <a:r>
                  <a:rPr lang="en-US" sz="2800">
                    <a:latin typeface="Times New Roman" panose="02020603050405020304" pitchFamily="18" charset="0"/>
                    <a:cs typeface="Times New Roman" panose="02020603050405020304" pitchFamily="18" charset="0"/>
                  </a:rPr>
                  <a:t>′(t) 	(rad/s)</a:t>
                </a:r>
              </a:p>
              <a:p>
                <a:pPr>
                  <a:lnSpc>
                    <a:spcPct val="120000"/>
                  </a:lnSpc>
                </a:pPr>
                <a:r>
                  <a:rPr lang="en-US" sz="2800" b="1" smtClean="0">
                    <a:latin typeface="Times New Roman" panose="02020603050405020304" pitchFamily="18" charset="0"/>
                    <a:cs typeface="Times New Roman" panose="02020603050405020304" pitchFamily="18" charset="0"/>
                  </a:rPr>
                  <a:t>c. Gia tốc góc</a:t>
                </a:r>
              </a:p>
              <a:p>
                <a:pPr>
                  <a:lnSpc>
                    <a:spcPct val="120000"/>
                  </a:lnSpc>
                </a:pPr>
                <a:r>
                  <a:rPr lang="en-US" sz="2800" smtClean="0">
                    <a:latin typeface="Times New Roman" panose="02020603050405020304" pitchFamily="18" charset="0"/>
                    <a:cs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ε</a:t>
                </a:r>
                <a:r>
                  <a:rPr lang="en-US" sz="2800" smtClean="0">
                    <a:latin typeface="Times New Roman" panose="02020603050405020304" pitchFamily="18" charset="0"/>
                    <a:cs typeface="Times New Roman" panose="02020603050405020304" pitchFamily="18" charset="0"/>
                  </a:rPr>
                  <a:t> = </a:t>
                </a:r>
                <a14:m>
                  <m:oMath xmlns:m="http://schemas.openxmlformats.org/officeDocument/2006/math">
                    <m:f>
                      <m:fPr>
                        <m:ctrlPr>
                          <a:rPr lang="en-US" sz="2800" i="1"/>
                        </m:ctrlPr>
                      </m:fPr>
                      <m:num>
                        <m:r>
                          <m:rPr>
                            <m:sty m:val="p"/>
                          </m:rPr>
                          <a:rPr lang="en-US" sz="2800"/>
                          <m:t>d</m:t>
                        </m:r>
                        <m:acc>
                          <m:accPr>
                            <m:chr m:val="̅"/>
                            <m:ctrlPr>
                              <a:rPr lang="en-US" sz="2800" i="1"/>
                            </m:ctrlPr>
                          </m:accPr>
                          <m:e>
                            <m:r>
                              <m:rPr>
                                <m:sty m:val="p"/>
                              </m:rPr>
                              <a:rPr lang="en-US" sz="2800"/>
                              <m:t>ω</m:t>
                            </m:r>
                          </m:e>
                        </m:acc>
                      </m:num>
                      <m:den>
                        <m:r>
                          <m:rPr>
                            <m:sty m:val="p"/>
                          </m:rPr>
                          <a:rPr lang="en-US" sz="2800"/>
                          <m:t>dt</m:t>
                        </m:r>
                      </m:den>
                    </m:f>
                  </m:oMath>
                </a14:m>
                <a:r>
                  <a:rPr lang="en-US" sz="2800">
                    <a:latin typeface="Times New Roman" panose="02020603050405020304" pitchFamily="18" charset="0"/>
                    <a:cs typeface="Times New Roman" panose="02020603050405020304" pitchFamily="18" charset="0"/>
                  </a:rPr>
                  <a:t>  = </a:t>
                </a:r>
                <a14:m>
                  <m:oMath xmlns:m="http://schemas.openxmlformats.org/officeDocument/2006/math">
                    <m:acc>
                      <m:accPr>
                        <m:chr m:val="̅"/>
                        <m:ctrlPr>
                          <a:rPr lang="en-US" sz="2800" i="1"/>
                        </m:ctrlPr>
                      </m:accPr>
                      <m:e>
                        <m:r>
                          <m:rPr>
                            <m:sty m:val="p"/>
                          </m:rPr>
                          <a:rPr lang="en-US" sz="2800"/>
                          <m:t>ω</m:t>
                        </m:r>
                      </m:e>
                    </m:acc>
                    <m:r>
                      <a:rPr lang="en-US" sz="2800" i="1"/>
                      <m:t>′</m:t>
                    </m:r>
                    <m:r>
                      <a:rPr lang="en-US" sz="2800"/>
                      <m:t>(</m:t>
                    </m:r>
                    <m:r>
                      <m:rPr>
                        <m:sty m:val="p"/>
                      </m:rPr>
                      <a:rPr lang="en-US" sz="2800"/>
                      <m:t>t</m:t>
                    </m:r>
                    <m:r>
                      <a:rPr lang="en-US" sz="2800"/>
                      <m:t>)</m:t>
                    </m:r>
                  </m:oMath>
                </a14:m>
                <a:r>
                  <a:rPr lang="en-US" sz="2800">
                    <a:latin typeface="Times New Roman" panose="02020603050405020304" pitchFamily="18" charset="0"/>
                    <a:cs typeface="Times New Roman" panose="02020603050405020304" pitchFamily="18" charset="0"/>
                  </a:rPr>
                  <a:t> =φ′′(t) 	(rad/s</a:t>
                </a:r>
                <a:r>
                  <a:rPr lang="en-US" sz="2800" baseline="30000">
                    <a:latin typeface="Times New Roman" panose="02020603050405020304" pitchFamily="18" charset="0"/>
                    <a:cs typeface="Times New Roman" panose="02020603050405020304" pitchFamily="18" charset="0"/>
                  </a:rPr>
                  <a:t>2</a:t>
                </a:r>
                <a:r>
                  <a:rPr lang="en-US" sz="2800">
                    <a:latin typeface="Times New Roman" panose="02020603050405020304" pitchFamily="18" charset="0"/>
                    <a:cs typeface="Times New Roman" panose="02020603050405020304" pitchFamily="18" charset="0"/>
                  </a:rPr>
                  <a:t>)</a:t>
                </a:r>
              </a:p>
              <a:p>
                <a:pPr>
                  <a:lnSpc>
                    <a:spcPct val="120000"/>
                  </a:lnSpc>
                </a:pPr>
                <a:endParaRPr lang="en-US" sz="2800"/>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mc:Choice>
        <mc:Fallback>
          <p:sp>
            <p:nvSpPr>
              <p:cNvPr id="9" name="TextBox 8"/>
              <p:cNvSpPr txBox="1">
                <a:spLocks noRot="1" noChangeAspect="1" noMove="1" noResize="1" noEditPoints="1" noAdjustHandles="1" noChangeArrowheads="1" noChangeShapeType="1" noTextEdit="1"/>
              </p:cNvSpPr>
              <p:nvPr/>
            </p:nvSpPr>
            <p:spPr>
              <a:xfrm>
                <a:off x="511321" y="1298077"/>
                <a:ext cx="11560766" cy="7629268"/>
              </a:xfrm>
              <a:prstGeom prst="rect">
                <a:avLst/>
              </a:prstGeom>
              <a:blipFill rotWithShape="0">
                <a:blip r:embed="rId2"/>
                <a:stretch>
                  <a:fillRect l="-1108" t="-320"/>
                </a:stretch>
              </a:blipFill>
            </p:spPr>
            <p:txBody>
              <a:bodyPr/>
              <a:lstStyle/>
              <a:p>
                <a:r>
                  <a:rPr lang="en-US">
                    <a:noFill/>
                  </a:rPr>
                  <a:t> </a:t>
                </a:r>
              </a:p>
            </p:txBody>
          </p:sp>
        </mc:Fallback>
      </mc:AlternateContent>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pic>
        <p:nvPicPr>
          <p:cNvPr id="12" name="Picture 11"/>
          <p:cNvPicPr/>
          <p:nvPr/>
        </p:nvPicPr>
        <p:blipFill rotWithShape="1">
          <a:blip r:embed="rId3"/>
          <a:srcRect l="27996" t="24479" r="49979" b="19716"/>
          <a:stretch/>
        </p:blipFill>
        <p:spPr bwMode="auto">
          <a:xfrm>
            <a:off x="7702448" y="1932778"/>
            <a:ext cx="3281455" cy="4225263"/>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8347295" y="3824604"/>
            <a:ext cx="307818" cy="2625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8347295" y="3755824"/>
            <a:ext cx="564333" cy="400110"/>
          </a:xfrm>
          <a:prstGeom prst="rect">
            <a:avLst/>
          </a:prstGeom>
          <a:noFill/>
        </p:spPr>
        <p:txBody>
          <a:bodyPr wrap="square" rtlCol="0">
            <a:spAutoFit/>
          </a:bodyPr>
          <a:lstStyle/>
          <a:p>
            <a:r>
              <a:rPr lang="en-US" sz="2000" smtClean="0">
                <a:latin typeface="Times New Roman" panose="02020603050405020304" pitchFamily="18" charset="0"/>
                <a:cs typeface="Times New Roman" panose="02020603050405020304" pitchFamily="18" charset="0"/>
              </a:rPr>
              <a:t>P'</a:t>
            </a:r>
            <a:endParaRPr lang="en-US" sz="2000">
              <a:latin typeface="Times New Roman" panose="02020603050405020304" pitchFamily="18" charset="0"/>
              <a:cs typeface="Times New Roman" panose="02020603050405020304" pitchFamily="18" charset="0"/>
            </a:endParaRPr>
          </a:p>
        </p:txBody>
      </p:sp>
      <p:sp>
        <p:nvSpPr>
          <p:cNvPr id="19" name="Rectangle 18"/>
          <p:cNvSpPr/>
          <p:nvPr/>
        </p:nvSpPr>
        <p:spPr>
          <a:xfrm>
            <a:off x="8547980" y="2714983"/>
            <a:ext cx="307818" cy="2625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0" name="TextBox 19"/>
              <p:cNvSpPr txBox="1"/>
              <p:nvPr/>
            </p:nvSpPr>
            <p:spPr>
              <a:xfrm>
                <a:off x="8184037" y="2782059"/>
                <a:ext cx="564333" cy="400110"/>
              </a:xfrm>
              <a:prstGeom prst="rect">
                <a:avLst/>
              </a:prstGeom>
              <a:noFill/>
            </p:spPr>
            <p:txBody>
              <a:bodyPr wrap="square" rtlCol="0">
                <a:spAutoFit/>
              </a:bodyPr>
              <a:lstStyle/>
              <a:p>
                <a:r>
                  <a:rPr lang="en-US" sz="2000" smtClean="0">
                    <a:latin typeface="Times New Roman" panose="02020603050405020304" pitchFamily="18" charset="0"/>
                    <a:cs typeface="Times New Roman" panose="02020603050405020304" pitchFamily="18" charset="0"/>
                  </a:rPr>
                  <a:t>30</a:t>
                </a:r>
                <a14:m>
                  <m:oMath xmlns:m="http://schemas.openxmlformats.org/officeDocument/2006/math">
                    <m:r>
                      <a:rPr lang="en-US" sz="2000" i="1"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000">
                  <a:latin typeface="Times New Roman" panose="02020603050405020304" pitchFamily="18" charset="0"/>
                  <a:cs typeface="Times New Roman" panose="02020603050405020304" pitchFamily="18" charset="0"/>
                </a:endParaRPr>
              </a:p>
            </p:txBody>
          </p:sp>
        </mc:Choice>
        <mc:Fallback>
          <p:sp>
            <p:nvSpPr>
              <p:cNvPr id="20" name="TextBox 19"/>
              <p:cNvSpPr txBox="1">
                <a:spLocks noRot="1" noChangeAspect="1" noMove="1" noResize="1" noEditPoints="1" noAdjustHandles="1" noChangeArrowheads="1" noChangeShapeType="1" noTextEdit="1"/>
              </p:cNvSpPr>
              <p:nvPr/>
            </p:nvSpPr>
            <p:spPr>
              <a:xfrm>
                <a:off x="8184037" y="2782059"/>
                <a:ext cx="564333" cy="400110"/>
              </a:xfrm>
              <a:prstGeom prst="rect">
                <a:avLst/>
              </a:prstGeom>
              <a:blipFill rotWithShape="0">
                <a:blip r:embed="rId4"/>
                <a:stretch>
                  <a:fillRect l="-11957" t="-7576" b="-25758"/>
                </a:stretch>
              </a:blipFill>
            </p:spPr>
            <p:txBody>
              <a:bodyPr/>
              <a:lstStyle/>
              <a:p>
                <a:r>
                  <a:rPr lang="en-US">
                    <a:noFill/>
                  </a:rPr>
                  <a:t> </a:t>
                </a:r>
              </a:p>
            </p:txBody>
          </p:sp>
        </mc:Fallback>
      </mc:AlternateContent>
      <p:cxnSp>
        <p:nvCxnSpPr>
          <p:cNvPr id="8" name="Straight Connector 7"/>
          <p:cNvCxnSpPr/>
          <p:nvPr/>
        </p:nvCxnSpPr>
        <p:spPr>
          <a:xfrm flipH="1">
            <a:off x="9046258" y="3182169"/>
            <a:ext cx="722432" cy="90498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a:off x="9046258" y="4087155"/>
            <a:ext cx="0" cy="2187783"/>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p:nvPr/>
        </p:nvCxnSpPr>
        <p:spPr>
          <a:xfrm flipH="1">
            <a:off x="9046258" y="5282533"/>
            <a:ext cx="848008" cy="992405"/>
          </a:xfrm>
          <a:prstGeom prst="line">
            <a:avLst/>
          </a:prstGeom>
        </p:spPr>
        <p:style>
          <a:lnRef idx="3">
            <a:schemeClr val="accent2"/>
          </a:lnRef>
          <a:fillRef idx="0">
            <a:schemeClr val="accent2"/>
          </a:fillRef>
          <a:effectRef idx="2">
            <a:schemeClr val="accent2"/>
          </a:effectRef>
          <a:fontRef idx="minor">
            <a:schemeClr val="tx1"/>
          </a:fontRef>
        </p:style>
      </p:cxnSp>
      <p:sp>
        <p:nvSpPr>
          <p:cNvPr id="28" name="Freeform 27"/>
          <p:cNvSpPr/>
          <p:nvPr/>
        </p:nvSpPr>
        <p:spPr>
          <a:xfrm>
            <a:off x="9270749" y="3213980"/>
            <a:ext cx="226336" cy="334978"/>
          </a:xfrm>
          <a:custGeom>
            <a:avLst/>
            <a:gdLst>
              <a:gd name="connsiteX0" fmla="*/ 0 w 226336"/>
              <a:gd name="connsiteY0" fmla="*/ 0 h 334978"/>
              <a:gd name="connsiteX1" fmla="*/ 45267 w 226336"/>
              <a:gd name="connsiteY1" fmla="*/ 226337 h 334978"/>
              <a:gd name="connsiteX2" fmla="*/ 226336 w 226336"/>
              <a:gd name="connsiteY2" fmla="*/ 334978 h 334978"/>
            </a:gdLst>
            <a:ahLst/>
            <a:cxnLst>
              <a:cxn ang="0">
                <a:pos x="connsiteX0" y="connsiteY0"/>
              </a:cxn>
              <a:cxn ang="0">
                <a:pos x="connsiteX1" y="connsiteY1"/>
              </a:cxn>
              <a:cxn ang="0">
                <a:pos x="connsiteX2" y="connsiteY2"/>
              </a:cxn>
            </a:cxnLst>
            <a:rect l="l" t="t" r="r" b="b"/>
            <a:pathLst>
              <a:path w="226336" h="334978">
                <a:moveTo>
                  <a:pt x="0" y="0"/>
                </a:moveTo>
                <a:cubicBezTo>
                  <a:pt x="3772" y="85253"/>
                  <a:pt x="7544" y="170507"/>
                  <a:pt x="45267" y="226337"/>
                </a:cubicBezTo>
                <a:cubicBezTo>
                  <a:pt x="82990" y="282167"/>
                  <a:pt x="203702" y="318380"/>
                  <a:pt x="226336" y="334978"/>
                </a:cubicBezTo>
              </a:path>
            </a:pathLst>
          </a:cu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30" name="TextBox 29"/>
              <p:cNvSpPr txBox="1"/>
              <p:nvPr/>
            </p:nvSpPr>
            <p:spPr>
              <a:xfrm>
                <a:off x="8954901" y="3496600"/>
                <a:ext cx="564333" cy="400110"/>
              </a:xfrm>
              <a:prstGeom prst="rect">
                <a:avLst/>
              </a:prstGeom>
              <a:noFill/>
            </p:spPr>
            <p:txBody>
              <a:bodyPr wrap="square" rtlCol="0">
                <a:spAutoFit/>
              </a:bodyPr>
              <a:lstStyle/>
              <a:p>
                <a:r>
                  <a:rPr lang="en-US" sz="2000">
                    <a:latin typeface="Times New Roman" panose="02020603050405020304" pitchFamily="18" charset="0"/>
                    <a:cs typeface="Times New Roman" panose="02020603050405020304" pitchFamily="18" charset="0"/>
                  </a:rPr>
                  <a:t>6</a:t>
                </a:r>
                <a:r>
                  <a:rPr lang="en-US" sz="2000" smtClean="0">
                    <a:latin typeface="Times New Roman" panose="02020603050405020304" pitchFamily="18" charset="0"/>
                    <a:cs typeface="Times New Roman" panose="02020603050405020304" pitchFamily="18" charset="0"/>
                  </a:rPr>
                  <a:t>0</a:t>
                </a:r>
                <a14:m>
                  <m:oMath xmlns:m="http://schemas.openxmlformats.org/officeDocument/2006/math">
                    <m:r>
                      <a:rPr lang="en-US" sz="2000" i="1"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000">
                  <a:latin typeface="Times New Roman" panose="02020603050405020304" pitchFamily="18" charset="0"/>
                  <a:cs typeface="Times New Roman" panose="02020603050405020304" pitchFamily="18" charset="0"/>
                </a:endParaRPr>
              </a:p>
            </p:txBody>
          </p:sp>
        </mc:Choice>
        <mc:Fallback>
          <p:sp>
            <p:nvSpPr>
              <p:cNvPr id="30" name="TextBox 29"/>
              <p:cNvSpPr txBox="1">
                <a:spLocks noRot="1" noChangeAspect="1" noMove="1" noResize="1" noEditPoints="1" noAdjustHandles="1" noChangeArrowheads="1" noChangeShapeType="1" noTextEdit="1"/>
              </p:cNvSpPr>
              <p:nvPr/>
            </p:nvSpPr>
            <p:spPr>
              <a:xfrm>
                <a:off x="8954901" y="3496600"/>
                <a:ext cx="564333" cy="400110"/>
              </a:xfrm>
              <a:prstGeom prst="rect">
                <a:avLst/>
              </a:prstGeom>
              <a:blipFill rotWithShape="0">
                <a:blip r:embed="rId5"/>
                <a:stretch>
                  <a:fillRect l="-11828" t="-9231" b="-27692"/>
                </a:stretch>
              </a:blipFill>
            </p:spPr>
            <p:txBody>
              <a:bodyPr/>
              <a:lstStyle/>
              <a:p>
                <a:r>
                  <a:rPr lang="en-US">
                    <a:noFill/>
                  </a:rPr>
                  <a:t> </a:t>
                </a:r>
              </a:p>
            </p:txBody>
          </p:sp>
        </mc:Fallback>
      </mc:AlternateContent>
      <p:sp>
        <p:nvSpPr>
          <p:cNvPr id="31" name="Freeform 30"/>
          <p:cNvSpPr/>
          <p:nvPr/>
        </p:nvSpPr>
        <p:spPr>
          <a:xfrm>
            <a:off x="9044412" y="3784349"/>
            <a:ext cx="317810" cy="706170"/>
          </a:xfrm>
          <a:custGeom>
            <a:avLst/>
            <a:gdLst>
              <a:gd name="connsiteX0" fmla="*/ 262550 w 317810"/>
              <a:gd name="connsiteY0" fmla="*/ 0 h 706170"/>
              <a:gd name="connsiteX1" fmla="*/ 298764 w 317810"/>
              <a:gd name="connsiteY1" fmla="*/ 425512 h 706170"/>
              <a:gd name="connsiteX2" fmla="*/ 0 w 317810"/>
              <a:gd name="connsiteY2" fmla="*/ 706170 h 706170"/>
            </a:gdLst>
            <a:ahLst/>
            <a:cxnLst>
              <a:cxn ang="0">
                <a:pos x="connsiteX0" y="connsiteY0"/>
              </a:cxn>
              <a:cxn ang="0">
                <a:pos x="connsiteX1" y="connsiteY1"/>
              </a:cxn>
              <a:cxn ang="0">
                <a:pos x="connsiteX2" y="connsiteY2"/>
              </a:cxn>
            </a:cxnLst>
            <a:rect l="l" t="t" r="r" b="b"/>
            <a:pathLst>
              <a:path w="317810" h="706170">
                <a:moveTo>
                  <a:pt x="262550" y="0"/>
                </a:moveTo>
                <a:cubicBezTo>
                  <a:pt x="302536" y="153908"/>
                  <a:pt x="342522" y="307817"/>
                  <a:pt x="298764" y="425512"/>
                </a:cubicBezTo>
                <a:cubicBezTo>
                  <a:pt x="255006" y="543207"/>
                  <a:pt x="0" y="706170"/>
                  <a:pt x="0" y="706170"/>
                </a:cubicBezTo>
              </a:path>
            </a:pathLst>
          </a:cu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32" name="TextBox 31"/>
          <p:cNvSpPr txBox="1"/>
          <p:nvPr/>
        </p:nvSpPr>
        <p:spPr>
          <a:xfrm>
            <a:off x="9002615" y="3954502"/>
            <a:ext cx="564333" cy="400110"/>
          </a:xfrm>
          <a:prstGeom prst="rect">
            <a:avLst/>
          </a:prstGeom>
          <a:noFill/>
        </p:spPr>
        <p:txBody>
          <a:bodyPr wrap="square" rtlCol="0">
            <a:spAutoFit/>
          </a:bodyPr>
          <a:lstStyle/>
          <a:p>
            <a:r>
              <a:rPr lang="en-US" sz="2000" smtClean="0">
                <a:latin typeface="Times New Roman" panose="02020603050405020304" pitchFamily="18" charset="0"/>
                <a:cs typeface="Times New Roman" panose="02020603050405020304" pitchFamily="18" charset="0"/>
              </a:rPr>
              <a:t>P''</a:t>
            </a:r>
            <a:endParaRPr lang="en-US"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1738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animEffect transition="in" filter="fade">
                                      <p:cBhvr>
                                        <p:cTn id="13" dur="1000"/>
                                        <p:tgtEl>
                                          <p:spTgt spid="9">
                                            <p:txEl>
                                              <p:pRg st="3" end="3"/>
                                            </p:txEl>
                                          </p:spTgt>
                                        </p:tgtEl>
                                      </p:cBhvr>
                                    </p:animEffect>
                                    <p:anim calcmode="lin" valueType="num">
                                      <p:cBhvr>
                                        <p:cTn id="14"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3" end="3"/>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9">
                                            <p:txEl>
                                              <p:pRg st="4" end="4"/>
                                            </p:txEl>
                                          </p:spTgt>
                                        </p:tgtEl>
                                        <p:attrNameLst>
                                          <p:attrName>style.visibility</p:attrName>
                                        </p:attrNameLst>
                                      </p:cBhvr>
                                      <p:to>
                                        <p:strVal val="visible"/>
                                      </p:to>
                                    </p:set>
                                    <p:animEffect transition="in" filter="fade">
                                      <p:cBhvr>
                                        <p:cTn id="18" dur="1000"/>
                                        <p:tgtEl>
                                          <p:spTgt spid="9">
                                            <p:txEl>
                                              <p:pRg st="4" end="4"/>
                                            </p:txEl>
                                          </p:spTgt>
                                        </p:tgtEl>
                                      </p:cBhvr>
                                    </p:animEffect>
                                    <p:anim calcmode="lin" valueType="num">
                                      <p:cBhvr>
                                        <p:cTn id="1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9">
                                            <p:txEl>
                                              <p:pRg st="5" end="5"/>
                                            </p:txEl>
                                          </p:spTgt>
                                        </p:tgtEl>
                                        <p:attrNameLst>
                                          <p:attrName>style.visibility</p:attrName>
                                        </p:attrNameLst>
                                      </p:cBhvr>
                                      <p:to>
                                        <p:strVal val="visible"/>
                                      </p:to>
                                    </p:set>
                                    <p:animEffect transition="in" filter="fade">
                                      <p:cBhvr>
                                        <p:cTn id="25" dur="1000"/>
                                        <p:tgtEl>
                                          <p:spTgt spid="9">
                                            <p:txEl>
                                              <p:pRg st="5" end="5"/>
                                            </p:txEl>
                                          </p:spTgt>
                                        </p:tgtEl>
                                      </p:cBhvr>
                                    </p:animEffect>
                                    <p:anim calcmode="lin" valueType="num">
                                      <p:cBhvr>
                                        <p:cTn id="26"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5" end="5"/>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9">
                                            <p:txEl>
                                              <p:pRg st="6" end="6"/>
                                            </p:txEl>
                                          </p:spTgt>
                                        </p:tgtEl>
                                        <p:attrNameLst>
                                          <p:attrName>style.visibility</p:attrName>
                                        </p:attrNameLst>
                                      </p:cBhvr>
                                      <p:to>
                                        <p:strVal val="visible"/>
                                      </p:to>
                                    </p:set>
                                    <p:animEffect transition="in" filter="fade">
                                      <p:cBhvr>
                                        <p:cTn id="30" dur="1000"/>
                                        <p:tgtEl>
                                          <p:spTgt spid="9">
                                            <p:txEl>
                                              <p:pRg st="6" end="6"/>
                                            </p:txEl>
                                          </p:spTgt>
                                        </p:tgtEl>
                                      </p:cBhvr>
                                    </p:animEffect>
                                    <p:anim calcmode="lin" valueType="num">
                                      <p:cBhvr>
                                        <p:cTn id="31"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408810" y="-12306"/>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a:solidFill>
                  <a:srgbClr val="C00000"/>
                </a:solidFill>
                <a:latin typeface="Times New Roman" panose="02020603050405020304" pitchFamily="18" charset="0"/>
                <a:cs typeface="Times New Roman" panose="02020603050405020304" pitchFamily="18" charset="0"/>
              </a:rPr>
              <a:t>CHUYỂN ĐỘNG CỦA VẬT RẮN QUAY QUANH TRỤC CỐ ĐỊNH</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9" name="TextBox 8"/>
              <p:cNvSpPr txBox="1"/>
              <p:nvPr/>
            </p:nvSpPr>
            <p:spPr>
              <a:xfrm>
                <a:off x="742118" y="4395417"/>
                <a:ext cx="9825813" cy="3268587"/>
              </a:xfrm>
              <a:prstGeom prst="rect">
                <a:avLst/>
              </a:prstGeom>
              <a:noFill/>
            </p:spPr>
            <p:txBody>
              <a:bodyPr wrap="square" rtlCol="0">
                <a:spAutoFit/>
              </a:bodyPr>
              <a:lstStyle/>
              <a:p>
                <a:r>
                  <a:rPr lang="en-US" sz="2800" smtClean="0">
                    <a:latin typeface="Times New Roman" panose="02020603050405020304" pitchFamily="18" charset="0"/>
                    <a:cs typeface="Times New Roman" panose="02020603050405020304" pitchFamily="18" charset="0"/>
                  </a:rPr>
                  <a:t>Dấu </a:t>
                </a:r>
                <a:r>
                  <a:rPr lang="en-US" sz="2800">
                    <a:latin typeface="Times New Roman" panose="02020603050405020304" pitchFamily="18" charset="0"/>
                    <a:cs typeface="Times New Roman" panose="02020603050405020304" pitchFamily="18" charset="0"/>
                  </a:rPr>
                  <a:t>hiệu nhận biết chuyển động nhanh dần, chậm dần:</a:t>
                </a:r>
              </a:p>
              <a:p>
                <a:pPr lvl="0"/>
                <a14:m>
                  <m:oMath xmlns:m="http://schemas.openxmlformats.org/officeDocument/2006/math">
                    <m:acc>
                      <m:accPr>
                        <m:chr m:val="̅"/>
                        <m:ctrlPr>
                          <a:rPr lang="en-US" sz="2800" i="1"/>
                        </m:ctrlPr>
                      </m:accPr>
                      <m:e>
                        <m:r>
                          <m:rPr>
                            <m:sty m:val="p"/>
                          </m:rPr>
                          <a:rPr lang="en-US" sz="2800"/>
                          <m:t>ω</m:t>
                        </m:r>
                      </m:e>
                    </m:acc>
                  </m:oMath>
                </a14:m>
                <a:r>
                  <a:rPr lang="en-US" sz="2800">
                    <a:latin typeface="Times New Roman" panose="02020603050405020304" pitchFamily="18" charset="0"/>
                    <a:cs typeface="Times New Roman" panose="02020603050405020304" pitchFamily="18" charset="0"/>
                  </a:rPr>
                  <a:t>.</a:t>
                </a:r>
                <a14:m>
                  <m:oMath xmlns:m="http://schemas.openxmlformats.org/officeDocument/2006/math">
                    <m:r>
                      <a:rPr lang="en-US" sz="2800"/>
                      <m:t> </m:t>
                    </m:r>
                    <m:acc>
                      <m:accPr>
                        <m:chr m:val="̅"/>
                        <m:ctrlPr>
                          <a:rPr lang="en-US" sz="2800" i="1"/>
                        </m:ctrlPr>
                      </m:accPr>
                      <m:e>
                        <m:r>
                          <m:rPr>
                            <m:sty m:val="p"/>
                          </m:rPr>
                          <a:rPr lang="en-US" sz="2800"/>
                          <m:t>ε</m:t>
                        </m:r>
                      </m:e>
                    </m:acc>
                  </m:oMath>
                </a14:m>
                <a:r>
                  <a:rPr lang="en-US" sz="2800">
                    <a:latin typeface="Times New Roman" panose="02020603050405020304" pitchFamily="18" charset="0"/>
                    <a:cs typeface="Times New Roman" panose="02020603050405020304" pitchFamily="18" charset="0"/>
                  </a:rPr>
                  <a:t> &gt; 0: vật chuyển động quanh nhanh dần</a:t>
                </a:r>
              </a:p>
              <a:p>
                <a:pPr lvl="0"/>
                <a14:m>
                  <m:oMath xmlns:m="http://schemas.openxmlformats.org/officeDocument/2006/math">
                    <m:acc>
                      <m:accPr>
                        <m:chr m:val="̅"/>
                        <m:ctrlPr>
                          <a:rPr lang="en-US" sz="2800" i="1"/>
                        </m:ctrlPr>
                      </m:accPr>
                      <m:e>
                        <m:r>
                          <m:rPr>
                            <m:sty m:val="p"/>
                          </m:rPr>
                          <a:rPr lang="en-US" sz="2800"/>
                          <m:t>ω</m:t>
                        </m:r>
                      </m:e>
                    </m:acc>
                  </m:oMath>
                </a14:m>
                <a:r>
                  <a:rPr lang="en-US" sz="2800">
                    <a:latin typeface="Times New Roman" panose="02020603050405020304" pitchFamily="18" charset="0"/>
                    <a:cs typeface="Times New Roman" panose="02020603050405020304" pitchFamily="18" charset="0"/>
                  </a:rPr>
                  <a:t>.</a:t>
                </a:r>
                <a14:m>
                  <m:oMath xmlns:m="http://schemas.openxmlformats.org/officeDocument/2006/math">
                    <m:r>
                      <a:rPr lang="en-US" sz="2800"/>
                      <m:t> </m:t>
                    </m:r>
                    <m:acc>
                      <m:accPr>
                        <m:chr m:val="̅"/>
                        <m:ctrlPr>
                          <a:rPr lang="en-US" sz="2800" i="1"/>
                        </m:ctrlPr>
                      </m:accPr>
                      <m:e>
                        <m:r>
                          <m:rPr>
                            <m:sty m:val="p"/>
                          </m:rPr>
                          <a:rPr lang="en-US" sz="2800"/>
                          <m:t>ε</m:t>
                        </m:r>
                      </m:e>
                    </m:acc>
                  </m:oMath>
                </a14:m>
                <a:r>
                  <a:rPr lang="en-US" sz="2800">
                    <a:latin typeface="Times New Roman" panose="02020603050405020304" pitchFamily="18" charset="0"/>
                    <a:cs typeface="Times New Roman" panose="02020603050405020304" pitchFamily="18" charset="0"/>
                  </a:rPr>
                  <a:t> &lt; 0: vật chuyển động quay chậm dần</a:t>
                </a:r>
              </a:p>
              <a:p>
                <a:pPr>
                  <a:lnSpc>
                    <a:spcPct val="120000"/>
                  </a:lnSpc>
                </a:pPr>
                <a:r>
                  <a:rPr lang="en-US" sz="2800"/>
                  <a:t/>
                </a:r>
                <a:br>
                  <a:rPr lang="en-US" sz="2800"/>
                </a:b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mc:Choice>
        <mc:Fallback>
          <p:sp>
            <p:nvSpPr>
              <p:cNvPr id="9" name="TextBox 8"/>
              <p:cNvSpPr txBox="1">
                <a:spLocks noRot="1" noChangeAspect="1" noMove="1" noResize="1" noEditPoints="1" noAdjustHandles="1" noChangeArrowheads="1" noChangeShapeType="1" noTextEdit="1"/>
              </p:cNvSpPr>
              <p:nvPr/>
            </p:nvSpPr>
            <p:spPr>
              <a:xfrm>
                <a:off x="742118" y="4395417"/>
                <a:ext cx="9825813" cy="3268587"/>
              </a:xfrm>
              <a:prstGeom prst="rect">
                <a:avLst/>
              </a:prstGeom>
              <a:blipFill rotWithShape="0">
                <a:blip r:embed="rId2"/>
                <a:stretch>
                  <a:fillRect l="-1303" t="-1866"/>
                </a:stretch>
              </a:blipFill>
            </p:spPr>
            <p:txBody>
              <a:bodyPr/>
              <a:lstStyle/>
              <a:p>
                <a:r>
                  <a:rPr lang="en-US">
                    <a:noFill/>
                  </a:rPr>
                  <a:t> </a:t>
                </a:r>
              </a:p>
            </p:txBody>
          </p:sp>
        </mc:Fallback>
      </mc:AlternateContent>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4" name="TextBox 3"/>
              <p:cNvSpPr txBox="1"/>
              <p:nvPr/>
            </p:nvSpPr>
            <p:spPr>
              <a:xfrm>
                <a:off x="781614" y="1157185"/>
                <a:ext cx="10628769" cy="1815882"/>
              </a:xfrm>
              <a:prstGeom prst="rect">
                <a:avLst/>
              </a:prstGeom>
              <a:noFill/>
            </p:spPr>
            <p:txBody>
              <a:bodyPr wrap="square" rtlCol="0">
                <a:spAutoFit/>
              </a:bodyPr>
              <a:lstStyle/>
              <a:p>
                <a:r>
                  <a:rPr lang="en-US" sz="2800" b="1" smtClean="0">
                    <a:latin typeface="Times New Roman" panose="02020603050405020304" pitchFamily="18" charset="0"/>
                    <a:cs typeface="Times New Roman" panose="02020603050405020304" pitchFamily="18" charset="0"/>
                  </a:rPr>
                  <a:t>VD1. Cho vật rắn chuyển động theo phương trình: </a:t>
                </a:r>
                <a14:m>
                  <m:oMath xmlns:m="http://schemas.openxmlformats.org/officeDocument/2006/math">
                    <m:r>
                      <a:rPr lang="en-US" sz="2800" b="1" i="1" smtClean="0">
                        <a:latin typeface="Cambria Math" panose="02040503050406030204" pitchFamily="18" charset="0"/>
                        <a:ea typeface="Cambria Math" panose="02040503050406030204" pitchFamily="18" charset="0"/>
                      </a:rPr>
                      <m:t>𝝋</m:t>
                    </m:r>
                    <m:r>
                      <a:rPr lang="en-US" sz="2800" b="1" i="1" smtClean="0">
                        <a:latin typeface="Cambria Math" panose="02040503050406030204" pitchFamily="18" charset="0"/>
                        <a:ea typeface="Cambria Math" panose="02040503050406030204" pitchFamily="18" charset="0"/>
                      </a:rPr>
                      <m:t> </m:t>
                    </m:r>
                  </m:oMath>
                </a14:m>
                <a:r>
                  <a:rPr lang="en-US" sz="2800" b="1" smtClean="0">
                    <a:latin typeface="Times New Roman" panose="02020603050405020304" pitchFamily="18" charset="0"/>
                    <a:cs typeface="Times New Roman" panose="02020603050405020304" pitchFamily="18" charset="0"/>
                  </a:rPr>
                  <a:t>= 3</a:t>
                </a:r>
                <a14:m>
                  <m:oMath xmlns:m="http://schemas.openxmlformats.org/officeDocument/2006/math">
                    <m:sSup>
                      <m:sSupPr>
                        <m:ctrlPr>
                          <a:rPr lang="en-US" sz="2800" b="1" i="1" smtClean="0">
                            <a:latin typeface="Cambria Math" panose="02040503050406030204" pitchFamily="18" charset="0"/>
                          </a:rPr>
                        </m:ctrlPr>
                      </m:sSupPr>
                      <m:e>
                        <m:r>
                          <a:rPr lang="en-US" sz="2800" b="1" i="1" smtClean="0">
                            <a:latin typeface="Cambria Math" panose="02040503050406030204" pitchFamily="18" charset="0"/>
                          </a:rPr>
                          <m:t>𝒕</m:t>
                        </m:r>
                      </m:e>
                      <m:sup>
                        <m:r>
                          <a:rPr lang="en-US" sz="2800" b="1" i="1" smtClean="0">
                            <a:latin typeface="Cambria Math" panose="02040503050406030204" pitchFamily="18" charset="0"/>
                          </a:rPr>
                          <m:t>𝟑</m:t>
                        </m:r>
                      </m:sup>
                    </m:sSup>
                  </m:oMath>
                </a14:m>
                <a:r>
                  <a:rPr lang="en-US" sz="2800" b="1" smtClean="0">
                    <a:latin typeface="Times New Roman" panose="02020603050405020304" pitchFamily="18" charset="0"/>
                    <a:cs typeface="Times New Roman" panose="02020603050405020304" pitchFamily="18" charset="0"/>
                  </a:rPr>
                  <a:t> - 2t + 1</a:t>
                </a:r>
              </a:p>
              <a:p>
                <a:endParaRPr lang="en-US" sz="2800">
                  <a:latin typeface="Times New Roman" panose="02020603050405020304" pitchFamily="18" charset="0"/>
                  <a:cs typeface="Times New Roman" panose="02020603050405020304" pitchFamily="18" charset="0"/>
                </a:endParaRPr>
              </a:p>
              <a:p>
                <a:endParaRPr lang="en-US" sz="2800" smtClean="0">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p:txBody>
          </p:sp>
        </mc:Choice>
        <mc:Fallback>
          <p:sp>
            <p:nvSpPr>
              <p:cNvPr id="4" name="TextBox 3"/>
              <p:cNvSpPr txBox="1">
                <a:spLocks noRot="1" noChangeAspect="1" noMove="1" noResize="1" noEditPoints="1" noAdjustHandles="1" noChangeArrowheads="1" noChangeShapeType="1" noTextEdit="1"/>
              </p:cNvSpPr>
              <p:nvPr/>
            </p:nvSpPr>
            <p:spPr>
              <a:xfrm>
                <a:off x="781614" y="1157185"/>
                <a:ext cx="10628769" cy="1815882"/>
              </a:xfrm>
              <a:prstGeom prst="rect">
                <a:avLst/>
              </a:prstGeom>
              <a:blipFill rotWithShape="0">
                <a:blip r:embed="rId3"/>
                <a:stretch>
                  <a:fillRect l="-1147" t="-302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TextBox 5"/>
              <p:cNvSpPr txBox="1"/>
              <p:nvPr/>
            </p:nvSpPr>
            <p:spPr>
              <a:xfrm>
                <a:off x="781614" y="1620291"/>
                <a:ext cx="4943192" cy="2283638"/>
              </a:xfrm>
              <a:prstGeom prst="rect">
                <a:avLst/>
              </a:prstGeom>
              <a:noFill/>
            </p:spPr>
            <p:txBody>
              <a:bodyPr wrap="square" rtlCol="0">
                <a:spAutoFit/>
              </a:bodyPr>
              <a:lstStyle/>
              <a:p>
                <a:r>
                  <a:rPr lang="en-US" sz="2800" b="1" smtClean="0">
                    <a:solidFill>
                      <a:srgbClr val="0000FF"/>
                    </a:solidFill>
                    <a:latin typeface="Times New Roman" panose="02020603050405020304" pitchFamily="18" charset="0"/>
                    <a:cs typeface="Times New Roman" panose="02020603050405020304" pitchFamily="18" charset="0"/>
                  </a:rPr>
                  <a:t>a. Tính </a:t>
                </a:r>
                <a:r>
                  <a:rPr lang="en-US" sz="2800" b="1">
                    <a:solidFill>
                      <a:srgbClr val="0000FF"/>
                    </a:solidFill>
                    <a:latin typeface="Times New Roman" panose="02020603050405020304" pitchFamily="18" charset="0"/>
                    <a:cs typeface="Times New Roman" panose="02020603050405020304" pitchFamily="18" charset="0"/>
                  </a:rPr>
                  <a:t>vận tốc góc tại t </a:t>
                </a:r>
                <a:r>
                  <a:rPr lang="en-US" sz="2800" b="1">
                    <a:solidFill>
                      <a:srgbClr val="0000FF"/>
                    </a:solidFill>
                    <a:latin typeface="Times New Roman" panose="02020603050405020304" pitchFamily="18" charset="0"/>
                    <a:cs typeface="Times New Roman" panose="02020603050405020304" pitchFamily="18" charset="0"/>
                  </a:rPr>
                  <a:t>= </a:t>
                </a:r>
                <a:r>
                  <a:rPr lang="en-US" sz="2800" b="1" smtClean="0">
                    <a:solidFill>
                      <a:srgbClr val="0000FF"/>
                    </a:solidFill>
                    <a:latin typeface="Times New Roman" panose="02020603050405020304" pitchFamily="18" charset="0"/>
                    <a:cs typeface="Times New Roman" panose="02020603050405020304" pitchFamily="18" charset="0"/>
                  </a:rPr>
                  <a:t>2s</a:t>
                </a:r>
              </a:p>
              <a:p>
                <a:r>
                  <a:rPr lang="en-US" sz="2800" smtClean="0">
                    <a:latin typeface="Times New Roman" panose="02020603050405020304" pitchFamily="18" charset="0"/>
                    <a:cs typeface="Times New Roman" panose="02020603050405020304" pitchFamily="18" charset="0"/>
                  </a:rPr>
                  <a:t>Có: </a:t>
                </a:r>
                <a:r>
                  <a:rPr lang="en-US" sz="2800">
                    <a:latin typeface="Times New Roman" panose="02020603050405020304" pitchFamily="18" charset="0"/>
                    <a:cs typeface="Times New Roman" panose="02020603050405020304" pitchFamily="18" charset="0"/>
                  </a:rPr>
                  <a:t> </a:t>
                </a:r>
                <a:r>
                  <a:rPr lang="el-GR" sz="2800">
                    <a:latin typeface="Times New Roman" panose="02020603050405020304" pitchFamily="18" charset="0"/>
                    <a:cs typeface="Times New Roman" panose="02020603050405020304" pitchFamily="18" charset="0"/>
                  </a:rPr>
                  <a:t>ω</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panose="02040503050406030204" pitchFamily="18" charset="0"/>
                      </a:rPr>
                      <m:t>𝜑</m:t>
                    </m:r>
                  </m:oMath>
                </a14:m>
                <a:r>
                  <a:rPr lang="en-US" sz="2800">
                    <a:latin typeface="Times New Roman" panose="02020603050405020304" pitchFamily="18" charset="0"/>
                    <a:cs typeface="Times New Roman" panose="02020603050405020304" pitchFamily="18" charset="0"/>
                  </a:rPr>
                  <a:t>′(</a:t>
                </a:r>
                <a:r>
                  <a:rPr lang="en-US" sz="2800">
                    <a:latin typeface="Times New Roman" panose="02020603050405020304" pitchFamily="18" charset="0"/>
                    <a:cs typeface="Times New Roman" panose="02020603050405020304" pitchFamily="18" charset="0"/>
                  </a:rPr>
                  <a:t>t</a:t>
                </a:r>
                <a:r>
                  <a:rPr lang="en-US" sz="2800" smtClean="0">
                    <a:latin typeface="Times New Roman" panose="02020603050405020304" pitchFamily="18" charset="0"/>
                    <a:cs typeface="Times New Roman" panose="02020603050405020304" pitchFamily="18" charset="0"/>
                  </a:rPr>
                  <a:t>) = ( </a:t>
                </a:r>
                <a:r>
                  <a:rPr lang="en-US" sz="2800">
                    <a:latin typeface="Times New Roman" panose="02020603050405020304" pitchFamily="18" charset="0"/>
                    <a:cs typeface="Times New Roman" panose="02020603050405020304" pitchFamily="18" charset="0"/>
                  </a:rPr>
                  <a:t>3</a:t>
                </a:r>
                <a14:m>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𝑡</m:t>
                        </m:r>
                      </m:e>
                      <m:sup>
                        <m:r>
                          <a:rPr lang="en-US" sz="2800" i="1">
                            <a:latin typeface="Cambria Math" panose="02040503050406030204" pitchFamily="18" charset="0"/>
                          </a:rPr>
                          <m:t>3</m:t>
                        </m:r>
                      </m:sup>
                    </m:sSup>
                  </m:oMath>
                </a14:m>
                <a:r>
                  <a:rPr lang="en-US" sz="2800">
                    <a:latin typeface="Times New Roman" panose="02020603050405020304" pitchFamily="18" charset="0"/>
                    <a:cs typeface="Times New Roman" panose="02020603050405020304" pitchFamily="18" charset="0"/>
                  </a:rPr>
                  <a:t> - 2t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1)'</a:t>
                </a:r>
              </a:p>
              <a:p>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 9</a:t>
                </a:r>
                <a14:m>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𝑡</m:t>
                        </m:r>
                      </m:e>
                      <m:sup>
                        <m:r>
                          <a:rPr lang="en-US" sz="2800" b="0" i="1" smtClean="0">
                            <a:latin typeface="Cambria Math" panose="02040503050406030204" pitchFamily="18" charset="0"/>
                          </a:rPr>
                          <m:t>2</m:t>
                        </m:r>
                      </m:sup>
                    </m:sSup>
                  </m:oMath>
                </a14:m>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2 = 34 rad/s</a:t>
                </a:r>
                <a:endParaRPr lang="en-US" sz="2800">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p:txBody>
          </p:sp>
        </mc:Choice>
        <mc:Fallback>
          <p:sp>
            <p:nvSpPr>
              <p:cNvPr id="6" name="TextBox 5"/>
              <p:cNvSpPr txBox="1">
                <a:spLocks noRot="1" noChangeAspect="1" noMove="1" noResize="1" noEditPoints="1" noAdjustHandles="1" noChangeArrowheads="1" noChangeShapeType="1" noTextEdit="1"/>
              </p:cNvSpPr>
              <p:nvPr/>
            </p:nvSpPr>
            <p:spPr>
              <a:xfrm>
                <a:off x="781614" y="1620291"/>
                <a:ext cx="4943192" cy="2283638"/>
              </a:xfrm>
              <a:prstGeom prst="rect">
                <a:avLst/>
              </a:prstGeom>
              <a:blipFill rotWithShape="0">
                <a:blip r:embed="rId4"/>
                <a:stretch>
                  <a:fillRect l="-2466" t="-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p:cNvSpPr txBox="1"/>
              <p:nvPr/>
            </p:nvSpPr>
            <p:spPr>
              <a:xfrm>
                <a:off x="6000938" y="1648673"/>
                <a:ext cx="4943192" cy="1815882"/>
              </a:xfrm>
              <a:prstGeom prst="rect">
                <a:avLst/>
              </a:prstGeom>
              <a:noFill/>
            </p:spPr>
            <p:txBody>
              <a:bodyPr wrap="square" rtlCol="0">
                <a:spAutoFit/>
              </a:bodyPr>
              <a:lstStyle/>
              <a:p>
                <a:r>
                  <a:rPr lang="en-US" sz="2800" b="1">
                    <a:solidFill>
                      <a:srgbClr val="0000FF"/>
                    </a:solidFill>
                    <a:latin typeface="Times New Roman" panose="02020603050405020304" pitchFamily="18" charset="0"/>
                    <a:cs typeface="Times New Roman" panose="02020603050405020304" pitchFamily="18" charset="0"/>
                  </a:rPr>
                  <a:t>b</a:t>
                </a:r>
                <a:r>
                  <a:rPr lang="en-US" sz="2800" b="1" smtClean="0">
                    <a:solidFill>
                      <a:srgbClr val="0000FF"/>
                    </a:solidFill>
                    <a:latin typeface="Times New Roman" panose="02020603050405020304" pitchFamily="18" charset="0"/>
                    <a:cs typeface="Times New Roman" panose="02020603050405020304" pitchFamily="18" charset="0"/>
                  </a:rPr>
                  <a:t>. Tính </a:t>
                </a:r>
                <a:r>
                  <a:rPr lang="en-US" sz="2800" b="1">
                    <a:solidFill>
                      <a:srgbClr val="0000FF"/>
                    </a:solidFill>
                    <a:latin typeface="Times New Roman" panose="02020603050405020304" pitchFamily="18" charset="0"/>
                    <a:cs typeface="Times New Roman" panose="02020603050405020304" pitchFamily="18" charset="0"/>
                  </a:rPr>
                  <a:t>vận tốc góc tại t </a:t>
                </a:r>
                <a:r>
                  <a:rPr lang="en-US" sz="2800" b="1">
                    <a:solidFill>
                      <a:srgbClr val="0000FF"/>
                    </a:solidFill>
                    <a:latin typeface="Times New Roman" panose="02020603050405020304" pitchFamily="18" charset="0"/>
                    <a:cs typeface="Times New Roman" panose="02020603050405020304" pitchFamily="18" charset="0"/>
                  </a:rPr>
                  <a:t>= </a:t>
                </a:r>
                <a:r>
                  <a:rPr lang="en-US" sz="2800" b="1" smtClean="0">
                    <a:solidFill>
                      <a:srgbClr val="0000FF"/>
                    </a:solidFill>
                    <a:latin typeface="Times New Roman" panose="02020603050405020304" pitchFamily="18" charset="0"/>
                    <a:cs typeface="Times New Roman" panose="02020603050405020304" pitchFamily="18" charset="0"/>
                  </a:rPr>
                  <a:t>2s</a:t>
                </a:r>
              </a:p>
              <a:p>
                <a:r>
                  <a:rPr lang="en-US" sz="2800" smtClean="0">
                    <a:latin typeface="Times New Roman" panose="02020603050405020304" pitchFamily="18" charset="0"/>
                    <a:cs typeface="Times New Roman" panose="02020603050405020304" pitchFamily="18" charset="0"/>
                  </a:rPr>
                  <a:t>Có: </a:t>
                </a:r>
                <a:r>
                  <a:rPr lang="el-GR" sz="2800"/>
                  <a:t>ε</a:t>
                </a:r>
                <a:r>
                  <a:rPr lang="en-US" sz="2800"/>
                  <a:t> </a:t>
                </a:r>
                <a:r>
                  <a:rPr lang="en-US" sz="2800" smtClean="0"/>
                  <a:t>= </a:t>
                </a:r>
                <a14:m>
                  <m:oMath xmlns:m="http://schemas.openxmlformats.org/officeDocument/2006/math">
                    <m:acc>
                      <m:accPr>
                        <m:chr m:val="̅"/>
                        <m:ctrlPr>
                          <a:rPr lang="en-US" sz="2800" i="1">
                            <a:latin typeface="Cambria Math" panose="02040503050406030204" pitchFamily="18" charset="0"/>
                          </a:rPr>
                        </m:ctrlPr>
                      </m:accPr>
                      <m:e>
                        <m:r>
                          <m:rPr>
                            <m:sty m:val="p"/>
                          </m:rPr>
                          <a:rPr lang="en-US" sz="2800">
                            <a:latin typeface="Cambria Math" panose="02040503050406030204" pitchFamily="18" charset="0"/>
                          </a:rPr>
                          <m:t>ω</m:t>
                        </m:r>
                      </m:e>
                    </m:acc>
                    <m:r>
                      <a:rPr lang="en-US" sz="2800" i="1">
                        <a:latin typeface="Cambria Math" panose="02040503050406030204" pitchFamily="18" charset="0"/>
                      </a:rPr>
                      <m:t>′</m:t>
                    </m:r>
                    <m:r>
                      <a:rPr lang="en-US" sz="2800">
                        <a:latin typeface="Cambria Math" panose="02040503050406030204" pitchFamily="18" charset="0"/>
                      </a:rPr>
                      <m:t>(</m:t>
                    </m:r>
                    <m:r>
                      <m:rPr>
                        <m:sty m:val="p"/>
                      </m:rPr>
                      <a:rPr lang="en-US" sz="2800">
                        <a:latin typeface="Cambria Math" panose="02040503050406030204" pitchFamily="18" charset="0"/>
                      </a:rPr>
                      <m:t>t</m:t>
                    </m:r>
                    <m:r>
                      <a:rPr lang="en-US" sz="2800">
                        <a:latin typeface="Cambria Math" panose="02040503050406030204" pitchFamily="18" charset="0"/>
                      </a:rPr>
                      <m:t>)</m:t>
                    </m:r>
                  </m:oMath>
                </a14:m>
                <a:r>
                  <a:rPr lang="en-US" sz="2800"/>
                  <a:t> </a:t>
                </a:r>
                <a:r>
                  <a:rPr lang="en-US" sz="2800" smtClean="0"/>
                  <a:t>= </a:t>
                </a:r>
                <a:r>
                  <a:rPr lang="vi-VN" sz="2800" smtClean="0"/>
                  <a:t>(</a:t>
                </a:r>
                <a:r>
                  <a:rPr lang="en-US" sz="2800" smtClean="0">
                    <a:latin typeface="Times New Roman" panose="02020603050405020304" pitchFamily="18" charset="0"/>
                    <a:cs typeface="Times New Roman" panose="02020603050405020304" pitchFamily="18" charset="0"/>
                  </a:rPr>
                  <a:t>9</a:t>
                </a:r>
                <a14:m>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𝑡</m:t>
                        </m:r>
                      </m:e>
                      <m:sup>
                        <m:r>
                          <a:rPr lang="en-US" sz="2800" i="1">
                            <a:latin typeface="Cambria Math" panose="02040503050406030204" pitchFamily="18" charset="0"/>
                          </a:rPr>
                          <m:t>2</m:t>
                        </m:r>
                      </m:sup>
                    </m:sSup>
                  </m:oMath>
                </a14:m>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2</a:t>
                </a:r>
                <a:r>
                  <a:rPr lang="vi-VN" sz="2800" smtClean="0">
                    <a:latin typeface="Times New Roman" panose="02020603050405020304" pitchFamily="18" charset="0"/>
                    <a:cs typeface="Times New Roman" panose="02020603050405020304" pitchFamily="18" charset="0"/>
                  </a:rPr>
                  <a:t>)’</a:t>
                </a:r>
              </a:p>
              <a:p>
                <a:r>
                  <a:rPr lang="vi-VN" sz="2800" smtClean="0">
                    <a:latin typeface="Times New Roman" panose="02020603050405020304" pitchFamily="18" charset="0"/>
                    <a:cs typeface="Times New Roman" panose="02020603050405020304" pitchFamily="18" charset="0"/>
                  </a:rPr>
                  <a:t>                      = 18t = 36 </a:t>
                </a:r>
                <a:r>
                  <a:rPr lang="en-US" sz="2800"/>
                  <a:t>(</a:t>
                </a:r>
                <a:r>
                  <a:rPr lang="en-US" sz="2800"/>
                  <a:t>rad/s</a:t>
                </a:r>
                <a:r>
                  <a:rPr lang="en-US" sz="2800" baseline="30000"/>
                  <a:t>2</a:t>
                </a:r>
                <a:r>
                  <a:rPr lang="en-US" sz="2800" smtClean="0"/>
                  <a:t>)</a:t>
                </a:r>
                <a:endParaRPr lang="en-US" sz="2800">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p:txBody>
          </p:sp>
        </mc:Choice>
        <mc:Fallback>
          <p:sp>
            <p:nvSpPr>
              <p:cNvPr id="18" name="TextBox 17"/>
              <p:cNvSpPr txBox="1">
                <a:spLocks noRot="1" noChangeAspect="1" noMove="1" noResize="1" noEditPoints="1" noAdjustHandles="1" noChangeArrowheads="1" noChangeShapeType="1" noTextEdit="1"/>
              </p:cNvSpPr>
              <p:nvPr/>
            </p:nvSpPr>
            <p:spPr>
              <a:xfrm>
                <a:off x="6000938" y="1648673"/>
                <a:ext cx="4943192" cy="1815882"/>
              </a:xfrm>
              <a:prstGeom prst="rect">
                <a:avLst/>
              </a:prstGeom>
              <a:blipFill rotWithShape="0">
                <a:blip r:embed="rId5"/>
                <a:stretch>
                  <a:fillRect l="-2466" t="-3356"/>
                </a:stretch>
              </a:blipFill>
            </p:spPr>
            <p:txBody>
              <a:bodyPr/>
              <a:lstStyle/>
              <a:p>
                <a:r>
                  <a:rPr lang="en-US">
                    <a:noFill/>
                  </a:rPr>
                  <a:t> </a:t>
                </a:r>
              </a:p>
            </p:txBody>
          </p:sp>
        </mc:Fallback>
      </mc:AlternateContent>
      <p:sp>
        <p:nvSpPr>
          <p:cNvPr id="19" name="TextBox 18"/>
          <p:cNvSpPr txBox="1"/>
          <p:nvPr/>
        </p:nvSpPr>
        <p:spPr>
          <a:xfrm>
            <a:off x="792070" y="3339937"/>
            <a:ext cx="4943192" cy="1815882"/>
          </a:xfrm>
          <a:prstGeom prst="rect">
            <a:avLst/>
          </a:prstGeom>
          <a:noFill/>
        </p:spPr>
        <p:txBody>
          <a:bodyPr wrap="square" rtlCol="0">
            <a:spAutoFit/>
          </a:bodyPr>
          <a:lstStyle/>
          <a:p>
            <a:r>
              <a:rPr lang="vi-VN" sz="2800" b="1">
                <a:solidFill>
                  <a:srgbClr val="0000FF"/>
                </a:solidFill>
                <a:latin typeface="Times New Roman" panose="02020603050405020304" pitchFamily="18" charset="0"/>
                <a:cs typeface="Times New Roman" panose="02020603050405020304" pitchFamily="18" charset="0"/>
              </a:rPr>
              <a:t>c</a:t>
            </a:r>
            <a:r>
              <a:rPr lang="en-US" sz="2800" b="1" smtClean="0">
                <a:solidFill>
                  <a:srgbClr val="0000FF"/>
                </a:solidFill>
                <a:latin typeface="Times New Roman" panose="02020603050405020304" pitchFamily="18" charset="0"/>
                <a:cs typeface="Times New Roman" panose="02020603050405020304" pitchFamily="18" charset="0"/>
              </a:rPr>
              <a:t>. </a:t>
            </a:r>
            <a:r>
              <a:rPr lang="vi-VN" sz="2800" b="1" smtClean="0">
                <a:solidFill>
                  <a:srgbClr val="0000FF"/>
                </a:solidFill>
                <a:latin typeface="Times New Roman" panose="02020603050405020304" pitchFamily="18" charset="0"/>
                <a:cs typeface="Times New Roman" panose="02020603050405020304" pitchFamily="18" charset="0"/>
              </a:rPr>
              <a:t>T</a:t>
            </a:r>
            <a:r>
              <a:rPr lang="en-US" sz="2800" b="1" smtClean="0">
                <a:solidFill>
                  <a:srgbClr val="0000FF"/>
                </a:solidFill>
                <a:latin typeface="Times New Roman" panose="02020603050405020304" pitchFamily="18" charset="0"/>
                <a:cs typeface="Times New Roman" panose="02020603050405020304" pitchFamily="18" charset="0"/>
              </a:rPr>
              <a:t>ại </a:t>
            </a:r>
            <a:r>
              <a:rPr lang="en-US" sz="2800" b="1">
                <a:solidFill>
                  <a:srgbClr val="0000FF"/>
                </a:solidFill>
                <a:latin typeface="Times New Roman" panose="02020603050405020304" pitchFamily="18" charset="0"/>
                <a:cs typeface="Times New Roman" panose="02020603050405020304" pitchFamily="18" charset="0"/>
              </a:rPr>
              <a:t>t </a:t>
            </a:r>
            <a:r>
              <a:rPr lang="en-US" sz="2800" b="1">
                <a:solidFill>
                  <a:srgbClr val="0000FF"/>
                </a:solidFill>
                <a:latin typeface="Times New Roman" panose="02020603050405020304" pitchFamily="18" charset="0"/>
                <a:cs typeface="Times New Roman" panose="02020603050405020304" pitchFamily="18" charset="0"/>
              </a:rPr>
              <a:t>= </a:t>
            </a:r>
            <a:r>
              <a:rPr lang="en-US" sz="2800" b="1" smtClean="0">
                <a:solidFill>
                  <a:srgbClr val="0000FF"/>
                </a:solidFill>
                <a:latin typeface="Times New Roman" panose="02020603050405020304" pitchFamily="18" charset="0"/>
                <a:cs typeface="Times New Roman" panose="02020603050405020304" pitchFamily="18" charset="0"/>
              </a:rPr>
              <a:t>2s</a:t>
            </a:r>
            <a:r>
              <a:rPr lang="vi-VN" sz="2800" b="1" smtClean="0">
                <a:solidFill>
                  <a:srgbClr val="0000FF"/>
                </a:solidFill>
                <a:latin typeface="Times New Roman" panose="02020603050405020304" pitchFamily="18" charset="0"/>
                <a:cs typeface="Times New Roman" panose="02020603050405020304" pitchFamily="18" charset="0"/>
              </a:rPr>
              <a:t>, vật quay nhanh hay chậm dần</a:t>
            </a:r>
            <a:endParaRPr lang="en-US" sz="2800" b="1" smtClean="0">
              <a:solidFill>
                <a:srgbClr val="0000FF"/>
              </a:solidFill>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264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Vertic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a:solidFill>
                  <a:srgbClr val="C00000"/>
                </a:solidFill>
                <a:latin typeface="Times New Roman" panose="02020603050405020304" pitchFamily="18" charset="0"/>
                <a:cs typeface="Times New Roman" panose="02020603050405020304" pitchFamily="18" charset="0"/>
              </a:rPr>
              <a:t>CHUYỂN ĐỘNG CỦA VẬT RẮN QUAY QUANH TRỤC CỐ ĐỊNH</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485789" y="1242528"/>
            <a:ext cx="11624435" cy="2492990"/>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5</a:t>
            </a:r>
            <a:r>
              <a:rPr lang="en-US" sz="2800" b="1" i="1" smtClean="0">
                <a:solidFill>
                  <a:srgbClr val="0000FF"/>
                </a:solidFill>
                <a:latin typeface="Times New Roman" panose="02020603050405020304" pitchFamily="18" charset="0"/>
                <a:cs typeface="Times New Roman" panose="02020603050405020304" pitchFamily="18" charset="0"/>
              </a:rPr>
              <a:t>.2.3. Một số chuyển động quay thường gặp</a:t>
            </a: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endParaRPr lang="vi-VN" sz="2800" b="1" i="1" smtClean="0">
              <a:latin typeface="Times New Roman" panose="02020603050405020304" pitchFamily="18" charset="0"/>
              <a:cs typeface="Times New Roman" panose="02020603050405020304" pitchFamily="18" charset="0"/>
            </a:endParaRPr>
          </a:p>
          <a:p>
            <a:pPr>
              <a:lnSpc>
                <a:spcPct val="120000"/>
              </a:lnSpc>
            </a:pP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cxnSp>
        <p:nvCxnSpPr>
          <p:cNvPr id="6" name="Straight Connector 5"/>
          <p:cNvCxnSpPr/>
          <p:nvPr/>
        </p:nvCxnSpPr>
        <p:spPr>
          <a:xfrm>
            <a:off x="5622202" y="2000816"/>
            <a:ext cx="0" cy="4046899"/>
          </a:xfrm>
          <a:prstGeom prst="line">
            <a:avLst/>
          </a:prstGeom>
        </p:spPr>
        <p:style>
          <a:lnRef idx="3">
            <a:schemeClr val="accent6"/>
          </a:lnRef>
          <a:fillRef idx="0">
            <a:schemeClr val="accent6"/>
          </a:fillRef>
          <a:effectRef idx="2">
            <a:schemeClr val="accent6"/>
          </a:effectRef>
          <a:fontRef idx="minor">
            <a:schemeClr val="tx1"/>
          </a:fontRef>
        </p:style>
      </p:cxnSp>
      <p:cxnSp>
        <p:nvCxnSpPr>
          <p:cNvPr id="18" name="Straight Connector 17"/>
          <p:cNvCxnSpPr/>
          <p:nvPr/>
        </p:nvCxnSpPr>
        <p:spPr>
          <a:xfrm>
            <a:off x="5839486" y="1991763"/>
            <a:ext cx="0" cy="4046899"/>
          </a:xfrm>
          <a:prstGeom prst="line">
            <a:avLst/>
          </a:prstGeom>
        </p:spPr>
        <p:style>
          <a:lnRef idx="3">
            <a:schemeClr val="accent6"/>
          </a:lnRef>
          <a:fillRef idx="0">
            <a:schemeClr val="accent6"/>
          </a:fillRef>
          <a:effectRef idx="2">
            <a:schemeClr val="accent6"/>
          </a:effectRef>
          <a:fontRef idx="minor">
            <a:schemeClr val="tx1"/>
          </a:fontRef>
        </p:style>
      </p:cxnSp>
      <mc:AlternateContent xmlns:mc="http://schemas.openxmlformats.org/markup-compatibility/2006">
        <mc:Choice xmlns:a14="http://schemas.microsoft.com/office/drawing/2010/main" Requires="a14">
          <p:sp>
            <p:nvSpPr>
              <p:cNvPr id="8" name="TextBox 7"/>
              <p:cNvSpPr txBox="1"/>
              <p:nvPr/>
            </p:nvSpPr>
            <p:spPr>
              <a:xfrm>
                <a:off x="759276" y="2312479"/>
                <a:ext cx="4626321" cy="2419124"/>
              </a:xfrm>
              <a:prstGeom prst="rect">
                <a:avLst/>
              </a:prstGeom>
              <a:noFill/>
            </p:spPr>
            <p:txBody>
              <a:bodyPr wrap="square" rtlCol="0">
                <a:spAutoFit/>
              </a:bodyPr>
              <a:lstStyle/>
              <a:p>
                <a:pPr marL="514350" indent="-514350">
                  <a:buAutoNum type="alphaLcPeriod"/>
                </a:pPr>
                <a:r>
                  <a:rPr lang="en-US" sz="2800" b="1" smtClean="0">
                    <a:latin typeface="Times New Roman" panose="02020603050405020304" pitchFamily="18" charset="0"/>
                    <a:cs typeface="Times New Roman" panose="02020603050405020304" pitchFamily="18" charset="0"/>
                  </a:rPr>
                  <a:t>Chuyển động quay đề</a:t>
                </a:r>
                <a:r>
                  <a:rPr lang="vi-VN" sz="2800" b="1" smtClean="0">
                    <a:latin typeface="Times New Roman" panose="02020603050405020304" pitchFamily="18" charset="0"/>
                    <a:cs typeface="Times New Roman" panose="02020603050405020304" pitchFamily="18" charset="0"/>
                  </a:rPr>
                  <a:t>u</a:t>
                </a:r>
              </a:p>
              <a:p>
                <a:endParaRPr lang="vi-VN" sz="2800" b="1" smtClean="0">
                  <a:latin typeface="Times New Roman" panose="02020603050405020304" pitchFamily="18" charset="0"/>
                  <a:cs typeface="Times New Roman" panose="02020603050405020304" pitchFamily="18" charset="0"/>
                </a:endParaRPr>
              </a:p>
              <a:p>
                <a:r>
                  <a:rPr lang="vi-VN" sz="2800" b="1">
                    <a:latin typeface="Times New Roman" panose="02020603050405020304" pitchFamily="18" charset="0"/>
                    <a:cs typeface="Times New Roman" panose="02020603050405020304" pitchFamily="18" charset="0"/>
                  </a:rPr>
                  <a:t> </a:t>
                </a:r>
                <a:r>
                  <a:rPr lang="vi-VN" sz="2800" b="1" smtClean="0">
                    <a:latin typeface="Times New Roman" panose="02020603050405020304" pitchFamily="18" charset="0"/>
                    <a:cs typeface="Times New Roman" panose="02020603050405020304" pitchFamily="18" charset="0"/>
                  </a:rPr>
                  <a:t> </a:t>
                </a:r>
                <a:r>
                  <a:rPr lang="en-US" sz="2800" smtClean="0"/>
                  <a:t> </a:t>
                </a:r>
                <a:r>
                  <a:rPr lang="el-GR" sz="2800">
                    <a:latin typeface="Times New Roman" panose="02020603050405020304" pitchFamily="18" charset="0"/>
                    <a:cs typeface="Times New Roman" panose="02020603050405020304" pitchFamily="18" charset="0"/>
                  </a:rPr>
                  <a:t>ω</a:t>
                </a:r>
                <a:r>
                  <a:rPr lang="en-US" sz="2800">
                    <a:latin typeface="Times New Roman" panose="02020603050405020304" pitchFamily="18" charset="0"/>
                    <a:cs typeface="Times New Roman" panose="02020603050405020304" pitchFamily="18" charset="0"/>
                  </a:rPr>
                  <a:t> = const</a:t>
                </a:r>
              </a:p>
              <a:p>
                <a:pPr>
                  <a:lnSpc>
                    <a:spcPct val="120000"/>
                  </a:lnSpc>
                </a:pP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l-GR" sz="2800">
                    <a:latin typeface="Times New Roman" panose="02020603050405020304" pitchFamily="18" charset="0"/>
                    <a:cs typeface="Times New Roman" panose="02020603050405020304" pitchFamily="18" charset="0"/>
                  </a:rPr>
                  <a:t>ε</a:t>
                </a:r>
                <a:r>
                  <a:rPr lang="en-US" sz="2800">
                    <a:latin typeface="Times New Roman" panose="02020603050405020304" pitchFamily="18" charset="0"/>
                    <a:cs typeface="Times New Roman" panose="02020603050405020304" pitchFamily="18" charset="0"/>
                  </a:rPr>
                  <a:t> = </a:t>
                </a:r>
                <a:r>
                  <a:rPr lang="el-GR" sz="2800">
                    <a:latin typeface="Times New Roman" panose="02020603050405020304" pitchFamily="18" charset="0"/>
                    <a:cs typeface="Times New Roman" panose="02020603050405020304" pitchFamily="18" charset="0"/>
                  </a:rPr>
                  <a:t>ω‘</a:t>
                </a:r>
                <a:r>
                  <a:rPr lang="en-US" sz="2800">
                    <a:latin typeface="Times New Roman" panose="02020603050405020304" pitchFamily="18" charset="0"/>
                    <a:cs typeface="Times New Roman" panose="02020603050405020304" pitchFamily="18" charset="0"/>
                  </a:rPr>
                  <a:t>(t) = 0</a:t>
                </a:r>
              </a:p>
              <a:p>
                <a:pPr>
                  <a:lnSpc>
                    <a:spcPct val="120000"/>
                  </a:lnSpc>
                </a:pP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panose="02040503050406030204" pitchFamily="18" charset="0"/>
                        <a:ea typeface="Cambria Math" panose="02040503050406030204" pitchFamily="18" charset="0"/>
                      </a:rPr>
                      <m:t>𝜑</m:t>
                    </m:r>
                  </m:oMath>
                </a14:m>
                <a:r>
                  <a:rPr lang="en-US" sz="2800">
                    <a:latin typeface="Times New Roman" panose="02020603050405020304" pitchFamily="18" charset="0"/>
                    <a:cs typeface="Times New Roman" panose="02020603050405020304" pitchFamily="18" charset="0"/>
                  </a:rPr>
                  <a:t> =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𝜑</m:t>
                        </m:r>
                      </m:e>
                      <m:sub>
                        <m:r>
                          <a:rPr lang="en-US" sz="2800" i="1">
                            <a:latin typeface="Cambria Math" panose="02040503050406030204" pitchFamily="18" charset="0"/>
                          </a:rPr>
                          <m:t>𝑜</m:t>
                        </m:r>
                      </m:sub>
                    </m:sSub>
                    <m:r>
                      <a:rPr lang="en-US" sz="2800" i="1">
                        <a:latin typeface="Cambria Math" panose="02040503050406030204" pitchFamily="18" charset="0"/>
                      </a:rPr>
                      <m:t> </m:t>
                    </m:r>
                  </m:oMath>
                </a14:m>
                <a:r>
                  <a:rPr lang="en-US" sz="2800">
                    <a:latin typeface="Times New Roman" panose="02020603050405020304" pitchFamily="18" charset="0"/>
                    <a:cs typeface="Times New Roman" panose="02020603050405020304" pitchFamily="18" charset="0"/>
                  </a:rPr>
                  <a:t>+ </a:t>
                </a:r>
                <a:r>
                  <a:rPr lang="el-GR" sz="2800">
                    <a:latin typeface="Times New Roman" panose="02020603050405020304" pitchFamily="18" charset="0"/>
                    <a:cs typeface="Times New Roman" panose="02020603050405020304" pitchFamily="18" charset="0"/>
                  </a:rPr>
                  <a:t>ω</a:t>
                </a:r>
                <a:r>
                  <a:rPr lang="en-US" sz="2800">
                    <a:latin typeface="Times New Roman" panose="02020603050405020304" pitchFamily="18" charset="0"/>
                    <a:cs typeface="Times New Roman" panose="02020603050405020304" pitchFamily="18" charset="0"/>
                  </a:rPr>
                  <a:t>.t</a:t>
                </a:r>
                <a:endParaRPr lang="en-US" sz="2800" b="1">
                  <a:latin typeface="Times New Roman" panose="02020603050405020304" pitchFamily="18" charset="0"/>
                  <a:cs typeface="Times New Roman" panose="02020603050405020304" pitchFamily="18" charset="0"/>
                </a:endParaRPr>
              </a:p>
            </p:txBody>
          </p:sp>
        </mc:Choice>
        <mc:Fallback>
          <p:sp>
            <p:nvSpPr>
              <p:cNvPr id="8" name="TextBox 7"/>
              <p:cNvSpPr txBox="1">
                <a:spLocks noRot="1" noChangeAspect="1" noMove="1" noResize="1" noEditPoints="1" noAdjustHandles="1" noChangeArrowheads="1" noChangeShapeType="1" noTextEdit="1"/>
              </p:cNvSpPr>
              <p:nvPr/>
            </p:nvSpPr>
            <p:spPr>
              <a:xfrm>
                <a:off x="759276" y="2312479"/>
                <a:ext cx="4626321" cy="2419124"/>
              </a:xfrm>
              <a:prstGeom prst="rect">
                <a:avLst/>
              </a:prstGeom>
              <a:blipFill rotWithShape="0">
                <a:blip r:embed="rId2"/>
                <a:stretch>
                  <a:fillRect l="-2375" t="-2519" b="-428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TextBox 18"/>
              <p:cNvSpPr txBox="1"/>
              <p:nvPr/>
            </p:nvSpPr>
            <p:spPr>
              <a:xfrm>
                <a:off x="6009070" y="2214199"/>
                <a:ext cx="4626321" cy="2718308"/>
              </a:xfrm>
              <a:prstGeom prst="rect">
                <a:avLst/>
              </a:prstGeom>
              <a:noFill/>
            </p:spPr>
            <p:txBody>
              <a:bodyPr wrap="square" rtlCol="0">
                <a:spAutoFit/>
              </a:bodyPr>
              <a:lstStyle/>
              <a:p>
                <a:r>
                  <a:rPr lang="en-US" sz="2800" b="1" smtClean="0">
                    <a:latin typeface="Times New Roman" panose="02020603050405020304" pitchFamily="18" charset="0"/>
                    <a:cs typeface="Times New Roman" panose="02020603050405020304" pitchFamily="18" charset="0"/>
                  </a:rPr>
                  <a:t>b. Chuyển động quay biến đổi đều</a:t>
                </a:r>
              </a:p>
              <a:p>
                <a:pPr>
                  <a:lnSpc>
                    <a:spcPct val="120000"/>
                  </a:lnSpc>
                </a:pPr>
                <a:r>
                  <a:rPr lang="en-US" sz="2800" smtClean="0">
                    <a:latin typeface="Times New Roman" panose="02020603050405020304" pitchFamily="18" charset="0"/>
                    <a:cs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ε</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const</a:t>
                </a:r>
              </a:p>
              <a:p>
                <a:pPr>
                  <a:lnSpc>
                    <a:spcPct val="120000"/>
                  </a:lnSpc>
                </a:pP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ω</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latin typeface="Cambria Math" panose="02040503050406030204" pitchFamily="18" charset="0"/>
                            <a:cs typeface="Times New Roman" panose="02020603050405020304" pitchFamily="18" charset="0"/>
                          </a:rPr>
                        </m:ctrlPr>
                      </m:sSubPr>
                      <m:e>
                        <m:r>
                          <a:rPr lang="en-US" sz="2800" i="1" smtClean="0">
                            <a:latin typeface="Cambria Math" panose="02040503050406030204" pitchFamily="18" charset="0"/>
                            <a:ea typeface="Cambria Math" panose="02040503050406030204" pitchFamily="18" charset="0"/>
                            <a:cs typeface="Times New Roman" panose="02020603050405020304" pitchFamily="18" charset="0"/>
                          </a:rPr>
                          <m:t>𝜔</m:t>
                        </m:r>
                      </m:e>
                      <m:sub>
                        <m:r>
                          <a:rPr lang="en-US" sz="2800" b="0" i="1" smtClean="0">
                            <a:latin typeface="Cambria Math" panose="02040503050406030204" pitchFamily="18" charset="0"/>
                            <a:cs typeface="Times New Roman" panose="02020603050405020304" pitchFamily="18" charset="0"/>
                          </a:rPr>
                          <m:t>𝑜</m:t>
                        </m:r>
                      </m:sub>
                    </m:sSub>
                  </m:oMath>
                </a14:m>
                <a:r>
                  <a:rPr lang="en-US" sz="2800" smtClean="0">
                    <a:latin typeface="Times New Roman" panose="02020603050405020304" pitchFamily="18" charset="0"/>
                    <a:cs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ε</a:t>
                </a:r>
                <a:r>
                  <a:rPr lang="en-US" sz="2800" smtClean="0">
                    <a:latin typeface="Times New Roman" panose="02020603050405020304" pitchFamily="18" charset="0"/>
                    <a:cs typeface="Times New Roman" panose="02020603050405020304" pitchFamily="18" charset="0"/>
                  </a:rPr>
                  <a:t>.t </a:t>
                </a:r>
                <a:endParaRPr lang="en-US" sz="2800">
                  <a:latin typeface="Times New Roman" panose="02020603050405020304" pitchFamily="18" charset="0"/>
                  <a:cs typeface="Times New Roman" panose="02020603050405020304" pitchFamily="18" charset="0"/>
                </a:endParaRPr>
              </a:p>
              <a:p>
                <a:pPr>
                  <a:lnSpc>
                    <a:spcPct val="120000"/>
                  </a:lnSpc>
                </a:pP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14:m>
                  <m:oMath xmlns:m="http://schemas.openxmlformats.org/officeDocument/2006/math">
                    <m:r>
                      <a:rPr lang="en-US" sz="2800" i="1">
                        <a:latin typeface="Cambria Math" panose="02040503050406030204" pitchFamily="18" charset="0"/>
                        <a:ea typeface="Cambria Math" panose="02040503050406030204" pitchFamily="18" charset="0"/>
                      </a:rPr>
                      <m:t>𝜑</m:t>
                    </m:r>
                  </m:oMath>
                </a14:m>
                <a:r>
                  <a:rPr lang="en-US" sz="2800">
                    <a:latin typeface="Times New Roman" panose="02020603050405020304" pitchFamily="18" charset="0"/>
                    <a:cs typeface="Times New Roman" panose="02020603050405020304" pitchFamily="18" charset="0"/>
                  </a:rPr>
                  <a:t> =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𝜑</m:t>
                        </m:r>
                      </m:e>
                      <m:sub>
                        <m:r>
                          <a:rPr lang="en-US" sz="2800" i="1">
                            <a:latin typeface="Cambria Math" panose="02040503050406030204" pitchFamily="18" charset="0"/>
                          </a:rPr>
                          <m:t>𝑜</m:t>
                        </m:r>
                      </m:sub>
                    </m:sSub>
                    <m:r>
                      <a:rPr lang="en-US" sz="2800" i="1">
                        <a:latin typeface="Cambria Math" panose="02040503050406030204" pitchFamily="18" charset="0"/>
                      </a:rPr>
                      <m:t> </m:t>
                    </m:r>
                  </m:oMath>
                </a14:m>
                <a:r>
                  <a:rPr lang="en-US" sz="280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ea typeface="Cambria Math" panose="02040503050406030204" pitchFamily="18" charset="0"/>
                            <a:cs typeface="Times New Roman" panose="02020603050405020304" pitchFamily="18" charset="0"/>
                          </a:rPr>
                          <m:t>𝜔</m:t>
                        </m:r>
                      </m:e>
                      <m:sub>
                        <m:r>
                          <a:rPr lang="en-US" sz="2800" i="1">
                            <a:latin typeface="Cambria Math" panose="02040503050406030204" pitchFamily="18" charset="0"/>
                            <a:cs typeface="Times New Roman" panose="02020603050405020304" pitchFamily="18" charset="0"/>
                          </a:rPr>
                          <m:t>𝑜</m:t>
                        </m:r>
                      </m:sub>
                    </m:sSub>
                  </m:oMath>
                </a14:m>
                <a:r>
                  <a:rPr lang="en-US" sz="2800">
                    <a:latin typeface="Times New Roman" panose="02020603050405020304" pitchFamily="18" charset="0"/>
                    <a:cs typeface="Times New Roman" panose="02020603050405020304" pitchFamily="18" charset="0"/>
                  </a:rPr>
                  <a:t>.</a:t>
                </a:r>
                <a:r>
                  <a:rPr lang="en-US" sz="2800" smtClean="0">
                    <a:latin typeface="Times New Roman" panose="02020603050405020304" pitchFamily="18" charset="0"/>
                    <a:cs typeface="Times New Roman" panose="02020603050405020304" pitchFamily="18" charset="0"/>
                  </a:rPr>
                  <a:t>t + </a:t>
                </a:r>
                <a14:m>
                  <m:oMath xmlns:m="http://schemas.openxmlformats.org/officeDocument/2006/math">
                    <m:f>
                      <m:fPr>
                        <m:ctrlPr>
                          <a:rPr lang="en-US" sz="280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1</m:t>
                        </m:r>
                      </m:num>
                      <m:den>
                        <m:r>
                          <a:rPr lang="en-US" sz="2800" b="0" i="1" smtClean="0">
                            <a:latin typeface="Cambria Math" panose="02040503050406030204" pitchFamily="18" charset="0"/>
                            <a:cs typeface="Times New Roman" panose="02020603050405020304" pitchFamily="18" charset="0"/>
                          </a:rPr>
                          <m:t>2</m:t>
                        </m:r>
                      </m:den>
                    </m:f>
                  </m:oMath>
                </a14:m>
                <a:r>
                  <a:rPr lang="en-US" sz="2800" b="1" smtClean="0">
                    <a:latin typeface="Times New Roman" panose="02020603050405020304" pitchFamily="18" charset="0"/>
                    <a:cs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ε</a:t>
                </a:r>
                <a:r>
                  <a:rPr lang="en-US" sz="2800" smtClean="0">
                    <a:latin typeface="Times New Roman" panose="02020603050405020304" pitchFamily="18" charset="0"/>
                    <a:cs typeface="Times New Roman" panose="02020603050405020304" pitchFamily="18" charset="0"/>
                  </a:rPr>
                  <a:t>.</a:t>
                </a:r>
                <a14:m>
                  <m:oMath xmlns:m="http://schemas.openxmlformats.org/officeDocument/2006/math">
                    <m:sSup>
                      <m:sSupPr>
                        <m:ctrlPr>
                          <a:rPr lang="en-US" sz="2800" i="1" smtClean="0">
                            <a:latin typeface="Cambria Math" panose="02040503050406030204" pitchFamily="18" charset="0"/>
                            <a:cs typeface="Times New Roman" panose="02020603050405020304" pitchFamily="18" charset="0"/>
                          </a:rPr>
                        </m:ctrlPr>
                      </m:sSupPr>
                      <m:e>
                        <m:r>
                          <a:rPr lang="en-US" sz="2800" b="0" i="1" smtClean="0">
                            <a:latin typeface="Cambria Math" panose="02040503050406030204" pitchFamily="18" charset="0"/>
                            <a:cs typeface="Times New Roman" panose="02020603050405020304" pitchFamily="18" charset="0"/>
                          </a:rPr>
                          <m:t>𝑡</m:t>
                        </m:r>
                      </m:e>
                      <m:sup>
                        <m:r>
                          <a:rPr lang="en-US" sz="2800" b="0" i="1" smtClean="0">
                            <a:latin typeface="Cambria Math" panose="02040503050406030204" pitchFamily="18" charset="0"/>
                            <a:cs typeface="Times New Roman" panose="02020603050405020304" pitchFamily="18" charset="0"/>
                          </a:rPr>
                          <m:t>2</m:t>
                        </m:r>
                      </m:sup>
                    </m:sSup>
                  </m:oMath>
                </a14:m>
                <a:endParaRPr lang="en-US" sz="2800" b="1">
                  <a:latin typeface="Times New Roman" panose="02020603050405020304" pitchFamily="18" charset="0"/>
                  <a:cs typeface="Times New Roman" panose="02020603050405020304" pitchFamily="18" charset="0"/>
                </a:endParaRPr>
              </a:p>
            </p:txBody>
          </p:sp>
        </mc:Choice>
        <mc:Fallback>
          <p:sp>
            <p:nvSpPr>
              <p:cNvPr id="19" name="TextBox 18"/>
              <p:cNvSpPr txBox="1">
                <a:spLocks noRot="1" noChangeAspect="1" noMove="1" noResize="1" noEditPoints="1" noAdjustHandles="1" noChangeArrowheads="1" noChangeShapeType="1" noTextEdit="1"/>
              </p:cNvSpPr>
              <p:nvPr/>
            </p:nvSpPr>
            <p:spPr>
              <a:xfrm>
                <a:off x="6009070" y="2214199"/>
                <a:ext cx="4626321" cy="2718308"/>
              </a:xfrm>
              <a:prstGeom prst="rect">
                <a:avLst/>
              </a:prstGeom>
              <a:blipFill rotWithShape="0">
                <a:blip r:embed="rId3"/>
                <a:stretch>
                  <a:fillRect l="-2767" t="-2242" b="-673"/>
                </a:stretch>
              </a:blipFill>
            </p:spPr>
            <p:txBody>
              <a:bodyPr/>
              <a:lstStyle/>
              <a:p>
                <a:r>
                  <a:rPr lang="en-US">
                    <a:noFill/>
                  </a:rPr>
                  <a:t> </a:t>
                </a:r>
              </a:p>
            </p:txBody>
          </p:sp>
        </mc:Fallback>
      </mc:AlternateContent>
    </p:spTree>
    <p:extLst>
      <p:ext uri="{BB962C8B-B14F-4D97-AF65-F5344CB8AC3E}">
        <p14:creationId xmlns:p14="http://schemas.microsoft.com/office/powerpoint/2010/main" val="1292173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arn(inVertical)">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barn(inVertical)">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barn(inVertical)">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9">
                                            <p:txEl>
                                              <p:pRg st="0" end="0"/>
                                            </p:txEl>
                                          </p:spTgt>
                                        </p:tgtEl>
                                        <p:attrNameLst>
                                          <p:attrName>style.visibility</p:attrName>
                                        </p:attrNameLst>
                                      </p:cBhvr>
                                      <p:to>
                                        <p:strVal val="visible"/>
                                      </p:to>
                                    </p:set>
                                    <p:animEffect transition="in" filter="barn(inVertical)">
                                      <p:cBhvr>
                                        <p:cTn id="27" dur="500"/>
                                        <p:tgtEl>
                                          <p:spTgt spid="1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9">
                                            <p:txEl>
                                              <p:pRg st="1" end="1"/>
                                            </p:txEl>
                                          </p:spTgt>
                                        </p:tgtEl>
                                        <p:attrNameLst>
                                          <p:attrName>style.visibility</p:attrName>
                                        </p:attrNameLst>
                                      </p:cBhvr>
                                      <p:to>
                                        <p:strVal val="visible"/>
                                      </p:to>
                                    </p:set>
                                    <p:animEffect transition="in" filter="barn(inVertical)">
                                      <p:cBhvr>
                                        <p:cTn id="32" dur="500"/>
                                        <p:tgtEl>
                                          <p:spTgt spid="19">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9">
                                            <p:txEl>
                                              <p:pRg st="2" end="2"/>
                                            </p:txEl>
                                          </p:spTgt>
                                        </p:tgtEl>
                                        <p:attrNameLst>
                                          <p:attrName>style.visibility</p:attrName>
                                        </p:attrNameLst>
                                      </p:cBhvr>
                                      <p:to>
                                        <p:strVal val="visible"/>
                                      </p:to>
                                    </p:set>
                                    <p:animEffect transition="in" filter="barn(inVertical)">
                                      <p:cBhvr>
                                        <p:cTn id="37" dur="500"/>
                                        <p:tgtEl>
                                          <p:spTgt spid="19">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9">
                                            <p:txEl>
                                              <p:pRg st="3" end="3"/>
                                            </p:txEl>
                                          </p:spTgt>
                                        </p:tgtEl>
                                        <p:attrNameLst>
                                          <p:attrName>style.visibility</p:attrName>
                                        </p:attrNameLst>
                                      </p:cBhvr>
                                      <p:to>
                                        <p:strVal val="visible"/>
                                      </p:to>
                                    </p:set>
                                    <p:animEffect transition="in" filter="barn(inVertical)">
                                      <p:cBhvr>
                                        <p:cTn id="4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9" name="TextBox 8"/>
              <p:cNvSpPr txBox="1"/>
              <p:nvPr/>
            </p:nvSpPr>
            <p:spPr>
              <a:xfrm>
                <a:off x="164064" y="0"/>
                <a:ext cx="11624435" cy="8702703"/>
              </a:xfrm>
              <a:prstGeom prst="rect">
                <a:avLst/>
              </a:prstGeom>
              <a:noFill/>
            </p:spPr>
            <p:txBody>
              <a:bodyPr wrap="square" rtlCol="0">
                <a:spAutoFit/>
              </a:bodyPr>
              <a:lstStyle/>
              <a:p>
                <a:pPr marL="457200" indent="-457200">
                  <a:lnSpc>
                    <a:spcPct val="120000"/>
                  </a:lnSpc>
                  <a:buFont typeface="Wingdings" panose="05000000000000000000" pitchFamily="2" charset="2"/>
                  <a:buChar char="v"/>
                </a:pPr>
                <a:r>
                  <a:rPr lang="vi-VN" sz="2800" b="1" i="1" smtClean="0">
                    <a:solidFill>
                      <a:srgbClr val="0000FF"/>
                    </a:solidFill>
                    <a:latin typeface="Times New Roman" panose="02020603050405020304" pitchFamily="18" charset="0"/>
                    <a:cs typeface="Times New Roman" panose="02020603050405020304" pitchFamily="18" charset="0"/>
                  </a:rPr>
                  <a:t>MỘT SỐ CÔNG THỨC CHUYỂN ĐỔI</a:t>
                </a:r>
              </a:p>
              <a:p>
                <a:pPr marL="514350" indent="-514350">
                  <a:lnSpc>
                    <a:spcPct val="120000"/>
                  </a:lnSpc>
                  <a:buAutoNum type="arabicParenR"/>
                </a:pPr>
                <a:r>
                  <a:rPr lang="vi-VN" sz="2800" b="1" i="1" smtClean="0">
                    <a:solidFill>
                      <a:srgbClr val="0000FF"/>
                    </a:solidFill>
                    <a:latin typeface="Times New Roman" panose="02020603050405020304" pitchFamily="18" charset="0"/>
                    <a:cs typeface="Times New Roman" panose="02020603050405020304" pitchFamily="18" charset="0"/>
                  </a:rPr>
                  <a:t>vòng/phút </a:t>
                </a:r>
                <a:r>
                  <a:rPr lang="vi-VN" sz="2800" b="1" i="1" smtClean="0">
                    <a:solidFill>
                      <a:srgbClr val="0000FF"/>
                    </a:solidFill>
                    <a:latin typeface="Times New Roman" panose="02020603050405020304" pitchFamily="18" charset="0"/>
                    <a:cs typeface="Times New Roman" panose="02020603050405020304" pitchFamily="18" charset="0"/>
                    <a:sym typeface="Wingdings" panose="05000000000000000000" pitchFamily="2" charset="2"/>
                  </a:rPr>
                  <a:t> rad/s</a:t>
                </a:r>
              </a:p>
              <a:p>
                <a:pPr>
                  <a:lnSpc>
                    <a:spcPct val="120000"/>
                  </a:lnSpc>
                </a:pPr>
                <a14:m>
                  <m:oMathPara xmlns:m="http://schemas.openxmlformats.org/officeDocument/2006/math">
                    <m:oMathParaPr>
                      <m:jc m:val="centerGroup"/>
                    </m:oMathParaPr>
                    <m:oMath xmlns:m="http://schemas.openxmlformats.org/officeDocument/2006/math">
                      <m:r>
                        <a:rPr lang="vi-VN" sz="2800" b="1" i="1" smtClean="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t>𝝎</m:t>
                      </m:r>
                      <m:r>
                        <a:rPr lang="vi-VN" sz="2800" b="1" i="1" smtClean="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t>= </m:t>
                      </m:r>
                      <m:f>
                        <m:fPr>
                          <m:ctrlPr>
                            <a:rPr lang="vi-VN" sz="2800" b="1" i="1" smtClean="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ctrlPr>
                        </m:fPr>
                        <m:num>
                          <m:r>
                            <a:rPr lang="vi-VN" sz="2800" b="1" i="1" smtClean="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t>𝝅</m:t>
                          </m:r>
                          <m:r>
                            <a:rPr lang="vi-VN" sz="2800" b="1" i="1" smtClean="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t>.</m:t>
                          </m:r>
                          <m:r>
                            <a:rPr lang="vi-VN" sz="2800" b="1" i="1" smtClean="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t>𝒏</m:t>
                          </m:r>
                        </m:num>
                        <m:den>
                          <m:r>
                            <a:rPr lang="vi-VN" sz="2800" b="1" i="1" smtClean="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t>𝟑𝟎</m:t>
                          </m:r>
                        </m:den>
                      </m:f>
                    </m:oMath>
                  </m:oMathPara>
                </a14:m>
                <a:endParaRPr lang="vi-VN" sz="2800" smtClean="0">
                  <a:solidFill>
                    <a:schemeClr val="tx1"/>
                  </a:solidFill>
                  <a:latin typeface="+mj-lt"/>
                </a:endParaRPr>
              </a:p>
              <a:p>
                <a:pPr>
                  <a:lnSpc>
                    <a:spcPct val="120000"/>
                  </a:lnSpc>
                </a:pPr>
                <a:r>
                  <a:rPr lang="vi-VN" sz="2800" smtClean="0">
                    <a:solidFill>
                      <a:schemeClr val="tx1"/>
                    </a:solidFill>
                    <a:latin typeface="+mj-lt"/>
                  </a:rPr>
                  <a:t>Trong đó: n: tốc độ quay (vòng/phút) </a:t>
                </a:r>
                <a:endParaRPr lang="en-US" sz="2800">
                  <a:solidFill>
                    <a:schemeClr val="tx1"/>
                  </a:solidFill>
                  <a:latin typeface="+mj-lt"/>
                </a:endParaRPr>
              </a:p>
              <a:p>
                <a:pPr>
                  <a:lnSpc>
                    <a:spcPct val="120000"/>
                  </a:lnSpc>
                </a:pPr>
                <a:r>
                  <a:rPr lang="vi-VN" sz="2800" b="1" i="1" smtClean="0">
                    <a:solidFill>
                      <a:schemeClr val="tx1"/>
                    </a:solidFill>
                    <a:latin typeface="+mj-lt"/>
                    <a:cs typeface="Times New Roman" panose="02020603050405020304" pitchFamily="18" charset="0"/>
                  </a:rPr>
                  <a:t>	       </a:t>
                </a:r>
                <a14:m>
                  <m:oMath xmlns:m="http://schemas.openxmlformats.org/officeDocument/2006/math">
                    <m:r>
                      <m:rPr>
                        <m:sty m:val="p"/>
                      </m:rPr>
                      <a:rPr lang="vi-VN" sz="2800" b="0" i="0">
                        <a:solidFill>
                          <a:schemeClr val="tx1"/>
                        </a:solidFill>
                        <a:latin typeface="+mj-lt"/>
                        <a:ea typeface="Cambria Math" panose="02040503050406030204" pitchFamily="18" charset="0"/>
                        <a:cs typeface="Times New Roman" panose="02020603050405020304" pitchFamily="18" charset="0"/>
                        <a:sym typeface="Wingdings" panose="05000000000000000000" pitchFamily="2" charset="2"/>
                      </a:rPr>
                      <m:t>ω</m:t>
                    </m:r>
                  </m:oMath>
                </a14:m>
                <a:r>
                  <a:rPr lang="vi-VN" sz="2800" smtClean="0">
                    <a:solidFill>
                      <a:schemeClr val="tx1"/>
                    </a:solidFill>
                    <a:latin typeface="+mj-lt"/>
                    <a:cs typeface="Times New Roman" panose="02020603050405020304" pitchFamily="18" charset="0"/>
                  </a:rPr>
                  <a:t>: vận tốc góc (rad/s)</a:t>
                </a:r>
              </a:p>
              <a:p>
                <a:pPr>
                  <a:lnSpc>
                    <a:spcPct val="120000"/>
                  </a:lnSpc>
                </a:pPr>
                <a:r>
                  <a:rPr lang="vi-VN" sz="2800" smtClean="0">
                    <a:latin typeface="+mj-lt"/>
                    <a:cs typeface="Times New Roman" panose="02020603050405020304" pitchFamily="18" charset="0"/>
                    <a:sym typeface="Wingdings" panose="05000000000000000000" pitchFamily="2" charset="2"/>
                  </a:rPr>
                  <a:t> Lưu ý: có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ea typeface="Cambria Math" panose="02040503050406030204" pitchFamily="18" charset="0"/>
                            <a:cs typeface="Times New Roman" panose="02020603050405020304" pitchFamily="18" charset="0"/>
                          </a:rPr>
                          <m:t>𝜔</m:t>
                        </m:r>
                      </m:e>
                      <m:sub>
                        <m:r>
                          <a:rPr lang="en-US" sz="2800" i="1">
                            <a:latin typeface="Cambria Math" panose="02040503050406030204" pitchFamily="18" charset="0"/>
                            <a:cs typeface="Times New Roman" panose="02020603050405020304" pitchFamily="18" charset="0"/>
                          </a:rPr>
                          <m:t>𝑜</m:t>
                        </m:r>
                      </m:sub>
                    </m:sSub>
                  </m:oMath>
                </a14:m>
                <a:r>
                  <a:rPr lang="vi-VN" sz="2800" smtClean="0">
                    <a:solidFill>
                      <a:schemeClr val="tx1"/>
                    </a:solidFill>
                    <a:latin typeface="+mj-lt"/>
                    <a:cs typeface="Times New Roman" panose="02020603050405020304" pitchFamily="18" charset="0"/>
                  </a:rPr>
                  <a:t> vì vậy sẽ có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vi-VN" sz="2800" b="0" i="1" smtClean="0">
                            <a:latin typeface="Cambria Math" panose="02040503050406030204" pitchFamily="18" charset="0"/>
                            <a:ea typeface="Cambria Math" panose="02040503050406030204" pitchFamily="18" charset="0"/>
                            <a:cs typeface="Times New Roman" panose="02020603050405020304" pitchFamily="18" charset="0"/>
                          </a:rPr>
                          <m:t>𝑛</m:t>
                        </m:r>
                      </m:e>
                      <m:sub>
                        <m:r>
                          <a:rPr lang="en-US" sz="2800" i="1">
                            <a:latin typeface="Cambria Math" panose="02040503050406030204" pitchFamily="18" charset="0"/>
                            <a:cs typeface="Times New Roman" panose="02020603050405020304" pitchFamily="18" charset="0"/>
                          </a:rPr>
                          <m:t>𝑜</m:t>
                        </m:r>
                      </m:sub>
                    </m:sSub>
                  </m:oMath>
                </a14:m>
                <a:r>
                  <a:rPr lang="vi-VN" sz="2800" smtClean="0">
                    <a:solidFill>
                      <a:schemeClr val="tx1"/>
                    </a:solidFill>
                    <a:latin typeface="+mj-lt"/>
                    <a:cs typeface="Times New Roman" panose="02020603050405020304" pitchFamily="18" charset="0"/>
                  </a:rPr>
                  <a:t> ( tốc độ quay ban đầu) và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ea typeface="Cambria Math" panose="02040503050406030204" pitchFamily="18" charset="0"/>
                            <a:cs typeface="Times New Roman" panose="02020603050405020304" pitchFamily="18" charset="0"/>
                          </a:rPr>
                          <m:t>𝜔</m:t>
                        </m:r>
                      </m:e>
                      <m:sub>
                        <m:r>
                          <a:rPr lang="en-US" sz="2800" i="1">
                            <a:latin typeface="Cambria Math" panose="02040503050406030204" pitchFamily="18" charset="0"/>
                            <a:cs typeface="Times New Roman" panose="02020603050405020304" pitchFamily="18" charset="0"/>
                          </a:rPr>
                          <m:t>𝑜</m:t>
                        </m:r>
                      </m:sub>
                    </m:sSub>
                  </m:oMath>
                </a14:m>
                <a:r>
                  <a:rPr lang="vi-VN" sz="2800" smtClean="0">
                    <a:solidFill>
                      <a:schemeClr val="tx1"/>
                    </a:solidFill>
                    <a:latin typeface="+mj-lt"/>
                    <a:cs typeface="Times New Roman" panose="02020603050405020304" pitchFamily="18" charset="0"/>
                  </a:rPr>
                  <a:t> được tính theo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vi-VN" sz="2800" i="1">
                            <a:latin typeface="Cambria Math" panose="02040503050406030204" pitchFamily="18" charset="0"/>
                            <a:ea typeface="Cambria Math" panose="02040503050406030204" pitchFamily="18" charset="0"/>
                            <a:cs typeface="Times New Roman" panose="02020603050405020304" pitchFamily="18" charset="0"/>
                          </a:rPr>
                          <m:t>𝑛</m:t>
                        </m:r>
                      </m:e>
                      <m:sub>
                        <m:r>
                          <a:rPr lang="en-US" sz="2800" i="1">
                            <a:latin typeface="Cambria Math" panose="02040503050406030204" pitchFamily="18" charset="0"/>
                            <a:cs typeface="Times New Roman" panose="02020603050405020304" pitchFamily="18" charset="0"/>
                          </a:rPr>
                          <m:t>𝑜</m:t>
                        </m:r>
                      </m:sub>
                    </m:sSub>
                  </m:oMath>
                </a14:m>
                <a:r>
                  <a:rPr lang="vi-VN" sz="2800" smtClean="0">
                    <a:solidFill>
                      <a:schemeClr val="tx1"/>
                    </a:solidFill>
                    <a:latin typeface="+mj-lt"/>
                    <a:cs typeface="Times New Roman" panose="02020603050405020304" pitchFamily="18" charset="0"/>
                  </a:rPr>
                  <a:t> (</a:t>
                </a:r>
                <a14:m>
                  <m:oMath xmlns:m="http://schemas.openxmlformats.org/officeDocument/2006/math">
                    <m:sSub>
                      <m:sSubPr>
                        <m:ctrlPr>
                          <a:rPr lang="vi-VN" sz="2800" i="1" smtClean="0">
                            <a:solidFill>
                              <a:schemeClr val="tx1"/>
                            </a:solidFill>
                            <a:latin typeface="Cambria Math" panose="02040503050406030204" pitchFamily="18" charset="0"/>
                            <a:cs typeface="Times New Roman" panose="02020603050405020304" pitchFamily="18" charset="0"/>
                          </a:rPr>
                        </m:ctrlPr>
                      </m:sSubPr>
                      <m:e>
                        <m:r>
                          <a:rPr lang="vi-VN" sz="280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𝜔</m:t>
                        </m:r>
                      </m:e>
                      <m:sub>
                        <m:r>
                          <a:rPr lang="vi-VN" sz="2800" b="0" i="1" smtClean="0">
                            <a:solidFill>
                              <a:schemeClr val="tx1"/>
                            </a:solidFill>
                            <a:latin typeface="Cambria Math" panose="02040503050406030204" pitchFamily="18" charset="0"/>
                            <a:cs typeface="Times New Roman" panose="02020603050405020304" pitchFamily="18" charset="0"/>
                          </a:rPr>
                          <m:t>𝑜</m:t>
                        </m:r>
                      </m:sub>
                    </m:sSub>
                  </m:oMath>
                </a14:m>
                <a:r>
                  <a:rPr lang="vi-VN" sz="2800" smtClean="0">
                    <a:solidFill>
                      <a:schemeClr val="tx1"/>
                    </a:solidFill>
                    <a:latin typeface="+mj-lt"/>
                    <a:cs typeface="Times New Roman" panose="02020603050405020304" pitchFamily="18" charset="0"/>
                  </a:rPr>
                  <a:t>= </a:t>
                </a:r>
                <a14:m>
                  <m:oMath xmlns:m="http://schemas.openxmlformats.org/officeDocument/2006/math">
                    <m:f>
                      <m:fPr>
                        <m:ctrlPr>
                          <a:rPr lang="vi-VN" sz="2800" i="1" smtClean="0">
                            <a:solidFill>
                              <a:schemeClr val="tx1"/>
                            </a:solidFill>
                            <a:latin typeface="Cambria Math" panose="02040503050406030204" pitchFamily="18" charset="0"/>
                            <a:cs typeface="Times New Roman" panose="02020603050405020304" pitchFamily="18" charset="0"/>
                          </a:rPr>
                        </m:ctrlPr>
                      </m:fPr>
                      <m:num>
                        <m:r>
                          <a:rPr lang="vi-VN" sz="280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𝜋</m:t>
                        </m:r>
                        <m:r>
                          <a:rPr lang="vi-VN" sz="28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vi-VN" sz="28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a:rPr lang="vi-VN" sz="28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𝑛</m:t>
                            </m:r>
                          </m:e>
                          <m:sub>
                            <m:r>
                              <a:rPr lang="vi-VN" sz="28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𝑜</m:t>
                            </m:r>
                          </m:sub>
                        </m:sSub>
                      </m:num>
                      <m:den>
                        <m:r>
                          <a:rPr lang="vi-VN" sz="2800" b="0" i="1" smtClean="0">
                            <a:solidFill>
                              <a:schemeClr val="tx1"/>
                            </a:solidFill>
                            <a:latin typeface="Cambria Math" panose="02040503050406030204" pitchFamily="18" charset="0"/>
                            <a:cs typeface="Times New Roman" panose="02020603050405020304" pitchFamily="18" charset="0"/>
                          </a:rPr>
                          <m:t>30</m:t>
                        </m:r>
                      </m:den>
                    </m:f>
                    <m:r>
                      <a:rPr lang="vi-VN" sz="2800" b="0" i="0" smtClean="0">
                        <a:solidFill>
                          <a:schemeClr val="tx1"/>
                        </a:solidFill>
                        <a:latin typeface="Cambria Math" panose="02040503050406030204" pitchFamily="18" charset="0"/>
                        <a:cs typeface="Times New Roman" panose="02020603050405020304" pitchFamily="18" charset="0"/>
                      </a:rPr>
                      <m:t>)</m:t>
                    </m:r>
                  </m:oMath>
                </a14:m>
                <a:endParaRPr lang="vi-VN" sz="2800" smtClean="0">
                  <a:solidFill>
                    <a:schemeClr val="tx1"/>
                  </a:solidFill>
                  <a:latin typeface="+mj-lt"/>
                  <a:cs typeface="Times New Roman" panose="02020603050405020304" pitchFamily="18" charset="0"/>
                </a:endParaRPr>
              </a:p>
              <a:p>
                <a:pPr>
                  <a:lnSpc>
                    <a:spcPct val="120000"/>
                  </a:lnSpc>
                </a:pPr>
                <a:r>
                  <a:rPr lang="vi-VN" sz="2800" b="1" i="1" smtClean="0">
                    <a:solidFill>
                      <a:srgbClr val="0000FF"/>
                    </a:solidFill>
                    <a:latin typeface="Times New Roman" panose="02020603050405020304" pitchFamily="18" charset="0"/>
                    <a:cs typeface="Times New Roman" panose="02020603050405020304" pitchFamily="18" charset="0"/>
                  </a:rPr>
                  <a:t>2) số vòng quay </a:t>
                </a:r>
                <a:r>
                  <a:rPr lang="vi-VN" sz="2800" b="1" i="1" smtClean="0">
                    <a:solidFill>
                      <a:srgbClr val="0000FF"/>
                    </a:solidFill>
                    <a:latin typeface="Times New Roman" panose="02020603050405020304" pitchFamily="18" charset="0"/>
                    <a:cs typeface="Times New Roman" panose="02020603050405020304" pitchFamily="18" charset="0"/>
                    <a:sym typeface="Wingdings" panose="05000000000000000000" pitchFamily="2" charset="2"/>
                  </a:rPr>
                  <a:t> số rad</a:t>
                </a:r>
              </a:p>
              <a:p>
                <a:pPr>
                  <a:lnSpc>
                    <a:spcPct val="120000"/>
                  </a:lnSpc>
                </a:pPr>
                <a14:m>
                  <m:oMathPara xmlns:m="http://schemas.openxmlformats.org/officeDocument/2006/math">
                    <m:oMathParaPr>
                      <m:jc m:val="centerGroup"/>
                    </m:oMathParaPr>
                    <m:oMath xmlns:m="http://schemas.openxmlformats.org/officeDocument/2006/math">
                      <m:r>
                        <a:rPr lang="en-US" sz="28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𝝋</m:t>
                      </m:r>
                      <m:r>
                        <a:rPr lang="vi-VN" sz="28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vi-VN" sz="28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𝟐</m:t>
                      </m:r>
                      <m:r>
                        <a:rPr lang="vi-VN" sz="28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𝝅</m:t>
                      </m:r>
                      <m:r>
                        <a:rPr lang="vi-VN" sz="28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vi-VN" sz="28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𝑵</m:t>
                      </m:r>
                    </m:oMath>
                  </m:oMathPara>
                </a14:m>
                <a:endParaRPr lang="vi-VN" sz="2800" b="1" i="1" smtClean="0">
                  <a:solidFill>
                    <a:schemeClr val="tx1"/>
                  </a:solidFill>
                  <a:latin typeface="Times New Roman" panose="02020603050405020304" pitchFamily="18" charset="0"/>
                  <a:ea typeface="Cambria Math" panose="02040503050406030204" pitchFamily="18" charset="0"/>
                  <a:cs typeface="Times New Roman" panose="02020603050405020304" pitchFamily="18" charset="0"/>
                </a:endParaRPr>
              </a:p>
              <a:p>
                <a:pPr>
                  <a:lnSpc>
                    <a:spcPct val="120000"/>
                  </a:lnSpc>
                </a:pPr>
                <a:r>
                  <a:rPr lang="vi-VN" sz="2800">
                    <a:latin typeface="+mj-lt"/>
                  </a:rPr>
                  <a:t>Trong đó</a:t>
                </a:r>
                <a:r>
                  <a:rPr lang="vi-VN" sz="2800">
                    <a:latin typeface="+mj-lt"/>
                  </a:rPr>
                  <a:t>: </a:t>
                </a:r>
                <a:r>
                  <a:rPr lang="vi-VN" sz="2800">
                    <a:latin typeface="+mj-lt"/>
                  </a:rPr>
                  <a:t>N</a:t>
                </a:r>
                <a:r>
                  <a:rPr lang="vi-VN" sz="2800" smtClean="0">
                    <a:latin typeface="+mj-lt"/>
                  </a:rPr>
                  <a:t>: số vòng quay (vòng)</a:t>
                </a:r>
                <a:endParaRPr lang="en-US" sz="2800">
                  <a:latin typeface="+mj-lt"/>
                </a:endParaRPr>
              </a:p>
              <a:p>
                <a:pPr>
                  <a:lnSpc>
                    <a:spcPct val="120000"/>
                  </a:lnSpc>
                </a:pPr>
                <a:r>
                  <a:rPr lang="vi-VN" sz="2800" b="1" i="1">
                    <a:latin typeface="+mj-lt"/>
                    <a:cs typeface="Times New Roman" panose="02020603050405020304" pitchFamily="18" charset="0"/>
                  </a:rPr>
                  <a:t>	</a:t>
                </a:r>
                <a:r>
                  <a:rPr lang="en-US" sz="2800" b="1">
                    <a:ea typeface="Cambria Math" panose="02040503050406030204" pitchFamily="18" charset="0"/>
                    <a:cs typeface="Times New Roman" panose="02020603050405020304" pitchFamily="18" charset="0"/>
                  </a:rPr>
                  <a:t> </a:t>
                </a:r>
                <a14:m>
                  <m:oMath xmlns:m="http://schemas.openxmlformats.org/officeDocument/2006/math">
                    <m:r>
                      <a:rPr lang="vi-VN" sz="2800" b="1" i="0" smtClean="0">
                        <a:latin typeface="Cambria Math" panose="02040503050406030204" pitchFamily="18" charset="0"/>
                        <a:ea typeface="Cambria Math" panose="02040503050406030204" pitchFamily="18" charset="0"/>
                        <a:cs typeface="Times New Roman" panose="02020603050405020304" pitchFamily="18" charset="0"/>
                      </a:rPr>
                      <m:t>      </m:t>
                    </m:r>
                    <m:r>
                      <m:rPr>
                        <m:sty m:val="p"/>
                      </m:rPr>
                      <a:rPr lang="en-US" sz="2800" b="0" i="0">
                        <a:latin typeface="Cambria Math" panose="02040503050406030204" pitchFamily="18" charset="0"/>
                        <a:ea typeface="Cambria Math" panose="02040503050406030204" pitchFamily="18" charset="0"/>
                        <a:cs typeface="Times New Roman" panose="02020603050405020304" pitchFamily="18" charset="0"/>
                      </a:rPr>
                      <m:t>φ</m:t>
                    </m:r>
                    <m:r>
                      <a:rPr lang="en-US" sz="2800" b="1" i="1">
                        <a:latin typeface="Cambria Math" panose="02040503050406030204" pitchFamily="18" charset="0"/>
                        <a:ea typeface="Cambria Math" panose="02040503050406030204" pitchFamily="18" charset="0"/>
                        <a:cs typeface="Times New Roman" panose="02020603050405020304" pitchFamily="18" charset="0"/>
                      </a:rPr>
                      <m:t> </m:t>
                    </m:r>
                  </m:oMath>
                </a14:m>
                <a:r>
                  <a:rPr lang="vi-VN" sz="2800">
                    <a:latin typeface="+mj-lt"/>
                    <a:cs typeface="Times New Roman" panose="02020603050405020304" pitchFamily="18" charset="0"/>
                  </a:rPr>
                  <a:t>: </a:t>
                </a:r>
                <a:r>
                  <a:rPr lang="vi-VN" sz="2800" smtClean="0">
                    <a:latin typeface="+mj-lt"/>
                    <a:cs typeface="Times New Roman" panose="02020603050405020304" pitchFamily="18" charset="0"/>
                  </a:rPr>
                  <a:t>góc quay (rad)</a:t>
                </a:r>
                <a:endParaRPr lang="vi-VN" sz="2800">
                  <a:latin typeface="+mj-lt"/>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endParaRPr lang="vi-VN" sz="2800" b="1" i="1" smtClean="0">
                  <a:latin typeface="Times New Roman" panose="02020603050405020304" pitchFamily="18" charset="0"/>
                  <a:cs typeface="Times New Roman" panose="02020603050405020304" pitchFamily="18" charset="0"/>
                </a:endParaRPr>
              </a:p>
              <a:p>
                <a:pPr>
                  <a:lnSpc>
                    <a:spcPct val="120000"/>
                  </a:lnSpc>
                </a:pP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mc:Choice>
        <mc:Fallback>
          <p:sp>
            <p:nvSpPr>
              <p:cNvPr id="9" name="TextBox 8"/>
              <p:cNvSpPr txBox="1">
                <a:spLocks noRot="1" noChangeAspect="1" noMove="1" noResize="1" noEditPoints="1" noAdjustHandles="1" noChangeArrowheads="1" noChangeShapeType="1" noTextEdit="1"/>
              </p:cNvSpPr>
              <p:nvPr/>
            </p:nvSpPr>
            <p:spPr>
              <a:xfrm>
                <a:off x="164064" y="0"/>
                <a:ext cx="11624435" cy="8702703"/>
              </a:xfrm>
              <a:prstGeom prst="rect">
                <a:avLst/>
              </a:prstGeom>
              <a:blipFill rotWithShape="0">
                <a:blip r:embed="rId2"/>
                <a:stretch>
                  <a:fillRect l="-1101" t="-210"/>
                </a:stretch>
              </a:blipFill>
            </p:spPr>
            <p:txBody>
              <a:bodyPr/>
              <a:lstStyle/>
              <a:p>
                <a:r>
                  <a:rPr lang="en-US">
                    <a:noFill/>
                  </a:rPr>
                  <a:t> </a:t>
                </a:r>
              </a:p>
            </p:txBody>
          </p:sp>
        </mc:Fallback>
      </mc:AlternateContent>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135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arn(inVertical)">
                                      <p:cBhvr>
                                        <p:cTn id="7" dur="500"/>
                                        <p:tgtEl>
                                          <p:spTgt spid="9">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barn(inVertical)">
                                      <p:cBhvr>
                                        <p:cTn id="10" dur="500"/>
                                        <p:tgtEl>
                                          <p:spTgt spid="9">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animEffect transition="in" filter="barn(inVertical)">
                                      <p:cBhvr>
                                        <p:cTn id="13" dur="500"/>
                                        <p:tgtEl>
                                          <p:spTgt spid="9">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9">
                                            <p:txEl>
                                              <p:pRg st="4" end="4"/>
                                            </p:txEl>
                                          </p:spTgt>
                                        </p:tgtEl>
                                        <p:attrNameLst>
                                          <p:attrName>style.visibility</p:attrName>
                                        </p:attrNameLst>
                                      </p:cBhvr>
                                      <p:to>
                                        <p:strVal val="visible"/>
                                      </p:to>
                                    </p:set>
                                    <p:animEffect transition="in" filter="barn(inVertical)">
                                      <p:cBhvr>
                                        <p:cTn id="16" dur="500"/>
                                        <p:tgtEl>
                                          <p:spTgt spid="9">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9">
                                            <p:txEl>
                                              <p:pRg st="5" end="5"/>
                                            </p:txEl>
                                          </p:spTgt>
                                        </p:tgtEl>
                                        <p:attrNameLst>
                                          <p:attrName>style.visibility</p:attrName>
                                        </p:attrNameLst>
                                      </p:cBhvr>
                                      <p:to>
                                        <p:strVal val="visible"/>
                                      </p:to>
                                    </p:set>
                                    <p:animEffect transition="in" filter="barn(inVertical)">
                                      <p:cBhvr>
                                        <p:cTn id="21" dur="500"/>
                                        <p:tgtEl>
                                          <p:spTgt spid="9">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9">
                                            <p:txEl>
                                              <p:pRg st="6" end="6"/>
                                            </p:txEl>
                                          </p:spTgt>
                                        </p:tgtEl>
                                        <p:attrNameLst>
                                          <p:attrName>style.visibility</p:attrName>
                                        </p:attrNameLst>
                                      </p:cBhvr>
                                      <p:to>
                                        <p:strVal val="visible"/>
                                      </p:to>
                                    </p:set>
                                    <p:animEffect transition="in" filter="barn(inVertical)">
                                      <p:cBhvr>
                                        <p:cTn id="26" dur="500"/>
                                        <p:tgtEl>
                                          <p:spTgt spid="9">
                                            <p:txEl>
                                              <p:pRg st="6" end="6"/>
                                            </p:txEl>
                                          </p:spTgt>
                                        </p:tgtEl>
                                      </p:cBhvr>
                                    </p:animEffect>
                                  </p:childTnLst>
                                </p:cTn>
                              </p:par>
                              <p:par>
                                <p:cTn id="27" presetID="16" presetClass="entr" presetSubtype="21" fill="hold" nodeType="withEffect">
                                  <p:stCondLst>
                                    <p:cond delay="0"/>
                                  </p:stCondLst>
                                  <p:childTnLst>
                                    <p:set>
                                      <p:cBhvr>
                                        <p:cTn id="28" dur="1" fill="hold">
                                          <p:stCondLst>
                                            <p:cond delay="0"/>
                                          </p:stCondLst>
                                        </p:cTn>
                                        <p:tgtEl>
                                          <p:spTgt spid="9">
                                            <p:txEl>
                                              <p:pRg st="7" end="7"/>
                                            </p:txEl>
                                          </p:spTgt>
                                        </p:tgtEl>
                                        <p:attrNameLst>
                                          <p:attrName>style.visibility</p:attrName>
                                        </p:attrNameLst>
                                      </p:cBhvr>
                                      <p:to>
                                        <p:strVal val="visible"/>
                                      </p:to>
                                    </p:set>
                                    <p:animEffect transition="in" filter="barn(inVertical)">
                                      <p:cBhvr>
                                        <p:cTn id="29" dur="500"/>
                                        <p:tgtEl>
                                          <p:spTgt spid="9">
                                            <p:txEl>
                                              <p:pRg st="7" end="7"/>
                                            </p:txEl>
                                          </p:spTgt>
                                        </p:tgtEl>
                                      </p:cBhvr>
                                    </p:animEffect>
                                  </p:childTnLst>
                                </p:cTn>
                              </p:par>
                              <p:par>
                                <p:cTn id="30" presetID="16" presetClass="entr" presetSubtype="21" fill="hold" nodeType="withEffect">
                                  <p:stCondLst>
                                    <p:cond delay="0"/>
                                  </p:stCondLst>
                                  <p:childTnLst>
                                    <p:set>
                                      <p:cBhvr>
                                        <p:cTn id="31" dur="1" fill="hold">
                                          <p:stCondLst>
                                            <p:cond delay="0"/>
                                          </p:stCondLst>
                                        </p:cTn>
                                        <p:tgtEl>
                                          <p:spTgt spid="9">
                                            <p:txEl>
                                              <p:pRg st="8" end="8"/>
                                            </p:txEl>
                                          </p:spTgt>
                                        </p:tgtEl>
                                        <p:attrNameLst>
                                          <p:attrName>style.visibility</p:attrName>
                                        </p:attrNameLst>
                                      </p:cBhvr>
                                      <p:to>
                                        <p:strVal val="visible"/>
                                      </p:to>
                                    </p:set>
                                    <p:animEffect transition="in" filter="barn(inVertical)">
                                      <p:cBhvr>
                                        <p:cTn id="32" dur="500"/>
                                        <p:tgtEl>
                                          <p:spTgt spid="9">
                                            <p:txEl>
                                              <p:pRg st="8" end="8"/>
                                            </p:txEl>
                                          </p:spTgt>
                                        </p:tgtEl>
                                      </p:cBhvr>
                                    </p:animEffect>
                                  </p:childTnLst>
                                </p:cTn>
                              </p:par>
                              <p:par>
                                <p:cTn id="33" presetID="16" presetClass="entr" presetSubtype="21" fill="hold" nodeType="withEffect">
                                  <p:stCondLst>
                                    <p:cond delay="0"/>
                                  </p:stCondLst>
                                  <p:childTnLst>
                                    <p:set>
                                      <p:cBhvr>
                                        <p:cTn id="34" dur="1" fill="hold">
                                          <p:stCondLst>
                                            <p:cond delay="0"/>
                                          </p:stCondLst>
                                        </p:cTn>
                                        <p:tgtEl>
                                          <p:spTgt spid="9">
                                            <p:txEl>
                                              <p:pRg st="9" end="9"/>
                                            </p:txEl>
                                          </p:spTgt>
                                        </p:tgtEl>
                                        <p:attrNameLst>
                                          <p:attrName>style.visibility</p:attrName>
                                        </p:attrNameLst>
                                      </p:cBhvr>
                                      <p:to>
                                        <p:strVal val="visible"/>
                                      </p:to>
                                    </p:set>
                                    <p:animEffect transition="in" filter="barn(inVertical)">
                                      <p:cBhvr>
                                        <p:cTn id="35"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9" name="TextBox 8"/>
              <p:cNvSpPr txBox="1"/>
              <p:nvPr/>
            </p:nvSpPr>
            <p:spPr>
              <a:xfrm>
                <a:off x="283782" y="228540"/>
                <a:ext cx="11624435" cy="10079426"/>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5</a:t>
                </a:r>
                <a:r>
                  <a:rPr lang="en-US" sz="2800" b="1" i="1" smtClean="0">
                    <a:solidFill>
                      <a:srgbClr val="0000FF"/>
                    </a:solidFill>
                    <a:latin typeface="Times New Roman" panose="02020603050405020304" pitchFamily="18" charset="0"/>
                    <a:cs typeface="Times New Roman" panose="02020603050405020304" pitchFamily="18" charset="0"/>
                  </a:rPr>
                  <a:t>.2.3. Một số chuyển động quay thường gặp</a:t>
                </a:r>
                <a:endParaRPr lang="vi-VN" sz="2800" b="1" i="1" smtClean="0">
                  <a:solidFill>
                    <a:srgbClr val="0000FF"/>
                  </a:solidFill>
                  <a:latin typeface="Times New Roman" panose="02020603050405020304" pitchFamily="18" charset="0"/>
                  <a:cs typeface="Times New Roman" panose="02020603050405020304" pitchFamily="18" charset="0"/>
                </a:endParaRPr>
              </a:p>
              <a:p>
                <a:r>
                  <a:rPr lang="vi-VN" sz="2800" b="1" smtClean="0">
                    <a:latin typeface="Times New Roman" panose="02020603050405020304" pitchFamily="18" charset="0"/>
                    <a:cs typeface="Times New Roman" panose="02020603050405020304" pitchFamily="18" charset="0"/>
                  </a:rPr>
                  <a:t>VD2. </a:t>
                </a:r>
                <a:r>
                  <a:rPr lang="vi-VN" sz="2800" b="1" smtClean="0"/>
                  <a:t>(BÀI TẬP 6 – CHƯƠNG 5)</a:t>
                </a:r>
              </a:p>
              <a:p>
                <a:r>
                  <a:rPr lang="en-US" sz="2800">
                    <a:latin typeface="Times New Roman" panose="02020603050405020304" pitchFamily="18" charset="0"/>
                    <a:cs typeface="Times New Roman" panose="02020603050405020304" pitchFamily="18" charset="0"/>
                  </a:rPr>
                  <a:t>Một động cơ đang quay với vận tốc n = 1200 vòng/phút thì được hãm lại . Sau khi hãm, động cơ quay chậm dần đều và quay được 80 vòng thì dừng hẳn. Xác định gia tốc góc của trục và thời gian từ lúc hãm đến khi trục dừng.</a:t>
                </a:r>
                <a:r>
                  <a:rPr lang="en-US" sz="2800"/>
                  <a:t>	</a:t>
                </a:r>
              </a:p>
              <a:p>
                <a:pPr>
                  <a:lnSpc>
                    <a:spcPct val="120000"/>
                  </a:lnSpc>
                </a:pPr>
                <a:r>
                  <a:rPr lang="vi-VN" sz="2800" b="1" i="1" smtClean="0">
                    <a:solidFill>
                      <a:srgbClr val="0000FF"/>
                    </a:solidFill>
                    <a:latin typeface="Times New Roman" panose="02020603050405020304" pitchFamily="18" charset="0"/>
                    <a:cs typeface="Times New Roman" panose="02020603050405020304" pitchFamily="18" charset="0"/>
                  </a:rPr>
                  <a:t>Giải </a:t>
                </a:r>
              </a:p>
              <a:p>
                <a:pPr>
                  <a:lnSpc>
                    <a:spcPct val="120000"/>
                  </a:lnSpc>
                </a:pPr>
                <a:r>
                  <a:rPr lang="vi-VN" sz="2800" i="1" smtClean="0">
                    <a:solidFill>
                      <a:schemeClr val="tx1"/>
                    </a:solidFill>
                    <a:latin typeface="Times New Roman" panose="02020603050405020304" pitchFamily="18" charset="0"/>
                    <a:cs typeface="Times New Roman" panose="02020603050405020304" pitchFamily="18" charset="0"/>
                  </a:rPr>
                  <a:t>Có: </a:t>
                </a:r>
                <a14:m>
                  <m:oMath xmlns:m="http://schemas.openxmlformats.org/officeDocument/2006/math">
                    <m:sSub>
                      <m:sSubPr>
                        <m:ctrlPr>
                          <a:rPr lang="vi-VN" sz="2800" i="1" smtClean="0">
                            <a:solidFill>
                              <a:schemeClr val="tx1"/>
                            </a:solidFill>
                            <a:latin typeface="Cambria Math" panose="02040503050406030204" pitchFamily="18" charset="0"/>
                            <a:cs typeface="Times New Roman" panose="02020603050405020304" pitchFamily="18" charset="0"/>
                          </a:rPr>
                        </m:ctrlPr>
                      </m:sSubPr>
                      <m:e>
                        <m:r>
                          <a:rPr lang="vi-VN" sz="2800" b="0" i="1" smtClean="0">
                            <a:solidFill>
                              <a:schemeClr val="tx1"/>
                            </a:solidFill>
                            <a:latin typeface="Cambria Math" panose="02040503050406030204" pitchFamily="18" charset="0"/>
                            <a:cs typeface="Times New Roman" panose="02020603050405020304" pitchFamily="18" charset="0"/>
                          </a:rPr>
                          <m:t>𝑛</m:t>
                        </m:r>
                      </m:e>
                      <m:sub>
                        <m:r>
                          <a:rPr lang="vi-VN" sz="2800" b="0" i="1" smtClean="0">
                            <a:solidFill>
                              <a:schemeClr val="tx1"/>
                            </a:solidFill>
                            <a:latin typeface="Cambria Math" panose="02040503050406030204" pitchFamily="18" charset="0"/>
                            <a:cs typeface="Times New Roman" panose="02020603050405020304" pitchFamily="18" charset="0"/>
                          </a:rPr>
                          <m:t>𝑜</m:t>
                        </m:r>
                      </m:sub>
                    </m:sSub>
                  </m:oMath>
                </a14:m>
                <a:r>
                  <a:rPr lang="vi-VN" sz="2800" i="1" smtClean="0">
                    <a:solidFill>
                      <a:schemeClr val="tx1"/>
                    </a:solidFill>
                    <a:latin typeface="Times New Roman" panose="02020603050405020304" pitchFamily="18" charset="0"/>
                    <a:cs typeface="Times New Roman" panose="02020603050405020304" pitchFamily="18" charset="0"/>
                  </a:rPr>
                  <a:t> = </a:t>
                </a:r>
                <a:r>
                  <a:rPr lang="en-US" sz="2800">
                    <a:solidFill>
                      <a:schemeClr val="tx1"/>
                    </a:solidFill>
                    <a:latin typeface="Times New Roman" panose="02020603050405020304" pitchFamily="18" charset="0"/>
                    <a:cs typeface="Times New Roman" panose="02020603050405020304" pitchFamily="18" charset="0"/>
                  </a:rPr>
                  <a:t>1200 </a:t>
                </a:r>
                <a:r>
                  <a:rPr lang="en-US" sz="2800">
                    <a:solidFill>
                      <a:schemeClr val="tx1"/>
                    </a:solidFill>
                    <a:latin typeface="Times New Roman" panose="02020603050405020304" pitchFamily="18" charset="0"/>
                    <a:cs typeface="Times New Roman" panose="02020603050405020304" pitchFamily="18" charset="0"/>
                  </a:rPr>
                  <a:t>vòng/phút </a:t>
                </a:r>
                <a:r>
                  <a:rPr lang="vi-VN" sz="2800" smtClean="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sSub>
                      <m:sSubPr>
                        <m:ctrlPr>
                          <a:rPr lang="vi-VN" sz="2800" i="1">
                            <a:solidFill>
                              <a:schemeClr val="tx1"/>
                            </a:solidFill>
                            <a:latin typeface="Cambria Math" panose="02040503050406030204" pitchFamily="18" charset="0"/>
                            <a:cs typeface="Times New Roman" panose="02020603050405020304" pitchFamily="18" charset="0"/>
                          </a:rPr>
                        </m:ctrlPr>
                      </m:sSubPr>
                      <m:e>
                        <m:r>
                          <a:rPr lang="vi-VN" sz="28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𝜔</m:t>
                        </m:r>
                      </m:e>
                      <m:sub>
                        <m:r>
                          <a:rPr lang="vi-VN" sz="2800" i="1">
                            <a:solidFill>
                              <a:schemeClr val="tx1"/>
                            </a:solidFill>
                            <a:latin typeface="Cambria Math" panose="02040503050406030204" pitchFamily="18" charset="0"/>
                            <a:cs typeface="Times New Roman" panose="02020603050405020304" pitchFamily="18" charset="0"/>
                          </a:rPr>
                          <m:t>𝑜</m:t>
                        </m:r>
                      </m:sub>
                    </m:sSub>
                  </m:oMath>
                </a14:m>
                <a:r>
                  <a:rPr lang="vi-VN" sz="2800">
                    <a:solidFill>
                      <a:schemeClr val="tx1"/>
                    </a:solidFill>
                    <a:cs typeface="Times New Roman" panose="02020603050405020304" pitchFamily="18" charset="0"/>
                  </a:rPr>
                  <a:t>= </a:t>
                </a:r>
                <a14:m>
                  <m:oMath xmlns:m="http://schemas.openxmlformats.org/officeDocument/2006/math">
                    <m:f>
                      <m:fPr>
                        <m:ctrlPr>
                          <a:rPr lang="vi-VN" sz="2800" i="1">
                            <a:solidFill>
                              <a:schemeClr val="tx1"/>
                            </a:solidFill>
                            <a:latin typeface="Cambria Math" panose="02040503050406030204" pitchFamily="18" charset="0"/>
                            <a:cs typeface="Times New Roman" panose="02020603050405020304" pitchFamily="18" charset="0"/>
                          </a:rPr>
                        </m:ctrlPr>
                      </m:fPr>
                      <m:num>
                        <m:r>
                          <a:rPr lang="vi-VN" sz="28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𝜋</m:t>
                        </m:r>
                        <m:r>
                          <a:rPr lang="vi-VN" sz="28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vi-VN" sz="28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a:rPr lang="vi-VN" sz="28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𝑛</m:t>
                            </m:r>
                          </m:e>
                          <m:sub>
                            <m:r>
                              <a:rPr lang="vi-VN" sz="28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𝑜</m:t>
                            </m:r>
                          </m:sub>
                        </m:sSub>
                      </m:num>
                      <m:den>
                        <m:r>
                          <a:rPr lang="vi-VN" sz="2800" i="1">
                            <a:solidFill>
                              <a:schemeClr val="tx1"/>
                            </a:solidFill>
                            <a:latin typeface="Cambria Math" panose="02040503050406030204" pitchFamily="18" charset="0"/>
                            <a:cs typeface="Times New Roman" panose="02020603050405020304" pitchFamily="18" charset="0"/>
                          </a:rPr>
                          <m:t>30</m:t>
                        </m:r>
                      </m:den>
                    </m:f>
                  </m:oMath>
                </a14:m>
                <a:r>
                  <a:rPr lang="vi-VN" sz="2800" b="1" i="1" smtClean="0">
                    <a:solidFill>
                      <a:schemeClr val="tx1"/>
                    </a:solidFill>
                    <a:latin typeface="Times New Roman" panose="02020603050405020304" pitchFamily="18" charset="0"/>
                    <a:cs typeface="Times New Roman" panose="02020603050405020304" pitchFamily="18" charset="0"/>
                  </a:rPr>
                  <a:t> = 40</a:t>
                </a:r>
                <a14:m>
                  <m:oMath xmlns:m="http://schemas.openxmlformats.org/officeDocument/2006/math">
                    <m:r>
                      <a:rPr lang="vi-VN" sz="28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b="1" i="1" smtClean="0">
                    <a:solidFill>
                      <a:schemeClr val="tx1"/>
                    </a:solidFill>
                    <a:latin typeface="Times New Roman" panose="02020603050405020304" pitchFamily="18" charset="0"/>
                    <a:cs typeface="Times New Roman" panose="02020603050405020304" pitchFamily="18" charset="0"/>
                  </a:rPr>
                  <a:t> rad/s</a:t>
                </a:r>
              </a:p>
              <a:p>
                <a:pPr>
                  <a:lnSpc>
                    <a:spcPct val="120000"/>
                  </a:lnSpc>
                </a:pPr>
                <a:r>
                  <a:rPr lang="vi-VN" sz="2800" smtClean="0">
                    <a:latin typeface="Times New Roman" panose="02020603050405020304" pitchFamily="18" charset="0"/>
                    <a:cs typeface="Times New Roman" panose="02020603050405020304" pitchFamily="18" charset="0"/>
                  </a:rPr>
                  <a:t>N = 80 vòng </a:t>
                </a:r>
                <a:r>
                  <a:rPr lang="vi-VN" sz="2800" b="1" i="1" smtClean="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r>
                      <a:rPr lang="en-US" sz="2800" b="1" i="1">
                        <a:latin typeface="Cambria Math" panose="02040503050406030204" pitchFamily="18" charset="0"/>
                        <a:ea typeface="Cambria Math" panose="02040503050406030204" pitchFamily="18" charset="0"/>
                        <a:cs typeface="Times New Roman" panose="02020603050405020304" pitchFamily="18" charset="0"/>
                      </a:rPr>
                      <m:t>𝝋</m:t>
                    </m:r>
                    <m:r>
                      <a:rPr lang="vi-VN" sz="2800" b="1" i="1">
                        <a:latin typeface="Cambria Math" panose="02040503050406030204" pitchFamily="18" charset="0"/>
                        <a:ea typeface="Cambria Math" panose="02040503050406030204" pitchFamily="18" charset="0"/>
                        <a:cs typeface="Times New Roman" panose="02020603050405020304" pitchFamily="18" charset="0"/>
                      </a:rPr>
                      <m:t>=</m:t>
                    </m:r>
                    <m:r>
                      <a:rPr lang="vi-VN" sz="2800" b="1" i="1">
                        <a:latin typeface="Cambria Math" panose="02040503050406030204" pitchFamily="18" charset="0"/>
                        <a:ea typeface="Cambria Math" panose="02040503050406030204" pitchFamily="18" charset="0"/>
                        <a:cs typeface="Times New Roman" panose="02020603050405020304" pitchFamily="18" charset="0"/>
                      </a:rPr>
                      <m:t>𝟐</m:t>
                    </m:r>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r>
                      <a:rPr lang="vi-VN" sz="2800" b="1" i="1">
                        <a:latin typeface="Cambria Math" panose="02040503050406030204" pitchFamily="18" charset="0"/>
                        <a:ea typeface="Cambria Math" panose="02040503050406030204" pitchFamily="18" charset="0"/>
                        <a:cs typeface="Times New Roman" panose="02020603050405020304" pitchFamily="18" charset="0"/>
                      </a:rPr>
                      <m:t>.</m:t>
                    </m:r>
                    <m:r>
                      <a:rPr lang="vi-VN" sz="2800" b="1" i="1">
                        <a:latin typeface="Cambria Math" panose="02040503050406030204" pitchFamily="18" charset="0"/>
                        <a:ea typeface="Cambria Math" panose="02040503050406030204" pitchFamily="18" charset="0"/>
                        <a:cs typeface="Times New Roman" panose="02020603050405020304" pitchFamily="18" charset="0"/>
                      </a:rPr>
                      <m:t>𝑵</m:t>
                    </m:r>
                  </m:oMath>
                </a14:m>
                <a:r>
                  <a:rPr lang="vi-VN" sz="2800" b="1" i="1" smtClean="0">
                    <a:latin typeface="Times New Roman" panose="02020603050405020304" pitchFamily="18" charset="0"/>
                    <a:ea typeface="Cambria Math" panose="02040503050406030204" pitchFamily="18" charset="0"/>
                    <a:cs typeface="Times New Roman" panose="02020603050405020304" pitchFamily="18" charset="0"/>
                  </a:rPr>
                  <a:t> </a:t>
                </a:r>
                <a:r>
                  <a:rPr lang="vi-VN" sz="2800" b="1" i="1" smtClean="0">
                    <a:latin typeface="Times New Roman" panose="02020603050405020304" pitchFamily="18" charset="0"/>
                    <a:ea typeface="Cambria Math" panose="02040503050406030204" pitchFamily="18" charset="0"/>
                    <a:cs typeface="Times New Roman" panose="02020603050405020304" pitchFamily="18" charset="0"/>
                  </a:rPr>
                  <a:t>= 160</a:t>
                </a:r>
                <a14:m>
                  <m:oMath xmlns:m="http://schemas.openxmlformats.org/officeDocument/2006/math">
                    <m:r>
                      <a:rPr lang="vi-VN" sz="2800" b="1" i="1" smtClean="0">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b="1" i="1" smtClean="0">
                    <a:latin typeface="Times New Roman" panose="02020603050405020304" pitchFamily="18" charset="0"/>
                    <a:ea typeface="Cambria Math" panose="02040503050406030204" pitchFamily="18" charset="0"/>
                    <a:cs typeface="Times New Roman" panose="02020603050405020304" pitchFamily="18" charset="0"/>
                  </a:rPr>
                  <a:t> rad</a:t>
                </a:r>
              </a:p>
              <a:p>
                <a:pPr>
                  <a:lnSpc>
                    <a:spcPct val="120000"/>
                  </a:lnSpc>
                </a:pPr>
                <a:r>
                  <a:rPr lang="vi-VN" sz="2800">
                    <a:latin typeface="Times New Roman" panose="02020603050405020304" pitchFamily="18" charset="0"/>
                    <a:ea typeface="Cambria Math" panose="02040503050406030204" pitchFamily="18" charset="0"/>
                    <a:cs typeface="Times New Roman" panose="02020603050405020304" pitchFamily="18" charset="0"/>
                  </a:rPr>
                  <a:t>n</a:t>
                </a:r>
                <a:r>
                  <a:rPr lang="vi-VN" sz="2800" smtClean="0">
                    <a:latin typeface="Times New Roman" panose="02020603050405020304" pitchFamily="18" charset="0"/>
                    <a:ea typeface="Cambria Math" panose="02040503050406030204" pitchFamily="18" charset="0"/>
                    <a:cs typeface="Times New Roman" panose="02020603050405020304" pitchFamily="18" charset="0"/>
                  </a:rPr>
                  <a:t> = 0 </a:t>
                </a:r>
                <a:r>
                  <a:rPr lang="vi-VN" sz="2800" b="1" i="1" smtClean="0">
                    <a:latin typeface="Times New Roman" panose="02020603050405020304" pitchFamily="18" charset="0"/>
                    <a:ea typeface="Cambria Math" panose="02040503050406030204" pitchFamily="18" charset="0"/>
                    <a:cs typeface="Times New Roman" panose="02020603050405020304" pitchFamily="18" charset="0"/>
                    <a:sym typeface="Wingdings" panose="05000000000000000000" pitchFamily="2" charset="2"/>
                  </a:rPr>
                  <a:t> </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sym typeface="Wingdings" panose="05000000000000000000" pitchFamily="2" charset="2"/>
                      </a:rPr>
                      <m:t>𝝎</m:t>
                    </m:r>
                    <m:r>
                      <a:rPr lang="vi-VN" sz="2800" b="1" i="1">
                        <a:latin typeface="Cambria Math" panose="02040503050406030204" pitchFamily="18" charset="0"/>
                        <a:ea typeface="Cambria Math" panose="02040503050406030204" pitchFamily="18" charset="0"/>
                        <a:cs typeface="Times New Roman" panose="02020603050405020304" pitchFamily="18" charset="0"/>
                        <a:sym typeface="Wingdings" panose="05000000000000000000" pitchFamily="2" charset="2"/>
                      </a:rPr>
                      <m:t>=</m:t>
                    </m:r>
                  </m:oMath>
                </a14:m>
                <a:r>
                  <a:rPr lang="vi-VN" sz="2800" b="1" i="1" smtClean="0">
                    <a:latin typeface="Times New Roman" panose="02020603050405020304" pitchFamily="18" charset="0"/>
                    <a:ea typeface="Cambria Math" panose="02040503050406030204" pitchFamily="18" charset="0"/>
                    <a:cs typeface="Times New Roman" panose="02020603050405020304" pitchFamily="18" charset="0"/>
                  </a:rPr>
                  <a:t> 0</a:t>
                </a:r>
              </a:p>
              <a:p>
                <a:pPr>
                  <a:lnSpc>
                    <a:spcPct val="120000"/>
                  </a:lnSpc>
                </a:pPr>
                <a:r>
                  <a:rPr lang="vi-VN" sz="2800" b="1" i="1" smtClean="0">
                    <a:latin typeface="Times New Roman" panose="02020603050405020304" pitchFamily="18" charset="0"/>
                    <a:ea typeface="Cambria Math" panose="02040503050406030204" pitchFamily="18" charset="0"/>
                    <a:cs typeface="Times New Roman" panose="02020603050405020304" pitchFamily="18" charset="0"/>
                  </a:rPr>
                  <a:t>Có:</a:t>
                </a:r>
                <a:endParaRPr lang="vi-VN" sz="2800" b="1" i="1" smtClean="0">
                  <a:latin typeface="Times New Roman" panose="02020603050405020304" pitchFamily="18" charset="0"/>
                  <a:ea typeface="Cambria Math" panose="02040503050406030204" pitchFamily="18" charset="0"/>
                  <a:cs typeface="Times New Roman" panose="02020603050405020304" pitchFamily="18" charset="0"/>
                </a:endParaRPr>
              </a:p>
              <a:p>
                <a:pPr>
                  <a:lnSpc>
                    <a:spcPct val="120000"/>
                  </a:lnSpc>
                </a:pPr>
                <a:r>
                  <a:rPr lang="el-GR" sz="2800">
                    <a:latin typeface="Times New Roman" panose="02020603050405020304" pitchFamily="18" charset="0"/>
                    <a:cs typeface="Times New Roman" panose="02020603050405020304" pitchFamily="18" charset="0"/>
                  </a:rPr>
                  <a:t>ω</a:t>
                </a: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ea typeface="Cambria Math" panose="02040503050406030204" pitchFamily="18" charset="0"/>
                            <a:cs typeface="Times New Roman" panose="02020603050405020304" pitchFamily="18" charset="0"/>
                          </a:rPr>
                          <m:t>𝜔</m:t>
                        </m:r>
                      </m:e>
                      <m:sub>
                        <m:r>
                          <a:rPr lang="en-US" sz="2800" i="1">
                            <a:latin typeface="Cambria Math" panose="02040503050406030204" pitchFamily="18" charset="0"/>
                            <a:cs typeface="Times New Roman" panose="02020603050405020304" pitchFamily="18" charset="0"/>
                          </a:rPr>
                          <m:t>𝑜</m:t>
                        </m:r>
                      </m:sub>
                    </m:sSub>
                  </m:oMath>
                </a14:m>
                <a:r>
                  <a:rPr lang="en-US" sz="2800">
                    <a:latin typeface="Times New Roman" panose="02020603050405020304" pitchFamily="18" charset="0"/>
                    <a:cs typeface="Times New Roman" panose="02020603050405020304" pitchFamily="18" charset="0"/>
                  </a:rPr>
                  <a:t>+ </a:t>
                </a:r>
                <a:r>
                  <a:rPr lang="el-GR" sz="2800">
                    <a:latin typeface="Times New Roman" panose="02020603050405020304" pitchFamily="18" charset="0"/>
                    <a:cs typeface="Times New Roman" panose="02020603050405020304" pitchFamily="18" charset="0"/>
                  </a:rPr>
                  <a:t>ε</a:t>
                </a:r>
                <a:r>
                  <a:rPr lang="en-US" sz="2800">
                    <a:latin typeface="Times New Roman" panose="02020603050405020304" pitchFamily="18" charset="0"/>
                    <a:cs typeface="Times New Roman" panose="02020603050405020304" pitchFamily="18" charset="0"/>
                  </a:rPr>
                  <a:t>.t </a:t>
                </a:r>
                <a:r>
                  <a:rPr lang="vi-VN" sz="2800" smtClean="0">
                    <a:latin typeface="Times New Roman" panose="02020603050405020304" pitchFamily="18" charset="0"/>
                    <a:cs typeface="Times New Roman" panose="02020603050405020304" pitchFamily="18" charset="0"/>
                  </a:rPr>
                  <a:t> </a:t>
                </a:r>
                <a:r>
                  <a:rPr lang="vi-VN" sz="2800" smtClean="0">
                    <a:latin typeface="Times New Roman" panose="02020603050405020304" pitchFamily="18" charset="0"/>
                    <a:cs typeface="Times New Roman" panose="02020603050405020304" pitchFamily="18" charset="0"/>
                    <a:sym typeface="Wingdings" panose="05000000000000000000" pitchFamily="2" charset="2"/>
                  </a:rPr>
                  <a:t> </a:t>
                </a:r>
                <a:r>
                  <a:rPr lang="vi-VN" sz="2800" b="1" i="1" smtClean="0">
                    <a:latin typeface="Times New Roman" panose="02020603050405020304" pitchFamily="18" charset="0"/>
                    <a:cs typeface="Times New Roman" panose="02020603050405020304" pitchFamily="18" charset="0"/>
                    <a:sym typeface="Wingdings" panose="05000000000000000000" pitchFamily="2" charset="2"/>
                  </a:rPr>
                  <a:t>0</a:t>
                </a:r>
                <a:r>
                  <a:rPr lang="vi-VN" sz="2800" smtClean="0">
                    <a:latin typeface="Times New Roman" panose="02020603050405020304" pitchFamily="18" charset="0"/>
                    <a:cs typeface="Times New Roman" panose="02020603050405020304" pitchFamily="18" charset="0"/>
                    <a:sym typeface="Wingdings" panose="05000000000000000000" pitchFamily="2" charset="2"/>
                  </a:rPr>
                  <a:t> = </a:t>
                </a:r>
                <a:r>
                  <a:rPr lang="vi-VN" sz="2800" b="1" i="1">
                    <a:latin typeface="Times New Roman" panose="02020603050405020304" pitchFamily="18" charset="0"/>
                    <a:cs typeface="Times New Roman" panose="02020603050405020304" pitchFamily="18" charset="0"/>
                  </a:rPr>
                  <a:t>40</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b="1" i="1">
                    <a:latin typeface="Times New Roman" panose="02020603050405020304" pitchFamily="18" charset="0"/>
                    <a:cs typeface="Times New Roman" panose="02020603050405020304" pitchFamily="18" charset="0"/>
                  </a:rPr>
                  <a:t> </a:t>
                </a:r>
                <a:r>
                  <a:rPr lang="vi-VN" sz="2800" b="1" i="1" smtClean="0">
                    <a:latin typeface="Times New Roman" panose="02020603050405020304" pitchFamily="18" charset="0"/>
                    <a:cs typeface="Times New Roman" panose="02020603050405020304" pitchFamily="18" charset="0"/>
                  </a:rPr>
                  <a:t>+ </a:t>
                </a:r>
                <a:r>
                  <a:rPr lang="el-GR" sz="2800" b="1" i="1">
                    <a:latin typeface="Times New Roman" panose="02020603050405020304" pitchFamily="18" charset="0"/>
                    <a:cs typeface="Times New Roman" panose="02020603050405020304" pitchFamily="18" charset="0"/>
                  </a:rPr>
                  <a:t>ε</a:t>
                </a:r>
                <a:r>
                  <a:rPr lang="en-US" sz="2800" b="1" i="1">
                    <a:latin typeface="Times New Roman" panose="02020603050405020304" pitchFamily="18" charset="0"/>
                    <a:cs typeface="Times New Roman" panose="02020603050405020304" pitchFamily="18" charset="0"/>
                  </a:rPr>
                  <a:t>.t </a:t>
                </a:r>
                <a:r>
                  <a:rPr lang="vi-VN" sz="2800" b="1" i="1" smtClean="0">
                    <a:latin typeface="Times New Roman" panose="02020603050405020304" pitchFamily="18" charset="0"/>
                    <a:cs typeface="Times New Roman" panose="02020603050405020304" pitchFamily="18" charset="0"/>
                  </a:rPr>
                  <a:t> </a:t>
                </a:r>
              </a:p>
              <a:p>
                <a:pPr>
                  <a:lnSpc>
                    <a:spcPct val="120000"/>
                  </a:lnSpc>
                </a:pPr>
                <a:r>
                  <a:rPr lang="vi-VN" sz="2800" b="1" i="1" smtClean="0">
                    <a:latin typeface="Times New Roman" panose="02020603050405020304" pitchFamily="18" charset="0"/>
                    <a:cs typeface="Times New Roman" panose="02020603050405020304" pitchFamily="18" charset="0"/>
                    <a:sym typeface="Wingdings" panose="05000000000000000000" pitchFamily="2" charset="2"/>
                  </a:rPr>
                  <a:t> </a:t>
                </a:r>
                <a:r>
                  <a:rPr lang="el-GR" sz="2800" b="1" i="1">
                    <a:latin typeface="Times New Roman" panose="02020603050405020304" pitchFamily="18" charset="0"/>
                    <a:cs typeface="Times New Roman" panose="02020603050405020304" pitchFamily="18" charset="0"/>
                  </a:rPr>
                  <a:t>ε</a:t>
                </a:r>
                <a:r>
                  <a:rPr lang="en-US" sz="2800" b="1" i="1">
                    <a:latin typeface="Times New Roman" panose="02020603050405020304" pitchFamily="18" charset="0"/>
                    <a:cs typeface="Times New Roman" panose="02020603050405020304" pitchFamily="18" charset="0"/>
                  </a:rPr>
                  <a:t>.t </a:t>
                </a:r>
                <a:r>
                  <a:rPr lang="vi-VN" sz="2800" b="1" i="1" smtClean="0">
                    <a:latin typeface="Times New Roman" panose="02020603050405020304" pitchFamily="18" charset="0"/>
                    <a:cs typeface="Times New Roman" panose="02020603050405020304" pitchFamily="18" charset="0"/>
                  </a:rPr>
                  <a:t> = - </a:t>
                </a:r>
                <a:r>
                  <a:rPr lang="vi-VN" sz="2800" b="1" i="1">
                    <a:latin typeface="Times New Roman" panose="02020603050405020304" pitchFamily="18" charset="0"/>
                    <a:cs typeface="Times New Roman" panose="02020603050405020304" pitchFamily="18" charset="0"/>
                  </a:rPr>
                  <a:t>40</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b="1" i="1">
                    <a:latin typeface="Times New Roman" panose="02020603050405020304" pitchFamily="18" charset="0"/>
                    <a:cs typeface="Times New Roman" panose="02020603050405020304" pitchFamily="18" charset="0"/>
                  </a:rPr>
                  <a:t> </a:t>
                </a:r>
                <a:r>
                  <a:rPr lang="vi-VN" sz="2800" b="1" i="1" smtClean="0">
                    <a:latin typeface="Times New Roman" panose="02020603050405020304" pitchFamily="18" charset="0"/>
                    <a:cs typeface="Times New Roman" panose="02020603050405020304" pitchFamily="18" charset="0"/>
                  </a:rPr>
                  <a:t> (*)</a:t>
                </a:r>
                <a:endParaRPr lang="en-US" sz="2800" b="1" i="1">
                  <a:latin typeface="Times New Roman" panose="02020603050405020304" pitchFamily="18" charset="0"/>
                  <a:cs typeface="Times New Roman" panose="02020603050405020304" pitchFamily="18" charset="0"/>
                </a:endParaRPr>
              </a:p>
              <a:p>
                <a:pPr>
                  <a:lnSpc>
                    <a:spcPct val="120000"/>
                  </a:lnSpc>
                </a:pPr>
                <a:endParaRPr lang="vi-VN" sz="2800" b="1" i="1" smtClean="0">
                  <a:latin typeface="Times New Roman" panose="02020603050405020304" pitchFamily="18" charset="0"/>
                  <a:ea typeface="Cambria Math" panose="02040503050406030204" pitchFamily="18" charset="0"/>
                  <a:cs typeface="Times New Roman" panose="02020603050405020304" pitchFamily="18" charset="0"/>
                </a:endParaRPr>
              </a:p>
              <a:p>
                <a:pPr>
                  <a:lnSpc>
                    <a:spcPct val="120000"/>
                  </a:lnSpc>
                </a:pPr>
                <a:endParaRPr lang="vi-VN" sz="2800" b="1" i="1">
                  <a:latin typeface="Times New Roman" panose="02020603050405020304" pitchFamily="18" charset="0"/>
                  <a:ea typeface="Cambria Math" panose="02040503050406030204" pitchFamily="18" charset="0"/>
                  <a:cs typeface="Times New Roman" panose="02020603050405020304" pitchFamily="18" charset="0"/>
                </a:endParaRPr>
              </a:p>
              <a:p>
                <a:pPr>
                  <a:lnSpc>
                    <a:spcPct val="120000"/>
                  </a:lnSpc>
                </a:pPr>
                <a:endParaRPr lang="vi-VN" sz="2800" b="1" i="1" smtClean="0">
                  <a:solidFill>
                    <a:schemeClr val="tx1"/>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endParaRPr lang="vi-VN" sz="2800" b="1" i="1" smtClean="0">
                  <a:latin typeface="Times New Roman" panose="02020603050405020304" pitchFamily="18" charset="0"/>
                  <a:cs typeface="Times New Roman" panose="02020603050405020304" pitchFamily="18" charset="0"/>
                </a:endParaRPr>
              </a:p>
              <a:p>
                <a:pPr>
                  <a:lnSpc>
                    <a:spcPct val="120000"/>
                  </a:lnSpc>
                </a:pP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mc:Choice>
        <mc:Fallback>
          <p:sp>
            <p:nvSpPr>
              <p:cNvPr id="9" name="TextBox 8"/>
              <p:cNvSpPr txBox="1">
                <a:spLocks noRot="1" noChangeAspect="1" noMove="1" noResize="1" noEditPoints="1" noAdjustHandles="1" noChangeArrowheads="1" noChangeShapeType="1" noTextEdit="1"/>
              </p:cNvSpPr>
              <p:nvPr/>
            </p:nvSpPr>
            <p:spPr>
              <a:xfrm>
                <a:off x="283782" y="228540"/>
                <a:ext cx="11624435" cy="10079426"/>
              </a:xfrm>
              <a:prstGeom prst="rect">
                <a:avLst/>
              </a:prstGeom>
              <a:blipFill rotWithShape="0">
                <a:blip r:embed="rId2"/>
                <a:stretch>
                  <a:fillRect l="-1102" t="-181"/>
                </a:stretch>
              </a:blipFill>
            </p:spPr>
            <p:txBody>
              <a:bodyPr/>
              <a:lstStyle/>
              <a:p>
                <a:r>
                  <a:rPr lang="en-US">
                    <a:noFill/>
                  </a:rPr>
                  <a:t> </a:t>
                </a:r>
              </a:p>
            </p:txBody>
          </p:sp>
        </mc:Fallback>
      </mc:AlternateContent>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0250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arn(inVertical)">
                                      <p:cBhvr>
                                        <p:cTn id="7" dur="500"/>
                                        <p:tgtEl>
                                          <p:spTgt spid="9">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barn(inVertical)">
                                      <p:cBhvr>
                                        <p:cTn id="10"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9" name="TextBox 8"/>
              <p:cNvSpPr txBox="1"/>
              <p:nvPr/>
            </p:nvSpPr>
            <p:spPr>
              <a:xfrm>
                <a:off x="283782" y="228540"/>
                <a:ext cx="11624435" cy="7359579"/>
              </a:xfrm>
              <a:prstGeom prst="rect">
                <a:avLst/>
              </a:prstGeom>
              <a:noFill/>
            </p:spPr>
            <p:txBody>
              <a:bodyPr wrap="square" rtlCol="0">
                <a:spAutoFit/>
              </a:bodyPr>
              <a:lstStyle/>
              <a:p>
                <a:pPr>
                  <a:lnSpc>
                    <a:spcPct val="120000"/>
                  </a:lnSpc>
                </a:pPr>
                <a:r>
                  <a:rPr lang="vi-VN" sz="2800" i="1" smtClean="0">
                    <a:solidFill>
                      <a:schemeClr val="tx1"/>
                    </a:solidFill>
                    <a:latin typeface="Times New Roman" panose="02020603050405020304" pitchFamily="18" charset="0"/>
                    <a:cs typeface="Times New Roman" panose="02020603050405020304" pitchFamily="18" charset="0"/>
                  </a:rPr>
                  <a:t>Lại có: </a:t>
                </a:r>
                <a14:m>
                  <m:oMath xmlns:m="http://schemas.openxmlformats.org/officeDocument/2006/math">
                    <m:r>
                      <a:rPr lang="en-US" sz="2800" i="1">
                        <a:latin typeface="Cambria Math" panose="02040503050406030204" pitchFamily="18" charset="0"/>
                        <a:ea typeface="Cambria Math" panose="02040503050406030204" pitchFamily="18" charset="0"/>
                      </a:rPr>
                      <m:t>𝜑</m:t>
                    </m:r>
                  </m:oMath>
                </a14:m>
                <a:r>
                  <a:rPr lang="en-US" sz="2800">
                    <a:latin typeface="Times New Roman" panose="02020603050405020304" pitchFamily="18" charset="0"/>
                    <a:cs typeface="Times New Roman" panose="02020603050405020304" pitchFamily="18" charset="0"/>
                  </a:rPr>
                  <a:t> =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𝜑</m:t>
                        </m:r>
                      </m:e>
                      <m:sub>
                        <m:r>
                          <a:rPr lang="en-US" sz="2800" i="1">
                            <a:latin typeface="Cambria Math" panose="02040503050406030204" pitchFamily="18" charset="0"/>
                          </a:rPr>
                          <m:t>𝑜</m:t>
                        </m:r>
                      </m:sub>
                    </m:sSub>
                    <m:r>
                      <a:rPr lang="en-US" sz="2800" i="1">
                        <a:latin typeface="Cambria Math" panose="02040503050406030204" pitchFamily="18" charset="0"/>
                      </a:rPr>
                      <m:t> </m:t>
                    </m:r>
                  </m:oMath>
                </a14:m>
                <a:r>
                  <a:rPr lang="en-US" sz="280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ea typeface="Cambria Math" panose="02040503050406030204" pitchFamily="18" charset="0"/>
                            <a:cs typeface="Times New Roman" panose="02020603050405020304" pitchFamily="18" charset="0"/>
                          </a:rPr>
                          <m:t>𝜔</m:t>
                        </m:r>
                      </m:e>
                      <m:sub>
                        <m:r>
                          <a:rPr lang="en-US" sz="2800" i="1">
                            <a:latin typeface="Cambria Math" panose="02040503050406030204" pitchFamily="18" charset="0"/>
                            <a:cs typeface="Times New Roman" panose="02020603050405020304" pitchFamily="18" charset="0"/>
                          </a:rPr>
                          <m:t>𝑜</m:t>
                        </m:r>
                      </m:sub>
                    </m:sSub>
                  </m:oMath>
                </a14:m>
                <a:r>
                  <a:rPr lang="en-US" sz="2800">
                    <a:latin typeface="Times New Roman" panose="02020603050405020304" pitchFamily="18" charset="0"/>
                    <a:cs typeface="Times New Roman" panose="02020603050405020304" pitchFamily="18" charset="0"/>
                  </a:rPr>
                  <a:t>.</a:t>
                </a:r>
                <a:r>
                  <a:rPr lang="en-US" sz="2800">
                    <a:latin typeface="Times New Roman" panose="02020603050405020304" pitchFamily="18" charset="0"/>
                    <a:cs typeface="Times New Roman" panose="02020603050405020304" pitchFamily="18" charset="0"/>
                  </a:rPr>
                  <a:t>t + </a:t>
                </a:r>
                <a14:m>
                  <m:oMath xmlns:m="http://schemas.openxmlformats.org/officeDocument/2006/math">
                    <m:f>
                      <m:fPr>
                        <m:ctrlPr>
                          <a:rPr lang="en-US" sz="2800" i="1">
                            <a:latin typeface="Cambria Math" panose="02040503050406030204" pitchFamily="18" charset="0"/>
                            <a:cs typeface="Times New Roman" panose="02020603050405020304" pitchFamily="18" charset="0"/>
                          </a:rPr>
                        </m:ctrlPr>
                      </m:fPr>
                      <m:num>
                        <m:r>
                          <a:rPr lang="en-US" sz="2800" i="1">
                            <a:latin typeface="Cambria Math" panose="02040503050406030204" pitchFamily="18" charset="0"/>
                            <a:cs typeface="Times New Roman" panose="02020603050405020304" pitchFamily="18" charset="0"/>
                          </a:rPr>
                          <m:t>1</m:t>
                        </m:r>
                      </m:num>
                      <m:den>
                        <m:r>
                          <a:rPr lang="en-US" sz="2800" i="1">
                            <a:latin typeface="Cambria Math" panose="02040503050406030204" pitchFamily="18" charset="0"/>
                            <a:cs typeface="Times New Roman" panose="02020603050405020304" pitchFamily="18" charset="0"/>
                          </a:rPr>
                          <m:t>2</m:t>
                        </m:r>
                      </m:den>
                    </m:f>
                  </m:oMath>
                </a14:m>
                <a:r>
                  <a:rPr lang="en-US" sz="2800" b="1">
                    <a:latin typeface="Times New Roman" panose="02020603050405020304" pitchFamily="18" charset="0"/>
                    <a:cs typeface="Times New Roman" panose="02020603050405020304" pitchFamily="18" charset="0"/>
                  </a:rPr>
                  <a:t>. </a:t>
                </a:r>
                <a:r>
                  <a:rPr lang="el-GR" sz="2800">
                    <a:latin typeface="Times New Roman" panose="02020603050405020304" pitchFamily="18" charset="0"/>
                    <a:cs typeface="Times New Roman" panose="02020603050405020304" pitchFamily="18" charset="0"/>
                  </a:rPr>
                  <a:t>ε</a:t>
                </a:r>
                <a:r>
                  <a:rPr lang="en-US" sz="2800" smtClean="0">
                    <a:latin typeface="Times New Roman" panose="02020603050405020304" pitchFamily="18" charset="0"/>
                    <a:cs typeface="Times New Roman" panose="02020603050405020304" pitchFamily="18" charset="0"/>
                  </a:rPr>
                  <a:t>.</a:t>
                </a:r>
                <a:r>
                  <a:rPr lang="vi-VN" sz="2800" smtClean="0">
                    <a:latin typeface="Times New Roman" panose="02020603050405020304" pitchFamily="18" charset="0"/>
                    <a:cs typeface="Times New Roman" panose="02020603050405020304" pitchFamily="18" charset="0"/>
                  </a:rPr>
                  <a:t>t.t</a:t>
                </a:r>
                <a:r>
                  <a:rPr lang="vi-VN" sz="2800" i="1" smtClean="0">
                    <a:solidFill>
                      <a:schemeClr val="tx1"/>
                    </a:solidFill>
                    <a:latin typeface="Times New Roman" panose="02020603050405020304" pitchFamily="18" charset="0"/>
                    <a:cs typeface="Times New Roman" panose="02020603050405020304" pitchFamily="18" charset="0"/>
                  </a:rPr>
                  <a:t> </a:t>
                </a:r>
                <a:r>
                  <a:rPr lang="vi-VN" sz="2800" i="1" smtClean="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a:t>
                </a:r>
                <a:r>
                  <a:rPr lang="vi-VN" sz="2800" b="1" i="1">
                    <a:latin typeface="Times New Roman" panose="02020603050405020304" pitchFamily="18" charset="0"/>
                    <a:ea typeface="Cambria Math" panose="02040503050406030204" pitchFamily="18" charset="0"/>
                    <a:cs typeface="Times New Roman" panose="02020603050405020304" pitchFamily="18" charset="0"/>
                  </a:rPr>
                  <a:t>160</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i="1" smtClean="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 0 + </a:t>
                </a:r>
                <a:r>
                  <a:rPr lang="vi-VN" sz="2800" b="1" i="1">
                    <a:latin typeface="Times New Roman" panose="02020603050405020304" pitchFamily="18" charset="0"/>
                    <a:cs typeface="Times New Roman" panose="02020603050405020304" pitchFamily="18" charset="0"/>
                  </a:rPr>
                  <a:t>40</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b="1" i="1" smtClean="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.t </a:t>
                </a:r>
                <a:r>
                  <a:rPr lang="vi-VN" sz="2800" i="1" smtClean="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f>
                      <m:fPr>
                        <m:ctrlPr>
                          <a:rPr lang="en-US" sz="2800" i="1">
                            <a:latin typeface="Cambria Math" panose="02040503050406030204" pitchFamily="18" charset="0"/>
                            <a:cs typeface="Times New Roman" panose="02020603050405020304" pitchFamily="18" charset="0"/>
                          </a:rPr>
                        </m:ctrlPr>
                      </m:fPr>
                      <m:num>
                        <m:r>
                          <a:rPr lang="en-US" sz="2800" i="1">
                            <a:latin typeface="Cambria Math" panose="02040503050406030204" pitchFamily="18" charset="0"/>
                            <a:cs typeface="Times New Roman" panose="02020603050405020304" pitchFamily="18" charset="0"/>
                          </a:rPr>
                          <m:t>1</m:t>
                        </m:r>
                      </m:num>
                      <m:den>
                        <m:r>
                          <a:rPr lang="en-US" sz="2800" i="1">
                            <a:latin typeface="Cambria Math" panose="02040503050406030204" pitchFamily="18" charset="0"/>
                            <a:cs typeface="Times New Roman" panose="02020603050405020304" pitchFamily="18" charset="0"/>
                          </a:rPr>
                          <m:t>2</m:t>
                        </m:r>
                      </m:den>
                    </m:f>
                  </m:oMath>
                </a14:m>
                <a:r>
                  <a:rPr lang="en-US" sz="2800" b="1" smtClean="0">
                    <a:latin typeface="Times New Roman" panose="02020603050405020304" pitchFamily="18" charset="0"/>
                    <a:cs typeface="Times New Roman" panose="02020603050405020304" pitchFamily="18" charset="0"/>
                  </a:rPr>
                  <a:t>.</a:t>
                </a:r>
                <a:r>
                  <a:rPr lang="vi-VN" sz="2800" b="1" smtClean="0">
                    <a:latin typeface="Times New Roman" panose="02020603050405020304" pitchFamily="18" charset="0"/>
                    <a:cs typeface="Times New Roman" panose="02020603050405020304" pitchFamily="18" charset="0"/>
                  </a:rPr>
                  <a:t>(-</a:t>
                </a:r>
                <a:r>
                  <a:rPr lang="vi-VN" sz="2800" b="1" i="1">
                    <a:latin typeface="Times New Roman" panose="02020603050405020304" pitchFamily="18" charset="0"/>
                    <a:cs typeface="Times New Roman" panose="02020603050405020304" pitchFamily="18" charset="0"/>
                  </a:rPr>
                  <a:t> 40</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i="1" smtClean="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a:t>
                </a:r>
                <a:r>
                  <a:rPr lang="vi-VN" sz="2800" b="1" i="1" smtClean="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t</a:t>
                </a:r>
              </a:p>
              <a:p>
                <a:pPr marL="457200" indent="-457200">
                  <a:lnSpc>
                    <a:spcPct val="120000"/>
                  </a:lnSpc>
                  <a:buFont typeface="Wingdings" panose="05000000000000000000" pitchFamily="2" charset="2"/>
                  <a:buChar char="è"/>
                </a:pPr>
                <a:r>
                  <a:rPr lang="vi-VN" sz="2800" b="1" i="1" smtClean="0">
                    <a:latin typeface="Times New Roman" panose="02020603050405020304" pitchFamily="18" charset="0"/>
                    <a:cs typeface="Times New Roman" panose="02020603050405020304" pitchFamily="18" charset="0"/>
                    <a:sym typeface="Wingdings" panose="05000000000000000000" pitchFamily="2" charset="2"/>
                  </a:rPr>
                  <a:t>t</a:t>
                </a:r>
                <a:r>
                  <a:rPr lang="vi-VN" sz="2800" i="1" smtClean="0">
                    <a:latin typeface="Times New Roman" panose="02020603050405020304" pitchFamily="18" charset="0"/>
                    <a:cs typeface="Times New Roman" panose="02020603050405020304" pitchFamily="18" charset="0"/>
                    <a:sym typeface="Wingdings" panose="05000000000000000000" pitchFamily="2" charset="2"/>
                  </a:rPr>
                  <a:t> = 8s</a:t>
                </a:r>
              </a:p>
              <a:p>
                <a:pPr>
                  <a:lnSpc>
                    <a:spcPct val="120000"/>
                  </a:lnSpc>
                </a:pPr>
                <a:r>
                  <a:rPr lang="vi-VN" sz="2800" i="1" smtClean="0">
                    <a:latin typeface="Times New Roman" panose="02020603050405020304" pitchFamily="18" charset="0"/>
                    <a:cs typeface="Times New Roman" panose="02020603050405020304" pitchFamily="18" charset="0"/>
                    <a:sym typeface="Wingdings" panose="05000000000000000000" pitchFamily="2" charset="2"/>
                  </a:rPr>
                  <a:t>(*)</a:t>
                </a:r>
                <a:r>
                  <a:rPr lang="el-GR" sz="2800" b="1" i="1" smtClean="0">
                    <a:latin typeface="Times New Roman" panose="02020603050405020304" pitchFamily="18" charset="0"/>
                    <a:cs typeface="Times New Roman" panose="02020603050405020304" pitchFamily="18" charset="0"/>
                  </a:rPr>
                  <a:t> </a:t>
                </a:r>
                <a:r>
                  <a:rPr lang="el-GR" sz="2800" b="1" i="1">
                    <a:latin typeface="Times New Roman" panose="02020603050405020304" pitchFamily="18" charset="0"/>
                    <a:cs typeface="Times New Roman" panose="02020603050405020304" pitchFamily="18" charset="0"/>
                  </a:rPr>
                  <a:t>ε</a:t>
                </a:r>
                <a:r>
                  <a:rPr lang="en-US" sz="2800" b="1" i="1">
                    <a:latin typeface="Times New Roman" panose="02020603050405020304" pitchFamily="18" charset="0"/>
                    <a:cs typeface="Times New Roman" panose="02020603050405020304" pitchFamily="18" charset="0"/>
                  </a:rPr>
                  <a:t>.t </a:t>
                </a:r>
                <a:r>
                  <a:rPr lang="vi-VN" sz="2800" b="1" i="1">
                    <a:latin typeface="Times New Roman" panose="02020603050405020304" pitchFamily="18" charset="0"/>
                    <a:cs typeface="Times New Roman" panose="02020603050405020304" pitchFamily="18" charset="0"/>
                  </a:rPr>
                  <a:t> = - </a:t>
                </a:r>
                <a:r>
                  <a:rPr lang="vi-VN" sz="2800" b="1" i="1">
                    <a:latin typeface="Times New Roman" panose="02020603050405020304" pitchFamily="18" charset="0"/>
                    <a:cs typeface="Times New Roman" panose="02020603050405020304" pitchFamily="18" charset="0"/>
                  </a:rPr>
                  <a:t>40</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b="1" i="1">
                    <a:latin typeface="Times New Roman" panose="02020603050405020304" pitchFamily="18" charset="0"/>
                    <a:cs typeface="Times New Roman" panose="02020603050405020304" pitchFamily="18" charset="0"/>
                  </a:rPr>
                  <a:t> </a:t>
                </a:r>
                <a:r>
                  <a:rPr lang="vi-VN" sz="2800" b="1" i="1" smtClean="0">
                    <a:latin typeface="Times New Roman" panose="02020603050405020304" pitchFamily="18" charset="0"/>
                    <a:cs typeface="Times New Roman" panose="02020603050405020304" pitchFamily="18" charset="0"/>
                    <a:sym typeface="Wingdings" panose="05000000000000000000" pitchFamily="2" charset="2"/>
                  </a:rPr>
                  <a:t> </a:t>
                </a:r>
                <a:r>
                  <a:rPr lang="el-GR" sz="2800" b="1" i="1">
                    <a:latin typeface="Times New Roman" panose="02020603050405020304" pitchFamily="18" charset="0"/>
                    <a:cs typeface="Times New Roman" panose="02020603050405020304" pitchFamily="18" charset="0"/>
                  </a:rPr>
                  <a:t>ε</a:t>
                </a:r>
                <a:r>
                  <a:rPr lang="en-US" sz="2800" b="1" i="1" smtClean="0">
                    <a:latin typeface="Times New Roman" panose="02020603050405020304" pitchFamily="18" charset="0"/>
                    <a:cs typeface="Times New Roman" panose="02020603050405020304" pitchFamily="18" charset="0"/>
                  </a:rPr>
                  <a:t>.</a:t>
                </a:r>
                <a:r>
                  <a:rPr lang="vi-VN" sz="2800" b="1" i="1" smtClean="0">
                    <a:latin typeface="Times New Roman" panose="02020603050405020304" pitchFamily="18" charset="0"/>
                    <a:cs typeface="Times New Roman" panose="02020603050405020304" pitchFamily="18" charset="0"/>
                  </a:rPr>
                  <a:t>8</a:t>
                </a:r>
                <a:r>
                  <a:rPr lang="en-US" sz="2800" b="1" i="1" smtClean="0">
                    <a:latin typeface="Times New Roman" panose="02020603050405020304" pitchFamily="18" charset="0"/>
                    <a:cs typeface="Times New Roman" panose="02020603050405020304" pitchFamily="18" charset="0"/>
                  </a:rPr>
                  <a:t> </a:t>
                </a:r>
                <a:r>
                  <a:rPr lang="vi-VN" sz="2800" b="1" i="1" smtClean="0">
                    <a:latin typeface="Times New Roman" panose="02020603050405020304" pitchFamily="18" charset="0"/>
                    <a:cs typeface="Times New Roman" panose="02020603050405020304" pitchFamily="18" charset="0"/>
                  </a:rPr>
                  <a:t> </a:t>
                </a:r>
                <a:r>
                  <a:rPr lang="vi-VN" sz="2800" b="1" i="1">
                    <a:latin typeface="Times New Roman" panose="02020603050405020304" pitchFamily="18" charset="0"/>
                    <a:cs typeface="Times New Roman" panose="02020603050405020304" pitchFamily="18" charset="0"/>
                  </a:rPr>
                  <a:t>= - 40</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endParaRPr lang="vi-VN" sz="2800" b="1" i="1" smtClean="0">
                  <a:latin typeface="Times New Roman" panose="02020603050405020304" pitchFamily="18" charset="0"/>
                  <a:cs typeface="Times New Roman" panose="02020603050405020304" pitchFamily="18" charset="0"/>
                </a:endParaRPr>
              </a:p>
              <a:p>
                <a:pPr>
                  <a:lnSpc>
                    <a:spcPct val="120000"/>
                  </a:lnSpc>
                </a:pPr>
                <a:r>
                  <a:rPr lang="vi-VN" sz="2800" b="1" i="1" smtClean="0">
                    <a:latin typeface="Times New Roman" panose="02020603050405020304" pitchFamily="18" charset="0"/>
                    <a:cs typeface="Times New Roman" panose="02020603050405020304" pitchFamily="18" charset="0"/>
                    <a:sym typeface="Wingdings" panose="05000000000000000000" pitchFamily="2" charset="2"/>
                  </a:rPr>
                  <a:t> </a:t>
                </a:r>
                <a:r>
                  <a:rPr lang="el-GR" sz="2800" b="1" i="1" smtClean="0">
                    <a:latin typeface="Times New Roman" panose="02020603050405020304" pitchFamily="18" charset="0"/>
                    <a:cs typeface="Times New Roman" panose="02020603050405020304" pitchFamily="18" charset="0"/>
                  </a:rPr>
                  <a:t>ε</a:t>
                </a:r>
                <a:r>
                  <a:rPr lang="vi-VN" sz="2800" b="1" i="1" smtClean="0">
                    <a:latin typeface="Times New Roman" panose="02020603050405020304" pitchFamily="18" charset="0"/>
                    <a:cs typeface="Times New Roman" panose="02020603050405020304" pitchFamily="18" charset="0"/>
                  </a:rPr>
                  <a:t> </a:t>
                </a:r>
                <a:r>
                  <a:rPr lang="vi-VN" sz="2800" b="1" i="1">
                    <a:latin typeface="Times New Roman" panose="02020603050405020304" pitchFamily="18" charset="0"/>
                    <a:cs typeface="Times New Roman" panose="02020603050405020304" pitchFamily="18" charset="0"/>
                  </a:rPr>
                  <a:t>= - </a:t>
                </a:r>
                <a:r>
                  <a:rPr lang="vi-VN" sz="2800" b="1" i="1" smtClean="0">
                    <a:latin typeface="Times New Roman" panose="02020603050405020304" pitchFamily="18" charset="0"/>
                    <a:cs typeface="Times New Roman" panose="02020603050405020304" pitchFamily="18" charset="0"/>
                  </a:rPr>
                  <a:t>5</a:t>
                </a:r>
                <a14:m>
                  <m:oMath xmlns:m="http://schemas.openxmlformats.org/officeDocument/2006/math">
                    <m:r>
                      <a:rPr lang="vi-VN" sz="2800" b="1" i="1">
                        <a:latin typeface="Cambria Math" panose="02040503050406030204" pitchFamily="18" charset="0"/>
                        <a:ea typeface="Cambria Math" panose="02040503050406030204" pitchFamily="18" charset="0"/>
                        <a:cs typeface="Times New Roman" panose="02020603050405020304" pitchFamily="18" charset="0"/>
                      </a:rPr>
                      <m:t>𝝅</m:t>
                    </m:r>
                  </m:oMath>
                </a14:m>
                <a:r>
                  <a:rPr lang="vi-VN"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(rad/s</a:t>
                </a:r>
                <a:r>
                  <a:rPr lang="en-US" sz="2800" baseline="30000">
                    <a:latin typeface="Times New Roman" panose="02020603050405020304" pitchFamily="18" charset="0"/>
                    <a:cs typeface="Times New Roman" panose="02020603050405020304" pitchFamily="18" charset="0"/>
                  </a:rPr>
                  <a:t>2</a:t>
                </a:r>
                <a:r>
                  <a:rPr lang="en-US" sz="2800">
                    <a:latin typeface="Times New Roman" panose="02020603050405020304" pitchFamily="18" charset="0"/>
                    <a:cs typeface="Times New Roman" panose="02020603050405020304" pitchFamily="18" charset="0"/>
                  </a:rPr>
                  <a:t>)</a:t>
                </a:r>
              </a:p>
              <a:p>
                <a:pPr>
                  <a:lnSpc>
                    <a:spcPct val="120000"/>
                  </a:lnSpc>
                </a:pPr>
                <a:endParaRPr lang="vi-VN" sz="2800" b="1" i="1">
                  <a:latin typeface="Times New Roman" panose="02020603050405020304" pitchFamily="18" charset="0"/>
                  <a:cs typeface="Times New Roman" panose="02020603050405020304" pitchFamily="18" charset="0"/>
                </a:endParaRPr>
              </a:p>
              <a:p>
                <a:pPr>
                  <a:lnSpc>
                    <a:spcPct val="120000"/>
                  </a:lnSpc>
                </a:pPr>
                <a:endParaRPr lang="en-US" sz="2800" b="1" i="1">
                  <a:latin typeface="Times New Roman" panose="02020603050405020304" pitchFamily="18" charset="0"/>
                  <a:cs typeface="Times New Roman" panose="02020603050405020304" pitchFamily="18" charset="0"/>
                </a:endParaRPr>
              </a:p>
              <a:p>
                <a:pPr>
                  <a:lnSpc>
                    <a:spcPct val="120000"/>
                  </a:lnSpc>
                </a:pPr>
                <a:endParaRPr lang="vi-VN" sz="2800" b="1" i="1" smtClean="0">
                  <a:latin typeface="Times New Roman" panose="02020603050405020304" pitchFamily="18" charset="0"/>
                  <a:ea typeface="Cambria Math" panose="02040503050406030204" pitchFamily="18" charset="0"/>
                  <a:cs typeface="Times New Roman" panose="02020603050405020304" pitchFamily="18" charset="0"/>
                </a:endParaRPr>
              </a:p>
              <a:p>
                <a:pPr>
                  <a:lnSpc>
                    <a:spcPct val="120000"/>
                  </a:lnSpc>
                </a:pPr>
                <a:endParaRPr lang="vi-VN" sz="2800" b="1" i="1">
                  <a:latin typeface="Times New Roman" panose="02020603050405020304" pitchFamily="18" charset="0"/>
                  <a:ea typeface="Cambria Math" panose="02040503050406030204" pitchFamily="18" charset="0"/>
                  <a:cs typeface="Times New Roman" panose="02020603050405020304" pitchFamily="18" charset="0"/>
                </a:endParaRPr>
              </a:p>
              <a:p>
                <a:pPr>
                  <a:lnSpc>
                    <a:spcPct val="120000"/>
                  </a:lnSpc>
                </a:pPr>
                <a:endParaRPr lang="vi-VN" sz="2800" b="1" i="1" smtClean="0">
                  <a:solidFill>
                    <a:schemeClr val="tx1"/>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endParaRPr lang="vi-VN" sz="2800" b="1" i="1" smtClean="0">
                  <a:latin typeface="Times New Roman" panose="02020603050405020304" pitchFamily="18" charset="0"/>
                  <a:cs typeface="Times New Roman" panose="02020603050405020304" pitchFamily="18" charset="0"/>
                </a:endParaRPr>
              </a:p>
              <a:p>
                <a:pPr>
                  <a:lnSpc>
                    <a:spcPct val="120000"/>
                  </a:lnSpc>
                </a:pP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mc:Choice>
        <mc:Fallback>
          <p:sp>
            <p:nvSpPr>
              <p:cNvPr id="9" name="TextBox 8"/>
              <p:cNvSpPr txBox="1">
                <a:spLocks noRot="1" noChangeAspect="1" noMove="1" noResize="1" noEditPoints="1" noAdjustHandles="1" noChangeArrowheads="1" noChangeShapeType="1" noTextEdit="1"/>
              </p:cNvSpPr>
              <p:nvPr/>
            </p:nvSpPr>
            <p:spPr>
              <a:xfrm>
                <a:off x="283782" y="228540"/>
                <a:ext cx="11624435" cy="7359579"/>
              </a:xfrm>
              <a:prstGeom prst="rect">
                <a:avLst/>
              </a:prstGeom>
              <a:blipFill rotWithShape="0">
                <a:blip r:embed="rId2"/>
                <a:stretch>
                  <a:fillRect l="-1102"/>
                </a:stretch>
              </a:blipFill>
            </p:spPr>
            <p:txBody>
              <a:bodyPr/>
              <a:lstStyle/>
              <a:p>
                <a:r>
                  <a:rPr lang="en-US">
                    <a:noFill/>
                  </a:rPr>
                  <a:t> </a:t>
                </a:r>
              </a:p>
            </p:txBody>
          </p:sp>
        </mc:Fallback>
      </mc:AlternateContent>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93326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9" name="TextBox 8"/>
          <p:cNvSpPr txBox="1"/>
          <p:nvPr/>
        </p:nvSpPr>
        <p:spPr>
          <a:xfrm>
            <a:off x="309802" y="138005"/>
            <a:ext cx="11624435" cy="6075509"/>
          </a:xfrm>
          <a:prstGeom prst="rect">
            <a:avLst/>
          </a:prstGeom>
          <a:noFill/>
        </p:spPr>
        <p:txBody>
          <a:bodyPr wrap="square" rtlCol="0">
            <a:spAutoFit/>
          </a:bodyPr>
          <a:lstStyle/>
          <a:p>
            <a:pPr algn="ctr">
              <a:lnSpc>
                <a:spcPct val="120000"/>
              </a:lnSpc>
            </a:pPr>
            <a:r>
              <a:rPr lang="vi-VN" sz="2800" b="1" smtClean="0">
                <a:latin typeface="Times New Roman" panose="02020603050405020304" pitchFamily="18" charset="0"/>
                <a:cs typeface="Times New Roman" panose="02020603050405020304" pitchFamily="18" charset="0"/>
              </a:rPr>
              <a:t>BÀI TẬP ÁP DỤNG</a:t>
            </a:r>
            <a:endParaRPr lang="en-US" sz="2800" b="1">
              <a:latin typeface="Times New Roman" panose="02020603050405020304" pitchFamily="18" charset="0"/>
              <a:cs typeface="Times New Roman" panose="02020603050405020304" pitchFamily="18" charset="0"/>
            </a:endParaRPr>
          </a:p>
          <a:p>
            <a:pPr>
              <a:lnSpc>
                <a:spcPct val="120000"/>
              </a:lnSpc>
            </a:pPr>
            <a:r>
              <a:rPr lang="vi-VN" sz="2400" b="1" i="1" smtClean="0">
                <a:latin typeface="Times New Roman" panose="02020603050405020304" pitchFamily="18" charset="0"/>
                <a:cs typeface="Times New Roman" panose="02020603050405020304" pitchFamily="18" charset="0"/>
              </a:rPr>
              <a:t>Bài tập 4 – Chương 5</a:t>
            </a:r>
          </a:p>
          <a:p>
            <a:pPr>
              <a:lnSpc>
                <a:spcPct val="120000"/>
              </a:lnSpc>
            </a:pPr>
            <a:r>
              <a:rPr lang="en-US" sz="2400">
                <a:latin typeface="Times New Roman" panose="02020603050405020304" pitchFamily="18" charset="0"/>
                <a:cs typeface="Times New Roman" panose="02020603050405020304" pitchFamily="18" charset="0"/>
              </a:rPr>
              <a:t>Bánh xe quay nhanh dần đều từ trạng thái nghỉ, sau 10 phút bánh xe có tốc độ quay 120 vòng/phút. Xác định số vòng quay của bánh xe trong 10 </a:t>
            </a:r>
            <a:r>
              <a:rPr lang="en-US" sz="2400">
                <a:latin typeface="Times New Roman" panose="02020603050405020304" pitchFamily="18" charset="0"/>
                <a:cs typeface="Times New Roman" panose="02020603050405020304" pitchFamily="18" charset="0"/>
              </a:rPr>
              <a:t>phút </a:t>
            </a:r>
            <a:r>
              <a:rPr lang="en-US" sz="2400" smtClean="0">
                <a:latin typeface="Times New Roman" panose="02020603050405020304" pitchFamily="18" charset="0"/>
                <a:cs typeface="Times New Roman" panose="02020603050405020304" pitchFamily="18" charset="0"/>
              </a:rPr>
              <a:t>đó</a:t>
            </a:r>
            <a:r>
              <a:rPr lang="vi-VN" sz="2400" smtClean="0">
                <a:latin typeface="Times New Roman" panose="02020603050405020304" pitchFamily="18" charset="0"/>
                <a:cs typeface="Times New Roman" panose="02020603050405020304" pitchFamily="18" charset="0"/>
              </a:rPr>
              <a:t>.</a:t>
            </a:r>
            <a:br>
              <a:rPr lang="vi-VN" sz="2400" smtClean="0">
                <a:latin typeface="Times New Roman" panose="02020603050405020304" pitchFamily="18" charset="0"/>
                <a:cs typeface="Times New Roman" panose="02020603050405020304" pitchFamily="18" charset="0"/>
              </a:rPr>
            </a:br>
            <a:r>
              <a:rPr lang="vi-VN" sz="2400" b="1" i="1" smtClean="0">
                <a:latin typeface="Times New Roman" panose="02020603050405020304" pitchFamily="18" charset="0"/>
                <a:cs typeface="Times New Roman" panose="02020603050405020304" pitchFamily="18" charset="0"/>
              </a:rPr>
              <a:t>Bài tập 7 – Chương 5</a:t>
            </a:r>
          </a:p>
          <a:p>
            <a:pPr lvl="0">
              <a:lnSpc>
                <a:spcPct val="120000"/>
              </a:lnSpc>
            </a:pPr>
            <a:r>
              <a:rPr lang="en-US" sz="2400">
                <a:latin typeface="Times New Roman" panose="02020603050405020304" pitchFamily="18" charset="0"/>
                <a:cs typeface="Times New Roman" panose="02020603050405020304" pitchFamily="18" charset="0"/>
              </a:rPr>
              <a:t>Một vô lăng từ trạng thái đứng yên rồi quay nhanh dần đều , sau 2 phút nó quay được 300 vòng . Tính vận tốc góc và gia tốc góc sau khi quay được 3phút</a:t>
            </a:r>
            <a:r>
              <a:rPr lang="en-US" sz="2400">
                <a:latin typeface="Times New Roman" panose="02020603050405020304" pitchFamily="18" charset="0"/>
                <a:cs typeface="Times New Roman" panose="02020603050405020304" pitchFamily="18" charset="0"/>
              </a:rPr>
              <a:t>.</a:t>
            </a:r>
            <a:r>
              <a:rPr lang="en-US" sz="2400"/>
              <a:t>                      </a:t>
            </a:r>
            <a:endParaRPr lang="vi-VN" sz="2400" smtClean="0"/>
          </a:p>
          <a:p>
            <a:pPr lvl="0">
              <a:lnSpc>
                <a:spcPct val="120000"/>
              </a:lnSpc>
            </a:pPr>
            <a:r>
              <a:rPr lang="vi-VN" sz="2400" b="1" i="1" smtClean="0"/>
              <a:t>Bài tập thêm</a:t>
            </a:r>
          </a:p>
          <a:p>
            <a:r>
              <a:rPr lang="en-US" sz="2400"/>
              <a:t>	</a:t>
            </a:r>
            <a:r>
              <a:rPr lang="vi-VN" sz="2400">
                <a:latin typeface="+mj-lt"/>
              </a:rPr>
              <a:t>Một trục máy trong giai đoạn tăng tốc quay nhanh dần đều, từ vận tốc 1200 vòng/phút lên 1800 vòng/phút, với số vòng quay được là 250 vòng.</a:t>
            </a:r>
            <a:endParaRPr lang="en-US" sz="2400">
              <a:latin typeface="+mj-lt"/>
            </a:endParaRPr>
          </a:p>
          <a:p>
            <a:pPr lvl="0"/>
            <a:r>
              <a:rPr lang="vi-VN" sz="2400" smtClean="0">
                <a:latin typeface="+mj-lt"/>
              </a:rPr>
              <a:t>a. Xác </a:t>
            </a:r>
            <a:r>
              <a:rPr lang="vi-VN" sz="2400">
                <a:latin typeface="+mj-lt"/>
              </a:rPr>
              <a:t>định gia tốc góc của trục và thời gian trong giai đoạn tăng tốc đó </a:t>
            </a:r>
            <a:endParaRPr lang="en-US" sz="2400">
              <a:latin typeface="+mj-lt"/>
            </a:endParaRPr>
          </a:p>
          <a:p>
            <a:pPr lvl="0"/>
            <a:r>
              <a:rPr lang="vi-VN" sz="2400" smtClean="0">
                <a:latin typeface="+mj-lt"/>
              </a:rPr>
              <a:t>b. Xác </a:t>
            </a:r>
            <a:r>
              <a:rPr lang="vi-VN" sz="2400">
                <a:latin typeface="+mj-lt"/>
              </a:rPr>
              <a:t>định tốc độ quay của trục ứng với thời điểm trục quay được 6 giây kể từ lúc bắt đầu tăng tốc</a:t>
            </a:r>
            <a:endParaRPr lang="en-US" sz="2400">
              <a:latin typeface="+mj-lt"/>
            </a:endParaRPr>
          </a:p>
          <a:p>
            <a:pPr lvl="0">
              <a:lnSpc>
                <a:spcPct val="120000"/>
              </a:lnSpc>
            </a:pPr>
            <a:r>
              <a:rPr lang="en-US" sz="2800" smtClean="0">
                <a:latin typeface="+mj-lt"/>
              </a:rPr>
              <a:t>   </a:t>
            </a:r>
            <a:endParaRPr lang="en-US" sz="2800">
              <a:latin typeface="+mj-lt"/>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20164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1809</TotalTime>
  <Words>627</Words>
  <Application>Microsoft Office PowerPoint</Application>
  <PresentationFormat>Widescreen</PresentationFormat>
  <Paragraphs>160</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Cambria Math</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DUONG HONG</dc:creator>
  <cp:lastModifiedBy>Microsoft account</cp:lastModifiedBy>
  <cp:revision>198</cp:revision>
  <dcterms:created xsi:type="dcterms:W3CDTF">2020-03-21T07:33:23Z</dcterms:created>
  <dcterms:modified xsi:type="dcterms:W3CDTF">2021-02-19T09:38:44Z</dcterms:modified>
</cp:coreProperties>
</file>