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1" r:id="rId2"/>
    <p:sldId id="283" r:id="rId3"/>
    <p:sldId id="286" r:id="rId4"/>
    <p:sldId id="260" r:id="rId5"/>
    <p:sldId id="284" r:id="rId6"/>
    <p:sldId id="285" r:id="rId7"/>
    <p:sldId id="287" r:id="rId8"/>
    <p:sldId id="288" r:id="rId9"/>
    <p:sldId id="289" r:id="rId10"/>
    <p:sldId id="290" r:id="rId11"/>
    <p:sldId id="291" r:id="rId12"/>
    <p:sldId id="292" r:id="rId13"/>
    <p:sldId id="294" r:id="rId14"/>
    <p:sldId id="295" r:id="rId15"/>
    <p:sldId id="296" r:id="rId16"/>
    <p:sldId id="323" r:id="rId17"/>
    <p:sldId id="298" r:id="rId18"/>
    <p:sldId id="301" r:id="rId19"/>
    <p:sldId id="299" r:id="rId20"/>
    <p:sldId id="302" r:id="rId21"/>
    <p:sldId id="303" r:id="rId22"/>
    <p:sldId id="313" r:id="rId23"/>
    <p:sldId id="314" r:id="rId24"/>
    <p:sldId id="315" r:id="rId25"/>
    <p:sldId id="316" r:id="rId26"/>
    <p:sldId id="317" r:id="rId27"/>
    <p:sldId id="318" r:id="rId28"/>
    <p:sldId id="319" r:id="rId29"/>
    <p:sldId id="320" r:id="rId30"/>
    <p:sldId id="32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Quoc Minh" initials="QM" lastIdx="1" clrIdx="0">
    <p:extLst>
      <p:ext uri="{19B8F6BF-5375-455C-9EA6-DF929625EA0E}">
        <p15:presenceInfo xmlns:p15="http://schemas.microsoft.com/office/powerpoint/2012/main" userId="Quoc Min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48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B221C2-D659-4CD4-9DD2-9CF00FBCAA5D}" type="datetimeFigureOut">
              <a:rPr lang="en-US" smtClean="0"/>
              <a:t>20/02/21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E7A21B-F046-4085-AEE8-6D624B4FE7D1}" type="slidenum">
              <a:rPr lang="en-US" smtClean="0"/>
              <a:t>‹#›</a:t>
            </a:fld>
            <a:endParaRPr lang="en-US"/>
          </a:p>
        </p:txBody>
      </p:sp>
    </p:spTree>
    <p:extLst>
      <p:ext uri="{BB962C8B-B14F-4D97-AF65-F5344CB8AC3E}">
        <p14:creationId xmlns:p14="http://schemas.microsoft.com/office/powerpoint/2010/main" val="17218796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a:t>
            </a:fld>
            <a:endParaRPr lang="en-US"/>
          </a:p>
        </p:txBody>
      </p:sp>
    </p:spTree>
    <p:extLst>
      <p:ext uri="{BB962C8B-B14F-4D97-AF65-F5344CB8AC3E}">
        <p14:creationId xmlns:p14="http://schemas.microsoft.com/office/powerpoint/2010/main" val="625694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a:t>
            </a:fld>
            <a:endParaRPr lang="en-US"/>
          </a:p>
        </p:txBody>
      </p:sp>
    </p:spTree>
    <p:extLst>
      <p:ext uri="{BB962C8B-B14F-4D97-AF65-F5344CB8AC3E}">
        <p14:creationId xmlns:p14="http://schemas.microsoft.com/office/powerpoint/2010/main" val="2881611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a:t>
            </a:fld>
            <a:endParaRPr lang="en-US"/>
          </a:p>
        </p:txBody>
      </p:sp>
    </p:spTree>
    <p:extLst>
      <p:ext uri="{BB962C8B-B14F-4D97-AF65-F5344CB8AC3E}">
        <p14:creationId xmlns:p14="http://schemas.microsoft.com/office/powerpoint/2010/main" val="3062817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6</a:t>
            </a:fld>
            <a:endParaRPr lang="en-US"/>
          </a:p>
        </p:txBody>
      </p:sp>
    </p:spTree>
    <p:extLst>
      <p:ext uri="{BB962C8B-B14F-4D97-AF65-F5344CB8AC3E}">
        <p14:creationId xmlns:p14="http://schemas.microsoft.com/office/powerpoint/2010/main" val="529220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7</a:t>
            </a:fld>
            <a:endParaRPr lang="en-US"/>
          </a:p>
        </p:txBody>
      </p:sp>
    </p:spTree>
    <p:extLst>
      <p:ext uri="{BB962C8B-B14F-4D97-AF65-F5344CB8AC3E}">
        <p14:creationId xmlns:p14="http://schemas.microsoft.com/office/powerpoint/2010/main" val="59198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8</a:t>
            </a:fld>
            <a:endParaRPr lang="en-US"/>
          </a:p>
        </p:txBody>
      </p:sp>
    </p:spTree>
    <p:extLst>
      <p:ext uri="{BB962C8B-B14F-4D97-AF65-F5344CB8AC3E}">
        <p14:creationId xmlns:p14="http://schemas.microsoft.com/office/powerpoint/2010/main" val="104542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9</a:t>
            </a:fld>
            <a:endParaRPr lang="en-US"/>
          </a:p>
        </p:txBody>
      </p:sp>
    </p:spTree>
    <p:extLst>
      <p:ext uri="{BB962C8B-B14F-4D97-AF65-F5344CB8AC3E}">
        <p14:creationId xmlns:p14="http://schemas.microsoft.com/office/powerpoint/2010/main" val="964503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10</a:t>
            </a:fld>
            <a:endParaRPr lang="en-US"/>
          </a:p>
        </p:txBody>
      </p:sp>
    </p:spTree>
    <p:extLst>
      <p:ext uri="{BB962C8B-B14F-4D97-AF65-F5344CB8AC3E}">
        <p14:creationId xmlns:p14="http://schemas.microsoft.com/office/powerpoint/2010/main" val="2833960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11</a:t>
            </a:fld>
            <a:endParaRPr lang="en-US"/>
          </a:p>
        </p:txBody>
      </p:sp>
    </p:spTree>
    <p:extLst>
      <p:ext uri="{BB962C8B-B14F-4D97-AF65-F5344CB8AC3E}">
        <p14:creationId xmlns:p14="http://schemas.microsoft.com/office/powerpoint/2010/main" val="4263959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12</a:t>
            </a:fld>
            <a:endParaRPr lang="en-US"/>
          </a:p>
        </p:txBody>
      </p:sp>
    </p:spTree>
    <p:extLst>
      <p:ext uri="{BB962C8B-B14F-4D97-AF65-F5344CB8AC3E}">
        <p14:creationId xmlns:p14="http://schemas.microsoft.com/office/powerpoint/2010/main" val="3049506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13</a:t>
            </a:fld>
            <a:endParaRPr lang="en-US"/>
          </a:p>
        </p:txBody>
      </p:sp>
    </p:spTree>
    <p:extLst>
      <p:ext uri="{BB962C8B-B14F-4D97-AF65-F5344CB8AC3E}">
        <p14:creationId xmlns:p14="http://schemas.microsoft.com/office/powerpoint/2010/main" val="2833043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14</a:t>
            </a:fld>
            <a:endParaRPr lang="en-US"/>
          </a:p>
        </p:txBody>
      </p:sp>
    </p:spTree>
    <p:extLst>
      <p:ext uri="{BB962C8B-B14F-4D97-AF65-F5344CB8AC3E}">
        <p14:creationId xmlns:p14="http://schemas.microsoft.com/office/powerpoint/2010/main" val="20298447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15</a:t>
            </a:fld>
            <a:endParaRPr lang="en-US"/>
          </a:p>
        </p:txBody>
      </p:sp>
    </p:spTree>
    <p:extLst>
      <p:ext uri="{BB962C8B-B14F-4D97-AF65-F5344CB8AC3E}">
        <p14:creationId xmlns:p14="http://schemas.microsoft.com/office/powerpoint/2010/main" val="3789509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16</a:t>
            </a:fld>
            <a:endParaRPr lang="en-US"/>
          </a:p>
        </p:txBody>
      </p:sp>
    </p:spTree>
    <p:extLst>
      <p:ext uri="{BB962C8B-B14F-4D97-AF65-F5344CB8AC3E}">
        <p14:creationId xmlns:p14="http://schemas.microsoft.com/office/powerpoint/2010/main" val="14349628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17</a:t>
            </a:fld>
            <a:endParaRPr lang="en-US"/>
          </a:p>
        </p:txBody>
      </p:sp>
    </p:spTree>
    <p:extLst>
      <p:ext uri="{BB962C8B-B14F-4D97-AF65-F5344CB8AC3E}">
        <p14:creationId xmlns:p14="http://schemas.microsoft.com/office/powerpoint/2010/main" val="7569198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18</a:t>
            </a:fld>
            <a:endParaRPr lang="en-US"/>
          </a:p>
        </p:txBody>
      </p:sp>
    </p:spTree>
    <p:extLst>
      <p:ext uri="{BB962C8B-B14F-4D97-AF65-F5344CB8AC3E}">
        <p14:creationId xmlns:p14="http://schemas.microsoft.com/office/powerpoint/2010/main" val="3188284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19</a:t>
            </a:fld>
            <a:endParaRPr lang="en-US"/>
          </a:p>
        </p:txBody>
      </p:sp>
    </p:spTree>
    <p:extLst>
      <p:ext uri="{BB962C8B-B14F-4D97-AF65-F5344CB8AC3E}">
        <p14:creationId xmlns:p14="http://schemas.microsoft.com/office/powerpoint/2010/main" val="12000129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20</a:t>
            </a:fld>
            <a:endParaRPr lang="en-US"/>
          </a:p>
        </p:txBody>
      </p:sp>
    </p:spTree>
    <p:extLst>
      <p:ext uri="{BB962C8B-B14F-4D97-AF65-F5344CB8AC3E}">
        <p14:creationId xmlns:p14="http://schemas.microsoft.com/office/powerpoint/2010/main" val="385444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21</a:t>
            </a:fld>
            <a:endParaRPr lang="en-US"/>
          </a:p>
        </p:txBody>
      </p:sp>
    </p:spTree>
    <p:extLst>
      <p:ext uri="{BB962C8B-B14F-4D97-AF65-F5344CB8AC3E}">
        <p14:creationId xmlns:p14="http://schemas.microsoft.com/office/powerpoint/2010/main" val="31129963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22</a:t>
            </a:fld>
            <a:endParaRPr lang="en-US"/>
          </a:p>
        </p:txBody>
      </p:sp>
    </p:spTree>
    <p:extLst>
      <p:ext uri="{BB962C8B-B14F-4D97-AF65-F5344CB8AC3E}">
        <p14:creationId xmlns:p14="http://schemas.microsoft.com/office/powerpoint/2010/main" val="32752610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23</a:t>
            </a:fld>
            <a:endParaRPr lang="en-US"/>
          </a:p>
        </p:txBody>
      </p:sp>
    </p:spTree>
    <p:extLst>
      <p:ext uri="{BB962C8B-B14F-4D97-AF65-F5344CB8AC3E}">
        <p14:creationId xmlns:p14="http://schemas.microsoft.com/office/powerpoint/2010/main" val="3189333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24</a:t>
            </a:fld>
            <a:endParaRPr lang="en-US"/>
          </a:p>
        </p:txBody>
      </p:sp>
    </p:spTree>
    <p:extLst>
      <p:ext uri="{BB962C8B-B14F-4D97-AF65-F5344CB8AC3E}">
        <p14:creationId xmlns:p14="http://schemas.microsoft.com/office/powerpoint/2010/main" val="38501041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25</a:t>
            </a:fld>
            <a:endParaRPr lang="en-US"/>
          </a:p>
        </p:txBody>
      </p:sp>
    </p:spTree>
    <p:extLst>
      <p:ext uri="{BB962C8B-B14F-4D97-AF65-F5344CB8AC3E}">
        <p14:creationId xmlns:p14="http://schemas.microsoft.com/office/powerpoint/2010/main" val="3418379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26</a:t>
            </a:fld>
            <a:endParaRPr lang="en-US"/>
          </a:p>
        </p:txBody>
      </p:sp>
    </p:spTree>
    <p:extLst>
      <p:ext uri="{BB962C8B-B14F-4D97-AF65-F5344CB8AC3E}">
        <p14:creationId xmlns:p14="http://schemas.microsoft.com/office/powerpoint/2010/main" val="18885329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27</a:t>
            </a:fld>
            <a:endParaRPr lang="en-US"/>
          </a:p>
        </p:txBody>
      </p:sp>
    </p:spTree>
    <p:extLst>
      <p:ext uri="{BB962C8B-B14F-4D97-AF65-F5344CB8AC3E}">
        <p14:creationId xmlns:p14="http://schemas.microsoft.com/office/powerpoint/2010/main" val="31314318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28</a:t>
            </a:fld>
            <a:endParaRPr lang="en-US"/>
          </a:p>
        </p:txBody>
      </p:sp>
    </p:spTree>
    <p:extLst>
      <p:ext uri="{BB962C8B-B14F-4D97-AF65-F5344CB8AC3E}">
        <p14:creationId xmlns:p14="http://schemas.microsoft.com/office/powerpoint/2010/main" val="16144120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29</a:t>
            </a:fld>
            <a:endParaRPr lang="en-US"/>
          </a:p>
        </p:txBody>
      </p:sp>
    </p:spTree>
    <p:extLst>
      <p:ext uri="{BB962C8B-B14F-4D97-AF65-F5344CB8AC3E}">
        <p14:creationId xmlns:p14="http://schemas.microsoft.com/office/powerpoint/2010/main" val="29477186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30</a:t>
            </a:fld>
            <a:endParaRPr lang="en-US"/>
          </a:p>
        </p:txBody>
      </p:sp>
    </p:spTree>
    <p:extLst>
      <p:ext uri="{BB962C8B-B14F-4D97-AF65-F5344CB8AC3E}">
        <p14:creationId xmlns:p14="http://schemas.microsoft.com/office/powerpoint/2010/main" val="2592154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00AA2C3-A286-4179-8718-317FD58AE12C}"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2974443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0AA2C3-A286-4179-8718-317FD58AE12C}"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3345076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00AA2C3-A286-4179-8718-317FD58AE12C}"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95817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0AA2C3-A286-4179-8718-317FD58AE12C}"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3692670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00AA2C3-A286-4179-8718-317FD58AE12C}" type="datetimeFigureOut">
              <a:rPr lang="en-US" smtClean="0"/>
              <a:t>20/02/21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551276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0AA2C3-A286-4179-8718-317FD58AE12C}" type="datetimeFigureOut">
              <a:rPr lang="en-US" smtClean="0"/>
              <a:t>20/02/21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1263693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0AA2C3-A286-4179-8718-317FD58AE12C}" type="datetimeFigureOut">
              <a:rPr lang="en-US" smtClean="0"/>
              <a:t>20/02/21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2289787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0AA2C3-A286-4179-8718-317FD58AE12C}"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3840169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0AA2C3-A286-4179-8718-317FD58AE12C}" type="datetimeFigureOut">
              <a:rPr lang="en-US" smtClean="0"/>
              <a:t>20/02/21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2856827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0AA2C3-A286-4179-8718-317FD58AE12C}"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1523722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0AA2C3-A286-4179-8718-317FD58AE12C}" type="datetimeFigureOut">
              <a:rPr lang="en-US" smtClean="0"/>
              <a:t>20/02/21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023D7D-658F-40DB-8F35-DF6A48371BA3}" type="slidenum">
              <a:rPr lang="en-US" smtClean="0"/>
              <a:t>‹#›</a:t>
            </a:fld>
            <a:endParaRPr lang="en-US"/>
          </a:p>
        </p:txBody>
      </p:sp>
    </p:spTree>
    <p:extLst>
      <p:ext uri="{BB962C8B-B14F-4D97-AF65-F5344CB8AC3E}">
        <p14:creationId xmlns:p14="http://schemas.microsoft.com/office/powerpoint/2010/main" val="222876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accent1">
            <a:alpha val="6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2718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0AA2C3-A286-4179-8718-317FD58AE12C}" type="datetimeFigureOut">
              <a:rPr lang="en-US" smtClean="0"/>
              <a:t>20/02/21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023D7D-658F-40DB-8F35-DF6A48371BA3}" type="slidenum">
              <a:rPr lang="en-US" smtClean="0"/>
              <a:t>‹#›</a:t>
            </a:fld>
            <a:endParaRPr lang="en-US"/>
          </a:p>
        </p:txBody>
      </p:sp>
    </p:spTree>
    <p:extLst>
      <p:ext uri="{BB962C8B-B14F-4D97-AF65-F5344CB8AC3E}">
        <p14:creationId xmlns:p14="http://schemas.microsoft.com/office/powerpoint/2010/main" val="790695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CHƯƠNG </a:t>
            </a: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 : KỸ THUẬT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480844" y="1224034"/>
            <a:ext cx="7312921" cy="5324535"/>
          </a:xfrm>
          <a:prstGeom prst="rect">
            <a:avLst/>
          </a:prstGeom>
          <a:solidFill>
            <a:srgbClr val="92D050"/>
          </a:solidFill>
        </p:spPr>
        <p:txBody>
          <a:bodyPr wrap="square">
            <a:spAutoFit/>
          </a:bodyPr>
          <a:lstStyle/>
          <a:p>
            <a:pPr algn="ctr"/>
            <a:r>
              <a:rPr lang="da-DK" sz="2000" b="1" smtClean="0">
                <a:latin typeface="Tahoma" panose="020B0604030504040204" pitchFamily="34" charset="0"/>
                <a:ea typeface="Tahoma" panose="020B0604030504040204" pitchFamily="34" charset="0"/>
                <a:cs typeface="Tahoma" panose="020B0604030504040204" pitchFamily="34" charset="0"/>
              </a:rPr>
              <a:t>MỤC TIÊU BÀI HỌC</a:t>
            </a:r>
          </a:p>
          <a:p>
            <a:pPr algn="just"/>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1. </a:t>
            </a:r>
            <a:r>
              <a:rPr lang="pt-BR" sz="2000" b="1" dirty="0" smtClean="0">
                <a:effectLst/>
                <a:latin typeface="Tahoma" panose="020B0604030504040204" pitchFamily="34" charset="0"/>
                <a:ea typeface="Tahoma" panose="020B0604030504040204" pitchFamily="34" charset="0"/>
                <a:cs typeface="Tahoma" panose="020B0604030504040204" pitchFamily="34" charset="0"/>
              </a:rPr>
              <a:t>Kiến thức</a:t>
            </a:r>
            <a:r>
              <a:rPr lang="pt-BR" sz="2000" b="1" smtClean="0">
                <a:effectLst/>
                <a:latin typeface="Tahoma" panose="020B0604030504040204" pitchFamily="34" charset="0"/>
                <a:ea typeface="Tahoma" panose="020B0604030504040204" pitchFamily="34" charset="0"/>
                <a:cs typeface="Tahoma" panose="020B0604030504040204" pitchFamily="34" charset="0"/>
              </a:rPr>
              <a:t>: </a:t>
            </a:r>
            <a:endParaRPr lang="en-US" sz="200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Trình bày được các khái niệm về quá trình cháy, nổ.</a:t>
            </a: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Xác định được nguyên nhân gây cháy nổ và cấc biện pháp phòng chống cháy nổ</a:t>
            </a:r>
          </a:p>
          <a:p>
            <a:pPr lvl="0" algn="just"/>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2</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Kỹ năng: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smtClean="0">
                <a:latin typeface="Tahoma" panose="020B0604030504040204" pitchFamily="34" charset="0"/>
                <a:ea typeface="Tahoma" panose="020B0604030504040204" pitchFamily="34" charset="0"/>
                <a:cs typeface="Tahoma" panose="020B0604030504040204" pitchFamily="34" charset="0"/>
              </a:rPr>
              <a:t>Đưa ra được quy trình phòng chống cháy nổ trong các điều klhiện thực tế.</a:t>
            </a:r>
          </a:p>
          <a:p>
            <a:pPr marL="285750" lvl="0" indent="-285750" algn="just">
              <a:buFont typeface="Wingdings" panose="05000000000000000000" pitchFamily="2" charset="2"/>
              <a:buChar char="ü"/>
            </a:pPr>
            <a:endParaRPr lang="en-US" sz="200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smtClean="0">
                <a:effectLst/>
                <a:latin typeface="Tahoma" panose="020B0604030504040204" pitchFamily="34" charset="0"/>
                <a:ea typeface="Tahoma" panose="020B0604030504040204" pitchFamily="34" charset="0"/>
                <a:cs typeface="Tahoma" panose="020B0604030504040204" pitchFamily="34" charset="0"/>
              </a:rPr>
              <a:t>3</a:t>
            </a:r>
            <a:r>
              <a:rPr lang="pl-PL" sz="2000" b="1" spc="30" dirty="0" smtClean="0">
                <a:effectLst/>
                <a:latin typeface="Tahoma" panose="020B0604030504040204" pitchFamily="34" charset="0"/>
                <a:ea typeface="Tahoma" panose="020B0604030504040204" pitchFamily="34" charset="0"/>
                <a:cs typeface="Tahoma" panose="020B0604030504040204" pitchFamily="34" charset="0"/>
              </a:rPr>
              <a:t>. Thái độ: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a:t>
            </a:r>
            <a:r>
              <a:rPr lang="da-DK" sz="2000">
                <a:latin typeface="Tahoma" panose="020B0604030504040204" pitchFamily="34" charset="0"/>
                <a:ea typeface="Tahoma" panose="020B0604030504040204" pitchFamily="34" charset="0"/>
                <a:cs typeface="Tahoma" panose="020B0604030504040204" pitchFamily="34" charset="0"/>
              </a:rPr>
              <a:t>trên </a:t>
            </a:r>
            <a:r>
              <a:rPr lang="da-DK" sz="2000" smtClean="0">
                <a:latin typeface="Tahoma" panose="020B0604030504040204" pitchFamily="34" charset="0"/>
                <a:ea typeface="Tahoma" panose="020B0604030504040204" pitchFamily="34" charset="0"/>
                <a:cs typeface="Tahoma" panose="020B0604030504040204" pitchFamily="34" charset="0"/>
              </a:rPr>
              <a:t>lớp </a:t>
            </a:r>
            <a:r>
              <a:rPr lang="nb-NO" sz="2000" smtClean="0">
                <a:latin typeface="Tahoma" panose="020B0604030504040204" pitchFamily="34" charset="0"/>
                <a:ea typeface="Tahoma" panose="020B0604030504040204" pitchFamily="34" charset="0"/>
                <a:cs typeface="Tahoma" panose="020B0604030504040204" pitchFamily="34" charset="0"/>
              </a:rPr>
              <a:t>liên </a:t>
            </a:r>
            <a:r>
              <a:rPr lang="nb-NO" sz="2000">
                <a:latin typeface="Tahoma" panose="020B0604030504040204" pitchFamily="34" charset="0"/>
                <a:ea typeface="Tahoma" panose="020B0604030504040204" pitchFamily="34" charset="0"/>
                <a:cs typeface="Tahoma" panose="020B0604030504040204" pitchFamily="34" charset="0"/>
              </a:rPr>
              <a:t>quan đến phòng chống cháy nổ .</a:t>
            </a:r>
            <a:r>
              <a:rPr lang="da-DK" sz="2000" smtClean="0">
                <a:latin typeface="Tahoma" panose="020B0604030504040204" pitchFamily="34" charset="0"/>
                <a:ea typeface="Tahoma" panose="020B0604030504040204" pitchFamily="34" charset="0"/>
                <a:cs typeface="Tahoma" panose="020B0604030504040204" pitchFamily="34" charset="0"/>
              </a:rPr>
              <a:t> </a:t>
            </a:r>
            <a:r>
              <a:rPr lang="da-DK" sz="2000" dirty="0">
                <a:latin typeface="Tahoma" panose="020B0604030504040204" pitchFamily="34" charset="0"/>
                <a:ea typeface="Tahoma" panose="020B0604030504040204" pitchFamily="34" charset="0"/>
                <a:cs typeface="Tahoma" panose="020B0604030504040204" pitchFamily="34" charset="0"/>
              </a:rPr>
              <a:t>Tự giác tìm hiểu bài trước khi đến lớp</a:t>
            </a:r>
            <a:r>
              <a:rPr lang="da-DK" sz="2000">
                <a:latin typeface="Tahoma" panose="020B0604030504040204" pitchFamily="34" charset="0"/>
                <a:ea typeface="Tahoma" panose="020B0604030504040204" pitchFamily="34" charset="0"/>
                <a:cs typeface="Tahoma" panose="020B0604030504040204" pitchFamily="34" charset="0"/>
              </a:rPr>
              <a:t>. </a:t>
            </a:r>
            <a:endParaRPr lang="da-DK" sz="200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a:latin typeface="Tahoma" panose="020B0604030504040204" pitchFamily="34" charset="0"/>
                <a:ea typeface="Tahoma" panose="020B0604030504040204" pitchFamily="34" charset="0"/>
                <a:cs typeface="Tahoma" panose="020B0604030504040204" pitchFamily="34" charset="0"/>
              </a:rPr>
              <a:t>Tuân thủ các quy tắc an toàn. </a:t>
            </a:r>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Rèn luyện tính </a:t>
            </a:r>
            <a:r>
              <a:rPr lang="da-DK" sz="2000">
                <a:latin typeface="Tahoma" panose="020B0604030504040204" pitchFamily="34" charset="0"/>
                <a:ea typeface="Tahoma" panose="020B0604030504040204" pitchFamily="34" charset="0"/>
                <a:cs typeface="Tahoma" panose="020B0604030504040204" pitchFamily="34" charset="0"/>
              </a:rPr>
              <a:t>cẩn </a:t>
            </a:r>
            <a:r>
              <a:rPr lang="da-DK" sz="2000" smtClean="0">
                <a:latin typeface="Tahoma" panose="020B0604030504040204" pitchFamily="34" charset="0"/>
                <a:ea typeface="Tahoma" panose="020B0604030504040204" pitchFamily="34" charset="0"/>
                <a:cs typeface="Tahoma" panose="020B0604030504040204" pitchFamily="34" charset="0"/>
              </a:rPr>
              <a:t>thận</a:t>
            </a:r>
          </a:p>
        </p:txBody>
      </p:sp>
      <p:sp>
        <p:nvSpPr>
          <p:cNvPr id="12" name="Rectangle 11"/>
          <p:cNvSpPr/>
          <p:nvPr/>
        </p:nvSpPr>
        <p:spPr>
          <a:xfrm>
            <a:off x="8049419" y="1531810"/>
            <a:ext cx="3915052" cy="4708981"/>
          </a:xfrm>
          <a:prstGeom prst="rect">
            <a:avLst/>
          </a:prstGeom>
          <a:solidFill>
            <a:schemeClr val="accent4">
              <a:lumMod val="20000"/>
              <a:lumOff val="80000"/>
            </a:schemeClr>
          </a:solidFill>
        </p:spPr>
        <p:txBody>
          <a:bodyPr wrap="square">
            <a:spAutoFit/>
          </a:bodyPr>
          <a:lstStyle/>
          <a:p>
            <a:pPr algn="ctr"/>
            <a:r>
              <a:rPr lang="da-DK" sz="2000" b="1"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BÀI HỌC</a:t>
            </a:r>
          </a:p>
          <a:p>
            <a:pPr algn="just"/>
            <a:endParaRPr lang="da-DK" sz="2000" b="1"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000">
                <a:latin typeface="Tahoma" panose="020B0604030504040204" pitchFamily="34" charset="0"/>
                <a:ea typeface="Tahoma" panose="020B0604030504040204" pitchFamily="34" charset="0"/>
                <a:cs typeface="Tahoma" panose="020B0604030504040204" pitchFamily="34" charset="0"/>
              </a:rPr>
              <a:t>5.1 Khái niệm về cháy nổ:</a:t>
            </a:r>
          </a:p>
          <a:p>
            <a:pPr marL="230188" algn="just"/>
            <a:r>
              <a:rPr lang="en-US" sz="2000">
                <a:latin typeface="Tahoma" panose="020B0604030504040204" pitchFamily="34" charset="0"/>
                <a:ea typeface="Tahoma" panose="020B0604030504040204" pitchFamily="34" charset="0"/>
                <a:cs typeface="Tahoma" panose="020B0604030504040204" pitchFamily="34" charset="0"/>
              </a:rPr>
              <a:t>5.1.1 Định nghĩa quá trình cháy</a:t>
            </a:r>
          </a:p>
          <a:p>
            <a:pPr marL="230188" algn="just"/>
            <a:r>
              <a:rPr lang="en-US" sz="2000">
                <a:latin typeface="Tahoma" panose="020B0604030504040204" pitchFamily="34" charset="0"/>
                <a:ea typeface="Tahoma" panose="020B0604030504040204" pitchFamily="34" charset="0"/>
                <a:cs typeface="Tahoma" panose="020B0604030504040204" pitchFamily="34" charset="0"/>
              </a:rPr>
              <a:t>5.1.2Nhiệt độ chớp cháy, nhiệt độ bốc cháy, nhiệt độ tự bốc </a:t>
            </a:r>
            <a:r>
              <a:rPr lang="en-US" sz="2000" smtClean="0">
                <a:latin typeface="Tahoma" panose="020B0604030504040204" pitchFamily="34" charset="0"/>
                <a:ea typeface="Tahoma" panose="020B0604030504040204" pitchFamily="34" charset="0"/>
                <a:cs typeface="Tahoma" panose="020B0604030504040204" pitchFamily="34" charset="0"/>
              </a:rPr>
              <a:t>cháy</a:t>
            </a:r>
          </a:p>
          <a:p>
            <a:pPr marL="230188" algn="just"/>
            <a:endParaRPr lang="en-US" sz="2000">
              <a:latin typeface="Tahoma" panose="020B0604030504040204" pitchFamily="34" charset="0"/>
              <a:ea typeface="Tahoma" panose="020B0604030504040204" pitchFamily="34" charset="0"/>
              <a:cs typeface="Tahoma" panose="020B0604030504040204" pitchFamily="34" charset="0"/>
            </a:endParaRPr>
          </a:p>
          <a:p>
            <a:r>
              <a:rPr lang="en-US" sz="2000">
                <a:latin typeface="Tahoma" panose="020B0604030504040204" pitchFamily="34" charset="0"/>
                <a:ea typeface="Tahoma" panose="020B0604030504040204" pitchFamily="34" charset="0"/>
                <a:cs typeface="Tahoma" panose="020B0604030504040204" pitchFamily="34" charset="0"/>
              </a:rPr>
              <a:t>5.2 Những nguyên nhân gây cháy, nổ và biện pháp phòng cháy nổ:</a:t>
            </a:r>
          </a:p>
          <a:p>
            <a:pPr marL="230188"/>
            <a:r>
              <a:rPr lang="en-US" sz="2000">
                <a:latin typeface="Tahoma" panose="020B0604030504040204" pitchFamily="34" charset="0"/>
                <a:ea typeface="Tahoma" panose="020B0604030504040204" pitchFamily="34" charset="0"/>
                <a:cs typeface="Tahoma" panose="020B0604030504040204" pitchFamily="34" charset="0"/>
              </a:rPr>
              <a:t>5.2.1Những nguyên nhân gây cháy nổ</a:t>
            </a:r>
          </a:p>
          <a:p>
            <a:pPr marL="230188"/>
            <a:r>
              <a:rPr lang="en-US" sz="2000">
                <a:latin typeface="Tahoma" panose="020B0604030504040204" pitchFamily="34" charset="0"/>
                <a:ea typeface="Tahoma" panose="020B0604030504040204" pitchFamily="34" charset="0"/>
                <a:cs typeface="Tahoma" panose="020B0604030504040204" pitchFamily="34" charset="0"/>
              </a:rPr>
              <a:t>5.2.2 Phòng và chống cháy nổ </a:t>
            </a:r>
          </a:p>
        </p:txBody>
      </p:sp>
    </p:spTree>
    <p:extLst>
      <p:ext uri="{BB962C8B-B14F-4D97-AF65-F5344CB8AC3E}">
        <p14:creationId xmlns:p14="http://schemas.microsoft.com/office/powerpoint/2010/main" val="372158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500"/>
                                        <p:tgtEl>
                                          <p:spTgt spid="11">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xEl>
                                              <p:pRg st="3" end="3"/>
                                            </p:txEl>
                                          </p:spTgt>
                                        </p:tgtEl>
                                        <p:attrNameLst>
                                          <p:attrName>style.visibility</p:attrName>
                                        </p:attrNameLst>
                                      </p:cBhvr>
                                      <p:to>
                                        <p:strVal val="visible"/>
                                      </p:to>
                                    </p:set>
                                    <p:animEffect transition="in" filter="fade">
                                      <p:cBhvr>
                                        <p:cTn id="15" dur="500"/>
                                        <p:tgtEl>
                                          <p:spTgt spid="11">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4" end="4"/>
                                            </p:txEl>
                                          </p:spTgt>
                                        </p:tgtEl>
                                        <p:attrNameLst>
                                          <p:attrName>style.visibility</p:attrName>
                                        </p:attrNameLst>
                                      </p:cBhvr>
                                      <p:to>
                                        <p:strVal val="visible"/>
                                      </p:to>
                                    </p:set>
                                    <p:animEffect transition="in" filter="fade">
                                      <p:cBhvr>
                                        <p:cTn id="18" dur="500"/>
                                        <p:tgtEl>
                                          <p:spTgt spid="11">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xEl>
                                              <p:pRg st="6" end="6"/>
                                            </p:txEl>
                                          </p:spTgt>
                                        </p:tgtEl>
                                        <p:attrNameLst>
                                          <p:attrName>style.visibility</p:attrName>
                                        </p:attrNameLst>
                                      </p:cBhvr>
                                      <p:to>
                                        <p:strVal val="visible"/>
                                      </p:to>
                                    </p:set>
                                    <p:animEffect transition="in" filter="fade">
                                      <p:cBhvr>
                                        <p:cTn id="23" dur="500"/>
                                        <p:tgtEl>
                                          <p:spTgt spid="11">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xEl>
                                              <p:pRg st="7" end="7"/>
                                            </p:txEl>
                                          </p:spTgt>
                                        </p:tgtEl>
                                        <p:attrNameLst>
                                          <p:attrName>style.visibility</p:attrName>
                                        </p:attrNameLst>
                                      </p:cBhvr>
                                      <p:to>
                                        <p:strVal val="visible"/>
                                      </p:to>
                                    </p:set>
                                    <p:animEffect transition="in" filter="fade">
                                      <p:cBhvr>
                                        <p:cTn id="26" dur="500"/>
                                        <p:tgtEl>
                                          <p:spTgt spid="11">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animEffect transition="in" filter="fade">
                                      <p:cBhvr>
                                        <p:cTn id="31" dur="500"/>
                                        <p:tgtEl>
                                          <p:spTgt spid="11">
                                            <p:txEl>
                                              <p:pRg st="9" end="9"/>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1">
                                            <p:txEl>
                                              <p:pRg st="10" end="10"/>
                                            </p:txEl>
                                          </p:spTgt>
                                        </p:tgtEl>
                                        <p:attrNameLst>
                                          <p:attrName>style.visibility</p:attrName>
                                        </p:attrNameLst>
                                      </p:cBhvr>
                                      <p:to>
                                        <p:strVal val="visible"/>
                                      </p:to>
                                    </p:set>
                                    <p:animEffect transition="in" filter="fade">
                                      <p:cBhvr>
                                        <p:cTn id="34" dur="500"/>
                                        <p:tgtEl>
                                          <p:spTgt spid="11">
                                            <p:txEl>
                                              <p:pRg st="10" end="1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xEl>
                                              <p:pRg st="11" end="11"/>
                                            </p:txEl>
                                          </p:spTgt>
                                        </p:tgtEl>
                                        <p:attrNameLst>
                                          <p:attrName>style.visibility</p:attrName>
                                        </p:attrNameLst>
                                      </p:cBhvr>
                                      <p:to>
                                        <p:strVal val="visible"/>
                                      </p:to>
                                    </p:set>
                                    <p:animEffect transition="in" filter="fade">
                                      <p:cBhvr>
                                        <p:cTn id="37" dur="500"/>
                                        <p:tgtEl>
                                          <p:spTgt spid="11">
                                            <p:txEl>
                                              <p:pRg st="11" end="11"/>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1">
                                            <p:txEl>
                                              <p:pRg st="12" end="12"/>
                                            </p:txEl>
                                          </p:spTgt>
                                        </p:tgtEl>
                                        <p:attrNameLst>
                                          <p:attrName>style.visibility</p:attrName>
                                        </p:attrNameLst>
                                      </p:cBhvr>
                                      <p:to>
                                        <p:strVal val="visible"/>
                                      </p:to>
                                    </p:set>
                                    <p:animEffect transition="in" filter="fade">
                                      <p:cBhvr>
                                        <p:cTn id="40" dur="500"/>
                                        <p:tgtEl>
                                          <p:spTgt spid="11">
                                            <p:txEl>
                                              <p:pRg st="12" end="1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fade">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CHƯƠNG </a:t>
            </a: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 : KỸ THUẬT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1" y="1447061"/>
            <a:ext cx="6161103"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ü"/>
            </a:pP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Quá trình cháy có vai trò to lớn trong sản xuất công nghiệp, đời sống và quốc phòng.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Nếu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cháy nổ xẩy ra thì thiệt hại kinh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tế, môi trường và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con người rất nghiêm trọng.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Phòng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chống cháy nổ là vấn đề thật sự cấp bách đối với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tất cả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quốc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nghành nghề, doanh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nghiệp,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đình và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bản thân con người</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a:t>
            </a:r>
          </a:p>
        </p:txBody>
      </p:sp>
      <p:pic>
        <p:nvPicPr>
          <p:cNvPr id="1026" name="Picture 2" descr="Kết quả hình ảnh cho đốt lò luyện ki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592" y="1065038"/>
            <a:ext cx="4600536" cy="24147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cháy nổ"/>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1128" y="3778695"/>
            <a:ext cx="4572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84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 KHÁI NIỆM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1" y="1447061"/>
            <a:ext cx="6161103"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ü"/>
            </a:pP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Quá trình cháy có vai trò to lớn trong sản xuất công nghiệp, đời sống và quốc phòng.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Nếu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cháy nổ xẩy ra thì thiệt hại kinh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tế, môi trường và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con người rất nghiêm trọng.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Phòng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chống cháy nổ là vấn đề thật sự cấp bách đối với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tất cả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quốc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nghành nghề, doanh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nghiệp,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đình và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bản thân con người</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a:t>
            </a:r>
          </a:p>
        </p:txBody>
      </p:sp>
      <p:pic>
        <p:nvPicPr>
          <p:cNvPr id="1026" name="Picture 2" descr="Kết quả hình ảnh cho đốt lò luyện ki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592" y="1065038"/>
            <a:ext cx="4600536" cy="24147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cháy nổ"/>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1128" y="3778695"/>
            <a:ext cx="4572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30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6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 xmlns:a16="http://schemas.microsoft.com/office/drawing/2014/main" id="{CFADB13F-59D7-4363-9C0F-18B714BB61F4}"/>
              </a:ext>
            </a:extLst>
          </p:cNvPr>
          <p:cNvGrpSpPr/>
          <p:nvPr/>
        </p:nvGrpSpPr>
        <p:grpSpPr>
          <a:xfrm>
            <a:off x="747546" y="0"/>
            <a:ext cx="3655440" cy="3193574"/>
            <a:chOff x="7838754" y="1216660"/>
            <a:chExt cx="4264394" cy="4313485"/>
          </a:xfrm>
        </p:grpSpPr>
        <p:grpSp>
          <p:nvGrpSpPr>
            <p:cNvPr id="3" name="Group 2">
              <a:extLst>
                <a:ext uri="{FF2B5EF4-FFF2-40B4-BE49-F238E27FC236}">
                  <a16:creationId xmlns="" xmlns:a16="http://schemas.microsoft.com/office/drawing/2014/main" id="{5B8FEA1A-A3FA-4AF9-B631-FEBECF4F0A89}"/>
                </a:ext>
              </a:extLst>
            </p:cNvPr>
            <p:cNvGrpSpPr/>
            <p:nvPr/>
          </p:nvGrpSpPr>
          <p:grpSpPr>
            <a:xfrm>
              <a:off x="7838754" y="1216660"/>
              <a:ext cx="4264394" cy="4313485"/>
              <a:chOff x="369152" y="1617134"/>
              <a:chExt cx="3546035" cy="3586857"/>
            </a:xfrm>
            <a:solidFill>
              <a:schemeClr val="accent5"/>
            </a:solidFill>
          </p:grpSpPr>
          <p:grpSp>
            <p:nvGrpSpPr>
              <p:cNvPr id="7" name="Group 6">
                <a:extLst>
                  <a:ext uri="{FF2B5EF4-FFF2-40B4-BE49-F238E27FC236}">
                    <a16:creationId xmlns="" xmlns:a16="http://schemas.microsoft.com/office/drawing/2014/main" id="{898DCAE9-774D-4B5E-869D-6D1E32C65A57}"/>
                  </a:ext>
                </a:extLst>
              </p:cNvPr>
              <p:cNvGrpSpPr/>
              <p:nvPr/>
            </p:nvGrpSpPr>
            <p:grpSpPr>
              <a:xfrm>
                <a:off x="926950" y="1617134"/>
                <a:ext cx="2049224" cy="852218"/>
                <a:chOff x="926950" y="1617134"/>
                <a:chExt cx="2049224" cy="852218"/>
              </a:xfrm>
              <a:grpFill/>
            </p:grpSpPr>
            <p:sp>
              <p:nvSpPr>
                <p:cNvPr id="27" name="Rectangle 14">
                  <a:extLst>
                    <a:ext uri="{FF2B5EF4-FFF2-40B4-BE49-F238E27FC236}">
                      <a16:creationId xmlns="" xmlns:a16="http://schemas.microsoft.com/office/drawing/2014/main" id="{F2EB320C-CF42-4333-B135-EDA85E4892E4}"/>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8" name="Right Triangle 13">
                  <a:extLst>
                    <a:ext uri="{FF2B5EF4-FFF2-40B4-BE49-F238E27FC236}">
                      <a16:creationId xmlns="" xmlns:a16="http://schemas.microsoft.com/office/drawing/2014/main" id="{9D845A9B-BB0D-400B-ACFE-45D19ECBF5A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9" name="Rectangle 24">
                  <a:extLst>
                    <a:ext uri="{FF2B5EF4-FFF2-40B4-BE49-F238E27FC236}">
                      <a16:creationId xmlns="" xmlns:a16="http://schemas.microsoft.com/office/drawing/2014/main" id="{733416E2-2F62-4CB2-829A-4A1FD5574BE8}"/>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0" name="Rectangle 41">
                  <a:extLst>
                    <a:ext uri="{FF2B5EF4-FFF2-40B4-BE49-F238E27FC236}">
                      <a16:creationId xmlns="" xmlns:a16="http://schemas.microsoft.com/office/drawing/2014/main" id="{181CCB4D-B9DA-4B17-BC37-A4A46F442DE3}"/>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1" name="Isosceles Triangle 3">
                  <a:extLst>
                    <a:ext uri="{FF2B5EF4-FFF2-40B4-BE49-F238E27FC236}">
                      <a16:creationId xmlns="" xmlns:a16="http://schemas.microsoft.com/office/drawing/2014/main" id="{68E1A488-60A7-41E5-AD60-29C32B47D74D}"/>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8" name="Group 7">
                <a:extLst>
                  <a:ext uri="{FF2B5EF4-FFF2-40B4-BE49-F238E27FC236}">
                    <a16:creationId xmlns="" xmlns:a16="http://schemas.microsoft.com/office/drawing/2014/main" id="{1B7B32CB-FE27-435D-9F2D-A28AE6ABE880}"/>
                  </a:ext>
                </a:extLst>
              </p:cNvPr>
              <p:cNvGrpSpPr/>
              <p:nvPr/>
            </p:nvGrpSpPr>
            <p:grpSpPr>
              <a:xfrm rot="4990866">
                <a:off x="2464466" y="2788531"/>
                <a:ext cx="2049224" cy="852218"/>
                <a:chOff x="926950" y="1617134"/>
                <a:chExt cx="2049224" cy="852218"/>
              </a:xfrm>
              <a:grpFill/>
            </p:grpSpPr>
            <p:sp>
              <p:nvSpPr>
                <p:cNvPr id="22" name="Rectangle 14">
                  <a:extLst>
                    <a:ext uri="{FF2B5EF4-FFF2-40B4-BE49-F238E27FC236}">
                      <a16:creationId xmlns="" xmlns:a16="http://schemas.microsoft.com/office/drawing/2014/main" id="{163F8D5B-7659-460A-8DF4-668805AC9CA7}"/>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3" name="Right Triangle 13">
                  <a:extLst>
                    <a:ext uri="{FF2B5EF4-FFF2-40B4-BE49-F238E27FC236}">
                      <a16:creationId xmlns="" xmlns:a16="http://schemas.microsoft.com/office/drawing/2014/main" id="{2D59761E-09D6-40EB-8DEA-0236C08C217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4" name="Rectangle 24">
                  <a:extLst>
                    <a:ext uri="{FF2B5EF4-FFF2-40B4-BE49-F238E27FC236}">
                      <a16:creationId xmlns="" xmlns:a16="http://schemas.microsoft.com/office/drawing/2014/main" id="{5FE8C377-13B3-4BB7-9C5A-8B94E48FE1A1}"/>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5" name="Rectangle 41">
                  <a:extLst>
                    <a:ext uri="{FF2B5EF4-FFF2-40B4-BE49-F238E27FC236}">
                      <a16:creationId xmlns="" xmlns:a16="http://schemas.microsoft.com/office/drawing/2014/main" id="{92688AD7-E64C-45CF-BF55-2B00BB0D0FF6}"/>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6" name="Isosceles Triangle 3">
                  <a:extLst>
                    <a:ext uri="{FF2B5EF4-FFF2-40B4-BE49-F238E27FC236}">
                      <a16:creationId xmlns="" xmlns:a16="http://schemas.microsoft.com/office/drawing/2014/main" id="{DC0E17C4-A3AD-4D85-94AE-7092F0A19F16}"/>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9" name="Group 8">
                <a:extLst>
                  <a:ext uri="{FF2B5EF4-FFF2-40B4-BE49-F238E27FC236}">
                    <a16:creationId xmlns="" xmlns:a16="http://schemas.microsoft.com/office/drawing/2014/main" id="{6C3EF786-E479-4C64-8FDA-20C0581E16D6}"/>
                  </a:ext>
                </a:extLst>
              </p:cNvPr>
              <p:cNvGrpSpPr/>
              <p:nvPr/>
            </p:nvGrpSpPr>
            <p:grpSpPr>
              <a:xfrm rot="10066674">
                <a:off x="1444650" y="4351773"/>
                <a:ext cx="2063339" cy="852218"/>
                <a:chOff x="926950" y="1617134"/>
                <a:chExt cx="2063339" cy="852218"/>
              </a:xfrm>
              <a:grpFill/>
            </p:grpSpPr>
            <p:sp>
              <p:nvSpPr>
                <p:cNvPr id="17" name="Rectangle 14">
                  <a:extLst>
                    <a:ext uri="{FF2B5EF4-FFF2-40B4-BE49-F238E27FC236}">
                      <a16:creationId xmlns="" xmlns:a16="http://schemas.microsoft.com/office/drawing/2014/main" id="{D1A98EC4-AC55-4F77-B1E2-E32639243E35}"/>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8" name="Right Triangle 13">
                  <a:extLst>
                    <a:ext uri="{FF2B5EF4-FFF2-40B4-BE49-F238E27FC236}">
                      <a16:creationId xmlns="" xmlns:a16="http://schemas.microsoft.com/office/drawing/2014/main" id="{7FC3B0A7-386C-493E-B664-E59A1846D1CB}"/>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9" name="Rectangle 24">
                  <a:extLst>
                    <a:ext uri="{FF2B5EF4-FFF2-40B4-BE49-F238E27FC236}">
                      <a16:creationId xmlns="" xmlns:a16="http://schemas.microsoft.com/office/drawing/2014/main" id="{7189F5B8-27AB-4549-999F-2339C18142A5}"/>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0" name="Rectangle 41">
                  <a:extLst>
                    <a:ext uri="{FF2B5EF4-FFF2-40B4-BE49-F238E27FC236}">
                      <a16:creationId xmlns="" xmlns:a16="http://schemas.microsoft.com/office/drawing/2014/main" id="{A1380DFD-02A1-4A0A-9F3C-7650A09DD95A}"/>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1" name="Isosceles Triangle 3">
                  <a:extLst>
                    <a:ext uri="{FF2B5EF4-FFF2-40B4-BE49-F238E27FC236}">
                      <a16:creationId xmlns="" xmlns:a16="http://schemas.microsoft.com/office/drawing/2014/main" id="{B69A70F3-F976-45B9-8DBC-6C4FAE407F57}"/>
                    </a:ext>
                  </a:extLst>
                </p:cNvPr>
                <p:cNvSpPr>
                  <a:spLocks noChangeAspect="1"/>
                </p:cNvSpPr>
                <p:nvPr/>
              </p:nvSpPr>
              <p:spPr>
                <a:xfrm rot="2229245">
                  <a:off x="2630628" y="1965414"/>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10" name="Group 9">
                <a:extLst>
                  <a:ext uri="{FF2B5EF4-FFF2-40B4-BE49-F238E27FC236}">
                    <a16:creationId xmlns="" xmlns:a16="http://schemas.microsoft.com/office/drawing/2014/main" id="{CF63CEF5-07E9-4BD9-95F0-FE5A194CEC76}"/>
                  </a:ext>
                </a:extLst>
              </p:cNvPr>
              <p:cNvGrpSpPr/>
              <p:nvPr/>
            </p:nvGrpSpPr>
            <p:grpSpPr>
              <a:xfrm rot="15054074">
                <a:off x="-267551" y="3562253"/>
                <a:ext cx="2125623" cy="852218"/>
                <a:chOff x="926950" y="1617134"/>
                <a:chExt cx="2125623" cy="852218"/>
              </a:xfrm>
              <a:grpFill/>
            </p:grpSpPr>
            <p:sp>
              <p:nvSpPr>
                <p:cNvPr id="12" name="Rectangle 14">
                  <a:extLst>
                    <a:ext uri="{FF2B5EF4-FFF2-40B4-BE49-F238E27FC236}">
                      <a16:creationId xmlns="" xmlns:a16="http://schemas.microsoft.com/office/drawing/2014/main" id="{B1DE9346-D186-4F9E-B2DF-AF20F90A1D71}"/>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3" name="Right Triangle 13">
                  <a:extLst>
                    <a:ext uri="{FF2B5EF4-FFF2-40B4-BE49-F238E27FC236}">
                      <a16:creationId xmlns="" xmlns:a16="http://schemas.microsoft.com/office/drawing/2014/main" id="{48873A74-2613-4A67-999F-F19E8B0C296A}"/>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4" name="Rectangle 24">
                  <a:extLst>
                    <a:ext uri="{FF2B5EF4-FFF2-40B4-BE49-F238E27FC236}">
                      <a16:creationId xmlns="" xmlns:a16="http://schemas.microsoft.com/office/drawing/2014/main" id="{FD2854F9-F835-4E4E-9600-20329FA0D468}"/>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5" name="Rectangle 41">
                  <a:extLst>
                    <a:ext uri="{FF2B5EF4-FFF2-40B4-BE49-F238E27FC236}">
                      <a16:creationId xmlns="" xmlns:a16="http://schemas.microsoft.com/office/drawing/2014/main" id="{8291FB6D-03FD-44E0-8CA5-487BA98B8FEE}"/>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6" name="Isosceles Triangle 3">
                  <a:extLst>
                    <a:ext uri="{FF2B5EF4-FFF2-40B4-BE49-F238E27FC236}">
                      <a16:creationId xmlns="" xmlns:a16="http://schemas.microsoft.com/office/drawing/2014/main" id="{0CF38E6D-3097-4F2E-AF59-7906A2B8266B}"/>
                    </a:ext>
                  </a:extLst>
                </p:cNvPr>
                <p:cNvSpPr>
                  <a:spLocks noChangeAspect="1"/>
                </p:cNvSpPr>
                <p:nvPr/>
              </p:nvSpPr>
              <p:spPr>
                <a:xfrm rot="2229245">
                  <a:off x="2692912" y="1965188"/>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sp>
            <p:nvSpPr>
              <p:cNvPr id="11" name="Rectangle 14">
                <a:extLst>
                  <a:ext uri="{FF2B5EF4-FFF2-40B4-BE49-F238E27FC236}">
                    <a16:creationId xmlns="" xmlns:a16="http://schemas.microsoft.com/office/drawing/2014/main" id="{66236C35-9935-4FD9-8E29-CC323DF8F019}"/>
                  </a:ext>
                </a:extLst>
              </p:cNvPr>
              <p:cNvSpPr/>
              <p:nvPr/>
            </p:nvSpPr>
            <p:spPr>
              <a:xfrm rot="18143891">
                <a:off x="423487" y="2403381"/>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4" name="Group 3">
              <a:extLst>
                <a:ext uri="{FF2B5EF4-FFF2-40B4-BE49-F238E27FC236}">
                  <a16:creationId xmlns="" xmlns:a16="http://schemas.microsoft.com/office/drawing/2014/main" id="{C189F9E6-F63A-4F3F-81C8-4EE9D34D4237}"/>
                </a:ext>
              </a:extLst>
            </p:cNvPr>
            <p:cNvGrpSpPr/>
            <p:nvPr/>
          </p:nvGrpSpPr>
          <p:grpSpPr>
            <a:xfrm>
              <a:off x="8298410" y="1783597"/>
              <a:ext cx="3184899" cy="3184899"/>
              <a:chOff x="1510528" y="1366070"/>
              <a:chExt cx="3431329" cy="3431329"/>
            </a:xfrm>
            <a:effectLst>
              <a:outerShdw blurRad="50800" dist="38100" dir="2700000" algn="tl" rotWithShape="0">
                <a:prstClr val="black">
                  <a:alpha val="40000"/>
                </a:prstClr>
              </a:outerShdw>
            </a:effectLst>
          </p:grpSpPr>
          <p:sp>
            <p:nvSpPr>
              <p:cNvPr id="5" name="Freeform: Shape 29">
                <a:extLst>
                  <a:ext uri="{FF2B5EF4-FFF2-40B4-BE49-F238E27FC236}">
                    <a16:creationId xmlns="" xmlns:a16="http://schemas.microsoft.com/office/drawing/2014/main" id="{A1435096-1AE9-4BA0-9C52-66ED47514F56}"/>
                  </a:ext>
                </a:extLst>
              </p:cNvPr>
              <p:cNvSpPr/>
              <p:nvPr/>
            </p:nvSpPr>
            <p:spPr>
              <a:xfrm>
                <a:off x="1510528" y="1366070"/>
                <a:ext cx="3431329" cy="3431329"/>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2">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6" name="Freeform: Shape 30">
                <a:extLst>
                  <a:ext uri="{FF2B5EF4-FFF2-40B4-BE49-F238E27FC236}">
                    <a16:creationId xmlns="" xmlns:a16="http://schemas.microsoft.com/office/drawing/2014/main" id="{3434A603-3E3A-4E45-AFCA-AE3AB84E1D83}"/>
                  </a:ext>
                </a:extLst>
              </p:cNvPr>
              <p:cNvSpPr>
                <a:spLocks noChangeAspect="1"/>
              </p:cNvSpPr>
              <p:nvPr/>
            </p:nvSpPr>
            <p:spPr>
              <a:xfrm>
                <a:off x="1529854" y="1388027"/>
                <a:ext cx="3411797" cy="3337560"/>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2">
                  <a:lumMod val="40000"/>
                  <a:lumOff val="60000"/>
                </a:schemeClr>
              </a:solidFill>
              <a:ln w="9525" cap="flat">
                <a:noFill/>
                <a:prstDash val="solid"/>
                <a:miter/>
              </a:ln>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grpSp>
      </p:grpSp>
      <p:sp>
        <p:nvSpPr>
          <p:cNvPr id="33" name="Rectangle 32"/>
          <p:cNvSpPr/>
          <p:nvPr/>
        </p:nvSpPr>
        <p:spPr>
          <a:xfrm>
            <a:off x="1093361" y="844205"/>
            <a:ext cx="2879861" cy="1569660"/>
          </a:xfrm>
          <a:prstGeom prst="rect">
            <a:avLst/>
          </a:prstGeom>
        </p:spPr>
        <p:txBody>
          <a:bodyPr wrap="square">
            <a:spAutoFit/>
          </a:bodyPr>
          <a:lstStyle/>
          <a:p>
            <a:pPr algn="ct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Định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nghĩa</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quá</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trình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rgbClr val="FF0000"/>
                </a:solidFill>
                <a:latin typeface="Tahoma" panose="020B0604030504040204" pitchFamily="34" charset="0"/>
                <a:ea typeface="Tahoma" panose="020B0604030504040204" pitchFamily="34" charset="0"/>
                <a:cs typeface="Tahoma" panose="020B0604030504040204" pitchFamily="34" charset="0"/>
              </a:rPr>
              <a:t>cháy</a:t>
            </a:r>
            <a:endParaRPr lang="en-US" sz="32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55" name="Rectangle 54">
            <a:extLst>
              <a:ext uri="{FF2B5EF4-FFF2-40B4-BE49-F238E27FC236}">
                <a16:creationId xmlns="" xmlns:a16="http://schemas.microsoft.com/office/drawing/2014/main" id="{1990EE5B-A6DD-4902-8191-E2ACEDC01505}"/>
              </a:ext>
            </a:extLst>
          </p:cNvPr>
          <p:cNvSpPr/>
          <p:nvPr/>
        </p:nvSpPr>
        <p:spPr>
          <a:xfrm>
            <a:off x="5721218" y="1726775"/>
            <a:ext cx="180057" cy="352516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0" name="Rectangle 59"/>
          <p:cNvSpPr/>
          <p:nvPr/>
        </p:nvSpPr>
        <p:spPr>
          <a:xfrm>
            <a:off x="315273" y="3284054"/>
            <a:ext cx="5065930" cy="3416320"/>
          </a:xfrm>
          <a:prstGeom prst="rect">
            <a:avLst/>
          </a:prstGeom>
        </p:spPr>
        <p:txBody>
          <a:bodyPr wrap="square">
            <a:spAutoFit/>
          </a:bodyPr>
          <a:lstStyle/>
          <a:p>
            <a:pPr algn="just"/>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Theo định nghĩa cổ điển nhất thì quá trình cháy là phản ứng hóa học kèm theo hiện tượng tỏa nhiệt lớn và phát sáng. Theo quan điểm này quá trình cháy thực chất là một quá trình oxy hóa-khử. Các chất cháy đóng vai trò của chất khử , còn chất oxy hóa thì tùy phản ứng có thể khác nhau.</a:t>
            </a:r>
            <a:endParaRPr lang="en-US" sz="24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56" name="Picture 5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2775" y="528375"/>
            <a:ext cx="5620979" cy="5921967"/>
          </a:xfrm>
          <a:prstGeom prst="rect">
            <a:avLst/>
          </a:prstGeom>
        </p:spPr>
      </p:pic>
    </p:spTree>
    <p:extLst>
      <p:ext uri="{BB962C8B-B14F-4D97-AF65-F5344CB8AC3E}">
        <p14:creationId xmlns:p14="http://schemas.microsoft.com/office/powerpoint/2010/main" val="271110259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alpha val="6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 xmlns:a16="http://schemas.microsoft.com/office/drawing/2014/main" id="{CFADB13F-59D7-4363-9C0F-18B714BB61F4}"/>
              </a:ext>
            </a:extLst>
          </p:cNvPr>
          <p:cNvGrpSpPr/>
          <p:nvPr/>
        </p:nvGrpSpPr>
        <p:grpSpPr>
          <a:xfrm>
            <a:off x="747546" y="0"/>
            <a:ext cx="3655778" cy="3089429"/>
            <a:chOff x="7838754" y="1216660"/>
            <a:chExt cx="4264394" cy="4313485"/>
          </a:xfrm>
        </p:grpSpPr>
        <p:grpSp>
          <p:nvGrpSpPr>
            <p:cNvPr id="3" name="Group 2">
              <a:extLst>
                <a:ext uri="{FF2B5EF4-FFF2-40B4-BE49-F238E27FC236}">
                  <a16:creationId xmlns="" xmlns:a16="http://schemas.microsoft.com/office/drawing/2014/main" id="{5B8FEA1A-A3FA-4AF9-B631-FEBECF4F0A89}"/>
                </a:ext>
              </a:extLst>
            </p:cNvPr>
            <p:cNvGrpSpPr/>
            <p:nvPr/>
          </p:nvGrpSpPr>
          <p:grpSpPr>
            <a:xfrm>
              <a:off x="7838754" y="1216660"/>
              <a:ext cx="4264394" cy="4313485"/>
              <a:chOff x="369152" y="1617134"/>
              <a:chExt cx="3546035" cy="3586857"/>
            </a:xfrm>
            <a:solidFill>
              <a:schemeClr val="accent5"/>
            </a:solidFill>
          </p:grpSpPr>
          <p:grpSp>
            <p:nvGrpSpPr>
              <p:cNvPr id="7" name="Group 6">
                <a:extLst>
                  <a:ext uri="{FF2B5EF4-FFF2-40B4-BE49-F238E27FC236}">
                    <a16:creationId xmlns="" xmlns:a16="http://schemas.microsoft.com/office/drawing/2014/main" id="{898DCAE9-774D-4B5E-869D-6D1E32C65A57}"/>
                  </a:ext>
                </a:extLst>
              </p:cNvPr>
              <p:cNvGrpSpPr/>
              <p:nvPr/>
            </p:nvGrpSpPr>
            <p:grpSpPr>
              <a:xfrm>
                <a:off x="926950" y="1617134"/>
                <a:ext cx="2049224" cy="852218"/>
                <a:chOff x="926950" y="1617134"/>
                <a:chExt cx="2049224" cy="852218"/>
              </a:xfrm>
              <a:grpFill/>
            </p:grpSpPr>
            <p:sp>
              <p:nvSpPr>
                <p:cNvPr id="27" name="Rectangle 14">
                  <a:extLst>
                    <a:ext uri="{FF2B5EF4-FFF2-40B4-BE49-F238E27FC236}">
                      <a16:creationId xmlns="" xmlns:a16="http://schemas.microsoft.com/office/drawing/2014/main" id="{F2EB320C-CF42-4333-B135-EDA85E4892E4}"/>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8" name="Right Triangle 13">
                  <a:extLst>
                    <a:ext uri="{FF2B5EF4-FFF2-40B4-BE49-F238E27FC236}">
                      <a16:creationId xmlns="" xmlns:a16="http://schemas.microsoft.com/office/drawing/2014/main" id="{9D845A9B-BB0D-400B-ACFE-45D19ECBF5A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9" name="Rectangle 24">
                  <a:extLst>
                    <a:ext uri="{FF2B5EF4-FFF2-40B4-BE49-F238E27FC236}">
                      <a16:creationId xmlns="" xmlns:a16="http://schemas.microsoft.com/office/drawing/2014/main" id="{733416E2-2F62-4CB2-829A-4A1FD5574BE8}"/>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0" name="Rectangle 41">
                  <a:extLst>
                    <a:ext uri="{FF2B5EF4-FFF2-40B4-BE49-F238E27FC236}">
                      <a16:creationId xmlns="" xmlns:a16="http://schemas.microsoft.com/office/drawing/2014/main" id="{181CCB4D-B9DA-4B17-BC37-A4A46F442DE3}"/>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1" name="Isosceles Triangle 3">
                  <a:extLst>
                    <a:ext uri="{FF2B5EF4-FFF2-40B4-BE49-F238E27FC236}">
                      <a16:creationId xmlns="" xmlns:a16="http://schemas.microsoft.com/office/drawing/2014/main" id="{68E1A488-60A7-41E5-AD60-29C32B47D74D}"/>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8" name="Group 7">
                <a:extLst>
                  <a:ext uri="{FF2B5EF4-FFF2-40B4-BE49-F238E27FC236}">
                    <a16:creationId xmlns="" xmlns:a16="http://schemas.microsoft.com/office/drawing/2014/main" id="{1B7B32CB-FE27-435D-9F2D-A28AE6ABE880}"/>
                  </a:ext>
                </a:extLst>
              </p:cNvPr>
              <p:cNvGrpSpPr/>
              <p:nvPr/>
            </p:nvGrpSpPr>
            <p:grpSpPr>
              <a:xfrm rot="4990866">
                <a:off x="2464466" y="2788531"/>
                <a:ext cx="2049224" cy="852218"/>
                <a:chOff x="926950" y="1617134"/>
                <a:chExt cx="2049224" cy="852218"/>
              </a:xfrm>
              <a:grpFill/>
            </p:grpSpPr>
            <p:sp>
              <p:nvSpPr>
                <p:cNvPr id="22" name="Rectangle 14">
                  <a:extLst>
                    <a:ext uri="{FF2B5EF4-FFF2-40B4-BE49-F238E27FC236}">
                      <a16:creationId xmlns="" xmlns:a16="http://schemas.microsoft.com/office/drawing/2014/main" id="{163F8D5B-7659-460A-8DF4-668805AC9CA7}"/>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3" name="Right Triangle 13">
                  <a:extLst>
                    <a:ext uri="{FF2B5EF4-FFF2-40B4-BE49-F238E27FC236}">
                      <a16:creationId xmlns="" xmlns:a16="http://schemas.microsoft.com/office/drawing/2014/main" id="{2D59761E-09D6-40EB-8DEA-0236C08C217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4" name="Rectangle 24">
                  <a:extLst>
                    <a:ext uri="{FF2B5EF4-FFF2-40B4-BE49-F238E27FC236}">
                      <a16:creationId xmlns="" xmlns:a16="http://schemas.microsoft.com/office/drawing/2014/main" id="{5FE8C377-13B3-4BB7-9C5A-8B94E48FE1A1}"/>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5" name="Rectangle 41">
                  <a:extLst>
                    <a:ext uri="{FF2B5EF4-FFF2-40B4-BE49-F238E27FC236}">
                      <a16:creationId xmlns="" xmlns:a16="http://schemas.microsoft.com/office/drawing/2014/main" id="{92688AD7-E64C-45CF-BF55-2B00BB0D0FF6}"/>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6" name="Isosceles Triangle 3">
                  <a:extLst>
                    <a:ext uri="{FF2B5EF4-FFF2-40B4-BE49-F238E27FC236}">
                      <a16:creationId xmlns="" xmlns:a16="http://schemas.microsoft.com/office/drawing/2014/main" id="{DC0E17C4-A3AD-4D85-94AE-7092F0A19F16}"/>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9" name="Group 8">
                <a:extLst>
                  <a:ext uri="{FF2B5EF4-FFF2-40B4-BE49-F238E27FC236}">
                    <a16:creationId xmlns="" xmlns:a16="http://schemas.microsoft.com/office/drawing/2014/main" id="{6C3EF786-E479-4C64-8FDA-20C0581E16D6}"/>
                  </a:ext>
                </a:extLst>
              </p:cNvPr>
              <p:cNvGrpSpPr/>
              <p:nvPr/>
            </p:nvGrpSpPr>
            <p:grpSpPr>
              <a:xfrm rot="10066674">
                <a:off x="1444650" y="4351773"/>
                <a:ext cx="2063339" cy="852218"/>
                <a:chOff x="926950" y="1617134"/>
                <a:chExt cx="2063339" cy="852218"/>
              </a:xfrm>
              <a:grpFill/>
            </p:grpSpPr>
            <p:sp>
              <p:nvSpPr>
                <p:cNvPr id="17" name="Rectangle 14">
                  <a:extLst>
                    <a:ext uri="{FF2B5EF4-FFF2-40B4-BE49-F238E27FC236}">
                      <a16:creationId xmlns="" xmlns:a16="http://schemas.microsoft.com/office/drawing/2014/main" id="{D1A98EC4-AC55-4F77-B1E2-E32639243E35}"/>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8" name="Right Triangle 13">
                  <a:extLst>
                    <a:ext uri="{FF2B5EF4-FFF2-40B4-BE49-F238E27FC236}">
                      <a16:creationId xmlns="" xmlns:a16="http://schemas.microsoft.com/office/drawing/2014/main" id="{7FC3B0A7-386C-493E-B664-E59A1846D1CB}"/>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9" name="Rectangle 24">
                  <a:extLst>
                    <a:ext uri="{FF2B5EF4-FFF2-40B4-BE49-F238E27FC236}">
                      <a16:creationId xmlns="" xmlns:a16="http://schemas.microsoft.com/office/drawing/2014/main" id="{7189F5B8-27AB-4549-999F-2339C18142A5}"/>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0" name="Rectangle 41">
                  <a:extLst>
                    <a:ext uri="{FF2B5EF4-FFF2-40B4-BE49-F238E27FC236}">
                      <a16:creationId xmlns="" xmlns:a16="http://schemas.microsoft.com/office/drawing/2014/main" id="{A1380DFD-02A1-4A0A-9F3C-7650A09DD95A}"/>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1" name="Isosceles Triangle 3">
                  <a:extLst>
                    <a:ext uri="{FF2B5EF4-FFF2-40B4-BE49-F238E27FC236}">
                      <a16:creationId xmlns="" xmlns:a16="http://schemas.microsoft.com/office/drawing/2014/main" id="{B69A70F3-F976-45B9-8DBC-6C4FAE407F57}"/>
                    </a:ext>
                  </a:extLst>
                </p:cNvPr>
                <p:cNvSpPr>
                  <a:spLocks noChangeAspect="1"/>
                </p:cNvSpPr>
                <p:nvPr/>
              </p:nvSpPr>
              <p:spPr>
                <a:xfrm rot="2229245">
                  <a:off x="2630628" y="1965414"/>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10" name="Group 9">
                <a:extLst>
                  <a:ext uri="{FF2B5EF4-FFF2-40B4-BE49-F238E27FC236}">
                    <a16:creationId xmlns="" xmlns:a16="http://schemas.microsoft.com/office/drawing/2014/main" id="{CF63CEF5-07E9-4BD9-95F0-FE5A194CEC76}"/>
                  </a:ext>
                </a:extLst>
              </p:cNvPr>
              <p:cNvGrpSpPr/>
              <p:nvPr/>
            </p:nvGrpSpPr>
            <p:grpSpPr>
              <a:xfrm rot="15054074">
                <a:off x="-267551" y="3562253"/>
                <a:ext cx="2125623" cy="852218"/>
                <a:chOff x="926950" y="1617134"/>
                <a:chExt cx="2125623" cy="852218"/>
              </a:xfrm>
              <a:grpFill/>
            </p:grpSpPr>
            <p:sp>
              <p:nvSpPr>
                <p:cNvPr id="12" name="Rectangle 14">
                  <a:extLst>
                    <a:ext uri="{FF2B5EF4-FFF2-40B4-BE49-F238E27FC236}">
                      <a16:creationId xmlns="" xmlns:a16="http://schemas.microsoft.com/office/drawing/2014/main" id="{B1DE9346-D186-4F9E-B2DF-AF20F90A1D71}"/>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3" name="Right Triangle 13">
                  <a:extLst>
                    <a:ext uri="{FF2B5EF4-FFF2-40B4-BE49-F238E27FC236}">
                      <a16:creationId xmlns="" xmlns:a16="http://schemas.microsoft.com/office/drawing/2014/main" id="{48873A74-2613-4A67-999F-F19E8B0C296A}"/>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4" name="Rectangle 24">
                  <a:extLst>
                    <a:ext uri="{FF2B5EF4-FFF2-40B4-BE49-F238E27FC236}">
                      <a16:creationId xmlns="" xmlns:a16="http://schemas.microsoft.com/office/drawing/2014/main" id="{FD2854F9-F835-4E4E-9600-20329FA0D468}"/>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5" name="Rectangle 41">
                  <a:extLst>
                    <a:ext uri="{FF2B5EF4-FFF2-40B4-BE49-F238E27FC236}">
                      <a16:creationId xmlns="" xmlns:a16="http://schemas.microsoft.com/office/drawing/2014/main" id="{8291FB6D-03FD-44E0-8CA5-487BA98B8FEE}"/>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6" name="Isosceles Triangle 3">
                  <a:extLst>
                    <a:ext uri="{FF2B5EF4-FFF2-40B4-BE49-F238E27FC236}">
                      <a16:creationId xmlns="" xmlns:a16="http://schemas.microsoft.com/office/drawing/2014/main" id="{0CF38E6D-3097-4F2E-AF59-7906A2B8266B}"/>
                    </a:ext>
                  </a:extLst>
                </p:cNvPr>
                <p:cNvSpPr>
                  <a:spLocks noChangeAspect="1"/>
                </p:cNvSpPr>
                <p:nvPr/>
              </p:nvSpPr>
              <p:spPr>
                <a:xfrm rot="2229245">
                  <a:off x="2692912" y="1965188"/>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sp>
            <p:nvSpPr>
              <p:cNvPr id="11" name="Rectangle 14">
                <a:extLst>
                  <a:ext uri="{FF2B5EF4-FFF2-40B4-BE49-F238E27FC236}">
                    <a16:creationId xmlns="" xmlns:a16="http://schemas.microsoft.com/office/drawing/2014/main" id="{66236C35-9935-4FD9-8E29-CC323DF8F019}"/>
                  </a:ext>
                </a:extLst>
              </p:cNvPr>
              <p:cNvSpPr/>
              <p:nvPr/>
            </p:nvSpPr>
            <p:spPr>
              <a:xfrm rot="18143891">
                <a:off x="423487" y="2403381"/>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4" name="Group 3">
              <a:extLst>
                <a:ext uri="{FF2B5EF4-FFF2-40B4-BE49-F238E27FC236}">
                  <a16:creationId xmlns="" xmlns:a16="http://schemas.microsoft.com/office/drawing/2014/main" id="{C189F9E6-F63A-4F3F-81C8-4EE9D34D4237}"/>
                </a:ext>
              </a:extLst>
            </p:cNvPr>
            <p:cNvGrpSpPr/>
            <p:nvPr/>
          </p:nvGrpSpPr>
          <p:grpSpPr>
            <a:xfrm>
              <a:off x="8298410" y="1783597"/>
              <a:ext cx="3184899" cy="3184899"/>
              <a:chOff x="1510528" y="1366070"/>
              <a:chExt cx="3431329" cy="3431329"/>
            </a:xfrm>
            <a:effectLst>
              <a:outerShdw blurRad="50800" dist="38100" dir="2700000" algn="tl" rotWithShape="0">
                <a:prstClr val="black">
                  <a:alpha val="40000"/>
                </a:prstClr>
              </a:outerShdw>
            </a:effectLst>
          </p:grpSpPr>
          <p:sp>
            <p:nvSpPr>
              <p:cNvPr id="5" name="Freeform: Shape 29">
                <a:extLst>
                  <a:ext uri="{FF2B5EF4-FFF2-40B4-BE49-F238E27FC236}">
                    <a16:creationId xmlns="" xmlns:a16="http://schemas.microsoft.com/office/drawing/2014/main" id="{A1435096-1AE9-4BA0-9C52-66ED47514F56}"/>
                  </a:ext>
                </a:extLst>
              </p:cNvPr>
              <p:cNvSpPr/>
              <p:nvPr/>
            </p:nvSpPr>
            <p:spPr>
              <a:xfrm>
                <a:off x="1510528" y="1366070"/>
                <a:ext cx="3431329" cy="3431329"/>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2">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6" name="Freeform: Shape 30">
                <a:extLst>
                  <a:ext uri="{FF2B5EF4-FFF2-40B4-BE49-F238E27FC236}">
                    <a16:creationId xmlns="" xmlns:a16="http://schemas.microsoft.com/office/drawing/2014/main" id="{3434A603-3E3A-4E45-AFCA-AE3AB84E1D83}"/>
                  </a:ext>
                </a:extLst>
              </p:cNvPr>
              <p:cNvSpPr>
                <a:spLocks noChangeAspect="1"/>
              </p:cNvSpPr>
              <p:nvPr/>
            </p:nvSpPr>
            <p:spPr>
              <a:xfrm>
                <a:off x="1529854" y="1388027"/>
                <a:ext cx="3411797" cy="3337560"/>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2">
                  <a:lumMod val="40000"/>
                  <a:lumOff val="60000"/>
                </a:schemeClr>
              </a:solidFill>
              <a:ln w="9525" cap="flat">
                <a:noFill/>
                <a:prstDash val="solid"/>
                <a:miter/>
              </a:ln>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grpSp>
      </p:grpSp>
      <p:sp>
        <p:nvSpPr>
          <p:cNvPr id="33" name="Rectangle 32"/>
          <p:cNvSpPr/>
          <p:nvPr/>
        </p:nvSpPr>
        <p:spPr>
          <a:xfrm>
            <a:off x="1093361" y="844205"/>
            <a:ext cx="2879861" cy="1569660"/>
          </a:xfrm>
          <a:prstGeom prst="rect">
            <a:avLst/>
          </a:prstGeom>
        </p:spPr>
        <p:txBody>
          <a:bodyPr wrap="square">
            <a:spAutoFit/>
          </a:bodyPr>
          <a:lstStyle/>
          <a:p>
            <a:pPr algn="ct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Định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nghĩa</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quá</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trình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rgbClr val="FF0000"/>
                </a:solidFill>
                <a:latin typeface="Tahoma" panose="020B0604030504040204" pitchFamily="34" charset="0"/>
                <a:ea typeface="Tahoma" panose="020B0604030504040204" pitchFamily="34" charset="0"/>
                <a:cs typeface="Tahoma" panose="020B0604030504040204" pitchFamily="34" charset="0"/>
              </a:rPr>
              <a:t>cháy</a:t>
            </a:r>
            <a:endParaRPr lang="en-US" sz="32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55" name="Rectangle 54">
            <a:extLst>
              <a:ext uri="{FF2B5EF4-FFF2-40B4-BE49-F238E27FC236}">
                <a16:creationId xmlns="" xmlns:a16="http://schemas.microsoft.com/office/drawing/2014/main" id="{1990EE5B-A6DD-4902-8191-E2ACEDC01505}"/>
              </a:ext>
            </a:extLst>
          </p:cNvPr>
          <p:cNvSpPr/>
          <p:nvPr/>
        </p:nvSpPr>
        <p:spPr>
          <a:xfrm>
            <a:off x="5888596" y="1741123"/>
            <a:ext cx="180057" cy="352516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6" name="Rectangle 35"/>
          <p:cNvSpPr/>
          <p:nvPr/>
        </p:nvSpPr>
        <p:spPr>
          <a:xfrm>
            <a:off x="215262" y="3095895"/>
            <a:ext cx="5586386" cy="3477875"/>
          </a:xfrm>
          <a:prstGeom prst="rect">
            <a:avLst/>
          </a:prstGeom>
        </p:spPr>
        <p:txBody>
          <a:bodyPr wrap="square">
            <a:spAutoFit/>
          </a:bodyPr>
          <a:lstStyle/>
          <a:p>
            <a:pPr algn="just"/>
            <a:r>
              <a:rPr lang="vi-VN" sz="2200">
                <a:solidFill>
                  <a:srgbClr val="0070C0"/>
                </a:solidFill>
                <a:latin typeface="Tahoma" panose="020B0604030504040204" pitchFamily="34" charset="0"/>
                <a:ea typeface="Tahoma" panose="020B0604030504040204" pitchFamily="34" charset="0"/>
                <a:cs typeface="Tahoma" panose="020B0604030504040204" pitchFamily="34" charset="0"/>
              </a:rPr>
              <a:t>Theo quan điểm hiện đại thì quá trình cháy là quá trình hóa lý phức , trong đó xảy ra các phản ứng hóa học kèm theo hiện tượng tỏa nhiệt và phát sáng. Như vậy quá trình cháy gồm hai quá trình cơ bản là quá trình hóa học và quá trình vật lý.Quá trình hóa học là các phản ứng hóa học giữa chất cháy và ôxy hóa . Quá trình vật lý là quá trình khuyếch tán khí và quá trình truyền nhiệt từ giữa vùng đang cháy ra ngoài</a:t>
            </a:r>
            <a:endParaRPr lang="en-US" sz="2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37" name="Picture 3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9643" y="1222563"/>
            <a:ext cx="5037958" cy="4979464"/>
          </a:xfrm>
          <a:prstGeom prst="rect">
            <a:avLst/>
          </a:prstGeom>
        </p:spPr>
      </p:pic>
    </p:spTree>
    <p:extLst>
      <p:ext uri="{BB962C8B-B14F-4D97-AF65-F5344CB8AC3E}">
        <p14:creationId xmlns:p14="http://schemas.microsoft.com/office/powerpoint/2010/main" val="149456966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5.1.1 ĐỊNH NGHĨA QUÁ TRÌNH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2" y="1447061"/>
            <a:ext cx="475843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Q</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uá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trình cháy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là phản ứng hoá học giữa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chất cháy và chất oxy hóa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kèm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theo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hiện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tượng vật lý là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toả nhiệt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và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phát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sáng</a:t>
            </a:r>
            <a:endParaRPr lang="en-US"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8" name="Hình ảnh 8">
            <a:extLst>
              <a:ext uri="{FF2B5EF4-FFF2-40B4-BE49-F238E27FC236}">
                <a16:creationId xmlns:a16="http://schemas.microsoft.com/office/drawing/2014/main" xmlns="" id="{2FC048E4-135A-4F2D-8C3D-6A3B0511F3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1811" y="1198376"/>
            <a:ext cx="6081838" cy="5182184"/>
          </a:xfrm>
          <a:prstGeom prst="rect">
            <a:avLst/>
          </a:prstGeom>
        </p:spPr>
      </p:pic>
    </p:spTree>
    <p:extLst>
      <p:ext uri="{BB962C8B-B14F-4D97-AF65-F5344CB8AC3E}">
        <p14:creationId xmlns:p14="http://schemas.microsoft.com/office/powerpoint/2010/main" val="423025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7253055" y="1510933"/>
            <a:ext cx="472292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chớp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ngọn lửa xuất hiện khi tiếp xúc với ngọn lửa trần sau đó tắt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trước 5 giây</a:t>
            </a:r>
            <a:endParaRPr lang="vi-VN" sz="3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ết quả hình ảnh cho nhiệt độ chớp cháy là gì"/>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475" y="1598162"/>
            <a:ext cx="6786764" cy="4695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5930283" y="1598162"/>
            <a:ext cx="5885896"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Điểm chớp cháy là đặc trưng mô tả, phân biệt các chất lỏng dễ cháy như: xăng dầu, dầu diesel,… Chất lỏng có điểm chớp cháy nhỏ hơn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37,8°C (100,0 ° F)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được gọi là </a:t>
            </a:r>
            <a:r>
              <a:rPr lang="vi-VN" sz="2400" i="1">
                <a:solidFill>
                  <a:srgbClr val="0070C0"/>
                </a:solidFill>
                <a:latin typeface="Tahoma" panose="020B0604030504040204" pitchFamily="34" charset="0"/>
                <a:ea typeface="Tahoma" panose="020B0604030504040204" pitchFamily="34" charset="0"/>
                <a:cs typeface="Tahoma" panose="020B0604030504040204" pitchFamily="34" charset="0"/>
              </a:rPr>
              <a:t>chất lỏng dễ cháy</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Trong khi các chất lỏng có điểm chớp cháy trên nhiệt độ đó gọi là </a:t>
            </a:r>
            <a:r>
              <a:rPr lang="vi-VN" sz="2400" i="1">
                <a:solidFill>
                  <a:srgbClr val="0070C0"/>
                </a:solidFill>
                <a:latin typeface="Tahoma" panose="020B0604030504040204" pitchFamily="34" charset="0"/>
                <a:ea typeface="Tahoma" panose="020B0604030504040204" pitchFamily="34" charset="0"/>
                <a:cs typeface="Tahoma" panose="020B0604030504040204" pitchFamily="34" charset="0"/>
              </a:rPr>
              <a:t>chất lỏng có thể gây cháy</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 </a:t>
            </a:r>
            <a:endPar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endParaRPr lang="en-US" sz="240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a:r>
              <a:rPr lang="vi-VN" sz="2400" smtClean="0">
                <a:solidFill>
                  <a:schemeClr val="tx1"/>
                </a:solidFill>
                <a:latin typeface="Tahoma" panose="020B0604030504040204" pitchFamily="34" charset="0"/>
                <a:ea typeface="Tahoma" panose="020B0604030504040204" pitchFamily="34" charset="0"/>
                <a:cs typeface="Tahoma" panose="020B0604030504040204" pitchFamily="34" charset="0"/>
              </a:rPr>
              <a:t>Ví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dụ: điểm chớp cháy của xăng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-43°C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điểm chớp cháy của dầu Diesel (2-D)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52°C</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điểm chớp cháy của dầu Diesel sinh học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130°C</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và dầu hỏa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38-72 °C</a:t>
            </a:r>
            <a:r>
              <a:rPr lang="vi-VN" sz="240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ết quả hình ảnh cho nhiệt độ chớp cháy là gì"/>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475" y="1598162"/>
            <a:ext cx="5357457" cy="4695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495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6844682" y="1466544"/>
            <a:ext cx="472292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bốc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ngọn lửa xuất hiện khi tiếp xúc với ngọn lửa trần sau đó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tiếp tục cháy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lâu hơn 5 giây</a:t>
            </a:r>
            <a:endParaRPr lang="vi-VN" sz="3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hinh anh diem chop chay flash point la g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601" y="1282200"/>
            <a:ext cx="5450889" cy="4976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14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62145" y="1054489"/>
            <a:ext cx="5850384" cy="29537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tự bốc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hỗn hợp khí tự bốc cháy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không cần tiếp xúc với ngọn lửa trần </a:t>
            </a:r>
            <a:endParaRPr lang="vi-VN"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4"/>
          <a:stretch>
            <a:fillRect/>
          </a:stretch>
        </p:blipFill>
        <p:spPr>
          <a:xfrm>
            <a:off x="539303" y="3893231"/>
            <a:ext cx="4896068" cy="2750968"/>
          </a:xfrm>
          <a:prstGeom prst="rect">
            <a:avLst/>
          </a:prstGeom>
        </p:spPr>
      </p:pic>
      <p:pic>
        <p:nvPicPr>
          <p:cNvPr id="7170" name="Picture 2" descr="Kết quả hình ảnh cho tự bốc cháy trong động cơ diesel và động cơ xă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497793"/>
            <a:ext cx="5986510" cy="4506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31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3" name="Picture 2"/>
          <p:cNvPicPr>
            <a:picLocks noChangeAspect="1"/>
          </p:cNvPicPr>
          <p:nvPr/>
        </p:nvPicPr>
        <p:blipFill>
          <a:blip r:embed="rId4"/>
          <a:stretch>
            <a:fillRect/>
          </a:stretch>
        </p:blipFill>
        <p:spPr>
          <a:xfrm>
            <a:off x="3875641" y="1222843"/>
            <a:ext cx="7380967" cy="4614816"/>
          </a:xfrm>
          <a:prstGeom prst="rect">
            <a:avLst/>
          </a:prstGeom>
        </p:spPr>
      </p:pic>
      <p:sp>
        <p:nvSpPr>
          <p:cNvPr id="6" name="TextBox 5"/>
          <p:cNvSpPr txBox="1"/>
          <p:nvPr/>
        </p:nvSpPr>
        <p:spPr>
          <a:xfrm>
            <a:off x="4922238" y="5900123"/>
            <a:ext cx="5287772" cy="707886"/>
          </a:xfrm>
          <a:prstGeom prst="rect">
            <a:avLst/>
          </a:prstGeom>
          <a:noFill/>
        </p:spPr>
        <p:txBody>
          <a:bodyPr wrap="square" rtlCol="0">
            <a:spAutoFit/>
          </a:bodyPr>
          <a:lstStyle/>
          <a:p>
            <a:pPr algn="ctr"/>
            <a:r>
              <a:rPr lang="en-US" sz="2000" smtClean="0">
                <a:latin typeface="Tahoma" panose="020B0604030504040204" pitchFamily="34" charset="0"/>
                <a:ea typeface="Tahoma" panose="020B0604030504040204" pitchFamily="34" charset="0"/>
                <a:cs typeface="Tahoma" panose="020B0604030504040204" pitchFamily="34" charset="0"/>
              </a:rPr>
              <a:t>Nhiệt độ tự bắt cháy của một số nhiên liệu tại áp suất khí quyển</a:t>
            </a: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41540" y="2037882"/>
            <a:ext cx="2521256"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Các nhiệt độ cháy càng thấp thì nhiên liệu càng dễ cháy</a:t>
            </a:r>
            <a:endParaRPr lang="vi-VN"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78211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Kết quả hình ảnh cho tự bốc cháy trong động cơ diesel và động cơ xăng"/>
          <p:cNvPicPr>
            <a:picLocks noChangeAspect="1" noChangeArrowheads="1"/>
          </p:cNvPicPr>
          <p:nvPr/>
        </p:nvPicPr>
        <p:blipFill rotWithShape="1">
          <a:blip r:embed="rId3">
            <a:extLst>
              <a:ext uri="{28A0092B-C50C-407E-A947-70E740481C1C}">
                <a14:useLocalDpi xmlns:a14="http://schemas.microsoft.com/office/drawing/2010/main" val="0"/>
              </a:ext>
            </a:extLst>
          </a:blip>
          <a:srcRect r="50124"/>
          <a:stretch/>
        </p:blipFill>
        <p:spPr bwMode="auto">
          <a:xfrm>
            <a:off x="5998346" y="1236904"/>
            <a:ext cx="5729056" cy="45067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5.1.3 ÁP SUẤT TỰ BỐC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TextBox 5"/>
          <p:cNvSpPr txBox="1"/>
          <p:nvPr/>
        </p:nvSpPr>
        <p:spPr>
          <a:xfrm>
            <a:off x="6468213" y="5677185"/>
            <a:ext cx="4789322" cy="707886"/>
          </a:xfrm>
          <a:prstGeom prst="rect">
            <a:avLst/>
          </a:prstGeom>
          <a:noFill/>
        </p:spPr>
        <p:txBody>
          <a:bodyPr wrap="square" rtlCol="0">
            <a:spAutoFit/>
          </a:bodyPr>
          <a:lstStyle/>
          <a:p>
            <a:pPr algn="ctr"/>
            <a:r>
              <a:rPr lang="en-US" sz="2000" b="1" smtClean="0">
                <a:latin typeface="Tahoma" panose="020B0604030504040204" pitchFamily="34" charset="0"/>
                <a:ea typeface="Tahoma" panose="020B0604030504040204" pitchFamily="34" charset="0"/>
                <a:cs typeface="Tahoma" panose="020B0604030504040204" pitchFamily="34" charset="0"/>
              </a:rPr>
              <a:t>Tự bắt cháy do áp suất cao trong động cơ diesel</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14905" y="2259824"/>
            <a:ext cx="5078027"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200" b="1">
                <a:solidFill>
                  <a:srgbClr val="0070C0"/>
                </a:solidFill>
                <a:latin typeface="arial" panose="020B0604020202020204" pitchFamily="34" charset="0"/>
              </a:rPr>
              <a:t>Áp suất tự bốc cháy</a:t>
            </a:r>
            <a:r>
              <a:rPr lang="vi-VN" sz="3200">
                <a:solidFill>
                  <a:srgbClr val="0070C0"/>
                </a:solidFill>
                <a:latin typeface="arial" panose="020B0604020202020204" pitchFamily="34" charset="0"/>
              </a:rPr>
              <a:t> của hỗn hợp khí </a:t>
            </a:r>
            <a:r>
              <a:rPr lang="vi-VN" sz="3200" b="1">
                <a:solidFill>
                  <a:srgbClr val="0070C0"/>
                </a:solidFill>
                <a:latin typeface="arial" panose="020B0604020202020204" pitchFamily="34" charset="0"/>
              </a:rPr>
              <a:t>là áp suất</a:t>
            </a:r>
            <a:r>
              <a:rPr lang="vi-VN" sz="3200">
                <a:solidFill>
                  <a:srgbClr val="0070C0"/>
                </a:solidFill>
                <a:latin typeface="arial" panose="020B0604020202020204" pitchFamily="34" charset="0"/>
              </a:rPr>
              <a:t> tối thiểu tại đó quá trình </a:t>
            </a:r>
            <a:r>
              <a:rPr lang="vi-VN" sz="3200" b="1">
                <a:solidFill>
                  <a:srgbClr val="0070C0"/>
                </a:solidFill>
                <a:latin typeface="arial" panose="020B0604020202020204" pitchFamily="34" charset="0"/>
              </a:rPr>
              <a:t>tự bốc cháy</a:t>
            </a:r>
            <a:r>
              <a:rPr lang="vi-VN" sz="3200">
                <a:solidFill>
                  <a:srgbClr val="0070C0"/>
                </a:solidFill>
                <a:latin typeface="arial" panose="020B0604020202020204" pitchFamily="34" charset="0"/>
              </a:rPr>
              <a:t> xảy </a:t>
            </a:r>
            <a:r>
              <a:rPr lang="vi-VN" sz="3200" smtClean="0">
                <a:solidFill>
                  <a:srgbClr val="0070C0"/>
                </a:solidFill>
                <a:latin typeface="arial" panose="020B0604020202020204" pitchFamily="34" charset="0"/>
              </a:rPr>
              <a:t>ra</a:t>
            </a:r>
            <a:endParaRPr lang="en-US" sz="3200" smtClean="0">
              <a:solidFill>
                <a:srgbClr val="0070C0"/>
              </a:solidFill>
              <a:latin typeface="arial" panose="020B0604020202020204" pitchFamily="34" charset="0"/>
            </a:endParaRPr>
          </a:p>
          <a:p>
            <a:pPr algn="just"/>
            <a:endParaRPr lang="en-US" sz="3200" smtClean="0">
              <a:solidFill>
                <a:srgbClr val="0070C0"/>
              </a:solidFill>
              <a:latin typeface="arial" panose="020B0604020202020204" pitchFamily="34" charset="0"/>
            </a:endParaRPr>
          </a:p>
          <a:p>
            <a:pPr algn="just"/>
            <a:r>
              <a:rPr lang="vi-VN" sz="3200" b="1" smtClean="0">
                <a:solidFill>
                  <a:srgbClr val="0070C0"/>
                </a:solidFill>
                <a:latin typeface="arial" panose="020B0604020202020204" pitchFamily="34" charset="0"/>
              </a:rPr>
              <a:t>Áp </a:t>
            </a:r>
            <a:r>
              <a:rPr lang="vi-VN" sz="3200" b="1">
                <a:solidFill>
                  <a:srgbClr val="0070C0"/>
                </a:solidFill>
                <a:latin typeface="arial" panose="020B0604020202020204" pitchFamily="34" charset="0"/>
              </a:rPr>
              <a:t>suất tự bốc cháy</a:t>
            </a:r>
            <a:r>
              <a:rPr lang="vi-VN" sz="3200">
                <a:solidFill>
                  <a:srgbClr val="0070C0"/>
                </a:solidFill>
                <a:latin typeface="arial" panose="020B0604020202020204" pitchFamily="34" charset="0"/>
              </a:rPr>
              <a:t> càng thấp thì nguy cơ </a:t>
            </a:r>
            <a:r>
              <a:rPr lang="vi-VN" sz="3200" b="1">
                <a:solidFill>
                  <a:srgbClr val="0070C0"/>
                </a:solidFill>
                <a:latin typeface="arial" panose="020B0604020202020204" pitchFamily="34" charset="0"/>
              </a:rPr>
              <a:t>cháy</a:t>
            </a:r>
            <a:r>
              <a:rPr lang="vi-VN" sz="3200">
                <a:solidFill>
                  <a:srgbClr val="0070C0"/>
                </a:solidFill>
                <a:latin typeface="arial" panose="020B0604020202020204" pitchFamily="34" charset="0"/>
              </a:rPr>
              <a:t>, nổ càng lớn</a:t>
            </a:r>
            <a:endParaRPr lang="en-US" sz="3200">
              <a:solidFill>
                <a:srgbClr val="0070C0"/>
              </a:solidFill>
            </a:endParaRPr>
          </a:p>
        </p:txBody>
      </p:sp>
    </p:spTree>
    <p:extLst>
      <p:ext uri="{BB962C8B-B14F-4D97-AF65-F5344CB8AC3E}">
        <p14:creationId xmlns:p14="http://schemas.microsoft.com/office/powerpoint/2010/main" val="1707324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Kết quả hình ảnh cho tự bốc cháy trong động cơ diesel và động cơ xăng"/>
          <p:cNvPicPr>
            <a:picLocks noChangeAspect="1" noChangeArrowheads="1"/>
          </p:cNvPicPr>
          <p:nvPr/>
        </p:nvPicPr>
        <p:blipFill rotWithShape="1">
          <a:blip r:embed="rId3">
            <a:extLst>
              <a:ext uri="{28A0092B-C50C-407E-A947-70E740481C1C}">
                <a14:useLocalDpi xmlns:a14="http://schemas.microsoft.com/office/drawing/2010/main" val="0"/>
              </a:ext>
            </a:extLst>
          </a:blip>
          <a:srcRect r="50124"/>
          <a:stretch/>
        </p:blipFill>
        <p:spPr bwMode="auto">
          <a:xfrm>
            <a:off x="5998346" y="1236904"/>
            <a:ext cx="5729056" cy="45067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5.1.4 THỜI GIAN CẢM ỨNG TỰ BỐC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TextBox 5"/>
          <p:cNvSpPr txBox="1"/>
          <p:nvPr/>
        </p:nvSpPr>
        <p:spPr>
          <a:xfrm>
            <a:off x="6468213" y="5677185"/>
            <a:ext cx="4789322" cy="707886"/>
          </a:xfrm>
          <a:prstGeom prst="rect">
            <a:avLst/>
          </a:prstGeom>
          <a:noFill/>
        </p:spPr>
        <p:txBody>
          <a:bodyPr wrap="square" rtlCol="0">
            <a:spAutoFit/>
          </a:bodyPr>
          <a:lstStyle/>
          <a:p>
            <a:pPr algn="ctr"/>
            <a:r>
              <a:rPr lang="en-US" sz="2000" b="1" smtClean="0">
                <a:latin typeface="Tahoma" panose="020B0604030504040204" pitchFamily="34" charset="0"/>
                <a:ea typeface="Tahoma" panose="020B0604030504040204" pitchFamily="34" charset="0"/>
                <a:cs typeface="Tahoma" panose="020B0604030504040204" pitchFamily="34" charset="0"/>
              </a:rPr>
              <a:t>Tự bắt cháy do áp suất cao trong động cơ diesel</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14905" y="2259824"/>
            <a:ext cx="5078027"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rgbClr val="0070C0"/>
                </a:solidFill>
              </a:rPr>
              <a:t>Thời gian cảm ứng</a:t>
            </a:r>
            <a:r>
              <a:rPr lang="en-US" sz="3200">
                <a:solidFill>
                  <a:srgbClr val="0070C0"/>
                </a:solidFill>
              </a:rPr>
              <a:t> của quá trình </a:t>
            </a:r>
            <a:r>
              <a:rPr lang="en-US" sz="3200" b="1">
                <a:solidFill>
                  <a:srgbClr val="0070C0"/>
                </a:solidFill>
              </a:rPr>
              <a:t>tự bốc </a:t>
            </a:r>
            <a:r>
              <a:rPr lang="en-US" sz="3200" b="1" smtClean="0">
                <a:solidFill>
                  <a:srgbClr val="0070C0"/>
                </a:solidFill>
              </a:rPr>
              <a:t>cháy</a:t>
            </a:r>
            <a:r>
              <a:rPr lang="en-US" sz="3200">
                <a:solidFill>
                  <a:srgbClr val="0070C0"/>
                </a:solidFill>
              </a:rPr>
              <a:t> </a:t>
            </a:r>
            <a:r>
              <a:rPr lang="en-US" sz="3200" smtClean="0">
                <a:solidFill>
                  <a:srgbClr val="0070C0"/>
                </a:solidFill>
              </a:rPr>
              <a:t>là </a:t>
            </a:r>
            <a:r>
              <a:rPr lang="en-US" sz="3200">
                <a:solidFill>
                  <a:srgbClr val="0070C0"/>
                </a:solidFill>
              </a:rPr>
              <a:t>k</a:t>
            </a:r>
            <a:r>
              <a:rPr lang="en-US" sz="3200" smtClean="0">
                <a:solidFill>
                  <a:srgbClr val="0070C0"/>
                </a:solidFill>
              </a:rPr>
              <a:t>hoảng</a:t>
            </a:r>
            <a:r>
              <a:rPr lang="en-US" sz="3200">
                <a:solidFill>
                  <a:srgbClr val="0070C0"/>
                </a:solidFill>
              </a:rPr>
              <a:t> </a:t>
            </a:r>
            <a:r>
              <a:rPr lang="en-US" sz="3200" b="1">
                <a:solidFill>
                  <a:srgbClr val="0070C0"/>
                </a:solidFill>
              </a:rPr>
              <a:t>thời gian</a:t>
            </a:r>
            <a:r>
              <a:rPr lang="en-US" sz="3200">
                <a:solidFill>
                  <a:srgbClr val="0070C0"/>
                </a:solidFill>
              </a:rPr>
              <a:t> từ khi đạt đến áp suất </a:t>
            </a:r>
            <a:r>
              <a:rPr lang="en-US" sz="3200" b="1">
                <a:solidFill>
                  <a:srgbClr val="0070C0"/>
                </a:solidFill>
              </a:rPr>
              <a:t>tự bốc cháy</a:t>
            </a:r>
            <a:r>
              <a:rPr lang="en-US" sz="3200">
                <a:solidFill>
                  <a:srgbClr val="0070C0"/>
                </a:solidFill>
              </a:rPr>
              <a:t> cho đến khi ngọn lửa xuất hiện </a:t>
            </a:r>
            <a:endParaRPr lang="en-US" sz="3200" smtClean="0">
              <a:solidFill>
                <a:srgbClr val="0070C0"/>
              </a:solidFill>
            </a:endParaRPr>
          </a:p>
          <a:p>
            <a:pPr algn="just"/>
            <a:endParaRPr lang="en-US" sz="3200">
              <a:solidFill>
                <a:srgbClr val="0070C0"/>
              </a:solidFill>
            </a:endParaRPr>
          </a:p>
          <a:p>
            <a:pPr algn="just"/>
            <a:r>
              <a:rPr lang="en-US" sz="3200">
                <a:solidFill>
                  <a:srgbClr val="0070C0"/>
                </a:solidFill>
              </a:rPr>
              <a:t> </a:t>
            </a:r>
            <a:r>
              <a:rPr lang="en-US" sz="3200" b="1">
                <a:solidFill>
                  <a:srgbClr val="0070C0"/>
                </a:solidFill>
              </a:rPr>
              <a:t>Thời gian cảm ứng</a:t>
            </a:r>
            <a:r>
              <a:rPr lang="en-US" sz="3200">
                <a:solidFill>
                  <a:srgbClr val="0070C0"/>
                </a:solidFill>
              </a:rPr>
              <a:t> càng ngắn thì hỗn hợp khí càng dễ </a:t>
            </a:r>
            <a:r>
              <a:rPr lang="en-US" sz="3200" b="1">
                <a:solidFill>
                  <a:srgbClr val="0070C0"/>
                </a:solidFill>
              </a:rPr>
              <a:t>cháy</a:t>
            </a:r>
            <a:r>
              <a:rPr lang="en-US" sz="3200">
                <a:solidFill>
                  <a:srgbClr val="0070C0"/>
                </a:solidFill>
              </a:rPr>
              <a:t>, nổ.</a:t>
            </a:r>
          </a:p>
        </p:txBody>
      </p:sp>
    </p:spTree>
    <p:extLst>
      <p:ext uri="{BB962C8B-B14F-4D97-AF65-F5344CB8AC3E}">
        <p14:creationId xmlns:p14="http://schemas.microsoft.com/office/powerpoint/2010/main" val="83679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5.1.4 TỐC ĐỘ LAN TRUYỀN CỦA NGỌN LỬA</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Rectangle 9"/>
          <p:cNvSpPr/>
          <p:nvPr/>
        </p:nvSpPr>
        <p:spPr>
          <a:xfrm>
            <a:off x="514905" y="2259824"/>
            <a:ext cx="3844031"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4000" b="1" smtClean="0">
                <a:solidFill>
                  <a:srgbClr val="0070C0"/>
                </a:solidFill>
              </a:rPr>
              <a:t>Tốc độ lan truyền ngọn lửa </a:t>
            </a:r>
            <a:r>
              <a:rPr lang="en-US" sz="4000" smtClean="0">
                <a:solidFill>
                  <a:srgbClr val="0070C0"/>
                </a:solidFill>
              </a:rPr>
              <a:t>càng cao thì </a:t>
            </a:r>
            <a:r>
              <a:rPr lang="en-US" sz="4000">
                <a:solidFill>
                  <a:srgbClr val="0070C0"/>
                </a:solidFill>
              </a:rPr>
              <a:t>hỗn hợp khí càng dễ </a:t>
            </a:r>
            <a:r>
              <a:rPr lang="en-US" sz="4000" b="1">
                <a:solidFill>
                  <a:srgbClr val="0070C0"/>
                </a:solidFill>
              </a:rPr>
              <a:t>cháy</a:t>
            </a:r>
            <a:r>
              <a:rPr lang="en-US" sz="4000">
                <a:solidFill>
                  <a:srgbClr val="0070C0"/>
                </a:solidFill>
              </a:rPr>
              <a:t>, nổ.</a:t>
            </a:r>
          </a:p>
        </p:txBody>
      </p:sp>
      <p:pic>
        <p:nvPicPr>
          <p:cNvPr id="3" name="Picture 2"/>
          <p:cNvPicPr>
            <a:picLocks noChangeAspect="1"/>
          </p:cNvPicPr>
          <p:nvPr/>
        </p:nvPicPr>
        <p:blipFill rotWithShape="1">
          <a:blip r:embed="rId4"/>
          <a:srcRect l="14422" r="7141"/>
          <a:stretch/>
        </p:blipFill>
        <p:spPr>
          <a:xfrm>
            <a:off x="4562306" y="1417333"/>
            <a:ext cx="6943154" cy="4885812"/>
          </a:xfrm>
          <a:prstGeom prst="rect">
            <a:avLst/>
          </a:prstGeom>
        </p:spPr>
      </p:pic>
    </p:spTree>
    <p:extLst>
      <p:ext uri="{BB962C8B-B14F-4D97-AF65-F5344CB8AC3E}">
        <p14:creationId xmlns:p14="http://schemas.microsoft.com/office/powerpoint/2010/main" val="1372926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Autofit/>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400" b="1">
                <a:solidFill>
                  <a:srgbClr val="C00000"/>
                </a:solidFill>
                <a:latin typeface="Tahoma" panose="020B0604030504040204" pitchFamily="34" charset="0"/>
                <a:ea typeface="Tahoma" panose="020B0604030504040204" pitchFamily="34" charset="0"/>
                <a:cs typeface="Tahoma" panose="020B0604030504040204" pitchFamily="34" charset="0"/>
              </a:rPr>
              <a:t>5.1 KHÁI NIỆM CHÁY, NỔ</a:t>
            </a:r>
            <a:endParaRPr lang="en-US"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grpSp>
        <p:nvGrpSpPr>
          <p:cNvPr id="27" name="Group 26"/>
          <p:cNvGrpSpPr/>
          <p:nvPr/>
        </p:nvGrpSpPr>
        <p:grpSpPr>
          <a:xfrm>
            <a:off x="6304482" y="1163476"/>
            <a:ext cx="5291092" cy="5237720"/>
            <a:chOff x="6641834" y="1072109"/>
            <a:chExt cx="5291092" cy="5237720"/>
          </a:xfrm>
        </p:grpSpPr>
        <p:pic>
          <p:nvPicPr>
            <p:cNvPr id="28" name="Picture 6" descr="Kết quả hình ảnh cho ngọn lửa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6803" y="2958843"/>
              <a:ext cx="2234593" cy="2234593"/>
            </a:xfrm>
            <a:prstGeom prst="rect">
              <a:avLst/>
            </a:prstGeom>
            <a:noFill/>
            <a:extLst>
              <a:ext uri="{909E8E84-426E-40DD-AFC4-6F175D3DCCD1}">
                <a14:hiddenFill xmlns:a14="http://schemas.microsoft.com/office/drawing/2010/main">
                  <a:solidFill>
                    <a:srgbClr val="FFFFFF"/>
                  </a:solidFill>
                </a14:hiddenFill>
              </a:ext>
            </a:extLst>
          </p:spPr>
        </p:pic>
        <p:sp>
          <p:nvSpPr>
            <p:cNvPr id="29" name="Oval 28"/>
            <p:cNvSpPr/>
            <p:nvPr/>
          </p:nvSpPr>
          <p:spPr>
            <a:xfrm>
              <a:off x="6641834" y="4188066"/>
              <a:ext cx="2112885" cy="212176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C000"/>
                  </a:solidFill>
                  <a:latin typeface="Tahoma" panose="020B0604030504040204" pitchFamily="34" charset="0"/>
                  <a:ea typeface="Tahoma" panose="020B0604030504040204" pitchFamily="34" charset="0"/>
                  <a:cs typeface="Tahoma" panose="020B0604030504040204" pitchFamily="34" charset="0"/>
                </a:rPr>
                <a:t>CHẤT CHÁY</a:t>
              </a:r>
              <a:endParaRPr lang="en-US" sz="2400" b="1">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sp>
          <p:nvSpPr>
            <p:cNvPr id="30" name="Oval 29"/>
            <p:cNvSpPr/>
            <p:nvPr/>
          </p:nvSpPr>
          <p:spPr>
            <a:xfrm>
              <a:off x="9820041" y="4188066"/>
              <a:ext cx="2112885" cy="2121763"/>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00B0F0"/>
                  </a:solidFill>
                  <a:latin typeface="Tahoma" panose="020B0604030504040204" pitchFamily="34" charset="0"/>
                  <a:ea typeface="Tahoma" panose="020B0604030504040204" pitchFamily="34" charset="0"/>
                  <a:cs typeface="Tahoma" panose="020B0604030504040204" pitchFamily="34" charset="0"/>
                </a:rPr>
                <a:t>Ô XY</a:t>
              </a:r>
              <a:endParaRPr lang="en-US" sz="2400" b="1">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1" name="Oval 30"/>
            <p:cNvSpPr/>
            <p:nvPr/>
          </p:nvSpPr>
          <p:spPr>
            <a:xfrm>
              <a:off x="8207656" y="1072109"/>
              <a:ext cx="2112885" cy="212176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NGUỒN</a:t>
              </a:r>
            </a:p>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NHIỆT</a:t>
              </a:r>
              <a:endParaRPr lang="en-US" sz="24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grpSp>
      <p:sp>
        <p:nvSpPr>
          <p:cNvPr id="3" name="Rectangle 2"/>
          <p:cNvSpPr/>
          <p:nvPr/>
        </p:nvSpPr>
        <p:spPr>
          <a:xfrm>
            <a:off x="437964" y="1039019"/>
            <a:ext cx="5004047" cy="5693866"/>
          </a:xfrm>
          <a:prstGeom prst="rect">
            <a:avLst/>
          </a:prstGeom>
        </p:spPr>
        <p:txBody>
          <a:bodyPr wrap="square">
            <a:spAutoFit/>
          </a:bodyPr>
          <a:lstStyle/>
          <a:p>
            <a:pPr algn="just"/>
            <a:r>
              <a:rPr lang="vi-VN" sz="2800">
                <a:ln w="0"/>
                <a:latin typeface="Tahoma" panose="020B0604030504040204" pitchFamily="34" charset="0"/>
                <a:ea typeface="Tahoma" panose="020B0604030504040204" pitchFamily="34" charset="0"/>
                <a:cs typeface="Tahoma" panose="020B0604030504040204" pitchFamily="34" charset="0"/>
              </a:rPr>
              <a:t>Sự cháy hình thành được phải có 3 yếu tố và 3 điều kiện sau:</a:t>
            </a:r>
          </a:p>
          <a:p>
            <a:pPr algn="just"/>
            <a:endParaRPr lang="vi-VN" sz="2800">
              <a:ln w="0"/>
              <a:latin typeface="Tahoma" panose="020B0604030504040204" pitchFamily="34" charset="0"/>
              <a:ea typeface="Tahoma" panose="020B0604030504040204" pitchFamily="34" charset="0"/>
              <a:cs typeface="Tahoma" panose="020B0604030504040204" pitchFamily="34" charset="0"/>
            </a:endParaRPr>
          </a:p>
          <a:p>
            <a:pPr marL="230188" algn="just"/>
            <a:r>
              <a:rPr lang="vi-VN" sz="2800">
                <a:ln w="0"/>
                <a:latin typeface="Tahoma" panose="020B0604030504040204" pitchFamily="34" charset="0"/>
                <a:ea typeface="Tahoma" panose="020B0604030504040204" pitchFamily="34" charset="0"/>
                <a:cs typeface="Tahoma" panose="020B0604030504040204" pitchFamily="34" charset="0"/>
              </a:rPr>
              <a:t>+ 3 Yếu tố: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Chất cháy</a:t>
            </a:r>
            <a:r>
              <a:rPr lang="vi-VN" sz="2800">
                <a:ln w="0"/>
                <a:latin typeface="Tahoma" panose="020B0604030504040204" pitchFamily="34" charset="0"/>
                <a:ea typeface="Tahoma" panose="020B0604030504040204" pitchFamily="34" charset="0"/>
                <a:cs typeface="Tahoma" panose="020B0604030504040204" pitchFamily="34" charset="0"/>
              </a:rPr>
              <a:t> (dạng rắn, dạng lỏng, dạng khí);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ô xy</a:t>
            </a:r>
            <a:r>
              <a:rPr lang="vi-VN" sz="2800">
                <a:ln w="0"/>
                <a:latin typeface="Tahoma" panose="020B0604030504040204" pitchFamily="34" charset="0"/>
                <a:ea typeface="Tahoma" panose="020B0604030504040204" pitchFamily="34" charset="0"/>
                <a:cs typeface="Tahoma" panose="020B0604030504040204" pitchFamily="34" charset="0"/>
              </a:rPr>
              <a:t> và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nguồn nhiệt</a:t>
            </a:r>
            <a:r>
              <a:rPr lang="vi-VN" sz="2800">
                <a:ln w="0"/>
                <a:latin typeface="Tahoma" panose="020B0604030504040204" pitchFamily="34" charset="0"/>
                <a:ea typeface="Tahoma" panose="020B0604030504040204" pitchFamily="34" charset="0"/>
                <a:cs typeface="Tahoma" panose="020B0604030504040204" pitchFamily="34" charset="0"/>
              </a:rPr>
              <a:t>.</a:t>
            </a:r>
          </a:p>
          <a:p>
            <a:pPr marL="230188" algn="just"/>
            <a:endParaRPr lang="vi-VN" sz="2800">
              <a:ln w="0"/>
              <a:latin typeface="Tahoma" panose="020B0604030504040204" pitchFamily="34" charset="0"/>
              <a:ea typeface="Tahoma" panose="020B0604030504040204" pitchFamily="34" charset="0"/>
              <a:cs typeface="Tahoma" panose="020B0604030504040204" pitchFamily="34" charset="0"/>
            </a:endParaRPr>
          </a:p>
          <a:p>
            <a:pPr marL="230188" algn="just"/>
            <a:r>
              <a:rPr lang="vi-VN" sz="2800">
                <a:ln w="0"/>
                <a:latin typeface="Tahoma" panose="020B0604030504040204" pitchFamily="34" charset="0"/>
                <a:ea typeface="Tahoma" panose="020B0604030504040204" pitchFamily="34" charset="0"/>
                <a:cs typeface="Tahoma" panose="020B0604030504040204" pitchFamily="34" charset="0"/>
              </a:rPr>
              <a:t>+ 3 Điều kiện: Ô xy trên 14% trong không khí, nguồn nhiệt phải đạt tới giới hạn bắt cháy, thời gian tiếp xúc của 3 yếu tố.</a:t>
            </a:r>
            <a:endParaRPr lang="vi-VN" sz="2800" dirty="0">
              <a:ln w="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463575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a:bodyPr>
          <a:lstStyle/>
          <a:p>
            <a:pPr>
              <a:defRPr/>
            </a:pPr>
            <a: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t>5.2 NHỮNG NGUYÊN NHÂN GÂY CHÁY, NỔ VÀ </a:t>
            </a:r>
            <a:b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br>
            <a:r>
              <a:rPr lang="en-US" sz="2500" b="1">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t>     BIỆN PHÁP PHÒNG CHỐNG CHÁY, NỔ</a:t>
            </a:r>
            <a:endParaRPr lang="en-US" sz="25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8" name="Text Placeholder 1">
            <a:extLst>
              <a:ext uri="{FF2B5EF4-FFF2-40B4-BE49-F238E27FC236}">
                <a16:creationId xmlns="" xmlns:a16="http://schemas.microsoft.com/office/drawing/2014/main" id="{D735F7F3-C1B5-4B60-A00A-4EB618DDFB5A}"/>
              </a:ext>
            </a:extLst>
          </p:cNvPr>
          <p:cNvSpPr txBox="1">
            <a:spLocks/>
          </p:cNvSpPr>
          <p:nvPr/>
        </p:nvSpPr>
        <p:spPr>
          <a:xfrm>
            <a:off x="516366" y="1267195"/>
            <a:ext cx="5371055" cy="1311128"/>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600" b="1" u="sng" smtClean="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rPr>
              <a:t>5.2.1 Những nguyên nhân gây cháy, nổ</a:t>
            </a:r>
            <a:endParaRPr lang="en-US" sz="3600" b="1" u="sng">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endParaRPr>
          </a:p>
        </p:txBody>
      </p:sp>
      <p:grpSp>
        <p:nvGrpSpPr>
          <p:cNvPr id="10" name="Group 9">
            <a:extLst>
              <a:ext uri="{FF2B5EF4-FFF2-40B4-BE49-F238E27FC236}">
                <a16:creationId xmlns="" xmlns:a16="http://schemas.microsoft.com/office/drawing/2014/main" id="{FAE9FDEA-7F7C-4042-A3B0-D25AE766241B}"/>
              </a:ext>
            </a:extLst>
          </p:cNvPr>
          <p:cNvGrpSpPr/>
          <p:nvPr/>
        </p:nvGrpSpPr>
        <p:grpSpPr>
          <a:xfrm rot="5400000">
            <a:off x="4205355" y="-1305453"/>
            <a:ext cx="3835170" cy="11706073"/>
            <a:chOff x="5432494" y="626785"/>
            <a:chExt cx="3241222" cy="9893166"/>
          </a:xfrm>
        </p:grpSpPr>
        <p:sp>
          <p:nvSpPr>
            <p:cNvPr id="11" name="Block Arc 10">
              <a:extLst>
                <a:ext uri="{FF2B5EF4-FFF2-40B4-BE49-F238E27FC236}">
                  <a16:creationId xmlns="" xmlns:a16="http://schemas.microsoft.com/office/drawing/2014/main" id="{2BFE3A7D-5AE6-4AE6-A8FE-966C672E81A7}"/>
                </a:ext>
              </a:extLst>
            </p:cNvPr>
            <p:cNvSpPr/>
            <p:nvPr/>
          </p:nvSpPr>
          <p:spPr>
            <a:xfrm rot="5400000">
              <a:off x="5432494" y="2432627"/>
              <a:ext cx="3002400" cy="3002400"/>
            </a:xfrm>
            <a:prstGeom prst="blockArc">
              <a:avLst>
                <a:gd name="adj1" fmla="val 10735117"/>
                <a:gd name="adj2" fmla="val 16074287"/>
                <a:gd name="adj3" fmla="val 25807"/>
              </a:avLst>
            </a:prstGeom>
            <a:gradFill flip="none" rotWithShape="1">
              <a:gsLst>
                <a:gs pos="0">
                  <a:schemeClr val="accent5"/>
                </a:gs>
                <a:gs pos="100000">
                  <a:schemeClr val="accent5">
                    <a:lumMod val="80000"/>
                  </a:schemeClr>
                </a:gs>
              </a:gsLst>
              <a:lin ang="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2" name="Rectangle 11">
              <a:extLst>
                <a:ext uri="{FF2B5EF4-FFF2-40B4-BE49-F238E27FC236}">
                  <a16:creationId xmlns="" xmlns:a16="http://schemas.microsoft.com/office/drawing/2014/main" id="{6740A26B-EDFC-4E79-BADD-2CAC9E81E942}"/>
                </a:ext>
              </a:extLst>
            </p:cNvPr>
            <p:cNvSpPr/>
            <p:nvPr/>
          </p:nvSpPr>
          <p:spPr>
            <a:xfrm>
              <a:off x="7660183" y="3855009"/>
              <a:ext cx="781200" cy="6664942"/>
            </a:xfrm>
            <a:prstGeom prst="rect">
              <a:avLst/>
            </a:prstGeom>
            <a:gradFill flip="none" rotWithShape="1">
              <a:gsLst>
                <a:gs pos="37500">
                  <a:schemeClr val="accent5"/>
                </a:gs>
                <a:gs pos="0">
                  <a:schemeClr val="accent5"/>
                </a:gs>
                <a:gs pos="100000">
                  <a:schemeClr val="accent5">
                    <a:lumMod val="80000"/>
                  </a:schemeClr>
                </a:gs>
              </a:gsLst>
              <a:lin ang="189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3" name="Block Arc 3">
              <a:extLst>
                <a:ext uri="{FF2B5EF4-FFF2-40B4-BE49-F238E27FC236}">
                  <a16:creationId xmlns="" xmlns:a16="http://schemas.microsoft.com/office/drawing/2014/main" id="{64995411-BBB3-41A7-8997-931BF7AE90D5}"/>
                </a:ext>
              </a:extLst>
            </p:cNvPr>
            <p:cNvSpPr/>
            <p:nvPr/>
          </p:nvSpPr>
          <p:spPr>
            <a:xfrm rot="10800000">
              <a:off x="6568167" y="626785"/>
              <a:ext cx="2105549" cy="4800940"/>
            </a:xfrm>
            <a:custGeom>
              <a:avLst/>
              <a:gdLst/>
              <a:ahLst/>
              <a:cxnLst/>
              <a:rect l="l" t="t" r="r" b="b"/>
              <a:pathLst>
                <a:path w="2105549" h="4800940">
                  <a:moveTo>
                    <a:pt x="1010388" y="1501213"/>
                  </a:moveTo>
                  <a:lnTo>
                    <a:pt x="232767" y="1501213"/>
                  </a:lnTo>
                  <a:cubicBezTo>
                    <a:pt x="232767" y="1037585"/>
                    <a:pt x="446990" y="599968"/>
                    <a:pt x="813157" y="315587"/>
                  </a:cubicBezTo>
                  <a:cubicBezTo>
                    <a:pt x="1179324" y="31205"/>
                    <a:pt x="1656348" y="-68031"/>
                    <a:pt x="2105549" y="46728"/>
                  </a:cubicBezTo>
                  <a:lnTo>
                    <a:pt x="1913069" y="800151"/>
                  </a:lnTo>
                  <a:cubicBezTo>
                    <a:pt x="1696554" y="744837"/>
                    <a:pt x="1466629" y="792669"/>
                    <a:pt x="1290136" y="929741"/>
                  </a:cubicBezTo>
                  <a:cubicBezTo>
                    <a:pt x="1113644" y="1066813"/>
                    <a:pt x="1010388" y="1277744"/>
                    <a:pt x="1010388" y="1501213"/>
                  </a:cubicBezTo>
                  <a:close/>
                  <a:moveTo>
                    <a:pt x="1013533" y="3726917"/>
                  </a:moveTo>
                  <a:lnTo>
                    <a:pt x="232333" y="3726917"/>
                  </a:lnTo>
                  <a:lnTo>
                    <a:pt x="232333" y="1501328"/>
                  </a:lnTo>
                  <a:lnTo>
                    <a:pt x="1013533" y="1501328"/>
                  </a:lnTo>
                  <a:close/>
                  <a:moveTo>
                    <a:pt x="622933" y="4800940"/>
                  </a:moveTo>
                  <a:lnTo>
                    <a:pt x="0" y="3726918"/>
                  </a:lnTo>
                  <a:lnTo>
                    <a:pt x="1245866" y="3726918"/>
                  </a:lnTo>
                  <a:close/>
                </a:path>
              </a:pathLst>
            </a:cu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4" name="Block Arc 13">
              <a:extLst>
                <a:ext uri="{FF2B5EF4-FFF2-40B4-BE49-F238E27FC236}">
                  <a16:creationId xmlns="" xmlns:a16="http://schemas.microsoft.com/office/drawing/2014/main" id="{9AB02AA6-5EDF-4069-92BF-96FC9E86AD47}"/>
                </a:ext>
              </a:extLst>
            </p:cNvPr>
            <p:cNvSpPr/>
            <p:nvPr/>
          </p:nvSpPr>
          <p:spPr>
            <a:xfrm rot="17100000">
              <a:off x="5432494" y="2432625"/>
              <a:ext cx="3002400" cy="3002400"/>
            </a:xfrm>
            <a:prstGeom prst="blockArc">
              <a:avLst>
                <a:gd name="adj1" fmla="val 10815410"/>
                <a:gd name="adj2" fmla="val 13831376"/>
                <a:gd name="adj3" fmla="val 26044"/>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latin typeface="Tahoma" panose="020B0604030504040204" pitchFamily="34" charset="0"/>
                <a:cs typeface="Tahoma" panose="020B0604030504040204" pitchFamily="34" charset="0"/>
              </a:endParaRPr>
            </a:p>
          </p:txBody>
        </p:sp>
        <p:sp>
          <p:nvSpPr>
            <p:cNvPr id="15" name="Block Arc 14">
              <a:extLst>
                <a:ext uri="{FF2B5EF4-FFF2-40B4-BE49-F238E27FC236}">
                  <a16:creationId xmlns="" xmlns:a16="http://schemas.microsoft.com/office/drawing/2014/main" id="{DE837E46-47EE-4A89-BE89-AECD3045311F}"/>
                </a:ext>
              </a:extLst>
            </p:cNvPr>
            <p:cNvSpPr/>
            <p:nvPr/>
          </p:nvSpPr>
          <p:spPr>
            <a:xfrm rot="20219398">
              <a:off x="5432494" y="2432625"/>
              <a:ext cx="3002400" cy="3002400"/>
            </a:xfrm>
            <a:prstGeom prst="blockArc">
              <a:avLst>
                <a:gd name="adj1" fmla="val 10804147"/>
                <a:gd name="adj2" fmla="val 14189823"/>
                <a:gd name="adj3" fmla="val 26226"/>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ko-KR" altLang="en-US" sz="2700">
                <a:latin typeface="Tahoma" panose="020B0604030504040204" pitchFamily="34" charset="0"/>
                <a:cs typeface="Tahoma" panose="020B0604030504040204" pitchFamily="34" charset="0"/>
              </a:endParaRPr>
            </a:p>
          </p:txBody>
        </p:sp>
        <p:sp>
          <p:nvSpPr>
            <p:cNvPr id="16" name="Block Arc 15">
              <a:extLst>
                <a:ext uri="{FF2B5EF4-FFF2-40B4-BE49-F238E27FC236}">
                  <a16:creationId xmlns="" xmlns:a16="http://schemas.microsoft.com/office/drawing/2014/main" id="{239868CD-71FC-4C58-8200-319DB06B0874}"/>
                </a:ext>
              </a:extLst>
            </p:cNvPr>
            <p:cNvSpPr/>
            <p:nvPr/>
          </p:nvSpPr>
          <p:spPr>
            <a:xfrm rot="2161546">
              <a:off x="5434375" y="2432626"/>
              <a:ext cx="3002400" cy="3002400"/>
            </a:xfrm>
            <a:prstGeom prst="blockArc">
              <a:avLst>
                <a:gd name="adj1" fmla="val 10735117"/>
                <a:gd name="adj2" fmla="val 13869755"/>
                <a:gd name="adj3" fmla="val 25921"/>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grpSp>
      <p:sp>
        <p:nvSpPr>
          <p:cNvPr id="17" name="TextBox 16">
            <a:extLst>
              <a:ext uri="{FF2B5EF4-FFF2-40B4-BE49-F238E27FC236}">
                <a16:creationId xmlns="" xmlns:a16="http://schemas.microsoft.com/office/drawing/2014/main" id="{BDE2E437-1C80-4EB4-AA5E-E00099C6A964}"/>
              </a:ext>
            </a:extLst>
          </p:cNvPr>
          <p:cNvSpPr txBox="1"/>
          <p:nvPr/>
        </p:nvSpPr>
        <p:spPr>
          <a:xfrm>
            <a:off x="5414495" y="5448311"/>
            <a:ext cx="1015444" cy="584775"/>
          </a:xfrm>
          <a:prstGeom prst="rect">
            <a:avLst/>
          </a:prstGeom>
          <a:noFill/>
        </p:spPr>
        <p:txBody>
          <a:bodyPr wrap="square" rtlCol="0">
            <a:spAutoFit/>
          </a:bodyPr>
          <a:lstStyle/>
          <a:p>
            <a:pPr algn="ctr"/>
            <a:r>
              <a:rPr lang="en-US" altLang="ko-KR" sz="3200" b="1">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ko-KR" altLang="en-US" sz="3200" b="1">
              <a:solidFill>
                <a:schemeClr val="bg1"/>
              </a:solidFill>
              <a:latin typeface="Tahoma" panose="020B0604030504040204" pitchFamily="34" charset="0"/>
              <a:cs typeface="Tahoma" panose="020B0604030504040204" pitchFamily="34" charset="0"/>
            </a:endParaRPr>
          </a:p>
        </p:txBody>
      </p:sp>
      <p:sp>
        <p:nvSpPr>
          <p:cNvPr id="18" name="TextBox 17">
            <a:extLst>
              <a:ext uri="{FF2B5EF4-FFF2-40B4-BE49-F238E27FC236}">
                <a16:creationId xmlns="" xmlns:a16="http://schemas.microsoft.com/office/drawing/2014/main" id="{7D6DFE06-993E-4287-AE62-AE2B70E6F064}"/>
              </a:ext>
            </a:extLst>
          </p:cNvPr>
          <p:cNvSpPr txBox="1"/>
          <p:nvPr/>
        </p:nvSpPr>
        <p:spPr>
          <a:xfrm>
            <a:off x="8768970" y="3485169"/>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02</a:t>
            </a:r>
            <a:endParaRPr lang="ko-KR" altLang="en-US" sz="3200" b="1">
              <a:latin typeface="Tahoma" panose="020B0604030504040204" pitchFamily="34" charset="0"/>
              <a:cs typeface="Tahoma" panose="020B0604030504040204" pitchFamily="34" charset="0"/>
            </a:endParaRPr>
          </a:p>
        </p:txBody>
      </p:sp>
      <p:sp>
        <p:nvSpPr>
          <p:cNvPr id="19" name="TextBox 18">
            <a:extLst>
              <a:ext uri="{FF2B5EF4-FFF2-40B4-BE49-F238E27FC236}">
                <a16:creationId xmlns="" xmlns:a16="http://schemas.microsoft.com/office/drawing/2014/main" id="{220A2251-06E6-4E2F-ACF0-F331A29FF50A}"/>
              </a:ext>
            </a:extLst>
          </p:cNvPr>
          <p:cNvSpPr txBox="1"/>
          <p:nvPr/>
        </p:nvSpPr>
        <p:spPr>
          <a:xfrm>
            <a:off x="7726120" y="2809245"/>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03</a:t>
            </a:r>
            <a:endParaRPr lang="ko-KR" altLang="en-US" sz="3200" b="1">
              <a:latin typeface="Tahoma" panose="020B0604030504040204" pitchFamily="34" charset="0"/>
              <a:cs typeface="Tahoma" panose="020B0604030504040204" pitchFamily="34" charset="0"/>
            </a:endParaRPr>
          </a:p>
        </p:txBody>
      </p:sp>
      <p:sp>
        <p:nvSpPr>
          <p:cNvPr id="20" name="TextBox 19">
            <a:extLst>
              <a:ext uri="{FF2B5EF4-FFF2-40B4-BE49-F238E27FC236}">
                <a16:creationId xmlns="" xmlns:a16="http://schemas.microsoft.com/office/drawing/2014/main" id="{46E2281F-AA6F-423C-8BA7-DE8BD3A278C6}"/>
              </a:ext>
            </a:extLst>
          </p:cNvPr>
          <p:cNvSpPr txBox="1"/>
          <p:nvPr/>
        </p:nvSpPr>
        <p:spPr>
          <a:xfrm>
            <a:off x="6556877" y="3256740"/>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04</a:t>
            </a:r>
            <a:endParaRPr lang="ko-KR" altLang="en-US" sz="3200" b="1">
              <a:latin typeface="Tahoma" panose="020B0604030504040204" pitchFamily="34" charset="0"/>
              <a:cs typeface="Tahoma" panose="020B0604030504040204" pitchFamily="34" charset="0"/>
            </a:endParaRPr>
          </a:p>
        </p:txBody>
      </p:sp>
      <p:sp>
        <p:nvSpPr>
          <p:cNvPr id="21" name="TextBox 20">
            <a:extLst>
              <a:ext uri="{FF2B5EF4-FFF2-40B4-BE49-F238E27FC236}">
                <a16:creationId xmlns="" xmlns:a16="http://schemas.microsoft.com/office/drawing/2014/main" id="{BCECE5BB-ABCF-4164-8127-64BB8881207B}"/>
              </a:ext>
            </a:extLst>
          </p:cNvPr>
          <p:cNvSpPr txBox="1"/>
          <p:nvPr/>
        </p:nvSpPr>
        <p:spPr>
          <a:xfrm>
            <a:off x="9881574" y="5435185"/>
            <a:ext cx="1015444" cy="584775"/>
          </a:xfrm>
          <a:prstGeom prst="rect">
            <a:avLst/>
          </a:prstGeom>
          <a:noFill/>
        </p:spPr>
        <p:txBody>
          <a:bodyPr wrap="square" rtlCol="0">
            <a:spAutoFit/>
          </a:bodyPr>
          <a:lstStyle/>
          <a:p>
            <a:pPr algn="ctr"/>
            <a:r>
              <a:rPr lang="en-US" altLang="ko-KR" sz="3200" b="1">
                <a:solidFill>
                  <a:schemeClr val="bg1"/>
                </a:solidFill>
                <a:latin typeface="Tahoma" panose="020B0604030504040204" pitchFamily="34" charset="0"/>
                <a:ea typeface="Tahoma" panose="020B0604030504040204" pitchFamily="34" charset="0"/>
                <a:cs typeface="Tahoma" panose="020B0604030504040204" pitchFamily="34" charset="0"/>
              </a:rPr>
              <a:t>05</a:t>
            </a:r>
            <a:endParaRPr lang="ko-KR" altLang="en-US" sz="3200" b="1">
              <a:solidFill>
                <a:schemeClr val="bg1"/>
              </a:solidFill>
              <a:latin typeface="Tahoma" panose="020B0604030504040204" pitchFamily="34" charset="0"/>
              <a:cs typeface="Tahoma" panose="020B0604030504040204" pitchFamily="34" charset="0"/>
            </a:endParaRPr>
          </a:p>
        </p:txBody>
      </p:sp>
      <p:sp>
        <p:nvSpPr>
          <p:cNvPr id="22" name="TextBox 21">
            <a:extLst>
              <a:ext uri="{FF2B5EF4-FFF2-40B4-BE49-F238E27FC236}">
                <a16:creationId xmlns="" xmlns:a16="http://schemas.microsoft.com/office/drawing/2014/main" id="{B78E0755-F7A1-4B65-A129-CFF88243ECF7}"/>
              </a:ext>
            </a:extLst>
          </p:cNvPr>
          <p:cNvSpPr txBox="1"/>
          <p:nvPr/>
        </p:nvSpPr>
        <p:spPr>
          <a:xfrm>
            <a:off x="3247660" y="4644805"/>
            <a:ext cx="3182279" cy="646331"/>
          </a:xfrm>
          <a:prstGeom prst="rect">
            <a:avLst/>
          </a:prstGeom>
          <a:noFill/>
        </p:spPr>
        <p:txBody>
          <a:bodyPr wrap="square" rtlCol="0">
            <a:spAutoFit/>
          </a:bodyPr>
          <a:lstStyle/>
          <a:p>
            <a:pPr algn="r"/>
            <a:r>
              <a:rPr lang="en-US" altLang="ko-KR" b="1" smtClean="0">
                <a:solidFill>
                  <a:srgbClr val="002060"/>
                </a:solidFill>
                <a:latin typeface="Tahoma" panose="020B0604030504040204" pitchFamily="34" charset="0"/>
                <a:ea typeface="Tahoma" panose="020B0604030504040204" pitchFamily="34" charset="0"/>
                <a:cs typeface="Tahoma" panose="020B0604030504040204" pitchFamily="34" charset="0"/>
              </a:rPr>
              <a:t>DO SÉT ĐÁNH, CHẬP ĐIỆN, ĐÓNG CẦU DAO.</a:t>
            </a:r>
            <a:endParaRPr lang="ko-KR" altLang="en-US" b="1">
              <a:solidFill>
                <a:srgbClr val="002060"/>
              </a:solidFill>
              <a:latin typeface="Tahoma" panose="020B0604030504040204" pitchFamily="34" charset="0"/>
              <a:cs typeface="Tahoma" panose="020B0604030504040204" pitchFamily="34" charset="0"/>
            </a:endParaRPr>
          </a:p>
        </p:txBody>
      </p:sp>
      <p:sp>
        <p:nvSpPr>
          <p:cNvPr id="23" name="TextBox 22">
            <a:extLst>
              <a:ext uri="{FF2B5EF4-FFF2-40B4-BE49-F238E27FC236}">
                <a16:creationId xmlns="" xmlns:a16="http://schemas.microsoft.com/office/drawing/2014/main" id="{F69A8535-EFCD-48AE-A2C1-2BB21BEA2080}"/>
              </a:ext>
            </a:extLst>
          </p:cNvPr>
          <p:cNvSpPr txBox="1"/>
          <p:nvPr/>
        </p:nvSpPr>
        <p:spPr>
          <a:xfrm>
            <a:off x="3239475" y="3133893"/>
            <a:ext cx="3182279" cy="646331"/>
          </a:xfrm>
          <a:prstGeom prst="rect">
            <a:avLst/>
          </a:prstGeom>
          <a:noFill/>
        </p:spPr>
        <p:txBody>
          <a:bodyPr wrap="square" rtlCol="0">
            <a:spAutoFit/>
          </a:bodyPr>
          <a:lstStyle/>
          <a:p>
            <a:pPr algn="r"/>
            <a:r>
              <a:rPr lang="en-US" altLang="ko-KR" b="1" smtClean="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CHÁY DO MA SÁT ( MÀI , MÁY BAY RƠI )</a:t>
            </a:r>
            <a:endParaRPr lang="ko-KR" altLang="en-US" b="1">
              <a:solidFill>
                <a:schemeClr val="accent2">
                  <a:lumMod val="75000"/>
                </a:schemeClr>
              </a:solidFill>
              <a:latin typeface="Tahoma" panose="020B0604030504040204" pitchFamily="34" charset="0"/>
              <a:cs typeface="Tahoma" panose="020B0604030504040204" pitchFamily="34" charset="0"/>
            </a:endParaRPr>
          </a:p>
        </p:txBody>
      </p:sp>
      <p:sp>
        <p:nvSpPr>
          <p:cNvPr id="24" name="TextBox 23">
            <a:extLst>
              <a:ext uri="{FF2B5EF4-FFF2-40B4-BE49-F238E27FC236}">
                <a16:creationId xmlns="" xmlns:a16="http://schemas.microsoft.com/office/drawing/2014/main" id="{7FC82D8A-2D33-4367-A5D3-3E7C0A4A29D5}"/>
              </a:ext>
            </a:extLst>
          </p:cNvPr>
          <p:cNvSpPr txBox="1"/>
          <p:nvPr/>
        </p:nvSpPr>
        <p:spPr>
          <a:xfrm>
            <a:off x="6262465" y="1712798"/>
            <a:ext cx="3182279" cy="923330"/>
          </a:xfrm>
          <a:prstGeom prst="rect">
            <a:avLst/>
          </a:prstGeom>
          <a:noFill/>
        </p:spPr>
        <p:txBody>
          <a:bodyPr wrap="square" rtlCol="0">
            <a:spAutoFit/>
          </a:bodyPr>
          <a:lstStyle/>
          <a:p>
            <a:pPr algn="r"/>
            <a:r>
              <a:rPr lang="en-US" altLang="ko-KR" b="1" smtClean="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rPr>
              <a:t>DO NHIỆT ĐỘ CAO ĐỦ SỨC ĐỐT CHÁY ( QUE DIÊM , GỖ , HÀN ĐIỆN,…)</a:t>
            </a:r>
            <a:endParaRPr lang="ko-KR" altLang="en-US" b="1">
              <a:solidFill>
                <a:schemeClr val="bg2">
                  <a:lumMod val="50000"/>
                </a:schemeClr>
              </a:solidFill>
              <a:latin typeface="Tahoma" panose="020B0604030504040204" pitchFamily="34" charset="0"/>
              <a:cs typeface="Tahoma" panose="020B0604030504040204" pitchFamily="34" charset="0"/>
            </a:endParaRPr>
          </a:p>
        </p:txBody>
      </p:sp>
      <p:sp>
        <p:nvSpPr>
          <p:cNvPr id="25" name="TextBox 24">
            <a:extLst>
              <a:ext uri="{FF2B5EF4-FFF2-40B4-BE49-F238E27FC236}">
                <a16:creationId xmlns="" xmlns:a16="http://schemas.microsoft.com/office/drawing/2014/main" id="{34AE349C-3249-424F-9EB3-4AF791ACEDFA}"/>
              </a:ext>
            </a:extLst>
          </p:cNvPr>
          <p:cNvSpPr txBox="1"/>
          <p:nvPr/>
        </p:nvSpPr>
        <p:spPr>
          <a:xfrm>
            <a:off x="9659180" y="2885005"/>
            <a:ext cx="2199618" cy="923330"/>
          </a:xfrm>
          <a:prstGeom prst="rect">
            <a:avLst/>
          </a:prstGeom>
          <a:noFill/>
        </p:spPr>
        <p:txBody>
          <a:bodyPr wrap="square" rtlCol="0">
            <a:spAutoFit/>
          </a:bodyPr>
          <a:lstStyle/>
          <a:p>
            <a:r>
              <a:rPr lang="en-US" altLang="ko-KR" b="1" smtClean="0">
                <a:solidFill>
                  <a:schemeClr val="accent4"/>
                </a:solidFill>
                <a:latin typeface="Tahoma" panose="020B0604030504040204" pitchFamily="34" charset="0"/>
                <a:ea typeface="Tahoma" panose="020B0604030504040204" pitchFamily="34" charset="0"/>
                <a:cs typeface="Tahoma" panose="020B0604030504040204" pitchFamily="34" charset="0"/>
              </a:rPr>
              <a:t>DO ĐIỆN THOẠI DI ĐỘNG VÀ CÁC THIẾT BỊ SẠC</a:t>
            </a:r>
            <a:endParaRPr lang="ko-KR" altLang="en-US" b="1">
              <a:solidFill>
                <a:schemeClr val="accent4"/>
              </a:solidFill>
              <a:latin typeface="Tahoma" panose="020B0604030504040204" pitchFamily="34" charset="0"/>
              <a:cs typeface="Tahoma" panose="020B0604030504040204" pitchFamily="34" charset="0"/>
            </a:endParaRPr>
          </a:p>
        </p:txBody>
      </p:sp>
      <p:sp>
        <p:nvSpPr>
          <p:cNvPr id="26" name="TextBox 25">
            <a:extLst>
              <a:ext uri="{FF2B5EF4-FFF2-40B4-BE49-F238E27FC236}">
                <a16:creationId xmlns="" xmlns:a16="http://schemas.microsoft.com/office/drawing/2014/main" id="{99C45E53-648B-4979-A921-DB88DB850A25}"/>
              </a:ext>
            </a:extLst>
          </p:cNvPr>
          <p:cNvSpPr txBox="1"/>
          <p:nvPr/>
        </p:nvSpPr>
        <p:spPr>
          <a:xfrm>
            <a:off x="6808942" y="5456682"/>
            <a:ext cx="3182279" cy="646331"/>
          </a:xfrm>
          <a:prstGeom prst="rect">
            <a:avLst/>
          </a:prstGeom>
          <a:noFill/>
        </p:spPr>
        <p:txBody>
          <a:bodyPr wrap="square" rtlCol="0">
            <a:spAutoFit/>
          </a:bodyPr>
          <a:lstStyle/>
          <a:p>
            <a:pPr algn="r"/>
            <a:r>
              <a:rPr lang="en-US" altLang="ko-KR" b="1" smtClean="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THAO TÁC KHÔNG ĐÚNG QUI ĐỊNH</a:t>
            </a:r>
            <a:endParaRPr lang="ko-KR" altLang="en-US" b="1">
              <a:solidFill>
                <a:schemeClr val="accent1">
                  <a:lumMod val="50000"/>
                </a:schemeClr>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422584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5.2.1 NHỮNG NGUYÊN NHÂN GÂY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Pentagon 6"/>
          <p:cNvSpPr/>
          <p:nvPr/>
        </p:nvSpPr>
        <p:spPr>
          <a:xfrm>
            <a:off x="268975" y="1777227"/>
            <a:ext cx="1978264" cy="1023583"/>
          </a:xfrm>
          <a:prstGeom prst="homePlate">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800" b="1" err="1"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Nổ</a:t>
            </a:r>
            <a:r>
              <a:rPr lang="en-US" sz="2800" b="1" smtClean="0">
                <a:latin typeface="Tahoma" panose="020B0604030504040204" pitchFamily="34" charset="0"/>
                <a:ea typeface="Tahoma" panose="020B0604030504040204" pitchFamily="34" charset="0"/>
                <a:cs typeface="Tahoma" panose="020B0604030504040204" pitchFamily="34" charset="0"/>
              </a:rPr>
              <a:t> </a:t>
            </a:r>
          </a:p>
          <a:p>
            <a:pPr algn="ctr"/>
            <a:r>
              <a:rPr lang="en-US" sz="2800" b="1" smtClean="0">
                <a:latin typeface="Tahoma" panose="020B0604030504040204" pitchFamily="34" charset="0"/>
                <a:ea typeface="Tahoma" panose="020B0604030504040204" pitchFamily="34" charset="0"/>
                <a:cs typeface="Tahoma" panose="020B0604030504040204" pitchFamily="34" charset="0"/>
              </a:rPr>
              <a:t>lý </a:t>
            </a:r>
            <a:r>
              <a:rPr lang="en-US" sz="2800" b="1" err="1" smtClean="0">
                <a:latin typeface="Tahoma" panose="020B0604030504040204" pitchFamily="34" charset="0"/>
                <a:ea typeface="Tahoma" panose="020B0604030504040204" pitchFamily="34" charset="0"/>
                <a:cs typeface="Tahoma" panose="020B0604030504040204" pitchFamily="34" charset="0"/>
              </a:rPr>
              <a:t>học</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8" name="Pentagon 7"/>
          <p:cNvSpPr/>
          <p:nvPr/>
        </p:nvSpPr>
        <p:spPr>
          <a:xfrm>
            <a:off x="268975" y="5146305"/>
            <a:ext cx="1959320" cy="1037230"/>
          </a:xfrm>
          <a:prstGeom prst="homePlat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800" b="1" err="1"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Nổ</a:t>
            </a:r>
            <a:r>
              <a:rPr lang="en-US" sz="2800" b="1" smtClean="0">
                <a:latin typeface="Tahoma" panose="020B0604030504040204" pitchFamily="34" charset="0"/>
                <a:ea typeface="Tahoma" panose="020B0604030504040204" pitchFamily="34" charset="0"/>
                <a:cs typeface="Tahoma" panose="020B0604030504040204" pitchFamily="34" charset="0"/>
              </a:rPr>
              <a:t> </a:t>
            </a:r>
          </a:p>
          <a:p>
            <a:pPr algn="ctr"/>
            <a:r>
              <a:rPr lang="en-US" sz="2800" b="1" smtClean="0">
                <a:latin typeface="Tahoma" panose="020B0604030504040204" pitchFamily="34" charset="0"/>
                <a:ea typeface="Tahoma" panose="020B0604030504040204" pitchFamily="34" charset="0"/>
                <a:cs typeface="Tahoma" panose="020B0604030504040204" pitchFamily="34" charset="0"/>
              </a:rPr>
              <a:t>hóa </a:t>
            </a:r>
            <a:r>
              <a:rPr lang="en-US" sz="2800" b="1" err="1" smtClean="0">
                <a:latin typeface="Tahoma" panose="020B0604030504040204" pitchFamily="34" charset="0"/>
                <a:ea typeface="Tahoma" panose="020B0604030504040204" pitchFamily="34" charset="0"/>
                <a:cs typeface="Tahoma" panose="020B0604030504040204" pitchFamily="34" charset="0"/>
              </a:rPr>
              <a:t>học</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2685565" y="1381078"/>
            <a:ext cx="5145728" cy="2246769"/>
          </a:xfrm>
          <a:prstGeom prst="rect">
            <a:avLst/>
          </a:prstGeom>
        </p:spPr>
        <p:txBody>
          <a:bodyPr wrap="square">
            <a:spAutoFit/>
          </a:bodyPr>
          <a:lstStyle/>
          <a:p>
            <a:pPr algn="just"/>
            <a:r>
              <a:rPr lang="en-US" sz="2800" b="1" err="1" smtClean="0">
                <a:latin typeface="Tahoma" panose="020B0604030504040204" pitchFamily="34" charset="0"/>
                <a:ea typeface="Tahoma" panose="020B0604030504040204" pitchFamily="34" charset="0"/>
                <a:cs typeface="Tahoma" panose="020B0604030504040204" pitchFamily="34" charset="0"/>
              </a:rPr>
              <a:t>Là</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trường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hợp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r>
              <a:rPr lang="en-US" sz="2800" b="1">
                <a:latin typeface="Tahoma" panose="020B0604030504040204" pitchFamily="34" charset="0"/>
                <a:ea typeface="Tahoma" panose="020B0604030504040204" pitchFamily="34" charset="0"/>
                <a:cs typeface="Tahoma" panose="020B0604030504040204" pitchFamily="34" charset="0"/>
              </a:rPr>
              <a:t> do </a:t>
            </a:r>
            <a:r>
              <a:rPr lang="en-US" sz="2800" b="1" err="1">
                <a:latin typeface="Tahoma" panose="020B0604030504040204" pitchFamily="34" charset="0"/>
                <a:ea typeface="Tahoma" panose="020B0604030504040204" pitchFamily="34" charset="0"/>
                <a:cs typeface="Tahoma" panose="020B0604030504040204" pitchFamily="34" charset="0"/>
              </a:rPr>
              <a:t>áp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suất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trong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một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thể</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tích</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tăng </a:t>
            </a:r>
            <a:r>
              <a:rPr lang="en-US" sz="2800" b="1" err="1">
                <a:latin typeface="Tahoma" panose="020B0604030504040204" pitchFamily="34" charset="0"/>
                <a:ea typeface="Tahoma" panose="020B0604030504040204" pitchFamily="34" charset="0"/>
                <a:cs typeface="Tahoma" panose="020B0604030504040204" pitchFamily="34" charset="0"/>
              </a:rPr>
              <a:t>cao</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mà</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vỏ</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bình</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chứa</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không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chịu</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nổi</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áp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suất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nén</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đó</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nên</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bị</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2685565" y="4972423"/>
            <a:ext cx="5145728" cy="1384995"/>
          </a:xfrm>
          <a:prstGeom prst="rect">
            <a:avLst/>
          </a:prstGeom>
        </p:spPr>
        <p:txBody>
          <a:bodyPr wrap="square">
            <a:spAutoFit/>
          </a:bodyPr>
          <a:lstStyle/>
          <a:p>
            <a:pPr algn="just"/>
            <a:r>
              <a:rPr lang="en-US" sz="2800" b="1" err="1" smtClean="0">
                <a:latin typeface="Tahoma" panose="020B0604030504040204" pitchFamily="34" charset="0"/>
                <a:ea typeface="Tahoma" panose="020B0604030504040204" pitchFamily="34" charset="0"/>
                <a:cs typeface="Tahoma" panose="020B0604030504040204" pitchFamily="34" charset="0"/>
              </a:rPr>
              <a:t>Là</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hiện</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tượng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r>
              <a:rPr lang="en-US" sz="2800" b="1">
                <a:latin typeface="Tahoma" panose="020B0604030504040204" pitchFamily="34" charset="0"/>
                <a:ea typeface="Tahoma" panose="020B0604030504040204" pitchFamily="34" charset="0"/>
                <a:cs typeface="Tahoma" panose="020B0604030504040204" pitchFamily="34" charset="0"/>
              </a:rPr>
              <a:t> do </a:t>
            </a:r>
            <a:r>
              <a:rPr lang="en-US" sz="2800" b="1" err="1">
                <a:latin typeface="Tahoma" panose="020B0604030504040204" pitchFamily="34" charset="0"/>
                <a:ea typeface="Tahoma" panose="020B0604030504040204" pitchFamily="34" charset="0"/>
                <a:cs typeface="Tahoma" panose="020B0604030504040204" pitchFamily="34" charset="0"/>
              </a:rPr>
              <a:t>cháy</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0070C0"/>
                </a:solidFill>
                <a:latin typeface="Tahoma" panose="020B0604030504040204" pitchFamily="34" charset="0"/>
                <a:ea typeface="Tahoma" panose="020B0604030504040204" pitchFamily="34" charset="0"/>
                <a:cs typeface="Tahoma" panose="020B0604030504040204" pitchFamily="34" charset="0"/>
              </a:rPr>
              <a:t>cực</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0070C0"/>
                </a:solidFill>
                <a:latin typeface="Tahoma" panose="020B0604030504040204" pitchFamily="34" charset="0"/>
                <a:ea typeface="Tahoma" panose="020B0604030504040204" pitchFamily="34" charset="0"/>
                <a:cs typeface="Tahoma" panose="020B0604030504040204" pitchFamily="34" charset="0"/>
              </a:rPr>
              <a:t>nhanh</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gây</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ra</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thuốc</a:t>
            </a:r>
            <a:r>
              <a:rPr lang="en-US" sz="2800" b="1">
                <a:latin typeface="Tahoma" panose="020B0604030504040204" pitchFamily="34" charset="0"/>
                <a:ea typeface="Tahoma" panose="020B0604030504040204" pitchFamily="34" charset="0"/>
                <a:cs typeface="Tahoma" panose="020B0604030504040204" pitchFamily="34" charset="0"/>
              </a:rPr>
              <a:t> sung</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bom</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đạn</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mìn</a:t>
            </a:r>
            <a:r>
              <a:rPr lang="en-US" sz="2800" b="1" smtClean="0">
                <a:latin typeface="Tahoma" panose="020B0604030504040204" pitchFamily="34" charset="0"/>
                <a:ea typeface="Tahoma" panose="020B0604030504040204" pitchFamily="34" charset="0"/>
                <a:cs typeface="Tahoma" panose="020B0604030504040204" pitchFamily="34" charset="0"/>
              </a:rPr>
              <a:t>,…)</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3" name="Frame 12">
            <a:extLst>
              <a:ext uri="{FF2B5EF4-FFF2-40B4-BE49-F238E27FC236}">
                <a16:creationId xmlns="" xmlns:a16="http://schemas.microsoft.com/office/drawing/2014/main" id="{8F5BBC4C-6C31-4F11-97D8-A57569C90A4E}"/>
              </a:ext>
            </a:extLst>
          </p:cNvPr>
          <p:cNvSpPr/>
          <p:nvPr/>
        </p:nvSpPr>
        <p:spPr>
          <a:xfrm>
            <a:off x="2606854" y="1381078"/>
            <a:ext cx="5303150" cy="2316452"/>
          </a:xfrm>
          <a:prstGeom prst="frame">
            <a:avLst>
              <a:gd name="adj1" fmla="val 1556"/>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4" name="Frame 13">
            <a:extLst>
              <a:ext uri="{FF2B5EF4-FFF2-40B4-BE49-F238E27FC236}">
                <a16:creationId xmlns="" xmlns:a16="http://schemas.microsoft.com/office/drawing/2014/main" id="{8F5BBC4C-6C31-4F11-97D8-A57569C90A4E}"/>
              </a:ext>
            </a:extLst>
          </p:cNvPr>
          <p:cNvSpPr/>
          <p:nvPr/>
        </p:nvSpPr>
        <p:spPr>
          <a:xfrm>
            <a:off x="2606855" y="4856368"/>
            <a:ext cx="5303150" cy="1617104"/>
          </a:xfrm>
          <a:prstGeom prst="frame">
            <a:avLst>
              <a:gd name="adj1" fmla="val 1556"/>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Kết quả hình ảnh cho cháy nổ bình g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271759" y="2170903"/>
            <a:ext cx="5397623" cy="336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95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1" y="1447061"/>
            <a:ext cx="3480047"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Cháy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nổ xẩy ra thì thiệt hại kinh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tế, môi trường và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con người rất nghiêm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trọng nên phòng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chống cháy nổ là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TẤT CẢ MỌI NGƯỜI</a:t>
            </a:r>
            <a:endParaRPr lang="en-US" sz="24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Kết quả hình ảnh cho phòng cháy chữa chá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4309" y="1460371"/>
            <a:ext cx="6985821" cy="4856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66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Subtitle 2"/>
          <p:cNvSpPr txBox="1">
            <a:spLocks/>
          </p:cNvSpPr>
          <p:nvPr/>
        </p:nvSpPr>
        <p:spPr>
          <a:xfrm>
            <a:off x="3897297" y="1170332"/>
            <a:ext cx="7725771" cy="24057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None/>
            </a:pPr>
            <a:r>
              <a:rPr lang="vi-VN" sz="2400" smtClean="0">
                <a:latin typeface="Tahoma" panose="020B0604030504040204" pitchFamily="34" charset="0"/>
                <a:ea typeface="Tahoma" panose="020B0604030504040204" pitchFamily="34" charset="0"/>
                <a:cs typeface="Tahoma" panose="020B0604030504040204" pitchFamily="34" charset="0"/>
              </a:rPr>
              <a:t>Điều 1 pháp lệnh phòng cháy chữa cháy 4/10/1961 đã quy định rõ : “ việc phòng cháy và chữa cháy là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mỗi công dân </a:t>
            </a:r>
            <a:r>
              <a:rPr lang="vi-VN" sz="2400" smtClean="0">
                <a:latin typeface="Tahoma" panose="020B0604030504040204" pitchFamily="34" charset="0"/>
                <a:ea typeface="Tahoma" panose="020B0604030504040204" pitchFamily="34" charset="0"/>
                <a:cs typeface="Tahoma" panose="020B0604030504040204" pitchFamily="34" charset="0"/>
              </a:rPr>
              <a:t>“ và “ trong các cơ quan xí nghiệp,</a:t>
            </a:r>
            <a:r>
              <a:rPr lang="en-US" sz="2400" smtClean="0">
                <a:latin typeface="Tahoma" panose="020B0604030504040204" pitchFamily="34" charset="0"/>
                <a:ea typeface="Tahoma" panose="020B0604030504040204" pitchFamily="34" charset="0"/>
                <a:cs typeface="Tahoma" panose="020B0604030504040204" pitchFamily="34" charset="0"/>
              </a:rPr>
              <a:t> </a:t>
            </a:r>
            <a:r>
              <a:rPr lang="vi-VN" sz="2400" smtClean="0">
                <a:latin typeface="Tahoma" panose="020B0604030504040204" pitchFamily="34" charset="0"/>
                <a:ea typeface="Tahoma" panose="020B0604030504040204" pitchFamily="34" charset="0"/>
                <a:cs typeface="Tahoma" panose="020B0604030504040204" pitchFamily="34" charset="0"/>
              </a:rPr>
              <a:t>kho tàng,công trường,nông trường,việc PCCC là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toàn thể cán bộ viên chức và trước hết là trách nhiệm của thủ trưởng đơn vị</a:t>
            </a:r>
            <a:r>
              <a:rPr lang="vi-VN" sz="2400" smtClean="0">
                <a:latin typeface="Tahoma" panose="020B0604030504040204" pitchFamily="34" charset="0"/>
                <a:ea typeface="Tahoma" panose="020B0604030504040204" pitchFamily="34" charset="0"/>
                <a:cs typeface="Tahoma" panose="020B0604030504040204" pitchFamily="34" charset="0"/>
              </a:rPr>
              <a:t> ấy”.</a:t>
            </a:r>
            <a:endParaRPr lang="en-US" sz="2400" smtClean="0">
              <a:latin typeface="Tahoma" panose="020B0604030504040204" pitchFamily="34" charset="0"/>
              <a:ea typeface="Tahoma" panose="020B0604030504040204" pitchFamily="34" charset="0"/>
              <a:cs typeface="Tahoma" panose="020B0604030504040204" pitchFamily="34" charset="0"/>
            </a:endParaRPr>
          </a:p>
        </p:txBody>
      </p:sp>
      <p:pic>
        <p:nvPicPr>
          <p:cNvPr id="16386" name="Picture 2" descr="Kết quả hình ảnh cho pháp luậ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1649" y="4077830"/>
            <a:ext cx="3151419" cy="2521135"/>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p:cNvSpPr/>
          <p:nvPr/>
        </p:nvSpPr>
        <p:spPr>
          <a:xfrm>
            <a:off x="390541" y="1405561"/>
            <a:ext cx="3107108" cy="2170476"/>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A. </a:t>
            </a:r>
            <a:r>
              <a:rPr lang="vi-VN"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BIỆN </a:t>
            </a:r>
            <a:r>
              <a:rPr lang="vi-VN"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PHÁP HÁNH CHÍNH , PHÁP LÝ</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651028" y="4290641"/>
            <a:ext cx="7303363" cy="2308324"/>
          </a:xfrm>
          <a:prstGeom prst="rect">
            <a:avLst/>
          </a:prstGeom>
        </p:spPr>
        <p:txBody>
          <a:bodyPr wrap="square">
            <a:spAutoFit/>
          </a:bodyPr>
          <a:lstStyle/>
          <a:p>
            <a:pPr algn="just">
              <a:lnSpc>
                <a:spcPct val="120000"/>
              </a:lnSpc>
            </a:pPr>
            <a:r>
              <a:rPr lang="vi-VN" sz="2400">
                <a:latin typeface="Tahoma" panose="020B0604030504040204" pitchFamily="34" charset="0"/>
                <a:ea typeface="Tahoma" panose="020B0604030504040204" pitchFamily="34" charset="0"/>
                <a:cs typeface="Tahoma" panose="020B0604030504040204" pitchFamily="34" charset="0"/>
              </a:rPr>
              <a:t>Ngày 31/5/1991 Chủ tịch HĐBT nay là Thủ tướng chính phủ đã ra chỉ thị về tăng cường công tác PCCC. Điều 192, 194 của bộ luật hình sự nước CHXHCNVN quy định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trách nhiệm hình sự </a:t>
            </a:r>
            <a:r>
              <a:rPr lang="vi-VN" sz="2400">
                <a:latin typeface="Tahoma" panose="020B0604030504040204" pitchFamily="34" charset="0"/>
                <a:ea typeface="Tahoma" panose="020B0604030504040204" pitchFamily="34" charset="0"/>
                <a:cs typeface="Tahoma" panose="020B0604030504040204" pitchFamily="34" charset="0"/>
              </a:rPr>
              <a:t>đối với mọi hành vi vi phạm chế độ, quy định về PCCC</a:t>
            </a:r>
            <a:endParaRPr lang="en-US" sz="24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795062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Pentagon 3"/>
          <p:cNvSpPr/>
          <p:nvPr/>
        </p:nvSpPr>
        <p:spPr>
          <a:xfrm>
            <a:off x="879091" y="1104930"/>
            <a:ext cx="4656338" cy="855653"/>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a:t>
            </a: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 </a:t>
            </a:r>
            <a:r>
              <a:rPr lang="vi-VN"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BIỆN </a:t>
            </a:r>
            <a:r>
              <a:rPr lang="vi-VN"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PHÁP </a:t>
            </a: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KỸ THUẬT</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97527" y="2240430"/>
            <a:ext cx="6019467" cy="4401205"/>
          </a:xfrm>
          <a:prstGeom prst="rect">
            <a:avLst/>
          </a:prstGeom>
        </p:spPr>
        <p:txBody>
          <a:bodyPr wrap="square">
            <a:spAutoFit/>
          </a:bodyPr>
          <a:lstStyle/>
          <a:p>
            <a:pPr marL="342900" indent="-342900" algn="just">
              <a:buFont typeface="Wingdings" panose="05000000000000000000" pitchFamily="2" charset="2"/>
              <a:buChar char="v"/>
            </a:pPr>
            <a:r>
              <a:rPr lang="en-US" sz="2800">
                <a:latin typeface="Tahoma" panose="020B0604030504040204" pitchFamily="34" charset="0"/>
                <a:ea typeface="Tahoma" panose="020B0604030504040204" pitchFamily="34" charset="0"/>
                <a:cs typeface="Tahoma" panose="020B0604030504040204" pitchFamily="34" charset="0"/>
              </a:rPr>
              <a:t>Nguyên lý </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phòng</a:t>
            </a:r>
            <a:r>
              <a:rPr lang="en-US" sz="2800">
                <a:latin typeface="Tahoma" panose="020B0604030504040204" pitchFamily="34" charset="0"/>
                <a:ea typeface="Tahoma" panose="020B0604030504040204" pitchFamily="34" charset="0"/>
                <a:cs typeface="Tahoma" panose="020B0604030504040204" pitchFamily="34" charset="0"/>
              </a:rPr>
              <a:t> cháy ,nổ là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tách rời 3 yếu tố </a:t>
            </a:r>
            <a:r>
              <a:rPr lang="en-US" sz="2800">
                <a:latin typeface="Tahoma" panose="020B0604030504040204" pitchFamily="34" charset="0"/>
                <a:ea typeface="Tahoma" panose="020B0604030504040204" pitchFamily="34" charset="0"/>
                <a:cs typeface="Tahoma" panose="020B0604030504040204" pitchFamily="34" charset="0"/>
              </a:rPr>
              <a:t>là chất cháy , chất ôxy hóa và mồi bắt lửa thì cháy nổ sẽ không thể xảy ra được</a:t>
            </a:r>
            <a:r>
              <a:rPr lang="en-US" sz="2800" smtClean="0">
                <a:latin typeface="Tahoma" panose="020B0604030504040204" pitchFamily="34" charset="0"/>
                <a:ea typeface="Tahoma" panose="020B0604030504040204" pitchFamily="34" charset="0"/>
                <a:cs typeface="Tahoma" panose="020B0604030504040204" pitchFamily="34" charset="0"/>
              </a:rPr>
              <a:t>.</a:t>
            </a:r>
          </a:p>
          <a:p>
            <a:pPr marL="342900" indent="-342900" algn="just">
              <a:buFont typeface="Wingdings" panose="05000000000000000000" pitchFamily="2" charset="2"/>
              <a:buChar char="v"/>
            </a:pPr>
            <a:endParaRPr lang="en-US" sz="2800">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v"/>
            </a:pPr>
            <a:r>
              <a:rPr lang="en-US" sz="2800">
                <a:latin typeface="Tahoma" panose="020B0604030504040204" pitchFamily="34" charset="0"/>
                <a:ea typeface="Tahoma" panose="020B0604030504040204" pitchFamily="34" charset="0"/>
                <a:cs typeface="Tahoma" panose="020B0604030504040204" pitchFamily="34" charset="0"/>
              </a:rPr>
              <a:t>Nguyên lý </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chống</a:t>
            </a:r>
            <a:r>
              <a:rPr lang="en-US" sz="2800">
                <a:latin typeface="Tahoma" panose="020B0604030504040204" pitchFamily="34" charset="0"/>
                <a:ea typeface="Tahoma" panose="020B0604030504040204" pitchFamily="34" charset="0"/>
                <a:cs typeface="Tahoma" panose="020B0604030504040204" pitchFamily="34" charset="0"/>
              </a:rPr>
              <a:t> cháy</a:t>
            </a:r>
            <a:r>
              <a:rPr lang="en-US" sz="2800" smtClean="0">
                <a:latin typeface="Tahoma" panose="020B0604030504040204" pitchFamily="34" charset="0"/>
                <a:ea typeface="Tahoma" panose="020B0604030504040204" pitchFamily="34" charset="0"/>
                <a:cs typeface="Tahoma" panose="020B0604030504040204" pitchFamily="34" charset="0"/>
              </a:rPr>
              <a:t>, nổ </a:t>
            </a:r>
            <a:r>
              <a:rPr lang="en-US" sz="2800">
                <a:latin typeface="Tahoma" panose="020B0604030504040204" pitchFamily="34" charset="0"/>
                <a:ea typeface="Tahoma" panose="020B0604030504040204" pitchFamily="34" charset="0"/>
                <a:cs typeface="Tahoma" panose="020B0604030504040204" pitchFamily="34" charset="0"/>
              </a:rPr>
              <a:t>là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hạ thấp tốc độ cháy </a:t>
            </a:r>
            <a:r>
              <a:rPr lang="en-US" sz="2800">
                <a:latin typeface="Tahoma" panose="020B0604030504040204" pitchFamily="34" charset="0"/>
                <a:ea typeface="Tahoma" panose="020B0604030504040204" pitchFamily="34" charset="0"/>
                <a:cs typeface="Tahoma" panose="020B0604030504040204" pitchFamily="34" charset="0"/>
              </a:rPr>
              <a:t>của vật liệu đang cháy đến mức tối thiểu và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phân tán nhanh nhiệt lượng</a:t>
            </a:r>
            <a:r>
              <a:rPr lang="en-US" sz="2800">
                <a:latin typeface="Tahoma" panose="020B0604030504040204" pitchFamily="34" charset="0"/>
                <a:ea typeface="Tahoma" panose="020B0604030504040204" pitchFamily="34" charset="0"/>
                <a:cs typeface="Tahoma" panose="020B0604030504040204" pitchFamily="34" charset="0"/>
              </a:rPr>
              <a:t> của đám cháy ra ngoài.</a:t>
            </a:r>
          </a:p>
        </p:txBody>
      </p:sp>
      <p:grpSp>
        <p:nvGrpSpPr>
          <p:cNvPr id="16" name="Group 15"/>
          <p:cNvGrpSpPr/>
          <p:nvPr/>
        </p:nvGrpSpPr>
        <p:grpSpPr>
          <a:xfrm>
            <a:off x="6428770" y="1179549"/>
            <a:ext cx="5291092" cy="5237720"/>
            <a:chOff x="6641834" y="1072109"/>
            <a:chExt cx="5291092" cy="5237720"/>
          </a:xfrm>
        </p:grpSpPr>
        <p:pic>
          <p:nvPicPr>
            <p:cNvPr id="17414" name="Picture 6" descr="Kết quả hình ảnh cho ngọn lửa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6803" y="2958843"/>
              <a:ext cx="2234593" cy="2234593"/>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p:cNvSpPr/>
            <p:nvPr/>
          </p:nvSpPr>
          <p:spPr>
            <a:xfrm>
              <a:off x="6641834" y="4188066"/>
              <a:ext cx="2112885" cy="212176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C000"/>
                  </a:solidFill>
                  <a:latin typeface="Tahoma" panose="020B0604030504040204" pitchFamily="34" charset="0"/>
                  <a:ea typeface="Tahoma" panose="020B0604030504040204" pitchFamily="34" charset="0"/>
                  <a:cs typeface="Tahoma" panose="020B0604030504040204" pitchFamily="34" charset="0"/>
                </a:rPr>
                <a:t>CHẤT CHÁY</a:t>
              </a:r>
              <a:endParaRPr lang="en-US" sz="2400" b="1">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sp>
          <p:nvSpPr>
            <p:cNvPr id="19" name="Oval 18"/>
            <p:cNvSpPr/>
            <p:nvPr/>
          </p:nvSpPr>
          <p:spPr>
            <a:xfrm>
              <a:off x="9820041" y="4188066"/>
              <a:ext cx="2112885" cy="2121763"/>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00B0F0"/>
                  </a:solidFill>
                  <a:latin typeface="Tahoma" panose="020B0604030504040204" pitchFamily="34" charset="0"/>
                  <a:ea typeface="Tahoma" panose="020B0604030504040204" pitchFamily="34" charset="0"/>
                  <a:cs typeface="Tahoma" panose="020B0604030504040204" pitchFamily="34" charset="0"/>
                </a:rPr>
                <a:t>Ô XY</a:t>
              </a:r>
              <a:endParaRPr lang="en-US" sz="2400" b="1">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0" name="Oval 19"/>
            <p:cNvSpPr/>
            <p:nvPr/>
          </p:nvSpPr>
          <p:spPr>
            <a:xfrm>
              <a:off x="8207656" y="1072109"/>
              <a:ext cx="2112885" cy="212176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NGUỒN</a:t>
              </a:r>
            </a:p>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NHIỆT</a:t>
              </a:r>
              <a:endParaRPr lang="en-US" sz="24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12187344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Pentagon 3"/>
          <p:cNvSpPr/>
          <p:nvPr/>
        </p:nvSpPr>
        <p:spPr>
          <a:xfrm>
            <a:off x="7465969" y="1243345"/>
            <a:ext cx="3723667" cy="1351156"/>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C. CÁC PHƯƠNG TIỆN CHỮA CHÁY</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278323" y="1247548"/>
            <a:ext cx="6646460" cy="5262979"/>
          </a:xfrm>
          <a:prstGeom prst="rect">
            <a:avLst/>
          </a:prstGeom>
        </p:spPr>
        <p:txBody>
          <a:bodyPr wrap="square">
            <a:spAutoFit/>
          </a:bodyPr>
          <a:lstStyle/>
          <a:p>
            <a:r>
              <a:rPr lang="en-US" sz="2800" b="1" err="1">
                <a:latin typeface="Tahoma" panose="020B0604030504040204" pitchFamily="34" charset="0"/>
                <a:ea typeface="Tahoma" panose="020B0604030504040204" pitchFamily="34" charset="0"/>
                <a:cs typeface="Tahoma" panose="020B0604030504040204" pitchFamily="34" charset="0"/>
              </a:rPr>
              <a:t>Các</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chữa</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cháy</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là</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những</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chất</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đưa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vào</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đám</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nhằm</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dập</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tắt</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nó</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như</a:t>
            </a:r>
            <a:r>
              <a:rPr lang="en-US" sz="2800" smtClean="0">
                <a:latin typeface="Tahoma" panose="020B0604030504040204" pitchFamily="34" charset="0"/>
                <a:ea typeface="Tahoma" panose="020B0604030504040204" pitchFamily="34" charset="0"/>
                <a:cs typeface="Tahoma" panose="020B0604030504040204" pitchFamily="34" charset="0"/>
              </a:rPr>
              <a:t>:</a:t>
            </a:r>
            <a:endParaRPr lang="en-US" sz="2800">
              <a:latin typeface="Tahoma" panose="020B0604030504040204" pitchFamily="34" charset="0"/>
              <a:ea typeface="Tahoma" panose="020B0604030504040204" pitchFamily="34" charset="0"/>
              <a:cs typeface="Tahoma" panose="020B0604030504040204" pitchFamily="34" charset="0"/>
            </a:endParaRPr>
          </a:p>
          <a:p>
            <a:pPr marL="914400">
              <a:lnSpc>
                <a:spcPct val="150000"/>
              </a:lnSpc>
            </a:pP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Bụi</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Hơi</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Bọt</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Chữa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endParaRPr lang="en-US" sz="2800">
              <a:latin typeface="Tahoma" panose="020B0604030504040204" pitchFamily="34" charset="0"/>
              <a:ea typeface="Tahoma" panose="020B0604030504040204" pitchFamily="34" charset="0"/>
              <a:cs typeface="Tahoma" panose="020B0604030504040204" pitchFamily="34" charset="0"/>
            </a:endParaRPr>
          </a:p>
          <a:p>
            <a:pPr marL="914400">
              <a:lnSpc>
                <a:spcPct val="150000"/>
              </a:lnSpc>
            </a:pP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Bột</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Chữa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Các</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Chất</a:t>
            </a:r>
            <a:r>
              <a:rPr lang="en-US" sz="2800">
                <a:latin typeface="Tahoma" panose="020B0604030504040204" pitchFamily="34" charset="0"/>
                <a:ea typeface="Tahoma" panose="020B0604030504040204" pitchFamily="34" charset="0"/>
                <a:cs typeface="Tahoma" panose="020B0604030504040204" pitchFamily="34" charset="0"/>
              </a:rPr>
              <a:t> </a:t>
            </a:r>
            <a:r>
              <a:rPr lang="en-US" sz="2800" smtClean="0">
                <a:latin typeface="Tahoma" panose="020B0604030504040204" pitchFamily="34" charset="0"/>
                <a:ea typeface="Tahoma" panose="020B0604030504040204" pitchFamily="34" charset="0"/>
                <a:cs typeface="Tahoma" panose="020B0604030504040204" pitchFamily="34" charset="0"/>
              </a:rPr>
              <a:t>Halogen</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6766927" y="3335795"/>
            <a:ext cx="4889453" cy="3108543"/>
          </a:xfrm>
          <a:prstGeom prst="rect">
            <a:avLst/>
          </a:prstGeom>
        </p:spPr>
        <p:txBody>
          <a:bodyPr wrap="square">
            <a:spAutoFit/>
          </a:bodyPr>
          <a:lstStyle/>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Xe chữa cháy chuyên </a:t>
            </a:r>
            <a:r>
              <a:rPr lang="en-US" sz="2800" smtClean="0">
                <a:latin typeface="Tahoma" panose="020B0604030504040204" pitchFamily="34" charset="0"/>
                <a:ea typeface="Tahoma" panose="020B0604030504040204" pitchFamily="34" charset="0"/>
                <a:cs typeface="Tahoma" panose="020B0604030504040204" pitchFamily="34" charset="0"/>
              </a:rPr>
              <a:t>dụng</a:t>
            </a:r>
          </a:p>
          <a:p>
            <a:pPr marL="457200" indent="-457200" algn="just">
              <a:buFont typeface="Wingdings" panose="05000000000000000000" pitchFamily="2" charset="2"/>
              <a:buChar char="Ø"/>
            </a:pPr>
            <a:endParaRPr lang="en-US" sz="2800">
              <a:latin typeface="Tahoma" panose="020B0604030504040204" pitchFamily="34" charset="0"/>
              <a:ea typeface="Tahoma" panose="020B0604030504040204" pitchFamily="34" charset="0"/>
              <a:cs typeface="Tahoma" panose="020B0604030504040204" pitchFamily="34" charset="0"/>
            </a:endParaRPr>
          </a:p>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Phương tiện báo và chữa cháy tự </a:t>
            </a:r>
            <a:r>
              <a:rPr lang="en-US" sz="2800" smtClean="0">
                <a:latin typeface="Tahoma" panose="020B0604030504040204" pitchFamily="34" charset="0"/>
                <a:ea typeface="Tahoma" panose="020B0604030504040204" pitchFamily="34" charset="0"/>
                <a:cs typeface="Tahoma" panose="020B0604030504040204" pitchFamily="34" charset="0"/>
              </a:rPr>
              <a:t>động</a:t>
            </a:r>
          </a:p>
          <a:p>
            <a:pPr marL="457200" indent="-457200" algn="just">
              <a:buFont typeface="Wingdings" panose="05000000000000000000" pitchFamily="2" charset="2"/>
              <a:buChar char="Ø"/>
            </a:pPr>
            <a:endParaRPr lang="en-US" sz="2800">
              <a:latin typeface="Tahoma" panose="020B0604030504040204" pitchFamily="34" charset="0"/>
              <a:ea typeface="Tahoma" panose="020B0604030504040204" pitchFamily="34" charset="0"/>
              <a:cs typeface="Tahoma" panose="020B0604030504040204" pitchFamily="34" charset="0"/>
            </a:endParaRPr>
          </a:p>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Các trang bị chữa cháy tại chỗ</a:t>
            </a:r>
            <a:endParaRPr lang="en-US" sz="2800"/>
          </a:p>
        </p:txBody>
      </p:sp>
    </p:spTree>
    <p:extLst>
      <p:ext uri="{BB962C8B-B14F-4D97-AF65-F5344CB8AC3E}">
        <p14:creationId xmlns:p14="http://schemas.microsoft.com/office/powerpoint/2010/main" val="341502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5">
            <a:extLst>
              <a:ext uri="{FF2B5EF4-FFF2-40B4-BE49-F238E27FC236}">
                <a16:creationId xmlns:a16="http://schemas.microsoft.com/office/drawing/2014/main" xmlns="" id="{B00BD7AB-31D2-42B7-BFB0-EA77C307A166}"/>
              </a:ext>
            </a:extLst>
          </p:cNvPr>
          <p:cNvPicPr>
            <a:picLocks noChangeAspect="1"/>
          </p:cNvPicPr>
          <p:nvPr/>
        </p:nvPicPr>
        <p:blipFill>
          <a:blip r:embed="rId4"/>
          <a:stretch>
            <a:fillRect/>
          </a:stretch>
        </p:blipFill>
        <p:spPr>
          <a:xfrm>
            <a:off x="3311370" y="1176700"/>
            <a:ext cx="8296539" cy="4657124"/>
          </a:xfrm>
          <a:prstGeom prst="rect">
            <a:avLst/>
          </a:prstGeom>
        </p:spPr>
      </p:pic>
      <p:sp>
        <p:nvSpPr>
          <p:cNvPr id="7" name="Rectangle 6"/>
          <p:cNvSpPr/>
          <p:nvPr/>
        </p:nvSpPr>
        <p:spPr>
          <a:xfrm>
            <a:off x="5381222" y="6106756"/>
            <a:ext cx="5059398" cy="369332"/>
          </a:xfrm>
          <a:prstGeom prst="rect">
            <a:avLst/>
          </a:prstGeom>
        </p:spPr>
        <p:txBody>
          <a:bodyPr wrap="none">
            <a:spAutoFit/>
          </a:bodyPr>
          <a:lstStyle/>
          <a:p>
            <a:r>
              <a:rPr lang="en-US" b="1">
                <a:latin typeface="Tahoma" panose="020B0604030504040204" pitchFamily="34" charset="0"/>
                <a:ea typeface="Tahoma" panose="020B0604030504040204" pitchFamily="34" charset="0"/>
                <a:cs typeface="Tahoma" panose="020B0604030504040204" pitchFamily="34" charset="0"/>
              </a:rPr>
              <a:t>LẮP ĐẶT ĐẦY ĐỦ </a:t>
            </a:r>
            <a:r>
              <a:rPr lang="en-US" b="1" smtClean="0">
                <a:latin typeface="Tahoma" panose="020B0604030504040204" pitchFamily="34" charset="0"/>
                <a:ea typeface="Tahoma" panose="020B0604030504040204" pitchFamily="34" charset="0"/>
                <a:cs typeface="Tahoma" panose="020B0604030504040204" pitchFamily="34" charset="0"/>
              </a:rPr>
              <a:t>CB - APTOMAT </a:t>
            </a:r>
            <a:r>
              <a:rPr lang="en-US" b="1">
                <a:latin typeface="Tahoma" panose="020B0604030504040204" pitchFamily="34" charset="0"/>
                <a:ea typeface="Tahoma" panose="020B0604030504040204" pitchFamily="34" charset="0"/>
                <a:cs typeface="Tahoma" panose="020B0604030504040204" pitchFamily="34" charset="0"/>
              </a:rPr>
              <a:t>TỰ ĐỘNG</a:t>
            </a:r>
            <a:endParaRPr lang="vi-VN"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485600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615955"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5381222" y="6106756"/>
            <a:ext cx="4494820" cy="369332"/>
          </a:xfrm>
          <a:prstGeom prst="rect">
            <a:avLst/>
          </a:prstGeom>
        </p:spPr>
        <p:txBody>
          <a:bodyPr wrap="none">
            <a:spAutoFit/>
          </a:bodyPr>
          <a:lstStyle/>
          <a:p>
            <a:r>
              <a:rPr lang="en-US" b="1">
                <a:latin typeface="Tahoma" panose="020B0604030504040204" pitchFamily="34" charset="0"/>
                <a:ea typeface="Tahoma" panose="020B0604030504040204" pitchFamily="34" charset="0"/>
                <a:cs typeface="Tahoma" panose="020B0604030504040204" pitchFamily="34" charset="0"/>
              </a:rPr>
              <a:t>LẮP ĐẶT ĐẦY ĐỦ CÁC THIẾT BỊ PCCC</a:t>
            </a:r>
            <a:endParaRPr lang="en-US" b="1" dirty="0">
              <a:latin typeface="Tahoma" panose="020B0604030504040204" pitchFamily="34" charset="0"/>
              <a:ea typeface="Tahoma" panose="020B0604030504040204" pitchFamily="34" charset="0"/>
              <a:cs typeface="Tahoma" panose="020B0604030504040204" pitchFamily="34" charset="0"/>
            </a:endParaRPr>
          </a:p>
        </p:txBody>
      </p:sp>
      <p:pic>
        <p:nvPicPr>
          <p:cNvPr id="12" name="Hình ảnh 5">
            <a:extLst>
              <a:ext uri="{FF2B5EF4-FFF2-40B4-BE49-F238E27FC236}">
                <a16:creationId xmlns:a16="http://schemas.microsoft.com/office/drawing/2014/main" xmlns="" id="{0932F3E4-3307-4797-9883-8586DEEA8097}"/>
              </a:ext>
            </a:extLst>
          </p:cNvPr>
          <p:cNvPicPr>
            <a:picLocks noChangeAspect="1"/>
          </p:cNvPicPr>
          <p:nvPr/>
        </p:nvPicPr>
        <p:blipFill>
          <a:blip r:embed="rId4"/>
          <a:stretch>
            <a:fillRect/>
          </a:stretch>
        </p:blipFill>
        <p:spPr>
          <a:xfrm>
            <a:off x="3415072" y="3994782"/>
            <a:ext cx="2469024" cy="1899991"/>
          </a:xfrm>
          <a:prstGeom prst="rect">
            <a:avLst/>
          </a:prstGeom>
        </p:spPr>
      </p:pic>
      <p:pic>
        <p:nvPicPr>
          <p:cNvPr id="13" name="Hình ảnh 6">
            <a:extLst>
              <a:ext uri="{FF2B5EF4-FFF2-40B4-BE49-F238E27FC236}">
                <a16:creationId xmlns:a16="http://schemas.microsoft.com/office/drawing/2014/main" xmlns="" id="{2D0F7B5B-5418-40B2-8993-9D40598C321E}"/>
              </a:ext>
            </a:extLst>
          </p:cNvPr>
          <p:cNvPicPr>
            <a:picLocks noChangeAspect="1"/>
          </p:cNvPicPr>
          <p:nvPr/>
        </p:nvPicPr>
        <p:blipFill>
          <a:blip r:embed="rId5"/>
          <a:stretch>
            <a:fillRect/>
          </a:stretch>
        </p:blipFill>
        <p:spPr>
          <a:xfrm>
            <a:off x="3736124" y="1116617"/>
            <a:ext cx="1847930" cy="2577376"/>
          </a:xfrm>
          <a:prstGeom prst="rect">
            <a:avLst/>
          </a:prstGeom>
        </p:spPr>
      </p:pic>
      <p:pic>
        <p:nvPicPr>
          <p:cNvPr id="14" name="Hình ảnh 7">
            <a:extLst>
              <a:ext uri="{FF2B5EF4-FFF2-40B4-BE49-F238E27FC236}">
                <a16:creationId xmlns:a16="http://schemas.microsoft.com/office/drawing/2014/main" xmlns="" id="{CAFFE229-234F-4AF9-9893-78A7256F2AF7}"/>
              </a:ext>
            </a:extLst>
          </p:cNvPr>
          <p:cNvPicPr>
            <a:picLocks noChangeAspect="1"/>
          </p:cNvPicPr>
          <p:nvPr/>
        </p:nvPicPr>
        <p:blipFill>
          <a:blip r:embed="rId6"/>
          <a:stretch>
            <a:fillRect/>
          </a:stretch>
        </p:blipFill>
        <p:spPr>
          <a:xfrm>
            <a:off x="6642839" y="993133"/>
            <a:ext cx="5369928" cy="2147971"/>
          </a:xfrm>
          <a:prstGeom prst="rect">
            <a:avLst/>
          </a:prstGeom>
        </p:spPr>
      </p:pic>
      <p:pic>
        <p:nvPicPr>
          <p:cNvPr id="15" name="Hình ảnh 8">
            <a:extLst>
              <a:ext uri="{FF2B5EF4-FFF2-40B4-BE49-F238E27FC236}">
                <a16:creationId xmlns:a16="http://schemas.microsoft.com/office/drawing/2014/main" xmlns="" id="{021899D3-FB56-494A-BCD3-DEBA5DCBCF49}"/>
              </a:ext>
            </a:extLst>
          </p:cNvPr>
          <p:cNvPicPr>
            <a:picLocks noChangeAspect="1"/>
          </p:cNvPicPr>
          <p:nvPr/>
        </p:nvPicPr>
        <p:blipFill>
          <a:blip r:embed="rId7"/>
          <a:stretch>
            <a:fillRect/>
          </a:stretch>
        </p:blipFill>
        <p:spPr>
          <a:xfrm>
            <a:off x="6440700" y="3825540"/>
            <a:ext cx="2887103" cy="1921728"/>
          </a:xfrm>
          <a:prstGeom prst="rect">
            <a:avLst/>
          </a:prstGeom>
        </p:spPr>
      </p:pic>
      <p:pic>
        <p:nvPicPr>
          <p:cNvPr id="17" name="Hình ảnh 10">
            <a:extLst>
              <a:ext uri="{FF2B5EF4-FFF2-40B4-BE49-F238E27FC236}">
                <a16:creationId xmlns:a16="http://schemas.microsoft.com/office/drawing/2014/main" xmlns="" id="{E87DE1B0-50E5-4CCA-9312-5D12D1469FEB}"/>
              </a:ext>
            </a:extLst>
          </p:cNvPr>
          <p:cNvPicPr>
            <a:picLocks noChangeAspect="1"/>
          </p:cNvPicPr>
          <p:nvPr/>
        </p:nvPicPr>
        <p:blipFill>
          <a:blip r:embed="rId8"/>
          <a:stretch>
            <a:fillRect/>
          </a:stretch>
        </p:blipFill>
        <p:spPr>
          <a:xfrm>
            <a:off x="9555455" y="3552952"/>
            <a:ext cx="2636545" cy="2147972"/>
          </a:xfrm>
          <a:prstGeom prst="rect">
            <a:avLst/>
          </a:prstGeom>
        </p:spPr>
      </p:pic>
    </p:spTree>
    <p:extLst>
      <p:ext uri="{BB962C8B-B14F-4D97-AF65-F5344CB8AC3E}">
        <p14:creationId xmlns:p14="http://schemas.microsoft.com/office/powerpoint/2010/main" val="16202622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5097137" y="5904335"/>
            <a:ext cx="5011308"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NGẮT ĐIỆN KHI RỜI KHỎI NƠI LÀM VIỆC</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8" name="Hình ảnh 6">
            <a:extLst>
              <a:ext uri="{FF2B5EF4-FFF2-40B4-BE49-F238E27FC236}">
                <a16:creationId xmlns:a16="http://schemas.microsoft.com/office/drawing/2014/main" xmlns="" id="{F7C3CBC8-3441-4A3E-B3EC-571E6B8E9E89}"/>
              </a:ext>
            </a:extLst>
          </p:cNvPr>
          <p:cNvPicPr>
            <a:picLocks noChangeAspect="1"/>
          </p:cNvPicPr>
          <p:nvPr/>
        </p:nvPicPr>
        <p:blipFill>
          <a:blip r:embed="rId4"/>
          <a:stretch>
            <a:fillRect/>
          </a:stretch>
        </p:blipFill>
        <p:spPr>
          <a:xfrm>
            <a:off x="3447067" y="1421956"/>
            <a:ext cx="8062874" cy="4148857"/>
          </a:xfrm>
          <a:prstGeom prst="rect">
            <a:avLst/>
          </a:prstGeom>
        </p:spPr>
      </p:pic>
    </p:spTree>
    <p:extLst>
      <p:ext uri="{BB962C8B-B14F-4D97-AF65-F5344CB8AC3E}">
        <p14:creationId xmlns:p14="http://schemas.microsoft.com/office/powerpoint/2010/main" val="401335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3596448" y="6223932"/>
            <a:ext cx="8286243"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KHÔNG ĐỂ CÁC VẬT LỆU DỄ CHÁY Ở KHU VỰC DỄ  XẢY RA HỎA HOẠN </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7">
            <a:extLst>
              <a:ext uri="{FF2B5EF4-FFF2-40B4-BE49-F238E27FC236}">
                <a16:creationId xmlns:a16="http://schemas.microsoft.com/office/drawing/2014/main" xmlns="" id="{1A8CD800-2866-43B1-A58F-3DDE42FDC778}"/>
              </a:ext>
            </a:extLst>
          </p:cNvPr>
          <p:cNvPicPr>
            <a:picLocks noChangeAspect="1"/>
          </p:cNvPicPr>
          <p:nvPr/>
        </p:nvPicPr>
        <p:blipFill>
          <a:blip r:embed="rId4"/>
          <a:stretch>
            <a:fillRect/>
          </a:stretch>
        </p:blipFill>
        <p:spPr>
          <a:xfrm>
            <a:off x="3596448" y="1047583"/>
            <a:ext cx="7811358" cy="4780981"/>
          </a:xfrm>
          <a:prstGeom prst="rect">
            <a:avLst/>
          </a:prstGeom>
        </p:spPr>
      </p:pic>
    </p:spTree>
    <p:extLst>
      <p:ext uri="{BB962C8B-B14F-4D97-AF65-F5344CB8AC3E}">
        <p14:creationId xmlns:p14="http://schemas.microsoft.com/office/powerpoint/2010/main" val="12500985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324417" y="6277198"/>
            <a:ext cx="5745484"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KHÔNG GẮNG NHIỀU THIẾT BỊ VÀO MỘT Ổ CẮM</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8" name="Hình ảnh 6">
            <a:extLst>
              <a:ext uri="{FF2B5EF4-FFF2-40B4-BE49-F238E27FC236}">
                <a16:creationId xmlns:a16="http://schemas.microsoft.com/office/drawing/2014/main" xmlns="" id="{7416D422-D9AD-4E06-B00C-C2C54B746045}"/>
              </a:ext>
            </a:extLst>
          </p:cNvPr>
          <p:cNvPicPr>
            <a:picLocks noChangeAspect="1"/>
          </p:cNvPicPr>
          <p:nvPr/>
        </p:nvPicPr>
        <p:blipFill>
          <a:blip r:embed="rId4"/>
          <a:stretch>
            <a:fillRect/>
          </a:stretch>
        </p:blipFill>
        <p:spPr>
          <a:xfrm>
            <a:off x="4047158" y="1155095"/>
            <a:ext cx="6472881" cy="4939177"/>
          </a:xfrm>
          <a:prstGeom prst="rect">
            <a:avLst/>
          </a:prstGeom>
        </p:spPr>
      </p:pic>
    </p:spTree>
    <p:extLst>
      <p:ext uri="{BB962C8B-B14F-4D97-AF65-F5344CB8AC3E}">
        <p14:creationId xmlns:p14="http://schemas.microsoft.com/office/powerpoint/2010/main" val="3118270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706157" y="5992569"/>
            <a:ext cx="5838458"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ĐẶT THIẾT BỊ CHỮA CHÁY Ở NƠI DỄ NHÌN THẤY</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6">
            <a:extLst>
              <a:ext uri="{FF2B5EF4-FFF2-40B4-BE49-F238E27FC236}">
                <a16:creationId xmlns:a16="http://schemas.microsoft.com/office/drawing/2014/main" xmlns="" id="{2750CDDB-3541-4129-ADA7-D1CBC5607DE7}"/>
              </a:ext>
            </a:extLst>
          </p:cNvPr>
          <p:cNvPicPr>
            <a:picLocks noChangeAspect="1"/>
          </p:cNvPicPr>
          <p:nvPr/>
        </p:nvPicPr>
        <p:blipFill>
          <a:blip r:embed="rId4"/>
          <a:stretch>
            <a:fillRect/>
          </a:stretch>
        </p:blipFill>
        <p:spPr>
          <a:xfrm>
            <a:off x="3097302" y="1398240"/>
            <a:ext cx="4099857" cy="4099857"/>
          </a:xfrm>
          <a:prstGeom prst="rect">
            <a:avLst/>
          </a:prstGeom>
        </p:spPr>
      </p:pic>
      <p:pic>
        <p:nvPicPr>
          <p:cNvPr id="11" name="Hình ảnh 7">
            <a:extLst>
              <a:ext uri="{FF2B5EF4-FFF2-40B4-BE49-F238E27FC236}">
                <a16:creationId xmlns:a16="http://schemas.microsoft.com/office/drawing/2014/main" xmlns="" id="{B2F7E0CB-2B71-4308-A934-4CE31EAE52C8}"/>
              </a:ext>
            </a:extLst>
          </p:cNvPr>
          <p:cNvPicPr>
            <a:picLocks noChangeAspect="1"/>
          </p:cNvPicPr>
          <p:nvPr/>
        </p:nvPicPr>
        <p:blipFill>
          <a:blip r:embed="rId5"/>
          <a:stretch>
            <a:fillRect/>
          </a:stretch>
        </p:blipFill>
        <p:spPr>
          <a:xfrm>
            <a:off x="7711513" y="1518081"/>
            <a:ext cx="4142962" cy="3860176"/>
          </a:xfrm>
          <a:prstGeom prst="rect">
            <a:avLst/>
          </a:prstGeom>
        </p:spPr>
      </p:pic>
    </p:spTree>
    <p:extLst>
      <p:ext uri="{BB962C8B-B14F-4D97-AF65-F5344CB8AC3E}">
        <p14:creationId xmlns:p14="http://schemas.microsoft.com/office/powerpoint/2010/main" val="21122644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337483" y="6250092"/>
            <a:ext cx="6750566"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ĐƯA RA QUY TRÌNH PHÒNG CHÁY CHỮA CHÁY PHÙ HỢP</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2493" y="1009094"/>
            <a:ext cx="8478175" cy="5135672"/>
          </a:xfrm>
          <a:prstGeom prst="rect">
            <a:avLst/>
          </a:prstGeom>
        </p:spPr>
      </p:pic>
    </p:spTree>
    <p:extLst>
      <p:ext uri="{BB962C8B-B14F-4D97-AF65-F5344CB8AC3E}">
        <p14:creationId xmlns:p14="http://schemas.microsoft.com/office/powerpoint/2010/main" val="33875494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369163" y="2686551"/>
            <a:ext cx="1903520" cy="2308324"/>
          </a:xfrm>
          <a:prstGeom prst="rect">
            <a:avLst/>
          </a:prstGeom>
        </p:spPr>
        <p:txBody>
          <a:bodyPr wrap="square">
            <a:spAutoFit/>
          </a:bodyPr>
          <a:lstStyle/>
          <a:p>
            <a:pPr algn="ctr">
              <a:lnSpc>
                <a:spcPct val="150000"/>
              </a:lnSpc>
            </a:pP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XỬ LÝ KỊP THỜI KHI CỚ SỰ CỐ CHÁY NỔ</a:t>
            </a:r>
            <a:endPar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4422" y="1360313"/>
            <a:ext cx="8938569" cy="4960800"/>
          </a:xfrm>
          <a:prstGeom prst="rect">
            <a:avLst/>
          </a:prstGeom>
        </p:spPr>
      </p:pic>
    </p:spTree>
    <p:extLst>
      <p:ext uri="{BB962C8B-B14F-4D97-AF65-F5344CB8AC3E}">
        <p14:creationId xmlns:p14="http://schemas.microsoft.com/office/powerpoint/2010/main" val="33747515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a:solidFill>
                  <a:srgbClr val="C00000"/>
                </a:solidFill>
                <a:latin typeface="Tahoma" panose="020B0604030504040204" pitchFamily="34" charset="0"/>
                <a:ea typeface="Tahoma" panose="020B0604030504040204" pitchFamily="34" charset="0"/>
                <a:cs typeface="Tahoma" panose="020B0604030504040204" pitchFamily="34" charset="0"/>
              </a:rPr>
              <a:t>CHƯƠNG </a:t>
            </a:r>
            <a:r>
              <a:rPr lang="en-US" sz="2800" b="1" smtClean="0">
                <a:solidFill>
                  <a:srgbClr val="C00000"/>
                </a:solidFill>
                <a:latin typeface="Tahoma" panose="020B0604030504040204" pitchFamily="34" charset="0"/>
                <a:ea typeface="Tahoma" panose="020B0604030504040204" pitchFamily="34" charset="0"/>
                <a:cs typeface="Tahoma" panose="020B0604030504040204" pitchFamily="34" charset="0"/>
              </a:rPr>
              <a:t>5 : KỸ THUẬT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7121701" y="3150004"/>
            <a:ext cx="4277226" cy="1631216"/>
          </a:xfrm>
          <a:prstGeom prst="rect">
            <a:avLst/>
          </a:prstGeom>
          <a:solidFill>
            <a:srgbClr val="92D050"/>
          </a:solidFill>
        </p:spPr>
        <p:txBody>
          <a:bodyPr wrap="square">
            <a:spAutoFit/>
          </a:bodyPr>
          <a:lstStyle/>
          <a:p>
            <a:pPr algn="ctr"/>
            <a:r>
              <a:rPr lang="da-DK" sz="2000" b="1" smtClean="0">
                <a:solidFill>
                  <a:srgbClr val="000000"/>
                </a:solidFill>
                <a:latin typeface="Tahoma" panose="020B0604030504040204" pitchFamily="34" charset="0"/>
                <a:ea typeface="Tahoma" panose="020B0604030504040204" pitchFamily="34" charset="0"/>
                <a:cs typeface="Tahoma" panose="020B0604030504040204" pitchFamily="34" charset="0"/>
              </a:rPr>
              <a:t>CHUẨN BỊ BÀI MỚI</a:t>
            </a:r>
          </a:p>
          <a:p>
            <a:pPr algn="ctr"/>
            <a:endParaRPr lang="da-DK" sz="2000" i="1">
              <a:solidFill>
                <a:srgbClr val="000000"/>
              </a:solidFill>
              <a:latin typeface="Tahoma" panose="020B0604030504040204" pitchFamily="34" charset="0"/>
              <a:ea typeface="Tahoma" panose="020B0604030504040204" pitchFamily="34" charset="0"/>
              <a:cs typeface="Tahoma" panose="020B0604030504040204" pitchFamily="34" charset="0"/>
            </a:endParaRPr>
          </a:p>
          <a:p>
            <a:pPr algn="just"/>
            <a:r>
              <a:rPr lang="da-DK" sz="2000" i="1" smtClean="0">
                <a:solidFill>
                  <a:srgbClr val="000000"/>
                </a:solidFill>
                <a:latin typeface="Tahoma" panose="020B0604030504040204" pitchFamily="34" charset="0"/>
                <a:ea typeface="Tahoma" panose="020B0604030504040204" pitchFamily="34" charset="0"/>
                <a:cs typeface="Tahoma" panose="020B0604030504040204" pitchFamily="34" charset="0"/>
              </a:rPr>
              <a:t>HOẠT ĐỘNG CÔNG TÁC BẢO HỘ LAO ĐỘNG TRONG DOANH NGHIỆP</a:t>
            </a:r>
            <a:endParaRPr lang="da-DK" sz="2000" b="1">
              <a:solidFill>
                <a:srgbClr val="000000"/>
              </a:solidFill>
              <a:latin typeface="Tahoma" panose="020B0604030504040204" pitchFamily="34" charset="0"/>
              <a:ea typeface="Tahoma" panose="020B0604030504040204" pitchFamily="34" charset="0"/>
              <a:cs typeface="Tahoma" panose="020B0604030504040204" pitchFamily="34" charset="0"/>
            </a:endParaRPr>
          </a:p>
          <a:p>
            <a:pPr algn="just"/>
            <a:endParaRPr lang="da-DK" sz="2000" i="1" smtClean="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753453" y="1701966"/>
            <a:ext cx="5275963" cy="4832092"/>
          </a:xfrm>
          <a:prstGeom prst="rect">
            <a:avLst/>
          </a:prstGeom>
          <a:solidFill>
            <a:schemeClr val="accent4">
              <a:lumMod val="20000"/>
              <a:lumOff val="80000"/>
            </a:schemeClr>
          </a:solidFill>
        </p:spPr>
        <p:txBody>
          <a:bodyPr wrap="square">
            <a:spAutoFit/>
          </a:bodyPr>
          <a:lstStyle/>
          <a:p>
            <a:pPr algn="ctr"/>
            <a:r>
              <a:rPr lang="da-DK" sz="2800" b="1"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ÔN TẬP</a:t>
            </a:r>
          </a:p>
          <a:p>
            <a:pPr algn="just"/>
            <a:endParaRPr lang="da-DK" sz="2800" b="1"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Câu 1. Trình bày định nghĩa quá trình cháy?</a:t>
            </a:r>
          </a:p>
          <a:p>
            <a:endParaRPr lang="en-US" sz="2800">
              <a:latin typeface="Tahoma" panose="020B0604030504040204" pitchFamily="34" charset="0"/>
              <a:ea typeface="Tahoma" panose="020B0604030504040204" pitchFamily="34" charset="0"/>
              <a:cs typeface="Tahoma" panose="020B0604030504040204" pitchFamily="34" charset="0"/>
            </a:endParaRPr>
          </a:p>
          <a:p>
            <a:r>
              <a:rPr lang="en-US" sz="2800" smtClean="0">
                <a:latin typeface="Tahoma" panose="020B0604030504040204" pitchFamily="34" charset="0"/>
                <a:ea typeface="Tahoma" panose="020B0604030504040204" pitchFamily="34" charset="0"/>
                <a:cs typeface="Tahoma" panose="020B0604030504040204" pitchFamily="34" charset="0"/>
              </a:rPr>
              <a:t>Câu 2. Trình bày điều khiện hình thành sự cháy?</a:t>
            </a:r>
          </a:p>
          <a:p>
            <a:endParaRPr lang="en-US" sz="2800">
              <a:latin typeface="Tahoma" panose="020B0604030504040204" pitchFamily="34" charset="0"/>
              <a:ea typeface="Tahoma" panose="020B0604030504040204" pitchFamily="34" charset="0"/>
              <a:cs typeface="Tahoma" panose="020B0604030504040204" pitchFamily="34" charset="0"/>
            </a:endParaRPr>
          </a:p>
          <a:p>
            <a:r>
              <a:rPr lang="en-US" sz="2800" smtClean="0">
                <a:solidFill>
                  <a:srgbClr val="0070C0"/>
                </a:solidFill>
                <a:latin typeface="Tahoma" panose="020B0604030504040204" pitchFamily="34" charset="0"/>
                <a:ea typeface="Tahoma" panose="020B0604030504040204" pitchFamily="34" charset="0"/>
                <a:cs typeface="Tahoma" panose="020B0604030504040204" pitchFamily="34" charset="0"/>
              </a:rPr>
              <a:t>Câu 2. Cho biết tiêu lệnh PCCC tại Việt Nam?</a:t>
            </a:r>
          </a:p>
          <a:p>
            <a:endParaRPr lang="en-US" sz="28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9479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fade">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772</TotalTime>
  <Words>2221</Words>
  <Application>Microsoft Office PowerPoint</Application>
  <PresentationFormat>Widescreen</PresentationFormat>
  <Paragraphs>238</Paragraphs>
  <Slides>30</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Malgun Gothic</vt:lpstr>
      <vt:lpstr>Arial</vt:lpstr>
      <vt:lpstr>Arial</vt:lpstr>
      <vt:lpstr>Calibri</vt:lpstr>
      <vt:lpstr>Calibri Light</vt:lpstr>
      <vt:lpstr>Tahoma</vt:lpstr>
      <vt:lpstr>Wingdings</vt:lpstr>
      <vt:lpstr>Office Theme</vt:lpstr>
      <vt:lpstr>BÀI GIẢNG AN TOÀN LAO ĐỘNG  CHƯƠNG 5 : KỸ THUẬT PHÒNG CHỐNG CHÁY NỔ</vt:lpstr>
      <vt:lpstr>BÀI GIẢNG AN TOÀN LAO ĐỘNG  CHƯƠNG 5 : KỸ THUẬT PHÒNG CHỐNG CHÁY NỔ</vt:lpstr>
      <vt:lpstr>BÀI GIẢNG AN TOÀN LAO ĐỘNG  5.1 KHÁI NIỆM CHÁY, NỔ</vt:lpstr>
      <vt:lpstr>PowerPoint Presentation</vt:lpstr>
      <vt:lpstr>PowerPoint Presentation</vt:lpstr>
      <vt:lpstr>BÀI GIẢNG AN TOÀN LAO ĐỘNG  5.1.1 ĐỊNH NGHĨA QUÁ TRÌNH CHÁY</vt:lpstr>
      <vt:lpstr>BÀI GIẢNG AN TOÀN LAO ĐỘNG  5.1.2 KHÁI NIỆM VỀ CÁC NHIỆT ĐỘ CHÁY</vt:lpstr>
      <vt:lpstr>BÀI GIẢNG AN TOÀN LAO ĐỘNG  5.1.2 KHÁI NIỆM VỀ CÁC NHIỆT ĐỘ CHÁY</vt:lpstr>
      <vt:lpstr>BÀI GIẢNG AN TOÀN LAO ĐỘNG  5.1.2 KHÁI NIỆM VỀ CÁC NHIỆT ĐỘ CHÁY</vt:lpstr>
      <vt:lpstr>BÀI GIẢNG AN TOÀN LAO ĐỘNG  5.1.2 KHÁI NIỆM VỀ CÁC NHIỆT ĐỘ CHÁY</vt:lpstr>
      <vt:lpstr>BÀI GIẢNG AN TOÀN LAO ĐỘNG  5.1.2 KHÁI NIỆM VỀ CÁC NHIỆT ĐỘ CHÁY</vt:lpstr>
      <vt:lpstr>BÀI GIẢNG AN TOÀN LAO ĐỘNG  5.1.3 ÁP SUẤT TỰ BỐC CHÁY</vt:lpstr>
      <vt:lpstr>BÀI GIẢNG AN TOÀN LAO ĐỘNG  5.1.4 THỜI GIAN CẢM ỨNG TỰ BỐC CHÁY</vt:lpstr>
      <vt:lpstr>BÀI GIẢNG AN TOÀN LAO ĐỘNG  5.1.4 TỐC ĐỘ LAN TRUYỀN CỦA NGỌN LỬA</vt:lpstr>
      <vt:lpstr>BÀI GIẢNG AN TOÀN LAO ĐỘNG  5.1 KHÁI NIỆM CHÁY, NỔ</vt:lpstr>
      <vt:lpstr>5.2 NHỮNG NGUYÊN NHÂN GÂY CHÁY, NỔ VÀ        BIỆN PHÁP PHÒNG CHỐNG CHÁY, NỔ</vt:lpstr>
      <vt:lpstr>BÀI GIẢNG AN TOÀN LAO ĐỘNG  5.2.1 NHỮNG NGUYÊN NHÂN GÂY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5.2.2 NHỮNG BIỆN PHÁP PHÒNG CHỐNG CHÁY, NỔ</vt:lpstr>
      <vt:lpstr>BÀI GIẢNG AN TOÀN LAO ĐỘNG  CHƯƠNG 5 : KỸ THUẬT PHÒNG CHỐNG CHÁY NỔ</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Quoc Minh</dc:creator>
  <cp:lastModifiedBy>AccountName</cp:lastModifiedBy>
  <cp:revision>81</cp:revision>
  <dcterms:created xsi:type="dcterms:W3CDTF">2020-11-06T12:33:29Z</dcterms:created>
  <dcterms:modified xsi:type="dcterms:W3CDTF">2021-02-20T00:26:34Z</dcterms:modified>
</cp:coreProperties>
</file>